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.xml" ContentType="application/vnd.openxmlformats-officedocument.presentationml.notesSlid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10" r:id="rId3"/>
    <p:sldId id="300" r:id="rId4"/>
    <p:sldId id="304" r:id="rId5"/>
    <p:sldId id="305" r:id="rId6"/>
    <p:sldId id="320" r:id="rId7"/>
    <p:sldId id="321" r:id="rId8"/>
    <p:sldId id="303" r:id="rId9"/>
    <p:sldId id="318" r:id="rId10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E637EE-A7D3-299A-9116-8709B48F670A}" name="Daniela Bauloska" initials="DB" userId="Daniela Baulosk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BDBD"/>
    <a:srgbClr val="FF99CC"/>
    <a:srgbClr val="FF0066"/>
    <a:srgbClr val="00FFFF"/>
    <a:srgbClr val="00FF00"/>
    <a:srgbClr val="411B45"/>
    <a:srgbClr val="FF99FF"/>
    <a:srgbClr val="00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D7252B-024E-492D-8B8B-A17F0B612C67}" v="8" dt="2026-05-15T09:33:30.0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1" d="100"/>
          <a:sy n="91" d="100"/>
        </p:scale>
        <p:origin x="37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a Bauloska" userId="1c2cd05b-4418-4939-8661-5d54f27325fe" providerId="ADAL" clId="{277D0C5B-AED8-4849-BE7B-D9C153A53492}"/>
    <pc:docChg chg="undo redo custSel addSld delSld modSld sldOrd">
      <pc:chgData name="Daniela Bauloska" userId="1c2cd05b-4418-4939-8661-5d54f27325fe" providerId="ADAL" clId="{277D0C5B-AED8-4849-BE7B-D9C153A53492}" dt="2026-05-15T09:45:01.242" v="7705" actId="6549"/>
      <pc:docMkLst>
        <pc:docMk/>
      </pc:docMkLst>
      <pc:sldChg chg="addSp delSp modSp mod">
        <pc:chgData name="Daniela Bauloska" userId="1c2cd05b-4418-4939-8661-5d54f27325fe" providerId="ADAL" clId="{277D0C5B-AED8-4849-BE7B-D9C153A53492}" dt="2026-04-30T10:50:20.581" v="7578"/>
        <pc:sldMkLst>
          <pc:docMk/>
          <pc:sldMk cId="3344934849" sldId="289"/>
        </pc:sldMkLst>
        <pc:spChg chg="add del mod">
          <ac:chgData name="Daniela Bauloska" userId="1c2cd05b-4418-4939-8661-5d54f27325fe" providerId="ADAL" clId="{277D0C5B-AED8-4849-BE7B-D9C153A53492}" dt="2026-04-29T12:04:54.505" v="7545" actId="6549"/>
          <ac:spMkLst>
            <pc:docMk/>
            <pc:sldMk cId="3344934849" sldId="289"/>
            <ac:spMk id="7" creationId="{C59E0D81-9176-E3CF-31D2-C57AF66E8D9D}"/>
          </ac:spMkLst>
        </pc:spChg>
        <pc:spChg chg="mod">
          <ac:chgData name="Daniela Bauloska" userId="1c2cd05b-4418-4939-8661-5d54f27325fe" providerId="ADAL" clId="{277D0C5B-AED8-4849-BE7B-D9C153A53492}" dt="2026-04-23T10:31:29.994" v="3819" actId="14100"/>
          <ac:spMkLst>
            <pc:docMk/>
            <pc:sldMk cId="3344934849" sldId="289"/>
            <ac:spMk id="9" creationId="{41E6EB47-DEBC-224E-94F6-400598D7BA24}"/>
          </ac:spMkLst>
        </pc:spChg>
        <pc:spChg chg="mod">
          <ac:chgData name="Daniela Bauloska" userId="1c2cd05b-4418-4939-8661-5d54f27325fe" providerId="ADAL" clId="{277D0C5B-AED8-4849-BE7B-D9C153A53492}" dt="2026-04-24T08:39:58.756" v="3952" actId="20577"/>
          <ac:spMkLst>
            <pc:docMk/>
            <pc:sldMk cId="3344934849" sldId="289"/>
            <ac:spMk id="11" creationId="{F6DFDC60-D7B5-420B-8CAB-146CA2032782}"/>
          </ac:spMkLst>
        </pc:spChg>
        <pc:graphicFrameChg chg="mod modGraphic">
          <ac:chgData name="Daniela Bauloska" userId="1c2cd05b-4418-4939-8661-5d54f27325fe" providerId="ADAL" clId="{277D0C5B-AED8-4849-BE7B-D9C153A53492}" dt="2026-04-30T10:50:20.581" v="7578"/>
          <ac:graphicFrameMkLst>
            <pc:docMk/>
            <pc:sldMk cId="3344934849" sldId="289"/>
            <ac:graphicFrameMk id="5" creationId="{FA654D11-6089-3E13-4630-61D34D4D0836}"/>
          </ac:graphicFrameMkLst>
        </pc:graphicFrameChg>
      </pc:sldChg>
      <pc:sldChg chg="addSp delSp modSp mod ord">
        <pc:chgData name="Daniela Bauloska" userId="1c2cd05b-4418-4939-8661-5d54f27325fe" providerId="ADAL" clId="{277D0C5B-AED8-4849-BE7B-D9C153A53492}" dt="2026-04-27T09:01:33.520" v="6474" actId="207"/>
        <pc:sldMkLst>
          <pc:docMk/>
          <pc:sldMk cId="783120301" sldId="300"/>
        </pc:sldMkLst>
        <pc:spChg chg="mod">
          <ac:chgData name="Daniela Bauloska" userId="1c2cd05b-4418-4939-8661-5d54f27325fe" providerId="ADAL" clId="{277D0C5B-AED8-4849-BE7B-D9C153A53492}" dt="2026-04-24T09:36:32.298" v="4225" actId="255"/>
          <ac:spMkLst>
            <pc:docMk/>
            <pc:sldMk cId="783120301" sldId="300"/>
            <ac:spMk id="2" creationId="{53AB7CFA-B8B5-4C99-865E-4AC3B9A16572}"/>
          </ac:spMkLst>
        </pc:spChg>
        <pc:spChg chg="mod">
          <ac:chgData name="Daniela Bauloska" userId="1c2cd05b-4418-4939-8661-5d54f27325fe" providerId="ADAL" clId="{277D0C5B-AED8-4849-BE7B-D9C153A53492}" dt="2026-04-27T09:01:33.520" v="6474" actId="207"/>
          <ac:spMkLst>
            <pc:docMk/>
            <pc:sldMk cId="783120301" sldId="300"/>
            <ac:spMk id="9" creationId="{18DACE59-E83F-4419-BDA8-06A4FBE59298}"/>
          </ac:spMkLst>
        </pc:spChg>
        <pc:graphicFrameChg chg="mod">
          <ac:chgData name="Daniela Bauloska" userId="1c2cd05b-4418-4939-8661-5d54f27325fe" providerId="ADAL" clId="{277D0C5B-AED8-4849-BE7B-D9C153A53492}" dt="2026-04-22T13:16:11.790" v="3680"/>
          <ac:graphicFrameMkLst>
            <pc:docMk/>
            <pc:sldMk cId="783120301" sldId="300"/>
            <ac:graphicFrameMk id="4" creationId="{713F8965-7197-1C3A-6834-ED24431557A8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0:07:11.510" v="4322" actId="2711"/>
          <ac:graphicFrameMkLst>
            <pc:docMk/>
            <pc:sldMk cId="783120301" sldId="300"/>
            <ac:graphicFrameMk id="5" creationId="{83851CE4-01B7-4B1B-9A2E-74BC68D0503B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0:04:54.958" v="4286" actId="208"/>
          <ac:graphicFrameMkLst>
            <pc:docMk/>
            <pc:sldMk cId="783120301" sldId="300"/>
            <ac:graphicFrameMk id="8" creationId="{6C285EA0-5985-C630-2141-A3F8E8EBB337}"/>
          </ac:graphicFrameMkLst>
        </pc:graphicFrameChg>
        <pc:graphicFrameChg chg="mod modGraphic">
          <ac:chgData name="Daniela Bauloska" userId="1c2cd05b-4418-4939-8661-5d54f27325fe" providerId="ADAL" clId="{277D0C5B-AED8-4849-BE7B-D9C153A53492}" dt="2026-04-26T10:13:22.963" v="5191" actId="20577"/>
          <ac:graphicFrameMkLst>
            <pc:docMk/>
            <pc:sldMk cId="783120301" sldId="300"/>
            <ac:graphicFrameMk id="14" creationId="{F96848CB-8340-5DD6-EF3B-BD11A5B8CD9B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2:33:30.263" v="7456" actId="255"/>
        <pc:sldMkLst>
          <pc:docMk/>
          <pc:sldMk cId="647033132" sldId="302"/>
        </pc:sldMkLst>
        <pc:spChg chg="add mod">
          <ac:chgData name="Daniela Bauloska" userId="1c2cd05b-4418-4939-8661-5d54f27325fe" providerId="ADAL" clId="{277D0C5B-AED8-4849-BE7B-D9C153A53492}" dt="2026-04-27T12:33:30.263" v="7456" actId="255"/>
          <ac:spMkLst>
            <pc:docMk/>
            <pc:sldMk cId="647033132" sldId="302"/>
            <ac:spMk id="6" creationId="{D1097518-1B08-BBA4-1811-CAC415C7BFE5}"/>
          </ac:spMkLst>
        </pc:spChg>
        <pc:spChg chg="mod">
          <ac:chgData name="Daniela Bauloska" userId="1c2cd05b-4418-4939-8661-5d54f27325fe" providerId="ADAL" clId="{277D0C5B-AED8-4849-BE7B-D9C153A53492}" dt="2026-04-27T09:02:05.119" v="6477" actId="207"/>
          <ac:spMkLst>
            <pc:docMk/>
            <pc:sldMk cId="647033132" sldId="302"/>
            <ac:spMk id="9" creationId="{18DACE59-E83F-4419-BDA8-06A4FBE59298}"/>
          </ac:spMkLst>
        </pc:spChg>
        <pc:spChg chg="add mod">
          <ac:chgData name="Daniela Bauloska" userId="1c2cd05b-4418-4939-8661-5d54f27325fe" providerId="ADAL" clId="{277D0C5B-AED8-4849-BE7B-D9C153A53492}" dt="2026-04-27T08:45:19.015" v="6363" actId="14100"/>
          <ac:spMkLst>
            <pc:docMk/>
            <pc:sldMk cId="647033132" sldId="302"/>
            <ac:spMk id="10" creationId="{EA4807FF-8B6F-CDDA-DCF4-49F847DB9415}"/>
          </ac:spMkLst>
        </pc:spChg>
        <pc:graphicFrameChg chg="add mod">
          <ac:chgData name="Daniela Bauloska" userId="1c2cd05b-4418-4939-8661-5d54f27325fe" providerId="ADAL" clId="{277D0C5B-AED8-4849-BE7B-D9C153A53492}" dt="2026-04-27T08:50:28.079" v="6398" actId="14100"/>
          <ac:graphicFrameMkLst>
            <pc:docMk/>
            <pc:sldMk cId="647033132" sldId="302"/>
            <ac:graphicFrameMk id="2" creationId="{00C52D63-48E6-4A9D-945C-96E519E3079C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8:42:20.389" v="6289" actId="1076"/>
          <ac:graphicFrameMkLst>
            <pc:docMk/>
            <pc:sldMk cId="647033132" sldId="302"/>
            <ac:graphicFrameMk id="7" creationId="{1A209336-2A42-409A-8DD0-CD4FB14C9A54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8:51:28.551" v="6401" actId="1076"/>
          <ac:graphicFrameMkLst>
            <pc:docMk/>
            <pc:sldMk cId="647033132" sldId="302"/>
            <ac:graphicFrameMk id="8" creationId="{26C16D32-F2B7-FAB7-83DC-DFCE3F681BF9}"/>
          </ac:graphicFrameMkLst>
        </pc:graphicFrameChg>
        <pc:graphicFrameChg chg="mod">
          <ac:chgData name="Daniela Bauloska" userId="1c2cd05b-4418-4939-8661-5d54f27325fe" providerId="ADAL" clId="{277D0C5B-AED8-4849-BE7B-D9C153A53492}" dt="2026-04-27T08:50:35.225" v="6399" actId="1076"/>
          <ac:graphicFrameMkLst>
            <pc:docMk/>
            <pc:sldMk cId="647033132" sldId="302"/>
            <ac:graphicFrameMk id="16" creationId="{64E22811-E8F5-FCCC-313D-BD55EF045901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30T10:49:40.258" v="7567" actId="27918"/>
        <pc:sldMkLst>
          <pc:docMk/>
          <pc:sldMk cId="2599196517" sldId="303"/>
        </pc:sldMkLst>
        <pc:spChg chg="mod">
          <ac:chgData name="Daniela Bauloska" userId="1c2cd05b-4418-4939-8661-5d54f27325fe" providerId="ADAL" clId="{277D0C5B-AED8-4849-BE7B-D9C153A53492}" dt="2026-04-27T09:02:10.268" v="6478" actId="207"/>
          <ac:spMkLst>
            <pc:docMk/>
            <pc:sldMk cId="2599196517" sldId="303"/>
            <ac:spMk id="9" creationId="{18DACE59-E83F-4419-BDA8-06A4FBE59298}"/>
          </ac:spMkLst>
        </pc:spChg>
        <pc:graphicFrameChg chg="mod modGraphic">
          <ac:chgData name="Daniela Bauloska" userId="1c2cd05b-4418-4939-8661-5d54f27325fe" providerId="ADAL" clId="{277D0C5B-AED8-4849-BE7B-D9C153A53492}" dt="2026-04-24T12:10:17.161" v="4866" actId="14100"/>
          <ac:graphicFrameMkLst>
            <pc:docMk/>
            <pc:sldMk cId="2599196517" sldId="303"/>
            <ac:graphicFrameMk id="4" creationId="{8B1B4B89-C967-0C5F-4850-15D12FA51CD4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30T10:39:09.151" v="7558" actId="1076"/>
          <ac:graphicFrameMkLst>
            <pc:docMk/>
            <pc:sldMk cId="2599196517" sldId="303"/>
            <ac:graphicFrameMk id="6" creationId="{DC7A00E0-0018-059C-CE3C-13F19DBE1EF5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2:09:55.021" v="4865" actId="255"/>
          <ac:graphicFrameMkLst>
            <pc:docMk/>
            <pc:sldMk cId="2599196517" sldId="303"/>
            <ac:graphicFrameMk id="7" creationId="{69BBEAC3-C844-B179-8508-59A9FC3599FF}"/>
          </ac:graphicFrameMkLst>
        </pc:graphicFrameChg>
        <pc:graphicFrameChg chg="mod">
          <ac:chgData name="Daniela Bauloska" userId="1c2cd05b-4418-4939-8661-5d54f27325fe" providerId="ADAL" clId="{277D0C5B-AED8-4849-BE7B-D9C153A53492}" dt="2026-04-24T12:38:44.846" v="4966" actId="14100"/>
          <ac:graphicFrameMkLst>
            <pc:docMk/>
            <pc:sldMk cId="2599196517" sldId="303"/>
            <ac:graphicFrameMk id="14" creationId="{41A0CC42-C0F0-B470-0B4C-20EE5472D198}"/>
          </ac:graphicFrameMkLst>
        </pc:graphicFrameChg>
        <pc:graphicFrameChg chg="mod">
          <ac:chgData name="Daniela Bauloska" userId="1c2cd05b-4418-4939-8661-5d54f27325fe" providerId="ADAL" clId="{277D0C5B-AED8-4849-BE7B-D9C153A53492}" dt="2026-04-24T12:38:36.425" v="4964" actId="14100"/>
          <ac:graphicFrameMkLst>
            <pc:docMk/>
            <pc:sldMk cId="2599196517" sldId="303"/>
            <ac:graphicFrameMk id="15" creationId="{A56A85FE-BE91-445D-9483-3604C563634B}"/>
          </ac:graphicFrameMkLst>
        </pc:graphicFrameChg>
        <pc:graphicFrameChg chg="mod modGraphic">
          <ac:chgData name="Daniela Bauloska" userId="1c2cd05b-4418-4939-8661-5d54f27325fe" providerId="ADAL" clId="{277D0C5B-AED8-4849-BE7B-D9C153A53492}" dt="2026-04-26T10:12:22.799" v="5176" actId="20577"/>
          <ac:graphicFrameMkLst>
            <pc:docMk/>
            <pc:sldMk cId="2599196517" sldId="303"/>
            <ac:graphicFrameMk id="17" creationId="{CF4CB0C6-8520-0EBF-AD3A-6BAE9DDF33B4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09:01:14.059" v="6473" actId="207"/>
        <pc:sldMkLst>
          <pc:docMk/>
          <pc:sldMk cId="3513709735" sldId="304"/>
        </pc:sldMkLst>
        <pc:spChg chg="mod">
          <ac:chgData name="Daniela Bauloska" userId="1c2cd05b-4418-4939-8661-5d54f27325fe" providerId="ADAL" clId="{277D0C5B-AED8-4849-BE7B-D9C153A53492}" dt="2026-04-27T09:01:14.059" v="6473" actId="207"/>
          <ac:spMkLst>
            <pc:docMk/>
            <pc:sldMk cId="3513709735" sldId="304"/>
            <ac:spMk id="14" creationId="{2F8F28CC-A4A1-DF56-248A-9C40EBB93C5C}"/>
          </ac:spMkLst>
        </pc:spChg>
        <pc:graphicFrameChg chg="mod modGraphic">
          <ac:chgData name="Daniela Bauloska" userId="1c2cd05b-4418-4939-8661-5d54f27325fe" providerId="ADAL" clId="{277D0C5B-AED8-4849-BE7B-D9C153A53492}" dt="2026-04-24T12:35:34.043" v="4941" actId="113"/>
          <ac:graphicFrameMkLst>
            <pc:docMk/>
            <pc:sldMk cId="3513709735" sldId="304"/>
            <ac:graphicFrameMk id="10" creationId="{0213A3B9-7868-5F00-FC2F-D5BF698BC258}"/>
          </ac:graphicFrameMkLst>
        </pc:graphicFrameChg>
        <pc:graphicFrameChg chg="mod">
          <ac:chgData name="Daniela Bauloska" userId="1c2cd05b-4418-4939-8661-5d54f27325fe" providerId="ADAL" clId="{277D0C5B-AED8-4849-BE7B-D9C153A53492}" dt="2026-04-24T12:39:54.088" v="4970" actId="14100"/>
          <ac:graphicFrameMkLst>
            <pc:docMk/>
            <pc:sldMk cId="3513709735" sldId="304"/>
            <ac:graphicFrameMk id="11" creationId="{A9DD705B-5607-91C4-46C4-90F14E69E9F9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2:27:53.235" v="7453" actId="121"/>
        <pc:sldMkLst>
          <pc:docMk/>
          <pc:sldMk cId="1336893172" sldId="305"/>
        </pc:sldMkLst>
        <pc:spChg chg="add mod">
          <ac:chgData name="Daniela Bauloska" userId="1c2cd05b-4418-4939-8661-5d54f27325fe" providerId="ADAL" clId="{277D0C5B-AED8-4849-BE7B-D9C153A53492}" dt="2026-04-27T12:27:53.235" v="7453" actId="121"/>
          <ac:spMkLst>
            <pc:docMk/>
            <pc:sldMk cId="1336893172" sldId="305"/>
            <ac:spMk id="4" creationId="{C698E07F-4060-CCDD-B71C-7817C8B05F8E}"/>
          </ac:spMkLst>
        </pc:spChg>
        <pc:spChg chg="mod">
          <ac:chgData name="Daniela Bauloska" userId="1c2cd05b-4418-4939-8661-5d54f27325fe" providerId="ADAL" clId="{277D0C5B-AED8-4849-BE7B-D9C153A53492}" dt="2026-04-27T08:58:26.506" v="6444" actId="114"/>
          <ac:spMkLst>
            <pc:docMk/>
            <pc:sldMk cId="1336893172" sldId="305"/>
            <ac:spMk id="10" creationId="{2A88640A-48F3-99A6-8229-E0C142A12EC8}"/>
          </ac:spMkLst>
        </pc:spChg>
        <pc:graphicFrameChg chg="add mod">
          <ac:chgData name="Daniela Bauloska" userId="1c2cd05b-4418-4939-8661-5d54f27325fe" providerId="ADAL" clId="{277D0C5B-AED8-4849-BE7B-D9C153A53492}" dt="2026-04-27T08:59:33.132" v="6457" actId="14100"/>
          <ac:graphicFrameMkLst>
            <pc:docMk/>
            <pc:sldMk cId="1336893172" sldId="305"/>
            <ac:graphicFrameMk id="3" creationId="{F377D0CF-BA79-4744-B8F3-5F8DEF52B6D5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8:59:27.880" v="6456" actId="14100"/>
          <ac:graphicFrameMkLst>
            <pc:docMk/>
            <pc:sldMk cId="1336893172" sldId="305"/>
            <ac:graphicFrameMk id="6" creationId="{611EB13F-4850-47D6-BE6F-B767AB189049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2:37:26.559" v="7497" actId="1076"/>
        <pc:sldMkLst>
          <pc:docMk/>
          <pc:sldMk cId="478354113" sldId="306"/>
        </pc:sldMkLst>
        <pc:spChg chg="add mod">
          <ac:chgData name="Daniela Bauloska" userId="1c2cd05b-4418-4939-8661-5d54f27325fe" providerId="ADAL" clId="{277D0C5B-AED8-4849-BE7B-D9C153A53492}" dt="2026-04-27T12:35:25.806" v="7458" actId="1076"/>
          <ac:spMkLst>
            <pc:docMk/>
            <pc:sldMk cId="478354113" sldId="306"/>
            <ac:spMk id="4" creationId="{5F3F0919-F849-CA05-C161-B9263A81A29B}"/>
          </ac:spMkLst>
        </pc:spChg>
        <pc:spChg chg="mod">
          <ac:chgData name="Daniela Bauloska" userId="1c2cd05b-4418-4939-8661-5d54f27325fe" providerId="ADAL" clId="{277D0C5B-AED8-4849-BE7B-D9C153A53492}" dt="2026-04-27T09:05:45.512" v="6512" actId="20577"/>
          <ac:spMkLst>
            <pc:docMk/>
            <pc:sldMk cId="478354113" sldId="306"/>
            <ac:spMk id="8" creationId="{7C00697B-99CD-F4A4-32F7-361006FAB76B}"/>
          </ac:spMkLst>
        </pc:spChg>
        <pc:spChg chg="mod">
          <ac:chgData name="Daniela Bauloska" userId="1c2cd05b-4418-4939-8661-5d54f27325fe" providerId="ADAL" clId="{277D0C5B-AED8-4849-BE7B-D9C153A53492}" dt="2026-04-27T12:37:10.370" v="7495" actId="27636"/>
          <ac:spMkLst>
            <pc:docMk/>
            <pc:sldMk cId="478354113" sldId="306"/>
            <ac:spMk id="9" creationId="{18DACE59-E83F-4419-BDA8-06A4FBE59298}"/>
          </ac:spMkLst>
        </pc:spChg>
        <pc:spChg chg="add mod">
          <ac:chgData name="Daniela Bauloska" userId="1c2cd05b-4418-4939-8661-5d54f27325fe" providerId="ADAL" clId="{277D0C5B-AED8-4849-BE7B-D9C153A53492}" dt="2026-04-27T12:37:26.559" v="7497" actId="1076"/>
          <ac:spMkLst>
            <pc:docMk/>
            <pc:sldMk cId="478354113" sldId="306"/>
            <ac:spMk id="11" creationId="{656D81E3-13EF-D4B2-7632-9DF37185B1B1}"/>
          </ac:spMkLst>
        </pc:spChg>
        <pc:graphicFrameChg chg="add mod">
          <ac:chgData name="Daniela Bauloska" userId="1c2cd05b-4418-4939-8661-5d54f27325fe" providerId="ADAL" clId="{277D0C5B-AED8-4849-BE7B-D9C153A53492}" dt="2026-04-27T09:50:53.094" v="6692" actId="1076"/>
          <ac:graphicFrameMkLst>
            <pc:docMk/>
            <pc:sldMk cId="478354113" sldId="306"/>
            <ac:graphicFrameMk id="2" creationId="{310B3231-FB91-4A64-8B2D-C6D488B6D33C}"/>
          </ac:graphicFrameMkLst>
        </pc:graphicFrameChg>
        <pc:graphicFrameChg chg="mod">
          <ac:chgData name="Daniela Bauloska" userId="1c2cd05b-4418-4939-8661-5d54f27325fe" providerId="ADAL" clId="{277D0C5B-AED8-4849-BE7B-D9C153A53492}" dt="2026-04-27T12:35:48.582" v="7463" actId="1076"/>
          <ac:graphicFrameMkLst>
            <pc:docMk/>
            <pc:sldMk cId="478354113" sldId="306"/>
            <ac:graphicFrameMk id="10" creationId="{A30E4B16-4A99-E24D-860C-2A59C4B2C835}"/>
          </ac:graphicFrameMkLst>
        </pc:graphicFrameChg>
        <pc:graphicFrameChg chg="mod modGraphic">
          <ac:chgData name="Daniela Bauloska" userId="1c2cd05b-4418-4939-8661-5d54f27325fe" providerId="ADAL" clId="{277D0C5B-AED8-4849-BE7B-D9C153A53492}" dt="2026-04-27T09:06:47.139" v="6523" actId="1076"/>
          <ac:graphicFrameMkLst>
            <pc:docMk/>
            <pc:sldMk cId="478354113" sldId="306"/>
            <ac:graphicFrameMk id="15" creationId="{34EC46BD-C29B-DA76-7C6D-89BED187C04F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0:20:55.906" v="6795" actId="14100"/>
        <pc:sldMkLst>
          <pc:docMk/>
          <pc:sldMk cId="2691431583" sldId="307"/>
        </pc:sldMkLst>
        <pc:spChg chg="mod">
          <ac:chgData name="Daniela Bauloska" userId="1c2cd05b-4418-4939-8661-5d54f27325fe" providerId="ADAL" clId="{277D0C5B-AED8-4849-BE7B-D9C153A53492}" dt="2026-04-27T10:20:55.906" v="6795" actId="14100"/>
          <ac:spMkLst>
            <pc:docMk/>
            <pc:sldMk cId="2691431583" sldId="307"/>
            <ac:spMk id="4" creationId="{B2D4B1F4-A6AC-8728-3ED3-F792A531F3F7}"/>
          </ac:spMkLst>
        </pc:spChg>
        <pc:spChg chg="mod">
          <ac:chgData name="Daniela Bauloska" userId="1c2cd05b-4418-4939-8661-5d54f27325fe" providerId="ADAL" clId="{277D0C5B-AED8-4849-BE7B-D9C153A53492}" dt="2026-04-27T10:18:49.246" v="6778" actId="6549"/>
          <ac:spMkLst>
            <pc:docMk/>
            <pc:sldMk cId="2691431583" sldId="307"/>
            <ac:spMk id="7" creationId="{BA9692B6-BE7A-79E1-121D-C92B0AB5BCE6}"/>
          </ac:spMkLst>
        </pc:spChg>
        <pc:spChg chg="mod">
          <ac:chgData name="Daniela Bauloska" userId="1c2cd05b-4418-4939-8661-5d54f27325fe" providerId="ADAL" clId="{277D0C5B-AED8-4849-BE7B-D9C153A53492}" dt="2026-04-27T10:18:40.955" v="6772" actId="20577"/>
          <ac:spMkLst>
            <pc:docMk/>
            <pc:sldMk cId="2691431583" sldId="307"/>
            <ac:spMk id="8" creationId="{3DD78D87-78A2-8386-B77F-212F10398B78}"/>
          </ac:spMkLst>
        </pc:spChg>
        <pc:spChg chg="mod">
          <ac:chgData name="Daniela Bauloska" userId="1c2cd05b-4418-4939-8661-5d54f27325fe" providerId="ADAL" clId="{277D0C5B-AED8-4849-BE7B-D9C153A53492}" dt="2026-04-27T10:20:21.459" v="6792" actId="6549"/>
          <ac:spMkLst>
            <pc:docMk/>
            <pc:sldMk cId="2691431583" sldId="307"/>
            <ac:spMk id="9" creationId="{18DACE59-E83F-4419-BDA8-06A4FBE59298}"/>
          </ac:spMkLst>
        </pc:spChg>
        <pc:spChg chg="mod">
          <ac:chgData name="Daniela Bauloska" userId="1c2cd05b-4418-4939-8661-5d54f27325fe" providerId="ADAL" clId="{277D0C5B-AED8-4849-BE7B-D9C153A53492}" dt="2026-04-27T10:20:44.087" v="6793" actId="1076"/>
          <ac:spMkLst>
            <pc:docMk/>
            <pc:sldMk cId="2691431583" sldId="307"/>
            <ac:spMk id="14" creationId="{98E62F01-16D2-EE99-4B42-614FA8ECDC8F}"/>
          </ac:spMkLst>
        </pc:spChg>
        <pc:graphicFrameChg chg="mod modGraphic">
          <ac:chgData name="Daniela Bauloska" userId="1c2cd05b-4418-4939-8661-5d54f27325fe" providerId="ADAL" clId="{277D0C5B-AED8-4849-BE7B-D9C153A53492}" dt="2026-04-27T10:20:51.590" v="6794" actId="121"/>
          <ac:graphicFrameMkLst>
            <pc:docMk/>
            <pc:sldMk cId="2691431583" sldId="307"/>
            <ac:graphicFrameMk id="15" creationId="{11840301-CCDF-1605-F6BB-B20C39CEB8E7}"/>
          </ac:graphicFrameMkLst>
        </pc:graphicFrameChg>
        <pc:graphicFrameChg chg="mod modGraphic">
          <ac:chgData name="Daniela Bauloska" userId="1c2cd05b-4418-4939-8661-5d54f27325fe" providerId="ADAL" clId="{277D0C5B-AED8-4849-BE7B-D9C153A53492}" dt="2026-04-26T10:15:22.035" v="5196" actId="113"/>
          <ac:graphicFrameMkLst>
            <pc:docMk/>
            <pc:sldMk cId="2691431583" sldId="307"/>
            <ac:graphicFrameMk id="20" creationId="{85AAAA6B-6FBA-221C-2BC4-0510FDA37232}"/>
          </ac:graphicFrameMkLst>
        </pc:graphicFrameChg>
      </pc:sldChg>
      <pc:sldChg chg="addSp delSp modSp mod">
        <pc:chgData name="Daniela Bauloska" userId="1c2cd05b-4418-4939-8661-5d54f27325fe" providerId="ADAL" clId="{277D0C5B-AED8-4849-BE7B-D9C153A53492}" dt="2026-04-27T10:21:30.552" v="6799" actId="14100"/>
        <pc:sldMkLst>
          <pc:docMk/>
          <pc:sldMk cId="4292952005" sldId="308"/>
        </pc:sldMkLst>
        <pc:spChg chg="add mod">
          <ac:chgData name="Daniela Bauloska" userId="1c2cd05b-4418-4939-8661-5d54f27325fe" providerId="ADAL" clId="{277D0C5B-AED8-4849-BE7B-D9C153A53492}" dt="2026-04-27T09:51:38.270" v="6696" actId="255"/>
          <ac:spMkLst>
            <pc:docMk/>
            <pc:sldMk cId="4292952005" sldId="308"/>
            <ac:spMk id="10" creationId="{03022668-3A21-C0D8-3DBA-0C7DB9F0B981}"/>
          </ac:spMkLst>
        </pc:spChg>
        <pc:spChg chg="add mod">
          <ac:chgData name="Daniela Bauloska" userId="1c2cd05b-4418-4939-8661-5d54f27325fe" providerId="ADAL" clId="{277D0C5B-AED8-4849-BE7B-D9C153A53492}" dt="2026-04-27T10:21:30.552" v="6799" actId="14100"/>
          <ac:spMkLst>
            <pc:docMk/>
            <pc:sldMk cId="4292952005" sldId="308"/>
            <ac:spMk id="19" creationId="{290722D4-F677-AA0A-E658-99812BFD41DC}"/>
          </ac:spMkLst>
        </pc:spChg>
        <pc:graphicFrameChg chg="mod modGraphic">
          <ac:chgData name="Daniela Bauloska" userId="1c2cd05b-4418-4939-8661-5d54f27325fe" providerId="ADAL" clId="{277D0C5B-AED8-4849-BE7B-D9C153A53492}" dt="2026-04-27T07:44:00.501" v="6204" actId="1076"/>
          <ac:graphicFrameMkLst>
            <pc:docMk/>
            <pc:sldMk cId="4292952005" sldId="308"/>
            <ac:graphicFrameMk id="3" creationId="{0AA300CA-8CA9-505F-8858-D5E7E8D47E91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0:37:46.630" v="4484"/>
          <ac:graphicFrameMkLst>
            <pc:docMk/>
            <pc:sldMk cId="4292952005" sldId="308"/>
            <ac:graphicFrameMk id="8" creationId="{E6D59853-F614-45E4-93BE-8AD60782BAFA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7:43:32.999" v="6200" actId="14100"/>
          <ac:graphicFrameMkLst>
            <pc:docMk/>
            <pc:sldMk cId="4292952005" sldId="308"/>
            <ac:graphicFrameMk id="11" creationId="{D93BE448-53B1-40F5-A8CD-CF3C58F6E59A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7T07:43:43.607" v="6203" actId="14100"/>
          <ac:graphicFrameMkLst>
            <pc:docMk/>
            <pc:sldMk cId="4292952005" sldId="308"/>
            <ac:graphicFrameMk id="12" creationId="{7DC4C9EC-8488-4C85-9383-0C24955A7DA7}"/>
          </ac:graphicFrameMkLst>
        </pc:graphicFrameChg>
        <pc:graphicFrameChg chg="add mod">
          <ac:chgData name="Daniela Bauloska" userId="1c2cd05b-4418-4939-8661-5d54f27325fe" providerId="ADAL" clId="{277D0C5B-AED8-4849-BE7B-D9C153A53492}" dt="2026-04-24T11:00:22.955" v="4611" actId="14100"/>
          <ac:graphicFrameMkLst>
            <pc:docMk/>
            <pc:sldMk cId="4292952005" sldId="308"/>
            <ac:graphicFrameMk id="15" creationId="{85EEE1DB-587A-4F40-9584-CED862B55282}"/>
          </ac:graphicFrameMkLst>
        </pc:graphicFrameChg>
      </pc:sldChg>
      <pc:sldChg chg="addSp delSp modSp new mod">
        <pc:chgData name="Daniela Bauloska" userId="1c2cd05b-4418-4939-8661-5d54f27325fe" providerId="ADAL" clId="{277D0C5B-AED8-4849-BE7B-D9C153A53492}" dt="2026-05-15T09:45:01.242" v="7705" actId="6549"/>
        <pc:sldMkLst>
          <pc:docMk/>
          <pc:sldMk cId="129254692" sldId="309"/>
        </pc:sldMkLst>
        <pc:spChg chg="add del mod">
          <ac:chgData name="Daniela Bauloska" userId="1c2cd05b-4418-4939-8661-5d54f27325fe" providerId="ADAL" clId="{277D0C5B-AED8-4849-BE7B-D9C153A53492}" dt="2026-05-15T09:45:01.242" v="7705" actId="6549"/>
          <ac:spMkLst>
            <pc:docMk/>
            <pc:sldMk cId="129254692" sldId="309"/>
            <ac:spMk id="2" creationId="{FA8D972F-6082-A7C3-F189-436334F5A4F9}"/>
          </ac:spMkLst>
        </pc:spChg>
        <pc:spChg chg="add mod">
          <ac:chgData name="Daniela Bauloska" userId="1c2cd05b-4418-4939-8661-5d54f27325fe" providerId="ADAL" clId="{277D0C5B-AED8-4849-BE7B-D9C153A53492}" dt="2026-04-26T10:43:15.368" v="5516" actId="1076"/>
          <ac:spMkLst>
            <pc:docMk/>
            <pc:sldMk cId="129254692" sldId="309"/>
            <ac:spMk id="3" creationId="{3F014A31-FF70-A0D7-20C9-756F73178D80}"/>
          </ac:spMkLst>
        </pc:spChg>
        <pc:spChg chg="add mod">
          <ac:chgData name="Daniela Bauloska" userId="1c2cd05b-4418-4939-8661-5d54f27325fe" providerId="ADAL" clId="{277D0C5B-AED8-4849-BE7B-D9C153A53492}" dt="2026-04-26T09:34:36.651" v="5172" actId="1076"/>
          <ac:spMkLst>
            <pc:docMk/>
            <pc:sldMk cId="129254692" sldId="309"/>
            <ac:spMk id="4" creationId="{EACE2FB9-4F52-70EF-964D-3D9317598A6C}"/>
          </ac:spMkLst>
        </pc:spChg>
        <pc:spChg chg="add mod">
          <ac:chgData name="Daniela Bauloska" userId="1c2cd05b-4418-4939-8661-5d54f27325fe" providerId="ADAL" clId="{277D0C5B-AED8-4849-BE7B-D9C153A53492}" dt="2026-04-26T10:45:21.517" v="5709" actId="20577"/>
          <ac:spMkLst>
            <pc:docMk/>
            <pc:sldMk cId="129254692" sldId="309"/>
            <ac:spMk id="6" creationId="{5C815F1E-E960-C339-9DE2-7F8BBBB3D9C3}"/>
          </ac:spMkLst>
        </pc:spChg>
        <pc:spChg chg="add mod">
          <ac:chgData name="Daniela Bauloska" userId="1c2cd05b-4418-4939-8661-5d54f27325fe" providerId="ADAL" clId="{277D0C5B-AED8-4849-BE7B-D9C153A53492}" dt="2026-04-26T09:35:45.261" v="5175"/>
          <ac:spMkLst>
            <pc:docMk/>
            <pc:sldMk cId="129254692" sldId="309"/>
            <ac:spMk id="7" creationId="{E2C8C8C3-197E-C0A2-1B23-95B5CBA7834A}"/>
          </ac:spMkLst>
        </pc:spChg>
        <pc:spChg chg="add mod">
          <ac:chgData name="Daniela Bauloska" userId="1c2cd05b-4418-4939-8661-5d54f27325fe" providerId="ADAL" clId="{277D0C5B-AED8-4849-BE7B-D9C153A53492}" dt="2026-04-27T12:21:55.190" v="7412" actId="1076"/>
          <ac:spMkLst>
            <pc:docMk/>
            <pc:sldMk cId="129254692" sldId="309"/>
            <ac:spMk id="8" creationId="{7ED452A9-35C5-45BE-4768-D24BC90B51E6}"/>
          </ac:spMkLst>
        </pc:spChg>
        <pc:spChg chg="add mod">
          <ac:chgData name="Daniela Bauloska" userId="1c2cd05b-4418-4939-8661-5d54f27325fe" providerId="ADAL" clId="{277D0C5B-AED8-4849-BE7B-D9C153A53492}" dt="2026-04-27T11:47:06.232" v="7256" actId="14100"/>
          <ac:spMkLst>
            <pc:docMk/>
            <pc:sldMk cId="129254692" sldId="309"/>
            <ac:spMk id="10" creationId="{6207609B-CA75-C3B3-2951-66DBFAE6A765}"/>
          </ac:spMkLst>
        </pc:spChg>
        <pc:spChg chg="add mod">
          <ac:chgData name="Daniela Bauloska" userId="1c2cd05b-4418-4939-8661-5d54f27325fe" providerId="ADAL" clId="{277D0C5B-AED8-4849-BE7B-D9C153A53492}" dt="2026-05-15T09:33:30.040" v="7670"/>
          <ac:spMkLst>
            <pc:docMk/>
            <pc:sldMk cId="129254692" sldId="309"/>
            <ac:spMk id="12" creationId="{4699226B-7F89-ACDE-FCFD-2302AA2AF7B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mbamk-my.sharepoint.com/personal/daniela_bauloska_mba_mk/Documents/Desktop/Latest%20info/&#1055;&#1086;&#1089;&#1083;&#1077;&#1076;&#1085;&#1080;%20&#1072;&#1078;&#1091;&#1088;&#1080;&#1088;&#1072;&#1085;&#1080;%20&#1089;&#1086;&#1089;&#1090;&#1086;&#1112;&#1073;&#1080;%20&#1089;&#1086;%2027.01.2026%20&#1075;&#1086;&#1076;&#1080;&#1085;&#1072;%20-%20Copy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14.%20&#1087;&#1086;&#1076;&#1072;&#1090;&#1086;&#1094;&#1080;%2031.12.2024/Podatoci_po_banka_2024_1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18.%20&#1087;&#1086;&#1076;&#1072;&#1090;&#1086;&#1094;&#1080;%2031.12.2025/Podatoci_po_banka_2025_1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18.%20&#1087;&#1086;&#1076;&#1072;&#1090;&#1086;&#1094;&#1080;%2031.12.2025/Osnovni_pokazateli_rabotenje_2004_2025_1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16.%20&#1087;&#1086;&#1076;&#1072;&#1090;&#1086;&#1094;&#1080;%2030.06.2025/Pregled_Zeleni_Pokazateli_July25_MK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mbamk-my.sharepoint.com/personal/daniela_bauloska_mba_mk/Documents/Desktop/&#1055;&#1088;&#1077;&#1079;&#1077;&#1085;&#1090;&#1072;&#1094;&#1080;&#1080;%20&#1058;&#1086;&#1085;&#1080;%20&#1052;&#1072;&#1112;&#1072;/&#1080;&#1085;&#1076;&#1080;&#1082;&#1072;&#1090;&#1086;&#1088;&#1080;%20&#1079;&#1072;%20&#1075;&#1088;&#1072;&#1092;&#1080;&#1082;&#1086;&#1085;&#1080;%2031.12.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1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j-lt"/>
                <a:ea typeface="+mj-ea"/>
                <a:cs typeface="+mj-cs"/>
              </a:defRPr>
            </a:pPr>
            <a:r>
              <a:rPr lang="ru-RU" sz="11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остварено и проектирано ниво на инфлација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1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j-lt"/>
                <a:ea typeface="+mj-ea"/>
                <a:cs typeface="+mj-cs"/>
              </a:defRPr>
            </a:pPr>
            <a:r>
              <a:rPr lang="ru-RU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Consumer Price Index</a:t>
            </a:r>
            <a:r>
              <a:rPr lang="ru-RU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 </a:t>
            </a:r>
            <a:r>
              <a:rPr lang="en-US" sz="800" b="0" i="0" u="none" strike="noStrike" kern="1200" cap="none" spc="0" normalizeH="0" baseline="0" dirty="0">
                <a:solidFill>
                  <a:srgbClr val="002060"/>
                </a:solidFill>
              </a:rPr>
              <a:t>│ </a:t>
            </a:r>
            <a:r>
              <a:rPr lang="ru-RU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CPI </a:t>
            </a:r>
            <a:r>
              <a:rPr lang="ru-RU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 </a:t>
            </a:r>
            <a:r>
              <a:rPr lang="en-US" sz="800" b="0" i="0" u="none" strike="noStrike" kern="1200" cap="none" spc="0" normalizeH="0" baseline="0" dirty="0">
                <a:solidFill>
                  <a:srgbClr val="002060"/>
                </a:solidFill>
              </a:rPr>
              <a:t>│ </a:t>
            </a:r>
            <a:r>
              <a:rPr lang="mk-MK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РС Македонија</a:t>
            </a:r>
            <a:r>
              <a:rPr lang="en-US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 vs </a:t>
            </a:r>
            <a:r>
              <a:rPr lang="mk-MK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ЕУ</a:t>
            </a:r>
            <a:r>
              <a:rPr lang="en-US" sz="800" b="1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 </a:t>
            </a:r>
            <a:endParaRPr lang="mk-MK" sz="800" b="1" i="0" u="none" strike="noStrike" kern="1200" cap="none" spc="0" normalizeH="0" baseline="0" dirty="0">
              <a:solidFill>
                <a:srgbClr val="002060"/>
              </a:solidFill>
              <a:cs typeface="Aldhabi" panose="01000000000000000000" pitchFamily="2" charset="-78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1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j-lt"/>
                <a:ea typeface="+mj-ea"/>
                <a:cs typeface="+mj-cs"/>
              </a:defRPr>
            </a:pPr>
            <a:r>
              <a:rPr lang="en-US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Forecast </a:t>
            </a:r>
            <a:r>
              <a:rPr lang="mk-MK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10 </a:t>
            </a:r>
            <a:r>
              <a:rPr lang="en-US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’2</a:t>
            </a:r>
            <a:r>
              <a:rPr lang="mk-MK" sz="800" b="0" i="0" u="none" strike="noStrike" kern="1200" cap="none" spc="0" normalizeH="0" baseline="0" dirty="0">
                <a:solidFill>
                  <a:srgbClr val="002060"/>
                </a:solidFill>
                <a:cs typeface="Aldhabi" panose="01000000000000000000" pitchFamily="2" charset="-78"/>
              </a:rPr>
              <a:t>5</a:t>
            </a:r>
            <a:endParaRPr lang="en-US" sz="800" b="0" i="0" u="none" strike="noStrike" kern="1200" cap="none" spc="0" normalizeH="0" baseline="0" dirty="0">
              <a:solidFill>
                <a:srgbClr val="002060"/>
              </a:solidFill>
              <a:cs typeface="Aldhabi" panose="01000000000000000000" pitchFamily="2" charset="-78"/>
            </a:endParaRPr>
          </a:p>
        </c:rich>
      </c:tx>
      <c:layout>
        <c:manualLayout>
          <c:xMode val="edge"/>
          <c:yMode val="edge"/>
          <c:x val="0.65439690219155988"/>
          <c:y val="3.5589368752955404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5089174619378412E-2"/>
          <c:y val="0.14992279742876108"/>
          <c:w val="0.96982167352537718"/>
          <c:h val="0.794153190044490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инфлација!$B$4</c:f>
              <c:strCache>
                <c:ptCount val="1"/>
                <c:pt idx="0">
                  <c:v>Consumer Price Index (CPI) RN Мacedonia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инфлација!$C$4:$AT$4</c:f>
              <c:numCache>
                <c:formatCode>0.0%</c:formatCode>
                <c:ptCount val="14"/>
                <c:pt idx="0">
                  <c:v>8.0000000000000002E-3</c:v>
                </c:pt>
                <c:pt idx="1">
                  <c:v>1.2E-2</c:v>
                </c:pt>
                <c:pt idx="2">
                  <c:v>3.2000000000000001E-2</c:v>
                </c:pt>
                <c:pt idx="3">
                  <c:v>0.14199999999999999</c:v>
                </c:pt>
                <c:pt idx="4">
                  <c:v>9.4E-2</c:v>
                </c:pt>
                <c:pt idx="5">
                  <c:v>3.5000000000000003E-2</c:v>
                </c:pt>
                <c:pt idx="6">
                  <c:v>0.04</c:v>
                </c:pt>
                <c:pt idx="7">
                  <c:v>4.1000000000000002E-2</c:v>
                </c:pt>
                <c:pt idx="8">
                  <c:v>4.1000000000000002E-2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38-454E-A216-F290F20DD92B}"/>
            </c:ext>
          </c:extLst>
        </c:ser>
        <c:ser>
          <c:idx val="1"/>
          <c:order val="1"/>
          <c:tx>
            <c:strRef>
              <c:f>инфлација!$B$5</c:f>
              <c:strCache>
                <c:ptCount val="1"/>
                <c:pt idx="0">
                  <c:v>Forcast NBRSM 10'22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инфлација!$C$5:$AQ$5</c:f>
            </c:numRef>
          </c:val>
          <c:extLst>
            <c:ext xmlns:c16="http://schemas.microsoft.com/office/drawing/2014/chart" uri="{C3380CC4-5D6E-409C-BE32-E72D297353CC}">
              <c16:uniqueId val="{00000001-D438-454E-A216-F290F20DD92B}"/>
            </c:ext>
          </c:extLst>
        </c:ser>
        <c:ser>
          <c:idx val="2"/>
          <c:order val="2"/>
          <c:tx>
            <c:strRef>
              <c:f>инфлација!$B$6</c:f>
              <c:strCache>
                <c:ptCount val="1"/>
                <c:pt idx="0">
                  <c:v>Forcast NBRSM 03'23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инфлација!$C$6:$AQ$6</c:f>
            </c:numRef>
          </c:val>
          <c:extLst>
            <c:ext xmlns:c16="http://schemas.microsoft.com/office/drawing/2014/chart" uri="{C3380CC4-5D6E-409C-BE32-E72D297353CC}">
              <c16:uniqueId val="{00000002-D438-454E-A216-F290F20DD92B}"/>
            </c:ext>
          </c:extLst>
        </c:ser>
        <c:ser>
          <c:idx val="3"/>
          <c:order val="3"/>
          <c:tx>
            <c:strRef>
              <c:f>инфлација!$B$7</c:f>
              <c:strCache>
                <c:ptCount val="1"/>
                <c:pt idx="0">
                  <c:v>Forcast NBRSM 10'23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инфлација!$C$7:$AQ$7</c:f>
            </c:numRef>
          </c:val>
          <c:extLst>
            <c:ext xmlns:c16="http://schemas.microsoft.com/office/drawing/2014/chart" uri="{C3380CC4-5D6E-409C-BE32-E72D297353CC}">
              <c16:uniqueId val="{00000003-D438-454E-A216-F290F20DD92B}"/>
            </c:ext>
          </c:extLst>
        </c:ser>
        <c:ser>
          <c:idx val="4"/>
          <c:order val="4"/>
          <c:tx>
            <c:strRef>
              <c:f>инфлација!$B$8</c:f>
              <c:strCache>
                <c:ptCount val="1"/>
                <c:pt idx="0">
                  <c:v>Forcast NBRSM   4'24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инфлација!$C$8:$AQ$8</c:f>
            </c:numRef>
          </c:val>
          <c:extLst>
            <c:ext xmlns:c16="http://schemas.microsoft.com/office/drawing/2014/chart" uri="{C3380CC4-5D6E-409C-BE32-E72D297353CC}">
              <c16:uniqueId val="{00000004-D438-454E-A216-F290F20DD92B}"/>
            </c:ext>
          </c:extLst>
        </c:ser>
        <c:ser>
          <c:idx val="6"/>
          <c:order val="6"/>
          <c:tx>
            <c:strRef>
              <c:f>инфлација!$B$12</c:f>
              <c:strCache>
                <c:ptCount val="1"/>
                <c:pt idx="0">
                  <c:v>Forcast IMF 10'22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инфлација!$C$12:$AQ$12</c:f>
            </c:numRef>
          </c:val>
          <c:extLst>
            <c:ext xmlns:c16="http://schemas.microsoft.com/office/drawing/2014/chart" uri="{C3380CC4-5D6E-409C-BE32-E72D297353CC}">
              <c16:uniqueId val="{00000005-D438-454E-A216-F290F20DD92B}"/>
            </c:ext>
          </c:extLst>
        </c:ser>
        <c:ser>
          <c:idx val="7"/>
          <c:order val="7"/>
          <c:tx>
            <c:strRef>
              <c:f>инфлација!$B$13</c:f>
              <c:strCache>
                <c:ptCount val="1"/>
                <c:pt idx="0">
                  <c:v>Forcast IMF 06'23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инфлација!$C$13:$AQ$13</c:f>
            </c:numRef>
          </c:val>
          <c:extLst>
            <c:ext xmlns:c16="http://schemas.microsoft.com/office/drawing/2014/chart" uri="{C3380CC4-5D6E-409C-BE32-E72D297353CC}">
              <c16:uniqueId val="{00000006-D438-454E-A216-F290F20DD92B}"/>
            </c:ext>
          </c:extLst>
        </c:ser>
        <c:ser>
          <c:idx val="8"/>
          <c:order val="8"/>
          <c:tx>
            <c:strRef>
              <c:f>инфлација!$B$14</c:f>
              <c:strCache>
                <c:ptCount val="1"/>
                <c:pt idx="0">
                  <c:v>Forcast IMF 10'23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инфлација!$C$14:$AQ$14</c:f>
            </c:numRef>
          </c:val>
          <c:extLst>
            <c:ext xmlns:c16="http://schemas.microsoft.com/office/drawing/2014/chart" uri="{C3380CC4-5D6E-409C-BE32-E72D297353CC}">
              <c16:uniqueId val="{00000007-D438-454E-A216-F290F20DD92B}"/>
            </c:ext>
          </c:extLst>
        </c:ser>
        <c:ser>
          <c:idx val="9"/>
          <c:order val="9"/>
          <c:tx>
            <c:strRef>
              <c:f>инфлација!$B$15</c:f>
              <c:strCache>
                <c:ptCount val="1"/>
                <c:pt idx="0">
                  <c:v>Forcast IMF 4'24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инфлација!$C$15:$AQ$15</c:f>
            </c:numRef>
          </c:val>
          <c:extLst>
            <c:ext xmlns:c16="http://schemas.microsoft.com/office/drawing/2014/chart" uri="{C3380CC4-5D6E-409C-BE32-E72D297353CC}">
              <c16:uniqueId val="{00000008-D438-454E-A216-F290F20DD92B}"/>
            </c:ext>
          </c:extLst>
        </c:ser>
        <c:ser>
          <c:idx val="11"/>
          <c:order val="10"/>
          <c:tx>
            <c:strRef>
              <c:f>инфлација!$B$19</c:f>
              <c:strCache>
                <c:ptCount val="1"/>
                <c:pt idx="0">
                  <c:v>Forcast World Bank 10'22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инфлација!$C$19:$AQ$19</c:f>
            </c:numRef>
          </c:val>
          <c:extLst>
            <c:ext xmlns:c16="http://schemas.microsoft.com/office/drawing/2014/chart" uri="{C3380CC4-5D6E-409C-BE32-E72D297353CC}">
              <c16:uniqueId val="{00000009-D438-454E-A216-F290F20DD92B}"/>
            </c:ext>
          </c:extLst>
        </c:ser>
        <c:ser>
          <c:idx val="12"/>
          <c:order val="11"/>
          <c:tx>
            <c:strRef>
              <c:f>инфлација!$B$20</c:f>
              <c:strCache>
                <c:ptCount val="1"/>
                <c:pt idx="0">
                  <c:v>Forcast World Bank 03'23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инфлација!$C$20:$AQ$20</c:f>
            </c:numRef>
          </c:val>
          <c:extLst>
            <c:ext xmlns:c16="http://schemas.microsoft.com/office/drawing/2014/chart" uri="{C3380CC4-5D6E-409C-BE32-E72D297353CC}">
              <c16:uniqueId val="{0000000A-D438-454E-A216-F290F20DD92B}"/>
            </c:ext>
          </c:extLst>
        </c:ser>
        <c:ser>
          <c:idx val="13"/>
          <c:order val="12"/>
          <c:tx>
            <c:strRef>
              <c:f>инфлација!$B$21</c:f>
              <c:strCache>
                <c:ptCount val="1"/>
                <c:pt idx="0">
                  <c:v>Forcast World Bank 10'23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инфлација!$C$21:$AQ$21</c:f>
            </c:numRef>
          </c:val>
          <c:extLst>
            <c:ext xmlns:c16="http://schemas.microsoft.com/office/drawing/2014/chart" uri="{C3380CC4-5D6E-409C-BE32-E72D297353CC}">
              <c16:uniqueId val="{0000000B-D438-454E-A216-F290F20DD92B}"/>
            </c:ext>
          </c:extLst>
        </c:ser>
        <c:ser>
          <c:idx val="15"/>
          <c:order val="13"/>
          <c:tx>
            <c:strRef>
              <c:f>инфлација!$B$25</c:f>
              <c:strCache>
                <c:ptCount val="1"/>
                <c:pt idx="0">
                  <c:v>Forcast European Commission 11'22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инфлација!$C$25:$AQ$25</c:f>
            </c:numRef>
          </c:val>
          <c:extLst>
            <c:ext xmlns:c16="http://schemas.microsoft.com/office/drawing/2014/chart" uri="{C3380CC4-5D6E-409C-BE32-E72D297353CC}">
              <c16:uniqueId val="{0000000C-D438-454E-A216-F290F20DD92B}"/>
            </c:ext>
          </c:extLst>
        </c:ser>
        <c:ser>
          <c:idx val="16"/>
          <c:order val="14"/>
          <c:tx>
            <c:strRef>
              <c:f>инфлација!$B$26</c:f>
              <c:strCache>
                <c:ptCount val="1"/>
                <c:pt idx="0">
                  <c:v>Forcast European Commission 05'23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инфлација!$C$26:$AQ$26</c:f>
            </c:numRef>
          </c:val>
          <c:extLst>
            <c:ext xmlns:c16="http://schemas.microsoft.com/office/drawing/2014/chart" uri="{C3380CC4-5D6E-409C-BE32-E72D297353CC}">
              <c16:uniqueId val="{0000000D-D438-454E-A216-F290F20DD92B}"/>
            </c:ext>
          </c:extLst>
        </c:ser>
        <c:ser>
          <c:idx val="18"/>
          <c:order val="15"/>
          <c:tx>
            <c:strRef>
              <c:f>инфлација!$B$30</c:f>
              <c:strCache>
                <c:ptCount val="1"/>
                <c:pt idx="0">
                  <c:v>Консензус форкаст 10'22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инфлација!$C$30:$AQ$30</c:f>
            </c:numRef>
          </c:val>
          <c:extLst>
            <c:ext xmlns:c16="http://schemas.microsoft.com/office/drawing/2014/chart" uri="{C3380CC4-5D6E-409C-BE32-E72D297353CC}">
              <c16:uniqueId val="{0000000E-D438-454E-A216-F290F20DD92B}"/>
            </c:ext>
          </c:extLst>
        </c:ser>
        <c:ser>
          <c:idx val="19"/>
          <c:order val="16"/>
          <c:tx>
            <c:strRef>
              <c:f>инфлација!$B$31</c:f>
              <c:strCache>
                <c:ptCount val="1"/>
                <c:pt idx="0">
                  <c:v>Консензус форкаст 10'23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инфлација!$C$31:$AQ$31</c:f>
            </c:numRef>
          </c:val>
          <c:extLst>
            <c:ext xmlns:c16="http://schemas.microsoft.com/office/drawing/2014/chart" uri="{C3380CC4-5D6E-409C-BE32-E72D297353CC}">
              <c16:uniqueId val="{0000000F-D438-454E-A216-F290F20DD92B}"/>
            </c:ext>
          </c:extLst>
        </c:ser>
        <c:ser>
          <c:idx val="31"/>
          <c:order val="26"/>
          <c:tx>
            <c:strRef>
              <c:f>инфлација!$B$47</c:f>
              <c:strCache>
                <c:ptCount val="1"/>
                <c:pt idx="0">
                  <c:v>Forcast ECB 12'23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инфлација!$C$47:$AQ$47</c:f>
            </c:numRef>
          </c:val>
          <c:extLst>
            <c:ext xmlns:c16="http://schemas.microsoft.com/office/drawing/2014/chart" uri="{C3380CC4-5D6E-409C-BE32-E72D297353CC}">
              <c16:uniqueId val="{00000010-D438-454E-A216-F290F20DD92B}"/>
            </c:ext>
          </c:extLst>
        </c:ser>
        <c:ser>
          <c:idx val="32"/>
          <c:order val="27"/>
          <c:tx>
            <c:strRef>
              <c:f>инфлација!$B$48</c:f>
              <c:strCache>
                <c:ptCount val="1"/>
                <c:pt idx="0">
                  <c:v>Forcast ECB 03'24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инфлација!$C$48:$AQ$48</c:f>
            </c:numRef>
          </c:val>
          <c:extLst>
            <c:ext xmlns:c16="http://schemas.microsoft.com/office/drawing/2014/chart" uri="{C3380CC4-5D6E-409C-BE32-E72D297353CC}">
              <c16:uniqueId val="{00000011-D438-454E-A216-F290F20DD92B}"/>
            </c:ext>
          </c:extLst>
        </c:ser>
        <c:ser>
          <c:idx val="33"/>
          <c:order val="28"/>
          <c:tx>
            <c:strRef>
              <c:f>инфлација!$B$49</c:f>
              <c:strCache>
                <c:ptCount val="1"/>
                <c:pt idx="0">
                  <c:v>Forcast ECB 06'24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инфлација!$C$49:$AQ$49</c:f>
            </c:numRef>
          </c:val>
          <c:extLst>
            <c:ext xmlns:c16="http://schemas.microsoft.com/office/drawing/2014/chart" uri="{C3380CC4-5D6E-409C-BE32-E72D297353CC}">
              <c16:uniqueId val="{00000012-D438-454E-A216-F290F20DD92B}"/>
            </c:ext>
          </c:extLst>
        </c:ser>
        <c:ser>
          <c:idx val="20"/>
          <c:order val="17"/>
          <c:tx>
            <c:strRef>
              <c:f>инфлација!$B$32</c:f>
              <c:strCache>
                <c:ptCount val="1"/>
                <c:pt idx="0">
                  <c:v>Kонсензус форкаст 04'24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инфлација!$C$32:$AQ$32</c:f>
            </c:numRef>
          </c:val>
          <c:extLst>
            <c:ext xmlns:c16="http://schemas.microsoft.com/office/drawing/2014/chart" uri="{C3380CC4-5D6E-409C-BE32-E72D297353CC}">
              <c16:uniqueId val="{00000013-D438-454E-A216-F290F20DD92B}"/>
            </c:ext>
          </c:extLst>
        </c:ser>
        <c:ser>
          <c:idx val="22"/>
          <c:order val="18"/>
          <c:tx>
            <c:strRef>
              <c:f>инфлација!$B$36</c:f>
              <c:strCache>
                <c:ptCount val="1"/>
                <c:pt idx="0">
                  <c:v>Министерство за финансии 11'22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инфлација!$C$36:$AQ$36</c:f>
            </c:numRef>
          </c:val>
          <c:extLst>
            <c:ext xmlns:c16="http://schemas.microsoft.com/office/drawing/2014/chart" uri="{C3380CC4-5D6E-409C-BE32-E72D297353CC}">
              <c16:uniqueId val="{00000014-D438-454E-A216-F290F20DD92B}"/>
            </c:ext>
          </c:extLst>
        </c:ser>
        <c:ser>
          <c:idx val="23"/>
          <c:order val="19"/>
          <c:tx>
            <c:strRef>
              <c:f>инфлација!$B$37</c:f>
              <c:strCache>
                <c:ptCount val="1"/>
                <c:pt idx="0">
                  <c:v>Министерство за финансии 4'23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инфлација!$C$37:$AQ$37</c:f>
            </c:numRef>
          </c:val>
          <c:extLst>
            <c:ext xmlns:c16="http://schemas.microsoft.com/office/drawing/2014/chart" uri="{C3380CC4-5D6E-409C-BE32-E72D297353CC}">
              <c16:uniqueId val="{00000015-D438-454E-A216-F290F20DD92B}"/>
            </c:ext>
          </c:extLst>
        </c:ser>
        <c:ser>
          <c:idx val="26"/>
          <c:order val="21"/>
          <c:tx>
            <c:strRef>
              <c:f>инфлација!$B$42</c:f>
              <c:strCache>
                <c:ptCount val="1"/>
                <c:pt idx="0">
                  <c:v>Forcast ECB 12'22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инфлација!$C$42:$AQ$42</c:f>
            </c:numRef>
          </c:val>
          <c:extLst>
            <c:ext xmlns:c16="http://schemas.microsoft.com/office/drawing/2014/chart" uri="{C3380CC4-5D6E-409C-BE32-E72D297353CC}">
              <c16:uniqueId val="{00000016-D438-454E-A216-F290F20DD92B}"/>
            </c:ext>
          </c:extLst>
        </c:ser>
        <c:ser>
          <c:idx val="27"/>
          <c:order val="22"/>
          <c:tx>
            <c:strRef>
              <c:f>инфлација!$B$43</c:f>
              <c:strCache>
                <c:ptCount val="1"/>
                <c:pt idx="0">
                  <c:v>Forcast ECB 03'23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инфлација!$C$43:$AQ$43</c:f>
            </c:numRef>
          </c:val>
          <c:extLst>
            <c:ext xmlns:c16="http://schemas.microsoft.com/office/drawing/2014/chart" uri="{C3380CC4-5D6E-409C-BE32-E72D297353CC}">
              <c16:uniqueId val="{00000017-D438-454E-A216-F290F20DD92B}"/>
            </c:ext>
          </c:extLst>
        </c:ser>
        <c:ser>
          <c:idx val="28"/>
          <c:order val="23"/>
          <c:tx>
            <c:strRef>
              <c:f>инфлација!$B$44</c:f>
              <c:strCache>
                <c:ptCount val="1"/>
                <c:pt idx="0">
                  <c:v>Forcast ECB 06'23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инфлација!$C$44:$AQ$44</c:f>
            </c:numRef>
          </c:val>
          <c:extLst>
            <c:ext xmlns:c16="http://schemas.microsoft.com/office/drawing/2014/chart" uri="{C3380CC4-5D6E-409C-BE32-E72D297353CC}">
              <c16:uniqueId val="{00000018-D438-454E-A216-F290F20DD92B}"/>
            </c:ext>
          </c:extLst>
        </c:ser>
        <c:ser>
          <c:idx val="29"/>
          <c:order val="24"/>
          <c:tx>
            <c:strRef>
              <c:f>инфлација!$B$45</c:f>
              <c:strCache>
                <c:ptCount val="1"/>
                <c:pt idx="0">
                  <c:v>Forcast ECB 07'23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инфлација!$C$45:$AQ$45</c:f>
            </c:numRef>
          </c:val>
          <c:extLst>
            <c:ext xmlns:c16="http://schemas.microsoft.com/office/drawing/2014/chart" uri="{C3380CC4-5D6E-409C-BE32-E72D297353CC}">
              <c16:uniqueId val="{00000019-D438-454E-A216-F290F20DD92B}"/>
            </c:ext>
          </c:extLst>
        </c:ser>
        <c:ser>
          <c:idx val="30"/>
          <c:order val="25"/>
          <c:tx>
            <c:strRef>
              <c:f>инфлација!$B$46</c:f>
              <c:strCache>
                <c:ptCount val="1"/>
                <c:pt idx="0">
                  <c:v>Forcast ECB 09'23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инфлација!$C$46:$AQ$46</c:f>
            </c:numRef>
          </c:val>
          <c:extLst>
            <c:ext xmlns:c16="http://schemas.microsoft.com/office/drawing/2014/chart" uri="{C3380CC4-5D6E-409C-BE32-E72D297353CC}">
              <c16:uniqueId val="{0000001A-D438-454E-A216-F290F20DD92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75898624"/>
        <c:axId val="175900160"/>
      </c:barChart>
      <c:lineChart>
        <c:grouping val="standard"/>
        <c:varyColors val="0"/>
        <c:ser>
          <c:idx val="5"/>
          <c:order val="5"/>
          <c:tx>
            <c:strRef>
              <c:f>инфлација!$B$11</c:f>
              <c:strCache>
                <c:ptCount val="1"/>
                <c:pt idx="0">
                  <c:v>Forcast NBRSM   11'25</c:v>
                </c:pt>
              </c:strCache>
            </c:strRef>
          </c:tx>
          <c:spPr>
            <a:ln w="22225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2.0909471904645208E-2"/>
                  <c:y val="-0.1034586771424814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438-454E-A216-F290F20DD92B}"/>
                </c:ext>
              </c:extLst>
            </c:dLbl>
            <c:dLbl>
              <c:idx val="8"/>
              <c:layout>
                <c:manualLayout>
                  <c:x val="-1.1718133998682264E-2"/>
                  <c:y val="-0.1291576407752524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D438-454E-A216-F290F20DD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инфлација!$C$11:$AQ$11</c:f>
              <c:numCache>
                <c:formatCode>General</c:formatCode>
                <c:ptCount val="11"/>
                <c:pt idx="8" formatCode="0.0%">
                  <c:v>3.9E-2</c:v>
                </c:pt>
                <c:pt idx="9" formatCode="0.0%">
                  <c:v>3.9E-2</c:v>
                </c:pt>
                <c:pt idx="10" formatCode="0.0%">
                  <c:v>2.5000000000000001E-2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D-D438-454E-A216-F290F20DD92B}"/>
            </c:ext>
          </c:extLst>
        </c:ser>
        <c:ser>
          <c:idx val="25"/>
          <c:order val="20"/>
          <c:tx>
            <c:strRef>
              <c:f>инфлација!$B$41</c:f>
              <c:strCache>
                <c:ptCount val="1"/>
                <c:pt idx="0">
                  <c:v>Inflation rate EU</c:v>
                </c:pt>
              </c:strCache>
            </c:strRef>
          </c:tx>
          <c:spPr>
            <a:ln w="22225" cap="rnd">
              <a:solidFill>
                <a:schemeClr val="accent2">
                  <a:lumMod val="60000"/>
                  <a:lumOff val="4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2.6794206658019886E-2"/>
                  <c:y val="8.68657757649573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D438-454E-A216-F290F20DD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инфлација!$C$41:$AQ$41</c:f>
              <c:numCache>
                <c:formatCode>0.0%</c:formatCode>
                <c:ptCount val="11"/>
                <c:pt idx="0">
                  <c:v>1.2999999999999999E-2</c:v>
                </c:pt>
                <c:pt idx="1">
                  <c:v>-3.0000000000000001E-3</c:v>
                </c:pt>
                <c:pt idx="2">
                  <c:v>0.05</c:v>
                </c:pt>
                <c:pt idx="3">
                  <c:v>9.1999999999999998E-2</c:v>
                </c:pt>
                <c:pt idx="4">
                  <c:v>2.9000000000000001E-2</c:v>
                </c:pt>
                <c:pt idx="5">
                  <c:v>2.4E-2</c:v>
                </c:pt>
                <c:pt idx="6">
                  <c:v>2.1999999999999999E-2</c:v>
                </c:pt>
                <c:pt idx="7">
                  <c:v>2.1000000000000001E-2</c:v>
                </c:pt>
                <c:pt idx="8">
                  <c:v>2.1000000000000001E-2</c:v>
                </c:pt>
                <c:pt idx="9">
                  <c:v>1.9E-2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F-D438-454E-A216-F290F20DD92B}"/>
            </c:ext>
          </c:extLst>
        </c:ser>
        <c:ser>
          <c:idx val="35"/>
          <c:order val="29"/>
          <c:tx>
            <c:strRef>
              <c:f>инфлација!$B$55</c:f>
              <c:strCache>
                <c:ptCount val="1"/>
                <c:pt idx="0">
                  <c:v>Forcast ECB 09'25</c:v>
                </c:pt>
              </c:strCache>
            </c:strRef>
          </c:tx>
          <c:spPr>
            <a:ln w="22225" cap="rnd">
              <a:solidFill>
                <a:srgbClr val="00B0F0"/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инфлација!$C$3:$AT$3</c:f>
              <c:strCache>
                <c:ptCount val="14"/>
                <c:pt idx="0">
                  <c:v>12/2019</c:v>
                </c:pt>
                <c:pt idx="1">
                  <c:v>12/2020</c:v>
                </c:pt>
                <c:pt idx="2">
                  <c:v>12/2021</c:v>
                </c:pt>
                <c:pt idx="3">
                  <c:v>12/2022</c:v>
                </c:pt>
                <c:pt idx="4">
                  <c:v>12/2023</c:v>
                </c:pt>
                <c:pt idx="5">
                  <c:v>12/2024</c:v>
                </c:pt>
                <c:pt idx="6">
                  <c:v>09/2025</c:v>
                </c:pt>
                <c:pt idx="7">
                  <c:v>10/2025</c:v>
                </c:pt>
                <c:pt idx="8">
                  <c:v>11/2025</c:v>
                </c:pt>
                <c:pt idx="9">
                  <c:v>12/2025</c:v>
                </c:pt>
                <c:pt idx="10">
                  <c:v>12/2026</c:v>
                </c:pt>
                <c:pt idx="11">
                  <c:v>12/2027</c:v>
                </c:pt>
                <c:pt idx="12">
                  <c:v>12/2028</c:v>
                </c:pt>
                <c:pt idx="13">
                  <c:v>12/2029</c:v>
                </c:pt>
              </c:strCache>
            </c:strRef>
          </c:cat>
          <c:val>
            <c:numRef>
              <c:f>инфлација!$C$55:$AT$55</c:f>
              <c:numCache>
                <c:formatCode>General</c:formatCode>
                <c:ptCount val="14"/>
                <c:pt idx="6" formatCode="0.0%">
                  <c:v>2.1000000000000001E-2</c:v>
                </c:pt>
                <c:pt idx="7" formatCode="0.0%">
                  <c:v>2.1000000000000001E-2</c:v>
                </c:pt>
                <c:pt idx="8" formatCode="0.0%">
                  <c:v>2.1000000000000001E-2</c:v>
                </c:pt>
                <c:pt idx="9" formatCode="0.0%">
                  <c:v>2.1000000000000001E-2</c:v>
                </c:pt>
                <c:pt idx="10" formatCode="0.0%">
                  <c:v>1.7000000000000001E-2</c:v>
                </c:pt>
                <c:pt idx="11" formatCode="0.0%">
                  <c:v>1.9E-2</c:v>
                </c:pt>
                <c:pt idx="12" formatCode="0.0%">
                  <c:v>0.02</c:v>
                </c:pt>
                <c:pt idx="13" formatCode="0.0%">
                  <c:v>0.02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D438-454E-A216-F290F20DD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898624"/>
        <c:axId val="175900160"/>
      </c:lineChart>
      <c:catAx>
        <c:axId val="17589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75900160"/>
        <c:crosses val="autoZero"/>
        <c:auto val="1"/>
        <c:lblAlgn val="ctr"/>
        <c:lblOffset val="100"/>
        <c:noMultiLvlLbl val="0"/>
      </c:catAx>
      <c:valAx>
        <c:axId val="17590016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7589862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mk-MK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rgbClr val="002060"/>
                </a:solidFill>
                <a:latin typeface="+mj-lt"/>
                <a:ea typeface="+mn-ea"/>
                <a:cs typeface="+mn-cs"/>
              </a:defRPr>
            </a:pPr>
            <a:r>
              <a:rPr lang="mk-MK" dirty="0">
                <a:solidFill>
                  <a:srgbClr val="002060"/>
                </a:solidFill>
                <a:latin typeface="+mj-lt"/>
              </a:rPr>
              <a:t>Структура на депозити според субјекти</a:t>
            </a:r>
            <a:endParaRPr lang="en-US" dirty="0">
              <a:solidFill>
                <a:srgbClr val="002060"/>
              </a:solidFill>
              <a:latin typeface="+mj-lt"/>
            </a:endParaRPr>
          </a:p>
        </c:rich>
      </c:tx>
      <c:layout>
        <c:manualLayout>
          <c:xMode val="edge"/>
          <c:yMode val="edge"/>
          <c:x val="3.5272285733125679E-2"/>
          <c:y val="6.36056702201256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rgbClr val="002060"/>
              </a:solidFill>
              <a:latin typeface="+mj-lt"/>
              <a:ea typeface="+mn-ea"/>
              <a:cs typeface="+mn-cs"/>
            </a:defRPr>
          </a:pPr>
          <a:endParaRPr lang="mk-MK"/>
        </a:p>
      </c:txPr>
    </c:title>
    <c:autoTitleDeleted val="0"/>
    <c:plotArea>
      <c:layout>
        <c:manualLayout>
          <c:layoutTarget val="inner"/>
          <c:xMode val="edge"/>
          <c:yMode val="edge"/>
          <c:x val="1.7978960369369325E-2"/>
          <c:y val="0.12809598279603521"/>
          <c:w val="0.95605143020820826"/>
          <c:h val="0.73975297627792302"/>
        </c:manualLayout>
      </c:layout>
      <c:areaChart>
        <c:grouping val="stacked"/>
        <c:varyColors val="0"/>
        <c:ser>
          <c:idx val="1"/>
          <c:order val="1"/>
          <c:tx>
            <c:strRef>
              <c:f>депозити!$A$3</c:f>
              <c:strCache>
                <c:ptCount val="1"/>
                <c:pt idx="0">
                  <c:v>ВКУПНО 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депозити!$B$3:$K$3</c:f>
              <c:numCache>
                <c:formatCode>_(* #,##0_);_(* \(#,##0\);_(* "-"??_);_(@_)</c:formatCode>
                <c:ptCount val="10"/>
                <c:pt idx="0">
                  <c:v>405586.69799999992</c:v>
                </c:pt>
                <c:pt idx="1">
                  <c:v>430870.06600000005</c:v>
                </c:pt>
                <c:pt idx="2">
                  <c:v>468844.24500000005</c:v>
                </c:pt>
                <c:pt idx="3">
                  <c:v>493954.74599999998</c:v>
                </c:pt>
                <c:pt idx="4">
                  <c:v>539602.25399999996</c:v>
                </c:pt>
                <c:pt idx="5">
                  <c:v>600967.06200000003</c:v>
                </c:pt>
                <c:pt idx="6">
                  <c:v>598155.35599999991</c:v>
                </c:pt>
                <c:pt idx="7" formatCode="#,##0">
                  <c:v>615093.26500000001</c:v>
                </c:pt>
                <c:pt idx="8" formatCode="#,##0">
                  <c:v>628343.62399999995</c:v>
                </c:pt>
                <c:pt idx="9" formatCode="#,##0">
                  <c:v>628343.62399999995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AF-440D-88B5-066C0EDF8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74428639"/>
        <c:axId val="1974429599"/>
      </c:areaChart>
      <c:barChart>
        <c:barDir val="col"/>
        <c:grouping val="clustered"/>
        <c:varyColors val="0"/>
        <c:ser>
          <c:idx val="0"/>
          <c:order val="0"/>
          <c:tx>
            <c:strRef>
              <c:f>депозити!$A$2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депозити!$B$2:$K$2</c:f>
            </c:numRef>
          </c:val>
          <c:extLst>
            <c:ext xmlns:c16="http://schemas.microsoft.com/office/drawing/2014/chart" uri="{C3380CC4-5D6E-409C-BE32-E72D297353CC}">
              <c16:uniqueId val="{00000001-6BAF-440D-88B5-066C0EDF8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74428639"/>
        <c:axId val="1974429599"/>
      </c:barChart>
      <c:barChart>
        <c:barDir val="col"/>
        <c:grouping val="clustered"/>
        <c:varyColors val="0"/>
        <c:ser>
          <c:idx val="2"/>
          <c:order val="2"/>
          <c:tx>
            <c:strRef>
              <c:f>депозити!$A$4</c:f>
              <c:strCache>
                <c:ptCount val="1"/>
                <c:pt idx="0">
                  <c:v>нефинансиски друштва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6BAF-440D-88B5-066C0EDF8F7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6BAF-440D-88B5-066C0EDF8F7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6BAF-440D-88B5-066C0EDF8F7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BAF-440D-88B5-066C0EDF8F7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BAF-440D-88B5-066C0EDF8F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депозити!$B$4:$K$4</c:f>
              <c:numCache>
                <c:formatCode>_(* #,##0_);_(* \(#,##0\);_(* "-"??_);_(@_)</c:formatCode>
                <c:ptCount val="10"/>
                <c:pt idx="0">
                  <c:v>114852.76400000001</c:v>
                </c:pt>
                <c:pt idx="1">
                  <c:v>127384.56100000002</c:v>
                </c:pt>
                <c:pt idx="2">
                  <c:v>142478.43799999999</c:v>
                </c:pt>
                <c:pt idx="3">
                  <c:v>147832.28099999999</c:v>
                </c:pt>
                <c:pt idx="4">
                  <c:v>167385.478</c:v>
                </c:pt>
                <c:pt idx="5">
                  <c:v>181719.73100000003</c:v>
                </c:pt>
                <c:pt idx="6">
                  <c:v>175077.87000000002</c:v>
                </c:pt>
                <c:pt idx="7" formatCode="#,##0">
                  <c:v>181074.70800000001</c:v>
                </c:pt>
                <c:pt idx="8" formatCode="#,##0">
                  <c:v>183240.394</c:v>
                </c:pt>
                <c:pt idx="9" formatCode="#,##0">
                  <c:v>193272.49899999998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BAF-440D-88B5-066C0EDF8F7A}"/>
            </c:ext>
          </c:extLst>
        </c:ser>
        <c:ser>
          <c:idx val="3"/>
          <c:order val="3"/>
          <c:tx>
            <c:strRef>
              <c:f>депозити!$A$5</c:f>
              <c:strCache>
                <c:ptCount val="1"/>
                <c:pt idx="0">
                  <c:v>домаќинства</c:v>
                </c:pt>
              </c:strCache>
            </c:strRef>
          </c:tx>
          <c:spPr>
            <a:solidFill>
              <a:srgbClr val="00FFFF"/>
            </a:soli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6BAF-440D-88B5-066C0EDF8F7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6BAF-440D-88B5-066C0EDF8F7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6BAF-440D-88B5-066C0EDF8F7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6BAF-440D-88B5-066C0EDF8F7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6BAF-440D-88B5-066C0EDF8F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FFFF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депозити!$B$5:$K$5</c:f>
              <c:numCache>
                <c:formatCode>_(* #,##0_);_(* \(#,##0\);_(* "-"??_);_(@_)</c:formatCode>
                <c:ptCount val="10"/>
                <c:pt idx="0">
                  <c:v>276671.40299999999</c:v>
                </c:pt>
                <c:pt idx="1">
                  <c:v>288992.022</c:v>
                </c:pt>
                <c:pt idx="2">
                  <c:v>309051.23799999995</c:v>
                </c:pt>
                <c:pt idx="3">
                  <c:v>328436.02899999998</c:v>
                </c:pt>
                <c:pt idx="4">
                  <c:v>354166.125</c:v>
                </c:pt>
                <c:pt idx="5">
                  <c:v>401824.92299999995</c:v>
                </c:pt>
                <c:pt idx="6">
                  <c:v>405201.05399999989</c:v>
                </c:pt>
                <c:pt idx="7" formatCode="#,##0">
                  <c:v>416308.78200000001</c:v>
                </c:pt>
                <c:pt idx="8" formatCode="#,##0">
                  <c:v>427188.54200000002</c:v>
                </c:pt>
                <c:pt idx="9" formatCode="#,##0">
                  <c:v>448954.84599999996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BAF-440D-88B5-066C0EDF8F7A}"/>
            </c:ext>
          </c:extLst>
        </c:ser>
        <c:ser>
          <c:idx val="4"/>
          <c:order val="4"/>
          <c:tx>
            <c:strRef>
              <c:f>депозити!$A$6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депозити!$B$1:$K$1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q12025</c:v>
                </c:pt>
                <c:pt idx="7">
                  <c:v>q22025</c:v>
                </c:pt>
                <c:pt idx="8">
                  <c:v>q32025</c:v>
                </c:pt>
                <c:pt idx="9">
                  <c:v>2025</c:v>
                </c:pt>
              </c:strCache>
            </c:strRef>
          </c:cat>
          <c:val>
            <c:numRef>
              <c:f>депозити!$B$6:$K$6</c:f>
            </c:numRef>
          </c:val>
          <c:extLst>
            <c:ext xmlns:c16="http://schemas.microsoft.com/office/drawing/2014/chart" uri="{C3380CC4-5D6E-409C-BE32-E72D297353CC}">
              <c16:uniqueId val="{0000000E-6BAF-440D-88B5-066C0EDF8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74428639"/>
        <c:axId val="1974429599"/>
      </c:barChart>
      <c:catAx>
        <c:axId val="197442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974429599"/>
        <c:crosses val="autoZero"/>
        <c:auto val="1"/>
        <c:lblAlgn val="ctr"/>
        <c:lblOffset val="100"/>
        <c:noMultiLvlLbl val="0"/>
      </c:catAx>
      <c:valAx>
        <c:axId val="1974429599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19744286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cap="none" spc="0" normalizeH="0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pPr>
            <a:r>
              <a:rPr lang="mk-MK" sz="1800" b="0" dirty="0">
                <a:solidFill>
                  <a:srgbClr val="002060"/>
                </a:solidFill>
                <a:latin typeface="+mj-lt"/>
              </a:rPr>
              <a:t>Структура на депозити според валута</a:t>
            </a:r>
            <a:endParaRPr lang="en-US" sz="1800" b="0" dirty="0">
              <a:solidFill>
                <a:srgbClr val="002060"/>
              </a:solidFill>
              <a:latin typeface="+mj-lt"/>
            </a:endParaRPr>
          </a:p>
        </c:rich>
      </c:tx>
      <c:layout>
        <c:manualLayout>
          <c:xMode val="edge"/>
          <c:yMode val="edge"/>
          <c:x val="6.1386447728701346E-3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cap="none" spc="0" normalizeH="0" baseline="0">
              <a:solidFill>
                <a:srgbClr val="002060"/>
              </a:solidFill>
              <a:latin typeface="+mj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Sheet1!$A$13</c:f>
              <c:strCache>
                <c:ptCount val="1"/>
                <c:pt idx="0">
                  <c:v> денари </c:v>
                </c:pt>
              </c:strCache>
            </c:strRef>
          </c:tx>
          <c:spPr>
            <a:ln w="3175" cap="rnd">
              <a:solidFill>
                <a:srgbClr val="FF0066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BDBDB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722-4E28-8E65-F5FB7BEFE68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722-4E28-8E65-F5FB7BEFE68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6722-4E28-8E65-F5FB7BEFE68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AA5-4D5A-B8D6-3D35F3C754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6AA5-4D5A-B8D6-3D35F3C754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6AA5-4D5A-B8D6-3D35F3C7545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6AA5-4D5A-B8D6-3D35F3C75458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6AA5-4D5A-B8D6-3D35F3C75458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FF00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AA5-4D5A-B8D6-3D35F3C754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FF0066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Sheet1!$B$12:$J$12</c:f>
              <c:strCache>
                <c:ptCount val="9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Q1 25</c:v>
                </c:pt>
                <c:pt idx="6">
                  <c:v>Q2 25</c:v>
                </c:pt>
                <c:pt idx="7">
                  <c:v>Q3 25</c:v>
                </c:pt>
                <c:pt idx="8">
                  <c:v>2025</c:v>
                </c:pt>
              </c:strCache>
            </c:strRef>
          </c:cat>
          <c:val>
            <c:numRef>
              <c:f>Sheet1!$B$13:$J$13</c:f>
              <c:numCache>
                <c:formatCode>_(* #,##0_);_(* \(#,##0\);_(* "-"??_);_(@_)</c:formatCode>
                <c:ptCount val="9"/>
                <c:pt idx="0">
                  <c:v>237314</c:v>
                </c:pt>
                <c:pt idx="1">
                  <c:v>243938</c:v>
                </c:pt>
                <c:pt idx="2">
                  <c:v>249612</c:v>
                </c:pt>
                <c:pt idx="3">
                  <c:v>282809</c:v>
                </c:pt>
                <c:pt idx="4">
                  <c:v>331692</c:v>
                </c:pt>
                <c:pt idx="5">
                  <c:v>327471</c:v>
                </c:pt>
                <c:pt idx="6">
                  <c:v>349549</c:v>
                </c:pt>
                <c:pt idx="7">
                  <c:v>356057</c:v>
                </c:pt>
                <c:pt idx="8">
                  <c:v>380984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D4-477D-B389-DBC63D0C2581}"/>
            </c:ext>
          </c:extLst>
        </c:ser>
        <c:ser>
          <c:idx val="0"/>
          <c:order val="1"/>
          <c:tx>
            <c:strRef>
              <c:f>Sheet1!$A$14</c:f>
              <c:strCache>
                <c:ptCount val="1"/>
                <c:pt idx="0">
                  <c:v> девизи </c:v>
                </c:pt>
              </c:strCache>
            </c:strRef>
          </c:tx>
          <c:spPr>
            <a:ln w="31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F02-47EC-B3E5-AF9902CB211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AA5-4D5A-B8D6-3D35F3C754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6AA5-4D5A-B8D6-3D35F3C754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6AA5-4D5A-B8D6-3D35F3C754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Sheet1!$B$12:$J$12</c:f>
              <c:strCache>
                <c:ptCount val="9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Q1 25</c:v>
                </c:pt>
                <c:pt idx="6">
                  <c:v>Q2 25</c:v>
                </c:pt>
                <c:pt idx="7">
                  <c:v>Q3 25</c:v>
                </c:pt>
                <c:pt idx="8">
                  <c:v>2025</c:v>
                </c:pt>
              </c:strCache>
            </c:strRef>
          </c:cat>
          <c:val>
            <c:numRef>
              <c:f>Sheet1!$B$14:$J$14</c:f>
              <c:numCache>
                <c:formatCode>_(* #,##0_);_(* \(#,##0\);_(* "-"??_);_(@_)</c:formatCode>
                <c:ptCount val="9"/>
                <c:pt idx="0">
                  <c:v>171114</c:v>
                </c:pt>
                <c:pt idx="1">
                  <c:v>199026</c:v>
                </c:pt>
                <c:pt idx="2">
                  <c:v>216101</c:v>
                </c:pt>
                <c:pt idx="3">
                  <c:v>227367</c:v>
                </c:pt>
                <c:pt idx="4">
                  <c:v>241487</c:v>
                </c:pt>
                <c:pt idx="5">
                  <c:v>243791</c:v>
                </c:pt>
                <c:pt idx="6">
                  <c:v>238511</c:v>
                </c:pt>
                <c:pt idx="7">
                  <c:v>245037</c:v>
                </c:pt>
                <c:pt idx="8">
                  <c:v>251593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F02-47EC-B3E5-AF9902CB21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78923087"/>
        <c:axId val="1778929327"/>
      </c:lineChart>
      <c:catAx>
        <c:axId val="1778923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778929327"/>
        <c:crosses val="autoZero"/>
        <c:auto val="1"/>
        <c:lblAlgn val="ctr"/>
        <c:lblOffset val="100"/>
        <c:noMultiLvlLbl val="0"/>
      </c:catAx>
      <c:valAx>
        <c:axId val="1778929327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1778923087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n-lt"/>
                <a:ea typeface="+mj-ea"/>
                <a:cs typeface="+mj-cs"/>
              </a:defRPr>
            </a:pPr>
            <a:r>
              <a:rPr lang="ru-RU" sz="1100" b="1" i="0" u="none" strike="noStrike" kern="1200" cap="none" spc="0" normalizeH="0" baseline="0" dirty="0">
                <a:solidFill>
                  <a:srgbClr val="002060"/>
                </a:solidFill>
              </a:rPr>
              <a:t>Стапка на поврат на просечната актива </a:t>
            </a:r>
            <a:r>
              <a:rPr lang="ru-RU" sz="1100" b="0" i="0" u="none" strike="noStrike" kern="1200" cap="none" spc="0" normalizeH="0" baseline="0" dirty="0">
                <a:solidFill>
                  <a:srgbClr val="002060"/>
                </a:solidFill>
              </a:rPr>
              <a:t>(ROAA)</a:t>
            </a:r>
            <a:r>
              <a:rPr lang="en-US" sz="1100" b="1" i="0" u="none" strike="noStrike" kern="1200" cap="none" spc="0" normalizeH="0" baseline="0" dirty="0">
                <a:solidFill>
                  <a:srgbClr val="002060"/>
                </a:solidFill>
              </a:rPr>
              <a:t> </a:t>
            </a:r>
            <a:endParaRPr lang="en-US" sz="1100" b="1" i="0" u="none" strike="noStrike" kern="1200" cap="none" spc="0" normalizeH="0" baseline="0" dirty="0">
              <a:solidFill>
                <a:srgbClr val="00B0F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100" b="0" i="0" u="none" strike="noStrike" kern="1200" cap="none" spc="0" normalizeH="0" baseline="0">
              <a:solidFill>
                <a:sysClr val="windowText" lastClr="000000">
                  <a:lumMod val="50000"/>
                  <a:lumOff val="50000"/>
                </a:sysClr>
              </a:solidFill>
              <a:latin typeface="+mn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>
        <c:manualLayout>
          <c:layoutTarget val="inner"/>
          <c:xMode val="edge"/>
          <c:yMode val="edge"/>
          <c:x val="2.2717083112710666E-2"/>
          <c:y val="0.19612920384383098"/>
          <c:w val="0.94970808353546543"/>
          <c:h val="0.533349093803734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анализа'!$B$49</c:f>
              <c:strCache>
                <c:ptCount val="1"/>
                <c:pt idx="0">
                  <c:v>ROA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206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1A-48F3-8363-121AB9B77D2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1A-48F3-8363-121AB9B77D2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1A-48F3-8363-121AB9B77D2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01A-48F3-8363-121AB9B77D2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01A-48F3-8363-121AB9B77D24}"/>
              </c:ext>
            </c:extLst>
          </c:dPt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901A-48F3-8363-121AB9B77D2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901A-48F3-8363-121AB9B77D24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901A-48F3-8363-121AB9B77D24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901A-48F3-8363-121AB9B77D24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901A-48F3-8363-121AB9B77D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mk-M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анализа'!$C$49:$L$49</c:f>
              <c:numCache>
                <c:formatCode>0.0</c:formatCode>
                <c:ptCount val="10"/>
                <c:pt idx="0">
                  <c:v>1.2691810162718675</c:v>
                </c:pt>
                <c:pt idx="1">
                  <c:v>1.2773853137386502</c:v>
                </c:pt>
                <c:pt idx="2">
                  <c:v>1.4949066761489729</c:v>
                </c:pt>
                <c:pt idx="3">
                  <c:v>1.4626584565432854</c:v>
                </c:pt>
                <c:pt idx="4">
                  <c:v>1.9979966782131164</c:v>
                </c:pt>
                <c:pt idx="5">
                  <c:v>2.2131428736455678</c:v>
                </c:pt>
                <c:pt idx="6">
                  <c:v>2.1687416609950083</c:v>
                </c:pt>
                <c:pt idx="7">
                  <c:v>2.1946499574543776</c:v>
                </c:pt>
                <c:pt idx="8">
                  <c:v>2.2599753664821387</c:v>
                </c:pt>
                <c:pt idx="9">
                  <c:v>2.13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901A-48F3-8363-121AB9B77D2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84841327"/>
        <c:axId val="527915200"/>
      </c:barChart>
      <c:lineChart>
        <c:grouping val="standard"/>
        <c:varyColors val="0"/>
        <c:ser>
          <c:idx val="1"/>
          <c:order val="1"/>
          <c:tx>
            <c:strRef>
              <c:f>'годишна анализа'!$B$50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mk-MK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анализа'!$C$50:$L$50</c:f>
              <c:numCache>
                <c:formatCode>0.00</c:formatCode>
                <c:ptCount val="10"/>
                <c:pt idx="0">
                  <c:v>0.36</c:v>
                </c:pt>
                <c:pt idx="1">
                  <c:v>0.1</c:v>
                </c:pt>
                <c:pt idx="2">
                  <c:v>0.43</c:v>
                </c:pt>
                <c:pt idx="3">
                  <c:v>0.49</c:v>
                </c:pt>
                <c:pt idx="4">
                  <c:v>0.63</c:v>
                </c:pt>
                <c:pt idx="5">
                  <c:v>0.67</c:v>
                </c:pt>
                <c:pt idx="6">
                  <c:v>0.69</c:v>
                </c:pt>
                <c:pt idx="7">
                  <c:v>0.7</c:v>
                </c:pt>
                <c:pt idx="8">
                  <c:v>0.69</c:v>
                </c:pt>
                <c:pt idx="9">
                  <c:v>0.68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901A-48F3-8363-121AB9B77D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4841327"/>
        <c:axId val="527915200"/>
      </c:lineChart>
      <c:catAx>
        <c:axId val="1384841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527915200"/>
        <c:crosses val="autoZero"/>
        <c:auto val="1"/>
        <c:lblAlgn val="ctr"/>
        <c:lblOffset val="100"/>
        <c:noMultiLvlLbl val="0"/>
      </c:catAx>
      <c:valAx>
        <c:axId val="52791520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384841327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n-lt"/>
                <a:ea typeface="+mj-ea"/>
                <a:cs typeface="+mj-cs"/>
              </a:defRPr>
            </a:pPr>
            <a:r>
              <a:rPr lang="ru-RU" sz="1100" b="0" i="0" u="none" strike="noStrike" kern="1200" cap="none" spc="0" normalizeH="0" baseline="0" dirty="0">
                <a:solidFill>
                  <a:srgbClr val="002060"/>
                </a:solidFill>
              </a:rPr>
              <a:t>Стапка на поврат на просечниот капитал (ROAE)</a:t>
            </a:r>
            <a:endParaRPr lang="ru-RU" sz="1100" b="1" i="0" u="none" strike="noStrike" kern="1200" cap="none" spc="0" normalizeH="0" baseline="0" dirty="0">
              <a:solidFill>
                <a:srgbClr val="00B0F0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n-lt"/>
              </a:defRPr>
            </a:pPr>
            <a:endParaRPr lang="en-US" sz="1100" b="1" i="0" u="none" strike="noStrike" kern="1200" cap="none" spc="0" normalizeH="0" baseline="0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100" b="0" i="0" u="none" strike="noStrike" kern="1200" cap="none" spc="0" normalizeH="0" baseline="0">
              <a:solidFill>
                <a:sysClr val="windowText" lastClr="000000">
                  <a:lumMod val="50000"/>
                  <a:lumOff val="50000"/>
                </a:sysClr>
              </a:solidFill>
              <a:latin typeface="+mn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анализа'!$B$51</c:f>
              <c:strCache>
                <c:ptCount val="1"/>
                <c:pt idx="0">
                  <c:v>ROE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206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1E4-423E-8BCB-0A81D719A6E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1E4-423E-8BCB-0A81D719A6E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1E4-423E-8BCB-0A81D719A6E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1E4-423E-8BCB-0A81D719A6E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1E4-423E-8BCB-0A81D719A6E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1E4-423E-8BCB-0A81D719A6EC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1E4-423E-8BCB-0A81D719A6EC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1E4-423E-8BCB-0A81D719A6EC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1E4-423E-8BCB-0A81D719A6EC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E1E4-423E-8BCB-0A81D719A6E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1E4-423E-8BCB-0A81D719A6E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1E4-423E-8BCB-0A81D719A6E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E1E4-423E-8BCB-0A81D719A6E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1E4-423E-8BCB-0A81D719A6E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E1E4-423E-8BCB-0A81D719A6E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E1E4-423E-8BCB-0A81D719A6E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E1E4-423E-8BCB-0A81D719A6EC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E1E4-423E-8BCB-0A81D719A6EC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E1E4-423E-8BCB-0A81D719A6EC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E1E4-423E-8BCB-0A81D719A6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анализа'!$C$51:$L$51</c:f>
              <c:numCache>
                <c:formatCode>0.0</c:formatCode>
                <c:ptCount val="10"/>
                <c:pt idx="0">
                  <c:v>11.664032944643903</c:v>
                </c:pt>
                <c:pt idx="1">
                  <c:v>11.29009921885774</c:v>
                </c:pt>
                <c:pt idx="2">
                  <c:v>12.891611494408501</c:v>
                </c:pt>
                <c:pt idx="3">
                  <c:v>12.235885115027333</c:v>
                </c:pt>
                <c:pt idx="4">
                  <c:v>16.128516518360961</c:v>
                </c:pt>
                <c:pt idx="5">
                  <c:v>17.555667533434406</c:v>
                </c:pt>
                <c:pt idx="6">
                  <c:v>16.623118713141217</c:v>
                </c:pt>
                <c:pt idx="7">
                  <c:v>16.779549056156622</c:v>
                </c:pt>
                <c:pt idx="8">
                  <c:v>17.502851765098345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1E4-423E-8BCB-0A81D719A6E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30571695"/>
        <c:axId val="535620944"/>
      </c:barChart>
      <c:lineChart>
        <c:grouping val="standard"/>
        <c:varyColors val="0"/>
        <c:ser>
          <c:idx val="1"/>
          <c:order val="1"/>
          <c:tx>
            <c:strRef>
              <c:f>'годишна анализа'!$B$52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анализа'!$C$52:$L$52</c:f>
              <c:numCache>
                <c:formatCode>0.0</c:formatCode>
                <c:ptCount val="10"/>
                <c:pt idx="0">
                  <c:v>5.38</c:v>
                </c:pt>
                <c:pt idx="1">
                  <c:v>2.31</c:v>
                </c:pt>
                <c:pt idx="2">
                  <c:v>6.7</c:v>
                </c:pt>
                <c:pt idx="3">
                  <c:v>7.68</c:v>
                </c:pt>
                <c:pt idx="4">
                  <c:v>9.31</c:v>
                </c:pt>
                <c:pt idx="5">
                  <c:v>9.5399999999999991</c:v>
                </c:pt>
                <c:pt idx="6">
                  <c:v>9.85</c:v>
                </c:pt>
                <c:pt idx="7">
                  <c:v>10.11</c:v>
                </c:pt>
                <c:pt idx="8">
                  <c:v>9.8800000000000008</c:v>
                </c:pt>
                <c:pt idx="9">
                  <c:v>9.5299999999999994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E1E4-423E-8BCB-0A81D719A6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0571695"/>
        <c:axId val="535620944"/>
      </c:lineChart>
      <c:catAx>
        <c:axId val="2130571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535620944"/>
        <c:crosses val="autoZero"/>
        <c:auto val="1"/>
        <c:lblAlgn val="ctr"/>
        <c:lblOffset val="100"/>
        <c:noMultiLvlLbl val="0"/>
      </c:catAx>
      <c:valAx>
        <c:axId val="53562094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2130571695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1" i="0" u="none" strike="noStrike" kern="1200" cap="none" spc="0" normalizeH="0" baseline="0">
                <a:solidFill>
                  <a:srgbClr val="002060"/>
                </a:solidFill>
                <a:latin typeface="+mn-lt"/>
                <a:ea typeface="+mj-ea"/>
                <a:cs typeface="+mj-cs"/>
              </a:defRPr>
            </a:pPr>
            <a:r>
              <a:rPr lang="en-US" sz="1050" b="1" i="0" u="none" strike="noStrike" kern="1200" cap="none" spc="0" normalizeH="0" baseline="0" dirty="0">
                <a:solidFill>
                  <a:srgbClr val="002060"/>
                </a:solidFill>
              </a:rPr>
              <a:t>Cost-to income ratio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cap="none" spc="0" normalizeH="0" baseline="0">
              <a:solidFill>
                <a:srgbClr val="002060"/>
              </a:solidFill>
              <a:latin typeface="+mn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>
        <c:manualLayout>
          <c:layoutTarget val="inner"/>
          <c:xMode val="edge"/>
          <c:yMode val="edge"/>
          <c:x val="2.747939167232584E-2"/>
          <c:y val="0.15194444444444444"/>
          <c:w val="0.93918732434251839"/>
          <c:h val="0.565659979197879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анализа'!$B$54</c:f>
              <c:strCache>
                <c:ptCount val="1"/>
                <c:pt idx="0">
                  <c:v>Оперативни трошоци / Вкупни редовни приходи 
Cost-to-income ratio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AAD-4D87-BAA3-95A27561066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AAD-4D87-BAA3-95A27561066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AAD-4D87-BAA3-95A27561066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AAD-4D87-BAA3-95A27561066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AAD-4D87-BAA3-95A27561066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AAD-4D87-BAA3-95A27561066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AAD-4D87-BAA3-95A27561066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AAD-4D87-BAA3-95A27561066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AAD-4D87-BAA3-95A27561066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AAD-4D87-BAA3-95A27561066B}"/>
              </c:ext>
            </c:extLst>
          </c:dPt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7AAD-4D87-BAA3-95A27561066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7AAD-4D87-BAA3-95A27561066B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7AAD-4D87-BAA3-95A27561066B}"/>
                </c:ext>
              </c:extLst>
            </c:dLbl>
            <c:dLbl>
              <c:idx val="8"/>
              <c:layout>
                <c:manualLayout>
                  <c:x val="4.8462258203858972E-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AAD-4D87-BAA3-95A27561066B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7AAD-4D87-BAA3-95A2756106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mk-M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анализа'!$C$53:$L$53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анализа'!$C$54:$L$54</c:f>
              <c:numCache>
                <c:formatCode>_(* #,##0.0_);_(* \(#,##0.0\);_(* "-"??_);_(@_)</c:formatCode>
                <c:ptCount val="10"/>
                <c:pt idx="0">
                  <c:v>50.079492885017999</c:v>
                </c:pt>
                <c:pt idx="1">
                  <c:v>48.239110373923801</c:v>
                </c:pt>
                <c:pt idx="2">
                  <c:v>47.387866287038001</c:v>
                </c:pt>
                <c:pt idx="3">
                  <c:v>47.8049500741079</c:v>
                </c:pt>
                <c:pt idx="4">
                  <c:v>43.396779575783903</c:v>
                </c:pt>
                <c:pt idx="5">
                  <c:v>41.954658121531402</c:v>
                </c:pt>
                <c:pt idx="6">
                  <c:v>44.4</c:v>
                </c:pt>
                <c:pt idx="7">
                  <c:v>44.54</c:v>
                </c:pt>
                <c:pt idx="8">
                  <c:v>43.73</c:v>
                </c:pt>
                <c:pt idx="9">
                  <c:v>44.5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7AAD-4D87-BAA3-95A27561066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04629647"/>
        <c:axId val="304630127"/>
      </c:barChart>
      <c:lineChart>
        <c:grouping val="standard"/>
        <c:varyColors val="0"/>
        <c:ser>
          <c:idx val="1"/>
          <c:order val="1"/>
          <c:tx>
            <c:strRef>
              <c:f>'годишна анализа'!$B$55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mk-MK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анализа'!$C$53:$L$53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анализа'!$C$55:$L$55</c:f>
              <c:numCache>
                <c:formatCode>0.0</c:formatCode>
                <c:ptCount val="10"/>
                <c:pt idx="0">
                  <c:v>65.84</c:v>
                </c:pt>
                <c:pt idx="1">
                  <c:v>66.02</c:v>
                </c:pt>
                <c:pt idx="2">
                  <c:v>64.28</c:v>
                </c:pt>
                <c:pt idx="3">
                  <c:v>61.19</c:v>
                </c:pt>
                <c:pt idx="4">
                  <c:v>57.02</c:v>
                </c:pt>
                <c:pt idx="5">
                  <c:v>54.89</c:v>
                </c:pt>
                <c:pt idx="6">
                  <c:v>54.84</c:v>
                </c:pt>
                <c:pt idx="7">
                  <c:v>54.15</c:v>
                </c:pt>
                <c:pt idx="8">
                  <c:v>53.98</c:v>
                </c:pt>
                <c:pt idx="9">
                  <c:v>54.95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7AAD-4D87-BAA3-95A275610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4629647"/>
        <c:axId val="304630127"/>
      </c:lineChart>
      <c:catAx>
        <c:axId val="304629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304630127"/>
        <c:crosses val="autoZero"/>
        <c:auto val="1"/>
        <c:lblAlgn val="ctr"/>
        <c:lblOffset val="100"/>
        <c:noMultiLvlLbl val="0"/>
      </c:catAx>
      <c:valAx>
        <c:axId val="304630127"/>
        <c:scaling>
          <c:orientation val="minMax"/>
          <c:min val="0.4"/>
        </c:scaling>
        <c:delete val="1"/>
        <c:axPos val="l"/>
        <c:numFmt formatCode="_(* #,##0.0_);_(* \(#,##0.0\);_(* &quot;-&quot;??_);_(@_)" sourceLinked="1"/>
        <c:majorTickMark val="none"/>
        <c:minorTickMark val="none"/>
        <c:tickLblPos val="nextTo"/>
        <c:crossAx val="304629647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cap="none" spc="0" normalizeH="0" baseline="0">
                <a:solidFill>
                  <a:srgbClr val="002060"/>
                </a:solidFill>
                <a:latin typeface="+mn-lt"/>
                <a:ea typeface="+mj-ea"/>
                <a:cs typeface="+mj-cs"/>
              </a:defRPr>
            </a:pPr>
            <a:r>
              <a:rPr lang="mk-MK" sz="1050" b="1" i="0" u="none" strike="noStrike" kern="1200" cap="none" spc="0" normalizeH="0" baseline="0" dirty="0">
                <a:solidFill>
                  <a:srgbClr val="002060"/>
                </a:solidFill>
              </a:rPr>
              <a:t>Нето каматен приход/Вкупни редовни приходи</a:t>
            </a:r>
            <a:endParaRPr lang="ru-RU" sz="1050" b="1" i="0" u="none" strike="noStrike" kern="1200" cap="none" spc="0" normalizeH="0" baseline="0" dirty="0">
              <a:solidFill>
                <a:srgbClr val="00B0F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50" b="1" i="0" u="none" strike="noStrike" kern="1200" cap="none" spc="0" normalizeH="0" baseline="0">
              <a:solidFill>
                <a:srgbClr val="002060"/>
              </a:solidFill>
              <a:latin typeface="+mn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анализа'!$B$56</c:f>
              <c:strCache>
                <c:ptCount val="1"/>
                <c:pt idx="0">
                  <c:v>Нето камати/ редовни приходи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09D-48A2-A4FE-FF76C1A1E1A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09D-48A2-A4FE-FF76C1A1E1A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09D-48A2-A4FE-FF76C1A1E1A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09D-48A2-A4FE-FF76C1A1E1A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09D-48A2-A4FE-FF76C1A1E1A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09D-48A2-A4FE-FF76C1A1E1A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09D-48A2-A4FE-FF76C1A1E1A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09D-48A2-A4FE-FF76C1A1E1A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09D-48A2-A4FE-FF76C1A1E1A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solidFill>
                  <a:srgbClr val="F513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09D-48A2-A4FE-FF76C1A1E1A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D09D-48A2-A4FE-FF76C1A1E1A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D09D-48A2-A4FE-FF76C1A1E1A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D09D-48A2-A4FE-FF76C1A1E1A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D09D-48A2-A4FE-FF76C1A1E1A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D09D-48A2-A4FE-FF76C1A1E1A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D09D-48A2-A4FE-FF76C1A1E1A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D09D-48A2-A4FE-FF76C1A1E1AB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D09D-48A2-A4FE-FF76C1A1E1AB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D09D-48A2-A4FE-FF76C1A1E1AB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D09D-48A2-A4FE-FF76C1A1E1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анализа'!$C$46:$L$46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анализа'!$C$56:$L$56</c:f>
              <c:numCache>
                <c:formatCode>_(* #,##0.0_);_(* \(#,##0.0\);_(* "-"??_);_(@_)</c:formatCode>
                <c:ptCount val="10"/>
                <c:pt idx="0">
                  <c:v>64.665665152235604</c:v>
                </c:pt>
                <c:pt idx="1">
                  <c:v>62.6167420296646</c:v>
                </c:pt>
                <c:pt idx="2">
                  <c:v>59.353551134640803</c:v>
                </c:pt>
                <c:pt idx="3">
                  <c:v>62.622212289697501</c:v>
                </c:pt>
                <c:pt idx="4">
                  <c:v>70.683422199332597</c:v>
                </c:pt>
                <c:pt idx="5">
                  <c:v>70.2873867029911</c:v>
                </c:pt>
                <c:pt idx="6">
                  <c:v>72.2</c:v>
                </c:pt>
                <c:pt idx="7">
                  <c:v>69.48</c:v>
                </c:pt>
                <c:pt idx="8">
                  <c:v>68.23</c:v>
                </c:pt>
                <c:pt idx="9">
                  <c:v>67.3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D09D-48A2-A4FE-FF76C1A1E1A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1795640751"/>
        <c:axId val="1795617231"/>
      </c:barChart>
      <c:lineChart>
        <c:grouping val="standard"/>
        <c:varyColors val="0"/>
        <c:ser>
          <c:idx val="1"/>
          <c:order val="1"/>
          <c:tx>
            <c:strRef>
              <c:f>'годишна анализа'!$B$57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mk-MK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анализа'!$C$46:$L$46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анализа'!$C$57:$L$57</c:f>
              <c:numCache>
                <c:formatCode>0.00</c:formatCode>
                <c:ptCount val="10"/>
                <c:pt idx="0">
                  <c:v>58.55</c:v>
                </c:pt>
                <c:pt idx="1">
                  <c:v>57.86</c:v>
                </c:pt>
                <c:pt idx="2">
                  <c:v>54.19</c:v>
                </c:pt>
                <c:pt idx="3">
                  <c:v>56.46</c:v>
                </c:pt>
                <c:pt idx="4">
                  <c:v>61.09</c:v>
                </c:pt>
                <c:pt idx="5">
                  <c:v>58.87</c:v>
                </c:pt>
                <c:pt idx="6">
                  <c:v>55.91</c:v>
                </c:pt>
                <c:pt idx="7">
                  <c:v>55.95</c:v>
                </c:pt>
                <c:pt idx="8">
                  <c:v>56.55</c:v>
                </c:pt>
                <c:pt idx="9">
                  <c:v>56.87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D09D-48A2-A4FE-FF76C1A1E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95640751"/>
        <c:axId val="1795617231"/>
      </c:lineChart>
      <c:catAx>
        <c:axId val="1795640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795617231"/>
        <c:crosses val="autoZero"/>
        <c:auto val="1"/>
        <c:lblAlgn val="ctr"/>
        <c:lblOffset val="100"/>
        <c:noMultiLvlLbl val="0"/>
      </c:catAx>
      <c:valAx>
        <c:axId val="1795617231"/>
        <c:scaling>
          <c:orientation val="minMax"/>
          <c:min val="0.5"/>
        </c:scaling>
        <c:delete val="1"/>
        <c:axPos val="l"/>
        <c:numFmt formatCode="_(* #,##0.0_);_(* \(#,##0.0\);_(* &quot;-&quot;??_);_(@_)" sourceLinked="1"/>
        <c:majorTickMark val="none"/>
        <c:minorTickMark val="none"/>
        <c:tickLblPos val="nextTo"/>
        <c:crossAx val="1795640751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rgbClr val="FF0066"/>
                </a:solidFill>
                <a:latin typeface="+mn-lt"/>
                <a:ea typeface="+mj-ea"/>
                <a:cs typeface="+mj-cs"/>
              </a:defRPr>
            </a:pPr>
            <a:r>
              <a:rPr lang="en-GB" sz="1100" b="1" i="0" u="none" strike="noStrike" kern="1200" cap="none" spc="0" normalizeH="0" baseline="0" dirty="0">
                <a:solidFill>
                  <a:srgbClr val="FF0066"/>
                </a:solidFill>
              </a:rPr>
              <a:t>Capital adequacy ratio</a:t>
            </a:r>
            <a:endParaRPr lang="ru-RU" sz="1100" b="1" i="0" u="none" strike="noStrike" kern="1200" cap="none" spc="0" normalizeH="0" baseline="0" dirty="0">
              <a:solidFill>
                <a:srgbClr val="FF0066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cap="none" spc="0" normalizeH="0" baseline="0">
              <a:solidFill>
                <a:srgbClr val="FF0066"/>
              </a:solidFill>
              <a:latin typeface="+mn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'годишна анализа'!$B$47</c:f>
              <c:strCache>
                <c:ptCount val="1"/>
                <c:pt idx="0">
                  <c:v>Capital adequacy ratio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7B-4670-90B9-10B7060BB335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C47B-4670-90B9-10B7060BB335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47B-4670-90B9-10B7060BB335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47B-4670-90B9-10B7060BB335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C47B-4670-90B9-10B7060BB335}"/>
              </c:ext>
            </c:extLst>
          </c:dPt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C47B-4670-90B9-10B7060BB33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C47B-4670-90B9-10B7060BB33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C47B-4670-90B9-10B7060BB335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C47B-4670-90B9-10B7060BB335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C47B-4670-90B9-10B7060BB3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mk-MK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анализа'!$C$47:$L$47</c:f>
              <c:numCache>
                <c:formatCode>#,##0.0</c:formatCode>
                <c:ptCount val="10"/>
                <c:pt idx="0">
                  <c:v>16.313815251708768</c:v>
                </c:pt>
                <c:pt idx="1">
                  <c:v>16.69661628855695</c:v>
                </c:pt>
                <c:pt idx="2">
                  <c:v>17.314068341155956</c:v>
                </c:pt>
                <c:pt idx="3">
                  <c:v>17.72029503535623</c:v>
                </c:pt>
                <c:pt idx="4">
                  <c:v>18.08105895067089</c:v>
                </c:pt>
                <c:pt idx="5" formatCode="#,##0.00">
                  <c:v>18.901744977596788</c:v>
                </c:pt>
                <c:pt idx="6" formatCode="#,##0.00">
                  <c:v>18.829438662346661</c:v>
                </c:pt>
                <c:pt idx="7" formatCode="#,##0.00">
                  <c:v>19.627169029357834</c:v>
                </c:pt>
                <c:pt idx="8" formatCode="#,##0.00">
                  <c:v>19.53650454113351</c:v>
                </c:pt>
                <c:pt idx="9" formatCode="#,##0.00">
                  <c:v>19.45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C47B-4670-90B9-10B7060BB335}"/>
            </c:ext>
          </c:extLst>
        </c:ser>
        <c:ser>
          <c:idx val="1"/>
          <c:order val="1"/>
          <c:tx>
            <c:strRef>
              <c:f>'годишна анализа'!$B$48</c:f>
              <c:strCache>
                <c:ptCount val="1"/>
                <c:pt idx="0">
                  <c:v>EU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mk-MK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анализа'!$C$48:$L$48</c:f>
              <c:numCache>
                <c:formatCode>#,##0.0</c:formatCode>
                <c:ptCount val="10"/>
                <c:pt idx="0">
                  <c:v>14.94</c:v>
                </c:pt>
                <c:pt idx="1">
                  <c:v>15.65</c:v>
                </c:pt>
                <c:pt idx="2">
                  <c:v>15.6</c:v>
                </c:pt>
                <c:pt idx="3">
                  <c:v>15.38</c:v>
                </c:pt>
                <c:pt idx="4">
                  <c:v>15.88</c:v>
                </c:pt>
                <c:pt idx="5">
                  <c:v>15.95</c:v>
                </c:pt>
                <c:pt idx="6">
                  <c:v>16.05</c:v>
                </c:pt>
                <c:pt idx="7">
                  <c:v>16.12</c:v>
                </c:pt>
                <c:pt idx="8">
                  <c:v>16.100000000000001</c:v>
                </c:pt>
                <c:pt idx="9">
                  <c:v>16.18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C47B-4670-90B9-10B7060BB33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384819983"/>
        <c:axId val="1198914543"/>
      </c:lineChart>
      <c:catAx>
        <c:axId val="1384819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198914543"/>
        <c:crosses val="autoZero"/>
        <c:auto val="1"/>
        <c:lblAlgn val="ctr"/>
        <c:lblOffset val="100"/>
        <c:noMultiLvlLbl val="0"/>
      </c:catAx>
      <c:valAx>
        <c:axId val="1198914543"/>
        <c:scaling>
          <c:orientation val="minMax"/>
          <c:min val="14.129999999999999"/>
        </c:scaling>
        <c:delete val="1"/>
        <c:axPos val="l"/>
        <c:numFmt formatCode="#,##0.0" sourceLinked="1"/>
        <c:majorTickMark val="none"/>
        <c:minorTickMark val="none"/>
        <c:tickLblPos val="nextTo"/>
        <c:crossAx val="1384819983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rgbClr val="FFFF00"/>
      </a:solidFill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'годишна анализа'!$B$7</c:f>
              <c:strCache>
                <c:ptCount val="1"/>
                <c:pt idx="0">
                  <c:v>Liquidity coverage ratio
</c:v>
                </c:pt>
              </c:strCache>
            </c:strRef>
          </c:tx>
          <c:spPr>
            <a:solidFill>
              <a:schemeClr val="bg1"/>
            </a:solidFill>
            <a:ln>
              <a:solidFill>
                <a:srgbClr val="FFFF00"/>
              </a:solidFill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B81-4D1A-BA73-7B2A991E0AE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B81-4D1A-BA73-7B2A991E0AE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AB81-4D1A-BA73-7B2A991E0AE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B81-4D1A-BA73-7B2A991E0AE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AB81-4D1A-BA73-7B2A991E0AE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B81-4D1A-BA73-7B2A991E0AE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B81-4D1A-BA73-7B2A991E0AE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B81-4D1A-BA73-7B2A991E0A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анализа'!$C$7:$L$7</c:f>
              <c:numCache>
                <c:formatCode>General</c:formatCode>
                <c:ptCount val="10"/>
                <c:pt idx="2" formatCode="#,##0.0">
                  <c:v>292.19387826243246</c:v>
                </c:pt>
                <c:pt idx="3" formatCode="#,##0.0">
                  <c:v>273.76751101924151</c:v>
                </c:pt>
                <c:pt idx="4" formatCode="#,##0.0">
                  <c:v>263.46160008832987</c:v>
                </c:pt>
                <c:pt idx="5" formatCode="#,##0.0">
                  <c:v>289.39638474123598</c:v>
                </c:pt>
                <c:pt idx="6" formatCode="#,##0.0">
                  <c:v>313.83074391998298</c:v>
                </c:pt>
                <c:pt idx="7" formatCode="#,##0.0">
                  <c:v>259.14589057853402</c:v>
                </c:pt>
                <c:pt idx="8" formatCode="#,##0.0">
                  <c:v>266.98135937468697</c:v>
                </c:pt>
                <c:pt idx="9" formatCode="#,##0.0">
                  <c:v>260.93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B81-4D1A-BA73-7B2A991E0AE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35024687"/>
        <c:axId val="962464080"/>
      </c:barChart>
      <c:lineChart>
        <c:grouping val="standard"/>
        <c:varyColors val="0"/>
        <c:ser>
          <c:idx val="3"/>
          <c:order val="1"/>
          <c:tx>
            <c:strRef>
              <c:f>'годишна анализа'!$B$8</c:f>
              <c:strCache>
                <c:ptCount val="1"/>
                <c:pt idx="0">
                  <c:v>EU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mk-MK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анализа'!$C$8:$L$8</c:f>
              <c:numCache>
                <c:formatCode>_(* #,##0.0_);_(* \(#,##0.0\);_(* "-"??_);_(@_)</c:formatCode>
                <c:ptCount val="10"/>
                <c:pt idx="0">
                  <c:v>145.93</c:v>
                </c:pt>
                <c:pt idx="1">
                  <c:v>171.78</c:v>
                </c:pt>
                <c:pt idx="2">
                  <c:v>173.43</c:v>
                </c:pt>
                <c:pt idx="3">
                  <c:v>161.32</c:v>
                </c:pt>
                <c:pt idx="4">
                  <c:v>164.36</c:v>
                </c:pt>
                <c:pt idx="5">
                  <c:v>158.4</c:v>
                </c:pt>
                <c:pt idx="6">
                  <c:v>156.25</c:v>
                </c:pt>
                <c:pt idx="7">
                  <c:v>157.84</c:v>
                </c:pt>
                <c:pt idx="8">
                  <c:v>156.72999999999999</c:v>
                </c:pt>
                <c:pt idx="9">
                  <c:v>158.6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AB81-4D1A-BA73-7B2A991E0A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5024687"/>
        <c:axId val="962464080"/>
      </c:lineChart>
      <c:catAx>
        <c:axId val="2135024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962464080"/>
        <c:crosses val="autoZero"/>
        <c:auto val="1"/>
        <c:lblAlgn val="ctr"/>
        <c:lblOffset val="100"/>
        <c:noMultiLvlLbl val="0"/>
      </c:catAx>
      <c:valAx>
        <c:axId val="9624640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5024687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cap="none" spc="0" normalizeH="0" baseline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+mj-lt"/>
                <a:ea typeface="+mj-ea"/>
                <a:cs typeface="+mj-cs"/>
              </a:defRPr>
            </a:pPr>
            <a:r>
              <a:rPr lang="mk-MK" sz="1100" b="1" i="0" u="none" strike="noStrike" kern="1200" cap="none" spc="0" normalizeH="0" baseline="0" dirty="0">
                <a:solidFill>
                  <a:srgbClr val="002060"/>
                </a:solidFill>
              </a:rPr>
              <a:t>Ниво на финансиска интермедијација</a:t>
            </a:r>
            <a:endParaRPr lang="en-US" sz="1100" b="1" i="0" u="none" strike="noStrike" kern="1200" cap="none" spc="0" normalizeH="0" baseline="0" dirty="0">
              <a:solidFill>
                <a:srgbClr val="002060"/>
              </a:solidFill>
            </a:endParaRPr>
          </a:p>
        </c:rich>
      </c:tx>
      <c:layout>
        <c:manualLayout>
          <c:xMode val="edge"/>
          <c:yMode val="edge"/>
          <c:x val="0.19879013956463684"/>
          <c:y val="6.34512126311908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600" b="1" i="0" u="none" strike="noStrike" kern="1200" cap="none" spc="0" normalizeH="0" baseline="0">
              <a:solidFill>
                <a:sysClr val="windowText" lastClr="000000">
                  <a:lumMod val="50000"/>
                  <a:lumOff val="50000"/>
                </a:sysClr>
              </a:solidFill>
              <a:latin typeface="+mj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'годишна анализа'!$B$3</c:f>
              <c:strCache>
                <c:ptCount val="1"/>
                <c:pt idx="0">
                  <c:v> АКТИВА/БДП 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D8-4984-98F2-1C10881A53B5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3FD8-4984-98F2-1C10881A53B5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3FD8-4984-98F2-1C10881A53B5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3FD8-4984-98F2-1C10881A53B5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3FD8-4984-98F2-1C10881A53B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3FD8-4984-98F2-1C10881A53B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FD8-4984-98F2-1C10881A53B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FD8-4984-98F2-1C10881A53B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3FD8-4984-98F2-1C10881A53B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3FD8-4984-98F2-1C10881A53B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3FD8-4984-98F2-1C10881A53B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3FD8-4984-98F2-1C10881A53B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3FD8-4984-98F2-1C10881A53B5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3FD8-4984-98F2-1C10881A53B5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3FD8-4984-98F2-1C10881A53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анализа'!$C$3:$L$3</c:f>
              <c:numCache>
                <c:formatCode>0.0</c:formatCode>
                <c:ptCount val="10"/>
                <c:pt idx="0">
                  <c:v>79.396980148206325</c:v>
                </c:pt>
                <c:pt idx="1">
                  <c:v>87.482281081581817</c:v>
                </c:pt>
                <c:pt idx="2">
                  <c:v>87.555148990189778</c:v>
                </c:pt>
                <c:pt idx="3">
                  <c:v>83.846125766465221</c:v>
                </c:pt>
                <c:pt idx="4">
                  <c:v>82.704082584794975</c:v>
                </c:pt>
                <c:pt idx="5">
                  <c:v>85.553699510001536</c:v>
                </c:pt>
                <c:pt idx="6">
                  <c:v>85.377562176075827</c:v>
                </c:pt>
                <c:pt idx="7">
                  <c:v>87.535781572310611</c:v>
                </c:pt>
                <c:pt idx="8">
                  <c:v>86.355788808768679</c:v>
                </c:pt>
                <c:pt idx="9">
                  <c:v>89.533588981352523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3FD8-4984-98F2-1C10881A53B5}"/>
            </c:ext>
          </c:extLst>
        </c:ser>
        <c:ser>
          <c:idx val="1"/>
          <c:order val="1"/>
          <c:tx>
            <c:strRef>
              <c:f>'годишна анализа'!$B$4</c:f>
              <c:strCache>
                <c:ptCount val="1"/>
                <c:pt idx="0">
                  <c:v> ДЕПОЗИТИ/БДП 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3FD8-4984-98F2-1C10881A53B5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3FD8-4984-98F2-1C10881A53B5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3FD8-4984-98F2-1C10881A53B5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3FD8-4984-98F2-1C10881A53B5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22225" cap="rnd">
                <a:solidFill>
                  <a:schemeClr val="accent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3FD8-4984-98F2-1C10881A53B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A-3FD8-4984-98F2-1C10881A53B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3FD8-4984-98F2-1C10881A53B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3FD8-4984-98F2-1C10881A53B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3FD8-4984-98F2-1C10881A53B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3FD8-4984-98F2-1C10881A53B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3FD8-4984-98F2-1C10881A53B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3FD8-4984-98F2-1C10881A53B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C-3FD8-4984-98F2-1C10881A53B5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3FD8-4984-98F2-1C10881A53B5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E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E-3FD8-4984-98F2-1C10881A53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анализа'!$C$4:$L$4</c:f>
              <c:numCache>
                <c:formatCode>0.0</c:formatCode>
                <c:ptCount val="10"/>
                <c:pt idx="0">
                  <c:v>58.553003033133479</c:v>
                </c:pt>
                <c:pt idx="1">
                  <c:v>64.378243751858349</c:v>
                </c:pt>
                <c:pt idx="2">
                  <c:v>64.274193084047567</c:v>
                </c:pt>
                <c:pt idx="3">
                  <c:v>60.527439087152793</c:v>
                </c:pt>
                <c:pt idx="4">
                  <c:v>59.762892048499573</c:v>
                </c:pt>
                <c:pt idx="5">
                  <c:v>62.335373291570974</c:v>
                </c:pt>
                <c:pt idx="6">
                  <c:v>62.12907224315596</c:v>
                </c:pt>
                <c:pt idx="7">
                  <c:v>62.724360406066005</c:v>
                </c:pt>
                <c:pt idx="8">
                  <c:v>61.570125767971028</c:v>
                </c:pt>
                <c:pt idx="9">
                  <c:v>63.177569537480707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F-3FD8-4984-98F2-1C10881A53B5}"/>
            </c:ext>
          </c:extLst>
        </c:ser>
        <c:ser>
          <c:idx val="2"/>
          <c:order val="2"/>
          <c:tx>
            <c:strRef>
              <c:f>'годишна анализа'!$B$5</c:f>
              <c:strCache>
                <c:ptCount val="1"/>
                <c:pt idx="0">
                  <c:v> КРЕДИТИ/БДП </c:v>
                </c:pt>
              </c:strCache>
            </c:strRef>
          </c:tx>
          <c:spPr>
            <a:ln w="22225" cap="rnd">
              <a:solidFill>
                <a:srgbClr val="0DFB18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3FD8-4984-98F2-1C10881A53B5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3FD8-4984-98F2-1C10881A53B5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5-3FD8-4984-98F2-1C10881A53B5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7-3FD8-4984-98F2-1C10881A53B5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22225" cap="rnd">
                <a:solidFill>
                  <a:srgbClr val="0DFB18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9-3FD8-4984-98F2-1C10881A53B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A-3FD8-4984-98F2-1C10881A53B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1-3FD8-4984-98F2-1C10881A53B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3-3FD8-4984-98F2-1C10881A53B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3FD8-4984-98F2-1C10881A53B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7-3FD8-4984-98F2-1C10881A53B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9-3FD8-4984-98F2-1C10881A53B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B-3FD8-4984-98F2-1C10881A53B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C-3FD8-4984-98F2-1C10881A53B5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D-3FD8-4984-98F2-1C10881A53B5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27E08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E-3FD8-4984-98F2-1C10881A53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анализа'!$C$5:$L$5</c:f>
              <c:numCache>
                <c:formatCode>0.0</c:formatCode>
                <c:ptCount val="10"/>
                <c:pt idx="0">
                  <c:v>49.041007647076654</c:v>
                </c:pt>
                <c:pt idx="1">
                  <c:v>52.818374997572015</c:v>
                </c:pt>
                <c:pt idx="2">
                  <c:v>52.591661183038042</c:v>
                </c:pt>
                <c:pt idx="3">
                  <c:v>51.77436477127354</c:v>
                </c:pt>
                <c:pt idx="4">
                  <c:v>48.793565136113571</c:v>
                </c:pt>
                <c:pt idx="5">
                  <c:v>50.817454877736978</c:v>
                </c:pt>
                <c:pt idx="6">
                  <c:v>52.0340313959178</c:v>
                </c:pt>
                <c:pt idx="7">
                  <c:v>53.454019688639761</c:v>
                </c:pt>
                <c:pt idx="8">
                  <c:v>52.317647691018955</c:v>
                </c:pt>
                <c:pt idx="9">
                  <c:v>54.069714028684324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3FD8-4984-98F2-1C10881A53B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3106047"/>
        <c:axId val="153094047"/>
      </c:lineChart>
      <c:catAx>
        <c:axId val="153106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53094047"/>
        <c:crosses val="autoZero"/>
        <c:auto val="1"/>
        <c:lblAlgn val="ctr"/>
        <c:lblOffset val="100"/>
        <c:noMultiLvlLbl val="0"/>
      </c:catAx>
      <c:valAx>
        <c:axId val="153094047"/>
        <c:scaling>
          <c:orientation val="minMax"/>
          <c:min val="40"/>
        </c:scaling>
        <c:delete val="1"/>
        <c:axPos val="l"/>
        <c:numFmt formatCode="0.0" sourceLinked="1"/>
        <c:majorTickMark val="none"/>
        <c:minorTickMark val="none"/>
        <c:tickLblPos val="nextTo"/>
        <c:crossAx val="153106047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solidFill>
                <a:srgbClr val="FF99CC"/>
              </a:solidFill>
            </a:ln>
          </c:spPr>
          <c:dPt>
            <c:idx val="0"/>
            <c:bubble3D val="0"/>
            <c:spPr>
              <a:solidFill>
                <a:schemeClr val="accent1">
                  <a:shade val="44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E3B-40A7-849B-700FD4D2A098}"/>
              </c:ext>
            </c:extLst>
          </c:dPt>
          <c:dPt>
            <c:idx val="1"/>
            <c:bubble3D val="0"/>
            <c:spPr>
              <a:solidFill>
                <a:schemeClr val="accent1">
                  <a:shade val="58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E3B-40A7-849B-700FD4D2A098}"/>
              </c:ext>
            </c:extLst>
          </c:dPt>
          <c:dPt>
            <c:idx val="2"/>
            <c:bubble3D val="0"/>
            <c:spPr>
              <a:solidFill>
                <a:schemeClr val="accent1">
                  <a:shade val="72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E3B-40A7-849B-700FD4D2A098}"/>
              </c:ext>
            </c:extLst>
          </c:dPt>
          <c:dPt>
            <c:idx val="3"/>
            <c:bubble3D val="0"/>
            <c:spPr>
              <a:solidFill>
                <a:schemeClr val="accent1">
                  <a:shade val="86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E3B-40A7-849B-700FD4D2A098}"/>
              </c:ext>
            </c:extLst>
          </c:dPt>
          <c:dPt>
            <c:idx val="4"/>
            <c:bubble3D val="0"/>
            <c:spPr>
              <a:solidFill>
                <a:schemeClr val="accent1"/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E3B-40A7-849B-700FD4D2A098}"/>
              </c:ext>
            </c:extLst>
          </c:dPt>
          <c:dPt>
            <c:idx val="5"/>
            <c:bubble3D val="0"/>
            <c:spPr>
              <a:solidFill>
                <a:schemeClr val="accent1">
                  <a:tint val="86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EE3B-40A7-849B-700FD4D2A098}"/>
              </c:ext>
            </c:extLst>
          </c:dPt>
          <c:dPt>
            <c:idx val="6"/>
            <c:bubble3D val="0"/>
            <c:spPr>
              <a:solidFill>
                <a:schemeClr val="accent1">
                  <a:tint val="72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EE3B-40A7-849B-700FD4D2A098}"/>
              </c:ext>
            </c:extLst>
          </c:dPt>
          <c:dPt>
            <c:idx val="7"/>
            <c:bubble3D val="0"/>
            <c:spPr>
              <a:solidFill>
                <a:schemeClr val="accent1">
                  <a:tint val="69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EE3B-40A7-849B-700FD4D2A098}"/>
              </c:ext>
            </c:extLst>
          </c:dPt>
          <c:dPt>
            <c:idx val="8"/>
            <c:bubble3D val="0"/>
            <c:spPr>
              <a:solidFill>
                <a:schemeClr val="accent1">
                  <a:tint val="58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EE3B-40A7-849B-700FD4D2A098}"/>
              </c:ext>
            </c:extLst>
          </c:dPt>
          <c:dPt>
            <c:idx val="9"/>
            <c:bubble3D val="0"/>
            <c:spPr>
              <a:solidFill>
                <a:schemeClr val="accent1">
                  <a:tint val="44000"/>
                </a:schemeClr>
              </a:solidFill>
              <a:ln>
                <a:solidFill>
                  <a:srgbClr val="FF99CC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EE3B-40A7-849B-700FD4D2A098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Грција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22%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E3B-40A7-849B-700FD4D2A098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Словенија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15%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E3B-40A7-849B-700FD4D2A098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Австрија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12%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E3B-40A7-849B-700FD4D2A098}"/>
                </c:ext>
              </c:extLst>
            </c:dLbl>
            <c:dLbl>
              <c:idx val="3"/>
              <c:layout>
                <c:manualLayout>
                  <c:x val="6.2065131735685617E-3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Германија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E3B-40A7-849B-700FD4D2A098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Турција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17%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E3B-40A7-849B-700FD4D2A098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Бугарија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EE3B-40A7-849B-700FD4D2A098}"/>
                </c:ext>
              </c:extLst>
            </c:dLbl>
            <c:dLbl>
              <c:idx val="6"/>
              <c:layout>
                <c:manualLayout>
                  <c:x val="1.1111111111111098E-2"/>
                  <c:y val="-3.17270771867326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/>
                      <a:t>Швајцарија</a:t>
                    </a:r>
                    <a:r>
                      <a:rPr lang="mk-MK" sz="900" baseline="0" dirty="0"/>
                      <a:t>
</a:t>
                    </a:r>
                    <a:fld id="{EEC3EBFA-69B2-42A6-8B7E-4FA52691DD6D}" type="PERCENTAGE">
                      <a:rPr lang="en-US" sz="900" baseline="0"/>
                      <a:pPr>
                        <a:defRPr sz="900">
                          <a:solidFill>
                            <a:srgbClr val="002060"/>
                          </a:solidFill>
                        </a:defRPr>
                      </a:pPr>
                      <a:t>[PERCENTAGE]</a:t>
                    </a:fld>
                    <a:endParaRPr lang="mk-MK" sz="9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E3B-40A7-849B-700FD4D2A098}"/>
                </c:ext>
              </c:extLst>
            </c:dLbl>
            <c:dLbl>
              <c:idx val="7"/>
              <c:layout>
                <c:manualLayout>
                  <c:x val="-7.1939389648091765E-3"/>
                  <c:y val="-0.159533059398649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/>
                      <a:t>Србија</a:t>
                    </a:r>
                    <a:r>
                      <a:rPr lang="mk-MK" sz="900" baseline="0" dirty="0"/>
                      <a:t>
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EE3B-40A7-849B-700FD4D2A098}"/>
                </c:ext>
              </c:extLst>
            </c:dLbl>
            <c:dLbl>
              <c:idx val="8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домашни акционери
17%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58963707780741"/>
                      <c:h val="0.1899953540887550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1-EE3B-40A7-849B-700FD4D2A098}"/>
                </c:ext>
              </c:extLst>
            </c:dLbl>
            <c:dLbl>
              <c:idx val="9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mk-MK" sz="900" dirty="0">
                        <a:solidFill>
                          <a:srgbClr val="002060"/>
                        </a:solidFill>
                      </a:rPr>
                      <a:t>државна сопственост</a:t>
                    </a:r>
                    <a:r>
                      <a:rPr lang="mk-MK" sz="900" baseline="0" dirty="0">
                        <a:solidFill>
                          <a:srgbClr val="002060"/>
                        </a:solidFill>
                      </a:rPr>
                      <a:t>
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968292855625581"/>
                      <c:h val="0.22343251724427096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3-EE3B-40A7-849B-700FD4D2A0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анг!$A$1:$A$10</c:f>
              <c:strCache>
                <c:ptCount val="10"/>
                <c:pt idx="0">
                  <c:v>Greece</c:v>
                </c:pt>
                <c:pt idx="1">
                  <c:v>Slovenia</c:v>
                </c:pt>
                <c:pt idx="2">
                  <c:v>Austria</c:v>
                </c:pt>
                <c:pt idx="3">
                  <c:v>Germany</c:v>
                </c:pt>
                <c:pt idx="4">
                  <c:v>Turkey</c:v>
                </c:pt>
                <c:pt idx="5">
                  <c:v>Bulgaria</c:v>
                </c:pt>
                <c:pt idx="6">
                  <c:v>Switzerland</c:v>
                </c:pt>
                <c:pt idx="7">
                  <c:v>Srbija</c:v>
                </c:pt>
                <c:pt idx="8">
                  <c:v>domestic shareholders</c:v>
                </c:pt>
                <c:pt idx="9">
                  <c:v>state owned</c:v>
                </c:pt>
              </c:strCache>
            </c:strRef>
          </c:cat>
          <c:val>
            <c:numRef>
              <c:f>анг!$B$1:$B$10</c:f>
              <c:numCache>
                <c:formatCode>0.0</c:formatCode>
                <c:ptCount val="10"/>
                <c:pt idx="0">
                  <c:v>22.6</c:v>
                </c:pt>
                <c:pt idx="1">
                  <c:v>18.2</c:v>
                </c:pt>
                <c:pt idx="2">
                  <c:v>10.6</c:v>
                </c:pt>
                <c:pt idx="3">
                  <c:v>3.8</c:v>
                </c:pt>
                <c:pt idx="4">
                  <c:v>13.5</c:v>
                </c:pt>
                <c:pt idx="5">
                  <c:v>5.9</c:v>
                </c:pt>
                <c:pt idx="6">
                  <c:v>0.8</c:v>
                </c:pt>
                <c:pt idx="7">
                  <c:v>1</c:v>
                </c:pt>
                <c:pt idx="8">
                  <c:v>19.8</c:v>
                </c:pt>
                <c:pt idx="9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E3B-40A7-849B-700FD4D2A098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1" i="0" u="none" strike="noStrike" kern="1200" cap="none" spc="0" normalizeH="0" baseline="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ea typeface="+mj-ea"/>
                <a:cs typeface="+mj-cs"/>
              </a:defRPr>
            </a:pPr>
            <a:r>
              <a:rPr lang="mk-MK" sz="800" b="1" i="0" u="none" strike="noStrike" kern="1200" cap="none" spc="0" normalizeH="0" baseline="0" dirty="0">
                <a:solidFill>
                  <a:srgbClr val="002060"/>
                </a:solidFill>
                <a:effectLst/>
              </a:rPr>
              <a:t>УЧЕСТВО НА СТРАНСКИ КАПИТАЛ ВО СОПСТВЕНИЧКАТА СТРУКТУРА</a:t>
            </a:r>
            <a:endParaRPr lang="en-GB" sz="800" b="1" i="0" u="none" strike="noStrike" kern="1200" cap="none" spc="0" normalizeH="0" baseline="0" dirty="0">
              <a:solidFill>
                <a:srgbClr val="00206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800" b="1" i="0" u="none" strike="noStrike" kern="1200" cap="none" spc="0" normalizeH="0" baseline="0">
              <a:solidFill>
                <a:prstClr val="black">
                  <a:lumMod val="50000"/>
                  <a:lumOff val="50000"/>
                </a:prstClr>
              </a:solidFill>
              <a:latin typeface="+mj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>
        <c:manualLayout>
          <c:layoutTarget val="inner"/>
          <c:xMode val="edge"/>
          <c:yMode val="edge"/>
          <c:x val="4.3061924951688733E-3"/>
          <c:y val="0.28568995601249619"/>
          <c:w val="0.95970695970695974"/>
          <c:h val="0.56039661891776116"/>
        </c:manualLayout>
      </c:layout>
      <c:lineChart>
        <c:grouping val="standard"/>
        <c:varyColors val="0"/>
        <c:ser>
          <c:idx val="0"/>
          <c:order val="0"/>
          <c:tx>
            <c:strRef>
              <c:f>'Странски капитал во вкупнио (2)'!$A$5</c:f>
              <c:strCache>
                <c:ptCount val="1"/>
                <c:pt idx="0">
                  <c:v>Банкарски систем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FF0066"/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'Странски капитал во вкупнио (2)'!$B$4:$J$4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'Странски капитал во вкупнио (2)'!$B$5:$J$5</c:f>
              <c:numCache>
                <c:formatCode>0.0%</c:formatCode>
                <c:ptCount val="9"/>
                <c:pt idx="0">
                  <c:v>0.74364480613881501</c:v>
                </c:pt>
                <c:pt idx="1">
                  <c:v>0.72885806445272505</c:v>
                </c:pt>
                <c:pt idx="2">
                  <c:v>0.75365272744995504</c:v>
                </c:pt>
                <c:pt idx="3">
                  <c:v>0.75407264972055976</c:v>
                </c:pt>
                <c:pt idx="4">
                  <c:v>0.76289609687090398</c:v>
                </c:pt>
                <c:pt idx="5">
                  <c:v>0.77715436819894623</c:v>
                </c:pt>
                <c:pt idx="6">
                  <c:v>0.78819625574543817</c:v>
                </c:pt>
                <c:pt idx="7">
                  <c:v>0.79721368446525165</c:v>
                </c:pt>
                <c:pt idx="8">
                  <c:v>0.82998098150396404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84-4A6F-8C0E-7F5523202CD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45923839"/>
        <c:axId val="1045924799"/>
      </c:lineChart>
      <c:catAx>
        <c:axId val="1045923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045924799"/>
        <c:crosses val="autoZero"/>
        <c:auto val="1"/>
        <c:lblAlgn val="ctr"/>
        <c:lblOffset val="100"/>
        <c:noMultiLvlLbl val="0"/>
      </c:catAx>
      <c:valAx>
        <c:axId val="1045924799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045923839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rgbClr val="FF0066"/>
                </a:solidFill>
                <a:latin typeface="+mj-lt"/>
                <a:ea typeface="+mj-ea"/>
                <a:cs typeface="+mj-cs"/>
              </a:defRPr>
            </a:pPr>
            <a:r>
              <a:rPr lang="mk-MK" sz="1000" b="0" i="0" u="none" strike="noStrike" kern="1200" cap="none" spc="0" normalizeH="0" baseline="0" dirty="0">
                <a:solidFill>
                  <a:srgbClr val="002060"/>
                </a:solidFill>
                <a:latin typeface="Amasis MT Pro" panose="02040504050005020304" pitchFamily="18" charset="0"/>
              </a:rPr>
              <a:t>Кредитна изложеност во климатски чувствителни дејности </a:t>
            </a:r>
            <a:r>
              <a:rPr lang="en-GB" sz="1000" b="1" i="0" u="none" strike="noStrike" kern="1200" cap="none" spc="0" normalizeH="0" baseline="0" dirty="0">
                <a:solidFill>
                  <a:srgbClr val="002060"/>
                </a:solidFill>
              </a:rPr>
              <a:t>transition risks</a:t>
            </a:r>
            <a:endParaRPr lang="en-US" sz="1000" b="1" i="0" u="none" strike="noStrike" kern="1200" cap="none" spc="20" baseline="0" dirty="0">
              <a:solidFill>
                <a:srgbClr val="FF0066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rgbClr val="FF0066"/>
              </a:solidFill>
              <a:latin typeface="+mj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>
        <c:manualLayout>
          <c:layoutTarget val="inner"/>
          <c:xMode val="edge"/>
          <c:yMode val="edge"/>
          <c:x val="0.38576197668863521"/>
          <c:y val="0.17420713194694315"/>
          <c:w val="0.57276225647522494"/>
          <c:h val="0.742946736549746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'Климатски ризици (2)'!$C$5</c:f>
              <c:strCache>
                <c:ptCount val="1"/>
                <c:pt idx="0">
                  <c:v>12/2019</c:v>
                </c:pt>
              </c:strCache>
            </c:strRef>
          </c:tx>
          <c:spPr>
            <a:solidFill>
              <a:schemeClr val="accent5">
                <a:shade val="5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(2)'!$C$6:$C$12</c:f>
              <c:numCache>
                <c:formatCode>#,##0</c:formatCode>
                <c:ptCount val="7"/>
                <c:pt idx="0">
                  <c:v>10483.231</c:v>
                </c:pt>
                <c:pt idx="1">
                  <c:v>12457.365</c:v>
                </c:pt>
                <c:pt idx="2">
                  <c:v>26167.894</c:v>
                </c:pt>
                <c:pt idx="3">
                  <c:v>34826.591999999997</c:v>
                </c:pt>
                <c:pt idx="4">
                  <c:v>25944.962</c:v>
                </c:pt>
                <c:pt idx="5">
                  <c:v>4785.54</c:v>
                </c:pt>
                <c:pt idx="6">
                  <c:v>114665.58399999999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D2-4704-B81D-8592D721F947}"/>
            </c:ext>
          </c:extLst>
        </c:ser>
        <c:ser>
          <c:idx val="1"/>
          <c:order val="1"/>
          <c:tx>
            <c:strRef>
              <c:f>'Климатски ризици (2)'!$D$5</c:f>
              <c:strCache>
                <c:ptCount val="1"/>
                <c:pt idx="0">
                  <c:v>12/2020</c:v>
                </c:pt>
              </c:strCache>
            </c:strRef>
          </c:tx>
          <c:spPr>
            <a:solidFill>
              <a:schemeClr val="accent5">
                <a:shade val="7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(2)'!$D$6:$D$12</c:f>
              <c:numCache>
                <c:formatCode>#,##0</c:formatCode>
                <c:ptCount val="7"/>
                <c:pt idx="0">
                  <c:v>11055.22</c:v>
                </c:pt>
                <c:pt idx="1">
                  <c:v>13279.623</c:v>
                </c:pt>
                <c:pt idx="2">
                  <c:v>29498.806</c:v>
                </c:pt>
                <c:pt idx="3">
                  <c:v>36177.964999999997</c:v>
                </c:pt>
                <c:pt idx="4">
                  <c:v>27786.315999999999</c:v>
                </c:pt>
                <c:pt idx="5">
                  <c:v>5274.3280000000004</c:v>
                </c:pt>
                <c:pt idx="6">
                  <c:v>123072.25799999999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D2-4704-B81D-8592D721F947}"/>
            </c:ext>
          </c:extLst>
        </c:ser>
        <c:ser>
          <c:idx val="2"/>
          <c:order val="2"/>
          <c:tx>
            <c:strRef>
              <c:f>'Климатски ризици (2)'!$E$5</c:f>
              <c:strCache>
                <c:ptCount val="1"/>
                <c:pt idx="0">
                  <c:v>12/2021</c:v>
                </c:pt>
              </c:strCache>
            </c:strRef>
          </c:tx>
          <c:spPr>
            <a:solidFill>
              <a:schemeClr val="accent5">
                <a:shade val="9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(2)'!$E$6:$E$12</c:f>
              <c:numCache>
                <c:formatCode>#,##0</c:formatCode>
                <c:ptCount val="7"/>
                <c:pt idx="0">
                  <c:v>10625.262000000001</c:v>
                </c:pt>
                <c:pt idx="1">
                  <c:v>15418.847</c:v>
                </c:pt>
                <c:pt idx="2">
                  <c:v>28028.559000000001</c:v>
                </c:pt>
                <c:pt idx="3">
                  <c:v>44246.919000000002</c:v>
                </c:pt>
                <c:pt idx="4">
                  <c:v>29984.378000000001</c:v>
                </c:pt>
                <c:pt idx="5">
                  <c:v>5702.6710000000003</c:v>
                </c:pt>
                <c:pt idx="6">
                  <c:v>134006.636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D2-4704-B81D-8592D721F947}"/>
            </c:ext>
          </c:extLst>
        </c:ser>
        <c:ser>
          <c:idx val="3"/>
          <c:order val="3"/>
          <c:tx>
            <c:strRef>
              <c:f>'Климатски ризици (2)'!$F$5</c:f>
              <c:strCache>
                <c:ptCount val="1"/>
                <c:pt idx="0">
                  <c:v>12/2022</c:v>
                </c:pt>
              </c:strCache>
            </c:strRef>
          </c:tx>
          <c:spPr>
            <a:solidFill>
              <a:schemeClr val="accent5">
                <a:tint val="9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(2)'!$F$6:$F$12</c:f>
              <c:numCache>
                <c:formatCode>#,##0</c:formatCode>
                <c:ptCount val="7"/>
                <c:pt idx="0">
                  <c:v>9686.5630000000001</c:v>
                </c:pt>
                <c:pt idx="1">
                  <c:v>20382.367999999999</c:v>
                </c:pt>
                <c:pt idx="2">
                  <c:v>31873.766</c:v>
                </c:pt>
                <c:pt idx="3">
                  <c:v>47521.904999999999</c:v>
                </c:pt>
                <c:pt idx="4">
                  <c:v>31251.017</c:v>
                </c:pt>
                <c:pt idx="5">
                  <c:v>5614.4880000000003</c:v>
                </c:pt>
                <c:pt idx="6">
                  <c:v>146330.10700000002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D2-4704-B81D-8592D721F947}"/>
            </c:ext>
          </c:extLst>
        </c:ser>
        <c:ser>
          <c:idx val="4"/>
          <c:order val="4"/>
          <c:tx>
            <c:strRef>
              <c:f>'Климатски ризици (2)'!$G$5</c:f>
              <c:strCache>
                <c:ptCount val="1"/>
                <c:pt idx="0">
                  <c:v>12/2023</c:v>
                </c:pt>
              </c:strCache>
            </c:strRef>
          </c:tx>
          <c:spPr>
            <a:solidFill>
              <a:schemeClr val="accent5">
                <a:tint val="7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(2)'!$G$6:$G$12</c:f>
              <c:numCache>
                <c:formatCode>#,##0</c:formatCode>
                <c:ptCount val="7"/>
                <c:pt idx="0">
                  <c:v>9234.6620000000003</c:v>
                </c:pt>
                <c:pt idx="1">
                  <c:v>25452.804</c:v>
                </c:pt>
                <c:pt idx="2">
                  <c:v>30379.476999999999</c:v>
                </c:pt>
                <c:pt idx="3">
                  <c:v>53619.775000000001</c:v>
                </c:pt>
                <c:pt idx="4">
                  <c:v>32213.811000000002</c:v>
                </c:pt>
                <c:pt idx="5">
                  <c:v>5426.6170000000002</c:v>
                </c:pt>
                <c:pt idx="6">
                  <c:v>156327.14599999998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D2-4704-B81D-8592D721F947}"/>
            </c:ext>
          </c:extLst>
        </c:ser>
        <c:ser>
          <c:idx val="5"/>
          <c:order val="5"/>
          <c:tx>
            <c:strRef>
              <c:f>'Климатски ризици (2)'!$H$5</c:f>
              <c:strCache>
                <c:ptCount val="1"/>
                <c:pt idx="0">
                  <c:v>12/2024</c:v>
                </c:pt>
              </c:strCache>
            </c:strRef>
          </c:tx>
          <c:spPr>
            <a:solidFill>
              <a:schemeClr val="accent5">
                <a:tint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3771937687041178E-2"/>
                  <c:y val="4.14312617702448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1CE-44A1-9217-82D7BDCCAA73}"/>
                </c:ext>
              </c:extLst>
            </c:dLbl>
            <c:dLbl>
              <c:idx val="1"/>
              <c:layout>
                <c:manualLayout>
                  <c:x val="-1.0797473807143881E-4"/>
                  <c:y val="3.01318267419962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CE-44A1-9217-82D7BDCCAA73}"/>
                </c:ext>
              </c:extLst>
            </c:dLbl>
            <c:dLbl>
              <c:idx val="2"/>
              <c:layout>
                <c:manualLayout>
                  <c:x val="9.4981840956047288E-3"/>
                  <c:y val="3.38983050847456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1CE-44A1-9217-82D7BDCCAA73}"/>
                </c:ext>
              </c:extLst>
            </c:dLbl>
            <c:dLbl>
              <c:idx val="3"/>
              <c:layout>
                <c:manualLayout>
                  <c:x val="-7.3125938633285641E-3"/>
                  <c:y val="3.01318267419962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CE-44A1-9217-82D7BDCCAA73}"/>
                </c:ext>
              </c:extLst>
            </c:dLbl>
            <c:dLbl>
              <c:idx val="4"/>
              <c:layout>
                <c:manualLayout>
                  <c:x val="3.0294694937828333E-2"/>
                  <c:y val="2.06675902757857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134564796667086"/>
                      <c:h val="6.38777017194763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1CE-44A1-9217-82D7BDCCAA73}"/>
                </c:ext>
              </c:extLst>
            </c:dLbl>
            <c:dLbl>
              <c:idx val="5"/>
              <c:layout>
                <c:manualLayout>
                  <c:x val="2.1557506286550204E-2"/>
                  <c:y val="3.01318267419962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1CE-44A1-9217-82D7BDCCAA73}"/>
                </c:ext>
              </c:extLst>
            </c:dLbl>
            <c:dLbl>
              <c:idx val="6"/>
              <c:layout>
                <c:manualLayout>
                  <c:x val="-8.657456100043228E-3"/>
                  <c:y val="1.12994350282485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1CE-44A1-9217-82D7BDCCAA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'Климатски ризици (2)'!$B$6:$B$12</c:f>
              <c:strCache>
                <c:ptCount val="7"/>
                <c:pt idx="0">
                  <c:v>Фосилни горива</c:v>
                </c:pt>
                <c:pt idx="1">
                  <c:v>Комунални услуги</c:v>
                </c:pt>
                <c:pt idx="2">
                  <c:v>Енергетско-интензивни дејности</c:v>
                </c:pt>
                <c:pt idx="3">
                  <c:v>Градежништво</c:v>
                </c:pt>
                <c:pt idx="4">
                  <c:v>Транспорт</c:v>
                </c:pt>
                <c:pt idx="5">
                  <c:v>Земјоделство</c:v>
                </c:pt>
                <c:pt idx="6">
                  <c:v>Кредитна изложеност во климатско чувствителни сектори</c:v>
                </c:pt>
              </c:strCache>
            </c:strRef>
          </c:cat>
          <c:val>
            <c:numRef>
              <c:f>'Климатски ризици (2)'!$H$6:$H$12</c:f>
              <c:numCache>
                <c:formatCode>#,##0</c:formatCode>
                <c:ptCount val="7"/>
                <c:pt idx="0">
                  <c:v>9181.8259999999991</c:v>
                </c:pt>
                <c:pt idx="1">
                  <c:v>34556.447999999997</c:v>
                </c:pt>
                <c:pt idx="2">
                  <c:v>32793.14</c:v>
                </c:pt>
                <c:pt idx="3">
                  <c:v>59721.802000000003</c:v>
                </c:pt>
                <c:pt idx="4">
                  <c:v>32208.667000000001</c:v>
                </c:pt>
                <c:pt idx="5">
                  <c:v>5985.8490000000002</c:v>
                </c:pt>
                <c:pt idx="6">
                  <c:v>174447.73199999996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9D2-4704-B81D-8592D721F94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58"/>
        <c:axId val="1237667280"/>
        <c:axId val="1237664400"/>
      </c:barChart>
      <c:catAx>
        <c:axId val="12376672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none" spc="0" normalizeH="0" baseline="0">
                <a:solidFill>
                  <a:srgbClr val="002060"/>
                </a:solidFill>
                <a:latin typeface="Amasis MT Pro" panose="02040504050005020304" pitchFamily="18" charset="0"/>
                <a:ea typeface="+mn-ea"/>
                <a:cs typeface="+mn-cs"/>
              </a:defRPr>
            </a:pPr>
            <a:endParaRPr lang="mk-MK"/>
          </a:p>
        </c:txPr>
        <c:crossAx val="1237664400"/>
        <c:crosses val="autoZero"/>
        <c:auto val="1"/>
        <c:lblAlgn val="ctr"/>
        <c:lblOffset val="100"/>
        <c:noMultiLvlLbl val="0"/>
      </c:catAx>
      <c:valAx>
        <c:axId val="1237664400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1237667280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rgbClr val="411B45"/>
                </a:solidFill>
                <a:latin typeface="+mn-lt"/>
                <a:ea typeface="+mj-ea"/>
                <a:cs typeface="+mj-cs"/>
              </a:defRPr>
            </a:pPr>
            <a:r>
              <a:rPr lang="en-GB" sz="1600" b="1" i="0" u="none" strike="noStrike" kern="1200" cap="none" spc="0" normalizeH="0" baseline="0" dirty="0">
                <a:solidFill>
                  <a:srgbClr val="002060"/>
                </a:solidFill>
              </a:rPr>
              <a:t>NPL Coverage - Coverage of non-performing loans with impairment</a:t>
            </a:r>
            <a:endParaRPr lang="ru-RU" sz="1600" b="1" i="0" u="none" strike="noStrike" dirty="0">
              <a:solidFill>
                <a:srgbClr val="00206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rgbClr val="411B45"/>
              </a:solidFill>
              <a:latin typeface="+mn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/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2219344"/>
        <c:axId val="1832608400"/>
      </c:lineChart>
      <c:catAx>
        <c:axId val="47221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832608400"/>
        <c:crosses val="autoZero"/>
        <c:auto val="1"/>
        <c:lblAlgn val="ctr"/>
        <c:lblOffset val="100"/>
        <c:noMultiLvlLbl val="0"/>
      </c:catAx>
      <c:valAx>
        <c:axId val="18326084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472219344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pPr>
            <a:r>
              <a:rPr lang="mk-MK" sz="1100" b="1" i="0" u="none" strike="noStrike" kern="1200" cap="none" spc="0" normalizeH="0" baseline="0" dirty="0">
                <a:solidFill>
                  <a:srgbClr val="FF0066"/>
                </a:solidFill>
                <a:effectLst/>
              </a:rPr>
              <a:t>Нефункционални кредити/ Вкупно кредити</a:t>
            </a:r>
            <a:r>
              <a:rPr lang="ru-RU" sz="1100" b="1" i="0" u="none" strike="noStrike" kern="1200" cap="none" spc="0" normalizeH="0" baseline="0" dirty="0">
                <a:solidFill>
                  <a:srgbClr val="FF0066"/>
                </a:solidFill>
                <a:effectLst/>
              </a:rPr>
              <a:t> </a:t>
            </a:r>
            <a:r>
              <a:rPr lang="mk-MK" sz="1100" b="0" i="0" u="none" strike="noStrike" kern="1200" cap="none" spc="0" normalizeH="0" baseline="0" dirty="0">
                <a:solidFill>
                  <a:prstClr val="black">
                    <a:lumMod val="50000"/>
                    <a:lumOff val="50000"/>
                  </a:prstClr>
                </a:solidFill>
              </a:rPr>
              <a:t>(</a:t>
            </a:r>
            <a:r>
              <a:rPr lang="en-US" sz="1100" b="0" i="0" u="none" strike="noStrike" kern="1200" cap="none" spc="0" normalizeH="0" baseline="0" dirty="0">
                <a:solidFill>
                  <a:prstClr val="black">
                    <a:lumMod val="50000"/>
                    <a:lumOff val="50000"/>
                  </a:prstClr>
                </a:solidFill>
              </a:rPr>
              <a:t>NPL)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'годишна анализа'!$B$28</c:f>
              <c:strCache>
                <c:ptCount val="1"/>
                <c:pt idx="0">
                  <c:v>нефункционални кредити (NPL)</c:v>
                </c:pt>
              </c:strCache>
            </c:strRef>
          </c:tx>
          <c:spPr>
            <a:noFill/>
            <a:ln>
              <a:solidFill>
                <a:srgbClr val="FFFF00"/>
              </a:solidFill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086-46EF-9203-F31D971D7FE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086-46EF-9203-F31D971D7FE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F086-46EF-9203-F31D971D7FE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086-46EF-9203-F31D971D7FE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Calibri Light" panose="020F0302020204030204" pitchFamily="34" charset="0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F086-46EF-9203-F31D971D7FE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F086-46EF-9203-F31D971D7FE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F086-46EF-9203-F31D971D7FE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F086-46EF-9203-F31D971D7FE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F086-46EF-9203-F31D971D7FE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F086-46EF-9203-F31D971D7F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анализа'!$C$28:$L$28</c:f>
              <c:numCache>
                <c:formatCode>#,##0.0</c:formatCode>
                <c:ptCount val="10"/>
                <c:pt idx="0">
                  <c:v>4.7528097419430102</c:v>
                </c:pt>
                <c:pt idx="1">
                  <c:v>3.3590526196644857</c:v>
                </c:pt>
                <c:pt idx="2">
                  <c:v>3.2348578579317251</c:v>
                </c:pt>
                <c:pt idx="3">
                  <c:v>2.887134193366979</c:v>
                </c:pt>
                <c:pt idx="4">
                  <c:v>2.7749848401907142</c:v>
                </c:pt>
                <c:pt idx="5">
                  <c:v>2.6913719018152311</c:v>
                </c:pt>
                <c:pt idx="6">
                  <c:v>2.5297002471616246</c:v>
                </c:pt>
                <c:pt idx="7">
                  <c:v>2.4479115046911168</c:v>
                </c:pt>
                <c:pt idx="8">
                  <c:v>2.29920453515378</c:v>
                </c:pt>
                <c:pt idx="9">
                  <c:v>2.04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086-46EF-9203-F31D971D7F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38735392"/>
        <c:axId val="962469840"/>
      </c:barChart>
      <c:lineChart>
        <c:grouping val="standard"/>
        <c:varyColors val="0"/>
        <c:ser>
          <c:idx val="2"/>
          <c:order val="1"/>
          <c:tx>
            <c:strRef>
              <c:f>'годишна анализа'!$B$29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F086-46EF-9203-F31D971D7FE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F086-46EF-9203-F31D971D7FE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F086-46EF-9203-F31D971D7FE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F086-46EF-9203-F31D971D7FE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Calibri Light" panose="020F0302020204030204" pitchFamily="34" charset="0"/>
                      <a:cs typeface="Calibri Light" panose="020F0302020204030204" pitchFamily="34" charset="0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F086-46EF-9203-F31D971D7FE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F086-46EF-9203-F31D971D7FE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F086-46EF-9203-F31D971D7FE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F086-46EF-9203-F31D971D7FE7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F086-46EF-9203-F31D971D7FE7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7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mk-MK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4-F086-46EF-9203-F31D971D7F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endParaRPr lang="mk-MK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анализа'!$C$2:$L$2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анализа'!$C$29:$L$29</c:f>
              <c:numCache>
                <c:formatCode>#,##0.0</c:formatCode>
                <c:ptCount val="10"/>
                <c:pt idx="0">
                  <c:v>3.22</c:v>
                </c:pt>
                <c:pt idx="1">
                  <c:v>2.63</c:v>
                </c:pt>
                <c:pt idx="2">
                  <c:v>2.61</c:v>
                </c:pt>
                <c:pt idx="3">
                  <c:v>2.27</c:v>
                </c:pt>
                <c:pt idx="4">
                  <c:v>2.2999999999999998</c:v>
                </c:pt>
                <c:pt idx="5">
                  <c:v>2.2799999999999998</c:v>
                </c:pt>
                <c:pt idx="6">
                  <c:v>2.2400000000000002</c:v>
                </c:pt>
                <c:pt idx="7">
                  <c:v>2.2200000000000002</c:v>
                </c:pt>
                <c:pt idx="8">
                  <c:v>2.2200000000000002</c:v>
                </c:pt>
                <c:pt idx="9">
                  <c:v>2.1800000000000002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F086-46EF-9203-F31D971D7FE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8735392"/>
        <c:axId val="962469840"/>
      </c:lineChart>
      <c:catAx>
        <c:axId val="53873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962469840"/>
        <c:crosses val="autoZero"/>
        <c:auto val="1"/>
        <c:lblAlgn val="ctr"/>
        <c:lblOffset val="100"/>
        <c:noMultiLvlLbl val="0"/>
      </c:catAx>
      <c:valAx>
        <c:axId val="962469840"/>
        <c:scaling>
          <c:orientation val="minMax"/>
          <c:min val="2.0000000000000004E-2"/>
        </c:scaling>
        <c:delete val="1"/>
        <c:axPos val="l"/>
        <c:numFmt formatCode="#,##0.0" sourceLinked="1"/>
        <c:majorTickMark val="none"/>
        <c:minorTickMark val="none"/>
        <c:tickLblPos val="nextTo"/>
        <c:crossAx val="538735392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pPr>
            <a:r>
              <a:rPr lang="mk-MK" sz="1100" b="1" i="0" u="none" strike="noStrike" kern="1200" cap="none" spc="0" normalizeH="0" baseline="0" dirty="0">
                <a:solidFill>
                  <a:srgbClr val="FF0066"/>
                </a:solidFill>
              </a:rPr>
              <a:t>Покриеност на нефункционалните кредити со исправка на вредноста</a:t>
            </a:r>
            <a:endParaRPr lang="en-US" sz="1100" b="0" i="0" u="none" strike="noStrike" kern="1200" cap="none" spc="0" normalizeH="0" baseline="0" dirty="0">
              <a:solidFill>
                <a:srgbClr val="FF0066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'годишна анализа'!$B$31</c:f>
              <c:strCache>
                <c:ptCount val="1"/>
                <c:pt idx="0">
                  <c:v>покриеност на NPL со исправка на вредност</c:v>
                </c:pt>
              </c:strCache>
            </c:strRef>
          </c:tx>
          <c:spPr>
            <a:solidFill>
              <a:schemeClr val="bg1"/>
            </a:solidFill>
            <a:ln>
              <a:solidFill>
                <a:srgbClr val="FFFF00"/>
              </a:solidFill>
            </a:ln>
            <a:effectLst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446-4188-8942-81C05E694AD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446-4188-8942-81C05E694AD4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446-4188-8942-81C05E694AD4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446-4188-8942-81C05E694AD4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mk-MK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7446-4188-8942-81C05E694A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mk-M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анализа'!$C$30:$L$30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анализа'!$C$31:$L$31</c:f>
              <c:numCache>
                <c:formatCode>#,##0.0</c:formatCode>
                <c:ptCount val="10"/>
                <c:pt idx="0">
                  <c:v>67.726593495021504</c:v>
                </c:pt>
                <c:pt idx="1">
                  <c:v>73.226510165459473</c:v>
                </c:pt>
                <c:pt idx="2">
                  <c:v>66.279528426735084</c:v>
                </c:pt>
                <c:pt idx="3">
                  <c:v>69.378846386845382</c:v>
                </c:pt>
                <c:pt idx="4">
                  <c:v>70.09718159549459</c:v>
                </c:pt>
                <c:pt idx="5">
                  <c:v>62.935845734533643</c:v>
                </c:pt>
                <c:pt idx="6">
                  <c:v>60.808544854409682</c:v>
                </c:pt>
                <c:pt idx="7">
                  <c:v>61.700520589793953</c:v>
                </c:pt>
                <c:pt idx="8">
                  <c:v>62.114258110817225</c:v>
                </c:pt>
                <c:pt idx="9">
                  <c:v>66.13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446-4188-8942-81C05E694A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axId val="1795620591"/>
        <c:axId val="1795635471"/>
      </c:barChart>
      <c:lineChart>
        <c:grouping val="standard"/>
        <c:varyColors val="0"/>
        <c:ser>
          <c:idx val="1"/>
          <c:order val="1"/>
          <c:tx>
            <c:strRef>
              <c:f>'годишна анализа'!$B$32</c:f>
              <c:strCache>
                <c:ptCount val="1"/>
                <c:pt idx="0">
                  <c:v>ЕУ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Calibri Light" panose="020F0302020204030204" pitchFamily="34" charset="0"/>
                    <a:ea typeface="Calibri Light" panose="020F0302020204030204" pitchFamily="34" charset="0"/>
                    <a:cs typeface="Calibri Light" panose="020F0302020204030204" pitchFamily="34" charset="0"/>
                  </a:defRPr>
                </a:pPr>
                <a:endParaRPr lang="mk-MK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'годишна анализа'!$C$30:$L$30</c:f>
              <c:strCache>
                <c:ptCount val="10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Q1 25</c:v>
                </c:pt>
                <c:pt idx="7">
                  <c:v>Q2 25</c:v>
                </c:pt>
                <c:pt idx="8">
                  <c:v>Q3 25</c:v>
                </c:pt>
                <c:pt idx="9">
                  <c:v>2025</c:v>
                </c:pt>
              </c:strCache>
            </c:strRef>
          </c:cat>
          <c:val>
            <c:numRef>
              <c:f>'годишна анализа'!$C$32:$L$32</c:f>
              <c:numCache>
                <c:formatCode>#,##0.00</c:formatCode>
                <c:ptCount val="10"/>
                <c:pt idx="0">
                  <c:v>43.98</c:v>
                </c:pt>
                <c:pt idx="1">
                  <c:v>43.26</c:v>
                </c:pt>
                <c:pt idx="2">
                  <c:v>42.94</c:v>
                </c:pt>
                <c:pt idx="3">
                  <c:v>41.94</c:v>
                </c:pt>
                <c:pt idx="4">
                  <c:v>40.58</c:v>
                </c:pt>
                <c:pt idx="5">
                  <c:v>39.6</c:v>
                </c:pt>
                <c:pt idx="6">
                  <c:v>39.75</c:v>
                </c:pt>
                <c:pt idx="7">
                  <c:v>39.770000000000003</c:v>
                </c:pt>
                <c:pt idx="8">
                  <c:v>39.94</c:v>
                </c:pt>
                <c:pt idx="9">
                  <c:v>39.549999999999997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446-4188-8942-81C05E694AD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95620591"/>
        <c:axId val="1795635471"/>
      </c:lineChart>
      <c:catAx>
        <c:axId val="1795620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795635471"/>
        <c:crosses val="autoZero"/>
        <c:auto val="1"/>
        <c:lblAlgn val="ctr"/>
        <c:lblOffset val="100"/>
        <c:noMultiLvlLbl val="0"/>
      </c:catAx>
      <c:valAx>
        <c:axId val="1795635471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1795620591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rgbClr val="411B45"/>
                </a:solidFill>
                <a:latin typeface="+mn-lt"/>
                <a:ea typeface="+mj-ea"/>
                <a:cs typeface="+mj-cs"/>
              </a:defRPr>
            </a:pPr>
            <a:r>
              <a:rPr lang="en-GB" sz="1600" b="1" i="0" u="none" strike="noStrike" kern="1200" cap="none" spc="0" normalizeH="0" baseline="0" dirty="0">
                <a:solidFill>
                  <a:srgbClr val="002060"/>
                </a:solidFill>
              </a:rPr>
              <a:t>NPL Coverage - Coverage of non-performing loans with impairment</a:t>
            </a:r>
            <a:endParaRPr lang="ru-RU" sz="1600" b="1" i="0" u="none" strike="noStrike" dirty="0">
              <a:solidFill>
                <a:srgbClr val="00206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rgbClr val="411B45"/>
              </a:solidFill>
              <a:latin typeface="+mn-lt"/>
              <a:ea typeface="+mj-ea"/>
              <a:cs typeface="+mj-cs"/>
            </a:defRPr>
          </a:pPr>
          <a:endParaRPr lang="mk-MK"/>
        </a:p>
      </c:txPr>
    </c:title>
    <c:autoTitleDeleted val="0"/>
    <c:plotArea>
      <c:layout/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2219344"/>
        <c:axId val="1832608400"/>
      </c:lineChart>
      <c:catAx>
        <c:axId val="47221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mk-MK"/>
          </a:p>
        </c:txPr>
        <c:crossAx val="1832608400"/>
        <c:crosses val="autoZero"/>
        <c:auto val="1"/>
        <c:lblAlgn val="ctr"/>
        <c:lblOffset val="100"/>
        <c:noMultiLvlLbl val="0"/>
      </c:catAx>
      <c:valAx>
        <c:axId val="18326084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472219344"/>
        <c:crosses val="autoZero"/>
        <c:crossBetween val="between"/>
      </c:valAx>
      <c:spPr>
        <a:pattFill prst="ltDnDiag">
          <a:fgClr>
            <a:srgbClr val="000000">
              <a:alpha val="0"/>
            </a:srgbClr>
          </a:fgClr>
          <a:bgClr>
            <a:srgbClr val="FFFFFF"/>
          </a:bgClr>
        </a:pattFill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mk-M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mk-M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5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2238D-1E27-47BB-86DE-2DCA61276327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63638"/>
            <a:ext cx="5591175" cy="31448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82297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0AF59-CE35-435E-99B8-3B49E868C4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257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0AF59-CE35-435E-99B8-3B49E868C4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5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41981-D22B-4116-92B4-FBE1D59BF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CD39E9-806A-419F-8E82-988D29F03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60294-8DE1-4930-804B-9FF175AF7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AB89B-3351-4C6E-BC4A-373C0CA3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BE09B-26E3-42DA-8A80-229F5A4B5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6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E46FF-370C-4F58-89B9-B4754D397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E48440-4BEA-463A-939E-5CB8E4491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AEA2A-9F2A-4490-B578-73320DF6D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7239C-7F08-4C4F-A2CA-A85EA4C1C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11F42-1FE6-4D95-ACBF-435418BF5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59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93A2F2-DB78-4DBF-9B14-24BE4B4C66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06FADC-73BF-4834-B9C7-9BE5BF130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24EE3-3F0B-451F-AA29-C0BD7C729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0EA8D-EFEE-4439-A1FD-27D08B1BC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EAA7A-04C4-4F5B-8C50-2D6EAD2BB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56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F03D-3C6E-473D-A135-78BE83A65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5B62D-E1D0-4ADC-9D40-A93AE8523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4FB58-282E-4E81-B132-60644F398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A524B-E86A-49DD-BB91-6621086F4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63538-BFBA-406E-B0F1-D1CFE0B28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22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CA1FD-C26C-4F46-92D6-49ADCFEDE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6E363-0B54-4361-8147-E25F720AE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0A879-17C6-4408-A0E2-D01EC0D1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E230E-1E6E-4F93-8C8E-52DAB7197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F4511-2B57-4AEC-9211-D9C48B888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922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D8A6A-6FE2-49B9-B186-A8E9D42A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04BA3-1AD8-4FDD-8B5A-F1E31CE68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A0626C-0583-4C81-BC4F-825C87836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7E31C-8024-4B0B-82B7-8EBAC8E99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5A67D-962E-447D-B53B-7FE2F709E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12D0E-241B-4F46-B2CF-A0D17739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2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9CD0F-3714-43E4-87A4-9842A010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3C3FE-A070-4893-AE30-148E7F3E8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A008D-3EDB-4882-9ACB-6D057A41F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97CFE-52D2-4C2F-A71F-70BAAB671E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617361-34CB-434F-8535-9BAA6E5A3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206897-3AC1-4363-9B40-0B978B4B1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811B93-ECF1-4C25-B8CB-C066D8C09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F53928-E6AA-4C84-A14A-15F0491EB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5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E3975-8A91-4B83-ADAD-55C67F30D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BAA823-20C1-4C27-93EC-9A8A3FB0D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793D5-2F03-40E9-A9B9-EC771592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69DED-BD4F-42B6-8D6E-A3974F6F8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23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0FCF8F-9DA8-470E-B75C-43D3C4928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6DF55-FFB7-400F-A6C6-616156D7E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22F61F-EEEB-439D-821C-F73571A2B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16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A215D-084E-4D4B-9C1D-B76E66710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C08FA-88D0-49CB-916B-5DBAF0CC6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616DE-261F-4D5A-A9AF-700FCDE3E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EE082E-FF86-44E3-AEFE-554FB5CA1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CD3E1-BD38-4F69-A355-78F3B1564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7E8B9-B7D3-4A0D-A1BE-30BBADD8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3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B79BB-02C9-4EF6-A305-606A17CDC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0A12F9-F864-4F22-B597-AF9BF1453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053B4-E3B5-4A2A-8E66-5D0CE9548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84F08-D8EB-44A5-82D3-89F20A09F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A5081-01F0-4657-BD04-98FC58F36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A60983-5030-4AAC-BDF5-7213DA7F3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4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586366-2FFD-4527-82E9-EA88713B5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DD86A-9058-4C69-B5DC-B719105E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D22AC-8F79-407A-AF5C-CDDECE709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B0556-9251-4098-8468-E8935FDC2344}" type="datetimeFigureOut">
              <a:rPr lang="en-US" smtClean="0"/>
              <a:t>6/7/2026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393EA-737E-451E-9876-580111C4ED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9BD41-78CB-4314-BDE8-6776F453B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E4DDC-ED98-43F8-A89D-6025F7C7F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2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11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chart" Target="../charts/char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5D195-1458-4A78-BBDC-96AC3D44A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4621" y="2475914"/>
            <a:ext cx="9162757" cy="32904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br>
              <a:rPr lang="mk-MK" sz="28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3200" b="1" spc="-2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alibri Light"/>
              </a:rPr>
              <a:t> </a:t>
            </a:r>
            <a: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  <a:t>Макроекономски показатели и </a:t>
            </a:r>
            <a:b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b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  <a:t>БАНКАРСКИ СИСТЕМ НА РЕПУБЛИКА СЕВЕРНА МАКЕДОНИЈА </a:t>
            </a:r>
            <a:br>
              <a:rPr lang="mk-MK" sz="32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br>
              <a:rPr lang="mk-MK" sz="28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r>
              <a:rPr lang="mk-MK" sz="1400" b="1" dirty="0">
                <a:solidFill>
                  <a:srgbClr val="002060"/>
                </a:solidFill>
                <a:ea typeface="Calibri" panose="020F0502020204030204" pitchFamily="34" charset="0"/>
              </a:rPr>
              <a:t>за четвртиот квартал 2025</a:t>
            </a:r>
            <a:r>
              <a:rPr lang="mk-MK" sz="14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mk-MK" sz="1400" b="1" dirty="0">
                <a:solidFill>
                  <a:srgbClr val="002060"/>
                </a:solidFill>
                <a:ea typeface="Calibri" panose="020F0502020204030204" pitchFamily="34" charset="0"/>
              </a:rPr>
              <a:t>година</a:t>
            </a:r>
            <a:br>
              <a:rPr lang="mk-MK" sz="14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br>
              <a:rPr lang="en-US" sz="1600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</a:br>
            <a:endParaRPr lang="en-US" sz="16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C70C5339-79EB-459B-9B8A-E7A326E4686A}"/>
              </a:ext>
            </a:extLst>
          </p:cNvPr>
          <p:cNvSpPr/>
          <p:nvPr/>
        </p:nvSpPr>
        <p:spPr>
          <a:xfrm>
            <a:off x="0" y="1"/>
            <a:ext cx="4427984" cy="597158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9EB141B5-5528-4862-84F1-94FFB3359DD9}"/>
              </a:ext>
            </a:extLst>
          </p:cNvPr>
          <p:cNvSpPr/>
          <p:nvPr/>
        </p:nvSpPr>
        <p:spPr>
          <a:xfrm>
            <a:off x="325199" y="453144"/>
            <a:ext cx="2378844" cy="10663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680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57671-8AE6-D4E7-A427-245584C99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B5BD4-8C30-DB2D-54E4-B3D585116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7" y="1974403"/>
            <a:ext cx="12126683" cy="2392325"/>
          </a:xfrm>
        </p:spPr>
        <p:txBody>
          <a:bodyPr numCol="4">
            <a:noAutofit/>
          </a:bodyPr>
          <a:lstStyle/>
          <a:p>
            <a:r>
              <a:rPr lang="en-US" sz="1100" dirty="0">
                <a:solidFill>
                  <a:srgbClr val="002060"/>
                </a:solidFill>
              </a:rPr>
              <a:t>1. </a:t>
            </a:r>
            <a:r>
              <a:rPr lang="mk-MK" sz="1100" b="1" u="sng" dirty="0">
                <a:solidFill>
                  <a:srgbClr val="002060"/>
                </a:solidFill>
              </a:rPr>
              <a:t>Основни индикатори за македонската ЕКОНОМИЈА</a:t>
            </a:r>
            <a:br>
              <a:rPr lang="mk-MK" sz="1100" b="1" u="sng" dirty="0">
                <a:solidFill>
                  <a:srgbClr val="002060"/>
                </a:solidFill>
              </a:rPr>
            </a:br>
            <a:br>
              <a:rPr lang="mk-MK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Кредитен рејтинг </a:t>
            </a:r>
            <a:r>
              <a:rPr lang="en-US" sz="1100" dirty="0">
                <a:solidFill>
                  <a:srgbClr val="FF0066"/>
                </a:solidFill>
              </a:rPr>
              <a:t>|</a:t>
            </a:r>
            <a:r>
              <a:rPr lang="en-GB" sz="1100" dirty="0">
                <a:solidFill>
                  <a:srgbClr val="FF0066"/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</a:rPr>
              <a:t>на државата</a:t>
            </a:r>
            <a:r>
              <a:rPr lang="en-GB" sz="900" dirty="0">
                <a:solidFill>
                  <a:srgbClr val="002060"/>
                </a:solidFill>
              </a:rPr>
              <a:t> BB + outlook Stabile, </a:t>
            </a:r>
            <a:r>
              <a:rPr lang="en-US" sz="900" dirty="0">
                <a:solidFill>
                  <a:srgbClr val="002060"/>
                </a:solidFill>
              </a:rPr>
              <a:t>Fitch, </a:t>
            </a:r>
            <a:r>
              <a:rPr lang="mk-MK" sz="900" dirty="0">
                <a:solidFill>
                  <a:srgbClr val="002060"/>
                </a:solidFill>
              </a:rPr>
              <a:t>кредитната агенција ги потврди добрите политики, стабилноста на банкарскиот систем, денарот и девизните резерви</a:t>
            </a:r>
            <a:br>
              <a:rPr lang="en-GB" sz="900" dirty="0">
                <a:solidFill>
                  <a:srgbClr val="002060"/>
                </a:solidFill>
              </a:rPr>
            </a:br>
            <a:br>
              <a:rPr lang="en-GB" sz="900" dirty="0">
                <a:solidFill>
                  <a:srgbClr val="002060"/>
                </a:solidFill>
              </a:rPr>
            </a:br>
            <a:r>
              <a:rPr lang="en-US" sz="1100" dirty="0">
                <a:solidFill>
                  <a:srgbClr val="FF0066"/>
                </a:solidFill>
              </a:rPr>
              <a:t>E</a:t>
            </a:r>
            <a:r>
              <a:rPr lang="mk-MK" sz="1100" dirty="0">
                <a:solidFill>
                  <a:srgbClr val="FF0066"/>
                </a:solidFill>
              </a:rPr>
              <a:t>КОНОМСКИ РАСТ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US" altLang="en-US" sz="900" dirty="0">
                <a:solidFill>
                  <a:srgbClr val="002060"/>
                </a:solidFill>
              </a:rPr>
              <a:t>3.8.% </a:t>
            </a:r>
            <a:r>
              <a:rPr lang="en-US" sz="900" dirty="0">
                <a:solidFill>
                  <a:srgbClr val="002060"/>
                </a:solidFill>
              </a:rPr>
              <a:t>GDP </a:t>
            </a:r>
            <a:r>
              <a:rPr lang="mk-MK" sz="900" dirty="0">
                <a:solidFill>
                  <a:srgbClr val="002060"/>
                </a:solidFill>
              </a:rPr>
              <a:t>раст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br>
              <a:rPr lang="en-GB" sz="900" i="1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n-GB" sz="900" i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100" dirty="0">
                <a:solidFill>
                  <a:srgbClr val="FF0066"/>
                </a:solidFill>
              </a:rPr>
              <a:t>T</a:t>
            </a:r>
            <a:r>
              <a:rPr lang="mk-MK" sz="1100" dirty="0">
                <a:solidFill>
                  <a:srgbClr val="FF0066"/>
                </a:solidFill>
              </a:rPr>
              <a:t>РГОВИЈА</a:t>
            </a:r>
            <a:r>
              <a:rPr lang="en-GB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</a:t>
            </a:r>
            <a:r>
              <a:rPr lang="mk-MK" sz="900" dirty="0">
                <a:solidFill>
                  <a:srgbClr val="FF0066"/>
                </a:solidFill>
              </a:rPr>
              <a:t> 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800" dirty="0">
                <a:solidFill>
                  <a:srgbClr val="002060"/>
                </a:solidFill>
              </a:rPr>
              <a:t>увоз</a:t>
            </a:r>
            <a:r>
              <a:rPr lang="en-US" sz="800" dirty="0">
                <a:solidFill>
                  <a:srgbClr val="002060"/>
                </a:solidFill>
              </a:rPr>
              <a:t> </a:t>
            </a:r>
            <a:r>
              <a:rPr lang="mk-MK" sz="800" dirty="0">
                <a:solidFill>
                  <a:srgbClr val="002060"/>
                </a:solidFill>
              </a:rPr>
              <a:t> 11.5</a:t>
            </a:r>
            <a:r>
              <a:rPr lang="en-US" sz="800" dirty="0">
                <a:solidFill>
                  <a:srgbClr val="002060"/>
                </a:solidFill>
              </a:rPr>
              <a:t> € bn. </a:t>
            </a:r>
            <a:br>
              <a:rPr lang="en-US" sz="800" dirty="0">
                <a:solidFill>
                  <a:srgbClr val="002060"/>
                </a:solidFill>
              </a:rPr>
            </a:br>
            <a:r>
              <a:rPr lang="mk-MK" sz="800" dirty="0">
                <a:solidFill>
                  <a:srgbClr val="002060"/>
                </a:solidFill>
              </a:rPr>
              <a:t>извоз</a:t>
            </a:r>
            <a:r>
              <a:rPr lang="en-GB" sz="800" dirty="0">
                <a:solidFill>
                  <a:srgbClr val="002060"/>
                </a:solidFill>
              </a:rPr>
              <a:t>  </a:t>
            </a:r>
            <a:r>
              <a:rPr lang="mk-MK" sz="800" dirty="0">
                <a:solidFill>
                  <a:srgbClr val="002060"/>
                </a:solidFill>
              </a:rPr>
              <a:t>8,0</a:t>
            </a:r>
            <a:r>
              <a:rPr lang="en-GB" sz="800" dirty="0">
                <a:solidFill>
                  <a:srgbClr val="002060"/>
                </a:solidFill>
              </a:rPr>
              <a:t> </a:t>
            </a:r>
            <a:r>
              <a:rPr lang="en-US" sz="800" dirty="0">
                <a:solidFill>
                  <a:srgbClr val="002060"/>
                </a:solidFill>
              </a:rPr>
              <a:t>€ bn</a:t>
            </a:r>
            <a:r>
              <a:rPr lang="en-US" sz="900" dirty="0">
                <a:solidFill>
                  <a:srgbClr val="002060"/>
                </a:solidFill>
              </a:rPr>
              <a:t>. </a:t>
            </a:r>
            <a:br>
              <a:rPr lang="en-GB" sz="900" dirty="0">
                <a:solidFill>
                  <a:srgbClr val="002060"/>
                </a:solidFill>
              </a:rPr>
            </a:br>
            <a:br>
              <a:rPr lang="en-GB" sz="900" dirty="0">
                <a:solidFill>
                  <a:srgbClr val="002060"/>
                </a:solidFill>
              </a:rPr>
            </a:br>
            <a:r>
              <a:rPr lang="mk-MK" sz="1200" dirty="0">
                <a:solidFill>
                  <a:srgbClr val="FF0066"/>
                </a:solidFill>
              </a:rPr>
              <a:t>Пазар на трудот</a:t>
            </a:r>
            <a:r>
              <a:rPr lang="en-US" sz="12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</a:t>
            </a:r>
            <a:r>
              <a:rPr lang="mk-MK" sz="900" dirty="0">
                <a:solidFill>
                  <a:srgbClr val="002060"/>
                </a:solidFill>
              </a:rPr>
              <a:t>Стапка на невработеност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r>
              <a:rPr lang="en-GB" sz="900" dirty="0">
                <a:solidFill>
                  <a:srgbClr val="002060"/>
                </a:solidFill>
              </a:rPr>
              <a:t>1</a:t>
            </a:r>
            <a:r>
              <a:rPr lang="mk-MK" sz="900" dirty="0">
                <a:solidFill>
                  <a:srgbClr val="002060"/>
                </a:solidFill>
              </a:rPr>
              <a:t>1,</a:t>
            </a:r>
            <a:r>
              <a:rPr lang="en-US" sz="900" dirty="0">
                <a:solidFill>
                  <a:srgbClr val="002060"/>
                </a:solidFill>
              </a:rPr>
              <a:t>4</a:t>
            </a:r>
            <a:r>
              <a:rPr lang="mk-MK" sz="900" dirty="0">
                <a:solidFill>
                  <a:srgbClr val="002060"/>
                </a:solidFill>
              </a:rPr>
              <a:t>%</a:t>
            </a:r>
            <a:br>
              <a:rPr lang="mk-MK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Финансиска интермедијација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mk-MK" sz="900" dirty="0">
                <a:solidFill>
                  <a:srgbClr val="002060"/>
                </a:solidFill>
              </a:rPr>
              <a:t>АКТИВА</a:t>
            </a:r>
            <a:r>
              <a:rPr lang="en-US" sz="900" dirty="0">
                <a:solidFill>
                  <a:srgbClr val="002060"/>
                </a:solidFill>
              </a:rPr>
              <a:t>/GDP</a:t>
            </a:r>
            <a:r>
              <a:rPr lang="mk-MK" sz="900" dirty="0">
                <a:solidFill>
                  <a:srgbClr val="002060"/>
                </a:solidFill>
              </a:rPr>
              <a:t> 89,5</a:t>
            </a:r>
            <a:br>
              <a:rPr lang="mk-MK" sz="900" dirty="0"/>
            </a:br>
            <a:r>
              <a:rPr lang="en-US" sz="1100" u="sng" dirty="0">
                <a:solidFill>
                  <a:srgbClr val="002060"/>
                </a:solidFill>
              </a:rPr>
              <a:t>2. </a:t>
            </a:r>
            <a:r>
              <a:rPr lang="en-US" sz="1100" b="1" u="sng" dirty="0">
                <a:solidFill>
                  <a:srgbClr val="002060"/>
                </a:solidFill>
              </a:rPr>
              <a:t>M</a:t>
            </a:r>
            <a:r>
              <a:rPr lang="mk-MK" sz="1100" b="1" u="sng" dirty="0">
                <a:solidFill>
                  <a:srgbClr val="002060"/>
                </a:solidFill>
              </a:rPr>
              <a:t>ОНЕТАРНА политика</a:t>
            </a:r>
            <a:r>
              <a:rPr lang="en-US" sz="1100" b="1" dirty="0">
                <a:solidFill>
                  <a:srgbClr val="002060"/>
                </a:solidFill>
              </a:rPr>
              <a:t> | </a:t>
            </a:r>
            <a:r>
              <a:rPr lang="mk-MK" sz="1100" b="1" dirty="0">
                <a:solidFill>
                  <a:srgbClr val="002060"/>
                </a:solidFill>
              </a:rPr>
              <a:t>монетарни движења</a:t>
            </a:r>
            <a:r>
              <a:rPr lang="en-US" sz="1100" b="1" dirty="0">
                <a:solidFill>
                  <a:srgbClr val="002060"/>
                </a:solidFill>
              </a:rPr>
              <a:t> </a:t>
            </a:r>
            <a:br>
              <a:rPr lang="en-US" sz="900" dirty="0">
                <a:solidFill>
                  <a:srgbClr val="0070C0"/>
                </a:solidFill>
                <a:latin typeface="Amasis MT Pro" panose="02040504050005020304" pitchFamily="18" charset="0"/>
              </a:rPr>
            </a:br>
            <a:br>
              <a:rPr lang="mk-MK" sz="900" dirty="0">
                <a:solidFill>
                  <a:srgbClr val="0070C0"/>
                </a:solidFill>
                <a:latin typeface="Amasis MT Pro" panose="02040504050005020304" pitchFamily="18" charset="0"/>
              </a:rPr>
            </a:br>
            <a:r>
              <a:rPr lang="mk-MK" sz="1100" dirty="0">
                <a:solidFill>
                  <a:srgbClr val="FF0066"/>
                </a:solidFill>
              </a:rPr>
              <a:t>ИНФЛАЦИЈА</a:t>
            </a:r>
            <a:r>
              <a:rPr lang="mk-MK" sz="11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en-US" sz="900" dirty="0">
                <a:solidFill>
                  <a:srgbClr val="002060"/>
                </a:solidFill>
              </a:rPr>
              <a:t>4.1</a:t>
            </a:r>
            <a:r>
              <a:rPr lang="en-GB" sz="900" dirty="0">
                <a:solidFill>
                  <a:srgbClr val="002060"/>
                </a:solidFill>
              </a:rPr>
              <a:t>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(m</a:t>
            </a:r>
            <a:r>
              <a:rPr lang="mk-MK" sz="900" dirty="0">
                <a:solidFill>
                  <a:srgbClr val="002060"/>
                </a:solidFill>
              </a:rPr>
              <a:t>ах. 17.1%  (01. 2023) </a:t>
            </a:r>
            <a:br>
              <a:rPr lang="en-US" sz="9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en-US" sz="900" i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Референтна стапка 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en-US" sz="900" dirty="0">
                <a:solidFill>
                  <a:srgbClr val="002060"/>
                </a:solidFill>
              </a:rPr>
              <a:t>4</a:t>
            </a:r>
            <a:r>
              <a:rPr lang="en-GB" sz="900" dirty="0">
                <a:solidFill>
                  <a:srgbClr val="002060"/>
                </a:solidFill>
              </a:rPr>
              <a:t>%</a:t>
            </a:r>
            <a:r>
              <a:rPr lang="mk-MK" sz="900" dirty="0">
                <a:solidFill>
                  <a:srgbClr val="002060"/>
                </a:solidFill>
              </a:rPr>
              <a:t>,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</a:rPr>
              <a:t>две намалувања</a:t>
            </a:r>
            <a:r>
              <a:rPr lang="en-US" sz="900" dirty="0">
                <a:solidFill>
                  <a:srgbClr val="002060"/>
                </a:solidFill>
              </a:rPr>
              <a:t> 2025, 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промена во рочност на БЗ за поефикасно следење на монетарните сигнали на Пазарот на пари</a:t>
            </a:r>
            <a:br>
              <a:rPr lang="mk-MK" sz="900" dirty="0">
                <a:solidFill>
                  <a:srgbClr val="002060"/>
                </a:solidFill>
              </a:rPr>
            </a:br>
            <a:br>
              <a:rPr lang="en-US" sz="900" i="1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ЗАДОЛЖИТЕЛНА РЕЗЕРВА </a:t>
            </a:r>
            <a:r>
              <a:rPr lang="en-US" sz="900" dirty="0">
                <a:solidFill>
                  <a:srgbClr val="FF0066"/>
                </a:solidFill>
              </a:rPr>
              <a:t>|</a:t>
            </a:r>
            <a:br>
              <a:rPr lang="ru-RU" sz="900" i="1" dirty="0">
                <a:solidFill>
                  <a:srgbClr val="002060"/>
                </a:solidFill>
              </a:rPr>
            </a:br>
            <a:r>
              <a:rPr lang="ru-RU" sz="900" dirty="0">
                <a:solidFill>
                  <a:srgbClr val="002060"/>
                </a:solidFill>
              </a:rPr>
              <a:t>за обврски во домашна валута</a:t>
            </a:r>
            <a:r>
              <a:rPr lang="en-US" sz="900" dirty="0">
                <a:solidFill>
                  <a:srgbClr val="002060"/>
                </a:solidFill>
              </a:rPr>
              <a:t> 9%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ru-RU" sz="900" dirty="0">
                <a:solidFill>
                  <a:srgbClr val="002060"/>
                </a:solidFill>
              </a:rPr>
              <a:t>за обврски во домашна валута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</a:rPr>
              <a:t> со вал.кл.</a:t>
            </a:r>
            <a:r>
              <a:rPr lang="en-US" sz="900" dirty="0">
                <a:solidFill>
                  <a:srgbClr val="002060"/>
                </a:solidFill>
              </a:rPr>
              <a:t> 100%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за обврски над 2 години, странска валута</a:t>
            </a:r>
            <a:r>
              <a:rPr lang="en-US" sz="900" dirty="0">
                <a:solidFill>
                  <a:srgbClr val="002060"/>
                </a:solidFill>
              </a:rPr>
              <a:t> 22%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за обврски </a:t>
            </a:r>
            <a:r>
              <a:rPr lang="en-US" sz="900" dirty="0">
                <a:solidFill>
                  <a:srgbClr val="002060"/>
                </a:solidFill>
              </a:rPr>
              <a:t>for liabilities over 2 years in foreign currency 10%</a:t>
            </a: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ДЕВИЗНИ РЕЗЕРВИ</a:t>
            </a:r>
            <a:r>
              <a:rPr lang="en-US" sz="1100" dirty="0">
                <a:solidFill>
                  <a:srgbClr val="FF0066"/>
                </a:solidFill>
              </a:rPr>
              <a:t> | </a:t>
            </a:r>
            <a:r>
              <a:rPr lang="en-US" sz="900" dirty="0">
                <a:solidFill>
                  <a:srgbClr val="002060"/>
                </a:solidFill>
              </a:rPr>
              <a:t>4.</a:t>
            </a:r>
            <a:r>
              <a:rPr lang="mk-MK" sz="900" dirty="0">
                <a:solidFill>
                  <a:srgbClr val="002060"/>
                </a:solidFill>
              </a:rPr>
              <a:t>9</a:t>
            </a:r>
            <a:r>
              <a:rPr lang="en-US" sz="900" dirty="0">
                <a:solidFill>
                  <a:srgbClr val="002060"/>
                </a:solidFill>
              </a:rPr>
              <a:t> € bn.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</a:rPr>
              <a:t>покрива  над</a:t>
            </a:r>
            <a:r>
              <a:rPr lang="en-US" sz="900" dirty="0">
                <a:solidFill>
                  <a:srgbClr val="002060"/>
                </a:solidFill>
              </a:rPr>
              <a:t> 5 m.</a:t>
            </a:r>
            <a:r>
              <a:rPr lang="mk-MK" sz="900" dirty="0">
                <a:solidFill>
                  <a:srgbClr val="002060"/>
                </a:solidFill>
              </a:rPr>
              <a:t> сеуште во сигурна зона</a:t>
            </a: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en-US" altLang="en-US" sz="1100" u="sng" dirty="0">
                <a:solidFill>
                  <a:srgbClr val="002060"/>
                </a:solidFill>
              </a:rPr>
              <a:t>3.</a:t>
            </a:r>
            <a:r>
              <a:rPr lang="en-US" altLang="en-US" sz="1100" b="1" u="sng" dirty="0">
                <a:solidFill>
                  <a:srgbClr val="002060"/>
                </a:solidFill>
              </a:rPr>
              <a:t> </a:t>
            </a:r>
            <a:r>
              <a:rPr lang="en-US" sz="1100" b="1" u="sng" dirty="0">
                <a:solidFill>
                  <a:srgbClr val="002060"/>
                </a:solidFill>
              </a:rPr>
              <a:t>M</a:t>
            </a:r>
            <a:r>
              <a:rPr lang="mk-MK" sz="1100" b="1" u="sng" dirty="0">
                <a:solidFill>
                  <a:srgbClr val="002060"/>
                </a:solidFill>
              </a:rPr>
              <a:t>АКРОПРУДЕНТНИ мерки</a:t>
            </a:r>
            <a:br>
              <a:rPr lang="en-US" altLang="en-US" sz="900" b="1" dirty="0">
                <a:solidFill>
                  <a:srgbClr val="002060"/>
                </a:solidFill>
              </a:rPr>
            </a:br>
            <a:br>
              <a:rPr lang="mk-MK" altLang="en-US" sz="1100" dirty="0">
                <a:solidFill>
                  <a:srgbClr val="002060"/>
                </a:solidFill>
              </a:rPr>
            </a:br>
            <a:r>
              <a:rPr lang="en-US" sz="1100" dirty="0">
                <a:solidFill>
                  <a:srgbClr val="FF0066"/>
                </a:solidFill>
              </a:rPr>
              <a:t>Countercyclical capital buffer</a:t>
            </a:r>
            <a:r>
              <a:rPr lang="en-US" sz="900" dirty="0">
                <a:solidFill>
                  <a:srgbClr val="FF0066"/>
                </a:solidFill>
              </a:rPr>
              <a:t> | </a:t>
            </a:r>
            <a:r>
              <a:rPr lang="en-US" sz="900" i="1" dirty="0" err="1">
                <a:solidFill>
                  <a:srgbClr val="002060"/>
                </a:solidFill>
              </a:rPr>
              <a:t>CCyB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1.75%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ДСТИ индикатор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beneficiaries for housing loans for first residence to preventing excessive indebtedness,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confirm highly social responsibility of banks</a:t>
            </a:r>
            <a:br>
              <a:rPr lang="en-US" sz="9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en-US" sz="900" i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mk-MK" sz="900" i="1" dirty="0">
                <a:solidFill>
                  <a:srgbClr val="FF0066"/>
                </a:solidFill>
              </a:rPr>
              <a:t>Задолжителна резерва</a:t>
            </a:r>
            <a:r>
              <a:rPr lang="mk-MK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mk-MK" sz="900" dirty="0">
                <a:solidFill>
                  <a:srgbClr val="002060"/>
                </a:solidFill>
              </a:rPr>
              <a:t>Од </a:t>
            </a:r>
            <a:r>
              <a:rPr lang="en-US" altLang="en-US" sz="900" dirty="0">
                <a:solidFill>
                  <a:srgbClr val="002060"/>
                </a:solidFill>
              </a:rPr>
              <a:t>2022, </a:t>
            </a:r>
            <a:r>
              <a:rPr lang="mk-MK" altLang="en-US" sz="900" dirty="0">
                <a:solidFill>
                  <a:srgbClr val="002060"/>
                </a:solidFill>
              </a:rPr>
              <a:t>основата за зр се намалува за новоодобрените кредити за финансирање проекти во </a:t>
            </a:r>
            <a:r>
              <a:rPr lang="mk-MK" altLang="en-US" sz="900" dirty="0">
                <a:solidFill>
                  <a:srgbClr val="00B050"/>
                </a:solidFill>
              </a:rPr>
              <a:t>обновливи извори</a:t>
            </a:r>
            <a:br>
              <a:rPr lang="en-US" altLang="en-US" sz="1100" dirty="0">
                <a:solidFill>
                  <a:srgbClr val="002060"/>
                </a:solidFill>
              </a:rPr>
            </a:br>
            <a:br>
              <a:rPr lang="en-US" altLang="en-US" sz="1100" dirty="0">
                <a:solidFill>
                  <a:srgbClr val="002060"/>
                </a:solidFill>
              </a:rPr>
            </a:br>
            <a:r>
              <a:rPr lang="mk-MK" altLang="en-US" sz="900" i="1" dirty="0">
                <a:solidFill>
                  <a:srgbClr val="FF0066"/>
                </a:solidFill>
              </a:rPr>
              <a:t>Девизни резерви</a:t>
            </a:r>
            <a:r>
              <a:rPr lang="en-US" sz="900" i="1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 </a:t>
            </a:r>
            <a:r>
              <a:rPr lang="mk-MK" sz="900" dirty="0">
                <a:solidFill>
                  <a:srgbClr val="002060"/>
                </a:solidFill>
              </a:rPr>
              <a:t>3,1% во </a:t>
            </a:r>
            <a:r>
              <a:rPr lang="mk-MK" sz="900" dirty="0">
                <a:solidFill>
                  <a:srgbClr val="00B050"/>
                </a:solidFill>
              </a:rPr>
              <a:t>зелена обврзница</a:t>
            </a:r>
            <a:br>
              <a:rPr lang="mk-MK" sz="900" dirty="0">
                <a:solidFill>
                  <a:srgbClr val="00B050"/>
                </a:solidFill>
              </a:rPr>
            </a:br>
            <a:br>
              <a:rPr lang="en-US" altLang="en-US" sz="900" i="1" dirty="0">
                <a:solidFill>
                  <a:srgbClr val="002060"/>
                </a:solidFill>
              </a:rPr>
            </a:br>
            <a:br>
              <a:rPr lang="en-US" altLang="en-US" sz="900" i="1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n-US" altLang="en-US" sz="900" i="1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n-US" altLang="en-US" sz="900" i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1100" dirty="0">
                <a:solidFill>
                  <a:srgbClr val="002060"/>
                </a:solidFill>
              </a:rPr>
              <a:t>4</a:t>
            </a:r>
            <a:r>
              <a:rPr lang="en-US" sz="1100" b="1" dirty="0">
                <a:solidFill>
                  <a:srgbClr val="002060"/>
                </a:solidFill>
              </a:rPr>
              <a:t>. </a:t>
            </a:r>
            <a:r>
              <a:rPr lang="mk-MK" sz="1100" b="1" u="sng" dirty="0">
                <a:solidFill>
                  <a:srgbClr val="002060"/>
                </a:solidFill>
                <a:cs typeface="Aldhabi" panose="020B0604020202020204" pitchFamily="2" charset="-78"/>
              </a:rPr>
              <a:t>Национален биланс на состојба</a:t>
            </a:r>
            <a:br>
              <a:rPr lang="en-GB" sz="900" b="1" u="sng" dirty="0">
                <a:solidFill>
                  <a:srgbClr val="002060"/>
                </a:solidFill>
              </a:rPr>
            </a:br>
            <a:br>
              <a:rPr lang="en-GB" sz="900" b="1" u="sng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АКТИВА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mk-MK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€ bn. 15.2 </a:t>
            </a:r>
            <a:r>
              <a:rPr lang="mk-MK" sz="900" dirty="0">
                <a:solidFill>
                  <a:srgbClr val="00FF00"/>
                </a:solidFill>
              </a:rPr>
              <a:t>↑</a:t>
            </a:r>
            <a:r>
              <a:rPr lang="en-US" sz="900" dirty="0">
                <a:solidFill>
                  <a:srgbClr val="002060"/>
                </a:solidFill>
              </a:rPr>
              <a:t> 13.3%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annual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КРЕДИТИ </a:t>
            </a:r>
            <a:r>
              <a:rPr lang="en-US" sz="1100" dirty="0">
                <a:solidFill>
                  <a:srgbClr val="FF0066"/>
                </a:solidFill>
              </a:rPr>
              <a:t>|</a:t>
            </a:r>
            <a:r>
              <a:rPr lang="mk-MK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€ bn. 9.2 </a:t>
            </a:r>
            <a:r>
              <a:rPr lang="mk-MK" sz="900" dirty="0">
                <a:solidFill>
                  <a:srgbClr val="00FF00"/>
                </a:solidFill>
              </a:rPr>
              <a:t>↑</a:t>
            </a:r>
            <a:r>
              <a:rPr lang="en-US" sz="900" dirty="0">
                <a:solidFill>
                  <a:srgbClr val="002060"/>
                </a:solidFill>
              </a:rPr>
              <a:t> 15.2%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annual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</a:rPr>
              <a:t>ДЕПОЗИТИ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mk-MK" sz="1100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€ bn. 10.7 </a:t>
            </a:r>
            <a:r>
              <a:rPr lang="mk-MK" sz="900" dirty="0">
                <a:solidFill>
                  <a:srgbClr val="00FF00"/>
                </a:solidFill>
              </a:rPr>
              <a:t>↑</a:t>
            </a:r>
            <a:r>
              <a:rPr lang="en-US" sz="900" dirty="0">
                <a:solidFill>
                  <a:srgbClr val="002060"/>
                </a:solidFill>
              </a:rPr>
              <a:t> 9.7%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annual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  <a:cs typeface="Aldhabi" panose="020B0604020202020204" pitchFamily="2" charset="-78"/>
              </a:rPr>
              <a:t>Ликвидност</a:t>
            </a:r>
            <a:r>
              <a:rPr lang="en-US" sz="1100" dirty="0">
                <a:solidFill>
                  <a:srgbClr val="FF0066"/>
                </a:solidFill>
                <a:cs typeface="Aldhabi" panose="020B0604020202020204" pitchFamily="2" charset="-78"/>
              </a:rPr>
              <a:t> </a:t>
            </a:r>
            <a:r>
              <a:rPr lang="en-US" sz="900" dirty="0">
                <a:solidFill>
                  <a:srgbClr val="FF0066"/>
                </a:solidFill>
              </a:rPr>
              <a:t>|</a:t>
            </a:r>
            <a:r>
              <a:rPr lang="mk-MK" sz="900" dirty="0">
                <a:solidFill>
                  <a:srgbClr val="FF0066"/>
                </a:solidFill>
              </a:rPr>
              <a:t> </a:t>
            </a:r>
            <a:r>
              <a:rPr lang="en-US" sz="900" i="1" dirty="0">
                <a:solidFill>
                  <a:srgbClr val="002060"/>
                </a:solidFill>
              </a:rPr>
              <a:t>Liquidity Coverage Ratio – LCR 260.9%</a:t>
            </a:r>
            <a:br>
              <a:rPr lang="en-US" sz="900" i="1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FF0066"/>
                </a:solidFill>
              </a:rPr>
              <a:t>КВАЛИТЕТ НА КРЕДИТНОТО ПОРТФОЛИО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US" sz="1100" i="1" dirty="0">
                <a:solidFill>
                  <a:srgbClr val="FF0066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  <a:cs typeface="Aldhabi" panose="020B0604020202020204" pitchFamily="2" charset="-78"/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NPL 2.0%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FF0066"/>
                </a:solidFill>
                <a:cs typeface="Aldhabi" panose="020B0604020202020204" pitchFamily="2" charset="-78"/>
              </a:rPr>
              <a:t>Солвентност</a:t>
            </a:r>
            <a:r>
              <a:rPr lang="en-GB" sz="1100" dirty="0">
                <a:solidFill>
                  <a:srgbClr val="FF0066"/>
                </a:solidFill>
                <a:cs typeface="Aldhabi" panose="020B0604020202020204" pitchFamily="2" charset="-78"/>
              </a:rPr>
              <a:t> </a:t>
            </a:r>
            <a:r>
              <a:rPr lang="en-US" sz="1100" dirty="0">
                <a:solidFill>
                  <a:srgbClr val="FF0066"/>
                </a:solidFill>
              </a:rPr>
              <a:t>|</a:t>
            </a:r>
            <a:r>
              <a:rPr lang="en-US" sz="900" i="1" dirty="0">
                <a:solidFill>
                  <a:srgbClr val="002060"/>
                </a:solidFill>
              </a:rPr>
              <a:t>CET 1 ratio  19.45%</a:t>
            </a:r>
            <a:br>
              <a:rPr lang="en-GB" sz="900" dirty="0">
                <a:solidFill>
                  <a:srgbClr val="002060"/>
                </a:solidFill>
                <a:cs typeface="Aldhabi" panose="020B0604020202020204" pitchFamily="2" charset="-78"/>
              </a:rPr>
            </a:br>
            <a:r>
              <a:rPr lang="mk-MK" sz="1100" dirty="0">
                <a:solidFill>
                  <a:srgbClr val="FF0066"/>
                </a:solidFill>
                <a:cs typeface="Aldhabi" panose="020B0604020202020204" pitchFamily="2" charset="-78"/>
              </a:rPr>
              <a:t>Профитабилност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GB" sz="900" i="1" dirty="0">
                <a:solidFill>
                  <a:srgbClr val="002060"/>
                </a:solidFill>
                <a:cs typeface="Aldhabi" panose="020B0604020202020204" pitchFamily="2" charset="-78"/>
              </a:rPr>
              <a:t>ROA</a:t>
            </a:r>
            <a:r>
              <a:rPr lang="mk-MK" sz="900" i="1" dirty="0">
                <a:solidFill>
                  <a:srgbClr val="002060"/>
                </a:solidFill>
                <a:cs typeface="Aldhabi" panose="020B0604020202020204" pitchFamily="2" charset="-78"/>
              </a:rPr>
              <a:t> 2,13%</a:t>
            </a:r>
            <a:r>
              <a:rPr lang="en-US" sz="900" i="1" dirty="0">
                <a:solidFill>
                  <a:srgbClr val="002060"/>
                </a:solidFill>
                <a:cs typeface="Aldhabi" panose="020B0604020202020204" pitchFamily="2" charset="-78"/>
              </a:rPr>
              <a:t> </a:t>
            </a:r>
            <a:r>
              <a:rPr lang="en-GB" sz="900" i="1" dirty="0">
                <a:solidFill>
                  <a:srgbClr val="002060"/>
                </a:solidFill>
                <a:cs typeface="Aldhabi" panose="020B0604020202020204" pitchFamily="2" charset="-78"/>
              </a:rPr>
              <a:t>ROE</a:t>
            </a:r>
            <a:r>
              <a:rPr lang="mk-MK" sz="900" i="1" dirty="0">
                <a:solidFill>
                  <a:srgbClr val="002060"/>
                </a:solidFill>
                <a:cs typeface="Aldhabi" panose="020B0604020202020204" pitchFamily="2" charset="-78"/>
              </a:rPr>
              <a:t> 17%</a:t>
            </a:r>
            <a:br>
              <a:rPr lang="en-GB" sz="900" i="1" dirty="0">
                <a:solidFill>
                  <a:srgbClr val="002060"/>
                </a:solidFill>
                <a:cs typeface="Aldhabi" panose="020B0604020202020204" pitchFamily="2" charset="-78"/>
              </a:rPr>
            </a:br>
            <a:r>
              <a:rPr lang="mk-MK" sz="1100" dirty="0">
                <a:solidFill>
                  <a:srgbClr val="FF0066"/>
                </a:solidFill>
              </a:rPr>
              <a:t>Човечки капитал</a:t>
            </a:r>
            <a:r>
              <a:rPr lang="en-US" sz="1100" dirty="0">
                <a:solidFill>
                  <a:srgbClr val="FF0066"/>
                </a:solidFill>
              </a:rPr>
              <a:t> |</a:t>
            </a:r>
            <a:r>
              <a:rPr lang="en-US" sz="900" dirty="0">
                <a:solidFill>
                  <a:srgbClr val="002060"/>
                </a:solidFill>
              </a:rPr>
              <a:t>6096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6A7878-288B-BBEB-604E-1027401F5CA8}"/>
              </a:ext>
            </a:extLst>
          </p:cNvPr>
          <p:cNvSpPr txBox="1"/>
          <p:nvPr/>
        </p:nvSpPr>
        <p:spPr>
          <a:xfrm>
            <a:off x="65317" y="1245219"/>
            <a:ext cx="1179389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100" dirty="0">
                <a:solidFill>
                  <a:srgbClr val="0070C0"/>
                </a:solidFill>
                <a:cs typeface="Aldhabi" panose="020B0604020202020204" pitchFamily="2" charset="-78"/>
              </a:rPr>
              <a:t>Макроекономско окружување </a:t>
            </a:r>
            <a:r>
              <a:rPr lang="mk-MK" sz="1100" dirty="0">
                <a:solidFill>
                  <a:srgbClr val="0070C0"/>
                </a:solidFill>
              </a:rPr>
              <a:t> </a:t>
            </a:r>
            <a:r>
              <a:rPr lang="en-US" sz="1100" dirty="0">
                <a:solidFill>
                  <a:srgbClr val="0070C0"/>
                </a:solidFill>
              </a:rPr>
              <a:t>| </a:t>
            </a:r>
            <a:r>
              <a:rPr lang="mk-MK" sz="1100" dirty="0">
                <a:solidFill>
                  <a:srgbClr val="0070C0"/>
                </a:solidFill>
              </a:rPr>
              <a:t>основни статистики</a:t>
            </a:r>
            <a:r>
              <a:rPr lang="en-US" sz="1100" dirty="0">
                <a:solidFill>
                  <a:srgbClr val="0070C0"/>
                </a:solidFill>
              </a:rPr>
              <a:t>  </a:t>
            </a:r>
            <a:endParaRPr lang="en-US" sz="1100" b="1" dirty="0">
              <a:solidFill>
                <a:srgbClr val="0070C0"/>
              </a:solidFill>
            </a:endParaRPr>
          </a:p>
          <a:p>
            <a:r>
              <a:rPr lang="en-US" sz="1100" dirty="0">
                <a:solidFill>
                  <a:srgbClr val="002060"/>
                </a:solidFill>
                <a:latin typeface="Georgia" panose="02040502050405020303" pitchFamily="18" charset="0"/>
              </a:rPr>
              <a:t>🔍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Неизвесно окружување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– </a:t>
            </a:r>
            <a:r>
              <a:rPr lang="ru-RU" sz="1100" b="1" i="1" dirty="0">
                <a:solidFill>
                  <a:srgbClr val="002060"/>
                </a:solidFill>
                <a:latin typeface="+mj-lt"/>
              </a:rPr>
              <a:t>Отпорност во време на неизвесност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, геополитички тензии и непредвидливост на трговските политики / можност за редефинирање на економските очекувања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endParaRPr lang="en-US" sz="1100" i="1" dirty="0">
              <a:solidFill>
                <a:srgbClr val="002060"/>
              </a:solidFill>
              <a:latin typeface="+mj-lt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9C96D1-C86F-7B5A-5726-4982980C6C1F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7E0C5834-3631-3ABE-1592-9FCFD137D25F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115857-8802-9D2D-B580-C8DCD91654EC}"/>
              </a:ext>
            </a:extLst>
          </p:cNvPr>
          <p:cNvSpPr txBox="1"/>
          <p:nvPr/>
        </p:nvSpPr>
        <p:spPr>
          <a:xfrm>
            <a:off x="9041751" y="3652932"/>
            <a:ext cx="318757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mk-MK" sz="7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Извор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e</a:t>
            </a:r>
            <a:r>
              <a:rPr lang="en-US" sz="7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: </a:t>
            </a:r>
          </a:p>
          <a:p>
            <a:pPr fontAlgn="t"/>
            <a:r>
              <a:rPr lang="mk-MK" sz="700" dirty="0">
                <a:solidFill>
                  <a:schemeClr val="bg1">
                    <a:lumMod val="75000"/>
                  </a:schemeClr>
                </a:solidFill>
              </a:rPr>
              <a:t>Народна банка </a:t>
            </a:r>
            <a:r>
              <a:rPr lang="ru-RU" sz="700" dirty="0">
                <a:solidFill>
                  <a:schemeClr val="bg1">
                    <a:lumMod val="75000"/>
                  </a:schemeClr>
                </a:solidFill>
              </a:rPr>
              <a:t>│ Извештај за ризици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,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</a:rPr>
              <a:t> Индикатори за банкарскиот систем 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Q42025</a:t>
            </a:r>
            <a:endParaRPr lang="en-GB" sz="700" dirty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 fontAlgn="t"/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Последна ревизија на 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GDP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по тековни цени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: 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3</a:t>
            </a:r>
            <a:r>
              <a:rPr lang="en-US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’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2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  <a:cs typeface="Arial" panose="020B0604020202020204" pitchFamily="34" charset="0"/>
              </a:rPr>
              <a:t>6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,</a:t>
            </a:r>
            <a:endParaRPr lang="en-US" sz="700" dirty="0">
              <a:solidFill>
                <a:schemeClr val="bg1">
                  <a:lumMod val="75000"/>
                </a:schemeClr>
              </a:solidFill>
            </a:endParaRPr>
          </a:p>
          <a:p>
            <a:pPr fontAlgn="t"/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European Central Bank</a:t>
            </a:r>
            <a:r>
              <a:rPr lang="ru-RU" sz="700" dirty="0">
                <a:solidFill>
                  <a:schemeClr val="bg1">
                    <a:lumMod val="75000"/>
                  </a:schemeClr>
                </a:solidFill>
              </a:rPr>
              <a:t>│</a:t>
            </a:r>
            <a:r>
              <a:rPr lang="en-GB" sz="700" dirty="0">
                <a:solidFill>
                  <a:schemeClr val="bg1">
                    <a:lumMod val="75000"/>
                  </a:schemeClr>
                </a:solidFill>
              </a:rPr>
              <a:t>Banking supervision</a:t>
            </a:r>
            <a:r>
              <a:rPr lang="mk-MK" sz="700" dirty="0">
                <a:solidFill>
                  <a:schemeClr val="bg1">
                    <a:lumMod val="75000"/>
                  </a:schemeClr>
                </a:solidFill>
              </a:rPr>
              <a:t>, </a:t>
            </a:r>
          </a:p>
          <a:p>
            <a:pPr fontAlgn="t"/>
            <a:r>
              <a:rPr lang="en-US" sz="700" dirty="0">
                <a:solidFill>
                  <a:schemeClr val="bg1">
                    <a:lumMod val="75000"/>
                  </a:schemeClr>
                </a:solidFill>
              </a:rPr>
              <a:t>World Bank | Regular Economic Report Spring 2026</a:t>
            </a:r>
            <a:endParaRPr lang="mk-MK" sz="7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14AF2219-4073-390D-958F-8EEA9A503D8A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CA84F-50B0-0871-F7C0-26DA107D065F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CB6BFF4-50E9-284D-B009-DCF0430315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4748249"/>
              </p:ext>
            </p:extLst>
          </p:nvPr>
        </p:nvGraphicFramePr>
        <p:xfrm>
          <a:off x="485193" y="4568087"/>
          <a:ext cx="11374016" cy="2089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592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96848CB-8340-5DD6-EF3B-BD11A5B8C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902163"/>
              </p:ext>
            </p:extLst>
          </p:nvPr>
        </p:nvGraphicFramePr>
        <p:xfrm>
          <a:off x="85178" y="2775176"/>
          <a:ext cx="7916463" cy="2134443"/>
        </p:xfrm>
        <a:graphic>
          <a:graphicData uri="http://schemas.openxmlformats.org/drawingml/2006/table">
            <a:tbl>
              <a:tblPr/>
              <a:tblGrid>
                <a:gridCol w="1640318">
                  <a:extLst>
                    <a:ext uri="{9D8B030D-6E8A-4147-A177-3AD203B41FA5}">
                      <a16:colId xmlns:a16="http://schemas.microsoft.com/office/drawing/2014/main" val="456536985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1693481509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2490370310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1304443101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951548947"/>
                    </a:ext>
                  </a:extLst>
                </a:gridCol>
                <a:gridCol w="367665">
                  <a:extLst>
                    <a:ext uri="{9D8B030D-6E8A-4147-A177-3AD203B41FA5}">
                      <a16:colId xmlns:a16="http://schemas.microsoft.com/office/drawing/2014/main" val="2652805394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4173392692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3343805908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2062820131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808924301"/>
                    </a:ext>
                  </a:extLst>
                </a:gridCol>
                <a:gridCol w="533675">
                  <a:extLst>
                    <a:ext uri="{9D8B030D-6E8A-4147-A177-3AD203B41FA5}">
                      <a16:colId xmlns:a16="http://schemas.microsoft.com/office/drawing/2014/main" val="3865441267"/>
                    </a:ext>
                  </a:extLst>
                </a:gridCol>
                <a:gridCol w="246985">
                  <a:extLst>
                    <a:ext uri="{9D8B030D-6E8A-4147-A177-3AD203B41FA5}">
                      <a16:colId xmlns:a16="http://schemas.microsoft.com/office/drawing/2014/main" val="2425346250"/>
                    </a:ext>
                  </a:extLst>
                </a:gridCol>
                <a:gridCol w="642566">
                  <a:extLst>
                    <a:ext uri="{9D8B030D-6E8A-4147-A177-3AD203B41FA5}">
                      <a16:colId xmlns:a16="http://schemas.microsoft.com/office/drawing/2014/main" val="2846665693"/>
                    </a:ext>
                  </a:extLst>
                </a:gridCol>
                <a:gridCol w="879894">
                  <a:extLst>
                    <a:ext uri="{9D8B030D-6E8A-4147-A177-3AD203B41FA5}">
                      <a16:colId xmlns:a16="http://schemas.microsoft.com/office/drawing/2014/main" val="172003340"/>
                    </a:ext>
                  </a:extLst>
                </a:gridCol>
              </a:tblGrid>
              <a:tr h="61907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1" u="none" dirty="0">
                          <a:solidFill>
                            <a:srgbClr val="002060"/>
                          </a:solidFill>
                          <a:cs typeface="Aldhabi" panose="020B0604020202020204" pitchFamily="2" charset="-78"/>
                        </a:rPr>
                        <a:t>Национален Биланс на состојба на македонскиот банкарскиот систем</a:t>
                      </a:r>
                      <a:r>
                        <a:rPr lang="en-US" sz="800" b="1" u="none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k-MK" sz="800" u="none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dirty="0">
                          <a:solidFill>
                            <a:srgbClr val="002060"/>
                          </a:solidFill>
                        </a:rPr>
                        <a:t>(</a:t>
                      </a:r>
                      <a:r>
                        <a:rPr lang="mk-MK" sz="800" u="none" dirty="0">
                          <a:solidFill>
                            <a:srgbClr val="002060"/>
                          </a:solidFill>
                        </a:rPr>
                        <a:t>во милиони денари</a:t>
                      </a:r>
                      <a:r>
                        <a:rPr lang="en-GB" sz="800" u="none" dirty="0">
                          <a:solidFill>
                            <a:srgbClr val="002060"/>
                          </a:solidFill>
                        </a:rPr>
                        <a:t>)</a:t>
                      </a:r>
                      <a:endParaRPr lang="en-US" sz="800" b="1" i="1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Q1</a:t>
                      </a:r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Q2</a:t>
                      </a:r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Q3</a:t>
                      </a:r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20</a:t>
                      </a: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sng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годишна промена</a:t>
                      </a:r>
                    </a:p>
                    <a:p>
                      <a:pPr algn="ctr" fontAlgn="ctr"/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квартална промена</a:t>
                      </a:r>
                      <a:r>
                        <a:rPr lang="mk-MK" sz="1100" b="1" u="sng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 fontAlgn="ctr"/>
                      <a:r>
                        <a:rPr lang="mk-MK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598027"/>
                  </a:ext>
                </a:extLst>
              </a:tr>
              <a:tr h="441583">
                <a:tc>
                  <a:txBody>
                    <a:bodyPr/>
                    <a:lstStyle/>
                    <a:p>
                      <a:pPr algn="r" fontAlgn="ctr"/>
                      <a:r>
                        <a:rPr lang="mk-MK" sz="8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Вкупна актива на Банкарскиот систем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549,969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585,501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638,666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684,255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746,739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824,812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821,983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858,401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881,290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934,656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mk-MK" sz="1000" b="0" u="sng" dirty="0">
                          <a:solidFill>
                            <a:srgbClr val="00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1000" b="0" i="0" u="sng" strike="noStrike" dirty="0">
                        <a:solidFill>
                          <a:srgbClr val="00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13.3%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6.1%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758756"/>
                  </a:ext>
                </a:extLst>
              </a:tr>
              <a:tr h="374660">
                <a:tc>
                  <a:txBody>
                    <a:bodyPr/>
                    <a:lstStyle/>
                    <a:p>
                      <a:pPr algn="r" fontAlgn="ctr"/>
                      <a:r>
                        <a:rPr lang="mk-MK" sz="8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Кредити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339,699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353,502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383,627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422,522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440,560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489,924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500,964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524,186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533</a:t>
                      </a:r>
                      <a:r>
                        <a:rPr lang="mk-MK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919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564,423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mk-MK" sz="1000" b="0" u="sng" dirty="0">
                          <a:solidFill>
                            <a:srgbClr val="00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1000" b="0" i="0" u="sng" strike="noStrike" dirty="0">
                        <a:solidFill>
                          <a:srgbClr val="00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188303"/>
                  </a:ext>
                </a:extLst>
              </a:tr>
              <a:tr h="342054">
                <a:tc>
                  <a:txBody>
                    <a:bodyPr/>
                    <a:lstStyle/>
                    <a:p>
                      <a:pPr algn="r" fontAlgn="ctr"/>
                      <a:r>
                        <a:rPr lang="mk-MK" sz="8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Депозити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405,587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430,870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468,844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493,955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539,602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600,967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598,155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615,093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628,344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659,498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mk-MK" sz="1000" b="0" u="sng" dirty="0">
                          <a:solidFill>
                            <a:srgbClr val="00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1000" b="0" i="0" u="sng" strike="noStrike" dirty="0">
                        <a:solidFill>
                          <a:srgbClr val="00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5.0%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039861"/>
                  </a:ext>
                </a:extLst>
              </a:tr>
              <a:tr h="357068">
                <a:tc>
                  <a:txBody>
                    <a:bodyPr/>
                    <a:lstStyle/>
                    <a:p>
                      <a:pPr algn="r" rtl="0" fontAlgn="ctr"/>
                      <a:r>
                        <a:rPr lang="mk-MK" sz="8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Капитал и резерви</a:t>
                      </a:r>
                      <a:endParaRPr lang="en-US" sz="800" b="0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60,295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68,175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73,779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84,361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92,910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105,206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109,644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114,947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115,086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115</a:t>
                      </a:r>
                      <a:r>
                        <a:rPr lang="mk-MK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mk-MK" sz="1000" b="0" u="sng" dirty="0">
                          <a:solidFill>
                            <a:srgbClr val="00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1000" b="0" i="0" u="sng" strike="noStrike" dirty="0">
                        <a:solidFill>
                          <a:srgbClr val="00FF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9.6%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855770"/>
                  </a:ext>
                </a:extLst>
              </a:tr>
            </a:tbl>
          </a:graphicData>
        </a:graphic>
      </p:graphicFrame>
      <p:sp>
        <p:nvSpPr>
          <p:cNvPr id="3" name="object 3">
            <a:extLst>
              <a:ext uri="{FF2B5EF4-FFF2-40B4-BE49-F238E27FC236}">
                <a16:creationId xmlns:a16="http://schemas.microsoft.com/office/drawing/2014/main" id="{A2D08ACC-A5EB-9B44-3BA8-9D41D6F8B80A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16" name="object 8">
            <a:extLst>
              <a:ext uri="{FF2B5EF4-FFF2-40B4-BE49-F238E27FC236}">
                <a16:creationId xmlns:a16="http://schemas.microsoft.com/office/drawing/2014/main" id="{C2A86E67-2E13-AC3E-B507-77C6AAB2406D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FD9AB1-CDDA-C3AD-6C9D-4AC6DEF6AE41}"/>
              </a:ext>
            </a:extLst>
          </p:cNvPr>
          <p:cNvSpPr txBox="1"/>
          <p:nvPr/>
        </p:nvSpPr>
        <p:spPr>
          <a:xfrm>
            <a:off x="0" y="1450045"/>
            <a:ext cx="11918189" cy="1367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35000"/>
              </a:spcBef>
              <a:defRPr/>
            </a:pPr>
            <a:r>
              <a:rPr lang="mk-MK" sz="1100" i="1" dirty="0">
                <a:solidFill>
                  <a:srgbClr val="002060"/>
                </a:solidFill>
                <a:latin typeface="+mj-lt"/>
              </a:rPr>
              <a:t>Банкарскиот систем се состои од 13 банки, 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5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големи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(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со 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8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1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% 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учество во вкупната актива)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3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средни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(1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3%)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, 5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мали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900" i="1" dirty="0">
                <a:solidFill>
                  <a:srgbClr val="002060"/>
                </a:solidFill>
                <a:latin typeface="+mj-lt"/>
              </a:rPr>
              <a:t>(6%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)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 и две штедилници. Учеството на странски капитал е</a:t>
            </a:r>
            <a:r>
              <a:rPr lang="en-GB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83%</a:t>
            </a:r>
            <a:endParaRPr lang="en-US" sz="1100" i="1" dirty="0">
              <a:solidFill>
                <a:srgbClr val="002060"/>
              </a:solidFill>
              <a:latin typeface="+mj-lt"/>
            </a:endParaRPr>
          </a:p>
          <a:p>
            <a:pPr algn="just">
              <a:spcBef>
                <a:spcPct val="35000"/>
              </a:spcBef>
              <a:defRPr/>
            </a:pPr>
            <a:r>
              <a:rPr lang="en-US" sz="1100" dirty="0">
                <a:solidFill>
                  <a:srgbClr val="002060"/>
                </a:solidFill>
                <a:latin typeface="Georgia" panose="02040502050405020303" pitchFamily="18" charset="0"/>
              </a:rPr>
              <a:t>🔍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Вкупната актива</a:t>
            </a:r>
            <a:r>
              <a:rPr lang="en-US" sz="1000" b="1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на банкарскиот систем е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934,656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милиони денари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,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и во споредба со мианатат година бележи пораст од 13,3%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,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како резултат на порастот на кредитите за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15.2%,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кое е подржано со растот на депозиотите за 9,7%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и капиталната позиција на банките која е поголема за 9,6%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.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</a:t>
            </a:r>
            <a:endParaRPr lang="en-GB" sz="1000" i="1" dirty="0">
              <a:solidFill>
                <a:srgbClr val="002060"/>
              </a:solidFill>
              <a:latin typeface="+mj-lt"/>
            </a:endParaRPr>
          </a:p>
          <a:p>
            <a:pPr algn="just">
              <a:spcBef>
                <a:spcPct val="35000"/>
              </a:spcBef>
              <a:buClr>
                <a:srgbClr val="FFFF00"/>
              </a:buClr>
              <a:buFont typeface="Wingdings" panose="05000000000000000000" pitchFamily="2" charset="2"/>
              <a:buChar char="Ø"/>
              <a:defRPr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Нивото на финансиска интермедијација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: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lvl="1" algn="just">
              <a:spcBef>
                <a:spcPct val="35000"/>
              </a:spcBef>
              <a:buFont typeface="Wingdings" panose="05000000000000000000" pitchFamily="2" charset="2"/>
              <a:buChar char="ü"/>
              <a:defRPr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Вкупната актива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на банкарскиот систем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БДП изнесува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89.5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% што укажува на доминантната позиција на банките во финансискиот систем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Депозити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БДП изнесува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6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3,2%</a:t>
            </a:r>
            <a:endParaRPr lang="en-US" sz="1000" i="1" dirty="0">
              <a:solidFill>
                <a:srgbClr val="002060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Кредити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БДП изнесува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54.1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% </a:t>
            </a:r>
            <a:endParaRPr lang="en-GB" sz="10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B4690C-EECF-4560-D370-A49167C038B6}"/>
              </a:ext>
            </a:extLst>
          </p:cNvPr>
          <p:cNvSpPr txBox="1"/>
          <p:nvPr/>
        </p:nvSpPr>
        <p:spPr>
          <a:xfrm>
            <a:off x="0" y="1146923"/>
            <a:ext cx="77350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Национален Биланс на состојба</a:t>
            </a:r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5CF4E9-1DDC-1364-C9F5-6F2BE80CC4F0}"/>
              </a:ext>
            </a:extLst>
          </p:cNvPr>
          <p:cNvSpPr txBox="1"/>
          <p:nvPr/>
        </p:nvSpPr>
        <p:spPr>
          <a:xfrm>
            <a:off x="7259217" y="6273225"/>
            <a:ext cx="49327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Извор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: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</a:p>
          <a:p>
            <a:pPr lvl="1"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,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Индикатори за банкарскиот сектор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анекс 1, анекс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12</a:t>
            </a:r>
            <a:endParaRPr lang="en-US" sz="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marL="457200" lvl="1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pPr marL="457200" lvl="1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63EFF0-ACDD-AD40-CB22-C044686046E3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C238AB-E3CD-DE13-EE91-69C972DADCFB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437DA83-ED9A-07F8-A143-084F7CD291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459564"/>
              </p:ext>
            </p:extLst>
          </p:nvPr>
        </p:nvGraphicFramePr>
        <p:xfrm>
          <a:off x="676467" y="5010540"/>
          <a:ext cx="5645021" cy="1847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C366E2D-CAB6-7B22-2944-934A5BB53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785863"/>
              </p:ext>
            </p:extLst>
          </p:nvPr>
        </p:nvGraphicFramePr>
        <p:xfrm>
          <a:off x="8649478" y="2372439"/>
          <a:ext cx="3352078" cy="2755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A0AACEC-C130-2172-348E-04AD27B7F1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3649732"/>
              </p:ext>
            </p:extLst>
          </p:nvPr>
        </p:nvGraphicFramePr>
        <p:xfrm>
          <a:off x="8108302" y="5007243"/>
          <a:ext cx="3893253" cy="1265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8312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981246-A2FD-8268-CFE6-B8D88642450E}"/>
              </a:ext>
            </a:extLst>
          </p:cNvPr>
          <p:cNvSpPr txBox="1"/>
          <p:nvPr/>
        </p:nvSpPr>
        <p:spPr>
          <a:xfrm>
            <a:off x="6315433" y="2930949"/>
            <a:ext cx="13807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in millions of </a:t>
            </a:r>
            <a:r>
              <a:rPr lang="en-GB" sz="1000" dirty="0">
                <a:solidFill>
                  <a:srgbClr val="002060"/>
                </a:solidFill>
              </a:rPr>
              <a:t>denars</a:t>
            </a:r>
            <a:endParaRPr lang="en-US" sz="1000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12533EEE-F422-789C-B780-47B41BE0AC6D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213A3B9-7868-5F00-FC2F-D5BF698BC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324562"/>
              </p:ext>
            </p:extLst>
          </p:nvPr>
        </p:nvGraphicFramePr>
        <p:xfrm>
          <a:off x="251849" y="1596901"/>
          <a:ext cx="7300545" cy="26745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5776">
                  <a:extLst>
                    <a:ext uri="{9D8B030D-6E8A-4147-A177-3AD203B41FA5}">
                      <a16:colId xmlns:a16="http://schemas.microsoft.com/office/drawing/2014/main" val="4099760303"/>
                    </a:ext>
                  </a:extLst>
                </a:gridCol>
                <a:gridCol w="320850">
                  <a:extLst>
                    <a:ext uri="{9D8B030D-6E8A-4147-A177-3AD203B41FA5}">
                      <a16:colId xmlns:a16="http://schemas.microsoft.com/office/drawing/2014/main" val="4159046976"/>
                    </a:ext>
                  </a:extLst>
                </a:gridCol>
                <a:gridCol w="339624">
                  <a:extLst>
                    <a:ext uri="{9D8B030D-6E8A-4147-A177-3AD203B41FA5}">
                      <a16:colId xmlns:a16="http://schemas.microsoft.com/office/drawing/2014/main" val="3073462595"/>
                    </a:ext>
                  </a:extLst>
                </a:gridCol>
                <a:gridCol w="339624">
                  <a:extLst>
                    <a:ext uri="{9D8B030D-6E8A-4147-A177-3AD203B41FA5}">
                      <a16:colId xmlns:a16="http://schemas.microsoft.com/office/drawing/2014/main" val="719257523"/>
                    </a:ext>
                  </a:extLst>
                </a:gridCol>
                <a:gridCol w="339624">
                  <a:extLst>
                    <a:ext uri="{9D8B030D-6E8A-4147-A177-3AD203B41FA5}">
                      <a16:colId xmlns:a16="http://schemas.microsoft.com/office/drawing/2014/main" val="786821391"/>
                    </a:ext>
                  </a:extLst>
                </a:gridCol>
                <a:gridCol w="339624">
                  <a:extLst>
                    <a:ext uri="{9D8B030D-6E8A-4147-A177-3AD203B41FA5}">
                      <a16:colId xmlns:a16="http://schemas.microsoft.com/office/drawing/2014/main" val="304781201"/>
                    </a:ext>
                  </a:extLst>
                </a:gridCol>
                <a:gridCol w="499882">
                  <a:extLst>
                    <a:ext uri="{9D8B030D-6E8A-4147-A177-3AD203B41FA5}">
                      <a16:colId xmlns:a16="http://schemas.microsoft.com/office/drawing/2014/main" val="1930692724"/>
                    </a:ext>
                  </a:extLst>
                </a:gridCol>
                <a:gridCol w="499882">
                  <a:extLst>
                    <a:ext uri="{9D8B030D-6E8A-4147-A177-3AD203B41FA5}">
                      <a16:colId xmlns:a16="http://schemas.microsoft.com/office/drawing/2014/main" val="1910601988"/>
                    </a:ext>
                  </a:extLst>
                </a:gridCol>
                <a:gridCol w="499882">
                  <a:extLst>
                    <a:ext uri="{9D8B030D-6E8A-4147-A177-3AD203B41FA5}">
                      <a16:colId xmlns:a16="http://schemas.microsoft.com/office/drawing/2014/main" val="1395788775"/>
                    </a:ext>
                  </a:extLst>
                </a:gridCol>
                <a:gridCol w="562056">
                  <a:extLst>
                    <a:ext uri="{9D8B030D-6E8A-4147-A177-3AD203B41FA5}">
                      <a16:colId xmlns:a16="http://schemas.microsoft.com/office/drawing/2014/main" val="1129651412"/>
                    </a:ext>
                  </a:extLst>
                </a:gridCol>
                <a:gridCol w="585381">
                  <a:extLst>
                    <a:ext uri="{9D8B030D-6E8A-4147-A177-3AD203B41FA5}">
                      <a16:colId xmlns:a16="http://schemas.microsoft.com/office/drawing/2014/main" val="535618139"/>
                    </a:ext>
                  </a:extLst>
                </a:gridCol>
                <a:gridCol w="290081">
                  <a:extLst>
                    <a:ext uri="{9D8B030D-6E8A-4147-A177-3AD203B41FA5}">
                      <a16:colId xmlns:a16="http://schemas.microsoft.com/office/drawing/2014/main" val="3638441473"/>
                    </a:ext>
                  </a:extLst>
                </a:gridCol>
                <a:gridCol w="489959">
                  <a:extLst>
                    <a:ext uri="{9D8B030D-6E8A-4147-A177-3AD203B41FA5}">
                      <a16:colId xmlns:a16="http://schemas.microsoft.com/office/drawing/2014/main" val="3088564822"/>
                    </a:ext>
                  </a:extLst>
                </a:gridCol>
                <a:gridCol w="616118">
                  <a:extLst>
                    <a:ext uri="{9D8B030D-6E8A-4147-A177-3AD203B41FA5}">
                      <a16:colId xmlns:a16="http://schemas.microsoft.com/office/drawing/2014/main" val="2500162768"/>
                    </a:ext>
                  </a:extLst>
                </a:gridCol>
                <a:gridCol w="52182">
                  <a:extLst>
                    <a:ext uri="{9D8B030D-6E8A-4147-A177-3AD203B41FA5}">
                      <a16:colId xmlns:a16="http://schemas.microsoft.com/office/drawing/2014/main" val="1792827024"/>
                    </a:ext>
                  </a:extLst>
                </a:gridCol>
              </a:tblGrid>
              <a:tr h="555392"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Кредитна изложеност според активноста на нефин.претпријатија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2019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2021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Q1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Q2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9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mk-MK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годишна</a:t>
                      </a:r>
                      <a:r>
                        <a:rPr lang="en-US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mk-MK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промена</a:t>
                      </a:r>
                      <a:endParaRPr lang="en-US" sz="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(%)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Квартална промена</a:t>
                      </a:r>
                      <a:endParaRPr lang="en-US" sz="800" b="1" u="none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(%)</a:t>
                      </a:r>
                      <a:endParaRPr lang="en-US" sz="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09903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индустрија</a:t>
                      </a:r>
                      <a:endParaRPr lang="mk-MK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50,531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54,037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56,274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64,130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61,214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66,361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67,169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70,528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69,998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74,514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12.3%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6.5%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21954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градежништво</a:t>
                      </a:r>
                      <a:endParaRPr lang="mk-MK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31,242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34,037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38,192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40,073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43,768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45,744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47,812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50,900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52,592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53,908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17.8%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481501"/>
                  </a:ext>
                </a:extLst>
              </a:tr>
              <a:tr h="306709"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снабдување со електрична енергија, гас, пареа и климатизација</a:t>
                      </a:r>
                      <a:endParaRPr lang="ru-RU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8,361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9,026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10,277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16,233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21,678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32,408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32,054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34,356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35,374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40,686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25.5%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153862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трговија</a:t>
                      </a:r>
                      <a:endParaRPr lang="mk-MK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72,610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74,162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76,884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81,170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82,010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87,056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88,877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91,742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92,131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97,743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12.3%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083874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транспорт, складирање, информации и комуникации </a:t>
                      </a:r>
                      <a:endParaRPr lang="ru-RU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17,319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17,556</a:t>
                      </a:r>
                      <a:endParaRPr lang="en-US" sz="7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18,987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20,337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21,509</a:t>
                      </a:r>
                      <a:endParaRPr lang="en-US" sz="7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23,122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23,705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24,266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24,551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25,038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108536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други</a:t>
                      </a:r>
                      <a:endParaRPr lang="mk-MK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36,407</a:t>
                      </a:r>
                      <a:endParaRPr lang="en-US" sz="7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36,681</a:t>
                      </a:r>
                      <a:endParaRPr lang="en-US" sz="7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43,153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44,573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46,062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51,726</a:t>
                      </a:r>
                      <a:endParaRPr lang="en-US" sz="11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53,810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54,182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55,791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59,199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341673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algn="r" fontAlgn="b"/>
                      <a:r>
                        <a:rPr lang="mk-MK" sz="900" b="1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ВКУПНО нефинансиски друштва</a:t>
                      </a:r>
                      <a:endParaRPr lang="mk-MK" sz="9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216,469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225,499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243,768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266,516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700" b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276,240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100" b="1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306,418</a:t>
                      </a:r>
                      <a:endParaRPr lang="en-US" sz="11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313,428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325,975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330,437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351,088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14.6%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6.2%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987160"/>
                  </a:ext>
                </a:extLst>
              </a:tr>
              <a:tr h="22723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rgbClr val="050505"/>
                          </a:solidFill>
                          <a:effectLst/>
                          <a:latin typeface="+mn-lt"/>
                        </a:rPr>
                        <a:t>🌳</a:t>
                      </a:r>
                      <a:r>
                        <a:rPr lang="en-US" sz="9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mk-MK" sz="9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Зелени кредити</a:t>
                      </a:r>
                      <a:endParaRPr lang="en-US" sz="9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6,016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7,434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9,229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16,592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25,680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28,032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28,464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29,866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   30,721 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31.472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↑</a:t>
                      </a:r>
                      <a:endParaRPr lang="en-US" sz="9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12.3%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en-US" sz="11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823635"/>
                  </a:ext>
                </a:extLst>
              </a:tr>
            </a:tbl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9DD705B-5607-91C4-46C4-90F14E69E9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6466302"/>
              </p:ext>
            </p:extLst>
          </p:nvPr>
        </p:nvGraphicFramePr>
        <p:xfrm>
          <a:off x="7657849" y="1165467"/>
          <a:ext cx="4342212" cy="2826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459DDC2-F6F5-75C4-8891-8E64B03644DB}"/>
              </a:ext>
            </a:extLst>
          </p:cNvPr>
          <p:cNvSpPr txBox="1"/>
          <p:nvPr/>
        </p:nvSpPr>
        <p:spPr>
          <a:xfrm>
            <a:off x="7868816" y="4520410"/>
            <a:ext cx="407252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t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+mn-cs"/>
              </a:rPr>
              <a:t>🌳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Нашите банки посветија големо внимание на подигањето на свесноста за </a:t>
            </a:r>
            <a:r>
              <a:rPr lang="mk-MK" sz="1000" i="1" dirty="0">
                <a:solidFill>
                  <a:srgbClr val="00B050"/>
                </a:solidFill>
                <a:latin typeface="+mj-lt"/>
              </a:rPr>
              <a:t>зелени кредити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како начин на финансирање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 на клиенти домаќинства кои инвестираат исклучиво во  проекти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 коишто поддржуваат одржливи, еколошки цели, или цели коишто придонесуваат за зелената транзиција во општеството, како што е развивање нова еколошка технологија</a:t>
            </a:r>
            <a:endParaRPr lang="en-US" sz="1000" dirty="0">
              <a:solidFill>
                <a:srgbClr val="002060"/>
              </a:solidFill>
            </a:endParaRPr>
          </a:p>
          <a:p>
            <a:pPr algn="just" fontAlgn="t">
              <a:defRPr/>
            </a:pPr>
            <a:r>
              <a:rPr lang="mk-MK" sz="1000" i="1" dirty="0">
                <a:solidFill>
                  <a:srgbClr val="002060"/>
                </a:solidFill>
                <a:latin typeface="+mj-lt"/>
              </a:rPr>
              <a:t>Зелени кредити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:</a:t>
            </a:r>
          </a:p>
          <a:p>
            <a:pPr algn="just" fontAlgn="t">
              <a:defRPr/>
            </a:pPr>
            <a:r>
              <a:rPr lang="en-US" sz="1000" i="1" dirty="0">
                <a:solidFill>
                  <a:srgbClr val="002060"/>
                </a:solidFill>
                <a:latin typeface="+mj-lt"/>
              </a:rPr>
              <a:t>1.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Нефинансиски претпријатија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dirty="0">
                <a:solidFill>
                  <a:srgbClr val="002060"/>
                </a:solidFill>
                <a:latin typeface="+mj-lt"/>
              </a:rPr>
              <a:t>31.472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милиони денари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11.3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% учество во вкупните кредити на нефинансиските претпријатија,  </a:t>
            </a:r>
            <a:endParaRPr lang="en-US" sz="1000" i="1" dirty="0">
              <a:solidFill>
                <a:srgbClr val="002060"/>
              </a:solidFill>
              <a:latin typeface="+mj-lt"/>
            </a:endParaRPr>
          </a:p>
          <a:p>
            <a:pPr algn="just" fontAlgn="t">
              <a:defRPr/>
            </a:pPr>
            <a:r>
              <a:rPr lang="en-US" sz="1000" i="1" dirty="0">
                <a:solidFill>
                  <a:srgbClr val="002060"/>
                </a:solidFill>
                <a:latin typeface="+mj-lt"/>
              </a:rPr>
              <a:t>2.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Домаќинства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dirty="0">
                <a:solidFill>
                  <a:srgbClr val="002060"/>
                </a:solidFill>
                <a:latin typeface="+mj-lt"/>
              </a:rPr>
              <a:t>1.</a:t>
            </a:r>
            <a:r>
              <a:rPr lang="en-US" sz="1000" dirty="0">
                <a:solidFill>
                  <a:srgbClr val="002060"/>
                </a:solidFill>
                <a:latin typeface="+mj-lt"/>
              </a:rPr>
              <a:t>466 </a:t>
            </a:r>
            <a:r>
              <a:rPr lang="mk-MK" sz="1000" dirty="0">
                <a:solidFill>
                  <a:srgbClr val="002060"/>
                </a:solidFill>
                <a:latin typeface="+mj-lt"/>
              </a:rPr>
              <a:t>милиони денари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0,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5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% учество во вкупните кредити на домаќинствата</a:t>
            </a:r>
            <a:endParaRPr lang="en-GB" sz="1000" i="1" dirty="0">
              <a:solidFill>
                <a:srgbClr val="002060"/>
              </a:solidFill>
              <a:latin typeface="+mj-lt"/>
            </a:endParaRPr>
          </a:p>
          <a:p>
            <a:pPr algn="just" fontAlgn="t">
              <a:defRPr/>
            </a:pPr>
            <a:r>
              <a:rPr lang="mk-MK" sz="1000" i="1" dirty="0">
                <a:solidFill>
                  <a:srgbClr val="00B050"/>
                </a:solidFill>
                <a:latin typeface="+mj-lt"/>
              </a:rPr>
              <a:t>Со што ја потврдува</a:t>
            </a:r>
            <a:r>
              <a:rPr lang="en-GB" sz="1000" i="1" dirty="0">
                <a:solidFill>
                  <a:srgbClr val="00B050"/>
                </a:solidFill>
                <a:latin typeface="+mj-lt"/>
              </a:rPr>
              <a:t> </a:t>
            </a:r>
            <a:r>
              <a:rPr lang="ru-RU" sz="1000" i="1" dirty="0">
                <a:solidFill>
                  <a:srgbClr val="00B050"/>
                </a:solidFill>
                <a:latin typeface="+mj-lt"/>
              </a:rPr>
              <a:t>посветеноста на банкарскиот систем на Република Северна Македонија во поттикнување на одржливи практики во земјата и одржлива иднина</a:t>
            </a:r>
            <a:endParaRPr kumimoji="0" lang="mk-MK" sz="1000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85EFDB5-1DCE-2E3D-6E48-E5FDBEB224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30457"/>
              </p:ext>
            </p:extLst>
          </p:nvPr>
        </p:nvGraphicFramePr>
        <p:xfrm>
          <a:off x="177952" y="4527243"/>
          <a:ext cx="7374440" cy="2132315"/>
        </p:xfrm>
        <a:graphic>
          <a:graphicData uri="http://schemas.openxmlformats.org/drawingml/2006/table">
            <a:tbl>
              <a:tblPr/>
              <a:tblGrid>
                <a:gridCol w="1583121">
                  <a:extLst>
                    <a:ext uri="{9D8B030D-6E8A-4147-A177-3AD203B41FA5}">
                      <a16:colId xmlns:a16="http://schemas.microsoft.com/office/drawing/2014/main" val="2735669285"/>
                    </a:ext>
                  </a:extLst>
                </a:gridCol>
                <a:gridCol w="338665">
                  <a:extLst>
                    <a:ext uri="{9D8B030D-6E8A-4147-A177-3AD203B41FA5}">
                      <a16:colId xmlns:a16="http://schemas.microsoft.com/office/drawing/2014/main" val="2114645517"/>
                    </a:ext>
                  </a:extLst>
                </a:gridCol>
                <a:gridCol w="347894">
                  <a:extLst>
                    <a:ext uri="{9D8B030D-6E8A-4147-A177-3AD203B41FA5}">
                      <a16:colId xmlns:a16="http://schemas.microsoft.com/office/drawing/2014/main" val="3529692708"/>
                    </a:ext>
                  </a:extLst>
                </a:gridCol>
                <a:gridCol w="347894">
                  <a:extLst>
                    <a:ext uri="{9D8B030D-6E8A-4147-A177-3AD203B41FA5}">
                      <a16:colId xmlns:a16="http://schemas.microsoft.com/office/drawing/2014/main" val="552789148"/>
                    </a:ext>
                  </a:extLst>
                </a:gridCol>
                <a:gridCol w="347894">
                  <a:extLst>
                    <a:ext uri="{9D8B030D-6E8A-4147-A177-3AD203B41FA5}">
                      <a16:colId xmlns:a16="http://schemas.microsoft.com/office/drawing/2014/main" val="3090049869"/>
                    </a:ext>
                  </a:extLst>
                </a:gridCol>
                <a:gridCol w="338665">
                  <a:extLst>
                    <a:ext uri="{9D8B030D-6E8A-4147-A177-3AD203B41FA5}">
                      <a16:colId xmlns:a16="http://schemas.microsoft.com/office/drawing/2014/main" val="2621758082"/>
                    </a:ext>
                  </a:extLst>
                </a:gridCol>
                <a:gridCol w="525755">
                  <a:extLst>
                    <a:ext uri="{9D8B030D-6E8A-4147-A177-3AD203B41FA5}">
                      <a16:colId xmlns:a16="http://schemas.microsoft.com/office/drawing/2014/main" val="3301463835"/>
                    </a:ext>
                  </a:extLst>
                </a:gridCol>
                <a:gridCol w="523797">
                  <a:extLst>
                    <a:ext uri="{9D8B030D-6E8A-4147-A177-3AD203B41FA5}">
                      <a16:colId xmlns:a16="http://schemas.microsoft.com/office/drawing/2014/main" val="2508393897"/>
                    </a:ext>
                  </a:extLst>
                </a:gridCol>
                <a:gridCol w="523797">
                  <a:extLst>
                    <a:ext uri="{9D8B030D-6E8A-4147-A177-3AD203B41FA5}">
                      <a16:colId xmlns:a16="http://schemas.microsoft.com/office/drawing/2014/main" val="4248075700"/>
                    </a:ext>
                  </a:extLst>
                </a:gridCol>
                <a:gridCol w="572658">
                  <a:extLst>
                    <a:ext uri="{9D8B030D-6E8A-4147-A177-3AD203B41FA5}">
                      <a16:colId xmlns:a16="http://schemas.microsoft.com/office/drawing/2014/main" val="1835400053"/>
                    </a:ext>
                  </a:extLst>
                </a:gridCol>
                <a:gridCol w="511485">
                  <a:extLst>
                    <a:ext uri="{9D8B030D-6E8A-4147-A177-3AD203B41FA5}">
                      <a16:colId xmlns:a16="http://schemas.microsoft.com/office/drawing/2014/main" val="2743890156"/>
                    </a:ext>
                  </a:extLst>
                </a:gridCol>
                <a:gridCol w="385648">
                  <a:extLst>
                    <a:ext uri="{9D8B030D-6E8A-4147-A177-3AD203B41FA5}">
                      <a16:colId xmlns:a16="http://schemas.microsoft.com/office/drawing/2014/main" val="238787583"/>
                    </a:ext>
                  </a:extLst>
                </a:gridCol>
                <a:gridCol w="501023">
                  <a:extLst>
                    <a:ext uri="{9D8B030D-6E8A-4147-A177-3AD203B41FA5}">
                      <a16:colId xmlns:a16="http://schemas.microsoft.com/office/drawing/2014/main" val="2853142753"/>
                    </a:ext>
                  </a:extLst>
                </a:gridCol>
                <a:gridCol w="526144">
                  <a:extLst>
                    <a:ext uri="{9D8B030D-6E8A-4147-A177-3AD203B41FA5}">
                      <a16:colId xmlns:a16="http://schemas.microsoft.com/office/drawing/2014/main" val="3028654234"/>
                    </a:ext>
                  </a:extLst>
                </a:gridCol>
              </a:tblGrid>
              <a:tr h="44803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Домаќинствата</a:t>
                      </a:r>
                      <a:br>
                        <a:rPr lang="ru-RU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(по видиви на кредити)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</a:t>
                      </a:r>
                      <a:r>
                        <a:rPr lang="mk-MK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US" sz="700" b="0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Q1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Q2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2025</a:t>
                      </a:r>
                      <a:endParaRPr lang="en-US" sz="11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sng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mk-MK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годишна</a:t>
                      </a:r>
                      <a:r>
                        <a:rPr lang="en-US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mk-MK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промена</a:t>
                      </a:r>
                      <a:endParaRPr lang="en-US" sz="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(%)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Квартална промена</a:t>
                      </a:r>
                      <a:endParaRPr lang="en-US" sz="800" b="1" u="none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(%)</a:t>
                      </a:r>
                      <a:endParaRPr lang="en-US" sz="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73553"/>
                  </a:ext>
                </a:extLst>
              </a:tr>
              <a:tr h="338651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картички и потрошувачки кредити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131,840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138,791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144,213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149,922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156,865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166,638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168,026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172,612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175,660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180,329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1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8.2%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405961"/>
                  </a:ext>
                </a:extLst>
              </a:tr>
              <a:tr h="264659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автомобилски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317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288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242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362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403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424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419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416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433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429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1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  <a:p>
                      <a:pPr algn="ctr" rtl="0" fontAlgn="b"/>
                      <a:endParaRPr lang="en-US" sz="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-0.8%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288108"/>
                  </a:ext>
                </a:extLst>
              </a:tr>
              <a:tr h="255432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станбени кредити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52,461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59,847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67,984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76,393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84,196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94,784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97,714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101,176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104,649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109,170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1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15.2%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4.3%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883974"/>
                  </a:ext>
                </a:extLst>
              </a:tr>
              <a:tr h="200475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други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2,965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2,743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3,802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3,459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3,331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3,615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3,092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3,272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3,320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3,374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1" u="none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↓</a:t>
                      </a:r>
                      <a:endParaRPr lang="en-US" sz="800" b="1" i="0" u="none" strike="noStrike" dirty="0">
                        <a:solidFill>
                          <a:srgbClr val="FF0066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-6.7%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1.6%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62060"/>
                  </a:ext>
                </a:extLst>
              </a:tr>
              <a:tr h="208045">
                <a:tc>
                  <a:txBody>
                    <a:bodyPr/>
                    <a:lstStyle/>
                    <a:p>
                      <a:pPr algn="r" rtl="0" fontAlgn="b"/>
                      <a:r>
                        <a:rPr lang="mk-MK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Вкупно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187,583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201,668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216,241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230,136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244,795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265,461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269,251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277,476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284,062 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293,303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k-MK" sz="800" b="0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10.5%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3.3%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181710"/>
                  </a:ext>
                </a:extLst>
              </a:tr>
              <a:tr h="417019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1" i="0" dirty="0">
                          <a:solidFill>
                            <a:srgbClr val="050505"/>
                          </a:solidFill>
                          <a:effectLst/>
                          <a:latin typeface="+mn-lt"/>
                        </a:rPr>
                        <a:t>🌳</a:t>
                      </a:r>
                      <a:r>
                        <a:rPr lang="en-US" sz="9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mk-MK" sz="9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Зелени кредити</a:t>
                      </a:r>
                      <a:endParaRPr lang="en-US" sz="9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1,160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1,432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1,315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1,309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sng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    1,224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    1,145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1,352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1,330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     1,399 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sng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1.466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k-MK" sz="800" b="0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↑</a:t>
                      </a:r>
                      <a:endParaRPr lang="en-US" sz="800" b="0" i="0" u="sng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28.0%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03208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28E9DAB-6E66-9079-F40F-4F66B0B03B48}"/>
              </a:ext>
            </a:extLst>
          </p:cNvPr>
          <p:cNvSpPr txBox="1"/>
          <p:nvPr/>
        </p:nvSpPr>
        <p:spPr>
          <a:xfrm>
            <a:off x="177952" y="1106399"/>
            <a:ext cx="115226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Концентрација на кредитите</a:t>
            </a:r>
            <a:r>
              <a:rPr lang="en-US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FC4A31-4037-B4A5-D20A-0B32A3CE79EA}"/>
              </a:ext>
            </a:extLst>
          </p:cNvPr>
          <p:cNvSpPr txBox="1"/>
          <p:nvPr/>
        </p:nvSpPr>
        <p:spPr>
          <a:xfrm>
            <a:off x="7868816" y="3935635"/>
            <a:ext cx="39903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анекс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9</a:t>
            </a:r>
            <a:endParaRPr lang="mk-MK" sz="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57587EE7-ABF4-C3AA-6763-AA77D4C332C7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F652E9-E5A5-8595-38CF-05B5312B65C1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821A88-DDA9-CCC8-E879-5539FA10934D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mk-MK" sz="105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A1B5BB-82FD-86A3-A082-078F373172F1}"/>
              </a:ext>
            </a:extLst>
          </p:cNvPr>
          <p:cNvSpPr txBox="1"/>
          <p:nvPr/>
        </p:nvSpPr>
        <p:spPr>
          <a:xfrm>
            <a:off x="3957035" y="1142694"/>
            <a:ext cx="609755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u="none" dirty="0">
                <a:solidFill>
                  <a:srgbClr val="002060"/>
                </a:solidFill>
              </a:rPr>
              <a:t>(</a:t>
            </a:r>
            <a:r>
              <a:rPr lang="mk-MK" sz="900" u="none" dirty="0">
                <a:solidFill>
                  <a:srgbClr val="002060"/>
                </a:solidFill>
              </a:rPr>
              <a:t>во милиони денари</a:t>
            </a:r>
            <a:r>
              <a:rPr lang="en-GB" sz="900" u="none" dirty="0">
                <a:solidFill>
                  <a:srgbClr val="002060"/>
                </a:solidFill>
              </a:rPr>
              <a:t>)</a:t>
            </a:r>
            <a:endParaRPr lang="en-US" sz="900" b="1" i="1" u="none" strike="noStrike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709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ED9E69CF-237F-CAB6-74E4-9B72F59E1608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D70D28E-96EB-4C89-C578-932D5465B0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7896933"/>
              </p:ext>
            </p:extLst>
          </p:nvPr>
        </p:nvGraphicFramePr>
        <p:xfrm>
          <a:off x="6599583" y="3664257"/>
          <a:ext cx="502266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0D277C9-5509-CC7A-C4EB-BCEF26DE1322}"/>
              </a:ext>
            </a:extLst>
          </p:cNvPr>
          <p:cNvSpPr txBox="1"/>
          <p:nvPr/>
        </p:nvSpPr>
        <p:spPr>
          <a:xfrm>
            <a:off x="6136430" y="5787915"/>
            <a:ext cx="55734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анекс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5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, анекс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22 анекс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23</a:t>
            </a:r>
            <a:endParaRPr lang="mk-MK" sz="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7B9E82-86C5-10EE-4925-99E000754189}"/>
              </a:ext>
            </a:extLst>
          </p:cNvPr>
          <p:cNvSpPr txBox="1"/>
          <p:nvPr/>
        </p:nvSpPr>
        <p:spPr>
          <a:xfrm>
            <a:off x="6096000" y="2799074"/>
            <a:ext cx="4806182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100" dirty="0">
                <a:solidFill>
                  <a:srgbClr val="002060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Квалитет на Активата</a:t>
            </a:r>
          </a:p>
          <a:p>
            <a:endParaRPr lang="mk-MK" sz="1100" b="1" dirty="0">
              <a:solidFill>
                <a:srgbClr val="002060"/>
              </a:solidFill>
              <a:cs typeface="Aldhabi" panose="020B0604020202020204" pitchFamily="2" charset="-78"/>
            </a:endParaRPr>
          </a:p>
          <a:p>
            <a:r>
              <a:rPr lang="en-US" sz="1100" b="1" dirty="0">
                <a:solidFill>
                  <a:srgbClr val="002060"/>
                </a:solidFill>
              </a:rPr>
              <a:t>NPL – </a:t>
            </a:r>
            <a:r>
              <a:rPr lang="mk-MK" sz="1100" b="1" dirty="0">
                <a:solidFill>
                  <a:srgbClr val="002060"/>
                </a:solidFill>
              </a:rPr>
              <a:t>Стапката на нефинкционални кредоти е на историско најниско ниво од</a:t>
            </a:r>
            <a:r>
              <a:rPr lang="ru-RU" sz="1100" b="1" dirty="0">
                <a:solidFill>
                  <a:srgbClr val="002060"/>
                </a:solidFill>
              </a:rPr>
              <a:t> </a:t>
            </a:r>
            <a:r>
              <a:rPr lang="en-US" sz="1100" b="1" dirty="0">
                <a:solidFill>
                  <a:srgbClr val="002060"/>
                </a:solidFill>
              </a:rPr>
              <a:t>2.0</a:t>
            </a:r>
            <a:r>
              <a:rPr lang="mk-MK" sz="1100" b="1" i="1" dirty="0">
                <a:solidFill>
                  <a:srgbClr val="002060"/>
                </a:solidFill>
              </a:rPr>
              <a:t>%</a:t>
            </a:r>
            <a:r>
              <a:rPr lang="en-GB" sz="1100" dirty="0">
                <a:solidFill>
                  <a:srgbClr val="002060"/>
                </a:solidFill>
              </a:rPr>
              <a:t>,</a:t>
            </a:r>
            <a:r>
              <a:rPr lang="mk-MK" sz="1100" dirty="0">
                <a:solidFill>
                  <a:srgbClr val="002060"/>
                </a:solidFill>
              </a:rPr>
              <a:t> бележи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намалување за</a:t>
            </a:r>
            <a:r>
              <a:rPr lang="en-US" sz="1100" dirty="0">
                <a:solidFill>
                  <a:srgbClr val="002060"/>
                </a:solidFill>
              </a:rPr>
              <a:t> (-0.7) </a:t>
            </a:r>
            <a:r>
              <a:rPr lang="mk-MK" sz="1100" dirty="0">
                <a:solidFill>
                  <a:srgbClr val="002060"/>
                </a:solidFill>
              </a:rPr>
              <a:t>пп годишно и</a:t>
            </a:r>
            <a:r>
              <a:rPr lang="en-US" sz="1100" dirty="0">
                <a:solidFill>
                  <a:srgbClr val="002060"/>
                </a:solidFill>
              </a:rPr>
              <a:t> (-0.3)</a:t>
            </a:r>
            <a:r>
              <a:rPr lang="mk-MK" sz="1100" dirty="0">
                <a:solidFill>
                  <a:srgbClr val="002060"/>
                </a:solidFill>
              </a:rPr>
              <a:t> квартално</a:t>
            </a:r>
          </a:p>
          <a:p>
            <a:r>
              <a:rPr lang="mk-MK" sz="1100" dirty="0">
                <a:solidFill>
                  <a:srgbClr val="002060"/>
                </a:solidFill>
              </a:rPr>
              <a:t>Износот на вкупните изнесува 187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милиони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en-US" sz="1100" dirty="0">
                <a:solidFill>
                  <a:srgbClr val="002060"/>
                </a:solidFill>
              </a:rPr>
              <a:t>€ </a:t>
            </a:r>
            <a:r>
              <a:rPr lang="mk-MK" sz="1100" dirty="0">
                <a:solidFill>
                  <a:srgbClr val="002060"/>
                </a:solidFill>
              </a:rPr>
              <a:t>(214 </a:t>
            </a:r>
            <a:r>
              <a:rPr lang="en-US" sz="1100" dirty="0">
                <a:solidFill>
                  <a:srgbClr val="002060"/>
                </a:solidFill>
              </a:rPr>
              <a:t>Q</a:t>
            </a:r>
            <a:r>
              <a:rPr lang="mk-MK" sz="1100" dirty="0">
                <a:solidFill>
                  <a:srgbClr val="002060"/>
                </a:solidFill>
              </a:rPr>
              <a:t>4</a:t>
            </a:r>
            <a:r>
              <a:rPr lang="en-US" sz="1100" dirty="0">
                <a:solidFill>
                  <a:srgbClr val="002060"/>
                </a:solidFill>
              </a:rPr>
              <a:t> 202</a:t>
            </a:r>
            <a:r>
              <a:rPr lang="mk-MK" sz="1100" dirty="0">
                <a:solidFill>
                  <a:srgbClr val="002060"/>
                </a:solidFill>
              </a:rPr>
              <a:t>4</a:t>
            </a:r>
            <a:r>
              <a:rPr lang="en-US" sz="1100" dirty="0">
                <a:solidFill>
                  <a:srgbClr val="002060"/>
                </a:solidFill>
              </a:rPr>
              <a:t>)</a:t>
            </a:r>
            <a:br>
              <a:rPr lang="en-US" sz="11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002060"/>
                </a:solidFill>
              </a:rPr>
              <a:t> - НПЛ домаќинства </a:t>
            </a:r>
            <a:r>
              <a:rPr lang="en-US" sz="1100" dirty="0">
                <a:solidFill>
                  <a:srgbClr val="002060"/>
                </a:solidFill>
              </a:rPr>
              <a:t>2.2%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, 96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милиони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€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900" dirty="0">
                <a:solidFill>
                  <a:schemeClr val="accent5">
                    <a:lumMod val="50000"/>
                  </a:schemeClr>
                </a:solidFill>
              </a:rPr>
              <a:t>(51% </a:t>
            </a:r>
            <a:r>
              <a:rPr lang="mk-MK" sz="900" dirty="0">
                <a:solidFill>
                  <a:schemeClr val="accent5">
                    <a:lumMod val="50000"/>
                  </a:schemeClr>
                </a:solidFill>
              </a:rPr>
              <a:t>учество во вкупните</a:t>
            </a:r>
            <a:r>
              <a:rPr lang="en-GB" sz="900" dirty="0">
                <a:solidFill>
                  <a:schemeClr val="accent5">
                    <a:lumMod val="50000"/>
                  </a:schemeClr>
                </a:solidFill>
                <a:latin typeface="Calibri" panose="020F0502020204030204"/>
              </a:rPr>
              <a:t>l </a:t>
            </a:r>
            <a:r>
              <a:rPr lang="en-GB" sz="900" dirty="0">
                <a:solidFill>
                  <a:schemeClr val="accent5">
                    <a:lumMod val="50000"/>
                  </a:schemeClr>
                </a:solidFill>
              </a:rPr>
              <a:t>NPL)</a:t>
            </a:r>
            <a:br>
              <a:rPr lang="mk-MK" sz="11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- НПЛ правни лица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1,9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%, 90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 милиони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€</a:t>
            </a:r>
            <a:r>
              <a:rPr lang="mk-MK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900" dirty="0">
                <a:solidFill>
                  <a:schemeClr val="accent5">
                    <a:lumMod val="50000"/>
                  </a:schemeClr>
                </a:solidFill>
              </a:rPr>
              <a:t>(48% </a:t>
            </a:r>
            <a:r>
              <a:rPr lang="mk-MK" sz="900" dirty="0">
                <a:solidFill>
                  <a:schemeClr val="accent5">
                    <a:lumMod val="50000"/>
                  </a:schemeClr>
                </a:solidFill>
              </a:rPr>
              <a:t>учество во вкупните </a:t>
            </a:r>
            <a:r>
              <a:rPr lang="en-GB" sz="900" dirty="0">
                <a:solidFill>
                  <a:schemeClr val="accent5">
                    <a:lumMod val="50000"/>
                  </a:schemeClr>
                </a:solidFill>
              </a:rPr>
              <a:t>NPL)</a:t>
            </a:r>
            <a:r>
              <a:rPr lang="mk-MK" sz="900" dirty="0">
                <a:solidFill>
                  <a:schemeClr val="accent5">
                    <a:lumMod val="50000"/>
                  </a:schemeClr>
                </a:solidFill>
                <a:latin typeface="Calibri" panose="020F0502020204030204"/>
              </a:rPr>
              <a:t> </a:t>
            </a:r>
            <a:br>
              <a:rPr lang="en-US" sz="1100" dirty="0">
                <a:solidFill>
                  <a:schemeClr val="accent5">
                    <a:lumMod val="50000"/>
                  </a:schemeClr>
                </a:solidFill>
                <a:latin typeface="Calibri" panose="020F0502020204030204"/>
              </a:rPr>
            </a:br>
            <a:r>
              <a:rPr lang="en-GB" sz="1100" dirty="0">
                <a:solidFill>
                  <a:srgbClr val="FF99CC"/>
                </a:solidFill>
                <a:latin typeface="Calibri" panose="020F0502020204030204"/>
              </a:rPr>
              <a:t>E</a:t>
            </a:r>
            <a:r>
              <a:rPr lang="mk-MK" sz="1100" dirty="0">
                <a:solidFill>
                  <a:srgbClr val="FF99CC"/>
                </a:solidFill>
                <a:latin typeface="Calibri" panose="020F0502020204030204"/>
              </a:rPr>
              <a:t>ВРОЗОНА 2,</a:t>
            </a:r>
            <a:r>
              <a:rPr lang="en-US" sz="1100" dirty="0">
                <a:solidFill>
                  <a:srgbClr val="FF99CC"/>
                </a:solidFill>
                <a:latin typeface="Calibri" panose="020F0502020204030204"/>
              </a:rPr>
              <a:t>18</a:t>
            </a:r>
            <a:r>
              <a:rPr lang="mk-MK" sz="1100" dirty="0">
                <a:solidFill>
                  <a:srgbClr val="FF99CC"/>
                </a:solidFill>
                <a:latin typeface="Calibri" panose="020F0502020204030204"/>
              </a:rPr>
              <a:t>%</a:t>
            </a:r>
            <a:br>
              <a:rPr lang="en-US" sz="1100" b="1" dirty="0">
                <a:solidFill>
                  <a:srgbClr val="FF99FF"/>
                </a:solidFill>
                <a:latin typeface="Calibri" panose="020F0502020204030204"/>
              </a:rPr>
            </a:br>
            <a:br>
              <a:rPr lang="en-GB" sz="1100" b="1" dirty="0">
                <a:solidFill>
                  <a:srgbClr val="FF0066"/>
                </a:solidFill>
                <a:latin typeface="Calibri" panose="020F0502020204030204"/>
              </a:rPr>
            </a:br>
            <a:r>
              <a:rPr lang="en-GB" sz="1100" b="1" dirty="0">
                <a:solidFill>
                  <a:srgbClr val="002060"/>
                </a:solidFill>
              </a:rPr>
              <a:t>NPL Coverage </a:t>
            </a:r>
            <a:r>
              <a:rPr lang="en-US" sz="1100" b="1" dirty="0">
                <a:solidFill>
                  <a:srgbClr val="002060"/>
                </a:solidFill>
              </a:rPr>
              <a:t>66.1</a:t>
            </a:r>
            <a:r>
              <a:rPr lang="mk-MK" sz="1100" b="1" dirty="0">
                <a:solidFill>
                  <a:srgbClr val="002060"/>
                </a:solidFill>
              </a:rPr>
              <a:t>%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Покриеност со исправка </a:t>
            </a:r>
            <a:r>
              <a:rPr lang="ru-RU" sz="1100" dirty="0">
                <a:solidFill>
                  <a:srgbClr val="002060"/>
                </a:solidFill>
              </a:rPr>
              <a:t>(</a:t>
            </a:r>
            <a:r>
              <a:rPr lang="en-US" sz="1100" dirty="0">
                <a:solidFill>
                  <a:srgbClr val="002060"/>
                </a:solidFill>
              </a:rPr>
              <a:t>non-financial companies</a:t>
            </a:r>
            <a:r>
              <a:rPr lang="ru-RU" sz="1100" dirty="0">
                <a:solidFill>
                  <a:srgbClr val="002060"/>
                </a:solidFill>
              </a:rPr>
              <a:t>)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пораст за</a:t>
            </a:r>
            <a:r>
              <a:rPr lang="en-US" sz="1100" dirty="0">
                <a:solidFill>
                  <a:srgbClr val="002060"/>
                </a:solidFill>
              </a:rPr>
              <a:t> 3.2</a:t>
            </a:r>
            <a:r>
              <a:rPr lang="mk-MK" sz="1100" dirty="0">
                <a:solidFill>
                  <a:srgbClr val="002060"/>
                </a:solidFill>
              </a:rPr>
              <a:t> пп</a:t>
            </a:r>
            <a:r>
              <a:rPr lang="en-GB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годишно или</a:t>
            </a:r>
            <a:r>
              <a:rPr lang="en-US" sz="1100" dirty="0">
                <a:solidFill>
                  <a:srgbClr val="002060"/>
                </a:solidFill>
              </a:rPr>
              <a:t> 4</a:t>
            </a:r>
            <a:r>
              <a:rPr lang="mk-MK" sz="1100" dirty="0">
                <a:solidFill>
                  <a:srgbClr val="002060"/>
                </a:solidFill>
              </a:rPr>
              <a:t>пп квартално</a:t>
            </a:r>
            <a:br>
              <a:rPr lang="en-US" sz="1100" dirty="0">
                <a:solidFill>
                  <a:srgbClr val="002060"/>
                </a:solidFill>
              </a:rPr>
            </a:br>
            <a:r>
              <a:rPr lang="en-GB" sz="1100" dirty="0">
                <a:solidFill>
                  <a:srgbClr val="FF99CC"/>
                </a:solidFill>
                <a:latin typeface="Calibri" panose="020F0502020204030204"/>
              </a:rPr>
              <a:t>E</a:t>
            </a:r>
            <a:r>
              <a:rPr lang="mk-MK" sz="1100" dirty="0">
                <a:solidFill>
                  <a:srgbClr val="FF99CC"/>
                </a:solidFill>
                <a:latin typeface="Calibri" panose="020F0502020204030204"/>
              </a:rPr>
              <a:t>ВРОЗОНА </a:t>
            </a:r>
            <a:r>
              <a:rPr lang="en-US" sz="1100" dirty="0">
                <a:solidFill>
                  <a:srgbClr val="FF99CC"/>
                </a:solidFill>
                <a:latin typeface="Calibri" panose="020F0502020204030204"/>
              </a:rPr>
              <a:t>39.55</a:t>
            </a:r>
            <a:r>
              <a:rPr lang="mk-MK" sz="1100" dirty="0">
                <a:solidFill>
                  <a:srgbClr val="FF99CC"/>
                </a:solidFill>
                <a:latin typeface="Calibri" panose="020F0502020204030204"/>
              </a:rPr>
              <a:t>%</a:t>
            </a:r>
            <a:endParaRPr lang="en-US" sz="800" dirty="0">
              <a:solidFill>
                <a:srgbClr val="FF99C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35ED3B-647B-2232-21BF-9F9BF4738CFE}"/>
              </a:ext>
            </a:extLst>
          </p:cNvPr>
          <p:cNvSpPr txBox="1"/>
          <p:nvPr/>
        </p:nvSpPr>
        <p:spPr>
          <a:xfrm>
            <a:off x="182623" y="1771471"/>
            <a:ext cx="11279702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2060"/>
                </a:solidFill>
              </a:rPr>
              <a:t>🔍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Квалитетот на банкарските кредити е висок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, </a:t>
            </a:r>
            <a:br>
              <a:rPr lang="mk-MK" sz="1000" i="1" dirty="0">
                <a:solidFill>
                  <a:srgbClr val="002060"/>
                </a:solidFill>
                <a:latin typeface="+mj-lt"/>
              </a:rPr>
            </a:br>
            <a:r>
              <a:rPr lang="en-US" sz="10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стапката на некаматоносни кредити остана на многу ниско ниво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,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банките имаат многу мал број на кредитни партии кои не се наплаќаат соглесно договорените услови, и во најголем број случаеви се обезбедени, а сето ова е потврда за одговорно банкарство, т.е. 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одговорно кредитирање</a:t>
            </a:r>
            <a:br>
              <a:rPr lang="en-US" sz="1000" b="1" i="1" dirty="0">
                <a:solidFill>
                  <a:srgbClr val="002060"/>
                </a:solidFill>
                <a:latin typeface="+mj-lt"/>
              </a:rPr>
            </a:br>
            <a:r>
              <a:rPr lang="en-US" sz="1000" b="1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ова е знак дека банките правилно ги проценуваат кредитните ризици, што </a:t>
            </a:r>
            <a:r>
              <a:rPr lang="ru-RU" sz="1000" b="1" i="1" dirty="0">
                <a:solidFill>
                  <a:srgbClr val="002060"/>
                </a:solidFill>
                <a:latin typeface="+mj-lt"/>
              </a:rPr>
              <a:t>го одржува здравјето на целиот банкарски сектор</a:t>
            </a:r>
            <a:endParaRPr lang="en-US" sz="1000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040A97-2D48-EA89-81BE-49DCA873BEC8}"/>
              </a:ext>
            </a:extLst>
          </p:cNvPr>
          <p:cNvSpPr txBox="1"/>
          <p:nvPr/>
        </p:nvSpPr>
        <p:spPr>
          <a:xfrm>
            <a:off x="182623" y="1252477"/>
            <a:ext cx="101556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Индикатори за квалитет на кредитното портфолио</a:t>
            </a:r>
            <a:r>
              <a:rPr lang="en-US" dirty="0">
                <a:solidFill>
                  <a:srgbClr val="FF0066"/>
                </a:solidFill>
                <a:latin typeface="Amasis MT Pro" panose="02040504050005020304" pitchFamily="18" charset="0"/>
              </a:rPr>
              <a:t>, </a:t>
            </a:r>
            <a:r>
              <a:rPr lang="en-US" sz="1400" dirty="0">
                <a:solidFill>
                  <a:srgbClr val="002060"/>
                </a:solidFill>
                <a:latin typeface="Amasis MT Pro" panose="02040504050005020304" pitchFamily="18" charset="0"/>
              </a:rPr>
              <a:t>NPL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mk-MK" sz="900" dirty="0">
                <a:solidFill>
                  <a:srgbClr val="002060"/>
                </a:solidFill>
                <a:latin typeface="+mj-lt"/>
              </a:rPr>
              <a:t>стапка на нефункционални кредити</a:t>
            </a:r>
            <a:r>
              <a:rPr lang="ru-RU" sz="900" dirty="0">
                <a:solidFill>
                  <a:srgbClr val="002060"/>
                </a:solidFill>
                <a:latin typeface="+mj-lt"/>
              </a:rPr>
              <a:t> </a:t>
            </a:r>
            <a:endParaRPr lang="en-US" sz="9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object 8">
            <a:extLst>
              <a:ext uri="{FF2B5EF4-FFF2-40B4-BE49-F238E27FC236}">
                <a16:creationId xmlns:a16="http://schemas.microsoft.com/office/drawing/2014/main" id="{0321A1AD-3346-955C-A5F1-2B69B764B742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632818-CE25-8107-B5FD-C129B66FE1A3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7C6904-75CB-3F9F-9D32-55FE7D0B0F73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5AF844E-3872-38E7-89B1-774F9A5F66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874334"/>
              </p:ext>
            </p:extLst>
          </p:nvPr>
        </p:nvGraphicFramePr>
        <p:xfrm>
          <a:off x="242657" y="2674898"/>
          <a:ext cx="4657726" cy="2348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E80D2D6-5EF8-F930-497D-31D5270954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4627694"/>
              </p:ext>
            </p:extLst>
          </p:nvPr>
        </p:nvGraphicFramePr>
        <p:xfrm>
          <a:off x="318073" y="4882743"/>
          <a:ext cx="4506894" cy="197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3689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5DC46-E71F-04C3-C75C-996855426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AB39A03B-2FA7-0990-EAE8-2E261E93D053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B08A878-8400-C59D-DC80-ABDE85FEADC7}"/>
              </a:ext>
            </a:extLst>
          </p:cNvPr>
          <p:cNvGraphicFramePr>
            <a:graphicFrameLocks/>
          </p:cNvGraphicFramePr>
          <p:nvPr/>
        </p:nvGraphicFramePr>
        <p:xfrm>
          <a:off x="6599583" y="3664257"/>
          <a:ext cx="502266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2365685-AFBD-ED0D-7329-FD2733944E06}"/>
              </a:ext>
            </a:extLst>
          </p:cNvPr>
          <p:cNvSpPr txBox="1"/>
          <p:nvPr/>
        </p:nvSpPr>
        <p:spPr>
          <a:xfrm>
            <a:off x="6618514" y="6200377"/>
            <a:ext cx="44289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анекс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31</a:t>
            </a: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2FD7D3-ABD3-8623-7796-4A2E70E03D90}"/>
              </a:ext>
            </a:extLst>
          </p:cNvPr>
          <p:cNvSpPr txBox="1"/>
          <p:nvPr/>
        </p:nvSpPr>
        <p:spPr>
          <a:xfrm>
            <a:off x="207256" y="2560528"/>
            <a:ext cx="877225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fontAlgn="t"/>
            <a:r>
              <a:rPr lang="mk-MK" sz="1000" dirty="0">
                <a:solidFill>
                  <a:srgbClr val="002060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Структура на депозити</a:t>
            </a:r>
            <a:endParaRPr lang="mk-MK" sz="1000" dirty="0">
              <a:solidFill>
                <a:srgbClr val="002060"/>
              </a:solidFill>
              <a:cs typeface="Aldhabi" panose="020B0604020202020204" pitchFamily="2" charset="-78"/>
            </a:endParaRPr>
          </a:p>
          <a:p>
            <a:pPr lvl="1" fontAlgn="t"/>
            <a:endParaRPr lang="mk-MK" sz="1000" dirty="0">
              <a:solidFill>
                <a:srgbClr val="002060"/>
              </a:solidFill>
              <a:cs typeface="Aldhabi" panose="020B0604020202020204" pitchFamily="2" charset="-78"/>
            </a:endParaRPr>
          </a:p>
          <a:p>
            <a:pPr lvl="1" fontAlgn="t">
              <a:lnSpc>
                <a:spcPct val="100000"/>
              </a:lnSpc>
              <a:spcBef>
                <a:spcPts val="0"/>
              </a:spcBef>
            </a:pPr>
            <a:r>
              <a:rPr lang="mk-MK" sz="1000" b="1" dirty="0">
                <a:solidFill>
                  <a:srgbClr val="002060"/>
                </a:solidFill>
              </a:rPr>
              <a:t>Домаќинства</a:t>
            </a:r>
            <a:r>
              <a:rPr lang="mk-MK" sz="1000" dirty="0">
                <a:solidFill>
                  <a:srgbClr val="002060"/>
                </a:solidFill>
              </a:rPr>
              <a:t> пораст </a:t>
            </a:r>
            <a:r>
              <a:rPr lang="en-US" sz="1000" dirty="0">
                <a:solidFill>
                  <a:srgbClr val="002060"/>
                </a:solidFill>
              </a:rPr>
              <a:t>11.7</a:t>
            </a:r>
            <a:r>
              <a:rPr lang="mk-MK" sz="1000" dirty="0">
                <a:solidFill>
                  <a:srgbClr val="002060"/>
                </a:solidFill>
              </a:rPr>
              <a:t>%</a:t>
            </a:r>
            <a:r>
              <a:rPr lang="en-GB" sz="1000" dirty="0">
                <a:solidFill>
                  <a:srgbClr val="002060"/>
                </a:solidFill>
              </a:rPr>
              <a:t> </a:t>
            </a:r>
            <a:r>
              <a:rPr lang="mk-MK" sz="1000" dirty="0">
                <a:solidFill>
                  <a:srgbClr val="002060"/>
                </a:solidFill>
              </a:rPr>
              <a:t>годишно, </a:t>
            </a:r>
            <a:r>
              <a:rPr lang="en-US" sz="1000" dirty="0">
                <a:solidFill>
                  <a:srgbClr val="002060"/>
                </a:solidFill>
              </a:rPr>
              <a:t>5.1% </a:t>
            </a:r>
            <a:r>
              <a:rPr lang="mk-MK" sz="1000" dirty="0">
                <a:solidFill>
                  <a:srgbClr val="002060"/>
                </a:solidFill>
              </a:rPr>
              <a:t>квартално</a:t>
            </a:r>
            <a:r>
              <a:rPr lang="en-US" sz="10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(68% </a:t>
            </a:r>
            <a:r>
              <a:rPr lang="mk-MK" sz="900" dirty="0">
                <a:solidFill>
                  <a:srgbClr val="002060"/>
                </a:solidFill>
              </a:rPr>
              <a:t>учество во вкупните депозити</a:t>
            </a:r>
            <a:r>
              <a:rPr lang="en-US" sz="900" dirty="0">
                <a:solidFill>
                  <a:srgbClr val="002060"/>
                </a:solidFill>
              </a:rPr>
              <a:t>) </a:t>
            </a:r>
          </a:p>
          <a:p>
            <a:pPr lvl="1" fontAlgn="t">
              <a:lnSpc>
                <a:spcPct val="100000"/>
              </a:lnSpc>
              <a:spcBef>
                <a:spcPts val="0"/>
              </a:spcBef>
            </a:pPr>
            <a:r>
              <a:rPr lang="mk-MK" sz="1000" b="1" u="sng" dirty="0">
                <a:solidFill>
                  <a:srgbClr val="002060"/>
                </a:solidFill>
              </a:rPr>
              <a:t>Правни лица</a:t>
            </a:r>
            <a:r>
              <a:rPr lang="mk-MK" sz="1000" u="sng" dirty="0">
                <a:solidFill>
                  <a:srgbClr val="002060"/>
                </a:solidFill>
              </a:rPr>
              <a:t>  пораст   </a:t>
            </a:r>
            <a:r>
              <a:rPr lang="en-US" sz="1000" u="sng" dirty="0">
                <a:solidFill>
                  <a:srgbClr val="002060"/>
                </a:solidFill>
              </a:rPr>
              <a:t>6.4</a:t>
            </a:r>
            <a:r>
              <a:rPr lang="mk-MK" sz="1000" u="sng" dirty="0">
                <a:solidFill>
                  <a:srgbClr val="002060"/>
                </a:solidFill>
              </a:rPr>
              <a:t>%</a:t>
            </a:r>
            <a:r>
              <a:rPr lang="en-GB" sz="1000" u="sng" dirty="0">
                <a:solidFill>
                  <a:srgbClr val="002060"/>
                </a:solidFill>
              </a:rPr>
              <a:t> </a:t>
            </a:r>
            <a:r>
              <a:rPr lang="mk-MK" sz="1000" u="sng" dirty="0">
                <a:solidFill>
                  <a:srgbClr val="002060"/>
                </a:solidFill>
              </a:rPr>
              <a:t>годишно, </a:t>
            </a:r>
            <a:r>
              <a:rPr lang="en-US" sz="1000" u="sng" dirty="0">
                <a:solidFill>
                  <a:srgbClr val="002060"/>
                </a:solidFill>
              </a:rPr>
              <a:t>5.5</a:t>
            </a:r>
            <a:r>
              <a:rPr lang="mk-MK" sz="1000" u="sng" dirty="0">
                <a:solidFill>
                  <a:srgbClr val="002060"/>
                </a:solidFill>
              </a:rPr>
              <a:t>% квартално</a:t>
            </a:r>
            <a:r>
              <a:rPr lang="en-US" sz="1000" u="sng" dirty="0">
                <a:solidFill>
                  <a:srgbClr val="002060"/>
                </a:solidFill>
              </a:rPr>
              <a:t> </a:t>
            </a:r>
            <a:r>
              <a:rPr lang="en-US" sz="900" u="sng" dirty="0">
                <a:solidFill>
                  <a:srgbClr val="002060"/>
                </a:solidFill>
              </a:rPr>
              <a:t>(29% </a:t>
            </a:r>
            <a:r>
              <a:rPr lang="mk-MK" sz="900" u="sng" dirty="0">
                <a:solidFill>
                  <a:srgbClr val="002060"/>
                </a:solidFill>
              </a:rPr>
              <a:t>учество во вкупните депозити</a:t>
            </a:r>
            <a:r>
              <a:rPr lang="en-GB" sz="900" u="sng" dirty="0">
                <a:solidFill>
                  <a:srgbClr val="002060"/>
                </a:solidFill>
              </a:rPr>
              <a:t>)</a:t>
            </a:r>
            <a:endParaRPr lang="mk-MK" sz="900" u="sng" dirty="0">
              <a:solidFill>
                <a:srgbClr val="002060"/>
              </a:solidFill>
            </a:endParaRPr>
          </a:p>
          <a:p>
            <a:pPr lvl="1" fontAlgn="t">
              <a:lnSpc>
                <a:spcPct val="100000"/>
              </a:lnSpc>
              <a:spcBef>
                <a:spcPts val="0"/>
              </a:spcBef>
            </a:pPr>
            <a:r>
              <a:rPr lang="mk-MK" sz="1000" b="1" dirty="0">
                <a:solidFill>
                  <a:srgbClr val="002060"/>
                </a:solidFill>
              </a:rPr>
              <a:t>Денарски        </a:t>
            </a:r>
            <a:r>
              <a:rPr lang="mk-MK" sz="1000" dirty="0">
                <a:solidFill>
                  <a:srgbClr val="002060"/>
                </a:solidFill>
              </a:rPr>
              <a:t>пораст </a:t>
            </a:r>
            <a:r>
              <a:rPr lang="en-US" sz="1000" dirty="0">
                <a:solidFill>
                  <a:srgbClr val="002060"/>
                </a:solidFill>
              </a:rPr>
              <a:t>1</a:t>
            </a:r>
            <a:r>
              <a:rPr lang="mk-MK" sz="1000" dirty="0">
                <a:solidFill>
                  <a:srgbClr val="002060"/>
                </a:solidFill>
              </a:rPr>
              <a:t>4,9%</a:t>
            </a:r>
            <a:r>
              <a:rPr lang="en-GB" sz="1000" dirty="0">
                <a:solidFill>
                  <a:srgbClr val="002060"/>
                </a:solidFill>
              </a:rPr>
              <a:t> </a:t>
            </a:r>
            <a:r>
              <a:rPr lang="mk-MK" sz="1000" dirty="0">
                <a:solidFill>
                  <a:srgbClr val="002060"/>
                </a:solidFill>
              </a:rPr>
              <a:t>годишно, 7.0</a:t>
            </a:r>
            <a:r>
              <a:rPr lang="en-US" sz="1000" dirty="0">
                <a:solidFill>
                  <a:srgbClr val="002060"/>
                </a:solidFill>
              </a:rPr>
              <a:t>% </a:t>
            </a:r>
            <a:r>
              <a:rPr lang="mk-MK" sz="1000" dirty="0">
                <a:solidFill>
                  <a:srgbClr val="002060"/>
                </a:solidFill>
              </a:rPr>
              <a:t>квартално</a:t>
            </a:r>
            <a:r>
              <a:rPr lang="en-US" sz="10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</a:t>
            </a:r>
            <a:r>
              <a:rPr lang="mk-MK" sz="900" dirty="0">
                <a:solidFill>
                  <a:srgbClr val="002060"/>
                </a:solidFill>
              </a:rPr>
              <a:t>5</a:t>
            </a:r>
            <a:r>
              <a:rPr lang="en-US" sz="900" dirty="0">
                <a:solidFill>
                  <a:srgbClr val="002060"/>
                </a:solidFill>
              </a:rPr>
              <a:t>8% </a:t>
            </a:r>
            <a:r>
              <a:rPr lang="mk-MK" sz="900" dirty="0">
                <a:solidFill>
                  <a:srgbClr val="002060"/>
                </a:solidFill>
              </a:rPr>
              <a:t>учество во вкупните депозити</a:t>
            </a:r>
            <a:r>
              <a:rPr lang="en-US" sz="900" dirty="0">
                <a:solidFill>
                  <a:srgbClr val="002060"/>
                </a:solidFill>
              </a:rPr>
              <a:t>) </a:t>
            </a:r>
          </a:p>
          <a:p>
            <a:pPr lvl="1" fontAlgn="t">
              <a:lnSpc>
                <a:spcPct val="100000"/>
              </a:lnSpc>
              <a:spcBef>
                <a:spcPts val="0"/>
              </a:spcBef>
            </a:pPr>
            <a:r>
              <a:rPr lang="mk-MK" sz="1000" b="1" dirty="0">
                <a:solidFill>
                  <a:srgbClr val="002060"/>
                </a:solidFill>
              </a:rPr>
              <a:t>Девизни          </a:t>
            </a:r>
            <a:r>
              <a:rPr lang="mk-MK" sz="1000" dirty="0">
                <a:solidFill>
                  <a:srgbClr val="002060"/>
                </a:solidFill>
              </a:rPr>
              <a:t>пораст    4,2%</a:t>
            </a:r>
            <a:r>
              <a:rPr lang="en-GB" sz="1000" dirty="0">
                <a:solidFill>
                  <a:srgbClr val="002060"/>
                </a:solidFill>
              </a:rPr>
              <a:t> </a:t>
            </a:r>
            <a:r>
              <a:rPr lang="mk-MK" sz="1000" dirty="0">
                <a:solidFill>
                  <a:srgbClr val="002060"/>
                </a:solidFill>
              </a:rPr>
              <a:t>годишно, 2,7% квартално</a:t>
            </a:r>
            <a:r>
              <a:rPr lang="en-US" sz="10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</a:t>
            </a:r>
            <a:r>
              <a:rPr lang="mk-MK" sz="900" dirty="0">
                <a:solidFill>
                  <a:srgbClr val="002060"/>
                </a:solidFill>
              </a:rPr>
              <a:t>38</a:t>
            </a:r>
            <a:r>
              <a:rPr lang="en-US" sz="900" dirty="0">
                <a:solidFill>
                  <a:srgbClr val="002060"/>
                </a:solidFill>
              </a:rPr>
              <a:t>% </a:t>
            </a:r>
            <a:r>
              <a:rPr lang="mk-MK" sz="900" dirty="0">
                <a:solidFill>
                  <a:srgbClr val="002060"/>
                </a:solidFill>
              </a:rPr>
              <a:t>учество во вкупните депозити</a:t>
            </a:r>
            <a:r>
              <a:rPr lang="en-GB" sz="900" dirty="0">
                <a:solidFill>
                  <a:srgbClr val="002060"/>
                </a:solidFill>
              </a:rPr>
              <a:t>)</a:t>
            </a:r>
            <a:endParaRPr lang="en-US" sz="900" dirty="0">
              <a:solidFill>
                <a:srgbClr val="FF99C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A02542-3708-124D-4763-9A434FFF3C2A}"/>
              </a:ext>
            </a:extLst>
          </p:cNvPr>
          <p:cNvSpPr txBox="1"/>
          <p:nvPr/>
        </p:nvSpPr>
        <p:spPr>
          <a:xfrm>
            <a:off x="182623" y="1621809"/>
            <a:ext cx="11826754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2060"/>
                </a:solidFill>
              </a:rPr>
              <a:t>🔍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Денаризација и пораст на орочувањето на долг рок, 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карактеристика и за оваа година</a:t>
            </a:r>
            <a:endParaRPr lang="en-US" sz="1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10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во содржината на изворите на финансирање, депозитите учествуваат со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 7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1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%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,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што го потврдува основниот деловен модел на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 традиционално банкарство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, прибирање на штедни влогови и одобрување кредити</a:t>
            </a:r>
            <a:endParaRPr lang="en-US" sz="1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10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депозитната база го достигна нивото од 659.498 милиони денари, при што забележа годишен пораст од 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9.7%,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во споредба со пред-пандемискиот период е поголема за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63%. </a:t>
            </a:r>
          </a:p>
          <a:p>
            <a:r>
              <a:rPr lang="en-US" sz="10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ова е </a:t>
            </a:r>
            <a:r>
              <a:rPr lang="mk-MK" sz="1000" b="1" i="1" dirty="0">
                <a:solidFill>
                  <a:srgbClr val="002060"/>
                </a:solidFill>
                <a:latin typeface="+mj-lt"/>
              </a:rPr>
              <a:t>знак на доверба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на банкарскиот сектор</a:t>
            </a:r>
            <a:endParaRPr lang="mk-MK" sz="1000" i="1" dirty="0">
              <a:solidFill>
                <a:srgbClr val="00206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827D82-135E-3127-A26F-09C328CD897A}"/>
              </a:ext>
            </a:extLst>
          </p:cNvPr>
          <p:cNvSpPr txBox="1"/>
          <p:nvPr/>
        </p:nvSpPr>
        <p:spPr>
          <a:xfrm>
            <a:off x="182623" y="1252477"/>
            <a:ext cx="111727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Извори на финансирање на банките,</a:t>
            </a:r>
            <a:r>
              <a:rPr lang="en-US" dirty="0">
                <a:solidFill>
                  <a:srgbClr val="FF0066"/>
                </a:solidFill>
                <a:latin typeface="Amasis MT Pro" panose="02040504050005020304" pitchFamily="18" charset="0"/>
              </a:rPr>
              <a:t> </a:t>
            </a:r>
            <a:r>
              <a:rPr lang="mk-MK" sz="900" i="1" dirty="0">
                <a:solidFill>
                  <a:srgbClr val="002060"/>
                </a:solidFill>
                <a:latin typeface="+mj-lt"/>
              </a:rPr>
              <a:t>депозити</a:t>
            </a:r>
            <a:r>
              <a:rPr lang="en-US" sz="900" b="1" i="1" dirty="0">
                <a:solidFill>
                  <a:srgbClr val="002060"/>
                </a:solidFill>
                <a:latin typeface="Amasis MT Pro" panose="02040504050005020304" pitchFamily="18" charset="0"/>
              </a:rPr>
              <a:t> </a:t>
            </a:r>
            <a:r>
              <a:rPr lang="ru-RU" sz="900" b="1" dirty="0">
                <a:solidFill>
                  <a:srgbClr val="002060"/>
                </a:solidFill>
                <a:latin typeface="+mj-lt"/>
              </a:rPr>
              <a:t> </a:t>
            </a:r>
            <a:endParaRPr lang="en-US" sz="900" b="1" dirty="0">
              <a:solidFill>
                <a:srgbClr val="002060"/>
              </a:solidFill>
              <a:latin typeface="Amasis MT Pro" panose="02040504050005020304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682FE66-7503-0D5A-FC01-8684077F9F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0333815"/>
              </p:ext>
            </p:extLst>
          </p:nvPr>
        </p:nvGraphicFramePr>
        <p:xfrm>
          <a:off x="6237088" y="3230198"/>
          <a:ext cx="5747657" cy="2995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6" name="Picture 15" descr="Shape, arrow&#10;&#10;Description automatically generated">
            <a:extLst>
              <a:ext uri="{FF2B5EF4-FFF2-40B4-BE49-F238E27FC236}">
                <a16:creationId xmlns:a16="http://schemas.microsoft.com/office/drawing/2014/main" id="{2A014B88-85DF-E869-2078-EE9F869817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0357">
            <a:off x="10540211" y="2195310"/>
            <a:ext cx="1436062" cy="137609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1FD2E80-0F5B-D6B2-BB20-E832E4930053}"/>
              </a:ext>
            </a:extLst>
          </p:cNvPr>
          <p:cNvSpPr txBox="1"/>
          <p:nvPr/>
        </p:nvSpPr>
        <p:spPr>
          <a:xfrm>
            <a:off x="10116952" y="2055868"/>
            <a:ext cx="17795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mk-MK" sz="1000" dirty="0">
                <a:solidFill>
                  <a:srgbClr val="FF99CC"/>
                </a:solidFill>
              </a:rPr>
              <a:t>Депозити на домаќинствата</a:t>
            </a:r>
            <a:r>
              <a:rPr lang="mk-MK" sz="1000" i="0" u="none" strike="noStrike" dirty="0">
                <a:solidFill>
                  <a:srgbClr val="FF99CC"/>
                </a:solidFill>
                <a:effectLst/>
                <a:latin typeface="+mn-lt"/>
              </a:rPr>
              <a:t> </a:t>
            </a:r>
            <a:endParaRPr lang="en-GB" sz="1000" i="0" u="none" strike="noStrike" dirty="0">
              <a:solidFill>
                <a:srgbClr val="FF99CC"/>
              </a:solidFill>
              <a:effectLst/>
              <a:latin typeface="+mn-lt"/>
            </a:endParaRPr>
          </a:p>
          <a:p>
            <a:pPr fontAlgn="ctr"/>
            <a:r>
              <a:rPr lang="en-US" sz="1000" b="1" dirty="0">
                <a:solidFill>
                  <a:srgbClr val="FF99CC"/>
                </a:solidFill>
              </a:rPr>
              <a:t>11.7</a:t>
            </a:r>
            <a:r>
              <a:rPr lang="en-US" sz="1000" b="1" i="0" u="none" strike="noStrike" dirty="0">
                <a:solidFill>
                  <a:srgbClr val="FF99CC"/>
                </a:solidFill>
                <a:effectLst/>
                <a:latin typeface="+mn-lt"/>
              </a:rPr>
              <a:t>%</a:t>
            </a:r>
            <a:r>
              <a:rPr lang="mk-MK" sz="1000" b="1" i="0" u="none" strike="noStrike" dirty="0">
                <a:solidFill>
                  <a:srgbClr val="FF99CC"/>
                </a:solidFill>
                <a:effectLst/>
                <a:latin typeface="+mn-lt"/>
              </a:rPr>
              <a:t> годишно</a:t>
            </a:r>
            <a:endParaRPr lang="en-US" sz="1000" b="1" i="0" u="none" strike="noStrike" dirty="0">
              <a:solidFill>
                <a:srgbClr val="FF99CC"/>
              </a:solidFill>
              <a:effectLst/>
              <a:latin typeface="+mn-lt"/>
            </a:endParaRPr>
          </a:p>
        </p:txBody>
      </p:sp>
      <p:sp>
        <p:nvSpPr>
          <p:cNvPr id="3" name="object 8">
            <a:extLst>
              <a:ext uri="{FF2B5EF4-FFF2-40B4-BE49-F238E27FC236}">
                <a16:creationId xmlns:a16="http://schemas.microsoft.com/office/drawing/2014/main" id="{1EBBCA96-36A2-6D15-1668-35A6EAAEA1A3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160F27EE-535B-E531-AF46-FE00836A6C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613556"/>
              </p:ext>
            </p:extLst>
          </p:nvPr>
        </p:nvGraphicFramePr>
        <p:xfrm>
          <a:off x="182623" y="4041952"/>
          <a:ext cx="521450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4DF27DEB-F4FE-998E-ED82-360082B61C16}"/>
              </a:ext>
            </a:extLst>
          </p:cNvPr>
          <p:cNvSpPr txBox="1"/>
          <p:nvPr/>
        </p:nvSpPr>
        <p:spPr>
          <a:xfrm>
            <a:off x="4323184" y="524801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F85D26-D98E-F825-BBC1-D0ABEAE3CFB6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5AA74C-8CE8-7463-40E3-EEF4277A510D}"/>
              </a:ext>
            </a:extLst>
          </p:cNvPr>
          <p:cNvSpPr txBox="1"/>
          <p:nvPr/>
        </p:nvSpPr>
        <p:spPr>
          <a:xfrm>
            <a:off x="9160755" y="2613059"/>
            <a:ext cx="17795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mk-MK" sz="1000" dirty="0">
                <a:solidFill>
                  <a:srgbClr val="FF99CC"/>
                </a:solidFill>
              </a:rPr>
              <a:t>Депозити во денари</a:t>
            </a:r>
            <a:endParaRPr lang="en-GB" sz="1000" i="0" u="none" strike="noStrike" dirty="0">
              <a:solidFill>
                <a:srgbClr val="FF99CC"/>
              </a:solidFill>
              <a:effectLst/>
              <a:latin typeface="+mn-lt"/>
            </a:endParaRPr>
          </a:p>
          <a:p>
            <a:pPr fontAlgn="ctr"/>
            <a:r>
              <a:rPr lang="en-US" sz="1000" b="1" dirty="0">
                <a:solidFill>
                  <a:srgbClr val="FF99CC"/>
                </a:solidFill>
              </a:rPr>
              <a:t>1</a:t>
            </a:r>
            <a:r>
              <a:rPr lang="mk-MK" sz="1000" b="1" dirty="0">
                <a:solidFill>
                  <a:srgbClr val="FF99CC"/>
                </a:solidFill>
              </a:rPr>
              <a:t>4</a:t>
            </a:r>
            <a:r>
              <a:rPr lang="en-US" sz="1000" b="1" dirty="0">
                <a:solidFill>
                  <a:srgbClr val="FF99CC"/>
                </a:solidFill>
              </a:rPr>
              <a:t>.</a:t>
            </a:r>
            <a:r>
              <a:rPr lang="mk-MK" sz="1000" b="1" dirty="0">
                <a:solidFill>
                  <a:srgbClr val="FF99CC"/>
                </a:solidFill>
              </a:rPr>
              <a:t>9</a:t>
            </a:r>
            <a:r>
              <a:rPr lang="en-US" sz="1000" b="1" i="0" u="none" strike="noStrike" dirty="0">
                <a:solidFill>
                  <a:srgbClr val="FF99CC"/>
                </a:solidFill>
                <a:effectLst/>
                <a:latin typeface="+mn-lt"/>
              </a:rPr>
              <a:t>%</a:t>
            </a:r>
            <a:r>
              <a:rPr lang="mk-MK" sz="1000" b="1" i="0" u="none" strike="noStrike" dirty="0">
                <a:solidFill>
                  <a:srgbClr val="FF99CC"/>
                </a:solidFill>
                <a:effectLst/>
                <a:latin typeface="+mn-lt"/>
              </a:rPr>
              <a:t> годишно</a:t>
            </a:r>
            <a:endParaRPr lang="en-US" sz="1000" b="1" i="0" u="none" strike="noStrike" dirty="0">
              <a:solidFill>
                <a:srgbClr val="FF99CC"/>
              </a:solidFill>
              <a:effectLst/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21FC32-B800-98B6-84F5-B1F868D3AA40}"/>
              </a:ext>
            </a:extLst>
          </p:cNvPr>
          <p:cNvSpPr txBox="1"/>
          <p:nvPr/>
        </p:nvSpPr>
        <p:spPr>
          <a:xfrm>
            <a:off x="2543641" y="3725609"/>
            <a:ext cx="609755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u="none" dirty="0">
                <a:solidFill>
                  <a:srgbClr val="002060"/>
                </a:solidFill>
              </a:rPr>
              <a:t>(</a:t>
            </a:r>
            <a:r>
              <a:rPr lang="mk-MK" sz="900" u="none" dirty="0">
                <a:solidFill>
                  <a:srgbClr val="002060"/>
                </a:solidFill>
              </a:rPr>
              <a:t>во милиони денари</a:t>
            </a:r>
            <a:r>
              <a:rPr lang="en-GB" sz="900" u="none" dirty="0">
                <a:solidFill>
                  <a:srgbClr val="002060"/>
                </a:solidFill>
              </a:rPr>
              <a:t>)</a:t>
            </a:r>
            <a:endParaRPr lang="en-US" sz="900" b="1" i="1" u="none" strike="noStrike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34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9ED28-4B38-9D72-03B0-AAE9A3070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F21A7-C46C-C07C-B093-0C66F9C0F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9" y="2317432"/>
            <a:ext cx="3954783" cy="2566899"/>
          </a:xfrm>
        </p:spPr>
        <p:txBody>
          <a:bodyPr numCol="1">
            <a:noAutofit/>
          </a:bodyPr>
          <a:lstStyle/>
          <a:p>
            <a:r>
              <a:rPr lang="mk-MK" sz="900" dirty="0">
                <a:solidFill>
                  <a:srgbClr val="002060"/>
                </a:solidFill>
                <a:cs typeface="Aldhabi" panose="020B0604020202020204" pitchFamily="2" charset="-78"/>
              </a:rPr>
              <a:t>1.</a:t>
            </a:r>
            <a:r>
              <a:rPr lang="en-GB" sz="900" dirty="0">
                <a:solidFill>
                  <a:srgbClr val="002060"/>
                </a:solidFill>
                <a:cs typeface="Aldhabi" panose="020B0604020202020204" pitchFamily="2" charset="-78"/>
              </a:rPr>
              <a:t> </a:t>
            </a:r>
            <a:r>
              <a:rPr lang="mk-MK" sz="900" dirty="0">
                <a:solidFill>
                  <a:srgbClr val="002060"/>
                </a:solidFill>
                <a:cs typeface="Aldhabi" panose="020B0604020202020204" pitchFamily="2" charset="-78"/>
              </a:rPr>
              <a:t>Индикатори за профитабилност</a:t>
            </a: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Банкарскиот сектор укажува на стабилни стапки на профитабилност измерени преку</a:t>
            </a:r>
            <a:r>
              <a:rPr lang="en-US" sz="900" dirty="0">
                <a:solidFill>
                  <a:srgbClr val="002060"/>
                </a:solidFill>
              </a:rPr>
              <a:t>: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1. </a:t>
            </a:r>
            <a:r>
              <a:rPr lang="ru-RU" sz="900" dirty="0">
                <a:solidFill>
                  <a:srgbClr val="002060"/>
                </a:solidFill>
              </a:rPr>
              <a:t>Стапка на поврат на просечната актива (ROAA)</a:t>
            </a:r>
            <a:r>
              <a:rPr lang="en-US" sz="900" b="1" dirty="0">
                <a:solidFill>
                  <a:srgbClr val="002060"/>
                </a:solidFill>
              </a:rPr>
              <a:t> </a:t>
            </a:r>
            <a:r>
              <a:rPr lang="en-GB" sz="900" dirty="0">
                <a:solidFill>
                  <a:srgbClr val="002060"/>
                </a:solidFill>
              </a:rPr>
              <a:t>2.1</a:t>
            </a:r>
            <a:r>
              <a:rPr lang="mk-MK" sz="900" dirty="0">
                <a:solidFill>
                  <a:srgbClr val="002060"/>
                </a:solidFill>
              </a:rPr>
              <a:t>%, намалена за </a:t>
            </a:r>
            <a:r>
              <a:rPr lang="en-US" sz="900" dirty="0">
                <a:solidFill>
                  <a:srgbClr val="002060"/>
                </a:solidFill>
              </a:rPr>
              <a:t>(-</a:t>
            </a:r>
            <a:r>
              <a:rPr lang="en-GB" sz="900" dirty="0">
                <a:solidFill>
                  <a:srgbClr val="002060"/>
                </a:solidFill>
              </a:rPr>
              <a:t>0.1) </a:t>
            </a:r>
            <a:r>
              <a:rPr lang="mk-MK" sz="900" dirty="0">
                <a:solidFill>
                  <a:srgbClr val="002060"/>
                </a:solidFill>
              </a:rPr>
              <a:t>пп годишно, и квартално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en-GB" sz="900" dirty="0">
                <a:solidFill>
                  <a:srgbClr val="FF99CC"/>
                </a:solidFill>
              </a:rPr>
              <a:t>E</a:t>
            </a:r>
            <a:r>
              <a:rPr lang="mk-MK" sz="900" dirty="0">
                <a:solidFill>
                  <a:srgbClr val="FF99CC"/>
                </a:solidFill>
              </a:rPr>
              <a:t>ВРОЗОНА </a:t>
            </a:r>
            <a:r>
              <a:rPr lang="en-GB" sz="900" dirty="0">
                <a:solidFill>
                  <a:srgbClr val="FF99CC"/>
                </a:solidFill>
              </a:rPr>
              <a:t>0.68%</a:t>
            </a:r>
            <a:br>
              <a:rPr lang="mk-MK" sz="900" dirty="0">
                <a:solidFill>
                  <a:srgbClr val="FF99FF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2.</a:t>
            </a:r>
            <a:r>
              <a:rPr lang="en-US" sz="900" dirty="0">
                <a:solidFill>
                  <a:srgbClr val="FF99FF"/>
                </a:solidFill>
              </a:rPr>
              <a:t> </a:t>
            </a:r>
            <a:r>
              <a:rPr lang="ru-RU" sz="900" dirty="0">
                <a:solidFill>
                  <a:srgbClr val="002060"/>
                </a:solidFill>
              </a:rPr>
              <a:t>Стапка на поврат на просечниот капитал (ROAE)</a:t>
            </a:r>
            <a:r>
              <a:rPr lang="ru-RU" sz="900" b="1" dirty="0">
                <a:solidFill>
                  <a:srgbClr val="00B0F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17.0</a:t>
            </a:r>
            <a:r>
              <a:rPr lang="en-GB" sz="900" dirty="0">
                <a:solidFill>
                  <a:srgbClr val="002060"/>
                </a:solidFill>
              </a:rPr>
              <a:t>%</a:t>
            </a:r>
            <a:r>
              <a:rPr lang="mk-MK" sz="900" dirty="0">
                <a:solidFill>
                  <a:srgbClr val="002060"/>
                </a:solidFill>
              </a:rPr>
              <a:t>, намалена за </a:t>
            </a:r>
            <a:r>
              <a:rPr lang="en-US" sz="900" dirty="0">
                <a:solidFill>
                  <a:srgbClr val="002060"/>
                </a:solidFill>
              </a:rPr>
              <a:t>(-0.6)</a:t>
            </a:r>
            <a:r>
              <a:rPr lang="mk-MK" sz="900" dirty="0">
                <a:solidFill>
                  <a:srgbClr val="002060"/>
                </a:solidFill>
              </a:rPr>
              <a:t> пп годишно</a:t>
            </a:r>
            <a:r>
              <a:rPr lang="en-US" sz="900" dirty="0">
                <a:solidFill>
                  <a:srgbClr val="002060"/>
                </a:solidFill>
              </a:rPr>
              <a:t>,</a:t>
            </a:r>
            <a:r>
              <a:rPr lang="mk-MK" sz="900" dirty="0">
                <a:solidFill>
                  <a:srgbClr val="002060"/>
                </a:solidFill>
              </a:rPr>
              <a:t> </a:t>
            </a:r>
            <a:r>
              <a:rPr lang="en-US" sz="900" dirty="0">
                <a:solidFill>
                  <a:srgbClr val="002060"/>
                </a:solidFill>
              </a:rPr>
              <a:t>(-0.5)</a:t>
            </a:r>
            <a:r>
              <a:rPr lang="mk-MK" sz="900" dirty="0">
                <a:solidFill>
                  <a:srgbClr val="002060"/>
                </a:solidFill>
              </a:rPr>
              <a:t> пп квартално</a:t>
            </a:r>
            <a:br>
              <a:rPr lang="en-US" sz="900" dirty="0">
                <a:solidFill>
                  <a:srgbClr val="002060"/>
                </a:solidFill>
              </a:rPr>
            </a:br>
            <a:r>
              <a:rPr lang="en-GB" sz="900" dirty="0">
                <a:solidFill>
                  <a:srgbClr val="FF99CC"/>
                </a:solidFill>
              </a:rPr>
              <a:t>E</a:t>
            </a:r>
            <a:r>
              <a:rPr lang="mk-MK" sz="900" dirty="0">
                <a:solidFill>
                  <a:srgbClr val="FF99CC"/>
                </a:solidFill>
              </a:rPr>
              <a:t>ВРОЗОНА</a:t>
            </a:r>
            <a:r>
              <a:rPr lang="en-GB" sz="900" dirty="0">
                <a:solidFill>
                  <a:srgbClr val="FF99CC"/>
                </a:solidFill>
              </a:rPr>
              <a:t> </a:t>
            </a:r>
            <a:r>
              <a:rPr lang="en-US" sz="900" dirty="0">
                <a:solidFill>
                  <a:srgbClr val="FF99CC"/>
                </a:solidFill>
              </a:rPr>
              <a:t>9.53</a:t>
            </a:r>
            <a:r>
              <a:rPr lang="mk-MK" sz="900" dirty="0">
                <a:solidFill>
                  <a:srgbClr val="FF99CC"/>
                </a:solidFill>
              </a:rPr>
              <a:t>%</a:t>
            </a:r>
            <a:br>
              <a:rPr lang="mk-MK" sz="900" dirty="0">
                <a:solidFill>
                  <a:srgbClr val="FF99FF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3. </a:t>
            </a:r>
            <a:r>
              <a:rPr lang="mk-MK" sz="900" dirty="0">
                <a:solidFill>
                  <a:srgbClr val="002060"/>
                </a:solidFill>
              </a:rPr>
              <a:t>од вкупните редовни приходи 44,5% служат за покривање на оперативните трошоци на банките</a:t>
            </a:r>
            <a:br>
              <a:rPr lang="mk-MK" sz="900" b="1" dirty="0">
                <a:solidFill>
                  <a:srgbClr val="002060"/>
                </a:solidFill>
              </a:rPr>
            </a:br>
            <a:r>
              <a:rPr lang="mk-MK" sz="900" dirty="0">
                <a:solidFill>
                  <a:srgbClr val="002060"/>
                </a:solidFill>
              </a:rPr>
              <a:t>4</a:t>
            </a:r>
            <a:r>
              <a:rPr lang="en-US" sz="900" dirty="0">
                <a:solidFill>
                  <a:srgbClr val="002060"/>
                </a:solidFill>
              </a:rPr>
              <a:t>. </a:t>
            </a:r>
            <a:r>
              <a:rPr lang="mk-MK" sz="900" dirty="0">
                <a:solidFill>
                  <a:srgbClr val="002060"/>
                </a:solidFill>
              </a:rPr>
              <a:t>Најголемиот дел од вкупните приходи </a:t>
            </a:r>
            <a:r>
              <a:rPr lang="en-US" sz="900" dirty="0">
                <a:solidFill>
                  <a:srgbClr val="002060"/>
                </a:solidFill>
              </a:rPr>
              <a:t>6</a:t>
            </a:r>
            <a:r>
              <a:rPr lang="mk-MK" sz="900" dirty="0">
                <a:solidFill>
                  <a:srgbClr val="002060"/>
                </a:solidFill>
              </a:rPr>
              <a:t>7,3% претставуваат каматните приходи</a:t>
            </a:r>
            <a:br>
              <a:rPr lang="en-GB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br>
              <a:rPr lang="en-US" sz="900" dirty="0">
                <a:solidFill>
                  <a:srgbClr val="002060"/>
                </a:solidFill>
              </a:rPr>
            </a:br>
            <a:r>
              <a:rPr lang="en-US" sz="900" dirty="0">
                <a:solidFill>
                  <a:srgbClr val="002060"/>
                </a:solidFill>
              </a:rPr>
              <a:t>🔍</a:t>
            </a:r>
            <a:r>
              <a:rPr lang="en-US" sz="900" i="1" dirty="0">
                <a:solidFill>
                  <a:srgbClr val="002060"/>
                </a:solidFill>
              </a:rPr>
              <a:t> </a:t>
            </a:r>
            <a:r>
              <a:rPr lang="mk-MK" sz="900" b="1" i="1" dirty="0">
                <a:solidFill>
                  <a:srgbClr val="002060"/>
                </a:solidFill>
              </a:rPr>
              <a:t>Профитабилноста </a:t>
            </a:r>
            <a:r>
              <a:rPr lang="ru-RU" sz="900" dirty="0"/>
              <a:t> </a:t>
            </a:r>
            <a:r>
              <a:rPr lang="ru-RU" sz="900" i="1" dirty="0">
                <a:solidFill>
                  <a:srgbClr val="002060"/>
                </a:solidFill>
              </a:rPr>
              <a:t>остана силна, водена од силни коефициенти на капитал, значителен дел од профитот е пренаменет во капитал</a:t>
            </a:r>
            <a:endParaRPr lang="en-US" sz="900" i="1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1C930C-E0B8-2EB5-D48F-A019840ABBF4}"/>
              </a:ext>
            </a:extLst>
          </p:cNvPr>
          <p:cNvSpPr txBox="1"/>
          <p:nvPr/>
        </p:nvSpPr>
        <p:spPr>
          <a:xfrm>
            <a:off x="102638" y="1439319"/>
            <a:ext cx="1143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100" b="1" dirty="0"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A63B666B-9D0B-AD4B-0719-F657973AD830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1D560E-9D13-C94E-E9ED-A1C0F1AF3071}"/>
              </a:ext>
            </a:extLst>
          </p:cNvPr>
          <p:cNvSpPr txBox="1"/>
          <p:nvPr/>
        </p:nvSpPr>
        <p:spPr>
          <a:xfrm>
            <a:off x="148439" y="1558306"/>
            <a:ext cx="44026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  <a:t>Профитабилност на банките</a:t>
            </a:r>
            <a:br>
              <a:rPr lang="en-US" sz="1800" dirty="0">
                <a:solidFill>
                  <a:srgbClr val="FF0066"/>
                </a:solidFill>
                <a:latin typeface="Amasis MT Pro" panose="02040504050005020304" pitchFamily="18" charset="0"/>
                <a:cs typeface="Aldhabi" panose="020B0604020202020204" pitchFamily="2" charset="-78"/>
              </a:rPr>
            </a:br>
            <a:endParaRPr lang="en-US" dirty="0">
              <a:solidFill>
                <a:srgbClr val="FF0066"/>
              </a:solidFill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86F15A6-07C9-96AB-4D4A-C50513DEA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664369"/>
              </p:ext>
            </p:extLst>
          </p:nvPr>
        </p:nvGraphicFramePr>
        <p:xfrm>
          <a:off x="331783" y="5569568"/>
          <a:ext cx="7542877" cy="1075247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685210">
                  <a:extLst>
                    <a:ext uri="{9D8B030D-6E8A-4147-A177-3AD203B41FA5}">
                      <a16:colId xmlns:a16="http://schemas.microsoft.com/office/drawing/2014/main" val="1331563316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86469364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3803167874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242551387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3218547791"/>
                    </a:ext>
                  </a:extLst>
                </a:gridCol>
                <a:gridCol w="404427">
                  <a:extLst>
                    <a:ext uri="{9D8B030D-6E8A-4147-A177-3AD203B41FA5}">
                      <a16:colId xmlns:a16="http://schemas.microsoft.com/office/drawing/2014/main" val="3693216588"/>
                    </a:ext>
                  </a:extLst>
                </a:gridCol>
                <a:gridCol w="564317">
                  <a:extLst>
                    <a:ext uri="{9D8B030D-6E8A-4147-A177-3AD203B41FA5}">
                      <a16:colId xmlns:a16="http://schemas.microsoft.com/office/drawing/2014/main" val="991533728"/>
                    </a:ext>
                  </a:extLst>
                </a:gridCol>
                <a:gridCol w="564317">
                  <a:extLst>
                    <a:ext uri="{9D8B030D-6E8A-4147-A177-3AD203B41FA5}">
                      <a16:colId xmlns:a16="http://schemas.microsoft.com/office/drawing/2014/main" val="763128582"/>
                    </a:ext>
                  </a:extLst>
                </a:gridCol>
                <a:gridCol w="564317">
                  <a:extLst>
                    <a:ext uri="{9D8B030D-6E8A-4147-A177-3AD203B41FA5}">
                      <a16:colId xmlns:a16="http://schemas.microsoft.com/office/drawing/2014/main" val="1191199759"/>
                    </a:ext>
                  </a:extLst>
                </a:gridCol>
                <a:gridCol w="564317">
                  <a:extLst>
                    <a:ext uri="{9D8B030D-6E8A-4147-A177-3AD203B41FA5}">
                      <a16:colId xmlns:a16="http://schemas.microsoft.com/office/drawing/2014/main" val="1528884871"/>
                    </a:ext>
                  </a:extLst>
                </a:gridCol>
                <a:gridCol w="578264">
                  <a:extLst>
                    <a:ext uri="{9D8B030D-6E8A-4147-A177-3AD203B41FA5}">
                      <a16:colId xmlns:a16="http://schemas.microsoft.com/office/drawing/2014/main" val="654363732"/>
                    </a:ext>
                  </a:extLst>
                </a:gridCol>
              </a:tblGrid>
              <a:tr h="421998">
                <a:tc>
                  <a:txBody>
                    <a:bodyPr/>
                    <a:lstStyle/>
                    <a:p>
                      <a:pPr algn="l" rtl="0" fontAlgn="b"/>
                      <a:r>
                        <a:rPr lang="mk-MK" sz="1100" b="0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Пондерирани</a:t>
                      </a:r>
                    </a:p>
                    <a:p>
                      <a:pPr algn="l" rtl="0" fontAlgn="b"/>
                      <a:r>
                        <a:rPr lang="mk-MK" sz="11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КАМАТНИ СТАПКИ</a:t>
                      </a:r>
                      <a:r>
                        <a:rPr lang="en-US" sz="11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mk-MK" sz="1100" b="1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"/>
                      <a:r>
                        <a:rPr lang="mk-MK" sz="11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НА ВКУПНИТЕ ОДОБРЕНИ КРЕДИТИ</a:t>
                      </a:r>
                      <a:r>
                        <a:rPr lang="en-US" sz="11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en-US" sz="1100" b="0" i="0" u="none" strike="noStrike" cap="none" spc="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4.94%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4.63%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4.37%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4.44%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5.47%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5.30%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5.15%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5.03%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4.85%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4.76%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818269"/>
                  </a:ext>
                </a:extLst>
              </a:tr>
              <a:tr h="502124">
                <a:tc>
                  <a:txBody>
                    <a:bodyPr/>
                    <a:lstStyle/>
                    <a:p>
                      <a:pPr algn="l" rtl="0" fontAlgn="b"/>
                      <a:r>
                        <a:rPr lang="mk-MK" sz="11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КАМАТНИ СТАПКИ</a:t>
                      </a:r>
                      <a:r>
                        <a:rPr lang="en-US" sz="1100" b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mk-MK" sz="1100" b="1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"/>
                      <a:r>
                        <a:rPr lang="mk-MK" sz="11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 ВКУПНИТЕ ПРИМЕНИ ДЕПОЗИТИ</a:t>
                      </a:r>
                      <a:endParaRPr lang="en-US" sz="1100" b="0" i="0" u="none" strike="noStrike" cap="none" spc="0" dirty="0">
                        <a:solidFill>
                          <a:srgbClr val="00206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1.26%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0.95%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0.74%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0.86%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u="none" strike="noStrike" cap="none" spc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1.79%</a:t>
                      </a:r>
                      <a:endParaRPr lang="en-US" sz="800" b="0" i="0" u="none" strike="noStrike" cap="none" spc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2.17%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2.18%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2.20%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2.20%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cap="none" spc="0" dirty="0">
                          <a:solidFill>
                            <a:srgbClr val="002060"/>
                          </a:solidFill>
                          <a:effectLst/>
                        </a:rPr>
                        <a:t>2.21%</a:t>
                      </a:r>
                      <a:endParaRPr lang="en-US" sz="1100" b="1" i="0" u="none" strike="noStrike" cap="none" spc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7020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47101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DA72774-10AD-25FA-1968-28DC58A060C0}"/>
              </a:ext>
            </a:extLst>
          </p:cNvPr>
          <p:cNvGraphicFramePr>
            <a:graphicFrameLocks noGrp="1"/>
          </p:cNvGraphicFramePr>
          <p:nvPr/>
        </p:nvGraphicFramePr>
        <p:xfrm>
          <a:off x="3069775" y="5569568"/>
          <a:ext cx="4799041" cy="281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900">
                  <a:extLst>
                    <a:ext uri="{9D8B030D-6E8A-4147-A177-3AD203B41FA5}">
                      <a16:colId xmlns:a16="http://schemas.microsoft.com/office/drawing/2014/main" val="2659200161"/>
                    </a:ext>
                  </a:extLst>
                </a:gridCol>
                <a:gridCol w="376724">
                  <a:extLst>
                    <a:ext uri="{9D8B030D-6E8A-4147-A177-3AD203B41FA5}">
                      <a16:colId xmlns:a16="http://schemas.microsoft.com/office/drawing/2014/main" val="814078931"/>
                    </a:ext>
                  </a:extLst>
                </a:gridCol>
                <a:gridCol w="376724">
                  <a:extLst>
                    <a:ext uri="{9D8B030D-6E8A-4147-A177-3AD203B41FA5}">
                      <a16:colId xmlns:a16="http://schemas.microsoft.com/office/drawing/2014/main" val="1969524491"/>
                    </a:ext>
                  </a:extLst>
                </a:gridCol>
                <a:gridCol w="376724">
                  <a:extLst>
                    <a:ext uri="{9D8B030D-6E8A-4147-A177-3AD203B41FA5}">
                      <a16:colId xmlns:a16="http://schemas.microsoft.com/office/drawing/2014/main" val="1665813070"/>
                    </a:ext>
                  </a:extLst>
                </a:gridCol>
                <a:gridCol w="376724">
                  <a:extLst>
                    <a:ext uri="{9D8B030D-6E8A-4147-A177-3AD203B41FA5}">
                      <a16:colId xmlns:a16="http://schemas.microsoft.com/office/drawing/2014/main" val="1158590526"/>
                    </a:ext>
                  </a:extLst>
                </a:gridCol>
                <a:gridCol w="554488">
                  <a:extLst>
                    <a:ext uri="{9D8B030D-6E8A-4147-A177-3AD203B41FA5}">
                      <a16:colId xmlns:a16="http://schemas.microsoft.com/office/drawing/2014/main" val="2386473439"/>
                    </a:ext>
                  </a:extLst>
                </a:gridCol>
                <a:gridCol w="554488">
                  <a:extLst>
                    <a:ext uri="{9D8B030D-6E8A-4147-A177-3AD203B41FA5}">
                      <a16:colId xmlns:a16="http://schemas.microsoft.com/office/drawing/2014/main" val="1689337401"/>
                    </a:ext>
                  </a:extLst>
                </a:gridCol>
                <a:gridCol w="554488">
                  <a:extLst>
                    <a:ext uri="{9D8B030D-6E8A-4147-A177-3AD203B41FA5}">
                      <a16:colId xmlns:a16="http://schemas.microsoft.com/office/drawing/2014/main" val="399373739"/>
                    </a:ext>
                  </a:extLst>
                </a:gridCol>
                <a:gridCol w="623454">
                  <a:extLst>
                    <a:ext uri="{9D8B030D-6E8A-4147-A177-3AD203B41FA5}">
                      <a16:colId xmlns:a16="http://schemas.microsoft.com/office/drawing/2014/main" val="1028439142"/>
                    </a:ext>
                  </a:extLst>
                </a:gridCol>
                <a:gridCol w="649327">
                  <a:extLst>
                    <a:ext uri="{9D8B030D-6E8A-4147-A177-3AD203B41FA5}">
                      <a16:colId xmlns:a16="http://schemas.microsoft.com/office/drawing/2014/main" val="4270956812"/>
                    </a:ext>
                  </a:extLst>
                </a:gridCol>
              </a:tblGrid>
              <a:tr h="281574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2019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2020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2021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2022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700" b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</a:rPr>
                        <a:t>2023</a:t>
                      </a:r>
                      <a:endParaRPr lang="en-US" sz="7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Q1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Q2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mk-MK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en-U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927838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6D59853-F614-45E4-93BE-8AD60782BA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4429000"/>
              </p:ext>
            </p:extLst>
          </p:nvPr>
        </p:nvGraphicFramePr>
        <p:xfrm>
          <a:off x="4323184" y="1422032"/>
          <a:ext cx="3810299" cy="1905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5EEE1DB-587A-4F40-9584-CED862B552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6327133"/>
              </p:ext>
            </p:extLst>
          </p:nvPr>
        </p:nvGraphicFramePr>
        <p:xfrm>
          <a:off x="8206877" y="1079252"/>
          <a:ext cx="3996373" cy="2308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DC4C9EC-8488-4C85-9383-0C24955A7D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3298824"/>
              </p:ext>
            </p:extLst>
          </p:nvPr>
        </p:nvGraphicFramePr>
        <p:xfrm>
          <a:off x="4323184" y="3370178"/>
          <a:ext cx="3843101" cy="2396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D93BE448-53B1-40F5-A8CD-CF3C58F6E59A}"/>
              </a:ext>
            </a:extLst>
          </p:cNvPr>
          <p:cNvGraphicFramePr>
            <a:graphicFrameLocks/>
          </p:cNvGraphicFramePr>
          <p:nvPr/>
        </p:nvGraphicFramePr>
        <p:xfrm>
          <a:off x="8120820" y="3485735"/>
          <a:ext cx="4041838" cy="21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5FEF841-824B-D99E-CDB4-663D50450C95}"/>
              </a:ext>
            </a:extLst>
          </p:cNvPr>
          <p:cNvSpPr txBox="1"/>
          <p:nvPr/>
        </p:nvSpPr>
        <p:spPr>
          <a:xfrm>
            <a:off x="8206877" y="5885604"/>
            <a:ext cx="38389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анекс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32</a:t>
            </a: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E76666-426F-E779-0B5D-BC29E00C1D7B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7797BB-C7BE-40FF-71CD-FB3BC9CCDBC3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14604BDD-3F77-FFFA-6CC0-19F4AD7AEE37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557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2F0DC118-8932-0950-2462-63F41B90189E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C0E266-3655-185A-AF8A-A6ED74C0C270}"/>
              </a:ext>
            </a:extLst>
          </p:cNvPr>
          <p:cNvSpPr txBox="1"/>
          <p:nvPr/>
        </p:nvSpPr>
        <p:spPr>
          <a:xfrm>
            <a:off x="6321488" y="2313737"/>
            <a:ext cx="5397759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+mj-lt"/>
              </a:rPr>
              <a:t>🏦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100" dirty="0">
                <a:solidFill>
                  <a:srgbClr val="002060"/>
                </a:solidFill>
              </a:rPr>
              <a:t>Адекватноста на капиталот изнесува 19,45% и </a:t>
            </a:r>
            <a:r>
              <a:rPr lang="mk-MK" sz="1100" dirty="0">
                <a:solidFill>
                  <a:srgbClr val="002060"/>
                </a:solidFill>
              </a:rPr>
              <a:t>бележи годишен пораст од </a:t>
            </a:r>
            <a:r>
              <a:rPr lang="en-GB" sz="1100" dirty="0">
                <a:solidFill>
                  <a:srgbClr val="002060"/>
                </a:solidFill>
              </a:rPr>
              <a:t>0</a:t>
            </a:r>
            <a:r>
              <a:rPr lang="mk-MK" sz="1100" dirty="0">
                <a:solidFill>
                  <a:srgbClr val="002060"/>
                </a:solidFill>
              </a:rPr>
              <a:t>,5 пп, </a:t>
            </a:r>
          </a:p>
          <a:p>
            <a:r>
              <a:rPr lang="mk-MK" sz="1100" i="1" dirty="0">
                <a:solidFill>
                  <a:srgbClr val="002060"/>
                </a:solidFill>
                <a:latin typeface="+mj-lt"/>
              </a:rPr>
              <a:t>-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истото укажува на</a:t>
            </a:r>
            <a:r>
              <a:rPr lang="en-GB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к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апацитет за покривање на ризиците од работењето од страна на банките како и на</a:t>
            </a:r>
            <a:r>
              <a:rPr lang="en-GB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стабилно ниво на солвентност </a:t>
            </a:r>
            <a:r>
              <a:rPr lang="ru-RU" sz="1100" i="1" dirty="0">
                <a:solidFill>
                  <a:schemeClr val="bg1"/>
                </a:solidFill>
                <a:latin typeface="+mj-lt"/>
              </a:rPr>
              <a:t>анкарскиот </a:t>
            </a:r>
            <a:endParaRPr lang="en-US" sz="1100" i="1" dirty="0">
              <a:solidFill>
                <a:srgbClr val="002060"/>
              </a:solidFill>
              <a:latin typeface="+mj-lt"/>
            </a:endParaRPr>
          </a:p>
          <a:p>
            <a:r>
              <a:rPr lang="mk-MK" sz="1100" dirty="0">
                <a:solidFill>
                  <a:srgbClr val="FF99CC"/>
                </a:solidFill>
                <a:latin typeface="+mj-lt"/>
              </a:rPr>
              <a:t>ЕВРОЗОНА, </a:t>
            </a:r>
            <a:r>
              <a:rPr lang="en-US" sz="1100" dirty="0">
                <a:solidFill>
                  <a:srgbClr val="FF99CC"/>
                </a:solidFill>
                <a:latin typeface="+mj-lt"/>
              </a:rPr>
              <a:t>CET 1 ratio</a:t>
            </a:r>
            <a:r>
              <a:rPr lang="mk-MK" sz="1100" dirty="0">
                <a:solidFill>
                  <a:srgbClr val="FF99CC"/>
                </a:solidFill>
                <a:latin typeface="+mj-lt"/>
              </a:rPr>
              <a:t>, 16,</a:t>
            </a:r>
            <a:r>
              <a:rPr lang="en-US" sz="1100" dirty="0">
                <a:solidFill>
                  <a:srgbClr val="FF99CC"/>
                </a:solidFill>
                <a:latin typeface="+mj-lt"/>
              </a:rPr>
              <a:t>18</a:t>
            </a:r>
            <a:r>
              <a:rPr lang="mk-MK" sz="1100" dirty="0">
                <a:solidFill>
                  <a:srgbClr val="FF99CC"/>
                </a:solidFill>
                <a:latin typeface="+mj-lt"/>
              </a:rPr>
              <a:t>%</a:t>
            </a:r>
            <a:endParaRPr lang="en-US" sz="11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952E8A-D1CE-8E18-422F-00DA9D3F55C5}"/>
              </a:ext>
            </a:extLst>
          </p:cNvPr>
          <p:cNvSpPr txBox="1"/>
          <p:nvPr/>
        </p:nvSpPr>
        <p:spPr>
          <a:xfrm>
            <a:off x="254864" y="1346140"/>
            <a:ext cx="1146438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1000" b="1" dirty="0">
                <a:solidFill>
                  <a:srgbClr val="00B0F0"/>
                </a:solidFill>
                <a:latin typeface="+mj-lt"/>
              </a:rPr>
              <a:t>Системска отпорност на нашите банки</a:t>
            </a:r>
            <a:r>
              <a:rPr lang="en-US" sz="1000" dirty="0">
                <a:solidFill>
                  <a:srgbClr val="0070C0"/>
                </a:solidFill>
                <a:latin typeface="+mj-lt"/>
              </a:rPr>
              <a:t>|</a:t>
            </a:r>
            <a:r>
              <a:rPr lang="en-US" sz="1000" b="1" dirty="0">
                <a:solidFill>
                  <a:srgbClr val="00B0F0"/>
                </a:solidFill>
                <a:latin typeface="+mj-lt"/>
              </a:rPr>
              <a:t> </a:t>
            </a:r>
            <a:r>
              <a:rPr lang="mk-MK" sz="1000" b="1" dirty="0">
                <a:solidFill>
                  <a:srgbClr val="00B0F0"/>
                </a:solidFill>
                <a:latin typeface="+mj-lt"/>
              </a:rPr>
              <a:t>Ликвидност </a:t>
            </a:r>
            <a:r>
              <a:rPr lang="en-US" sz="1000" b="1" dirty="0">
                <a:solidFill>
                  <a:srgbClr val="00B0F0"/>
                </a:solidFill>
                <a:latin typeface="+mj-lt"/>
              </a:rPr>
              <a:t>&amp; </a:t>
            </a:r>
            <a:r>
              <a:rPr lang="mk-MK" sz="1000" b="1" dirty="0">
                <a:solidFill>
                  <a:srgbClr val="00B0F0"/>
                </a:solidFill>
                <a:latin typeface="+mj-lt"/>
              </a:rPr>
              <a:t>Солвентност</a:t>
            </a:r>
            <a:r>
              <a:rPr lang="en-US" sz="1000" b="1" dirty="0">
                <a:solidFill>
                  <a:srgbClr val="00B0F0"/>
                </a:solidFill>
                <a:latin typeface="+mj-lt"/>
                <a:cs typeface="Aldhabi" panose="020B0604020202020204" pitchFamily="2" charset="-78"/>
              </a:rPr>
              <a:t>, </a:t>
            </a:r>
            <a:r>
              <a:rPr lang="en-US" sz="1000" dirty="0">
                <a:solidFill>
                  <a:srgbClr val="002060"/>
                </a:solidFill>
                <a:latin typeface="+mj-lt"/>
              </a:rPr>
              <a:t>LCR , CET 1 ratio</a:t>
            </a:r>
            <a:endParaRPr lang="en-US" sz="1000" dirty="0">
              <a:solidFill>
                <a:srgbClr val="00B0F0"/>
              </a:solidFill>
              <a:latin typeface="+mj-lt"/>
              <a:cs typeface="Aldhabi" panose="020B0604020202020204" pitchFamily="2" charset="-78"/>
            </a:endParaRPr>
          </a:p>
          <a:p>
            <a:r>
              <a:rPr lang="mk-MK" sz="1000" i="1" dirty="0">
                <a:solidFill>
                  <a:srgbClr val="002060"/>
                </a:solidFill>
                <a:latin typeface="+mj-lt"/>
              </a:rPr>
              <a:t>Капиталните и ликвидносните бафери играат клучна улога во заштита на финансисската стабилност и се</a:t>
            </a:r>
            <a:r>
              <a:rPr lang="mk-MK" sz="1000" i="1" dirty="0">
                <a:solidFill>
                  <a:srgbClr val="002060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 првата линја на одбрана за банките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. </a:t>
            </a:r>
            <a:r>
              <a:rPr lang="mk-MK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Износот на Капиталните бафери покриваат 38% од вкупните сопствени средства</a:t>
            </a:r>
            <a:r>
              <a:rPr lang="ru-RU" sz="1000" dirty="0">
                <a:latin typeface="+mj-lt"/>
              </a:rPr>
              <a:t>.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Висината на сопствените средства обезбедува исполнување на капиталните барања, што дополнително ќе ја зајакне капиталната </a:t>
            </a:r>
            <a:r>
              <a:rPr lang="ru-RU" sz="1000" b="1" i="1" dirty="0">
                <a:solidFill>
                  <a:srgbClr val="002060"/>
                </a:solidFill>
                <a:latin typeface="+mj-lt"/>
              </a:rPr>
              <a:t>отпорност на банките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, </a:t>
            </a:r>
            <a:r>
              <a:rPr lang="ru-RU" sz="1000" b="1" i="1" dirty="0">
                <a:solidFill>
                  <a:srgbClr val="002060"/>
                </a:solidFill>
                <a:latin typeface="+mj-lt"/>
              </a:rPr>
              <a:t>сигурноста на депонентите и способноста за поддршка на понатамошниот економски развој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преку стабилно кредитирање</a:t>
            </a:r>
            <a:r>
              <a:rPr lang="ru-RU" sz="1000" dirty="0">
                <a:latin typeface="+mj-lt"/>
              </a:rPr>
              <a:t>.</a:t>
            </a:r>
            <a:r>
              <a:rPr lang="en-US" sz="1000" i="1" dirty="0">
                <a:solidFill>
                  <a:srgbClr val="002060"/>
                </a:solidFill>
                <a:latin typeface="+mj-lt"/>
              </a:rPr>
              <a:t> </a:t>
            </a:r>
            <a:endParaRPr lang="en-US" sz="1000" dirty="0">
              <a:solidFill>
                <a:srgbClr val="002060"/>
              </a:solidFill>
              <a:latin typeface="+mj-lt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CBB6626-81FE-5B62-65C8-B395CE7911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2830608"/>
              </p:ext>
            </p:extLst>
          </p:nvPr>
        </p:nvGraphicFramePr>
        <p:xfrm>
          <a:off x="6716886" y="3498000"/>
          <a:ext cx="4606961" cy="1901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929E58C-9125-C88D-1401-0A3E504F9542}"/>
              </a:ext>
            </a:extLst>
          </p:cNvPr>
          <p:cNvSpPr txBox="1"/>
          <p:nvPr/>
        </p:nvSpPr>
        <p:spPr>
          <a:xfrm>
            <a:off x="311393" y="2325069"/>
            <a:ext cx="529013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100" b="0" i="0" dirty="0">
                <a:effectLst/>
                <a:latin typeface="+mj-lt"/>
              </a:rPr>
              <a:t>⚖️</a:t>
            </a:r>
            <a:r>
              <a:rPr lang="mk-MK" sz="1100" dirty="0">
                <a:solidFill>
                  <a:srgbClr val="002060"/>
                </a:solidFill>
              </a:rPr>
              <a:t>Стапка на покриеност со ликвидност (англиски </a:t>
            </a:r>
            <a:r>
              <a:rPr lang="en-US" sz="1100" dirty="0">
                <a:solidFill>
                  <a:srgbClr val="002060"/>
                </a:solidFill>
              </a:rPr>
              <a:t>Liquidity Coverage Ratio – LCR</a:t>
            </a:r>
            <a:r>
              <a:rPr lang="mk-MK" sz="1100" dirty="0">
                <a:solidFill>
                  <a:srgbClr val="002060"/>
                </a:solidFill>
              </a:rPr>
              <a:t>) </a:t>
            </a:r>
            <a:r>
              <a:rPr lang="en-US" sz="1100" dirty="0">
                <a:solidFill>
                  <a:srgbClr val="002060"/>
                </a:solidFill>
              </a:rPr>
              <a:t> Q4’25 </a:t>
            </a:r>
            <a:r>
              <a:rPr lang="mk-MK" sz="1100" dirty="0">
                <a:solidFill>
                  <a:srgbClr val="002060"/>
                </a:solidFill>
              </a:rPr>
              <a:t>го достигна нивото од</a:t>
            </a:r>
            <a:r>
              <a:rPr lang="en-US" sz="1100" dirty="0">
                <a:solidFill>
                  <a:srgbClr val="002060"/>
                </a:solidFill>
              </a:rPr>
              <a:t> </a:t>
            </a:r>
            <a:r>
              <a:rPr lang="mk-MK" sz="1100" dirty="0">
                <a:solidFill>
                  <a:srgbClr val="002060"/>
                </a:solidFill>
              </a:rPr>
              <a:t>2</a:t>
            </a:r>
            <a:r>
              <a:rPr lang="en-US" sz="1100" dirty="0">
                <a:solidFill>
                  <a:srgbClr val="002060"/>
                </a:solidFill>
              </a:rPr>
              <a:t>60.</a:t>
            </a:r>
            <a:r>
              <a:rPr lang="mk-MK" sz="1100" dirty="0">
                <a:solidFill>
                  <a:srgbClr val="002060"/>
                </a:solidFill>
              </a:rPr>
              <a:t>9</a:t>
            </a:r>
            <a:r>
              <a:rPr lang="en-US" sz="1100" dirty="0">
                <a:solidFill>
                  <a:srgbClr val="002060"/>
                </a:solidFill>
              </a:rPr>
              <a:t>%</a:t>
            </a:r>
            <a:r>
              <a:rPr lang="mk-MK" sz="1100" dirty="0">
                <a:solidFill>
                  <a:srgbClr val="002060"/>
                </a:solidFill>
              </a:rPr>
              <a:t>, што е за три пати повисоко ниво од регулаторниот минимум 100%</a:t>
            </a:r>
          </a:p>
          <a:p>
            <a:pPr algn="just"/>
            <a:endParaRPr lang="en-US" sz="1100" b="1" dirty="0">
              <a:latin typeface="+mj-lt"/>
            </a:endParaRPr>
          </a:p>
          <a:p>
            <a:pPr algn="just"/>
            <a:r>
              <a:rPr lang="en-US" sz="1100" i="1" dirty="0">
                <a:solidFill>
                  <a:srgbClr val="002060"/>
                </a:solidFill>
                <a:latin typeface="+mj-lt"/>
              </a:rPr>
              <a:t>🔍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Целокупните 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ликвидносни услови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 останаа поволни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mk-MK" sz="1100" i="1" dirty="0">
                <a:solidFill>
                  <a:srgbClr val="002060"/>
                </a:solidFill>
                <a:latin typeface="+mj-lt"/>
              </a:rPr>
              <a:t>банките имаа доволно резерви да ги надминат непредвидените финансиски кризи, што ја гарантира истовремено безбедноста на штедачите и стабилност на пазарот</a:t>
            </a:r>
            <a:endParaRPr lang="en-US" sz="1100" i="1" dirty="0">
              <a:solidFill>
                <a:srgbClr val="002060"/>
              </a:solidFill>
              <a:latin typeface="+mj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mk-MK" sz="1100" i="1" dirty="0">
                <a:solidFill>
                  <a:srgbClr val="002060"/>
                </a:solidFill>
                <a:latin typeface="+mj-lt"/>
              </a:rPr>
              <a:t>оваа стапка</a:t>
            </a:r>
            <a:r>
              <a:rPr lang="en-US" sz="11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им о</a:t>
            </a:r>
            <a:r>
              <a:rPr lang="mk-MK" sz="1100" i="1" dirty="0">
                <a:solidFill>
                  <a:srgbClr val="002060"/>
                </a:solidFill>
                <a:latin typeface="+mj-lt"/>
              </a:rPr>
              <a:t>безбеди </a:t>
            </a:r>
            <a:r>
              <a:rPr lang="ru-RU" sz="1100" i="1" dirty="0">
                <a:solidFill>
                  <a:srgbClr val="002060"/>
                </a:solidFill>
                <a:latin typeface="+mj-lt"/>
              </a:rPr>
              <a:t>на банките плаќање на своите обврски дури и во случај на ненадејни промени на пазарот, што е клучно за зачувување на довербата во банкарскиот сектор</a:t>
            </a:r>
          </a:p>
          <a:p>
            <a:pPr algn="just"/>
            <a:r>
              <a:rPr lang="mk-MK" sz="1100" dirty="0">
                <a:solidFill>
                  <a:srgbClr val="FF99CC"/>
                </a:solidFill>
                <a:latin typeface="+mj-lt"/>
              </a:rPr>
              <a:t>       ЕВРОЗОНА</a:t>
            </a:r>
            <a:r>
              <a:rPr lang="en-GB" sz="1100" dirty="0">
                <a:solidFill>
                  <a:srgbClr val="FF99CC"/>
                </a:solidFill>
                <a:latin typeface="+mj-lt"/>
              </a:rPr>
              <a:t> LCR 1</a:t>
            </a:r>
            <a:r>
              <a:rPr lang="mk-MK" sz="1100" dirty="0">
                <a:solidFill>
                  <a:srgbClr val="FF99CC"/>
                </a:solidFill>
                <a:latin typeface="+mj-lt"/>
              </a:rPr>
              <a:t>5</a:t>
            </a:r>
            <a:r>
              <a:rPr lang="en-US" sz="1100" dirty="0">
                <a:solidFill>
                  <a:srgbClr val="FF99CC"/>
                </a:solidFill>
                <a:latin typeface="+mj-lt"/>
              </a:rPr>
              <a:t>8.6</a:t>
            </a:r>
            <a:r>
              <a:rPr lang="en-GB" sz="1100" dirty="0">
                <a:solidFill>
                  <a:srgbClr val="FF99CC"/>
                </a:solidFill>
                <a:latin typeface="+mj-lt"/>
              </a:rPr>
              <a:t>%</a:t>
            </a:r>
            <a:endParaRPr lang="en-US" sz="1100" i="1" dirty="0">
              <a:solidFill>
                <a:srgbClr val="FF99CC"/>
              </a:solidFill>
              <a:latin typeface="+mj-lt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6190F76-B07B-5E3F-A009-4F573500E3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7569288"/>
              </p:ext>
            </p:extLst>
          </p:nvPr>
        </p:nvGraphicFramePr>
        <p:xfrm>
          <a:off x="493775" y="4771893"/>
          <a:ext cx="4606961" cy="1731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A2A12AE-CB47-9C86-F7EE-5D219EF61AE8}"/>
              </a:ext>
            </a:extLst>
          </p:cNvPr>
          <p:cNvSpPr txBox="1"/>
          <p:nvPr/>
        </p:nvSpPr>
        <p:spPr>
          <a:xfrm>
            <a:off x="5100736" y="6625460"/>
            <a:ext cx="709126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k-MK" sz="800" b="1" dirty="0">
                <a:solidFill>
                  <a:srgbClr val="002060"/>
                </a:solidFill>
              </a:rPr>
              <a:t>Националната регулатива</a:t>
            </a:r>
            <a:r>
              <a:rPr lang="en-US" sz="800" b="1" dirty="0">
                <a:solidFill>
                  <a:srgbClr val="002060"/>
                </a:solidFill>
              </a:rPr>
              <a:t> </a:t>
            </a:r>
            <a:r>
              <a:rPr lang="mk-MK" sz="800" b="1" dirty="0">
                <a:solidFill>
                  <a:srgbClr val="002060"/>
                </a:solidFill>
              </a:rPr>
              <a:t>за сопствените средства</a:t>
            </a:r>
            <a:r>
              <a:rPr lang="en-US" sz="800" b="1" dirty="0">
                <a:solidFill>
                  <a:srgbClr val="002060"/>
                </a:solidFill>
              </a:rPr>
              <a:t>,</a:t>
            </a:r>
            <a:r>
              <a:rPr lang="mk-MK" sz="800" b="1" dirty="0">
                <a:solidFill>
                  <a:srgbClr val="002060"/>
                </a:solidFill>
              </a:rPr>
              <a:t> капиталните барања и Методологијата за пресметка на </a:t>
            </a: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 LCR</a:t>
            </a:r>
            <a:r>
              <a:rPr lang="mk-MK" sz="800" b="1" dirty="0">
                <a:solidFill>
                  <a:srgbClr val="00206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е во согласност со </a:t>
            </a: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Basel III</a:t>
            </a:r>
            <a:r>
              <a:rPr kumimoji="0" lang="mk-MK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Times New Roman" panose="02020603050405020304" pitchFamily="18" charset="0"/>
                <a:cs typeface="Calibri" panose="020F0502020204030204" pitchFamily="34" charset="0"/>
              </a:rPr>
              <a:t> барањата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EB9AC8-D883-AE25-DCF4-7FB1C9257223}"/>
              </a:ext>
            </a:extLst>
          </p:cNvPr>
          <p:cNvSpPr txBox="1"/>
          <p:nvPr/>
        </p:nvSpPr>
        <p:spPr>
          <a:xfrm>
            <a:off x="1947767" y="4510283"/>
            <a:ext cx="165385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Liquidity Coverage Ratio 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D23E15-B74D-89EF-A74D-3C8BCE42857D}"/>
              </a:ext>
            </a:extLst>
          </p:cNvPr>
          <p:cNvSpPr txBox="1"/>
          <p:nvPr/>
        </p:nvSpPr>
        <p:spPr>
          <a:xfrm>
            <a:off x="6321488" y="5988680"/>
            <a:ext cx="55050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Извори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fontAlgn="t"/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Народна банка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 │ Извештај за ризици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Индикатори за банкарскиот систем 4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Q25,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анекс 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24, анекс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31</a:t>
            </a:r>
            <a:endParaRPr lang="mk-MK" sz="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fontAlgn="t"/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European Central Bank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</a:rPr>
              <a:t>│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</a:rPr>
              <a:t>Banking supervision</a:t>
            </a:r>
            <a:r>
              <a:rPr lang="mk-MK" sz="800" dirty="0">
                <a:solidFill>
                  <a:schemeClr val="bg1">
                    <a:lumMod val="65000"/>
                  </a:schemeClr>
                </a:solidFill>
              </a:rPr>
              <a:t>, </a:t>
            </a:r>
          </a:p>
          <a:p>
            <a:pPr fontAlgn="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World Bank | Regular Economic Report Spring 2026</a:t>
            </a:r>
            <a:endParaRPr lang="mk-MK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object 8">
            <a:extLst>
              <a:ext uri="{FF2B5EF4-FFF2-40B4-BE49-F238E27FC236}">
                <a16:creationId xmlns:a16="http://schemas.microsoft.com/office/drawing/2014/main" id="{10782B11-7909-BA23-FBA1-5F9DEF0750BA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D3EFBB-82AF-4E07-B899-DE8CDE499902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71C3F8-8AEB-29A2-BF5C-96825BC6B23F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196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35FDA-9C25-734D-67C7-76B3AC6D4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10319E92-0149-1603-71B0-2076FF26BA87}"/>
              </a:ext>
            </a:extLst>
          </p:cNvPr>
          <p:cNvSpPr txBox="1"/>
          <p:nvPr/>
        </p:nvSpPr>
        <p:spPr>
          <a:xfrm>
            <a:off x="261258" y="1563809"/>
            <a:ext cx="1193074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b="1" i="1" dirty="0">
                <a:solidFill>
                  <a:srgbClr val="002060"/>
                </a:solidFill>
                <a:latin typeface="+mj-lt"/>
              </a:rPr>
              <a:t>Системската отпорност </a:t>
            </a:r>
            <a:r>
              <a:rPr lang="ru-RU" sz="1000" i="1" dirty="0">
                <a:solidFill>
                  <a:srgbClr val="002060"/>
                </a:solidFill>
                <a:latin typeface="+mj-lt"/>
              </a:rPr>
              <a:t>на банкарскиот сектор изградена во текот на изминатите децении е јавно добро, а во 2025 година е резултат на напредокот во македонскиот пристап кон: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9A1C8B36-2849-2A57-F11D-5692BF0BCE56}"/>
              </a:ext>
            </a:extLst>
          </p:cNvPr>
          <p:cNvSpPr/>
          <p:nvPr/>
        </p:nvSpPr>
        <p:spPr>
          <a:xfrm>
            <a:off x="0" y="1"/>
            <a:ext cx="4427984" cy="323172"/>
          </a:xfrm>
          <a:custGeom>
            <a:avLst/>
            <a:gdLst/>
            <a:ahLst/>
            <a:cxnLst/>
            <a:rect l="l" t="t" r="r" b="b"/>
            <a:pathLst>
              <a:path w="10439400" h="719455">
                <a:moveTo>
                  <a:pt x="10439400" y="0"/>
                </a:moveTo>
                <a:lnTo>
                  <a:pt x="0" y="0"/>
                </a:lnTo>
                <a:lnTo>
                  <a:pt x="0" y="719327"/>
                </a:lnTo>
                <a:lnTo>
                  <a:pt x="239776" y="702817"/>
                </a:lnTo>
                <a:lnTo>
                  <a:pt x="239776" y="239775"/>
                </a:lnTo>
                <a:lnTo>
                  <a:pt x="6959600" y="239775"/>
                </a:lnTo>
                <a:lnTo>
                  <a:pt x="1043940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 wrap="square" lIns="0" tIns="0" rIns="0" bIns="0" rtlCol="0"/>
          <a:lstStyle/>
          <a:p>
            <a:endParaRPr dirty="0">
              <a:solidFill>
                <a:srgbClr val="FF99CC"/>
              </a:solidFill>
            </a:endParaRPr>
          </a:p>
        </p:txBody>
      </p:sp>
      <p:sp>
        <p:nvSpPr>
          <p:cNvPr id="5" name="object 8">
            <a:extLst>
              <a:ext uri="{FF2B5EF4-FFF2-40B4-BE49-F238E27FC236}">
                <a16:creationId xmlns:a16="http://schemas.microsoft.com/office/drawing/2014/main" id="{80ED68FD-839A-B12B-D8A9-825B77951208}"/>
              </a:ext>
            </a:extLst>
          </p:cNvPr>
          <p:cNvSpPr/>
          <p:nvPr/>
        </p:nvSpPr>
        <p:spPr>
          <a:xfrm>
            <a:off x="5645020" y="90694"/>
            <a:ext cx="796760" cy="37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>
              <a:solidFill>
                <a:srgbClr val="0070C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E9AE52-3170-B5BA-0F75-1D90686687AF}"/>
              </a:ext>
            </a:extLst>
          </p:cNvPr>
          <p:cNvSpPr txBox="1"/>
          <p:nvPr/>
        </p:nvSpPr>
        <p:spPr>
          <a:xfrm>
            <a:off x="4323184" y="506139"/>
            <a:ext cx="35456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rgbClr val="002060"/>
                </a:solidFill>
                <a:latin typeface="Georgia" panose="02040502050405020303" pitchFamily="18" charset="0"/>
              </a:rPr>
              <a:t>_____________________________________________________________________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17DC41-2DAA-F165-88C5-F2C375AD30FE}"/>
              </a:ext>
            </a:extLst>
          </p:cNvPr>
          <p:cNvSpPr txBox="1"/>
          <p:nvPr/>
        </p:nvSpPr>
        <p:spPr>
          <a:xfrm>
            <a:off x="1828799" y="675576"/>
            <a:ext cx="8985379" cy="26622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solidFill>
                  <a:srgbClr val="002060"/>
                </a:solidFill>
                <a:latin typeface="Amasis MT Pro Light" panose="02040304050005020304" pitchFamily="18" charset="0"/>
              </a:rPr>
              <a:t>M</a:t>
            </a:r>
            <a:r>
              <a:rPr lang="mk-MK" sz="1050" dirty="0">
                <a:solidFill>
                  <a:srgbClr val="002060"/>
                </a:solidFill>
                <a:latin typeface="+mj-lt"/>
              </a:rPr>
              <a:t>акроекономски показатели и </a:t>
            </a:r>
            <a:r>
              <a:rPr lang="mk-MK" sz="1050" dirty="0">
                <a:solidFill>
                  <a:srgbClr val="002060"/>
                </a:solidFill>
                <a:latin typeface="Georgia" panose="02040502050405020303" pitchFamily="18" charset="0"/>
              </a:rPr>
              <a:t>Банкарски систем на Република Северна Македонија</a:t>
            </a:r>
            <a:r>
              <a:rPr lang="en-US" sz="105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mk-MK" sz="800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со состојба на ден</a:t>
            </a:r>
            <a:r>
              <a:rPr lang="en-US" sz="800" i="1" dirty="0">
                <a:solidFill>
                  <a:srgbClr val="002060"/>
                </a:solidFill>
                <a:latin typeface="Amasis MT Pro Light" panose="02040304050005020304" pitchFamily="18" charset="0"/>
              </a:rPr>
              <a:t>: </a:t>
            </a:r>
            <a:r>
              <a:rPr lang="mk-MK" sz="800" i="1" dirty="0">
                <a:solidFill>
                  <a:srgbClr val="002060"/>
                </a:solidFill>
                <a:latin typeface="+mj-lt"/>
              </a:rPr>
              <a:t>31.12.2025</a:t>
            </a:r>
            <a:endParaRPr lang="en-US" sz="800" i="1" dirty="0">
              <a:solidFill>
                <a:srgbClr val="002060"/>
              </a:solidFill>
              <a:latin typeface="Amasis MT Pro Light" panose="020403040500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D2951B-0D5E-5C9E-6A2D-8476DBB96C77}"/>
              </a:ext>
            </a:extLst>
          </p:cNvPr>
          <p:cNvSpPr txBox="1">
            <a:spLocks/>
          </p:cNvSpPr>
          <p:nvPr/>
        </p:nvSpPr>
        <p:spPr>
          <a:xfrm>
            <a:off x="261258" y="2261083"/>
            <a:ext cx="11616418" cy="3549167"/>
          </a:xfrm>
          <a:prstGeom prst="rect">
            <a:avLst/>
          </a:prstGeom>
        </p:spPr>
        <p:txBody>
          <a:bodyPr vert="horz" lIns="91440" tIns="45720" rIns="91440" bIns="45720" numCol="4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600" indent="-228600">
              <a:buFont typeface="+mj-lt"/>
              <a:buAutoNum type="arabicPeriod"/>
            </a:pPr>
            <a:r>
              <a:rPr lang="ru-RU" sz="1100" u="sng" dirty="0">
                <a:solidFill>
                  <a:srgbClr val="002060"/>
                </a:solidFill>
              </a:rPr>
              <a:t>Рамката за </a:t>
            </a:r>
            <a:r>
              <a:rPr lang="ru-RU" sz="1100" b="1" u="sng" dirty="0">
                <a:solidFill>
                  <a:srgbClr val="002060"/>
                </a:solidFill>
              </a:rPr>
              <a:t>меѓународни плаќања во евра </a:t>
            </a:r>
          </a:p>
          <a:p>
            <a:r>
              <a:rPr lang="en-US" sz="800" b="1" dirty="0">
                <a:solidFill>
                  <a:srgbClr val="00B0F0"/>
                </a:solidFill>
                <a:latin typeface="Amasis MT Pro" panose="02040504050005020304" pitchFamily="18" charset="0"/>
              </a:rPr>
              <a:t>SEPA</a:t>
            </a:r>
            <a:endParaRPr lang="ru-RU" sz="800" dirty="0">
              <a:solidFill>
                <a:srgbClr val="00B0F0"/>
              </a:solidFill>
            </a:endParaRPr>
          </a:p>
          <a:p>
            <a:endParaRPr lang="ru-RU" sz="1100" dirty="0">
              <a:solidFill>
                <a:srgbClr val="00B0F0"/>
              </a:solidFill>
            </a:endParaRPr>
          </a:p>
          <a:p>
            <a:r>
              <a:rPr lang="mk-MK" sz="1100" dirty="0">
                <a:solidFill>
                  <a:srgbClr val="002060"/>
                </a:solidFill>
              </a:rPr>
              <a:t>Нашата земја во минатата година постигна значаен напредок во модернизација и хармонизација на регулаторната рамка со Европск</a:t>
            </a:r>
            <a:r>
              <a:rPr lang="en-US" sz="1100" dirty="0">
                <a:solidFill>
                  <a:srgbClr val="002060"/>
                </a:solidFill>
              </a:rPr>
              <a:t>o</a:t>
            </a:r>
            <a:r>
              <a:rPr lang="mk-MK" sz="1100" dirty="0">
                <a:solidFill>
                  <a:srgbClr val="002060"/>
                </a:solidFill>
              </a:rPr>
              <a:t>то законодавство и практики, што ни овозможи да станеме </a:t>
            </a:r>
            <a:r>
              <a:rPr lang="mk-MK" sz="1100" b="1" dirty="0">
                <a:solidFill>
                  <a:srgbClr val="FF0066"/>
                </a:solidFill>
              </a:rPr>
              <a:t>членка на </a:t>
            </a:r>
            <a:r>
              <a:rPr lang="en-US" sz="1100" b="1" dirty="0">
                <a:solidFill>
                  <a:srgbClr val="FF0066"/>
                </a:solidFill>
              </a:rPr>
              <a:t>SEPA </a:t>
            </a:r>
            <a:r>
              <a:rPr lang="mk-MK" sz="1100" dirty="0">
                <a:solidFill>
                  <a:srgbClr val="002060"/>
                </a:solidFill>
              </a:rPr>
              <a:t>и создаде услови за брзи и ефективни меѓународни плаќања во евра како да сме членка на ЕУ. Во оваа реформа банките ја имаа клучната улога </a:t>
            </a:r>
            <a:r>
              <a:rPr lang="en-US" sz="1100" dirty="0">
                <a:solidFill>
                  <a:srgbClr val="002060"/>
                </a:solidFill>
              </a:rPr>
              <a:t>(</a:t>
            </a:r>
            <a:r>
              <a:rPr lang="mk-MK" sz="1100" dirty="0">
                <a:solidFill>
                  <a:srgbClr val="002060"/>
                </a:solidFill>
              </a:rPr>
              <a:t>до</a:t>
            </a:r>
            <a:r>
              <a:rPr lang="mk-MK" sz="1100" u="sng" dirty="0">
                <a:solidFill>
                  <a:srgbClr val="002060"/>
                </a:solidFill>
              </a:rPr>
              <a:t>10</a:t>
            </a:r>
            <a:r>
              <a:rPr lang="en-US" sz="1100" u="sng" dirty="0">
                <a:solidFill>
                  <a:srgbClr val="002060"/>
                </a:solidFill>
              </a:rPr>
              <a:t>‘2</a:t>
            </a:r>
            <a:r>
              <a:rPr lang="mk-MK" sz="1100" u="sng" dirty="0">
                <a:solidFill>
                  <a:srgbClr val="002060"/>
                </a:solidFill>
              </a:rPr>
              <a:t>5 </a:t>
            </a:r>
            <a:r>
              <a:rPr lang="mk-MK" sz="1100" dirty="0">
                <a:solidFill>
                  <a:srgbClr val="002060"/>
                </a:solidFill>
              </a:rPr>
              <a:t>се приклучија </a:t>
            </a:r>
            <a:r>
              <a:rPr lang="en-US" sz="1100" dirty="0">
                <a:solidFill>
                  <a:srgbClr val="002060"/>
                </a:solidFill>
              </a:rPr>
              <a:t>9 </a:t>
            </a:r>
            <a:r>
              <a:rPr lang="mk-MK" sz="1100" dirty="0">
                <a:solidFill>
                  <a:srgbClr val="002060"/>
                </a:solidFill>
              </a:rPr>
              <a:t>банки, а останатите 3 банки во 3</a:t>
            </a:r>
            <a:r>
              <a:rPr lang="en-US" sz="1100" dirty="0">
                <a:solidFill>
                  <a:srgbClr val="002060"/>
                </a:solidFill>
              </a:rPr>
              <a:t>’26)</a:t>
            </a: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pPr marL="228600" indent="-228600">
              <a:buAutoNum type="arabicPeriod"/>
            </a:pPr>
            <a:endParaRPr lang="mk-MK" sz="1100" dirty="0">
              <a:solidFill>
                <a:srgbClr val="002060"/>
              </a:solidFill>
            </a:endParaRPr>
          </a:p>
          <a:p>
            <a:r>
              <a:rPr lang="mk-MK" sz="1100" u="sng" dirty="0">
                <a:solidFill>
                  <a:srgbClr val="002060"/>
                </a:solidFill>
              </a:rPr>
              <a:t>2. Рамката за </a:t>
            </a:r>
            <a:r>
              <a:rPr lang="mk-MK" sz="1100" b="1" u="sng" dirty="0">
                <a:solidFill>
                  <a:srgbClr val="002060"/>
                </a:solidFill>
              </a:rPr>
              <a:t>решавање банки</a:t>
            </a:r>
            <a:br>
              <a:rPr lang="en-US" sz="1100" u="sng" dirty="0">
                <a:solidFill>
                  <a:srgbClr val="002060"/>
                </a:solidFill>
              </a:rPr>
            </a:br>
            <a:r>
              <a:rPr lang="en-US" sz="800" dirty="0">
                <a:solidFill>
                  <a:srgbClr val="00B0F0"/>
                </a:solidFill>
                <a:latin typeface="Amasis MT Pro" panose="02040504050005020304" pitchFamily="18" charset="0"/>
              </a:rPr>
              <a:t>MREL</a:t>
            </a:r>
            <a:endParaRPr lang="mk-MK" sz="800" dirty="0">
              <a:solidFill>
                <a:srgbClr val="00B0F0"/>
              </a:solidFill>
              <a:latin typeface="Amasis MT Pro" panose="02040504050005020304" pitchFamily="18" charset="0"/>
            </a:endParaRPr>
          </a:p>
          <a:p>
            <a:br>
              <a:rPr lang="en-US" sz="1100" dirty="0">
                <a:solidFill>
                  <a:srgbClr val="002060"/>
                </a:solidFill>
              </a:rPr>
            </a:br>
            <a:r>
              <a:rPr lang="mk-MK" sz="1100" u="sng" dirty="0">
                <a:solidFill>
                  <a:srgbClr val="002060"/>
                </a:solidFill>
              </a:rPr>
              <a:t>3</a:t>
            </a:r>
            <a:r>
              <a:rPr lang="en-US" sz="1100" u="sng" dirty="0">
                <a:solidFill>
                  <a:srgbClr val="002060"/>
                </a:solidFill>
              </a:rPr>
              <a:t>’2</a:t>
            </a:r>
            <a:r>
              <a:rPr lang="mk-MK" sz="1100" u="sng" dirty="0">
                <a:solidFill>
                  <a:srgbClr val="002060"/>
                </a:solidFill>
              </a:rPr>
              <a:t>5</a:t>
            </a:r>
            <a:r>
              <a:rPr lang="en-US" sz="1100" dirty="0">
                <a:solidFill>
                  <a:srgbClr val="002060"/>
                </a:solidFill>
              </a:rPr>
              <a:t>, </a:t>
            </a:r>
            <a:r>
              <a:rPr lang="mk-MK" sz="1100" dirty="0">
                <a:solidFill>
                  <a:srgbClr val="002060"/>
                </a:solidFill>
              </a:rPr>
              <a:t>Народна банка донесе 20 одлуки од областа </a:t>
            </a:r>
            <a:r>
              <a:rPr lang="mk-MK" sz="1100" b="1" dirty="0">
                <a:solidFill>
                  <a:srgbClr val="FF0066"/>
                </a:solidFill>
              </a:rPr>
              <a:t>решавање банки </a:t>
            </a:r>
            <a:r>
              <a:rPr lang="mk-MK" sz="1100" dirty="0">
                <a:solidFill>
                  <a:srgbClr val="002060"/>
                </a:solidFill>
              </a:rPr>
              <a:t>со што целосно ја дефинира оваа регулаторна рамка, на тој начин осигурувајќи усогласеност со највисоките меѓународни стандарди и добри практики</a:t>
            </a:r>
            <a:r>
              <a:rPr lang="en-US" sz="1100" dirty="0">
                <a:solidFill>
                  <a:srgbClr val="002060"/>
                </a:solidFill>
              </a:rPr>
              <a:t>.</a:t>
            </a:r>
            <a:r>
              <a:rPr lang="mk-MK" sz="1100" dirty="0">
                <a:solidFill>
                  <a:srgbClr val="002060"/>
                </a:solidFill>
              </a:rPr>
              <a:t> </a:t>
            </a:r>
            <a:br>
              <a:rPr lang="mk-MK" sz="1100" dirty="0">
                <a:solidFill>
                  <a:srgbClr val="002060"/>
                </a:solidFill>
              </a:rPr>
            </a:br>
            <a:r>
              <a:rPr lang="mk-MK" sz="1100" dirty="0">
                <a:solidFill>
                  <a:srgbClr val="002060"/>
                </a:solidFill>
              </a:rPr>
              <a:t>Овие одлуки се значаен чекор кон натамошно јакнење на стабилноста на финансискиот сектор и заштита на јавниот интерес. </a:t>
            </a:r>
            <a:br>
              <a:rPr lang="mk-MK" sz="1100" dirty="0">
                <a:solidFill>
                  <a:srgbClr val="002060"/>
                </a:solidFill>
              </a:rPr>
            </a:br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endParaRPr lang="mk-MK" sz="1100" dirty="0">
              <a:solidFill>
                <a:srgbClr val="002060"/>
              </a:solidFill>
            </a:endParaRPr>
          </a:p>
          <a:p>
            <a:r>
              <a:rPr lang="mk-MK" sz="1100" dirty="0">
                <a:solidFill>
                  <a:srgbClr val="002060"/>
                </a:solidFill>
              </a:rPr>
              <a:t> </a:t>
            </a:r>
            <a:br>
              <a:rPr lang="mk-MK" sz="1100" dirty="0">
                <a:solidFill>
                  <a:srgbClr val="002060"/>
                </a:solidFill>
              </a:rPr>
            </a:br>
            <a:endParaRPr lang="mk-MK" sz="1100" dirty="0">
              <a:solidFill>
                <a:srgbClr val="002060"/>
              </a:solidFill>
            </a:endParaRPr>
          </a:p>
          <a:p>
            <a:br>
              <a:rPr lang="mk-MK" sz="1100" dirty="0">
                <a:solidFill>
                  <a:srgbClr val="002060"/>
                </a:solidFill>
              </a:rPr>
            </a:br>
            <a:r>
              <a:rPr lang="en-US" sz="1100" dirty="0">
                <a:solidFill>
                  <a:srgbClr val="002060"/>
                </a:solidFill>
              </a:rPr>
              <a:t> </a:t>
            </a:r>
            <a:br>
              <a:rPr lang="en-US" sz="1100" dirty="0">
                <a:solidFill>
                  <a:srgbClr val="002060"/>
                </a:solidFill>
              </a:rPr>
            </a:br>
            <a:br>
              <a:rPr lang="en-US" sz="1100" dirty="0">
                <a:solidFill>
                  <a:srgbClr val="002060"/>
                </a:solidFill>
              </a:rPr>
            </a:br>
            <a:br>
              <a:rPr lang="en-US" sz="1100" dirty="0">
                <a:solidFill>
                  <a:srgbClr val="002060"/>
                </a:solidFill>
              </a:rPr>
            </a:br>
            <a:br>
              <a:rPr lang="en-US" sz="1100" dirty="0">
                <a:solidFill>
                  <a:srgbClr val="002060"/>
                </a:solidFill>
              </a:rPr>
            </a:br>
            <a:r>
              <a:rPr lang="en-US" sz="1100" dirty="0">
                <a:solidFill>
                  <a:srgbClr val="002060"/>
                </a:solidFill>
              </a:rPr>
              <a:t>3</a:t>
            </a:r>
            <a:r>
              <a:rPr lang="en-US" sz="1100" dirty="0">
                <a:solidFill>
                  <a:srgbClr val="00B0F0"/>
                </a:solidFill>
              </a:rPr>
              <a:t>. </a:t>
            </a:r>
            <a:r>
              <a:rPr lang="mk-MK" sz="1100" u="sng" dirty="0">
                <a:solidFill>
                  <a:srgbClr val="002060"/>
                </a:solidFill>
              </a:rPr>
              <a:t>Рамката за </a:t>
            </a:r>
            <a:r>
              <a:rPr lang="mk-MK" sz="1100" b="1" u="sng" dirty="0">
                <a:solidFill>
                  <a:srgbClr val="002060"/>
                </a:solidFill>
              </a:rPr>
              <a:t>дигитална трансформација</a:t>
            </a:r>
            <a:br>
              <a:rPr lang="en-US" sz="1100" b="1" u="sng" dirty="0">
                <a:solidFill>
                  <a:srgbClr val="00B0F0"/>
                </a:solidFill>
              </a:rPr>
            </a:br>
            <a:r>
              <a:rPr lang="mk-MK" sz="800" dirty="0">
                <a:solidFill>
                  <a:srgbClr val="00B0F0"/>
                </a:solidFill>
              </a:rPr>
              <a:t>ОТПОРНОСТ НА ДИГИТАЛНИОТ ПРОСТОР </a:t>
            </a:r>
          </a:p>
          <a:p>
            <a:br>
              <a:rPr lang="mk-MK" sz="800" dirty="0">
                <a:solidFill>
                  <a:srgbClr val="002060"/>
                </a:solidFill>
              </a:rPr>
            </a:br>
            <a:r>
              <a:rPr lang="mk-MK" sz="1100" u="sng" dirty="0">
                <a:solidFill>
                  <a:srgbClr val="002060"/>
                </a:solidFill>
              </a:rPr>
              <a:t>4</a:t>
            </a:r>
            <a:r>
              <a:rPr lang="en-US" sz="1100" u="sng" dirty="0">
                <a:solidFill>
                  <a:srgbClr val="002060"/>
                </a:solidFill>
              </a:rPr>
              <a:t>’2</a:t>
            </a:r>
            <a:r>
              <a:rPr lang="mk-MK" sz="1100" u="sng" dirty="0">
                <a:solidFill>
                  <a:srgbClr val="002060"/>
                </a:solidFill>
              </a:rPr>
              <a:t>5</a:t>
            </a:r>
            <a:r>
              <a:rPr lang="mk-MK" sz="1100" dirty="0">
                <a:solidFill>
                  <a:srgbClr val="002060"/>
                </a:solidFill>
              </a:rPr>
              <a:t>, Народната банка донесе нова Одлука за </a:t>
            </a:r>
            <a:r>
              <a:rPr lang="en-US" sz="1100" dirty="0">
                <a:solidFill>
                  <a:srgbClr val="002060"/>
                </a:solidFill>
              </a:rPr>
              <a:t> </a:t>
            </a:r>
            <a:r>
              <a:rPr lang="ru-RU" sz="1100" b="1" dirty="0">
                <a:solidFill>
                  <a:srgbClr val="FF0066"/>
                </a:solidFill>
              </a:rPr>
              <a:t>Методологијата за сигурност на информативниот систем</a:t>
            </a:r>
            <a:r>
              <a:rPr lang="en-US" sz="1100" b="1" dirty="0">
                <a:solidFill>
                  <a:srgbClr val="002060"/>
                </a:solidFill>
              </a:rPr>
              <a:t>,</a:t>
            </a:r>
            <a:r>
              <a:rPr lang="en-US" sz="1100" dirty="0">
                <a:solidFill>
                  <a:srgbClr val="002060"/>
                </a:solidFill>
              </a:rPr>
              <a:t> </a:t>
            </a:r>
            <a:r>
              <a:rPr lang="ru-RU" sz="1100" dirty="0">
                <a:solidFill>
                  <a:srgbClr val="002060"/>
                </a:solidFill>
              </a:rPr>
              <a:t>усогласена </a:t>
            </a:r>
            <a:r>
              <a:rPr lang="ru-RU" sz="1100" dirty="0"/>
              <a:t>со </a:t>
            </a:r>
            <a:r>
              <a:rPr lang="en-US" sz="1100" dirty="0">
                <a:solidFill>
                  <a:srgbClr val="002060"/>
                </a:solidFill>
              </a:rPr>
              <a:t>European Banking Authority (EBA)</a:t>
            </a:r>
            <a:r>
              <a:rPr lang="ru-RU" sz="1100" dirty="0"/>
              <a:t> </a:t>
            </a:r>
            <a:r>
              <a:rPr lang="ru-RU" sz="1100" dirty="0">
                <a:solidFill>
                  <a:srgbClr val="002060"/>
                </a:solidFill>
              </a:rPr>
              <a:t>надлежна за управување со ризици поврзани со безбедноста. </a:t>
            </a:r>
            <a:br>
              <a:rPr lang="ru-RU" sz="1100" dirty="0">
                <a:solidFill>
                  <a:srgbClr val="002060"/>
                </a:solidFill>
              </a:rPr>
            </a:br>
            <a:r>
              <a:rPr lang="ru-RU" sz="1100" dirty="0">
                <a:solidFill>
                  <a:srgbClr val="002060"/>
                </a:solidFill>
              </a:rPr>
              <a:t>Оваа одлука е вовед во активностите за подготовка и имплементација на нов Закон за дигитална отпорност во финансискиот сектор, усогласен со Европскиот закон за дигитална оперативна отпорност-</a:t>
            </a:r>
            <a:r>
              <a:rPr lang="ru-RU" sz="1100" b="1" dirty="0">
                <a:solidFill>
                  <a:srgbClr val="002060"/>
                </a:solidFill>
              </a:rPr>
              <a:t>DORA</a:t>
            </a:r>
            <a:r>
              <a:rPr lang="ru-RU" sz="1100" dirty="0">
                <a:solidFill>
                  <a:srgbClr val="002060"/>
                </a:solidFill>
              </a:rPr>
              <a:t> </a:t>
            </a:r>
            <a:br>
              <a:rPr lang="ru-RU" sz="1100" dirty="0">
                <a:solidFill>
                  <a:srgbClr val="002060"/>
                </a:solidFill>
              </a:rPr>
            </a:br>
            <a:br>
              <a:rPr lang="ru-RU" sz="1100" dirty="0">
                <a:solidFill>
                  <a:srgbClr val="002060"/>
                </a:solidFill>
              </a:rPr>
            </a:br>
            <a:r>
              <a:rPr lang="mk-MK" sz="1100" u="sng" dirty="0">
                <a:solidFill>
                  <a:srgbClr val="002060"/>
                </a:solidFill>
              </a:rPr>
              <a:t>3</a:t>
            </a:r>
            <a:r>
              <a:rPr lang="en-US" sz="1100" u="sng" dirty="0">
                <a:solidFill>
                  <a:srgbClr val="002060"/>
                </a:solidFill>
              </a:rPr>
              <a:t>’2</a:t>
            </a:r>
            <a:r>
              <a:rPr lang="mk-MK" sz="1100" u="sng" dirty="0">
                <a:solidFill>
                  <a:srgbClr val="002060"/>
                </a:solidFill>
              </a:rPr>
              <a:t>6</a:t>
            </a:r>
            <a:r>
              <a:rPr lang="mk-MK" sz="1100" dirty="0">
                <a:solidFill>
                  <a:srgbClr val="002060"/>
                </a:solidFill>
              </a:rPr>
              <a:t>,</a:t>
            </a:r>
            <a:r>
              <a:rPr lang="ru-RU" sz="1100" dirty="0">
                <a:solidFill>
                  <a:srgbClr val="002060"/>
                </a:solidFill>
              </a:rPr>
              <a:t> започна примена на засилена автентикација на корисниците (Strong Customer Authentication – SCA) при електронските плаќања со картички, согласно Директива на ЕУ 2015/2366 </a:t>
            </a:r>
            <a:r>
              <a:rPr lang="ru-RU" sz="1100" b="1" dirty="0">
                <a:solidFill>
                  <a:srgbClr val="002060"/>
                </a:solidFill>
              </a:rPr>
              <a:t>PSD2</a:t>
            </a:r>
            <a:r>
              <a:rPr lang="ru-RU" sz="1100" dirty="0">
                <a:solidFill>
                  <a:srgbClr val="002060"/>
                </a:solidFill>
              </a:rPr>
              <a:t>), која има за цел значително да ја зголеми безбедноста на онлајн трансакциите со картички и да ја намали можноста за злоупотреба</a:t>
            </a:r>
            <a:br>
              <a:rPr lang="ru-RU" sz="1100" dirty="0">
                <a:solidFill>
                  <a:srgbClr val="002060"/>
                </a:solidFill>
              </a:rPr>
            </a:br>
            <a:r>
              <a:rPr lang="en-GB" sz="1100" dirty="0">
                <a:solidFill>
                  <a:srgbClr val="002060"/>
                </a:solidFill>
                <a:latin typeface="+mn-lt"/>
              </a:rPr>
              <a:t>4</a:t>
            </a:r>
            <a:r>
              <a:rPr lang="en-GB" sz="1100" u="sng" dirty="0">
                <a:solidFill>
                  <a:srgbClr val="002060"/>
                </a:solidFill>
                <a:latin typeface="+mn-lt"/>
              </a:rPr>
              <a:t>.</a:t>
            </a:r>
            <a:r>
              <a:rPr lang="en-US" sz="1100" u="sng" dirty="0">
                <a:solidFill>
                  <a:srgbClr val="002060"/>
                </a:solidFill>
                <a:latin typeface="+mn-lt"/>
              </a:rPr>
              <a:t> ESG </a:t>
            </a:r>
            <a:r>
              <a:rPr lang="mk-MK" sz="1100" u="sng" dirty="0">
                <a:solidFill>
                  <a:srgbClr val="002060"/>
                </a:solidFill>
                <a:latin typeface="+mn-lt"/>
              </a:rPr>
              <a:t>рамката за </a:t>
            </a:r>
            <a:r>
              <a:rPr lang="mk-MK" sz="1100" b="1" u="sng" dirty="0">
                <a:solidFill>
                  <a:srgbClr val="002060"/>
                </a:solidFill>
                <a:latin typeface="+mn-lt"/>
              </a:rPr>
              <a:t>зелена транзиција</a:t>
            </a:r>
            <a:r>
              <a:rPr lang="en-US" sz="1100" b="1" u="sng" dirty="0">
                <a:solidFill>
                  <a:srgbClr val="002060"/>
                </a:solidFill>
                <a:latin typeface="+mn-lt"/>
              </a:rPr>
              <a:t> </a:t>
            </a:r>
            <a:br>
              <a:rPr lang="en-US" sz="1100" b="1" u="sng" dirty="0">
                <a:solidFill>
                  <a:srgbClr val="002060"/>
                </a:solidFill>
                <a:latin typeface="+mn-lt"/>
              </a:rPr>
            </a:br>
            <a:r>
              <a:rPr lang="mk-MK" sz="800" dirty="0">
                <a:solidFill>
                  <a:srgbClr val="00B0F0"/>
                </a:solidFill>
              </a:rPr>
              <a:t>ОТПОРНОСТ И ОДРЖЛИВОСТ НА КЛИМАТСКИ ПРОМЕНИ</a:t>
            </a:r>
            <a:br>
              <a:rPr lang="en-US" sz="1100" dirty="0">
                <a:solidFill>
                  <a:srgbClr val="002060"/>
                </a:solidFill>
                <a:latin typeface="+mn-lt"/>
              </a:rPr>
            </a:br>
            <a:br>
              <a:rPr lang="en-US" sz="1100" dirty="0">
                <a:solidFill>
                  <a:srgbClr val="002060"/>
                </a:solidFill>
                <a:latin typeface="+mn-lt"/>
              </a:rPr>
            </a:br>
            <a:r>
              <a:rPr lang="en-US" sz="1100" dirty="0">
                <a:solidFill>
                  <a:srgbClr val="002060"/>
                </a:solidFill>
              </a:rPr>
              <a:t>M</a:t>
            </a:r>
            <a:r>
              <a:rPr lang="mk-MK" sz="1100" dirty="0">
                <a:solidFill>
                  <a:srgbClr val="002060"/>
                </a:solidFill>
              </a:rPr>
              <a:t>БА донесе одлука за развој на платформата </a:t>
            </a:r>
            <a:r>
              <a:rPr lang="en-US" sz="1100" b="1" dirty="0">
                <a:solidFill>
                  <a:srgbClr val="FF0066"/>
                </a:solidFill>
              </a:rPr>
              <a:t>ESG </a:t>
            </a:r>
            <a:r>
              <a:rPr lang="mk-MK" sz="1100" b="1" dirty="0">
                <a:solidFill>
                  <a:srgbClr val="FF0066"/>
                </a:solidFill>
              </a:rPr>
              <a:t>прашалникот, </a:t>
            </a:r>
            <a:r>
              <a:rPr lang="mk-MK" sz="1100" dirty="0">
                <a:solidFill>
                  <a:srgbClr val="411B45"/>
                </a:solidFill>
              </a:rPr>
              <a:t>чија практична примена започна  </a:t>
            </a:r>
            <a:r>
              <a:rPr lang="mk-MK" sz="1100" u="sng" dirty="0">
                <a:solidFill>
                  <a:srgbClr val="411B45"/>
                </a:solidFill>
              </a:rPr>
              <a:t>4</a:t>
            </a:r>
            <a:r>
              <a:rPr lang="en-US" sz="1100" u="sng" dirty="0">
                <a:solidFill>
                  <a:srgbClr val="411B45"/>
                </a:solidFill>
              </a:rPr>
              <a:t>’2</a:t>
            </a:r>
            <a:r>
              <a:rPr lang="mk-MK" sz="1100" u="sng" dirty="0">
                <a:solidFill>
                  <a:srgbClr val="411B45"/>
                </a:solidFill>
              </a:rPr>
              <a:t>6</a:t>
            </a:r>
            <a:endParaRPr lang="en-US" sz="1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851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33729</TotalTime>
  <Words>2901</Words>
  <Application>Microsoft Office PowerPoint</Application>
  <PresentationFormat>Widescreen</PresentationFormat>
  <Paragraphs>520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Aldhabi</vt:lpstr>
      <vt:lpstr>Amasis MT Pro</vt:lpstr>
      <vt:lpstr>Amasis MT Pro Light</vt:lpstr>
      <vt:lpstr>Arial</vt:lpstr>
      <vt:lpstr>Calibri</vt:lpstr>
      <vt:lpstr>Calibri Light</vt:lpstr>
      <vt:lpstr>Georgia</vt:lpstr>
      <vt:lpstr>Segoe UI Historic</vt:lpstr>
      <vt:lpstr>Wingdings</vt:lpstr>
      <vt:lpstr>Office Theme</vt:lpstr>
      <vt:lpstr>  Макроекономски показатели и   БАНКАРСКИ СИСТЕМ НА РЕПУБЛИКА СЕВЕРНА МАКЕДОНИЈА   за четвртиот квартал 2025 година  </vt:lpstr>
      <vt:lpstr>1. Основни индикатори за македонската ЕКОНОМИЈА  Кредитен рејтинг | на државата BB + outlook Stabile, Fitch, кредитната агенција ги потврди добрите политики, стабилноста на банкарскиот систем, денарот и девизните резерви  EКОНОМСКИ РАСТ |3.8.% GDP раст   TРГОВИЈА |  увоз  11.5 € bn.  извоз  8,0 € bn.   Пазар на трудот |Стапка на невработеност 11,4%  Финансиска интермедијација | АКТИВА/GDP 89,5 2. MОНЕТАРНА политика | монетарни движења   ИНФЛАЦИЈА | 4.1% (mах. 17.1%  (01. 2023)   Референтна стапка  | 4%, две намалувања 2025,  промена во рочност на БЗ за поефикасно следење на монетарните сигнали на Пазарот на пари  ЗАДОЛЖИТЕЛНА РЕЗЕРВА | за обврски во домашна валута 9% за обврски во домашна валута  со вал.кл. 100% за обврски над 2 години, странска валута 22% за обврски for liabilities over 2 years in foreign currency 10%  ДЕВИЗНИ РЕЗЕРВИ | 4.9 € bn. покрива  над 5 m. сеуште во сигурна зона  3. MАКРОПРУДЕНТНИ мерки  Countercyclical capital buffer | CCyB 1.75%    ДСТИ индикатор | beneficiaries for housing loans for first residence to preventing excessive indebtedness, confirm highly social responsibility of banks  Задолжителна резерва | Од 2022, основата за зр се намалува за новоодобрените кредити за финансирање проекти во обновливи извори  Девизни резерви | 3,1% во зелена обврзница     4. Национален биланс на состојба  АКТИВА | € bn. 15.2 ↑ 13.3% annual КРЕДИТИ | € bn. 9.2 ↑ 15.2% annual ДЕПОЗИТИ | € bn. 10.7 ↑ 9.7% annual Ликвидност | Liquidity Coverage Ratio – LCR 260.9% КВАЛИТЕТ НА КРЕДИТНОТО ПОРТФОЛИО |  NPL 2.0% Солвентност |CET 1 ratio  19.45% Профитабилност |ROA 2,13% ROE 17% Човечки капитал |6096</vt:lpstr>
      <vt:lpstr>PowerPoint Presentation</vt:lpstr>
      <vt:lpstr>PowerPoint Presentation</vt:lpstr>
      <vt:lpstr>PowerPoint Presentation</vt:lpstr>
      <vt:lpstr>PowerPoint Presentation</vt:lpstr>
      <vt:lpstr>1. Индикатори за профитабилност  Банкарскиот сектор укажува на стабилни стапки на профитабилност измерени преку: 1. Стапка на поврат на просечната актива (ROAA) 2.1%, намалена за (-0.1) пп годишно, и квартално EВРОЗОНА 0.68% 2. Стапка на поврат на просечниот капитал (ROAE) 17.0%, намалена за (-0.6) пп годишно, (-0.5) пп квартално EВРОЗОНА 9.53% 3. од вкупните редовни приходи 44,5% служат за покривање на оперативните трошоци на банките 4. Најголемиот дел од вкупните приходи 67,3% претставуваат каматните приходи   🔍 Профитабилноста  остана силна, водена од силни коефициенти на капитал, значителен дел од профитот е пренаменет во капитал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Daniela Bauloska</dc:creator>
  <cp:lastModifiedBy>Kaja</cp:lastModifiedBy>
  <cp:revision>1114</cp:revision>
  <cp:lastPrinted>2026-05-20T10:28:02Z</cp:lastPrinted>
  <dcterms:created xsi:type="dcterms:W3CDTF">2022-02-26T19:35:07Z</dcterms:created>
  <dcterms:modified xsi:type="dcterms:W3CDTF">2026-06-07T20:52:13Z</dcterms:modified>
</cp:coreProperties>
</file>