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xml" ContentType="application/vnd.openxmlformats-officedocument.presentationml.notesSlide+xml"/>
  <Override PartName="/ppt/charts/chart15.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6.xml" ContentType="application/vnd.openxmlformats-officedocument.drawingml.chart+xml"/>
  <Override PartName="/ppt/charts/style15.xml" ContentType="application/vnd.ms-office.chartstyle+xml"/>
  <Override PartName="/ppt/charts/colors15.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310" r:id="rId3"/>
    <p:sldId id="300" r:id="rId4"/>
    <p:sldId id="304" r:id="rId5"/>
    <p:sldId id="305" r:id="rId6"/>
    <p:sldId id="320" r:id="rId7"/>
    <p:sldId id="313" r:id="rId8"/>
    <p:sldId id="303" r:id="rId9"/>
    <p:sldId id="318" r:id="rId10"/>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E637EE-A7D3-299A-9116-8709B48F670A}" name="Daniela Bauloska" initials="DB" userId="Daniela Bauloska"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99CC"/>
    <a:srgbClr val="00FFFF"/>
    <a:srgbClr val="00FF00"/>
    <a:srgbClr val="411B45"/>
    <a:srgbClr val="FF99FF"/>
    <a:srgbClr val="BDBDBD"/>
    <a:srgbClr val="00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D7252B-024E-492D-8B8B-A17F0B612C67}" v="8" dt="2026-05-15T09:33:30.0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a Bauloska" userId="1c2cd05b-4418-4939-8661-5d54f27325fe" providerId="ADAL" clId="{277D0C5B-AED8-4849-BE7B-D9C153A53492}"/>
    <pc:docChg chg="undo redo custSel addSld delSld modSld sldOrd">
      <pc:chgData name="Daniela Bauloska" userId="1c2cd05b-4418-4939-8661-5d54f27325fe" providerId="ADAL" clId="{277D0C5B-AED8-4849-BE7B-D9C153A53492}" dt="2026-05-15T09:45:01.242" v="7705" actId="6549"/>
      <pc:docMkLst>
        <pc:docMk/>
      </pc:docMkLst>
      <pc:sldChg chg="addSp delSp modSp mod">
        <pc:chgData name="Daniela Bauloska" userId="1c2cd05b-4418-4939-8661-5d54f27325fe" providerId="ADAL" clId="{277D0C5B-AED8-4849-BE7B-D9C153A53492}" dt="2026-04-30T10:50:20.581" v="7578"/>
        <pc:sldMkLst>
          <pc:docMk/>
          <pc:sldMk cId="3344934849" sldId="289"/>
        </pc:sldMkLst>
        <pc:spChg chg="add del mod">
          <ac:chgData name="Daniela Bauloska" userId="1c2cd05b-4418-4939-8661-5d54f27325fe" providerId="ADAL" clId="{277D0C5B-AED8-4849-BE7B-D9C153A53492}" dt="2026-04-29T12:04:54.505" v="7545" actId="6549"/>
          <ac:spMkLst>
            <pc:docMk/>
            <pc:sldMk cId="3344934849" sldId="289"/>
            <ac:spMk id="7" creationId="{C59E0D81-9176-E3CF-31D2-C57AF66E8D9D}"/>
          </ac:spMkLst>
        </pc:spChg>
        <pc:spChg chg="mod">
          <ac:chgData name="Daniela Bauloska" userId="1c2cd05b-4418-4939-8661-5d54f27325fe" providerId="ADAL" clId="{277D0C5B-AED8-4849-BE7B-D9C153A53492}" dt="2026-04-23T10:31:29.994" v="3819" actId="14100"/>
          <ac:spMkLst>
            <pc:docMk/>
            <pc:sldMk cId="3344934849" sldId="289"/>
            <ac:spMk id="9" creationId="{41E6EB47-DEBC-224E-94F6-400598D7BA24}"/>
          </ac:spMkLst>
        </pc:spChg>
        <pc:spChg chg="mod">
          <ac:chgData name="Daniela Bauloska" userId="1c2cd05b-4418-4939-8661-5d54f27325fe" providerId="ADAL" clId="{277D0C5B-AED8-4849-BE7B-D9C153A53492}" dt="2026-04-24T08:39:58.756" v="3952" actId="20577"/>
          <ac:spMkLst>
            <pc:docMk/>
            <pc:sldMk cId="3344934849" sldId="289"/>
            <ac:spMk id="11" creationId="{F6DFDC60-D7B5-420B-8CAB-146CA2032782}"/>
          </ac:spMkLst>
        </pc:spChg>
        <pc:graphicFrameChg chg="mod modGraphic">
          <ac:chgData name="Daniela Bauloska" userId="1c2cd05b-4418-4939-8661-5d54f27325fe" providerId="ADAL" clId="{277D0C5B-AED8-4849-BE7B-D9C153A53492}" dt="2026-04-30T10:50:20.581" v="7578"/>
          <ac:graphicFrameMkLst>
            <pc:docMk/>
            <pc:sldMk cId="3344934849" sldId="289"/>
            <ac:graphicFrameMk id="5" creationId="{FA654D11-6089-3E13-4630-61D34D4D0836}"/>
          </ac:graphicFrameMkLst>
        </pc:graphicFrameChg>
      </pc:sldChg>
      <pc:sldChg chg="addSp delSp modSp mod ord">
        <pc:chgData name="Daniela Bauloska" userId="1c2cd05b-4418-4939-8661-5d54f27325fe" providerId="ADAL" clId="{277D0C5B-AED8-4849-BE7B-D9C153A53492}" dt="2026-04-27T09:01:33.520" v="6474" actId="207"/>
        <pc:sldMkLst>
          <pc:docMk/>
          <pc:sldMk cId="783120301" sldId="300"/>
        </pc:sldMkLst>
        <pc:spChg chg="mod">
          <ac:chgData name="Daniela Bauloska" userId="1c2cd05b-4418-4939-8661-5d54f27325fe" providerId="ADAL" clId="{277D0C5B-AED8-4849-BE7B-D9C153A53492}" dt="2026-04-24T09:36:32.298" v="4225" actId="255"/>
          <ac:spMkLst>
            <pc:docMk/>
            <pc:sldMk cId="783120301" sldId="300"/>
            <ac:spMk id="2" creationId="{53AB7CFA-B8B5-4C99-865E-4AC3B9A16572}"/>
          </ac:spMkLst>
        </pc:spChg>
        <pc:spChg chg="mod">
          <ac:chgData name="Daniela Bauloska" userId="1c2cd05b-4418-4939-8661-5d54f27325fe" providerId="ADAL" clId="{277D0C5B-AED8-4849-BE7B-D9C153A53492}" dt="2026-04-27T09:01:33.520" v="6474" actId="207"/>
          <ac:spMkLst>
            <pc:docMk/>
            <pc:sldMk cId="783120301" sldId="300"/>
            <ac:spMk id="9" creationId="{18DACE59-E83F-4419-BDA8-06A4FBE59298}"/>
          </ac:spMkLst>
        </pc:spChg>
        <pc:graphicFrameChg chg="mod">
          <ac:chgData name="Daniela Bauloska" userId="1c2cd05b-4418-4939-8661-5d54f27325fe" providerId="ADAL" clId="{277D0C5B-AED8-4849-BE7B-D9C153A53492}" dt="2026-04-22T13:16:11.790" v="3680"/>
          <ac:graphicFrameMkLst>
            <pc:docMk/>
            <pc:sldMk cId="783120301" sldId="300"/>
            <ac:graphicFrameMk id="4" creationId="{713F8965-7197-1C3A-6834-ED24431557A8}"/>
          </ac:graphicFrameMkLst>
        </pc:graphicFrameChg>
        <pc:graphicFrameChg chg="add mod">
          <ac:chgData name="Daniela Bauloska" userId="1c2cd05b-4418-4939-8661-5d54f27325fe" providerId="ADAL" clId="{277D0C5B-AED8-4849-BE7B-D9C153A53492}" dt="2026-04-24T10:07:11.510" v="4322" actId="2711"/>
          <ac:graphicFrameMkLst>
            <pc:docMk/>
            <pc:sldMk cId="783120301" sldId="300"/>
            <ac:graphicFrameMk id="5" creationId="{83851CE4-01B7-4B1B-9A2E-74BC68D0503B}"/>
          </ac:graphicFrameMkLst>
        </pc:graphicFrameChg>
        <pc:graphicFrameChg chg="add mod">
          <ac:chgData name="Daniela Bauloska" userId="1c2cd05b-4418-4939-8661-5d54f27325fe" providerId="ADAL" clId="{277D0C5B-AED8-4849-BE7B-D9C153A53492}" dt="2026-04-24T10:04:54.958" v="4286" actId="208"/>
          <ac:graphicFrameMkLst>
            <pc:docMk/>
            <pc:sldMk cId="783120301" sldId="300"/>
            <ac:graphicFrameMk id="8" creationId="{6C285EA0-5985-C630-2141-A3F8E8EBB337}"/>
          </ac:graphicFrameMkLst>
        </pc:graphicFrameChg>
        <pc:graphicFrameChg chg="mod modGraphic">
          <ac:chgData name="Daniela Bauloska" userId="1c2cd05b-4418-4939-8661-5d54f27325fe" providerId="ADAL" clId="{277D0C5B-AED8-4849-BE7B-D9C153A53492}" dt="2026-04-26T10:13:22.963" v="5191" actId="20577"/>
          <ac:graphicFrameMkLst>
            <pc:docMk/>
            <pc:sldMk cId="783120301" sldId="300"/>
            <ac:graphicFrameMk id="14" creationId="{F96848CB-8340-5DD6-EF3B-BD11A5B8CD9B}"/>
          </ac:graphicFrameMkLst>
        </pc:graphicFrameChg>
      </pc:sldChg>
      <pc:sldChg chg="addSp delSp modSp mod">
        <pc:chgData name="Daniela Bauloska" userId="1c2cd05b-4418-4939-8661-5d54f27325fe" providerId="ADAL" clId="{277D0C5B-AED8-4849-BE7B-D9C153A53492}" dt="2026-04-27T12:33:30.263" v="7456" actId="255"/>
        <pc:sldMkLst>
          <pc:docMk/>
          <pc:sldMk cId="647033132" sldId="302"/>
        </pc:sldMkLst>
        <pc:spChg chg="add mod">
          <ac:chgData name="Daniela Bauloska" userId="1c2cd05b-4418-4939-8661-5d54f27325fe" providerId="ADAL" clId="{277D0C5B-AED8-4849-BE7B-D9C153A53492}" dt="2026-04-27T12:33:30.263" v="7456" actId="255"/>
          <ac:spMkLst>
            <pc:docMk/>
            <pc:sldMk cId="647033132" sldId="302"/>
            <ac:spMk id="6" creationId="{D1097518-1B08-BBA4-1811-CAC415C7BFE5}"/>
          </ac:spMkLst>
        </pc:spChg>
        <pc:spChg chg="mod">
          <ac:chgData name="Daniela Bauloska" userId="1c2cd05b-4418-4939-8661-5d54f27325fe" providerId="ADAL" clId="{277D0C5B-AED8-4849-BE7B-D9C153A53492}" dt="2026-04-27T09:02:05.119" v="6477" actId="207"/>
          <ac:spMkLst>
            <pc:docMk/>
            <pc:sldMk cId="647033132" sldId="302"/>
            <ac:spMk id="9" creationId="{18DACE59-E83F-4419-BDA8-06A4FBE59298}"/>
          </ac:spMkLst>
        </pc:spChg>
        <pc:spChg chg="add mod">
          <ac:chgData name="Daniela Bauloska" userId="1c2cd05b-4418-4939-8661-5d54f27325fe" providerId="ADAL" clId="{277D0C5B-AED8-4849-BE7B-D9C153A53492}" dt="2026-04-27T08:45:19.015" v="6363" actId="14100"/>
          <ac:spMkLst>
            <pc:docMk/>
            <pc:sldMk cId="647033132" sldId="302"/>
            <ac:spMk id="10" creationId="{EA4807FF-8B6F-CDDA-DCF4-49F847DB9415}"/>
          </ac:spMkLst>
        </pc:spChg>
        <pc:graphicFrameChg chg="add mod">
          <ac:chgData name="Daniela Bauloska" userId="1c2cd05b-4418-4939-8661-5d54f27325fe" providerId="ADAL" clId="{277D0C5B-AED8-4849-BE7B-D9C153A53492}" dt="2026-04-27T08:50:28.079" v="6398" actId="14100"/>
          <ac:graphicFrameMkLst>
            <pc:docMk/>
            <pc:sldMk cId="647033132" sldId="302"/>
            <ac:graphicFrameMk id="2" creationId="{00C52D63-48E6-4A9D-945C-96E519E3079C}"/>
          </ac:graphicFrameMkLst>
        </pc:graphicFrameChg>
        <pc:graphicFrameChg chg="add mod">
          <ac:chgData name="Daniela Bauloska" userId="1c2cd05b-4418-4939-8661-5d54f27325fe" providerId="ADAL" clId="{277D0C5B-AED8-4849-BE7B-D9C153A53492}" dt="2026-04-27T08:42:20.389" v="6289" actId="1076"/>
          <ac:graphicFrameMkLst>
            <pc:docMk/>
            <pc:sldMk cId="647033132" sldId="302"/>
            <ac:graphicFrameMk id="7" creationId="{1A209336-2A42-409A-8DD0-CD4FB14C9A54}"/>
          </ac:graphicFrameMkLst>
        </pc:graphicFrameChg>
        <pc:graphicFrameChg chg="add mod">
          <ac:chgData name="Daniela Bauloska" userId="1c2cd05b-4418-4939-8661-5d54f27325fe" providerId="ADAL" clId="{277D0C5B-AED8-4849-BE7B-D9C153A53492}" dt="2026-04-27T08:51:28.551" v="6401" actId="1076"/>
          <ac:graphicFrameMkLst>
            <pc:docMk/>
            <pc:sldMk cId="647033132" sldId="302"/>
            <ac:graphicFrameMk id="8" creationId="{26C16D32-F2B7-FAB7-83DC-DFCE3F681BF9}"/>
          </ac:graphicFrameMkLst>
        </pc:graphicFrameChg>
        <pc:graphicFrameChg chg="mod">
          <ac:chgData name="Daniela Bauloska" userId="1c2cd05b-4418-4939-8661-5d54f27325fe" providerId="ADAL" clId="{277D0C5B-AED8-4849-BE7B-D9C153A53492}" dt="2026-04-27T08:50:35.225" v="6399" actId="1076"/>
          <ac:graphicFrameMkLst>
            <pc:docMk/>
            <pc:sldMk cId="647033132" sldId="302"/>
            <ac:graphicFrameMk id="16" creationId="{64E22811-E8F5-FCCC-313D-BD55EF045901}"/>
          </ac:graphicFrameMkLst>
        </pc:graphicFrameChg>
      </pc:sldChg>
      <pc:sldChg chg="addSp delSp modSp mod">
        <pc:chgData name="Daniela Bauloska" userId="1c2cd05b-4418-4939-8661-5d54f27325fe" providerId="ADAL" clId="{277D0C5B-AED8-4849-BE7B-D9C153A53492}" dt="2026-04-30T10:49:40.258" v="7567" actId="27918"/>
        <pc:sldMkLst>
          <pc:docMk/>
          <pc:sldMk cId="2599196517" sldId="303"/>
        </pc:sldMkLst>
        <pc:spChg chg="mod">
          <ac:chgData name="Daniela Bauloska" userId="1c2cd05b-4418-4939-8661-5d54f27325fe" providerId="ADAL" clId="{277D0C5B-AED8-4849-BE7B-D9C153A53492}" dt="2026-04-27T09:02:10.268" v="6478" actId="207"/>
          <ac:spMkLst>
            <pc:docMk/>
            <pc:sldMk cId="2599196517" sldId="303"/>
            <ac:spMk id="9" creationId="{18DACE59-E83F-4419-BDA8-06A4FBE59298}"/>
          </ac:spMkLst>
        </pc:spChg>
        <pc:graphicFrameChg chg="mod modGraphic">
          <ac:chgData name="Daniela Bauloska" userId="1c2cd05b-4418-4939-8661-5d54f27325fe" providerId="ADAL" clId="{277D0C5B-AED8-4849-BE7B-D9C153A53492}" dt="2026-04-24T12:10:17.161" v="4866" actId="14100"/>
          <ac:graphicFrameMkLst>
            <pc:docMk/>
            <pc:sldMk cId="2599196517" sldId="303"/>
            <ac:graphicFrameMk id="4" creationId="{8B1B4B89-C967-0C5F-4850-15D12FA51CD4}"/>
          </ac:graphicFrameMkLst>
        </pc:graphicFrameChg>
        <pc:graphicFrameChg chg="add mod">
          <ac:chgData name="Daniela Bauloska" userId="1c2cd05b-4418-4939-8661-5d54f27325fe" providerId="ADAL" clId="{277D0C5B-AED8-4849-BE7B-D9C153A53492}" dt="2026-04-30T10:39:09.151" v="7558" actId="1076"/>
          <ac:graphicFrameMkLst>
            <pc:docMk/>
            <pc:sldMk cId="2599196517" sldId="303"/>
            <ac:graphicFrameMk id="6" creationId="{DC7A00E0-0018-059C-CE3C-13F19DBE1EF5}"/>
          </ac:graphicFrameMkLst>
        </pc:graphicFrameChg>
        <pc:graphicFrameChg chg="add mod">
          <ac:chgData name="Daniela Bauloska" userId="1c2cd05b-4418-4939-8661-5d54f27325fe" providerId="ADAL" clId="{277D0C5B-AED8-4849-BE7B-D9C153A53492}" dt="2026-04-24T12:09:55.021" v="4865" actId="255"/>
          <ac:graphicFrameMkLst>
            <pc:docMk/>
            <pc:sldMk cId="2599196517" sldId="303"/>
            <ac:graphicFrameMk id="7" creationId="{69BBEAC3-C844-B179-8508-59A9FC3599FF}"/>
          </ac:graphicFrameMkLst>
        </pc:graphicFrameChg>
        <pc:graphicFrameChg chg="mod">
          <ac:chgData name="Daniela Bauloska" userId="1c2cd05b-4418-4939-8661-5d54f27325fe" providerId="ADAL" clId="{277D0C5B-AED8-4849-BE7B-D9C153A53492}" dt="2026-04-24T12:38:44.846" v="4966" actId="14100"/>
          <ac:graphicFrameMkLst>
            <pc:docMk/>
            <pc:sldMk cId="2599196517" sldId="303"/>
            <ac:graphicFrameMk id="14" creationId="{41A0CC42-C0F0-B470-0B4C-20EE5472D198}"/>
          </ac:graphicFrameMkLst>
        </pc:graphicFrameChg>
        <pc:graphicFrameChg chg="mod">
          <ac:chgData name="Daniela Bauloska" userId="1c2cd05b-4418-4939-8661-5d54f27325fe" providerId="ADAL" clId="{277D0C5B-AED8-4849-BE7B-D9C153A53492}" dt="2026-04-24T12:38:36.425" v="4964" actId="14100"/>
          <ac:graphicFrameMkLst>
            <pc:docMk/>
            <pc:sldMk cId="2599196517" sldId="303"/>
            <ac:graphicFrameMk id="15" creationId="{A56A85FE-BE91-445D-9483-3604C563634B}"/>
          </ac:graphicFrameMkLst>
        </pc:graphicFrameChg>
        <pc:graphicFrameChg chg="mod modGraphic">
          <ac:chgData name="Daniela Bauloska" userId="1c2cd05b-4418-4939-8661-5d54f27325fe" providerId="ADAL" clId="{277D0C5B-AED8-4849-BE7B-D9C153A53492}" dt="2026-04-26T10:12:22.799" v="5176" actId="20577"/>
          <ac:graphicFrameMkLst>
            <pc:docMk/>
            <pc:sldMk cId="2599196517" sldId="303"/>
            <ac:graphicFrameMk id="17" creationId="{CF4CB0C6-8520-0EBF-AD3A-6BAE9DDF33B4}"/>
          </ac:graphicFrameMkLst>
        </pc:graphicFrameChg>
      </pc:sldChg>
      <pc:sldChg chg="addSp delSp modSp mod">
        <pc:chgData name="Daniela Bauloska" userId="1c2cd05b-4418-4939-8661-5d54f27325fe" providerId="ADAL" clId="{277D0C5B-AED8-4849-BE7B-D9C153A53492}" dt="2026-04-27T09:01:14.059" v="6473" actId="207"/>
        <pc:sldMkLst>
          <pc:docMk/>
          <pc:sldMk cId="3513709735" sldId="304"/>
        </pc:sldMkLst>
        <pc:spChg chg="mod">
          <ac:chgData name="Daniela Bauloska" userId="1c2cd05b-4418-4939-8661-5d54f27325fe" providerId="ADAL" clId="{277D0C5B-AED8-4849-BE7B-D9C153A53492}" dt="2026-04-27T09:01:14.059" v="6473" actId="207"/>
          <ac:spMkLst>
            <pc:docMk/>
            <pc:sldMk cId="3513709735" sldId="304"/>
            <ac:spMk id="14" creationId="{2F8F28CC-A4A1-DF56-248A-9C40EBB93C5C}"/>
          </ac:spMkLst>
        </pc:spChg>
        <pc:graphicFrameChg chg="mod modGraphic">
          <ac:chgData name="Daniela Bauloska" userId="1c2cd05b-4418-4939-8661-5d54f27325fe" providerId="ADAL" clId="{277D0C5B-AED8-4849-BE7B-D9C153A53492}" dt="2026-04-24T12:35:34.043" v="4941" actId="113"/>
          <ac:graphicFrameMkLst>
            <pc:docMk/>
            <pc:sldMk cId="3513709735" sldId="304"/>
            <ac:graphicFrameMk id="10" creationId="{0213A3B9-7868-5F00-FC2F-D5BF698BC258}"/>
          </ac:graphicFrameMkLst>
        </pc:graphicFrameChg>
        <pc:graphicFrameChg chg="mod">
          <ac:chgData name="Daniela Bauloska" userId="1c2cd05b-4418-4939-8661-5d54f27325fe" providerId="ADAL" clId="{277D0C5B-AED8-4849-BE7B-D9C153A53492}" dt="2026-04-24T12:39:54.088" v="4970" actId="14100"/>
          <ac:graphicFrameMkLst>
            <pc:docMk/>
            <pc:sldMk cId="3513709735" sldId="304"/>
            <ac:graphicFrameMk id="11" creationId="{A9DD705B-5607-91C4-46C4-90F14E69E9F9}"/>
          </ac:graphicFrameMkLst>
        </pc:graphicFrameChg>
      </pc:sldChg>
      <pc:sldChg chg="addSp delSp modSp mod">
        <pc:chgData name="Daniela Bauloska" userId="1c2cd05b-4418-4939-8661-5d54f27325fe" providerId="ADAL" clId="{277D0C5B-AED8-4849-BE7B-D9C153A53492}" dt="2026-04-27T12:27:53.235" v="7453" actId="121"/>
        <pc:sldMkLst>
          <pc:docMk/>
          <pc:sldMk cId="1336893172" sldId="305"/>
        </pc:sldMkLst>
        <pc:spChg chg="add mod">
          <ac:chgData name="Daniela Bauloska" userId="1c2cd05b-4418-4939-8661-5d54f27325fe" providerId="ADAL" clId="{277D0C5B-AED8-4849-BE7B-D9C153A53492}" dt="2026-04-27T12:27:53.235" v="7453" actId="121"/>
          <ac:spMkLst>
            <pc:docMk/>
            <pc:sldMk cId="1336893172" sldId="305"/>
            <ac:spMk id="4" creationId="{C698E07F-4060-CCDD-B71C-7817C8B05F8E}"/>
          </ac:spMkLst>
        </pc:spChg>
        <pc:spChg chg="mod">
          <ac:chgData name="Daniela Bauloska" userId="1c2cd05b-4418-4939-8661-5d54f27325fe" providerId="ADAL" clId="{277D0C5B-AED8-4849-BE7B-D9C153A53492}" dt="2026-04-27T08:58:26.506" v="6444" actId="114"/>
          <ac:spMkLst>
            <pc:docMk/>
            <pc:sldMk cId="1336893172" sldId="305"/>
            <ac:spMk id="10" creationId="{2A88640A-48F3-99A6-8229-E0C142A12EC8}"/>
          </ac:spMkLst>
        </pc:spChg>
        <pc:graphicFrameChg chg="add mod">
          <ac:chgData name="Daniela Bauloska" userId="1c2cd05b-4418-4939-8661-5d54f27325fe" providerId="ADAL" clId="{277D0C5B-AED8-4849-BE7B-D9C153A53492}" dt="2026-04-27T08:59:33.132" v="6457" actId="14100"/>
          <ac:graphicFrameMkLst>
            <pc:docMk/>
            <pc:sldMk cId="1336893172" sldId="305"/>
            <ac:graphicFrameMk id="3" creationId="{F377D0CF-BA79-4744-B8F3-5F8DEF52B6D5}"/>
          </ac:graphicFrameMkLst>
        </pc:graphicFrameChg>
        <pc:graphicFrameChg chg="add mod">
          <ac:chgData name="Daniela Bauloska" userId="1c2cd05b-4418-4939-8661-5d54f27325fe" providerId="ADAL" clId="{277D0C5B-AED8-4849-BE7B-D9C153A53492}" dt="2026-04-27T08:59:27.880" v="6456" actId="14100"/>
          <ac:graphicFrameMkLst>
            <pc:docMk/>
            <pc:sldMk cId="1336893172" sldId="305"/>
            <ac:graphicFrameMk id="6" creationId="{611EB13F-4850-47D6-BE6F-B767AB189049}"/>
          </ac:graphicFrameMkLst>
        </pc:graphicFrameChg>
      </pc:sldChg>
      <pc:sldChg chg="addSp delSp modSp mod">
        <pc:chgData name="Daniela Bauloska" userId="1c2cd05b-4418-4939-8661-5d54f27325fe" providerId="ADAL" clId="{277D0C5B-AED8-4849-BE7B-D9C153A53492}" dt="2026-04-27T12:37:26.559" v="7497" actId="1076"/>
        <pc:sldMkLst>
          <pc:docMk/>
          <pc:sldMk cId="478354113" sldId="306"/>
        </pc:sldMkLst>
        <pc:spChg chg="add mod">
          <ac:chgData name="Daniela Bauloska" userId="1c2cd05b-4418-4939-8661-5d54f27325fe" providerId="ADAL" clId="{277D0C5B-AED8-4849-BE7B-D9C153A53492}" dt="2026-04-27T12:35:25.806" v="7458" actId="1076"/>
          <ac:spMkLst>
            <pc:docMk/>
            <pc:sldMk cId="478354113" sldId="306"/>
            <ac:spMk id="4" creationId="{5F3F0919-F849-CA05-C161-B9263A81A29B}"/>
          </ac:spMkLst>
        </pc:spChg>
        <pc:spChg chg="mod">
          <ac:chgData name="Daniela Bauloska" userId="1c2cd05b-4418-4939-8661-5d54f27325fe" providerId="ADAL" clId="{277D0C5B-AED8-4849-BE7B-D9C153A53492}" dt="2026-04-27T09:05:45.512" v="6512" actId="20577"/>
          <ac:spMkLst>
            <pc:docMk/>
            <pc:sldMk cId="478354113" sldId="306"/>
            <ac:spMk id="8" creationId="{7C00697B-99CD-F4A4-32F7-361006FAB76B}"/>
          </ac:spMkLst>
        </pc:spChg>
        <pc:spChg chg="mod">
          <ac:chgData name="Daniela Bauloska" userId="1c2cd05b-4418-4939-8661-5d54f27325fe" providerId="ADAL" clId="{277D0C5B-AED8-4849-BE7B-D9C153A53492}" dt="2026-04-27T12:37:10.370" v="7495" actId="27636"/>
          <ac:spMkLst>
            <pc:docMk/>
            <pc:sldMk cId="478354113" sldId="306"/>
            <ac:spMk id="9" creationId="{18DACE59-E83F-4419-BDA8-06A4FBE59298}"/>
          </ac:spMkLst>
        </pc:spChg>
        <pc:spChg chg="add mod">
          <ac:chgData name="Daniela Bauloska" userId="1c2cd05b-4418-4939-8661-5d54f27325fe" providerId="ADAL" clId="{277D0C5B-AED8-4849-BE7B-D9C153A53492}" dt="2026-04-27T12:37:26.559" v="7497" actId="1076"/>
          <ac:spMkLst>
            <pc:docMk/>
            <pc:sldMk cId="478354113" sldId="306"/>
            <ac:spMk id="11" creationId="{656D81E3-13EF-D4B2-7632-9DF37185B1B1}"/>
          </ac:spMkLst>
        </pc:spChg>
        <pc:graphicFrameChg chg="add mod">
          <ac:chgData name="Daniela Bauloska" userId="1c2cd05b-4418-4939-8661-5d54f27325fe" providerId="ADAL" clId="{277D0C5B-AED8-4849-BE7B-D9C153A53492}" dt="2026-04-27T09:50:53.094" v="6692" actId="1076"/>
          <ac:graphicFrameMkLst>
            <pc:docMk/>
            <pc:sldMk cId="478354113" sldId="306"/>
            <ac:graphicFrameMk id="2" creationId="{310B3231-FB91-4A64-8B2D-C6D488B6D33C}"/>
          </ac:graphicFrameMkLst>
        </pc:graphicFrameChg>
        <pc:graphicFrameChg chg="mod">
          <ac:chgData name="Daniela Bauloska" userId="1c2cd05b-4418-4939-8661-5d54f27325fe" providerId="ADAL" clId="{277D0C5B-AED8-4849-BE7B-D9C153A53492}" dt="2026-04-27T12:35:48.582" v="7463" actId="1076"/>
          <ac:graphicFrameMkLst>
            <pc:docMk/>
            <pc:sldMk cId="478354113" sldId="306"/>
            <ac:graphicFrameMk id="10" creationId="{A30E4B16-4A99-E24D-860C-2A59C4B2C835}"/>
          </ac:graphicFrameMkLst>
        </pc:graphicFrameChg>
        <pc:graphicFrameChg chg="mod modGraphic">
          <ac:chgData name="Daniela Bauloska" userId="1c2cd05b-4418-4939-8661-5d54f27325fe" providerId="ADAL" clId="{277D0C5B-AED8-4849-BE7B-D9C153A53492}" dt="2026-04-27T09:06:47.139" v="6523" actId="1076"/>
          <ac:graphicFrameMkLst>
            <pc:docMk/>
            <pc:sldMk cId="478354113" sldId="306"/>
            <ac:graphicFrameMk id="15" creationId="{34EC46BD-C29B-DA76-7C6D-89BED187C04F}"/>
          </ac:graphicFrameMkLst>
        </pc:graphicFrameChg>
      </pc:sldChg>
      <pc:sldChg chg="addSp delSp modSp mod">
        <pc:chgData name="Daniela Bauloska" userId="1c2cd05b-4418-4939-8661-5d54f27325fe" providerId="ADAL" clId="{277D0C5B-AED8-4849-BE7B-D9C153A53492}" dt="2026-04-27T10:20:55.906" v="6795" actId="14100"/>
        <pc:sldMkLst>
          <pc:docMk/>
          <pc:sldMk cId="2691431583" sldId="307"/>
        </pc:sldMkLst>
        <pc:spChg chg="mod">
          <ac:chgData name="Daniela Bauloska" userId="1c2cd05b-4418-4939-8661-5d54f27325fe" providerId="ADAL" clId="{277D0C5B-AED8-4849-BE7B-D9C153A53492}" dt="2026-04-27T10:20:55.906" v="6795" actId="14100"/>
          <ac:spMkLst>
            <pc:docMk/>
            <pc:sldMk cId="2691431583" sldId="307"/>
            <ac:spMk id="4" creationId="{B2D4B1F4-A6AC-8728-3ED3-F792A531F3F7}"/>
          </ac:spMkLst>
        </pc:spChg>
        <pc:spChg chg="mod">
          <ac:chgData name="Daniela Bauloska" userId="1c2cd05b-4418-4939-8661-5d54f27325fe" providerId="ADAL" clId="{277D0C5B-AED8-4849-BE7B-D9C153A53492}" dt="2026-04-27T10:18:49.246" v="6778" actId="6549"/>
          <ac:spMkLst>
            <pc:docMk/>
            <pc:sldMk cId="2691431583" sldId="307"/>
            <ac:spMk id="7" creationId="{BA9692B6-BE7A-79E1-121D-C92B0AB5BCE6}"/>
          </ac:spMkLst>
        </pc:spChg>
        <pc:spChg chg="mod">
          <ac:chgData name="Daniela Bauloska" userId="1c2cd05b-4418-4939-8661-5d54f27325fe" providerId="ADAL" clId="{277D0C5B-AED8-4849-BE7B-D9C153A53492}" dt="2026-04-27T10:18:40.955" v="6772" actId="20577"/>
          <ac:spMkLst>
            <pc:docMk/>
            <pc:sldMk cId="2691431583" sldId="307"/>
            <ac:spMk id="8" creationId="{3DD78D87-78A2-8386-B77F-212F10398B78}"/>
          </ac:spMkLst>
        </pc:spChg>
        <pc:spChg chg="mod">
          <ac:chgData name="Daniela Bauloska" userId="1c2cd05b-4418-4939-8661-5d54f27325fe" providerId="ADAL" clId="{277D0C5B-AED8-4849-BE7B-D9C153A53492}" dt="2026-04-27T10:20:21.459" v="6792" actId="6549"/>
          <ac:spMkLst>
            <pc:docMk/>
            <pc:sldMk cId="2691431583" sldId="307"/>
            <ac:spMk id="9" creationId="{18DACE59-E83F-4419-BDA8-06A4FBE59298}"/>
          </ac:spMkLst>
        </pc:spChg>
        <pc:spChg chg="mod">
          <ac:chgData name="Daniela Bauloska" userId="1c2cd05b-4418-4939-8661-5d54f27325fe" providerId="ADAL" clId="{277D0C5B-AED8-4849-BE7B-D9C153A53492}" dt="2026-04-27T10:20:44.087" v="6793" actId="1076"/>
          <ac:spMkLst>
            <pc:docMk/>
            <pc:sldMk cId="2691431583" sldId="307"/>
            <ac:spMk id="14" creationId="{98E62F01-16D2-EE99-4B42-614FA8ECDC8F}"/>
          </ac:spMkLst>
        </pc:spChg>
        <pc:graphicFrameChg chg="mod modGraphic">
          <ac:chgData name="Daniela Bauloska" userId="1c2cd05b-4418-4939-8661-5d54f27325fe" providerId="ADAL" clId="{277D0C5B-AED8-4849-BE7B-D9C153A53492}" dt="2026-04-27T10:20:51.590" v="6794" actId="121"/>
          <ac:graphicFrameMkLst>
            <pc:docMk/>
            <pc:sldMk cId="2691431583" sldId="307"/>
            <ac:graphicFrameMk id="15" creationId="{11840301-CCDF-1605-F6BB-B20C39CEB8E7}"/>
          </ac:graphicFrameMkLst>
        </pc:graphicFrameChg>
        <pc:graphicFrameChg chg="mod modGraphic">
          <ac:chgData name="Daniela Bauloska" userId="1c2cd05b-4418-4939-8661-5d54f27325fe" providerId="ADAL" clId="{277D0C5B-AED8-4849-BE7B-D9C153A53492}" dt="2026-04-26T10:15:22.035" v="5196" actId="113"/>
          <ac:graphicFrameMkLst>
            <pc:docMk/>
            <pc:sldMk cId="2691431583" sldId="307"/>
            <ac:graphicFrameMk id="20" creationId="{85AAAA6B-6FBA-221C-2BC4-0510FDA37232}"/>
          </ac:graphicFrameMkLst>
        </pc:graphicFrameChg>
      </pc:sldChg>
      <pc:sldChg chg="addSp delSp modSp mod">
        <pc:chgData name="Daniela Bauloska" userId="1c2cd05b-4418-4939-8661-5d54f27325fe" providerId="ADAL" clId="{277D0C5B-AED8-4849-BE7B-D9C153A53492}" dt="2026-04-27T10:21:30.552" v="6799" actId="14100"/>
        <pc:sldMkLst>
          <pc:docMk/>
          <pc:sldMk cId="4292952005" sldId="308"/>
        </pc:sldMkLst>
        <pc:spChg chg="add mod">
          <ac:chgData name="Daniela Bauloska" userId="1c2cd05b-4418-4939-8661-5d54f27325fe" providerId="ADAL" clId="{277D0C5B-AED8-4849-BE7B-D9C153A53492}" dt="2026-04-27T09:51:38.270" v="6696" actId="255"/>
          <ac:spMkLst>
            <pc:docMk/>
            <pc:sldMk cId="4292952005" sldId="308"/>
            <ac:spMk id="10" creationId="{03022668-3A21-C0D8-3DBA-0C7DB9F0B981}"/>
          </ac:spMkLst>
        </pc:spChg>
        <pc:spChg chg="add mod">
          <ac:chgData name="Daniela Bauloska" userId="1c2cd05b-4418-4939-8661-5d54f27325fe" providerId="ADAL" clId="{277D0C5B-AED8-4849-BE7B-D9C153A53492}" dt="2026-04-27T10:21:30.552" v="6799" actId="14100"/>
          <ac:spMkLst>
            <pc:docMk/>
            <pc:sldMk cId="4292952005" sldId="308"/>
            <ac:spMk id="19" creationId="{290722D4-F677-AA0A-E658-99812BFD41DC}"/>
          </ac:spMkLst>
        </pc:spChg>
        <pc:graphicFrameChg chg="mod modGraphic">
          <ac:chgData name="Daniela Bauloska" userId="1c2cd05b-4418-4939-8661-5d54f27325fe" providerId="ADAL" clId="{277D0C5B-AED8-4849-BE7B-D9C153A53492}" dt="2026-04-27T07:44:00.501" v="6204" actId="1076"/>
          <ac:graphicFrameMkLst>
            <pc:docMk/>
            <pc:sldMk cId="4292952005" sldId="308"/>
            <ac:graphicFrameMk id="3" creationId="{0AA300CA-8CA9-505F-8858-D5E7E8D47E91}"/>
          </ac:graphicFrameMkLst>
        </pc:graphicFrameChg>
        <pc:graphicFrameChg chg="add mod">
          <ac:chgData name="Daniela Bauloska" userId="1c2cd05b-4418-4939-8661-5d54f27325fe" providerId="ADAL" clId="{277D0C5B-AED8-4849-BE7B-D9C153A53492}" dt="2026-04-24T10:37:46.630" v="4484"/>
          <ac:graphicFrameMkLst>
            <pc:docMk/>
            <pc:sldMk cId="4292952005" sldId="308"/>
            <ac:graphicFrameMk id="8" creationId="{E6D59853-F614-45E4-93BE-8AD60782BAFA}"/>
          </ac:graphicFrameMkLst>
        </pc:graphicFrameChg>
        <pc:graphicFrameChg chg="add mod">
          <ac:chgData name="Daniela Bauloska" userId="1c2cd05b-4418-4939-8661-5d54f27325fe" providerId="ADAL" clId="{277D0C5B-AED8-4849-BE7B-D9C153A53492}" dt="2026-04-27T07:43:32.999" v="6200" actId="14100"/>
          <ac:graphicFrameMkLst>
            <pc:docMk/>
            <pc:sldMk cId="4292952005" sldId="308"/>
            <ac:graphicFrameMk id="11" creationId="{D93BE448-53B1-40F5-A8CD-CF3C58F6E59A}"/>
          </ac:graphicFrameMkLst>
        </pc:graphicFrameChg>
        <pc:graphicFrameChg chg="add mod">
          <ac:chgData name="Daniela Bauloska" userId="1c2cd05b-4418-4939-8661-5d54f27325fe" providerId="ADAL" clId="{277D0C5B-AED8-4849-BE7B-D9C153A53492}" dt="2026-04-27T07:43:43.607" v="6203" actId="14100"/>
          <ac:graphicFrameMkLst>
            <pc:docMk/>
            <pc:sldMk cId="4292952005" sldId="308"/>
            <ac:graphicFrameMk id="12" creationId="{7DC4C9EC-8488-4C85-9383-0C24955A7DA7}"/>
          </ac:graphicFrameMkLst>
        </pc:graphicFrameChg>
        <pc:graphicFrameChg chg="add mod">
          <ac:chgData name="Daniela Bauloska" userId="1c2cd05b-4418-4939-8661-5d54f27325fe" providerId="ADAL" clId="{277D0C5B-AED8-4849-BE7B-D9C153A53492}" dt="2026-04-24T11:00:22.955" v="4611" actId="14100"/>
          <ac:graphicFrameMkLst>
            <pc:docMk/>
            <pc:sldMk cId="4292952005" sldId="308"/>
            <ac:graphicFrameMk id="15" creationId="{85EEE1DB-587A-4F40-9584-CED862B55282}"/>
          </ac:graphicFrameMkLst>
        </pc:graphicFrameChg>
      </pc:sldChg>
      <pc:sldChg chg="addSp delSp modSp new mod">
        <pc:chgData name="Daniela Bauloska" userId="1c2cd05b-4418-4939-8661-5d54f27325fe" providerId="ADAL" clId="{277D0C5B-AED8-4849-BE7B-D9C153A53492}" dt="2026-05-15T09:45:01.242" v="7705" actId="6549"/>
        <pc:sldMkLst>
          <pc:docMk/>
          <pc:sldMk cId="129254692" sldId="309"/>
        </pc:sldMkLst>
        <pc:spChg chg="add del mod">
          <ac:chgData name="Daniela Bauloska" userId="1c2cd05b-4418-4939-8661-5d54f27325fe" providerId="ADAL" clId="{277D0C5B-AED8-4849-BE7B-D9C153A53492}" dt="2026-05-15T09:45:01.242" v="7705" actId="6549"/>
          <ac:spMkLst>
            <pc:docMk/>
            <pc:sldMk cId="129254692" sldId="309"/>
            <ac:spMk id="2" creationId="{FA8D972F-6082-A7C3-F189-436334F5A4F9}"/>
          </ac:spMkLst>
        </pc:spChg>
        <pc:spChg chg="add mod">
          <ac:chgData name="Daniela Bauloska" userId="1c2cd05b-4418-4939-8661-5d54f27325fe" providerId="ADAL" clId="{277D0C5B-AED8-4849-BE7B-D9C153A53492}" dt="2026-04-26T10:43:15.368" v="5516" actId="1076"/>
          <ac:spMkLst>
            <pc:docMk/>
            <pc:sldMk cId="129254692" sldId="309"/>
            <ac:spMk id="3" creationId="{3F014A31-FF70-A0D7-20C9-756F73178D80}"/>
          </ac:spMkLst>
        </pc:spChg>
        <pc:spChg chg="add mod">
          <ac:chgData name="Daniela Bauloska" userId="1c2cd05b-4418-4939-8661-5d54f27325fe" providerId="ADAL" clId="{277D0C5B-AED8-4849-BE7B-D9C153A53492}" dt="2026-04-26T09:34:36.651" v="5172" actId="1076"/>
          <ac:spMkLst>
            <pc:docMk/>
            <pc:sldMk cId="129254692" sldId="309"/>
            <ac:spMk id="4" creationId="{EACE2FB9-4F52-70EF-964D-3D9317598A6C}"/>
          </ac:spMkLst>
        </pc:spChg>
        <pc:spChg chg="add mod">
          <ac:chgData name="Daniela Bauloska" userId="1c2cd05b-4418-4939-8661-5d54f27325fe" providerId="ADAL" clId="{277D0C5B-AED8-4849-BE7B-D9C153A53492}" dt="2026-04-26T10:45:21.517" v="5709" actId="20577"/>
          <ac:spMkLst>
            <pc:docMk/>
            <pc:sldMk cId="129254692" sldId="309"/>
            <ac:spMk id="6" creationId="{5C815F1E-E960-C339-9DE2-7F8BBBB3D9C3}"/>
          </ac:spMkLst>
        </pc:spChg>
        <pc:spChg chg="add mod">
          <ac:chgData name="Daniela Bauloska" userId="1c2cd05b-4418-4939-8661-5d54f27325fe" providerId="ADAL" clId="{277D0C5B-AED8-4849-BE7B-D9C153A53492}" dt="2026-04-26T09:35:45.261" v="5175"/>
          <ac:spMkLst>
            <pc:docMk/>
            <pc:sldMk cId="129254692" sldId="309"/>
            <ac:spMk id="7" creationId="{E2C8C8C3-197E-C0A2-1B23-95B5CBA7834A}"/>
          </ac:spMkLst>
        </pc:spChg>
        <pc:spChg chg="add mod">
          <ac:chgData name="Daniela Bauloska" userId="1c2cd05b-4418-4939-8661-5d54f27325fe" providerId="ADAL" clId="{277D0C5B-AED8-4849-BE7B-D9C153A53492}" dt="2026-04-27T12:21:55.190" v="7412" actId="1076"/>
          <ac:spMkLst>
            <pc:docMk/>
            <pc:sldMk cId="129254692" sldId="309"/>
            <ac:spMk id="8" creationId="{7ED452A9-35C5-45BE-4768-D24BC90B51E6}"/>
          </ac:spMkLst>
        </pc:spChg>
        <pc:spChg chg="add mod">
          <ac:chgData name="Daniela Bauloska" userId="1c2cd05b-4418-4939-8661-5d54f27325fe" providerId="ADAL" clId="{277D0C5B-AED8-4849-BE7B-D9C153A53492}" dt="2026-04-27T11:47:06.232" v="7256" actId="14100"/>
          <ac:spMkLst>
            <pc:docMk/>
            <pc:sldMk cId="129254692" sldId="309"/>
            <ac:spMk id="10" creationId="{6207609B-CA75-C3B3-2951-66DBFAE6A765}"/>
          </ac:spMkLst>
        </pc:spChg>
        <pc:spChg chg="add mod">
          <ac:chgData name="Daniela Bauloska" userId="1c2cd05b-4418-4939-8661-5d54f27325fe" providerId="ADAL" clId="{277D0C5B-AED8-4849-BE7B-D9C153A53492}" dt="2026-05-15T09:33:30.040" v="7670"/>
          <ac:spMkLst>
            <pc:docMk/>
            <pc:sldMk cId="129254692" sldId="309"/>
            <ac:spMk id="12" creationId="{4699226B-7F89-ACDE-FCFD-2302AA2AF7BE}"/>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https://mbamk-my.sharepoint.com/personal/daniela_bauloska_mba_mk/Documents/Desktop/Latest%20info/&#1055;&#1086;&#1089;&#1083;&#1077;&#1076;&#1085;&#1080;%20&#1072;&#1078;&#1091;&#1088;&#1080;&#1088;&#1072;&#1085;&#1080;%20&#1089;&#1086;&#1089;&#1090;&#1086;&#1112;&#1073;&#1080;%20&#1089;&#1086;%2027.01.2026%20&#1075;&#1086;&#1076;&#1080;&#1085;&#1072;%20-%20Copy.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4.%20&#1087;&#1086;&#1076;&#1072;&#1090;&#1086;&#1094;&#1080;%2031.12.2024/Podatoci_po_banka_2024_12.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8.%20&#1087;&#1086;&#1076;&#1072;&#1090;&#1086;&#1094;&#1080;%2031.12.2025/Podatoci_po_banka_2025_12.xlsx" TargetMode="External"/><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080;&#1085;&#1076;&#1080;&#1082;&#1072;&#1090;&#1086;&#1088;&#1080;%20&#1079;&#1072;%20&#1075;&#1088;&#1072;&#1092;&#1080;&#1082;&#1086;&#1085;&#1080;%2031.12.2025.xlsx" TargetMode="External"/><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080;&#1085;&#1076;&#1080;&#1082;&#1072;&#1090;&#1086;&#1088;&#1080;%20&#1079;&#1072;%20&#1075;&#1088;&#1072;&#1092;&#1080;&#1082;&#1086;&#1085;&#1080;%2031.12.2025.xlsx" TargetMode="External"/><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080;&#1085;&#1076;&#1080;&#1082;&#1072;&#1090;&#1086;&#1088;&#1080;%20&#1079;&#1072;%20&#1075;&#1088;&#1072;&#1092;&#1080;&#1082;&#1086;&#1085;&#1080;%2031.12.2025.xlsx" TargetMode="External"/><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080;&#1085;&#1076;&#1080;&#1082;&#1072;&#1090;&#1086;&#1088;&#1080;%20&#1079;&#1072;%20&#1075;&#1088;&#1072;&#1092;&#1080;&#1082;&#1086;&#1085;&#1080;%2031.12.2025.xlsx" TargetMode="External"/><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080;&#1085;&#1076;&#1080;&#1082;&#1072;&#1090;&#1086;&#1088;&#1080;%20&#1079;&#1072;%20&#1075;&#1088;&#1072;&#1092;&#1080;&#1082;&#1086;&#1085;&#1080;%2031.12.2025.xlsx" TargetMode="External"/><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8.%20&#1087;&#1086;&#1076;&#1072;&#1090;&#1086;&#1094;&#1080;%2031.12.2025/Osnovni_pokazateli_rabotenje_2004_2025_12.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080;&#1085;&#1076;&#1080;&#1082;&#1072;&#1090;&#1086;&#1088;&#1080;%20&#1079;&#1072;%20&#1075;&#1088;&#1072;&#1092;&#1080;&#1082;&#1086;&#1085;&#1080;%2031.12.2025.xlsx" TargetMode="External"/><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6.%20&#1087;&#1086;&#1076;&#1072;&#1090;&#1086;&#1094;&#1080;%2030.06.2025/Pregled_Zeleni_Pokazateli_July25_MKD.xlsx" TargetMode="External"/><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080;&#1085;&#1076;&#1080;&#1082;&#1072;&#1090;&#1086;&#1088;&#1080;%20&#1079;&#1072;%20&#1075;&#1088;&#1072;&#1092;&#1080;&#1082;&#1086;&#1085;&#1080;%2031.12.2025.xlsx"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https://mbamk-my.sharepoint.com/personal/daniela_bauloska_mba_mk/Documents/Desktop/&#1055;&#1088;&#1077;&#1079;&#1077;&#1085;&#1090;&#1072;&#1094;&#1080;&#1080;%20&#1058;&#1086;&#1085;&#1080;%20&#1052;&#1072;&#1112;&#1072;/&#1080;&#1085;&#1076;&#1080;&#1082;&#1072;&#1090;&#1086;&#1088;&#1080;%20&#1079;&#1072;%20&#1075;&#1088;&#1072;&#1092;&#1080;&#1082;&#1086;&#1085;&#1080;%2031.12.2025.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r" defTabSz="914400" rtl="0" eaLnBrk="1" fontAlgn="auto" latinLnBrk="0" hangingPunct="1">
              <a:lnSpc>
                <a:spcPct val="100000"/>
              </a:lnSpc>
              <a:spcBef>
                <a:spcPts val="0"/>
              </a:spcBef>
              <a:spcAft>
                <a:spcPts val="0"/>
              </a:spcAft>
              <a:buClrTx/>
              <a:buSzTx/>
              <a:buFontTx/>
              <a:buNone/>
              <a:tabLst/>
              <a:defRPr sz="1100" b="1" i="0" u="none" strike="noStrike" kern="1200" cap="none" spc="0" normalizeH="0" baseline="0">
                <a:solidFill>
                  <a:sysClr val="windowText" lastClr="000000">
                    <a:lumMod val="50000"/>
                    <a:lumOff val="50000"/>
                  </a:sysClr>
                </a:solidFill>
                <a:latin typeface="+mj-lt"/>
                <a:ea typeface="+mj-ea"/>
                <a:cs typeface="+mj-cs"/>
              </a:defRPr>
            </a:pPr>
            <a:r>
              <a:rPr lang="mk-MK" sz="1100" b="1" i="0" u="none" strike="noStrike" kern="1200" cap="none" spc="0" normalizeH="0" baseline="0" dirty="0">
                <a:solidFill>
                  <a:srgbClr val="002060"/>
                </a:solidFill>
                <a:cs typeface="Aldhabi" panose="01000000000000000000" pitchFamily="2" charset="-78"/>
              </a:rPr>
              <a:t>А</a:t>
            </a:r>
            <a:r>
              <a:rPr lang="en-US" sz="1100" b="1" i="0" u="none" strike="noStrike" kern="1200" cap="none" spc="0" normalizeH="0" baseline="0" dirty="0" err="1">
                <a:solidFill>
                  <a:srgbClr val="002060"/>
                </a:solidFill>
                <a:cs typeface="Aldhabi" panose="01000000000000000000" pitchFamily="2" charset="-78"/>
              </a:rPr>
              <a:t>chived</a:t>
            </a:r>
            <a:r>
              <a:rPr lang="en-US" sz="1100" b="1" i="0" u="none" strike="noStrike" kern="1200" cap="none" spc="0" normalizeH="0" baseline="0" dirty="0">
                <a:solidFill>
                  <a:srgbClr val="002060"/>
                </a:solidFill>
                <a:cs typeface="Aldhabi" panose="01000000000000000000" pitchFamily="2" charset="-78"/>
              </a:rPr>
              <a:t> levels </a:t>
            </a:r>
            <a:r>
              <a:rPr lang="en-US" sz="1100" b="1" i="0" u="none" strike="noStrike" kern="1200" cap="none" spc="0" normalizeH="0" baseline="0" dirty="0" err="1">
                <a:solidFill>
                  <a:srgbClr val="002060"/>
                </a:solidFill>
                <a:cs typeface="Aldhabi" panose="01000000000000000000" pitchFamily="2" charset="-78"/>
              </a:rPr>
              <a:t>Inflati</a:t>
            </a:r>
            <a:r>
              <a:rPr lang="mk-MK" sz="1100" b="1" i="0" u="none" strike="noStrike" kern="1200" cap="none" spc="0" normalizeH="0" baseline="0" dirty="0">
                <a:solidFill>
                  <a:srgbClr val="002060"/>
                </a:solidFill>
                <a:cs typeface="Aldhabi" panose="01000000000000000000" pitchFamily="2" charset="-78"/>
              </a:rPr>
              <a:t>о</a:t>
            </a:r>
            <a:r>
              <a:rPr lang="en-US" sz="1100" b="1" i="0" u="none" strike="noStrike" kern="1200" cap="none" spc="0" normalizeH="0" baseline="0" dirty="0">
                <a:solidFill>
                  <a:srgbClr val="002060"/>
                </a:solidFill>
                <a:cs typeface="Aldhabi" panose="01000000000000000000" pitchFamily="2" charset="-78"/>
              </a:rPr>
              <a:t>n</a:t>
            </a:r>
          </a:p>
          <a:p>
            <a:pPr marL="0" marR="0" lvl="0" indent="0" algn="r" defTabSz="914400" rtl="0" eaLnBrk="1" fontAlgn="auto" latinLnBrk="0" hangingPunct="1">
              <a:lnSpc>
                <a:spcPct val="100000"/>
              </a:lnSpc>
              <a:spcBef>
                <a:spcPts val="0"/>
              </a:spcBef>
              <a:spcAft>
                <a:spcPts val="0"/>
              </a:spcAft>
              <a:buClrTx/>
              <a:buSzTx/>
              <a:buFontTx/>
              <a:buNone/>
              <a:tabLst/>
              <a:defRPr sz="1100" b="1" i="0" u="none" strike="noStrike" kern="1200" cap="none" spc="0" normalizeH="0" baseline="0">
                <a:solidFill>
                  <a:sysClr val="windowText" lastClr="000000">
                    <a:lumMod val="50000"/>
                    <a:lumOff val="50000"/>
                  </a:sysClr>
                </a:solidFill>
                <a:latin typeface="+mj-lt"/>
                <a:ea typeface="+mj-ea"/>
                <a:cs typeface="+mj-cs"/>
              </a:defRPr>
            </a:pPr>
            <a:r>
              <a:rPr lang="en-US" sz="1100" b="1" i="0" u="none" strike="noStrike" kern="1200" cap="none" spc="0" normalizeH="0" baseline="0" dirty="0">
                <a:solidFill>
                  <a:srgbClr val="002060"/>
                </a:solidFill>
                <a:cs typeface="Aldhabi" panose="01000000000000000000" pitchFamily="2" charset="-78"/>
              </a:rPr>
              <a:t> Consumer Price Index (CPI) </a:t>
            </a:r>
          </a:p>
          <a:p>
            <a:pPr marL="0" marR="0" lvl="0" indent="0" algn="r" defTabSz="914400" rtl="0" eaLnBrk="1" fontAlgn="auto" latinLnBrk="0" hangingPunct="1">
              <a:lnSpc>
                <a:spcPct val="100000"/>
              </a:lnSpc>
              <a:spcBef>
                <a:spcPts val="0"/>
              </a:spcBef>
              <a:spcAft>
                <a:spcPts val="0"/>
              </a:spcAft>
              <a:buClrTx/>
              <a:buSzTx/>
              <a:buFontTx/>
              <a:buNone/>
              <a:tabLst/>
              <a:defRPr sz="1100" b="1" i="0" u="none" strike="noStrike" kern="1200" cap="none" spc="0" normalizeH="0" baseline="0">
                <a:solidFill>
                  <a:sysClr val="windowText" lastClr="000000">
                    <a:lumMod val="50000"/>
                    <a:lumOff val="50000"/>
                  </a:sysClr>
                </a:solidFill>
                <a:latin typeface="+mj-lt"/>
                <a:ea typeface="+mj-ea"/>
                <a:cs typeface="+mj-cs"/>
              </a:defRPr>
            </a:pPr>
            <a:r>
              <a:rPr lang="en-US" sz="1100" b="1" i="0" u="none" strike="noStrike" kern="1200" cap="none" spc="0" normalizeH="0" baseline="0" dirty="0">
                <a:solidFill>
                  <a:srgbClr val="002060"/>
                </a:solidFill>
                <a:cs typeface="Aldhabi" panose="01000000000000000000" pitchFamily="2" charset="-78"/>
              </a:rPr>
              <a:t>RN </a:t>
            </a:r>
            <a:r>
              <a:rPr lang="mk-MK" sz="1100" b="1" i="0" u="none" strike="noStrike" kern="1200" cap="none" spc="0" normalizeH="0" baseline="0" dirty="0">
                <a:solidFill>
                  <a:srgbClr val="002060"/>
                </a:solidFill>
                <a:cs typeface="Aldhabi" panose="01000000000000000000" pitchFamily="2" charset="-78"/>
              </a:rPr>
              <a:t>М</a:t>
            </a:r>
            <a:r>
              <a:rPr lang="en-US" sz="1100" b="1" i="0" u="none" strike="noStrike" kern="1200" cap="none" spc="0" normalizeH="0" baseline="0" dirty="0" err="1">
                <a:solidFill>
                  <a:srgbClr val="002060"/>
                </a:solidFill>
                <a:cs typeface="Aldhabi" panose="01000000000000000000" pitchFamily="2" charset="-78"/>
              </a:rPr>
              <a:t>acedonia</a:t>
            </a:r>
            <a:r>
              <a:rPr lang="en-US" sz="1100" b="1" i="0" u="none" strike="noStrike" kern="1200" cap="none" spc="0" normalizeH="0" baseline="0" dirty="0">
                <a:solidFill>
                  <a:srgbClr val="002060"/>
                </a:solidFill>
                <a:cs typeface="Aldhabi" panose="01000000000000000000" pitchFamily="2" charset="-78"/>
              </a:rPr>
              <a:t> vs EU </a:t>
            </a:r>
          </a:p>
          <a:p>
            <a:pPr marL="0" marR="0" lvl="0" indent="0" algn="r" defTabSz="914400" rtl="0" eaLnBrk="1" fontAlgn="auto" latinLnBrk="0" hangingPunct="1">
              <a:lnSpc>
                <a:spcPct val="100000"/>
              </a:lnSpc>
              <a:spcBef>
                <a:spcPts val="0"/>
              </a:spcBef>
              <a:spcAft>
                <a:spcPts val="0"/>
              </a:spcAft>
              <a:buClrTx/>
              <a:buSzTx/>
              <a:buFontTx/>
              <a:buNone/>
              <a:tabLst/>
              <a:defRPr sz="1100" b="1" i="0" u="none" strike="noStrike" kern="1200" cap="none" spc="0" normalizeH="0" baseline="0">
                <a:solidFill>
                  <a:sysClr val="windowText" lastClr="000000">
                    <a:lumMod val="50000"/>
                    <a:lumOff val="50000"/>
                  </a:sysClr>
                </a:solidFill>
                <a:latin typeface="+mj-lt"/>
                <a:ea typeface="+mj-ea"/>
                <a:cs typeface="+mj-cs"/>
              </a:defRPr>
            </a:pPr>
            <a:r>
              <a:rPr lang="en-US" sz="1100" b="1" i="0" u="none" strike="noStrike" kern="1200" cap="none" spc="0" normalizeH="0" baseline="0" dirty="0">
                <a:solidFill>
                  <a:srgbClr val="002060"/>
                </a:solidFill>
                <a:cs typeface="Aldhabi" panose="01000000000000000000" pitchFamily="2" charset="-78"/>
              </a:rPr>
              <a:t>Forecast </a:t>
            </a:r>
            <a:r>
              <a:rPr lang="mk-MK" sz="1100" b="1" i="0" u="none" strike="noStrike" kern="1200" cap="none" spc="0" normalizeH="0" baseline="0" dirty="0">
                <a:solidFill>
                  <a:srgbClr val="002060"/>
                </a:solidFill>
                <a:cs typeface="Aldhabi" panose="01000000000000000000" pitchFamily="2" charset="-78"/>
              </a:rPr>
              <a:t>10</a:t>
            </a:r>
          </a:p>
          <a:p>
            <a:pPr marL="0" marR="0" lvl="0" indent="0" algn="r" defTabSz="914400" rtl="0" eaLnBrk="1" fontAlgn="auto" latinLnBrk="0" hangingPunct="1">
              <a:lnSpc>
                <a:spcPct val="100000"/>
              </a:lnSpc>
              <a:spcBef>
                <a:spcPts val="0"/>
              </a:spcBef>
              <a:spcAft>
                <a:spcPts val="0"/>
              </a:spcAft>
              <a:buClrTx/>
              <a:buSzTx/>
              <a:buFontTx/>
              <a:buNone/>
              <a:tabLst/>
              <a:defRPr sz="1100" b="1" i="0" u="none" strike="noStrike" kern="1200" cap="none" spc="0" normalizeH="0" baseline="0">
                <a:solidFill>
                  <a:sysClr val="windowText" lastClr="000000">
                    <a:lumMod val="50000"/>
                    <a:lumOff val="50000"/>
                  </a:sysClr>
                </a:solidFill>
                <a:latin typeface="+mj-lt"/>
                <a:ea typeface="+mj-ea"/>
                <a:cs typeface="+mj-cs"/>
              </a:defRPr>
            </a:pPr>
            <a:r>
              <a:rPr lang="en-US" sz="1100" b="1" i="0" u="none" strike="noStrike" kern="1200" cap="none" spc="0" normalizeH="0" baseline="0" dirty="0">
                <a:solidFill>
                  <a:srgbClr val="002060"/>
                </a:solidFill>
                <a:cs typeface="Aldhabi" panose="01000000000000000000" pitchFamily="2" charset="-78"/>
              </a:rPr>
              <a:t>’2</a:t>
            </a:r>
            <a:r>
              <a:rPr lang="mk-MK" sz="1100" b="1" i="0" u="none" strike="noStrike" kern="1200" cap="none" spc="0" normalizeH="0" baseline="0" dirty="0">
                <a:solidFill>
                  <a:srgbClr val="002060"/>
                </a:solidFill>
                <a:cs typeface="Aldhabi" panose="01000000000000000000" pitchFamily="2" charset="-78"/>
              </a:rPr>
              <a:t>5</a:t>
            </a:r>
            <a:endParaRPr lang="en-US" sz="1100" b="1" i="0" u="none" strike="noStrike" kern="1200" cap="none" spc="0" normalizeH="0" baseline="0" dirty="0">
              <a:solidFill>
                <a:srgbClr val="002060"/>
              </a:solidFill>
              <a:cs typeface="Aldhabi" panose="01000000000000000000" pitchFamily="2" charset="-78"/>
            </a:endParaRPr>
          </a:p>
        </c:rich>
      </c:tx>
      <c:layout>
        <c:manualLayout>
          <c:xMode val="edge"/>
          <c:yMode val="edge"/>
          <c:x val="0.81156378600823043"/>
          <c:y val="4.0029112081513829E-2"/>
        </c:manualLayout>
      </c:layout>
      <c:overlay val="0"/>
      <c:spPr>
        <a:noFill/>
        <a:ln>
          <a:noFill/>
        </a:ln>
        <a:effectLst/>
      </c:spPr>
    </c:title>
    <c:autoTitleDeleted val="0"/>
    <c:plotArea>
      <c:layout>
        <c:manualLayout>
          <c:layoutTarget val="inner"/>
          <c:xMode val="edge"/>
          <c:yMode val="edge"/>
          <c:x val="1.7209289824653484E-2"/>
          <c:y val="5.0082501799401338E-2"/>
          <c:w val="0.96982167352537718"/>
          <c:h val="0.90927047558327656"/>
        </c:manualLayout>
      </c:layout>
      <c:barChart>
        <c:barDir val="col"/>
        <c:grouping val="clustered"/>
        <c:varyColors val="0"/>
        <c:ser>
          <c:idx val="0"/>
          <c:order val="0"/>
          <c:tx>
            <c:strRef>
              <c:f>инфлација!$B$4</c:f>
              <c:strCache>
                <c:ptCount val="1"/>
                <c:pt idx="0">
                  <c:v>Consumer Price Index (CPI) RN Мacedonia</c:v>
                </c:pt>
              </c:strCache>
            </c:strRef>
          </c:tx>
          <c:spPr>
            <a:solidFill>
              <a:schemeClr val="accent3">
                <a:lumMod val="60000"/>
                <a:lumOff val="40000"/>
              </a:schemeClr>
            </a:solidFill>
            <a:ln>
              <a:solidFill>
                <a:srgbClr val="002060"/>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206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инфлација!$C$4:$AT$4</c:f>
              <c:numCache>
                <c:formatCode>0.0%</c:formatCode>
                <c:ptCount val="14"/>
                <c:pt idx="0">
                  <c:v>8.0000000000000002E-3</c:v>
                </c:pt>
                <c:pt idx="1">
                  <c:v>1.2E-2</c:v>
                </c:pt>
                <c:pt idx="2">
                  <c:v>3.2000000000000001E-2</c:v>
                </c:pt>
                <c:pt idx="3">
                  <c:v>0.14199999999999999</c:v>
                </c:pt>
                <c:pt idx="4">
                  <c:v>9.4E-2</c:v>
                </c:pt>
                <c:pt idx="5">
                  <c:v>3.5000000000000003E-2</c:v>
                </c:pt>
                <c:pt idx="6">
                  <c:v>0.04</c:v>
                </c:pt>
                <c:pt idx="7">
                  <c:v>4.1000000000000002E-2</c:v>
                </c:pt>
                <c:pt idx="8">
                  <c:v>4.1000000000000002E-2</c:v>
                </c:pt>
              </c:numCache>
            </c:numRef>
          </c:val>
          <c:extLst>
            <c:ext xmlns:c16="http://schemas.microsoft.com/office/drawing/2014/chart" uri="{C3380CC4-5D6E-409C-BE32-E72D297353CC}">
              <c16:uniqueId val="{00000000-40EB-4E3B-BC67-459C5E3E1EE7}"/>
            </c:ext>
          </c:extLst>
        </c:ser>
        <c:ser>
          <c:idx val="1"/>
          <c:order val="1"/>
          <c:tx>
            <c:strRef>
              <c:f>инфлација!$B$5</c:f>
              <c:strCache>
                <c:ptCount val="1"/>
                <c:pt idx="0">
                  <c:v>Forcast NBRSM 10'22</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инфлација!$C$5:$AQ$5</c:f>
            </c:numRef>
          </c:val>
          <c:extLst>
            <c:ext xmlns:c16="http://schemas.microsoft.com/office/drawing/2014/chart" uri="{C3380CC4-5D6E-409C-BE32-E72D297353CC}">
              <c16:uniqueId val="{00000001-40EB-4E3B-BC67-459C5E3E1EE7}"/>
            </c:ext>
          </c:extLst>
        </c:ser>
        <c:ser>
          <c:idx val="2"/>
          <c:order val="2"/>
          <c:tx>
            <c:strRef>
              <c:f>инфлација!$B$6</c:f>
              <c:strCache>
                <c:ptCount val="1"/>
                <c:pt idx="0">
                  <c:v>Forcast NBRSM 03'23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инфлација!$C$6:$AQ$6</c:f>
            </c:numRef>
          </c:val>
          <c:extLst>
            <c:ext xmlns:c16="http://schemas.microsoft.com/office/drawing/2014/chart" uri="{C3380CC4-5D6E-409C-BE32-E72D297353CC}">
              <c16:uniqueId val="{00000002-40EB-4E3B-BC67-459C5E3E1EE7}"/>
            </c:ext>
          </c:extLst>
        </c:ser>
        <c:ser>
          <c:idx val="3"/>
          <c:order val="3"/>
          <c:tx>
            <c:strRef>
              <c:f>инфлација!$B$7</c:f>
              <c:strCache>
                <c:ptCount val="1"/>
                <c:pt idx="0">
                  <c:v>Forcast NBRSM 10'23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инфлација!$C$7:$AQ$7</c:f>
            </c:numRef>
          </c:val>
          <c:extLst>
            <c:ext xmlns:c16="http://schemas.microsoft.com/office/drawing/2014/chart" uri="{C3380CC4-5D6E-409C-BE32-E72D297353CC}">
              <c16:uniqueId val="{00000003-40EB-4E3B-BC67-459C5E3E1EE7}"/>
            </c:ext>
          </c:extLst>
        </c:ser>
        <c:ser>
          <c:idx val="4"/>
          <c:order val="4"/>
          <c:tx>
            <c:strRef>
              <c:f>инфлација!$B$8</c:f>
              <c:strCache>
                <c:ptCount val="1"/>
                <c:pt idx="0">
                  <c:v>Forcast NBRSM   4'24</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инфлација!$C$8:$AQ$8</c:f>
            </c:numRef>
          </c:val>
          <c:extLst>
            <c:ext xmlns:c16="http://schemas.microsoft.com/office/drawing/2014/chart" uri="{C3380CC4-5D6E-409C-BE32-E72D297353CC}">
              <c16:uniqueId val="{00000004-40EB-4E3B-BC67-459C5E3E1EE7}"/>
            </c:ext>
          </c:extLst>
        </c:ser>
        <c:ser>
          <c:idx val="6"/>
          <c:order val="6"/>
          <c:tx>
            <c:strRef>
              <c:f>инфлација!$B$12</c:f>
              <c:strCache>
                <c:ptCount val="1"/>
                <c:pt idx="0">
                  <c:v>Forcast IMF 10'22</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инфлација!$C$12:$AQ$12</c:f>
            </c:numRef>
          </c:val>
          <c:extLst>
            <c:ext xmlns:c16="http://schemas.microsoft.com/office/drawing/2014/chart" uri="{C3380CC4-5D6E-409C-BE32-E72D297353CC}">
              <c16:uniqueId val="{00000005-40EB-4E3B-BC67-459C5E3E1EE7}"/>
            </c:ext>
          </c:extLst>
        </c:ser>
        <c:ser>
          <c:idx val="7"/>
          <c:order val="7"/>
          <c:tx>
            <c:strRef>
              <c:f>инфлација!$B$13</c:f>
              <c:strCache>
                <c:ptCount val="1"/>
                <c:pt idx="0">
                  <c:v>Forcast IMF 06'23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инфлација!$C$13:$AQ$13</c:f>
            </c:numRef>
          </c:val>
          <c:extLst>
            <c:ext xmlns:c16="http://schemas.microsoft.com/office/drawing/2014/chart" uri="{C3380CC4-5D6E-409C-BE32-E72D297353CC}">
              <c16:uniqueId val="{00000006-40EB-4E3B-BC67-459C5E3E1EE7}"/>
            </c:ext>
          </c:extLst>
        </c:ser>
        <c:ser>
          <c:idx val="8"/>
          <c:order val="8"/>
          <c:tx>
            <c:strRef>
              <c:f>инфлација!$B$14</c:f>
              <c:strCache>
                <c:ptCount val="1"/>
                <c:pt idx="0">
                  <c:v>Forcast IMF 10'23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инфлација!$C$14:$AQ$14</c:f>
            </c:numRef>
          </c:val>
          <c:extLst>
            <c:ext xmlns:c16="http://schemas.microsoft.com/office/drawing/2014/chart" uri="{C3380CC4-5D6E-409C-BE32-E72D297353CC}">
              <c16:uniqueId val="{00000007-40EB-4E3B-BC67-459C5E3E1EE7}"/>
            </c:ext>
          </c:extLst>
        </c:ser>
        <c:ser>
          <c:idx val="9"/>
          <c:order val="9"/>
          <c:tx>
            <c:strRef>
              <c:f>инфлација!$B$15</c:f>
              <c:strCache>
                <c:ptCount val="1"/>
                <c:pt idx="0">
                  <c:v>Forcast IMF 4'24</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инфлација!$C$15:$AQ$15</c:f>
            </c:numRef>
          </c:val>
          <c:extLst>
            <c:ext xmlns:c16="http://schemas.microsoft.com/office/drawing/2014/chart" uri="{C3380CC4-5D6E-409C-BE32-E72D297353CC}">
              <c16:uniqueId val="{00000008-40EB-4E3B-BC67-459C5E3E1EE7}"/>
            </c:ext>
          </c:extLst>
        </c:ser>
        <c:ser>
          <c:idx val="11"/>
          <c:order val="10"/>
          <c:tx>
            <c:strRef>
              <c:f>инфлација!$B$19</c:f>
              <c:strCache>
                <c:ptCount val="1"/>
                <c:pt idx="0">
                  <c:v>Forcast World Bank 10'22</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инфлација!$C$19:$AQ$19</c:f>
            </c:numRef>
          </c:val>
          <c:extLst>
            <c:ext xmlns:c16="http://schemas.microsoft.com/office/drawing/2014/chart" uri="{C3380CC4-5D6E-409C-BE32-E72D297353CC}">
              <c16:uniqueId val="{00000009-40EB-4E3B-BC67-459C5E3E1EE7}"/>
            </c:ext>
          </c:extLst>
        </c:ser>
        <c:ser>
          <c:idx val="12"/>
          <c:order val="11"/>
          <c:tx>
            <c:strRef>
              <c:f>инфлација!$B$20</c:f>
              <c:strCache>
                <c:ptCount val="1"/>
                <c:pt idx="0">
                  <c:v>Forcast World Bank 03'23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инфлација!$C$20:$AQ$20</c:f>
            </c:numRef>
          </c:val>
          <c:extLst>
            <c:ext xmlns:c16="http://schemas.microsoft.com/office/drawing/2014/chart" uri="{C3380CC4-5D6E-409C-BE32-E72D297353CC}">
              <c16:uniqueId val="{0000000A-40EB-4E3B-BC67-459C5E3E1EE7}"/>
            </c:ext>
          </c:extLst>
        </c:ser>
        <c:ser>
          <c:idx val="13"/>
          <c:order val="12"/>
          <c:tx>
            <c:strRef>
              <c:f>инфлација!$B$21</c:f>
              <c:strCache>
                <c:ptCount val="1"/>
                <c:pt idx="0">
                  <c:v>Forcast World Bank 10'23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инфлација!$C$21:$AQ$21</c:f>
            </c:numRef>
          </c:val>
          <c:extLst>
            <c:ext xmlns:c16="http://schemas.microsoft.com/office/drawing/2014/chart" uri="{C3380CC4-5D6E-409C-BE32-E72D297353CC}">
              <c16:uniqueId val="{0000000B-40EB-4E3B-BC67-459C5E3E1EE7}"/>
            </c:ext>
          </c:extLst>
        </c:ser>
        <c:ser>
          <c:idx val="15"/>
          <c:order val="13"/>
          <c:tx>
            <c:strRef>
              <c:f>инфлација!$B$25</c:f>
              <c:strCache>
                <c:ptCount val="1"/>
                <c:pt idx="0">
                  <c:v>Forcast European Commission 11'22</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инфлација!$C$25:$AQ$25</c:f>
            </c:numRef>
          </c:val>
          <c:extLst>
            <c:ext xmlns:c16="http://schemas.microsoft.com/office/drawing/2014/chart" uri="{C3380CC4-5D6E-409C-BE32-E72D297353CC}">
              <c16:uniqueId val="{0000000C-40EB-4E3B-BC67-459C5E3E1EE7}"/>
            </c:ext>
          </c:extLst>
        </c:ser>
        <c:ser>
          <c:idx val="16"/>
          <c:order val="14"/>
          <c:tx>
            <c:strRef>
              <c:f>инфлација!$B$26</c:f>
              <c:strCache>
                <c:ptCount val="1"/>
                <c:pt idx="0">
                  <c:v>Forcast European Commission 05'23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инфлација!$C$26:$AQ$26</c:f>
            </c:numRef>
          </c:val>
          <c:extLst>
            <c:ext xmlns:c16="http://schemas.microsoft.com/office/drawing/2014/chart" uri="{C3380CC4-5D6E-409C-BE32-E72D297353CC}">
              <c16:uniqueId val="{0000000D-40EB-4E3B-BC67-459C5E3E1EE7}"/>
            </c:ext>
          </c:extLst>
        </c:ser>
        <c:ser>
          <c:idx val="18"/>
          <c:order val="15"/>
          <c:tx>
            <c:strRef>
              <c:f>инфлација!$B$30</c:f>
              <c:strCache>
                <c:ptCount val="1"/>
                <c:pt idx="0">
                  <c:v>Консензус форкаст 10'22</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инфлација!$C$30:$AQ$30</c:f>
            </c:numRef>
          </c:val>
          <c:extLst>
            <c:ext xmlns:c16="http://schemas.microsoft.com/office/drawing/2014/chart" uri="{C3380CC4-5D6E-409C-BE32-E72D297353CC}">
              <c16:uniqueId val="{0000000E-40EB-4E3B-BC67-459C5E3E1EE7}"/>
            </c:ext>
          </c:extLst>
        </c:ser>
        <c:ser>
          <c:idx val="19"/>
          <c:order val="16"/>
          <c:tx>
            <c:strRef>
              <c:f>инфлација!$B$31</c:f>
              <c:strCache>
                <c:ptCount val="1"/>
                <c:pt idx="0">
                  <c:v>Консензус форкаст 10'23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инфлација!$C$31:$AQ$31</c:f>
            </c:numRef>
          </c:val>
          <c:extLst>
            <c:ext xmlns:c16="http://schemas.microsoft.com/office/drawing/2014/chart" uri="{C3380CC4-5D6E-409C-BE32-E72D297353CC}">
              <c16:uniqueId val="{0000000F-40EB-4E3B-BC67-459C5E3E1EE7}"/>
            </c:ext>
          </c:extLst>
        </c:ser>
        <c:ser>
          <c:idx val="31"/>
          <c:order val="26"/>
          <c:tx>
            <c:strRef>
              <c:f>инфлација!$B$47</c:f>
              <c:strCache>
                <c:ptCount val="1"/>
                <c:pt idx="0">
                  <c:v>Forcast ECB 12'23 </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инфлација!$C$47:$AQ$47</c:f>
            </c:numRef>
          </c:val>
          <c:extLst>
            <c:ext xmlns:c16="http://schemas.microsoft.com/office/drawing/2014/chart" uri="{C3380CC4-5D6E-409C-BE32-E72D297353CC}">
              <c16:uniqueId val="{00000010-40EB-4E3B-BC67-459C5E3E1EE7}"/>
            </c:ext>
          </c:extLst>
        </c:ser>
        <c:ser>
          <c:idx val="32"/>
          <c:order val="27"/>
          <c:tx>
            <c:strRef>
              <c:f>инфлација!$B$48</c:f>
              <c:strCache>
                <c:ptCount val="1"/>
                <c:pt idx="0">
                  <c:v>Forcast ECB 03'24 </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инфлација!$C$48:$AQ$48</c:f>
            </c:numRef>
          </c:val>
          <c:extLst>
            <c:ext xmlns:c16="http://schemas.microsoft.com/office/drawing/2014/chart" uri="{C3380CC4-5D6E-409C-BE32-E72D297353CC}">
              <c16:uniqueId val="{00000011-40EB-4E3B-BC67-459C5E3E1EE7}"/>
            </c:ext>
          </c:extLst>
        </c:ser>
        <c:ser>
          <c:idx val="33"/>
          <c:order val="28"/>
          <c:tx>
            <c:strRef>
              <c:f>инфлација!$B$49</c:f>
              <c:strCache>
                <c:ptCount val="1"/>
                <c:pt idx="0">
                  <c:v>Forcast ECB 06'24 </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инфлација!$C$49:$AQ$49</c:f>
            </c:numRef>
          </c:val>
          <c:extLst>
            <c:ext xmlns:c16="http://schemas.microsoft.com/office/drawing/2014/chart" uri="{C3380CC4-5D6E-409C-BE32-E72D297353CC}">
              <c16:uniqueId val="{00000012-40EB-4E3B-BC67-459C5E3E1EE7}"/>
            </c:ext>
          </c:extLst>
        </c:ser>
        <c:ser>
          <c:idx val="20"/>
          <c:order val="17"/>
          <c:tx>
            <c:strRef>
              <c:f>инфлација!$B$32</c:f>
              <c:strCache>
                <c:ptCount val="1"/>
                <c:pt idx="0">
                  <c:v>Kонсензус форкаст 04'24</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инфлација!$C$32:$AQ$32</c:f>
            </c:numRef>
          </c:val>
          <c:extLst>
            <c:ext xmlns:c16="http://schemas.microsoft.com/office/drawing/2014/chart" uri="{C3380CC4-5D6E-409C-BE32-E72D297353CC}">
              <c16:uniqueId val="{00000013-40EB-4E3B-BC67-459C5E3E1EE7}"/>
            </c:ext>
          </c:extLst>
        </c:ser>
        <c:ser>
          <c:idx val="22"/>
          <c:order val="18"/>
          <c:tx>
            <c:strRef>
              <c:f>инфлација!$B$36</c:f>
              <c:strCache>
                <c:ptCount val="1"/>
                <c:pt idx="0">
                  <c:v>Министерство за финансии 11'22</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инфлација!$C$36:$AQ$36</c:f>
            </c:numRef>
          </c:val>
          <c:extLst>
            <c:ext xmlns:c16="http://schemas.microsoft.com/office/drawing/2014/chart" uri="{C3380CC4-5D6E-409C-BE32-E72D297353CC}">
              <c16:uniqueId val="{00000014-40EB-4E3B-BC67-459C5E3E1EE7}"/>
            </c:ext>
          </c:extLst>
        </c:ser>
        <c:ser>
          <c:idx val="23"/>
          <c:order val="19"/>
          <c:tx>
            <c:strRef>
              <c:f>инфлација!$B$37</c:f>
              <c:strCache>
                <c:ptCount val="1"/>
                <c:pt idx="0">
                  <c:v>Министерство за финансии 4'23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инфлација!$C$37:$AQ$37</c:f>
            </c:numRef>
          </c:val>
          <c:extLst>
            <c:ext xmlns:c16="http://schemas.microsoft.com/office/drawing/2014/chart" uri="{C3380CC4-5D6E-409C-BE32-E72D297353CC}">
              <c16:uniqueId val="{00000015-40EB-4E3B-BC67-459C5E3E1EE7}"/>
            </c:ext>
          </c:extLst>
        </c:ser>
        <c:ser>
          <c:idx val="26"/>
          <c:order val="21"/>
          <c:tx>
            <c:strRef>
              <c:f>инфлација!$B$42</c:f>
              <c:strCache>
                <c:ptCount val="1"/>
                <c:pt idx="0">
                  <c:v>Forcast ECB 12'22 </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инфлација!$C$42:$AQ$42</c:f>
            </c:numRef>
          </c:val>
          <c:extLst>
            <c:ext xmlns:c16="http://schemas.microsoft.com/office/drawing/2014/chart" uri="{C3380CC4-5D6E-409C-BE32-E72D297353CC}">
              <c16:uniqueId val="{00000016-40EB-4E3B-BC67-459C5E3E1EE7}"/>
            </c:ext>
          </c:extLst>
        </c:ser>
        <c:ser>
          <c:idx val="27"/>
          <c:order val="22"/>
          <c:tx>
            <c:strRef>
              <c:f>инфлација!$B$43</c:f>
              <c:strCache>
                <c:ptCount val="1"/>
                <c:pt idx="0">
                  <c:v>Forcast ECB 03'23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инфлација!$C$43:$AQ$43</c:f>
            </c:numRef>
          </c:val>
          <c:extLst>
            <c:ext xmlns:c16="http://schemas.microsoft.com/office/drawing/2014/chart" uri="{C3380CC4-5D6E-409C-BE32-E72D297353CC}">
              <c16:uniqueId val="{00000017-40EB-4E3B-BC67-459C5E3E1EE7}"/>
            </c:ext>
          </c:extLst>
        </c:ser>
        <c:ser>
          <c:idx val="28"/>
          <c:order val="23"/>
          <c:tx>
            <c:strRef>
              <c:f>инфлација!$B$44</c:f>
              <c:strCache>
                <c:ptCount val="1"/>
                <c:pt idx="0">
                  <c:v>Forcast ECB 06'23</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инфлација!$C$44:$AQ$44</c:f>
            </c:numRef>
          </c:val>
          <c:extLst>
            <c:ext xmlns:c16="http://schemas.microsoft.com/office/drawing/2014/chart" uri="{C3380CC4-5D6E-409C-BE32-E72D297353CC}">
              <c16:uniqueId val="{00000018-40EB-4E3B-BC67-459C5E3E1EE7}"/>
            </c:ext>
          </c:extLst>
        </c:ser>
        <c:ser>
          <c:idx val="29"/>
          <c:order val="24"/>
          <c:tx>
            <c:strRef>
              <c:f>инфлација!$B$45</c:f>
              <c:strCache>
                <c:ptCount val="1"/>
                <c:pt idx="0">
                  <c:v>Forcast ECB 07'23 </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инфлација!$C$45:$AQ$45</c:f>
            </c:numRef>
          </c:val>
          <c:extLst>
            <c:ext xmlns:c16="http://schemas.microsoft.com/office/drawing/2014/chart" uri="{C3380CC4-5D6E-409C-BE32-E72D297353CC}">
              <c16:uniqueId val="{00000019-40EB-4E3B-BC67-459C5E3E1EE7}"/>
            </c:ext>
          </c:extLst>
        </c:ser>
        <c:ser>
          <c:idx val="30"/>
          <c:order val="25"/>
          <c:tx>
            <c:strRef>
              <c:f>инфлација!$B$46</c:f>
              <c:strCache>
                <c:ptCount val="1"/>
                <c:pt idx="0">
                  <c:v>Forcast ECB 09'23 </c:v>
                </c:pt>
              </c:strCache>
            </c:strRef>
          </c:tx>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инфлација!$C$46:$AQ$46</c:f>
            </c:numRef>
          </c:val>
          <c:extLst>
            <c:ext xmlns:c16="http://schemas.microsoft.com/office/drawing/2014/chart" uri="{C3380CC4-5D6E-409C-BE32-E72D297353CC}">
              <c16:uniqueId val="{0000001A-40EB-4E3B-BC67-459C5E3E1EE7}"/>
            </c:ext>
          </c:extLst>
        </c:ser>
        <c:dLbls>
          <c:dLblPos val="inEnd"/>
          <c:showLegendKey val="0"/>
          <c:showVal val="1"/>
          <c:showCatName val="0"/>
          <c:showSerName val="0"/>
          <c:showPercent val="0"/>
          <c:showBubbleSize val="0"/>
        </c:dLbls>
        <c:gapWidth val="267"/>
        <c:overlap val="-43"/>
        <c:axId val="175898624"/>
        <c:axId val="175900160"/>
      </c:barChart>
      <c:lineChart>
        <c:grouping val="standard"/>
        <c:varyColors val="0"/>
        <c:ser>
          <c:idx val="5"/>
          <c:order val="5"/>
          <c:tx>
            <c:strRef>
              <c:f>инфлација!$B$11</c:f>
              <c:strCache>
                <c:ptCount val="1"/>
                <c:pt idx="0">
                  <c:v>Forcast NBRSM   11'25</c:v>
                </c:pt>
              </c:strCache>
            </c:strRef>
          </c:tx>
          <c:spPr>
            <a:ln w="22225" cap="rnd">
              <a:solidFill>
                <a:srgbClr val="FFFF00"/>
              </a:solidFill>
              <a:round/>
            </a:ln>
            <a:effectLst/>
          </c:spPr>
          <c:marker>
            <c:symbol val="none"/>
          </c:marker>
          <c:dLbls>
            <c:dLbl>
              <c:idx val="5"/>
              <c:layout>
                <c:manualLayout>
                  <c:x val="-2.0909471904645208E-2"/>
                  <c:y val="-0.1034586771424814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40EB-4E3B-BC67-459C5E3E1EE7}"/>
                </c:ext>
              </c:extLst>
            </c:dLbl>
            <c:dLbl>
              <c:idx val="8"/>
              <c:layout>
                <c:manualLayout>
                  <c:x val="-1.1718133998682264E-2"/>
                  <c:y val="-0.1291576407752524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40EB-4E3B-BC67-459C5E3E1EE7}"/>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FF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инфлација!$C$11:$AQ$11</c:f>
              <c:numCache>
                <c:formatCode>General</c:formatCode>
                <c:ptCount val="11"/>
                <c:pt idx="8" formatCode="0.0%">
                  <c:v>3.9E-2</c:v>
                </c:pt>
                <c:pt idx="9" formatCode="0.0%">
                  <c:v>3.9E-2</c:v>
                </c:pt>
                <c:pt idx="10" formatCode="0.0%">
                  <c:v>2.5000000000000001E-2</c:v>
                </c:pt>
              </c:numCache>
            </c:numRef>
          </c:val>
          <c:smooth val="0"/>
          <c:extLst>
            <c:ext xmlns:c16="http://schemas.microsoft.com/office/drawing/2014/chart" uri="{C3380CC4-5D6E-409C-BE32-E72D297353CC}">
              <c16:uniqueId val="{0000001D-40EB-4E3B-BC67-459C5E3E1EE7}"/>
            </c:ext>
          </c:extLst>
        </c:ser>
        <c:ser>
          <c:idx val="25"/>
          <c:order val="20"/>
          <c:tx>
            <c:strRef>
              <c:f>инфлација!$B$41</c:f>
              <c:strCache>
                <c:ptCount val="1"/>
                <c:pt idx="0">
                  <c:v>Inflation rate EU</c:v>
                </c:pt>
              </c:strCache>
            </c:strRef>
          </c:tx>
          <c:spPr>
            <a:ln w="22225" cap="rnd">
              <a:solidFill>
                <a:schemeClr val="accent2">
                  <a:lumMod val="60000"/>
                  <a:lumOff val="40000"/>
                </a:schemeClr>
              </a:solidFill>
              <a:prstDash val="sysDot"/>
              <a:round/>
            </a:ln>
            <a:effectLst/>
          </c:spPr>
          <c:marker>
            <c:symbol val="none"/>
          </c:marker>
          <c:dLbls>
            <c:dLbl>
              <c:idx val="0"/>
              <c:layout>
                <c:manualLayout>
                  <c:x val="-1.6155528843484604E-2"/>
                  <c:y val="-0.1841821987579883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40EB-4E3B-BC67-459C5E3E1EE7}"/>
                </c:ext>
              </c:extLst>
            </c:dLbl>
            <c:dLbl>
              <c:idx val="1"/>
              <c:layout>
                <c:manualLayout>
                  <c:x val="-2.6794206658019886E-2"/>
                  <c:y val="8.68657757649573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40EB-4E3B-BC67-459C5E3E1EE7}"/>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0070C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инфлација!$C$41:$AQ$41</c:f>
              <c:numCache>
                <c:formatCode>0.0%</c:formatCode>
                <c:ptCount val="11"/>
                <c:pt idx="0">
                  <c:v>1.2999999999999999E-2</c:v>
                </c:pt>
                <c:pt idx="1">
                  <c:v>-3.0000000000000001E-3</c:v>
                </c:pt>
                <c:pt idx="2">
                  <c:v>0.05</c:v>
                </c:pt>
                <c:pt idx="3">
                  <c:v>9.1999999999999998E-2</c:v>
                </c:pt>
                <c:pt idx="4">
                  <c:v>2.9000000000000001E-2</c:v>
                </c:pt>
                <c:pt idx="5">
                  <c:v>2.4E-2</c:v>
                </c:pt>
                <c:pt idx="6">
                  <c:v>2.1999999999999999E-2</c:v>
                </c:pt>
                <c:pt idx="7">
                  <c:v>2.1000000000000001E-2</c:v>
                </c:pt>
                <c:pt idx="8">
                  <c:v>2.1000000000000001E-2</c:v>
                </c:pt>
                <c:pt idx="9">
                  <c:v>1.9E-2</c:v>
                </c:pt>
              </c:numCache>
            </c:numRef>
          </c:val>
          <c:smooth val="0"/>
          <c:extLst>
            <c:ext xmlns:c16="http://schemas.microsoft.com/office/drawing/2014/chart" uri="{C3380CC4-5D6E-409C-BE32-E72D297353CC}">
              <c16:uniqueId val="{0000001F-40EB-4E3B-BC67-459C5E3E1EE7}"/>
            </c:ext>
          </c:extLst>
        </c:ser>
        <c:ser>
          <c:idx val="35"/>
          <c:order val="29"/>
          <c:tx>
            <c:strRef>
              <c:f>инфлација!$B$55</c:f>
              <c:strCache>
                <c:ptCount val="1"/>
                <c:pt idx="0">
                  <c:v>Forcast ECB 09'25</c:v>
                </c:pt>
              </c:strCache>
            </c:strRef>
          </c:tx>
          <c:spPr>
            <a:ln w="22225" cap="rnd">
              <a:solidFill>
                <a:srgbClr val="00B0F0"/>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0070C0"/>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инфлација!$C$3:$AT$3</c:f>
              <c:strCache>
                <c:ptCount val="14"/>
                <c:pt idx="0">
                  <c:v>12/2019</c:v>
                </c:pt>
                <c:pt idx="1">
                  <c:v>12/2020</c:v>
                </c:pt>
                <c:pt idx="2">
                  <c:v>12/2021</c:v>
                </c:pt>
                <c:pt idx="3">
                  <c:v>12/2022</c:v>
                </c:pt>
                <c:pt idx="4">
                  <c:v>12/2023</c:v>
                </c:pt>
                <c:pt idx="5">
                  <c:v>12/2024</c:v>
                </c:pt>
                <c:pt idx="6">
                  <c:v>09/2025</c:v>
                </c:pt>
                <c:pt idx="7">
                  <c:v>10/2025</c:v>
                </c:pt>
                <c:pt idx="8">
                  <c:v>11/2025</c:v>
                </c:pt>
                <c:pt idx="9">
                  <c:v>12/2025</c:v>
                </c:pt>
                <c:pt idx="10">
                  <c:v>12/2026</c:v>
                </c:pt>
                <c:pt idx="11">
                  <c:v>12/2027</c:v>
                </c:pt>
                <c:pt idx="12">
                  <c:v>12/2028</c:v>
                </c:pt>
                <c:pt idx="13">
                  <c:v>12/2029</c:v>
                </c:pt>
              </c:strCache>
            </c:strRef>
          </c:cat>
          <c:val>
            <c:numRef>
              <c:f>инфлација!$C$55:$AT$55</c:f>
              <c:numCache>
                <c:formatCode>General</c:formatCode>
                <c:ptCount val="14"/>
                <c:pt idx="6" formatCode="0.0%">
                  <c:v>2.1000000000000001E-2</c:v>
                </c:pt>
                <c:pt idx="7" formatCode="0.0%">
                  <c:v>2.1000000000000001E-2</c:v>
                </c:pt>
                <c:pt idx="8" formatCode="0.0%">
                  <c:v>2.1000000000000001E-2</c:v>
                </c:pt>
                <c:pt idx="9" formatCode="0.0%">
                  <c:v>2.1000000000000001E-2</c:v>
                </c:pt>
                <c:pt idx="10" formatCode="0.0%">
                  <c:v>1.7000000000000001E-2</c:v>
                </c:pt>
                <c:pt idx="11" formatCode="0.0%">
                  <c:v>1.9E-2</c:v>
                </c:pt>
                <c:pt idx="12" formatCode="0.0%">
                  <c:v>0.02</c:v>
                </c:pt>
                <c:pt idx="13" formatCode="0.0%">
                  <c:v>0.02</c:v>
                </c:pt>
              </c:numCache>
            </c:numRef>
          </c:val>
          <c:smooth val="0"/>
          <c:extLst>
            <c:ext xmlns:c16="http://schemas.microsoft.com/office/drawing/2014/chart" uri="{C3380CC4-5D6E-409C-BE32-E72D297353CC}">
              <c16:uniqueId val="{00000020-40EB-4E3B-BC67-459C5E3E1EE7}"/>
            </c:ext>
          </c:extLst>
        </c:ser>
        <c:dLbls>
          <c:showLegendKey val="0"/>
          <c:showVal val="0"/>
          <c:showCatName val="0"/>
          <c:showSerName val="0"/>
          <c:showPercent val="0"/>
          <c:showBubbleSize val="0"/>
        </c:dLbls>
        <c:marker val="1"/>
        <c:smooth val="0"/>
        <c:axId val="175898624"/>
        <c:axId val="175900160"/>
      </c:lineChart>
      <c:catAx>
        <c:axId val="175898624"/>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800" b="0" i="0" u="none" strike="noStrike" kern="1200" cap="none" spc="0" normalizeH="0" baseline="0">
                <a:solidFill>
                  <a:schemeClr val="dk1">
                    <a:lumMod val="65000"/>
                    <a:lumOff val="35000"/>
                  </a:schemeClr>
                </a:solidFill>
                <a:latin typeface="+mn-lt"/>
                <a:ea typeface="+mn-ea"/>
                <a:cs typeface="+mn-cs"/>
              </a:defRPr>
            </a:pPr>
            <a:endParaRPr lang="en-US"/>
          </a:p>
        </c:txPr>
        <c:crossAx val="175900160"/>
        <c:crosses val="autoZero"/>
        <c:auto val="1"/>
        <c:lblAlgn val="ctr"/>
        <c:lblOffset val="100"/>
        <c:noMultiLvlLbl val="0"/>
      </c:catAx>
      <c:valAx>
        <c:axId val="175900160"/>
        <c:scaling>
          <c:orientation val="minMax"/>
        </c:scaling>
        <c:delete val="1"/>
        <c:axPos val="l"/>
        <c:numFmt formatCode="0.0%" sourceLinked="1"/>
        <c:majorTickMark val="none"/>
        <c:minorTickMark val="none"/>
        <c:tickLblPos val="nextTo"/>
        <c:crossAx val="175898624"/>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bg1"/>
      </a:solidFill>
      <a:round/>
    </a:ln>
    <a:effectLst/>
  </c:spPr>
  <c:txPr>
    <a:bodyPr/>
    <a:lstStyle/>
    <a:p>
      <a:pPr>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none" spc="20" baseline="0">
                <a:solidFill>
                  <a:srgbClr val="002060"/>
                </a:solidFill>
                <a:latin typeface="+mj-lt"/>
                <a:ea typeface="+mn-ea"/>
                <a:cs typeface="+mn-cs"/>
              </a:defRPr>
            </a:pPr>
            <a:r>
              <a:rPr lang="en-US" dirty="0">
                <a:solidFill>
                  <a:srgbClr val="002060"/>
                </a:solidFill>
                <a:latin typeface="+mj-lt"/>
              </a:rPr>
              <a:t>Deposits</a:t>
            </a:r>
            <a:r>
              <a:rPr lang="en-US" baseline="0" dirty="0">
                <a:solidFill>
                  <a:srgbClr val="002060"/>
                </a:solidFill>
                <a:latin typeface="+mj-lt"/>
              </a:rPr>
              <a:t> structure by subjects</a:t>
            </a:r>
            <a:r>
              <a:rPr lang="mk-MK" baseline="0" dirty="0">
                <a:solidFill>
                  <a:srgbClr val="002060"/>
                </a:solidFill>
                <a:latin typeface="+mj-lt"/>
              </a:rPr>
              <a:t> </a:t>
            </a:r>
            <a:endParaRPr lang="en-US" dirty="0">
              <a:solidFill>
                <a:srgbClr val="002060"/>
              </a:solidFill>
              <a:latin typeface="+mj-lt"/>
            </a:endParaRPr>
          </a:p>
        </c:rich>
      </c:tx>
      <c:overlay val="0"/>
      <c:spPr>
        <a:noFill/>
        <a:ln>
          <a:noFill/>
        </a:ln>
        <a:effectLst/>
      </c:spPr>
      <c:txPr>
        <a:bodyPr rot="0" spcFirstLastPara="1" vertOverflow="ellipsis" vert="horz" wrap="square" anchor="ctr" anchorCtr="1"/>
        <a:lstStyle/>
        <a:p>
          <a:pPr>
            <a:defRPr sz="1862" b="0" i="0" u="none" strike="noStrike" kern="1200" cap="none" spc="20" baseline="0">
              <a:solidFill>
                <a:srgbClr val="002060"/>
              </a:solidFill>
              <a:latin typeface="+mj-lt"/>
              <a:ea typeface="+mn-ea"/>
              <a:cs typeface="+mn-cs"/>
            </a:defRPr>
          </a:pPr>
          <a:endParaRPr lang="en-US"/>
        </a:p>
      </c:txPr>
    </c:title>
    <c:autoTitleDeleted val="0"/>
    <c:plotArea>
      <c:layout>
        <c:manualLayout>
          <c:layoutTarget val="inner"/>
          <c:xMode val="edge"/>
          <c:yMode val="edge"/>
          <c:x val="1.7978960369369325E-2"/>
          <c:y val="0.12809598279603521"/>
          <c:w val="0.95605143020820826"/>
          <c:h val="0.73975297627792302"/>
        </c:manualLayout>
      </c:layout>
      <c:areaChart>
        <c:grouping val="stacked"/>
        <c:varyColors val="0"/>
        <c:ser>
          <c:idx val="1"/>
          <c:order val="1"/>
          <c:tx>
            <c:strRef>
              <c:f>депозити!$A$3</c:f>
              <c:strCache>
                <c:ptCount val="1"/>
                <c:pt idx="0">
                  <c:v>Total</c:v>
                </c:pt>
              </c:strCache>
            </c:strRef>
          </c:tx>
          <c:spPr>
            <a:solidFill>
              <a:schemeClr val="accent1">
                <a:lumMod val="75000"/>
              </a:schemeClr>
            </a:solidFill>
            <a:ln w="9525" cap="flat" cmpd="sng" algn="ctr">
              <a:solidFill>
                <a:schemeClr val="accent2">
                  <a:shade val="95000"/>
                </a:schemeClr>
              </a:solidFill>
              <a:round/>
            </a:ln>
            <a:effectLst/>
          </c:spPr>
          <c:cat>
            <c:strRef>
              <c:f>депозити!$B$1:$K$1</c:f>
              <c:strCache>
                <c:ptCount val="10"/>
                <c:pt idx="0">
                  <c:v>2019</c:v>
                </c:pt>
                <c:pt idx="1">
                  <c:v>2020</c:v>
                </c:pt>
                <c:pt idx="2">
                  <c:v>2021</c:v>
                </c:pt>
                <c:pt idx="3">
                  <c:v>2022</c:v>
                </c:pt>
                <c:pt idx="4">
                  <c:v>2023</c:v>
                </c:pt>
                <c:pt idx="5">
                  <c:v>2024</c:v>
                </c:pt>
                <c:pt idx="6">
                  <c:v>q12025</c:v>
                </c:pt>
                <c:pt idx="7">
                  <c:v>q22025</c:v>
                </c:pt>
                <c:pt idx="8">
                  <c:v>q32025</c:v>
                </c:pt>
                <c:pt idx="9">
                  <c:v>2025</c:v>
                </c:pt>
              </c:strCache>
            </c:strRef>
          </c:cat>
          <c:val>
            <c:numRef>
              <c:f>депозити!$B$3:$K$3</c:f>
              <c:numCache>
                <c:formatCode>_(* #,##0_);_(* \(#,##0\);_(* "-"??_);_(@_)</c:formatCode>
                <c:ptCount val="10"/>
                <c:pt idx="0">
                  <c:v>405586.69799999992</c:v>
                </c:pt>
                <c:pt idx="1">
                  <c:v>430870.06600000005</c:v>
                </c:pt>
                <c:pt idx="2">
                  <c:v>468844.24500000005</c:v>
                </c:pt>
                <c:pt idx="3">
                  <c:v>493954.74599999998</c:v>
                </c:pt>
                <c:pt idx="4">
                  <c:v>539602.25399999996</c:v>
                </c:pt>
                <c:pt idx="5">
                  <c:v>600967.06200000003</c:v>
                </c:pt>
                <c:pt idx="6">
                  <c:v>598155.35599999991</c:v>
                </c:pt>
                <c:pt idx="7" formatCode="#,##0">
                  <c:v>615093.26500000001</c:v>
                </c:pt>
                <c:pt idx="8" formatCode="#,##0">
                  <c:v>628343.62399999995</c:v>
                </c:pt>
                <c:pt idx="9" formatCode="#,##0">
                  <c:v>628343.62399999995</c:v>
                </c:pt>
              </c:numCache>
            </c:numRef>
          </c:val>
          <c:extLst>
            <c:ext xmlns:c16="http://schemas.microsoft.com/office/drawing/2014/chart" uri="{C3380CC4-5D6E-409C-BE32-E72D297353CC}">
              <c16:uniqueId val="{00000000-6BAF-440D-88B5-066C0EDF8F7A}"/>
            </c:ext>
          </c:extLst>
        </c:ser>
        <c:dLbls>
          <c:showLegendKey val="0"/>
          <c:showVal val="0"/>
          <c:showCatName val="0"/>
          <c:showSerName val="0"/>
          <c:showPercent val="0"/>
          <c:showBubbleSize val="0"/>
        </c:dLbls>
        <c:axId val="1974428639"/>
        <c:axId val="1974429599"/>
      </c:areaChart>
      <c:barChart>
        <c:barDir val="col"/>
        <c:grouping val="clustered"/>
        <c:varyColors val="0"/>
        <c:ser>
          <c:idx val="0"/>
          <c:order val="0"/>
          <c:tx>
            <c:strRef>
              <c:f>депозити!$A$2</c:f>
              <c:strCache>
                <c:ptCount val="1"/>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депозити!$B$1:$K$1</c:f>
              <c:strCache>
                <c:ptCount val="10"/>
                <c:pt idx="0">
                  <c:v>2019</c:v>
                </c:pt>
                <c:pt idx="1">
                  <c:v>2020</c:v>
                </c:pt>
                <c:pt idx="2">
                  <c:v>2021</c:v>
                </c:pt>
                <c:pt idx="3">
                  <c:v>2022</c:v>
                </c:pt>
                <c:pt idx="4">
                  <c:v>2023</c:v>
                </c:pt>
                <c:pt idx="5">
                  <c:v>2024</c:v>
                </c:pt>
                <c:pt idx="6">
                  <c:v>q12025</c:v>
                </c:pt>
                <c:pt idx="7">
                  <c:v>q22025</c:v>
                </c:pt>
                <c:pt idx="8">
                  <c:v>q32025</c:v>
                </c:pt>
                <c:pt idx="9">
                  <c:v>2025</c:v>
                </c:pt>
              </c:strCache>
            </c:strRef>
          </c:cat>
          <c:val>
            <c:numRef>
              <c:f>депозити!$B$2:$K$2</c:f>
            </c:numRef>
          </c:val>
          <c:extLst>
            <c:ext xmlns:c16="http://schemas.microsoft.com/office/drawing/2014/chart" uri="{C3380CC4-5D6E-409C-BE32-E72D297353CC}">
              <c16:uniqueId val="{00000001-6BAF-440D-88B5-066C0EDF8F7A}"/>
            </c:ext>
          </c:extLst>
        </c:ser>
        <c:dLbls>
          <c:showLegendKey val="0"/>
          <c:showVal val="0"/>
          <c:showCatName val="0"/>
          <c:showSerName val="0"/>
          <c:showPercent val="0"/>
          <c:showBubbleSize val="0"/>
        </c:dLbls>
        <c:gapWidth val="150"/>
        <c:axId val="1974428639"/>
        <c:axId val="1974429599"/>
      </c:barChart>
      <c:barChart>
        <c:barDir val="col"/>
        <c:grouping val="clustered"/>
        <c:varyColors val="0"/>
        <c:ser>
          <c:idx val="2"/>
          <c:order val="2"/>
          <c:tx>
            <c:strRef>
              <c:f>депозити!$A$4</c:f>
              <c:strCache>
                <c:ptCount val="1"/>
                <c:pt idx="0">
                  <c:v>Non-financial corporations (deposits)</c:v>
                </c:pt>
              </c:strCache>
            </c:strRef>
          </c:tx>
          <c:spPr>
            <a:solidFill>
              <a:schemeClr val="accent1">
                <a:lumMod val="40000"/>
                <a:lumOff val="60000"/>
              </a:schemeClr>
            </a:solidFill>
            <a:ln w="9525" cap="flat" cmpd="sng" algn="ctr">
              <a:solidFill>
                <a:schemeClr val="accent3">
                  <a:shade val="95000"/>
                </a:schemeClr>
              </a:solidFill>
              <a:round/>
            </a:ln>
            <a:effectLst/>
          </c:spPr>
          <c:invertIfNegative val="0"/>
          <c:dLbls>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2-6BAF-440D-88B5-066C0EDF8F7A}"/>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3-6BAF-440D-88B5-066C0EDF8F7A}"/>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4-6BAF-440D-88B5-066C0EDF8F7A}"/>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5-6BAF-440D-88B5-066C0EDF8F7A}"/>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6-6BAF-440D-88B5-066C0EDF8F7A}"/>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депозити!$B$1:$K$1</c:f>
              <c:strCache>
                <c:ptCount val="10"/>
                <c:pt idx="0">
                  <c:v>2019</c:v>
                </c:pt>
                <c:pt idx="1">
                  <c:v>2020</c:v>
                </c:pt>
                <c:pt idx="2">
                  <c:v>2021</c:v>
                </c:pt>
                <c:pt idx="3">
                  <c:v>2022</c:v>
                </c:pt>
                <c:pt idx="4">
                  <c:v>2023</c:v>
                </c:pt>
                <c:pt idx="5">
                  <c:v>2024</c:v>
                </c:pt>
                <c:pt idx="6">
                  <c:v>q12025</c:v>
                </c:pt>
                <c:pt idx="7">
                  <c:v>q22025</c:v>
                </c:pt>
                <c:pt idx="8">
                  <c:v>q32025</c:v>
                </c:pt>
                <c:pt idx="9">
                  <c:v>2025</c:v>
                </c:pt>
              </c:strCache>
            </c:strRef>
          </c:cat>
          <c:val>
            <c:numRef>
              <c:f>депозити!$B$4:$K$4</c:f>
              <c:numCache>
                <c:formatCode>_(* #,##0_);_(* \(#,##0\);_(* "-"??_);_(@_)</c:formatCode>
                <c:ptCount val="10"/>
                <c:pt idx="0">
                  <c:v>114852.76400000001</c:v>
                </c:pt>
                <c:pt idx="1">
                  <c:v>127384.56100000002</c:v>
                </c:pt>
                <c:pt idx="2">
                  <c:v>142478.43799999999</c:v>
                </c:pt>
                <c:pt idx="3">
                  <c:v>147832.28099999999</c:v>
                </c:pt>
                <c:pt idx="4">
                  <c:v>167385.478</c:v>
                </c:pt>
                <c:pt idx="5">
                  <c:v>181719.73100000003</c:v>
                </c:pt>
                <c:pt idx="6">
                  <c:v>175077.87000000002</c:v>
                </c:pt>
                <c:pt idx="7" formatCode="#,##0">
                  <c:v>181074.70800000001</c:v>
                </c:pt>
                <c:pt idx="8" formatCode="#,##0">
                  <c:v>183240.394</c:v>
                </c:pt>
                <c:pt idx="9" formatCode="#,##0">
                  <c:v>193272.49899999998</c:v>
                </c:pt>
              </c:numCache>
            </c:numRef>
          </c:val>
          <c:extLst>
            <c:ext xmlns:c16="http://schemas.microsoft.com/office/drawing/2014/chart" uri="{C3380CC4-5D6E-409C-BE32-E72D297353CC}">
              <c16:uniqueId val="{00000007-6BAF-440D-88B5-066C0EDF8F7A}"/>
            </c:ext>
          </c:extLst>
        </c:ser>
        <c:ser>
          <c:idx val="3"/>
          <c:order val="3"/>
          <c:tx>
            <c:strRef>
              <c:f>депозити!$A$5</c:f>
              <c:strCache>
                <c:ptCount val="1"/>
                <c:pt idx="0">
                  <c:v>Households (deposits)</c:v>
                </c:pt>
              </c:strCache>
            </c:strRef>
          </c:tx>
          <c:spPr>
            <a:solidFill>
              <a:srgbClr val="00FFFF"/>
            </a:solidFill>
            <a:ln w="9525" cap="flat" cmpd="sng" algn="ctr">
              <a:solidFill>
                <a:schemeClr val="accent4">
                  <a:shade val="95000"/>
                </a:schemeClr>
              </a:solidFill>
              <a:round/>
            </a:ln>
            <a:effectLst/>
          </c:spPr>
          <c:invertIfNegative val="0"/>
          <c:dLbls>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FFFF"/>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8-6BAF-440D-88B5-066C0EDF8F7A}"/>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FFFF"/>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9-6BAF-440D-88B5-066C0EDF8F7A}"/>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FFFF"/>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A-6BAF-440D-88B5-066C0EDF8F7A}"/>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FFFF"/>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B-6BAF-440D-88B5-066C0EDF8F7A}"/>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FFFF"/>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C-6BAF-440D-88B5-066C0EDF8F7A}"/>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00FFFF"/>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депозити!$B$1:$K$1</c:f>
              <c:strCache>
                <c:ptCount val="10"/>
                <c:pt idx="0">
                  <c:v>2019</c:v>
                </c:pt>
                <c:pt idx="1">
                  <c:v>2020</c:v>
                </c:pt>
                <c:pt idx="2">
                  <c:v>2021</c:v>
                </c:pt>
                <c:pt idx="3">
                  <c:v>2022</c:v>
                </c:pt>
                <c:pt idx="4">
                  <c:v>2023</c:v>
                </c:pt>
                <c:pt idx="5">
                  <c:v>2024</c:v>
                </c:pt>
                <c:pt idx="6">
                  <c:v>q12025</c:v>
                </c:pt>
                <c:pt idx="7">
                  <c:v>q22025</c:v>
                </c:pt>
                <c:pt idx="8">
                  <c:v>q32025</c:v>
                </c:pt>
                <c:pt idx="9">
                  <c:v>2025</c:v>
                </c:pt>
              </c:strCache>
            </c:strRef>
          </c:cat>
          <c:val>
            <c:numRef>
              <c:f>депозити!$B$5:$K$5</c:f>
              <c:numCache>
                <c:formatCode>_(* #,##0_);_(* \(#,##0\);_(* "-"??_);_(@_)</c:formatCode>
                <c:ptCount val="10"/>
                <c:pt idx="0">
                  <c:v>276671.40299999999</c:v>
                </c:pt>
                <c:pt idx="1">
                  <c:v>288992.022</c:v>
                </c:pt>
                <c:pt idx="2">
                  <c:v>309051.23799999995</c:v>
                </c:pt>
                <c:pt idx="3">
                  <c:v>328436.02899999998</c:v>
                </c:pt>
                <c:pt idx="4">
                  <c:v>354166.125</c:v>
                </c:pt>
                <c:pt idx="5">
                  <c:v>401824.92299999995</c:v>
                </c:pt>
                <c:pt idx="6">
                  <c:v>405201.05399999989</c:v>
                </c:pt>
                <c:pt idx="7" formatCode="#,##0">
                  <c:v>416308.78200000001</c:v>
                </c:pt>
                <c:pt idx="8" formatCode="#,##0">
                  <c:v>427188.54200000002</c:v>
                </c:pt>
                <c:pt idx="9" formatCode="#,##0">
                  <c:v>448954.84599999996</c:v>
                </c:pt>
              </c:numCache>
            </c:numRef>
          </c:val>
          <c:extLst>
            <c:ext xmlns:c16="http://schemas.microsoft.com/office/drawing/2014/chart" uri="{C3380CC4-5D6E-409C-BE32-E72D297353CC}">
              <c16:uniqueId val="{0000000D-6BAF-440D-88B5-066C0EDF8F7A}"/>
            </c:ext>
          </c:extLst>
        </c:ser>
        <c:ser>
          <c:idx val="4"/>
          <c:order val="4"/>
          <c:tx>
            <c:strRef>
              <c:f>депозити!$A$6</c:f>
              <c:strCache>
                <c:ptCount val="1"/>
              </c:strCache>
            </c:strRef>
          </c:tx>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w="9525" cap="flat" cmpd="sng" algn="ctr">
              <a:solidFill>
                <a:schemeClr val="accent5">
                  <a:shade val="95000"/>
                </a:schemeClr>
              </a:solidFill>
              <a:round/>
            </a:ln>
            <a:effectLst/>
          </c:spPr>
          <c:invertIfNegative val="0"/>
          <c:cat>
            <c:strRef>
              <c:f>депозити!$B$1:$K$1</c:f>
              <c:strCache>
                <c:ptCount val="10"/>
                <c:pt idx="0">
                  <c:v>2019</c:v>
                </c:pt>
                <c:pt idx="1">
                  <c:v>2020</c:v>
                </c:pt>
                <c:pt idx="2">
                  <c:v>2021</c:v>
                </c:pt>
                <c:pt idx="3">
                  <c:v>2022</c:v>
                </c:pt>
                <c:pt idx="4">
                  <c:v>2023</c:v>
                </c:pt>
                <c:pt idx="5">
                  <c:v>2024</c:v>
                </c:pt>
                <c:pt idx="6">
                  <c:v>q12025</c:v>
                </c:pt>
                <c:pt idx="7">
                  <c:v>q22025</c:v>
                </c:pt>
                <c:pt idx="8">
                  <c:v>q32025</c:v>
                </c:pt>
                <c:pt idx="9">
                  <c:v>2025</c:v>
                </c:pt>
              </c:strCache>
            </c:strRef>
          </c:cat>
          <c:val>
            <c:numRef>
              <c:f>депозити!$B$6:$K$6</c:f>
            </c:numRef>
          </c:val>
          <c:extLst>
            <c:ext xmlns:c16="http://schemas.microsoft.com/office/drawing/2014/chart" uri="{C3380CC4-5D6E-409C-BE32-E72D297353CC}">
              <c16:uniqueId val="{0000000E-6BAF-440D-88B5-066C0EDF8F7A}"/>
            </c:ext>
          </c:extLst>
        </c:ser>
        <c:dLbls>
          <c:showLegendKey val="0"/>
          <c:showVal val="0"/>
          <c:showCatName val="0"/>
          <c:showSerName val="0"/>
          <c:showPercent val="0"/>
          <c:showBubbleSize val="0"/>
        </c:dLbls>
        <c:gapWidth val="150"/>
        <c:axId val="1974428639"/>
        <c:axId val="1974429599"/>
      </c:barChart>
      <c:catAx>
        <c:axId val="19744286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50000"/>
                    <a:lumOff val="50000"/>
                  </a:schemeClr>
                </a:solidFill>
                <a:latin typeface="+mn-lt"/>
                <a:ea typeface="+mn-ea"/>
                <a:cs typeface="+mn-cs"/>
              </a:defRPr>
            </a:pPr>
            <a:endParaRPr lang="en-US"/>
          </a:p>
        </c:txPr>
        <c:crossAx val="1974429599"/>
        <c:crosses val="autoZero"/>
        <c:auto val="1"/>
        <c:lblAlgn val="ctr"/>
        <c:lblOffset val="100"/>
        <c:noMultiLvlLbl val="0"/>
      </c:catAx>
      <c:valAx>
        <c:axId val="1974429599"/>
        <c:scaling>
          <c:orientation val="minMax"/>
        </c:scaling>
        <c:delete val="1"/>
        <c:axPos val="l"/>
        <c:numFmt formatCode="_(* #,##0_);_(* \(#,##0\);_(* &quot;-&quot;??_);_(@_)" sourceLinked="1"/>
        <c:majorTickMark val="none"/>
        <c:minorTickMark val="none"/>
        <c:tickLblPos val="nextTo"/>
        <c:crossAx val="197442863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lumMod val="50000"/>
                  <a:lumOff val="50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cap="none" spc="0" normalizeH="0" baseline="0">
                <a:solidFill>
                  <a:srgbClr val="002060"/>
                </a:solidFill>
                <a:latin typeface="+mj-lt"/>
                <a:ea typeface="+mj-ea"/>
                <a:cs typeface="+mj-cs"/>
              </a:defRPr>
            </a:pPr>
            <a:r>
              <a:rPr lang="en-US" sz="1800" b="0" dirty="0">
                <a:solidFill>
                  <a:srgbClr val="002060"/>
                </a:solidFill>
                <a:latin typeface="+mj-lt"/>
              </a:rPr>
              <a:t>Deposits</a:t>
            </a:r>
            <a:r>
              <a:rPr lang="en-US" sz="1800" b="0" baseline="0" dirty="0">
                <a:solidFill>
                  <a:srgbClr val="002060"/>
                </a:solidFill>
                <a:latin typeface="+mj-lt"/>
              </a:rPr>
              <a:t> structure by currency</a:t>
            </a:r>
            <a:endParaRPr lang="en-US" sz="1800" b="0" dirty="0">
              <a:solidFill>
                <a:srgbClr val="002060"/>
              </a:solidFill>
              <a:latin typeface="+mj-lt"/>
            </a:endParaRPr>
          </a:p>
        </c:rich>
      </c:tx>
      <c:overlay val="0"/>
      <c:spPr>
        <a:noFill/>
        <a:ln>
          <a:noFill/>
        </a:ln>
        <a:effectLst/>
      </c:spPr>
      <c:txPr>
        <a:bodyPr rot="0" spcFirstLastPara="1" vertOverflow="ellipsis" vert="horz" wrap="square" anchor="ctr" anchorCtr="1"/>
        <a:lstStyle/>
        <a:p>
          <a:pPr>
            <a:defRPr sz="1800" b="0" i="0" u="none" strike="noStrike" kern="1200" cap="none" spc="0" normalizeH="0" baseline="0">
              <a:solidFill>
                <a:srgbClr val="002060"/>
              </a:solidFill>
              <a:latin typeface="+mj-lt"/>
              <a:ea typeface="+mj-ea"/>
              <a:cs typeface="+mj-cs"/>
            </a:defRPr>
          </a:pPr>
          <a:endParaRPr lang="en-US"/>
        </a:p>
      </c:txPr>
    </c:title>
    <c:autoTitleDeleted val="0"/>
    <c:plotArea>
      <c:layout/>
      <c:lineChart>
        <c:grouping val="standard"/>
        <c:varyColors val="0"/>
        <c:ser>
          <c:idx val="1"/>
          <c:order val="0"/>
          <c:tx>
            <c:strRef>
              <c:f>Sheet1!$A$17</c:f>
              <c:strCache>
                <c:ptCount val="1"/>
                <c:pt idx="0">
                  <c:v>Denar</c:v>
                </c:pt>
              </c:strCache>
            </c:strRef>
          </c:tx>
          <c:spPr>
            <a:ln w="3175" cap="rnd">
              <a:solidFill>
                <a:srgbClr val="FF0066"/>
              </a:solidFill>
              <a:prstDash val="sysDot"/>
              <a:round/>
            </a:ln>
            <a:effectLst/>
          </c:spPr>
          <c:marker>
            <c:symbol val="none"/>
          </c:marker>
          <c:dLbls>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lumMod val="65000"/>
                        </a:schemeClr>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0-9AAD-44B3-9A3A-CC35FB45C13F}"/>
                </c:ext>
              </c:extLst>
            </c:dLbl>
            <c:dLbl>
              <c:idx val="1"/>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lumMod val="65000"/>
                        </a:schemeClr>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1-9AAD-44B3-9A3A-CC35FB45C13F}"/>
                </c:ext>
              </c:extLst>
            </c:dLbl>
            <c:dLbl>
              <c:idx val="2"/>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lumMod val="65000"/>
                        </a:schemeClr>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2-9AAD-44B3-9A3A-CC35FB45C13F}"/>
                </c:ext>
              </c:extLst>
            </c:dLbl>
            <c:dLbl>
              <c:idx val="3"/>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FF0066"/>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3-9AAD-44B3-9A3A-CC35FB45C13F}"/>
                </c:ext>
              </c:extLst>
            </c:dLbl>
            <c:dLbl>
              <c:idx val="4"/>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FF0066"/>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4-9AAD-44B3-9A3A-CC35FB45C13F}"/>
                </c:ext>
              </c:extLst>
            </c:dLbl>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FF0066"/>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5-9AAD-44B3-9A3A-CC35FB45C13F}"/>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FF0066"/>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6-9AAD-44B3-9A3A-CC35FB45C13F}"/>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FF0066"/>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7-9AAD-44B3-9A3A-CC35FB45C13F}"/>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66"/>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Sheet1!$C$15:$K$15</c:f>
              <c:strCache>
                <c:ptCount val="8"/>
                <c:pt idx="0">
                  <c:v>2021</c:v>
                </c:pt>
                <c:pt idx="1">
                  <c:v>2022</c:v>
                </c:pt>
                <c:pt idx="2">
                  <c:v>2023</c:v>
                </c:pt>
                <c:pt idx="3">
                  <c:v>2024</c:v>
                </c:pt>
                <c:pt idx="4">
                  <c:v>Q1 25</c:v>
                </c:pt>
                <c:pt idx="5">
                  <c:v>Q2 25</c:v>
                </c:pt>
                <c:pt idx="6">
                  <c:v>Q3 25</c:v>
                </c:pt>
                <c:pt idx="7">
                  <c:v>2025</c:v>
                </c:pt>
              </c:strCache>
            </c:strRef>
          </c:cat>
          <c:val>
            <c:numRef>
              <c:f>Sheet1!$C$17:$K$17</c:f>
              <c:numCache>
                <c:formatCode>_(* #,##0_);_(* \(#,##0\);_(* "-"??_);_(@_)</c:formatCode>
                <c:ptCount val="9"/>
                <c:pt idx="0">
                  <c:v>243938</c:v>
                </c:pt>
                <c:pt idx="1">
                  <c:v>249612</c:v>
                </c:pt>
                <c:pt idx="2">
                  <c:v>282809</c:v>
                </c:pt>
                <c:pt idx="3">
                  <c:v>331692</c:v>
                </c:pt>
                <c:pt idx="4">
                  <c:v>327471</c:v>
                </c:pt>
                <c:pt idx="5">
                  <c:v>349549</c:v>
                </c:pt>
                <c:pt idx="6">
                  <c:v>356057</c:v>
                </c:pt>
                <c:pt idx="7">
                  <c:v>380984</c:v>
                </c:pt>
              </c:numCache>
            </c:numRef>
          </c:val>
          <c:smooth val="0"/>
          <c:extLst>
            <c:ext xmlns:c16="http://schemas.microsoft.com/office/drawing/2014/chart" uri="{C3380CC4-5D6E-409C-BE32-E72D297353CC}">
              <c16:uniqueId val="{00000008-9AAD-44B3-9A3A-CC35FB45C13F}"/>
            </c:ext>
          </c:extLst>
        </c:ser>
        <c:ser>
          <c:idx val="2"/>
          <c:order val="1"/>
          <c:tx>
            <c:strRef>
              <c:f>Sheet1!$A$18</c:f>
              <c:strCache>
                <c:ptCount val="1"/>
                <c:pt idx="0">
                  <c:v>Foreign curency</c:v>
                </c:pt>
              </c:strCache>
            </c:strRef>
          </c:tx>
          <c:spPr>
            <a:ln w="3175" cap="rnd">
              <a:solidFill>
                <a:srgbClr val="0070C0"/>
              </a:solidFill>
              <a:round/>
            </a:ln>
            <a:effectLst/>
          </c:spPr>
          <c:marker>
            <c:symbol val="none"/>
          </c:marker>
          <c:dLbls>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lumMod val="65000"/>
                        </a:schemeClr>
                      </a:solidFill>
                      <a:latin typeface="+mn-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09-9AAD-44B3-9A3A-CC35FB45C13F}"/>
                </c:ext>
              </c:extLst>
            </c:dLbl>
            <c:dLbl>
              <c:idx val="1"/>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lumMod val="65000"/>
                        </a:schemeClr>
                      </a:solidFill>
                      <a:latin typeface="+mn-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0A-9AAD-44B3-9A3A-CC35FB45C13F}"/>
                </c:ext>
              </c:extLst>
            </c:dLbl>
            <c:dLbl>
              <c:idx val="2"/>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lumMod val="65000"/>
                        </a:schemeClr>
                      </a:solidFill>
                      <a:latin typeface="+mn-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0B-9AAD-44B3-9A3A-CC35FB45C13F}"/>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70C0"/>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Sheet1!$C$15:$K$15</c:f>
              <c:strCache>
                <c:ptCount val="8"/>
                <c:pt idx="0">
                  <c:v>2021</c:v>
                </c:pt>
                <c:pt idx="1">
                  <c:v>2022</c:v>
                </c:pt>
                <c:pt idx="2">
                  <c:v>2023</c:v>
                </c:pt>
                <c:pt idx="3">
                  <c:v>2024</c:v>
                </c:pt>
                <c:pt idx="4">
                  <c:v>Q1 25</c:v>
                </c:pt>
                <c:pt idx="5">
                  <c:v>Q2 25</c:v>
                </c:pt>
                <c:pt idx="6">
                  <c:v>Q3 25</c:v>
                </c:pt>
                <c:pt idx="7">
                  <c:v>2025</c:v>
                </c:pt>
              </c:strCache>
            </c:strRef>
          </c:cat>
          <c:val>
            <c:numRef>
              <c:f>Sheet1!$C$18:$K$18</c:f>
              <c:numCache>
                <c:formatCode>_(* #,##0_);_(* \(#,##0\);_(* "-"??_);_(@_)</c:formatCode>
                <c:ptCount val="9"/>
                <c:pt idx="0">
                  <c:v>199026</c:v>
                </c:pt>
                <c:pt idx="1">
                  <c:v>216101</c:v>
                </c:pt>
                <c:pt idx="2">
                  <c:v>227367</c:v>
                </c:pt>
                <c:pt idx="3">
                  <c:v>241487</c:v>
                </c:pt>
                <c:pt idx="4">
                  <c:v>243791</c:v>
                </c:pt>
                <c:pt idx="5">
                  <c:v>238511</c:v>
                </c:pt>
                <c:pt idx="6">
                  <c:v>245037</c:v>
                </c:pt>
                <c:pt idx="7">
                  <c:v>251593</c:v>
                </c:pt>
              </c:numCache>
            </c:numRef>
          </c:val>
          <c:smooth val="0"/>
          <c:extLst>
            <c:ext xmlns:c16="http://schemas.microsoft.com/office/drawing/2014/chart" uri="{C3380CC4-5D6E-409C-BE32-E72D297353CC}">
              <c16:uniqueId val="{0000000C-9AAD-44B3-9A3A-CC35FB45C13F}"/>
            </c:ext>
          </c:extLst>
        </c:ser>
        <c:dLbls>
          <c:showLegendKey val="0"/>
          <c:showVal val="0"/>
          <c:showCatName val="0"/>
          <c:showSerName val="0"/>
          <c:showPercent val="0"/>
          <c:showBubbleSize val="0"/>
        </c:dLbls>
        <c:smooth val="0"/>
        <c:axId val="1778923087"/>
        <c:axId val="1778929327"/>
      </c:lineChart>
      <c:catAx>
        <c:axId val="1778923087"/>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1778929327"/>
        <c:crosses val="autoZero"/>
        <c:auto val="1"/>
        <c:lblAlgn val="ctr"/>
        <c:lblOffset val="100"/>
        <c:noMultiLvlLbl val="0"/>
      </c:catAx>
      <c:valAx>
        <c:axId val="1778929327"/>
        <c:scaling>
          <c:orientation val="minMax"/>
        </c:scaling>
        <c:delete val="1"/>
        <c:axPos val="l"/>
        <c:numFmt formatCode="_(* #,##0_);_(* \(#,##0\);_(* &quot;-&quot;??_);_(@_)" sourceLinked="1"/>
        <c:majorTickMark val="none"/>
        <c:minorTickMark val="none"/>
        <c:tickLblPos val="nextTo"/>
        <c:crossAx val="1778923087"/>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solidFill>
      <a:schemeClr val="lt1"/>
    </a:solidFill>
    <a:ln w="9525" cap="flat" cmpd="sng" algn="ctr">
      <a:solidFill>
        <a:schemeClr val="bg1"/>
      </a:solidFill>
      <a:roun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cap="none" spc="0" normalizeH="0" baseline="0">
                <a:solidFill>
                  <a:sysClr val="windowText" lastClr="000000">
                    <a:lumMod val="50000"/>
                    <a:lumOff val="50000"/>
                  </a:sysClr>
                </a:solidFill>
                <a:latin typeface="+mn-lt"/>
                <a:ea typeface="+mj-ea"/>
                <a:cs typeface="+mj-cs"/>
              </a:defRPr>
            </a:pPr>
            <a:r>
              <a:rPr lang="en-US" sz="1100" b="1" i="0" u="none" strike="noStrike" kern="1200" cap="none" spc="0" normalizeH="0" baseline="0" dirty="0">
                <a:solidFill>
                  <a:srgbClr val="002060"/>
                </a:solidFill>
                <a:effectLst/>
              </a:rPr>
              <a:t>Return on average assets </a:t>
            </a:r>
            <a:r>
              <a:rPr lang="mk-MK" sz="1100" b="1" i="0" u="none" strike="noStrike" kern="1200" cap="none" spc="0" normalizeH="0" baseline="0" dirty="0">
                <a:solidFill>
                  <a:srgbClr val="00B0F0"/>
                </a:solidFill>
              </a:rPr>
              <a:t>(</a:t>
            </a:r>
            <a:r>
              <a:rPr lang="en-GB" sz="1100" b="1" i="0" u="none" strike="noStrike" kern="1200" cap="none" spc="0" normalizeH="0" baseline="0" dirty="0">
                <a:solidFill>
                  <a:srgbClr val="00B0F0"/>
                </a:solidFill>
              </a:rPr>
              <a:t>ROAA)</a:t>
            </a:r>
            <a:endParaRPr lang="en-US" sz="1100" b="1" i="0" u="none" strike="noStrike" kern="1200" cap="none" spc="0" normalizeH="0" baseline="0" dirty="0">
              <a:solidFill>
                <a:srgbClr val="00B0F0"/>
              </a:solidFill>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cap="none" spc="0" normalizeH="0" baseline="0">
              <a:solidFill>
                <a:sysClr val="windowText" lastClr="000000">
                  <a:lumMod val="50000"/>
                  <a:lumOff val="50000"/>
                </a:sysClr>
              </a:solidFill>
              <a:latin typeface="+mn-lt"/>
              <a:ea typeface="+mj-ea"/>
              <a:cs typeface="+mj-cs"/>
            </a:defRPr>
          </a:pPr>
          <a:endParaRPr lang="en-US"/>
        </a:p>
      </c:txPr>
    </c:title>
    <c:autoTitleDeleted val="0"/>
    <c:plotArea>
      <c:layout>
        <c:manualLayout>
          <c:layoutTarget val="inner"/>
          <c:xMode val="edge"/>
          <c:yMode val="edge"/>
          <c:x val="2.2717083112710666E-2"/>
          <c:y val="0.19612920384383098"/>
          <c:w val="0.94970808353546543"/>
          <c:h val="0.53334909380373408"/>
        </c:manualLayout>
      </c:layout>
      <c:barChart>
        <c:barDir val="col"/>
        <c:grouping val="clustered"/>
        <c:varyColors val="0"/>
        <c:ser>
          <c:idx val="0"/>
          <c:order val="0"/>
          <c:tx>
            <c:strRef>
              <c:f>'годишна анализа'!$B$49</c:f>
              <c:strCache>
                <c:ptCount val="1"/>
                <c:pt idx="0">
                  <c:v>ROA</c:v>
                </c:pt>
              </c:strCache>
            </c:strRef>
          </c:tx>
          <c:spPr>
            <a:solidFill>
              <a:schemeClr val="accent1"/>
            </a:solidFill>
            <a:ln>
              <a:solidFill>
                <a:srgbClr val="002060"/>
              </a:solidFill>
            </a:ln>
            <a:effectLst/>
          </c:spPr>
          <c:invertIfNegative val="0"/>
          <c:dPt>
            <c:idx val="0"/>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1-B6FB-47BB-8DEC-EF39857AEFF2}"/>
              </c:ext>
            </c:extLst>
          </c:dPt>
          <c:dPt>
            <c:idx val="1"/>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3-B6FB-47BB-8DEC-EF39857AEFF2}"/>
              </c:ext>
            </c:extLst>
          </c:dPt>
          <c:dPt>
            <c:idx val="2"/>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5-B6FB-47BB-8DEC-EF39857AEFF2}"/>
              </c:ext>
            </c:extLst>
          </c:dPt>
          <c:dPt>
            <c:idx val="3"/>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7-B6FB-47BB-8DEC-EF39857AEFF2}"/>
              </c:ext>
            </c:extLst>
          </c:dPt>
          <c:dPt>
            <c:idx val="4"/>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9-B6FB-47BB-8DEC-EF39857AEFF2}"/>
              </c:ext>
            </c:extLst>
          </c:dPt>
          <c:dLbls>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A-B6FB-47BB-8DEC-EF39857AEFF2}"/>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B-B6FB-47BB-8DEC-EF39857AEFF2}"/>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C-B6FB-47BB-8DEC-EF39857AEFF2}"/>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D-B6FB-47BB-8DEC-EF39857AEFF2}"/>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E-B6FB-47BB-8DEC-EF39857AEFF2}"/>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анализа'!$C$49:$L$49</c:f>
              <c:numCache>
                <c:formatCode>0.0</c:formatCode>
                <c:ptCount val="10"/>
                <c:pt idx="0">
                  <c:v>1.2691810162718675</c:v>
                </c:pt>
                <c:pt idx="1">
                  <c:v>1.2773853137386502</c:v>
                </c:pt>
                <c:pt idx="2">
                  <c:v>1.4949066761489729</c:v>
                </c:pt>
                <c:pt idx="3">
                  <c:v>1.4626584565432854</c:v>
                </c:pt>
                <c:pt idx="4">
                  <c:v>1.9979966782131164</c:v>
                </c:pt>
                <c:pt idx="5">
                  <c:v>2.2131428736455678</c:v>
                </c:pt>
                <c:pt idx="6">
                  <c:v>2.1687416609950083</c:v>
                </c:pt>
                <c:pt idx="7">
                  <c:v>2.1946499574543776</c:v>
                </c:pt>
                <c:pt idx="8">
                  <c:v>2.2599753664821387</c:v>
                </c:pt>
                <c:pt idx="9">
                  <c:v>2.13</c:v>
                </c:pt>
              </c:numCache>
            </c:numRef>
          </c:val>
          <c:extLst>
            <c:ext xmlns:c16="http://schemas.microsoft.com/office/drawing/2014/chart" uri="{C3380CC4-5D6E-409C-BE32-E72D297353CC}">
              <c16:uniqueId val="{0000000F-B6FB-47BB-8DEC-EF39857AEFF2}"/>
            </c:ext>
          </c:extLst>
        </c:ser>
        <c:dLbls>
          <c:dLblPos val="ctr"/>
          <c:showLegendKey val="0"/>
          <c:showVal val="1"/>
          <c:showCatName val="0"/>
          <c:showSerName val="0"/>
          <c:showPercent val="0"/>
          <c:showBubbleSize val="0"/>
        </c:dLbls>
        <c:gapWidth val="150"/>
        <c:axId val="1384841327"/>
        <c:axId val="527915200"/>
      </c:barChart>
      <c:lineChart>
        <c:grouping val="standard"/>
        <c:varyColors val="0"/>
        <c:ser>
          <c:idx val="1"/>
          <c:order val="1"/>
          <c:tx>
            <c:strRef>
              <c:f>'годишна анализа'!$B$50</c:f>
              <c:strCache>
                <c:ptCount val="1"/>
                <c:pt idx="0">
                  <c:v>EU</c:v>
                </c:pt>
              </c:strCache>
            </c:strRef>
          </c:tx>
          <c:spPr>
            <a:ln w="22225" cap="rnd">
              <a:solidFill>
                <a:schemeClr val="bg1">
                  <a:lumMod val="50000"/>
                </a:schemeClr>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анализа'!$C$50:$L$50</c:f>
              <c:numCache>
                <c:formatCode>0.00</c:formatCode>
                <c:ptCount val="10"/>
                <c:pt idx="0">
                  <c:v>0.36</c:v>
                </c:pt>
                <c:pt idx="1">
                  <c:v>0.1</c:v>
                </c:pt>
                <c:pt idx="2">
                  <c:v>0.43</c:v>
                </c:pt>
                <c:pt idx="3">
                  <c:v>0.49</c:v>
                </c:pt>
                <c:pt idx="4">
                  <c:v>0.63</c:v>
                </c:pt>
                <c:pt idx="5">
                  <c:v>0.67</c:v>
                </c:pt>
                <c:pt idx="6">
                  <c:v>0.69</c:v>
                </c:pt>
                <c:pt idx="7">
                  <c:v>0.7</c:v>
                </c:pt>
                <c:pt idx="8">
                  <c:v>0.69</c:v>
                </c:pt>
                <c:pt idx="9">
                  <c:v>0.68</c:v>
                </c:pt>
              </c:numCache>
            </c:numRef>
          </c:val>
          <c:smooth val="0"/>
          <c:extLst>
            <c:ext xmlns:c16="http://schemas.microsoft.com/office/drawing/2014/chart" uri="{C3380CC4-5D6E-409C-BE32-E72D297353CC}">
              <c16:uniqueId val="{00000010-B6FB-47BB-8DEC-EF39857AEFF2}"/>
            </c:ext>
          </c:extLst>
        </c:ser>
        <c:dLbls>
          <c:showLegendKey val="0"/>
          <c:showVal val="0"/>
          <c:showCatName val="0"/>
          <c:showSerName val="0"/>
          <c:showPercent val="0"/>
          <c:showBubbleSize val="0"/>
        </c:dLbls>
        <c:marker val="1"/>
        <c:smooth val="0"/>
        <c:axId val="1384841327"/>
        <c:axId val="527915200"/>
      </c:lineChart>
      <c:catAx>
        <c:axId val="1384841327"/>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527915200"/>
        <c:crosses val="autoZero"/>
        <c:auto val="1"/>
        <c:lblAlgn val="ctr"/>
        <c:lblOffset val="100"/>
        <c:noMultiLvlLbl val="0"/>
      </c:catAx>
      <c:valAx>
        <c:axId val="527915200"/>
        <c:scaling>
          <c:orientation val="minMax"/>
        </c:scaling>
        <c:delete val="1"/>
        <c:axPos val="l"/>
        <c:numFmt formatCode="0.0" sourceLinked="1"/>
        <c:majorTickMark val="none"/>
        <c:minorTickMark val="none"/>
        <c:tickLblPos val="nextTo"/>
        <c:crossAx val="1384841327"/>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lt1"/>
    </a:solidFill>
    <a:ln w="9525" cap="flat" cmpd="sng" algn="ctr">
      <a:solidFill>
        <a:schemeClr val="bg1"/>
      </a:solidFill>
      <a:round/>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cap="none" spc="0" normalizeH="0" baseline="0">
                <a:solidFill>
                  <a:sysClr val="windowText" lastClr="000000">
                    <a:lumMod val="50000"/>
                    <a:lumOff val="50000"/>
                  </a:sysClr>
                </a:solidFill>
                <a:latin typeface="+mn-lt"/>
                <a:ea typeface="+mj-ea"/>
                <a:cs typeface="+mj-cs"/>
              </a:defRPr>
            </a:pPr>
            <a:r>
              <a:rPr lang="en-US" sz="1100" b="1" i="0" u="none" strike="noStrike" kern="1200" cap="none" spc="0" normalizeH="0" baseline="0" dirty="0">
                <a:solidFill>
                  <a:srgbClr val="002060"/>
                </a:solidFill>
                <a:effectLst/>
              </a:rPr>
              <a:t>Return on average equity </a:t>
            </a:r>
            <a:r>
              <a:rPr lang="ru-RU" sz="1100" b="1" i="0" u="none" strike="noStrike" kern="1200" cap="none" spc="0" normalizeH="0" baseline="0" dirty="0">
                <a:solidFill>
                  <a:srgbClr val="00B0F0"/>
                </a:solidFill>
                <a:effectLst/>
              </a:rPr>
              <a:t>(ROAE</a:t>
            </a:r>
            <a:r>
              <a:rPr lang="en-US" sz="1100" b="1" i="0" u="none" strike="noStrike" kern="1200" cap="none" spc="0" normalizeH="0" baseline="0" dirty="0">
                <a:solidFill>
                  <a:srgbClr val="00B0F0"/>
                </a:solidFill>
                <a:effectLst/>
              </a:rPr>
              <a:t>)</a:t>
            </a:r>
            <a:endParaRPr lang="ru-RU" sz="1100" b="1" i="0" u="none" strike="noStrike" kern="1200" cap="none" spc="0" normalizeH="0" baseline="0" dirty="0">
              <a:solidFill>
                <a:srgbClr val="00B0F0"/>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sz="1100" b="0">
                <a:solidFill>
                  <a:sysClr val="windowText" lastClr="000000">
                    <a:lumMod val="50000"/>
                    <a:lumOff val="50000"/>
                  </a:sysClr>
                </a:solidFill>
                <a:latin typeface="+mn-lt"/>
              </a:defRPr>
            </a:pPr>
            <a:endParaRPr lang="en-US" sz="1100" b="1" i="0" u="none" strike="noStrike" kern="1200" cap="none" spc="0" normalizeH="0" baseline="0" dirty="0">
              <a:solidFill>
                <a:srgbClr val="002060"/>
              </a:solidFill>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cap="none" spc="0" normalizeH="0" baseline="0">
              <a:solidFill>
                <a:sysClr val="windowText" lastClr="000000">
                  <a:lumMod val="50000"/>
                  <a:lumOff val="50000"/>
                </a:sysClr>
              </a:solidFill>
              <a:latin typeface="+mn-lt"/>
              <a:ea typeface="+mj-ea"/>
              <a:cs typeface="+mj-cs"/>
            </a:defRPr>
          </a:pPr>
          <a:endParaRPr lang="ru-RU"/>
        </a:p>
      </c:txPr>
    </c:title>
    <c:autoTitleDeleted val="0"/>
    <c:plotArea>
      <c:layout/>
      <c:barChart>
        <c:barDir val="col"/>
        <c:grouping val="clustered"/>
        <c:varyColors val="0"/>
        <c:ser>
          <c:idx val="0"/>
          <c:order val="0"/>
          <c:tx>
            <c:strRef>
              <c:f>'годишна анализа'!$B$51</c:f>
              <c:strCache>
                <c:ptCount val="1"/>
                <c:pt idx="0">
                  <c:v>ROE</c:v>
                </c:pt>
              </c:strCache>
            </c:strRef>
          </c:tx>
          <c:spPr>
            <a:solidFill>
              <a:schemeClr val="accent1"/>
            </a:solidFill>
            <a:ln>
              <a:solidFill>
                <a:srgbClr val="002060"/>
              </a:solidFill>
            </a:ln>
            <a:effectLst/>
          </c:spPr>
          <c:invertIfNegative val="0"/>
          <c:dPt>
            <c:idx val="0"/>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1-1B7C-4382-8B80-D567F9FD292D}"/>
              </c:ext>
            </c:extLst>
          </c:dPt>
          <c:dPt>
            <c:idx val="1"/>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3-1B7C-4382-8B80-D567F9FD292D}"/>
              </c:ext>
            </c:extLst>
          </c:dPt>
          <c:dPt>
            <c:idx val="2"/>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5-1B7C-4382-8B80-D567F9FD292D}"/>
              </c:ext>
            </c:extLst>
          </c:dPt>
          <c:dPt>
            <c:idx val="3"/>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7-1B7C-4382-8B80-D567F9FD292D}"/>
              </c:ext>
            </c:extLst>
          </c:dPt>
          <c:dPt>
            <c:idx val="4"/>
            <c:invertIfNegative val="0"/>
            <c:bubble3D val="0"/>
            <c:spPr>
              <a:solidFill>
                <a:schemeClr val="accent1">
                  <a:lumMod val="20000"/>
                  <a:lumOff val="80000"/>
                </a:schemeClr>
              </a:solidFill>
              <a:ln>
                <a:solidFill>
                  <a:schemeClr val="bg1"/>
                </a:solidFill>
              </a:ln>
              <a:effectLst/>
            </c:spPr>
            <c:extLst>
              <c:ext xmlns:c16="http://schemas.microsoft.com/office/drawing/2014/chart" uri="{C3380CC4-5D6E-409C-BE32-E72D297353CC}">
                <c16:uniqueId val="{00000009-1B7C-4382-8B80-D567F9FD292D}"/>
              </c:ext>
            </c:extLst>
          </c:dPt>
          <c:dPt>
            <c:idx val="5"/>
            <c:invertIfNegative val="0"/>
            <c:bubble3D val="0"/>
            <c:spPr>
              <a:solidFill>
                <a:schemeClr val="accent1"/>
              </a:solidFill>
              <a:ln>
                <a:solidFill>
                  <a:srgbClr val="F513A4"/>
                </a:solidFill>
              </a:ln>
              <a:effectLst/>
            </c:spPr>
            <c:extLst>
              <c:ext xmlns:c16="http://schemas.microsoft.com/office/drawing/2014/chart" uri="{C3380CC4-5D6E-409C-BE32-E72D297353CC}">
                <c16:uniqueId val="{0000000B-1B7C-4382-8B80-D567F9FD292D}"/>
              </c:ext>
            </c:extLst>
          </c:dPt>
          <c:dPt>
            <c:idx val="6"/>
            <c:invertIfNegative val="0"/>
            <c:bubble3D val="0"/>
            <c:spPr>
              <a:solidFill>
                <a:schemeClr val="accent1"/>
              </a:solidFill>
              <a:ln>
                <a:solidFill>
                  <a:srgbClr val="F513A4"/>
                </a:solidFill>
              </a:ln>
              <a:effectLst/>
            </c:spPr>
            <c:extLst>
              <c:ext xmlns:c16="http://schemas.microsoft.com/office/drawing/2014/chart" uri="{C3380CC4-5D6E-409C-BE32-E72D297353CC}">
                <c16:uniqueId val="{0000000D-1B7C-4382-8B80-D567F9FD292D}"/>
              </c:ext>
            </c:extLst>
          </c:dPt>
          <c:dPt>
            <c:idx val="7"/>
            <c:invertIfNegative val="0"/>
            <c:bubble3D val="0"/>
            <c:spPr>
              <a:solidFill>
                <a:schemeClr val="accent1"/>
              </a:solidFill>
              <a:ln>
                <a:solidFill>
                  <a:srgbClr val="F513A4"/>
                </a:solidFill>
              </a:ln>
              <a:effectLst/>
            </c:spPr>
            <c:extLst>
              <c:ext xmlns:c16="http://schemas.microsoft.com/office/drawing/2014/chart" uri="{C3380CC4-5D6E-409C-BE32-E72D297353CC}">
                <c16:uniqueId val="{0000000F-1B7C-4382-8B80-D567F9FD292D}"/>
              </c:ext>
            </c:extLst>
          </c:dPt>
          <c:dPt>
            <c:idx val="8"/>
            <c:invertIfNegative val="0"/>
            <c:bubble3D val="0"/>
            <c:spPr>
              <a:solidFill>
                <a:schemeClr val="accent1"/>
              </a:solidFill>
              <a:ln>
                <a:solidFill>
                  <a:srgbClr val="F513A4"/>
                </a:solidFill>
              </a:ln>
              <a:effectLst/>
            </c:spPr>
            <c:extLst>
              <c:ext xmlns:c16="http://schemas.microsoft.com/office/drawing/2014/chart" uri="{C3380CC4-5D6E-409C-BE32-E72D297353CC}">
                <c16:uniqueId val="{00000011-1B7C-4382-8B80-D567F9FD292D}"/>
              </c:ext>
            </c:extLst>
          </c:dPt>
          <c:dPt>
            <c:idx val="9"/>
            <c:invertIfNegative val="0"/>
            <c:bubble3D val="0"/>
            <c:spPr>
              <a:solidFill>
                <a:schemeClr val="accent1"/>
              </a:solidFill>
              <a:ln>
                <a:solidFill>
                  <a:srgbClr val="F513A4"/>
                </a:solidFill>
              </a:ln>
              <a:effectLst/>
            </c:spPr>
            <c:extLst>
              <c:ext xmlns:c16="http://schemas.microsoft.com/office/drawing/2014/chart" uri="{C3380CC4-5D6E-409C-BE32-E72D297353CC}">
                <c16:uniqueId val="{00000013-1B7C-4382-8B80-D567F9FD292D}"/>
              </c:ext>
            </c:extLst>
          </c:dPt>
          <c:dLbls>
            <c:dLbl>
              <c:idx val="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1B7C-4382-8B80-D567F9FD292D}"/>
                </c:ext>
              </c:extLst>
            </c:dLbl>
            <c:dLbl>
              <c:idx val="1"/>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1B7C-4382-8B80-D567F9FD292D}"/>
                </c:ext>
              </c:extLst>
            </c:dLbl>
            <c:dLbl>
              <c:idx val="2"/>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5-1B7C-4382-8B80-D567F9FD292D}"/>
                </c:ext>
              </c:extLst>
            </c:dLbl>
            <c:dLbl>
              <c:idx val="3"/>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7-1B7C-4382-8B80-D567F9FD292D}"/>
                </c:ext>
              </c:extLst>
            </c:dLbl>
            <c:dLbl>
              <c:idx val="4"/>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9-1B7C-4382-8B80-D567F9FD292D}"/>
                </c:ext>
              </c:extLst>
            </c:dLbl>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B-1B7C-4382-8B80-D567F9FD292D}"/>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D-1B7C-4382-8B80-D567F9FD292D}"/>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F-1B7C-4382-8B80-D567F9FD292D}"/>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11-1B7C-4382-8B80-D567F9FD292D}"/>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13-1B7C-4382-8B80-D567F9FD292D}"/>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анализа'!$C$51:$L$51</c:f>
              <c:numCache>
                <c:formatCode>0.0</c:formatCode>
                <c:ptCount val="10"/>
                <c:pt idx="0">
                  <c:v>11.664032944643903</c:v>
                </c:pt>
                <c:pt idx="1">
                  <c:v>11.29009921885774</c:v>
                </c:pt>
                <c:pt idx="2">
                  <c:v>12.891611494408501</c:v>
                </c:pt>
                <c:pt idx="3">
                  <c:v>12.235885115027333</c:v>
                </c:pt>
                <c:pt idx="4">
                  <c:v>16.128516518360961</c:v>
                </c:pt>
                <c:pt idx="5">
                  <c:v>17.555667533434406</c:v>
                </c:pt>
                <c:pt idx="6">
                  <c:v>16.623118713141217</c:v>
                </c:pt>
                <c:pt idx="7">
                  <c:v>16.779549056156622</c:v>
                </c:pt>
                <c:pt idx="8">
                  <c:v>17.502851765098345</c:v>
                </c:pt>
                <c:pt idx="9">
                  <c:v>17</c:v>
                </c:pt>
              </c:numCache>
            </c:numRef>
          </c:val>
          <c:extLst>
            <c:ext xmlns:c16="http://schemas.microsoft.com/office/drawing/2014/chart" uri="{C3380CC4-5D6E-409C-BE32-E72D297353CC}">
              <c16:uniqueId val="{00000014-1B7C-4382-8B80-D567F9FD292D}"/>
            </c:ext>
          </c:extLst>
        </c:ser>
        <c:dLbls>
          <c:dLblPos val="ctr"/>
          <c:showLegendKey val="0"/>
          <c:showVal val="1"/>
          <c:showCatName val="0"/>
          <c:showSerName val="0"/>
          <c:showPercent val="0"/>
          <c:showBubbleSize val="0"/>
        </c:dLbls>
        <c:gapWidth val="150"/>
        <c:axId val="2130571695"/>
        <c:axId val="535620944"/>
      </c:barChart>
      <c:lineChart>
        <c:grouping val="standard"/>
        <c:varyColors val="0"/>
        <c:ser>
          <c:idx val="1"/>
          <c:order val="1"/>
          <c:tx>
            <c:strRef>
              <c:f>'годишна анализа'!$B$52</c:f>
              <c:strCache>
                <c:ptCount val="1"/>
                <c:pt idx="0">
                  <c:v>EU</c:v>
                </c:pt>
              </c:strCache>
            </c:strRef>
          </c:tx>
          <c:spPr>
            <a:ln w="22225" cap="rnd">
              <a:solidFill>
                <a:schemeClr val="bg1">
                  <a:lumMod val="50000"/>
                </a:schemeClr>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анализа'!$C$52:$L$52</c:f>
              <c:numCache>
                <c:formatCode>0.0</c:formatCode>
                <c:ptCount val="10"/>
                <c:pt idx="0">
                  <c:v>5.38</c:v>
                </c:pt>
                <c:pt idx="1">
                  <c:v>2.31</c:v>
                </c:pt>
                <c:pt idx="2">
                  <c:v>6.7</c:v>
                </c:pt>
                <c:pt idx="3">
                  <c:v>7.68</c:v>
                </c:pt>
                <c:pt idx="4">
                  <c:v>9.31</c:v>
                </c:pt>
                <c:pt idx="5">
                  <c:v>9.5399999999999991</c:v>
                </c:pt>
                <c:pt idx="6">
                  <c:v>9.85</c:v>
                </c:pt>
                <c:pt idx="7">
                  <c:v>10.11</c:v>
                </c:pt>
                <c:pt idx="8">
                  <c:v>9.8800000000000008</c:v>
                </c:pt>
                <c:pt idx="9">
                  <c:v>9.5299999999999994</c:v>
                </c:pt>
              </c:numCache>
            </c:numRef>
          </c:val>
          <c:smooth val="0"/>
          <c:extLst>
            <c:ext xmlns:c16="http://schemas.microsoft.com/office/drawing/2014/chart" uri="{C3380CC4-5D6E-409C-BE32-E72D297353CC}">
              <c16:uniqueId val="{00000015-1B7C-4382-8B80-D567F9FD292D}"/>
            </c:ext>
          </c:extLst>
        </c:ser>
        <c:dLbls>
          <c:showLegendKey val="0"/>
          <c:showVal val="0"/>
          <c:showCatName val="0"/>
          <c:showSerName val="0"/>
          <c:showPercent val="0"/>
          <c:showBubbleSize val="0"/>
        </c:dLbls>
        <c:marker val="1"/>
        <c:smooth val="0"/>
        <c:axId val="2130571695"/>
        <c:axId val="535620944"/>
      </c:lineChart>
      <c:catAx>
        <c:axId val="2130571695"/>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535620944"/>
        <c:crosses val="autoZero"/>
        <c:auto val="1"/>
        <c:lblAlgn val="ctr"/>
        <c:lblOffset val="100"/>
        <c:noMultiLvlLbl val="0"/>
      </c:catAx>
      <c:valAx>
        <c:axId val="535620944"/>
        <c:scaling>
          <c:orientation val="minMax"/>
        </c:scaling>
        <c:delete val="1"/>
        <c:axPos val="l"/>
        <c:numFmt formatCode="0.0" sourceLinked="1"/>
        <c:majorTickMark val="none"/>
        <c:minorTickMark val="none"/>
        <c:tickLblPos val="nextTo"/>
        <c:crossAx val="2130571695"/>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lt1"/>
    </a:solidFill>
    <a:ln w="9525" cap="flat" cmpd="sng" algn="ctr">
      <a:solidFill>
        <a:schemeClr val="bg1"/>
      </a:solidFill>
      <a:round/>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50" b="1" i="0" u="none" strike="noStrike" kern="1200" cap="none" spc="0" normalizeH="0" baseline="0">
                <a:solidFill>
                  <a:srgbClr val="002060"/>
                </a:solidFill>
                <a:latin typeface="+mn-lt"/>
                <a:ea typeface="+mj-ea"/>
                <a:cs typeface="+mj-cs"/>
              </a:defRPr>
            </a:pPr>
            <a:r>
              <a:rPr lang="en-US" sz="1050" b="1" i="0" u="none" strike="noStrike" kern="1200" cap="none" spc="0" normalizeH="0" baseline="0" dirty="0">
                <a:solidFill>
                  <a:srgbClr val="002060"/>
                </a:solidFill>
              </a:rPr>
              <a:t>Cost-to income ratio</a:t>
            </a:r>
          </a:p>
        </c:rich>
      </c:tx>
      <c:overlay val="0"/>
      <c:spPr>
        <a:noFill/>
        <a:ln>
          <a:noFill/>
        </a:ln>
        <a:effectLst/>
      </c:spPr>
      <c:txPr>
        <a:bodyPr rot="0" spcFirstLastPara="1" vertOverflow="ellipsis" vert="horz" wrap="square" anchor="ctr" anchorCtr="1"/>
        <a:lstStyle/>
        <a:p>
          <a:pPr>
            <a:defRPr sz="1050" b="1" i="0" u="none" strike="noStrike" kern="1200" cap="none" spc="0" normalizeH="0" baseline="0">
              <a:solidFill>
                <a:srgbClr val="002060"/>
              </a:solidFill>
              <a:latin typeface="+mn-lt"/>
              <a:ea typeface="+mj-ea"/>
              <a:cs typeface="+mj-cs"/>
            </a:defRPr>
          </a:pPr>
          <a:endParaRPr lang="en-US"/>
        </a:p>
      </c:txPr>
    </c:title>
    <c:autoTitleDeleted val="0"/>
    <c:plotArea>
      <c:layout>
        <c:manualLayout>
          <c:layoutTarget val="inner"/>
          <c:xMode val="edge"/>
          <c:yMode val="edge"/>
          <c:x val="2.747939167232584E-2"/>
          <c:y val="0.15194444444444444"/>
          <c:w val="0.93918732434251839"/>
          <c:h val="0.56565997919787914"/>
        </c:manualLayout>
      </c:layout>
      <c:barChart>
        <c:barDir val="col"/>
        <c:grouping val="clustered"/>
        <c:varyColors val="0"/>
        <c:ser>
          <c:idx val="0"/>
          <c:order val="0"/>
          <c:tx>
            <c:strRef>
              <c:f>'годишна анализа'!$B$54</c:f>
              <c:strCache>
                <c:ptCount val="1"/>
                <c:pt idx="0">
                  <c:v>Cost-to-income ratio</c:v>
                </c:pt>
              </c:strCache>
            </c:strRef>
          </c:tx>
          <c:spPr>
            <a:solidFill>
              <a:schemeClr val="accent1"/>
            </a:solidFill>
            <a:ln>
              <a:noFill/>
            </a:ln>
            <a:effectLst/>
          </c:spPr>
          <c:invertIfNegative val="0"/>
          <c:dPt>
            <c:idx val="0"/>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1-B297-4036-89B3-F5FDA907986A}"/>
              </c:ext>
            </c:extLst>
          </c:dPt>
          <c:dPt>
            <c:idx val="1"/>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3-B297-4036-89B3-F5FDA907986A}"/>
              </c:ext>
            </c:extLst>
          </c:dPt>
          <c:dPt>
            <c:idx val="2"/>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5-B297-4036-89B3-F5FDA907986A}"/>
              </c:ext>
            </c:extLst>
          </c:dPt>
          <c:dPt>
            <c:idx val="3"/>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7-B297-4036-89B3-F5FDA907986A}"/>
              </c:ext>
            </c:extLst>
          </c:dPt>
          <c:dPt>
            <c:idx val="4"/>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9-B297-4036-89B3-F5FDA907986A}"/>
              </c:ext>
            </c:extLst>
          </c:dPt>
          <c:dPt>
            <c:idx val="5"/>
            <c:invertIfNegative val="0"/>
            <c:bubble3D val="0"/>
            <c:spPr>
              <a:solidFill>
                <a:schemeClr val="accent1"/>
              </a:solidFill>
              <a:ln>
                <a:solidFill>
                  <a:srgbClr val="F513A4"/>
                </a:solidFill>
              </a:ln>
              <a:effectLst/>
            </c:spPr>
            <c:extLst>
              <c:ext xmlns:c16="http://schemas.microsoft.com/office/drawing/2014/chart" uri="{C3380CC4-5D6E-409C-BE32-E72D297353CC}">
                <c16:uniqueId val="{0000000B-B297-4036-89B3-F5FDA907986A}"/>
              </c:ext>
            </c:extLst>
          </c:dPt>
          <c:dPt>
            <c:idx val="6"/>
            <c:invertIfNegative val="0"/>
            <c:bubble3D val="0"/>
            <c:spPr>
              <a:solidFill>
                <a:schemeClr val="accent1"/>
              </a:solidFill>
              <a:ln>
                <a:solidFill>
                  <a:srgbClr val="F513A4"/>
                </a:solidFill>
              </a:ln>
              <a:effectLst/>
            </c:spPr>
            <c:extLst>
              <c:ext xmlns:c16="http://schemas.microsoft.com/office/drawing/2014/chart" uri="{C3380CC4-5D6E-409C-BE32-E72D297353CC}">
                <c16:uniqueId val="{0000000D-B297-4036-89B3-F5FDA907986A}"/>
              </c:ext>
            </c:extLst>
          </c:dPt>
          <c:dPt>
            <c:idx val="7"/>
            <c:invertIfNegative val="0"/>
            <c:bubble3D val="0"/>
            <c:spPr>
              <a:solidFill>
                <a:schemeClr val="accent1"/>
              </a:solidFill>
              <a:ln>
                <a:solidFill>
                  <a:srgbClr val="F513A4"/>
                </a:solidFill>
              </a:ln>
              <a:effectLst/>
            </c:spPr>
            <c:extLst>
              <c:ext xmlns:c16="http://schemas.microsoft.com/office/drawing/2014/chart" uri="{C3380CC4-5D6E-409C-BE32-E72D297353CC}">
                <c16:uniqueId val="{0000000F-B297-4036-89B3-F5FDA907986A}"/>
              </c:ext>
            </c:extLst>
          </c:dPt>
          <c:dPt>
            <c:idx val="8"/>
            <c:invertIfNegative val="0"/>
            <c:bubble3D val="0"/>
            <c:spPr>
              <a:solidFill>
                <a:schemeClr val="accent1"/>
              </a:solidFill>
              <a:ln>
                <a:solidFill>
                  <a:srgbClr val="F513A4"/>
                </a:solidFill>
              </a:ln>
              <a:effectLst/>
            </c:spPr>
            <c:extLst>
              <c:ext xmlns:c16="http://schemas.microsoft.com/office/drawing/2014/chart" uri="{C3380CC4-5D6E-409C-BE32-E72D297353CC}">
                <c16:uniqueId val="{00000011-B297-4036-89B3-F5FDA907986A}"/>
              </c:ext>
            </c:extLst>
          </c:dPt>
          <c:dPt>
            <c:idx val="9"/>
            <c:invertIfNegative val="0"/>
            <c:bubble3D val="0"/>
            <c:spPr>
              <a:solidFill>
                <a:schemeClr val="accent1"/>
              </a:solidFill>
              <a:ln>
                <a:solidFill>
                  <a:srgbClr val="F513A4"/>
                </a:solidFill>
              </a:ln>
              <a:effectLst/>
            </c:spPr>
            <c:extLst>
              <c:ext xmlns:c16="http://schemas.microsoft.com/office/drawing/2014/chart" uri="{C3380CC4-5D6E-409C-BE32-E72D297353CC}">
                <c16:uniqueId val="{00000013-B297-4036-89B3-F5FDA907986A}"/>
              </c:ext>
            </c:extLst>
          </c:dPt>
          <c:dLbls>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B-B297-4036-89B3-F5FDA907986A}"/>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D-B297-4036-89B3-F5FDA907986A}"/>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F-B297-4036-89B3-F5FDA907986A}"/>
                </c:ext>
              </c:extLst>
            </c:dLbl>
            <c:dLbl>
              <c:idx val="8"/>
              <c:layout>
                <c:manualLayout>
                  <c:x val="4.8462258203858972E-3"/>
                  <c:y val="0"/>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B297-4036-89B3-F5FDA907986A}"/>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13-B297-4036-89B3-F5FDA907986A}"/>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анализа'!$C$53:$L$53</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анализа'!$C$54:$L$54</c:f>
              <c:numCache>
                <c:formatCode>_(* #,##0.0_);_(* \(#,##0.0\);_(* "-"??_);_(@_)</c:formatCode>
                <c:ptCount val="10"/>
                <c:pt idx="0">
                  <c:v>50.079492885017999</c:v>
                </c:pt>
                <c:pt idx="1">
                  <c:v>48.239110373923801</c:v>
                </c:pt>
                <c:pt idx="2">
                  <c:v>47.387866287038001</c:v>
                </c:pt>
                <c:pt idx="3">
                  <c:v>47.8049500741079</c:v>
                </c:pt>
                <c:pt idx="4">
                  <c:v>43.396779575783903</c:v>
                </c:pt>
                <c:pt idx="5">
                  <c:v>41.954658121531402</c:v>
                </c:pt>
                <c:pt idx="6">
                  <c:v>44.4</c:v>
                </c:pt>
                <c:pt idx="7">
                  <c:v>44.54</c:v>
                </c:pt>
                <c:pt idx="8">
                  <c:v>43.73</c:v>
                </c:pt>
                <c:pt idx="9">
                  <c:v>44.5</c:v>
                </c:pt>
              </c:numCache>
            </c:numRef>
          </c:val>
          <c:extLst>
            <c:ext xmlns:c16="http://schemas.microsoft.com/office/drawing/2014/chart" uri="{C3380CC4-5D6E-409C-BE32-E72D297353CC}">
              <c16:uniqueId val="{00000014-B297-4036-89B3-F5FDA907986A}"/>
            </c:ext>
          </c:extLst>
        </c:ser>
        <c:dLbls>
          <c:dLblPos val="ctr"/>
          <c:showLegendKey val="0"/>
          <c:showVal val="1"/>
          <c:showCatName val="0"/>
          <c:showSerName val="0"/>
          <c:showPercent val="0"/>
          <c:showBubbleSize val="0"/>
        </c:dLbls>
        <c:gapWidth val="150"/>
        <c:axId val="304629647"/>
        <c:axId val="304630127"/>
      </c:barChart>
      <c:lineChart>
        <c:grouping val="standard"/>
        <c:varyColors val="0"/>
        <c:ser>
          <c:idx val="1"/>
          <c:order val="1"/>
          <c:tx>
            <c:strRef>
              <c:f>'годишна анализа'!$B$55</c:f>
              <c:strCache>
                <c:ptCount val="1"/>
                <c:pt idx="0">
                  <c:v>EU</c:v>
                </c:pt>
              </c:strCache>
            </c:strRef>
          </c:tx>
          <c:spPr>
            <a:ln w="22225" cap="rnd">
              <a:solidFill>
                <a:schemeClr val="bg1">
                  <a:lumMod val="50000"/>
                </a:schemeClr>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анализа'!$C$53:$L$53</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анализа'!$C$55:$L$55</c:f>
              <c:numCache>
                <c:formatCode>0.0</c:formatCode>
                <c:ptCount val="10"/>
                <c:pt idx="0">
                  <c:v>65.84</c:v>
                </c:pt>
                <c:pt idx="1">
                  <c:v>66.02</c:v>
                </c:pt>
                <c:pt idx="2">
                  <c:v>64.28</c:v>
                </c:pt>
                <c:pt idx="3">
                  <c:v>61.19</c:v>
                </c:pt>
                <c:pt idx="4">
                  <c:v>57.02</c:v>
                </c:pt>
                <c:pt idx="5">
                  <c:v>54.89</c:v>
                </c:pt>
                <c:pt idx="6">
                  <c:v>54.84</c:v>
                </c:pt>
                <c:pt idx="7">
                  <c:v>54.15</c:v>
                </c:pt>
                <c:pt idx="8">
                  <c:v>53.98</c:v>
                </c:pt>
                <c:pt idx="9">
                  <c:v>54.95</c:v>
                </c:pt>
              </c:numCache>
            </c:numRef>
          </c:val>
          <c:smooth val="0"/>
          <c:extLst>
            <c:ext xmlns:c16="http://schemas.microsoft.com/office/drawing/2014/chart" uri="{C3380CC4-5D6E-409C-BE32-E72D297353CC}">
              <c16:uniqueId val="{00000015-B297-4036-89B3-F5FDA907986A}"/>
            </c:ext>
          </c:extLst>
        </c:ser>
        <c:dLbls>
          <c:showLegendKey val="0"/>
          <c:showVal val="0"/>
          <c:showCatName val="0"/>
          <c:showSerName val="0"/>
          <c:showPercent val="0"/>
          <c:showBubbleSize val="0"/>
        </c:dLbls>
        <c:marker val="1"/>
        <c:smooth val="0"/>
        <c:axId val="304629647"/>
        <c:axId val="304630127"/>
      </c:lineChart>
      <c:catAx>
        <c:axId val="304629647"/>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304630127"/>
        <c:crosses val="autoZero"/>
        <c:auto val="1"/>
        <c:lblAlgn val="ctr"/>
        <c:lblOffset val="100"/>
        <c:noMultiLvlLbl val="0"/>
      </c:catAx>
      <c:valAx>
        <c:axId val="304630127"/>
        <c:scaling>
          <c:orientation val="minMax"/>
          <c:min val="0.4"/>
        </c:scaling>
        <c:delete val="1"/>
        <c:axPos val="l"/>
        <c:numFmt formatCode="_(* #,##0.0_);_(* \(#,##0.0\);_(* &quot;-&quot;??_);_(@_)" sourceLinked="1"/>
        <c:majorTickMark val="none"/>
        <c:minorTickMark val="none"/>
        <c:tickLblPos val="nextTo"/>
        <c:crossAx val="304629647"/>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lt1"/>
    </a:solidFill>
    <a:ln w="9525" cap="flat" cmpd="sng" algn="ctr">
      <a:solidFill>
        <a:schemeClr val="bg1"/>
      </a:solidFill>
      <a:round/>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cap="none" spc="0" normalizeH="0" baseline="0">
                <a:solidFill>
                  <a:srgbClr val="FF0066"/>
                </a:solidFill>
                <a:latin typeface="+mn-lt"/>
                <a:ea typeface="+mj-ea"/>
                <a:cs typeface="+mj-cs"/>
              </a:defRPr>
            </a:pPr>
            <a:r>
              <a:rPr lang="en-GB" sz="1100" b="1" i="0" u="none" strike="noStrike" kern="1200" cap="none" spc="0" normalizeH="0" baseline="0" dirty="0">
                <a:solidFill>
                  <a:srgbClr val="FF0066"/>
                </a:solidFill>
              </a:rPr>
              <a:t>Capital adequacy </a:t>
            </a:r>
            <a:r>
              <a:rPr lang="en-GB" sz="1100" b="0" i="0" u="none" strike="noStrike" kern="1200" cap="none" spc="0" normalizeH="0" baseline="0" dirty="0">
                <a:solidFill>
                  <a:srgbClr val="FF0066"/>
                </a:solidFill>
              </a:rPr>
              <a:t>ratio</a:t>
            </a:r>
            <a:endParaRPr lang="ru-RU" sz="1100" b="0" i="0" u="none" strike="noStrike" kern="1200" cap="none" spc="0" normalizeH="0" baseline="0" dirty="0">
              <a:solidFill>
                <a:srgbClr val="FF0066"/>
              </a:solidFill>
            </a:endParaRPr>
          </a:p>
        </c:rich>
      </c:tx>
      <c:overlay val="0"/>
      <c:spPr>
        <a:noFill/>
        <a:ln>
          <a:noFill/>
        </a:ln>
        <a:effectLst/>
      </c:spPr>
      <c:txPr>
        <a:bodyPr rot="0" spcFirstLastPara="1" vertOverflow="ellipsis" vert="horz" wrap="square" anchor="ctr" anchorCtr="1"/>
        <a:lstStyle/>
        <a:p>
          <a:pPr>
            <a:defRPr sz="1100" b="0" i="0" u="none" strike="noStrike" kern="1200" cap="none" spc="0" normalizeH="0" baseline="0">
              <a:solidFill>
                <a:srgbClr val="FF0066"/>
              </a:solidFill>
              <a:latin typeface="+mn-lt"/>
              <a:ea typeface="+mj-ea"/>
              <a:cs typeface="+mj-cs"/>
            </a:defRPr>
          </a:pPr>
          <a:endParaRPr lang="ru-RU"/>
        </a:p>
      </c:txPr>
    </c:title>
    <c:autoTitleDeleted val="0"/>
    <c:plotArea>
      <c:layout/>
      <c:lineChart>
        <c:grouping val="standard"/>
        <c:varyColors val="0"/>
        <c:ser>
          <c:idx val="0"/>
          <c:order val="0"/>
          <c:tx>
            <c:strRef>
              <c:f>'годишна анализа'!$B$47</c:f>
              <c:strCache>
                <c:ptCount val="1"/>
                <c:pt idx="0">
                  <c:v>Capital adequacy ratio</c:v>
                </c:pt>
              </c:strCache>
            </c:strRef>
          </c:tx>
          <c:spPr>
            <a:ln w="22225" cap="rnd">
              <a:solidFill>
                <a:schemeClr val="accent1"/>
              </a:solidFill>
              <a:round/>
            </a:ln>
            <a:effectLst/>
          </c:spPr>
          <c:marker>
            <c:symbol val="none"/>
          </c:marker>
          <c:dPt>
            <c:idx val="1"/>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1-C47B-4670-90B9-10B7060BB335}"/>
              </c:ext>
            </c:extLst>
          </c:dPt>
          <c:dPt>
            <c:idx val="2"/>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3-C47B-4670-90B9-10B7060BB335}"/>
              </c:ext>
            </c:extLst>
          </c:dPt>
          <c:dPt>
            <c:idx val="3"/>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5-C47B-4670-90B9-10B7060BB335}"/>
              </c:ext>
            </c:extLst>
          </c:dPt>
          <c:dPt>
            <c:idx val="4"/>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7-C47B-4670-90B9-10B7060BB335}"/>
              </c:ext>
            </c:extLst>
          </c:dPt>
          <c:dPt>
            <c:idx val="5"/>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9-C47B-4670-90B9-10B7060BB335}"/>
              </c:ext>
            </c:extLst>
          </c:dPt>
          <c:dLbls>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9-C47B-4670-90B9-10B7060BB335}"/>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A-C47B-4670-90B9-10B7060BB335}"/>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B-C47B-4670-90B9-10B7060BB335}"/>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C-C47B-4670-90B9-10B7060BB335}"/>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D-C47B-4670-90B9-10B7060BB335}"/>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анализа'!$C$47:$L$47</c:f>
              <c:numCache>
                <c:formatCode>#,##0.0</c:formatCode>
                <c:ptCount val="10"/>
                <c:pt idx="0">
                  <c:v>16.313815251708768</c:v>
                </c:pt>
                <c:pt idx="1">
                  <c:v>16.69661628855695</c:v>
                </c:pt>
                <c:pt idx="2">
                  <c:v>17.314068341155956</c:v>
                </c:pt>
                <c:pt idx="3">
                  <c:v>17.72029503535623</c:v>
                </c:pt>
                <c:pt idx="4">
                  <c:v>18.08105895067089</c:v>
                </c:pt>
                <c:pt idx="5" formatCode="#,##0.00">
                  <c:v>18.901744977596788</c:v>
                </c:pt>
                <c:pt idx="6" formatCode="#,##0.00">
                  <c:v>18.829438662346661</c:v>
                </c:pt>
                <c:pt idx="7" formatCode="#,##0.00">
                  <c:v>19.627169029357834</c:v>
                </c:pt>
                <c:pt idx="8" formatCode="#,##0.00">
                  <c:v>19.53650454113351</c:v>
                </c:pt>
                <c:pt idx="9" formatCode="#,##0.00">
                  <c:v>19.45</c:v>
                </c:pt>
              </c:numCache>
            </c:numRef>
          </c:val>
          <c:smooth val="0"/>
          <c:extLst>
            <c:ext xmlns:c16="http://schemas.microsoft.com/office/drawing/2014/chart" uri="{C3380CC4-5D6E-409C-BE32-E72D297353CC}">
              <c16:uniqueId val="{0000000E-C47B-4670-90B9-10B7060BB335}"/>
            </c:ext>
          </c:extLst>
        </c:ser>
        <c:ser>
          <c:idx val="1"/>
          <c:order val="1"/>
          <c:tx>
            <c:strRef>
              <c:f>'годишна анализа'!$B$48</c:f>
              <c:strCache>
                <c:ptCount val="1"/>
                <c:pt idx="0">
                  <c:v>EU</c:v>
                </c:pt>
              </c:strCache>
            </c:strRef>
          </c:tx>
          <c:spPr>
            <a:ln w="22225" cap="rnd">
              <a:solidFill>
                <a:schemeClr val="bg1">
                  <a:lumMod val="50000"/>
                </a:schemeClr>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анализа'!$C$48:$L$48</c:f>
              <c:numCache>
                <c:formatCode>#,##0.0</c:formatCode>
                <c:ptCount val="10"/>
                <c:pt idx="0">
                  <c:v>14.94</c:v>
                </c:pt>
                <c:pt idx="1">
                  <c:v>15.65</c:v>
                </c:pt>
                <c:pt idx="2">
                  <c:v>15.6</c:v>
                </c:pt>
                <c:pt idx="3">
                  <c:v>15.38</c:v>
                </c:pt>
                <c:pt idx="4">
                  <c:v>15.88</c:v>
                </c:pt>
                <c:pt idx="5">
                  <c:v>15.95</c:v>
                </c:pt>
                <c:pt idx="6">
                  <c:v>16.05</c:v>
                </c:pt>
                <c:pt idx="7">
                  <c:v>16.12</c:v>
                </c:pt>
                <c:pt idx="8">
                  <c:v>16.100000000000001</c:v>
                </c:pt>
                <c:pt idx="9">
                  <c:v>16.18</c:v>
                </c:pt>
              </c:numCache>
            </c:numRef>
          </c:val>
          <c:smooth val="0"/>
          <c:extLst>
            <c:ext xmlns:c16="http://schemas.microsoft.com/office/drawing/2014/chart" uri="{C3380CC4-5D6E-409C-BE32-E72D297353CC}">
              <c16:uniqueId val="{0000000F-C47B-4670-90B9-10B7060BB335}"/>
            </c:ext>
          </c:extLst>
        </c:ser>
        <c:dLbls>
          <c:dLblPos val="ctr"/>
          <c:showLegendKey val="0"/>
          <c:showVal val="1"/>
          <c:showCatName val="0"/>
          <c:showSerName val="0"/>
          <c:showPercent val="0"/>
          <c:showBubbleSize val="0"/>
        </c:dLbls>
        <c:smooth val="0"/>
        <c:axId val="1384819983"/>
        <c:axId val="1198914543"/>
      </c:lineChart>
      <c:catAx>
        <c:axId val="1384819983"/>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1198914543"/>
        <c:crosses val="autoZero"/>
        <c:auto val="1"/>
        <c:lblAlgn val="ctr"/>
        <c:lblOffset val="100"/>
        <c:noMultiLvlLbl val="0"/>
      </c:catAx>
      <c:valAx>
        <c:axId val="1198914543"/>
        <c:scaling>
          <c:orientation val="minMax"/>
          <c:min val="14.129999999999999"/>
        </c:scaling>
        <c:delete val="1"/>
        <c:axPos val="l"/>
        <c:numFmt formatCode="#,##0.0" sourceLinked="1"/>
        <c:majorTickMark val="none"/>
        <c:minorTickMark val="none"/>
        <c:tickLblPos val="nextTo"/>
        <c:crossAx val="1384819983"/>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lt1"/>
    </a:solidFill>
    <a:ln w="9525" cap="flat" cmpd="sng" algn="ctr">
      <a:solidFill>
        <a:srgbClr val="FFFF00"/>
      </a:solidFill>
      <a:round/>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'годишна анализа'!$B$7</c:f>
              <c:strCache>
                <c:ptCount val="1"/>
                <c:pt idx="0">
                  <c:v>Liquidity coverage ratio
</c:v>
                </c:pt>
              </c:strCache>
            </c:strRef>
          </c:tx>
          <c:spPr>
            <a:solidFill>
              <a:schemeClr val="bg1"/>
            </a:solidFill>
            <a:ln>
              <a:solidFill>
                <a:srgbClr val="FFFF00"/>
              </a:solidFill>
            </a:ln>
            <a:effectLst/>
          </c:spPr>
          <c:invertIfNegative val="0"/>
          <c:dLbls>
            <c:dLbl>
              <c:idx val="2"/>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AB81-4D1A-BA73-7B2A991E0AEA}"/>
                </c:ext>
              </c:extLst>
            </c:dLbl>
            <c:dLbl>
              <c:idx val="3"/>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AB81-4D1A-BA73-7B2A991E0AEA}"/>
                </c:ext>
              </c:extLst>
            </c:dLbl>
            <c:dLbl>
              <c:idx val="4"/>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2-AB81-4D1A-BA73-7B2A991E0AEA}"/>
                </c:ext>
              </c:extLst>
            </c:dLbl>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AB81-4D1A-BA73-7B2A991E0AEA}"/>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4-AB81-4D1A-BA73-7B2A991E0AEA}"/>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5-AB81-4D1A-BA73-7B2A991E0AEA}"/>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6-AB81-4D1A-BA73-7B2A991E0AEA}"/>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7-AB81-4D1A-BA73-7B2A991E0AEA}"/>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анализа'!$C$7:$L$7</c:f>
              <c:numCache>
                <c:formatCode>General</c:formatCode>
                <c:ptCount val="10"/>
                <c:pt idx="2" formatCode="#,##0.0">
                  <c:v>292.19387826243246</c:v>
                </c:pt>
                <c:pt idx="3" formatCode="#,##0.0">
                  <c:v>273.76751101924151</c:v>
                </c:pt>
                <c:pt idx="4" formatCode="#,##0.0">
                  <c:v>263.46160008832987</c:v>
                </c:pt>
                <c:pt idx="5" formatCode="#,##0.0">
                  <c:v>289.39638474123598</c:v>
                </c:pt>
                <c:pt idx="6" formatCode="#,##0.0">
                  <c:v>313.83074391998298</c:v>
                </c:pt>
                <c:pt idx="7" formatCode="#,##0.0">
                  <c:v>259.14589057853402</c:v>
                </c:pt>
                <c:pt idx="8" formatCode="#,##0.0">
                  <c:v>266.98135937468697</c:v>
                </c:pt>
                <c:pt idx="9" formatCode="#,##0.0">
                  <c:v>260.93</c:v>
                </c:pt>
              </c:numCache>
            </c:numRef>
          </c:val>
          <c:extLst>
            <c:ext xmlns:c16="http://schemas.microsoft.com/office/drawing/2014/chart" uri="{C3380CC4-5D6E-409C-BE32-E72D297353CC}">
              <c16:uniqueId val="{00000008-AB81-4D1A-BA73-7B2A991E0AEA}"/>
            </c:ext>
          </c:extLst>
        </c:ser>
        <c:dLbls>
          <c:dLblPos val="ctr"/>
          <c:showLegendKey val="0"/>
          <c:showVal val="1"/>
          <c:showCatName val="0"/>
          <c:showSerName val="0"/>
          <c:showPercent val="0"/>
          <c:showBubbleSize val="0"/>
        </c:dLbls>
        <c:gapWidth val="150"/>
        <c:axId val="2135024687"/>
        <c:axId val="962464080"/>
      </c:barChart>
      <c:lineChart>
        <c:grouping val="standard"/>
        <c:varyColors val="0"/>
        <c:ser>
          <c:idx val="3"/>
          <c:order val="1"/>
          <c:tx>
            <c:strRef>
              <c:f>'годишна анализа'!$B$8</c:f>
              <c:strCache>
                <c:ptCount val="1"/>
                <c:pt idx="0">
                  <c:v>EU</c:v>
                </c:pt>
              </c:strCache>
            </c:strRef>
          </c:tx>
          <c:spPr>
            <a:ln w="22225" cap="rnd">
              <a:solidFill>
                <a:schemeClr val="bg1">
                  <a:lumMod val="50000"/>
                </a:schemeClr>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анализа'!$C$8:$L$8</c:f>
              <c:numCache>
                <c:formatCode>_(* #,##0.0_);_(* \(#,##0.0\);_(* "-"??_);_(@_)</c:formatCode>
                <c:ptCount val="10"/>
                <c:pt idx="0">
                  <c:v>145.93</c:v>
                </c:pt>
                <c:pt idx="1">
                  <c:v>171.78</c:v>
                </c:pt>
                <c:pt idx="2">
                  <c:v>173.43</c:v>
                </c:pt>
                <c:pt idx="3">
                  <c:v>161.32</c:v>
                </c:pt>
                <c:pt idx="4">
                  <c:v>164.36</c:v>
                </c:pt>
                <c:pt idx="5">
                  <c:v>158.4</c:v>
                </c:pt>
                <c:pt idx="6">
                  <c:v>156.25</c:v>
                </c:pt>
                <c:pt idx="7">
                  <c:v>157.84</c:v>
                </c:pt>
                <c:pt idx="8">
                  <c:v>156.72999999999999</c:v>
                </c:pt>
                <c:pt idx="9">
                  <c:v>158.6</c:v>
                </c:pt>
              </c:numCache>
            </c:numRef>
          </c:val>
          <c:smooth val="0"/>
          <c:extLst>
            <c:ext xmlns:c16="http://schemas.microsoft.com/office/drawing/2014/chart" uri="{C3380CC4-5D6E-409C-BE32-E72D297353CC}">
              <c16:uniqueId val="{00000009-AB81-4D1A-BA73-7B2A991E0AEA}"/>
            </c:ext>
          </c:extLst>
        </c:ser>
        <c:dLbls>
          <c:showLegendKey val="0"/>
          <c:showVal val="0"/>
          <c:showCatName val="0"/>
          <c:showSerName val="0"/>
          <c:showPercent val="0"/>
          <c:showBubbleSize val="0"/>
        </c:dLbls>
        <c:marker val="1"/>
        <c:smooth val="0"/>
        <c:axId val="2135024687"/>
        <c:axId val="962464080"/>
      </c:lineChart>
      <c:catAx>
        <c:axId val="2135024687"/>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962464080"/>
        <c:crosses val="autoZero"/>
        <c:auto val="1"/>
        <c:lblAlgn val="ctr"/>
        <c:lblOffset val="100"/>
        <c:noMultiLvlLbl val="0"/>
      </c:catAx>
      <c:valAx>
        <c:axId val="962464080"/>
        <c:scaling>
          <c:orientation val="minMax"/>
        </c:scaling>
        <c:delete val="1"/>
        <c:axPos val="l"/>
        <c:numFmt formatCode="General" sourceLinked="1"/>
        <c:majorTickMark val="none"/>
        <c:minorTickMark val="none"/>
        <c:tickLblPos val="nextTo"/>
        <c:crossAx val="2135024687"/>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lt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pieChart>
        <c:varyColors val="1"/>
        <c:ser>
          <c:idx val="0"/>
          <c:order val="0"/>
          <c:spPr>
            <a:ln>
              <a:solidFill>
                <a:srgbClr val="FF99CC"/>
              </a:solidFill>
            </a:ln>
          </c:spPr>
          <c:dPt>
            <c:idx val="0"/>
            <c:bubble3D val="0"/>
            <c:spPr>
              <a:solidFill>
                <a:schemeClr val="accent1">
                  <a:shade val="44000"/>
                </a:schemeClr>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5C73-499B-86AD-EBF34F252048}"/>
              </c:ext>
            </c:extLst>
          </c:dPt>
          <c:dPt>
            <c:idx val="1"/>
            <c:bubble3D val="0"/>
            <c:spPr>
              <a:solidFill>
                <a:schemeClr val="accent1">
                  <a:shade val="58000"/>
                </a:schemeClr>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5C73-499B-86AD-EBF34F252048}"/>
              </c:ext>
            </c:extLst>
          </c:dPt>
          <c:dPt>
            <c:idx val="2"/>
            <c:bubble3D val="0"/>
            <c:spPr>
              <a:solidFill>
                <a:schemeClr val="accent1">
                  <a:shade val="72000"/>
                </a:schemeClr>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5C73-499B-86AD-EBF34F252048}"/>
              </c:ext>
            </c:extLst>
          </c:dPt>
          <c:dPt>
            <c:idx val="3"/>
            <c:bubble3D val="0"/>
            <c:spPr>
              <a:solidFill>
                <a:schemeClr val="accent1">
                  <a:shade val="86000"/>
                </a:schemeClr>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5C73-499B-86AD-EBF34F252048}"/>
              </c:ext>
            </c:extLst>
          </c:dPt>
          <c:dPt>
            <c:idx val="4"/>
            <c:bubble3D val="0"/>
            <c:spPr>
              <a:solidFill>
                <a:schemeClr val="accent1"/>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5C73-499B-86AD-EBF34F252048}"/>
              </c:ext>
            </c:extLst>
          </c:dPt>
          <c:dPt>
            <c:idx val="5"/>
            <c:bubble3D val="0"/>
            <c:spPr>
              <a:solidFill>
                <a:schemeClr val="accent1">
                  <a:tint val="86000"/>
                </a:schemeClr>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5C73-499B-86AD-EBF34F252048}"/>
              </c:ext>
            </c:extLst>
          </c:dPt>
          <c:dPt>
            <c:idx val="6"/>
            <c:bubble3D val="0"/>
            <c:spPr>
              <a:solidFill>
                <a:schemeClr val="accent1">
                  <a:tint val="72000"/>
                </a:schemeClr>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D-5C73-499B-86AD-EBF34F252048}"/>
              </c:ext>
            </c:extLst>
          </c:dPt>
          <c:dPt>
            <c:idx val="7"/>
            <c:bubble3D val="0"/>
            <c:spPr>
              <a:solidFill>
                <a:schemeClr val="accent1">
                  <a:tint val="69000"/>
                </a:schemeClr>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F-5C73-499B-86AD-EBF34F252048}"/>
              </c:ext>
            </c:extLst>
          </c:dPt>
          <c:dPt>
            <c:idx val="8"/>
            <c:bubble3D val="0"/>
            <c:spPr>
              <a:solidFill>
                <a:schemeClr val="accent1">
                  <a:tint val="58000"/>
                </a:schemeClr>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1-5C73-499B-86AD-EBF34F252048}"/>
              </c:ext>
            </c:extLst>
          </c:dPt>
          <c:dPt>
            <c:idx val="9"/>
            <c:bubble3D val="0"/>
            <c:spPr>
              <a:solidFill>
                <a:schemeClr val="accent1">
                  <a:tint val="44000"/>
                </a:schemeClr>
              </a:solidFill>
              <a:ln>
                <a:solidFill>
                  <a:srgbClr val="FF99CC"/>
                </a:solid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3-B631-4627-9B6C-450AE178E028}"/>
              </c:ext>
            </c:extLst>
          </c:dPt>
          <c:dLbls>
            <c:dLbl>
              <c:idx val="0"/>
              <c:tx>
                <c:rich>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fld id="{EB3907BF-1A64-40FE-8F0E-916F69669F78}" type="CATEGORYNAME">
                      <a:rPr lang="en-US" sz="900" b="0" i="0" smtClean="0">
                        <a:solidFill>
                          <a:srgbClr val="002060"/>
                        </a:solidFill>
                        <a:latin typeface="+mj-lt"/>
                      </a:rPr>
                      <a:pPr algn="r">
                        <a:defRPr sz="900" b="0">
                          <a:solidFill>
                            <a:srgbClr val="002060"/>
                          </a:solidFill>
                          <a:latin typeface="+mj-lt"/>
                        </a:defRPr>
                      </a:pPr>
                      <a:t>[CATEGORY NAME]</a:t>
                    </a:fld>
                    <a:r>
                      <a:rPr lang="en-US" sz="900" b="0" i="0" baseline="0" dirty="0">
                        <a:solidFill>
                          <a:srgbClr val="002060"/>
                        </a:solidFill>
                        <a:latin typeface="+mj-lt"/>
                      </a:rPr>
                      <a:t>
22%</a:t>
                    </a:r>
                  </a:p>
                </c:rich>
              </c:tx>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C73-499B-86AD-EBF34F252048}"/>
                </c:ext>
              </c:extLst>
            </c:dLbl>
            <c:dLbl>
              <c:idx val="1"/>
              <c:tx>
                <c:rich>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fld id="{C838D306-5B99-41FC-B027-4681B1021A2A}" type="CATEGORYNAME">
                      <a:rPr lang="en-US" sz="900" b="0" i="0">
                        <a:solidFill>
                          <a:srgbClr val="002060"/>
                        </a:solidFill>
                        <a:latin typeface="+mj-lt"/>
                      </a:rPr>
                      <a:pPr algn="r">
                        <a:defRPr sz="900" b="0">
                          <a:solidFill>
                            <a:srgbClr val="002060"/>
                          </a:solidFill>
                          <a:latin typeface="+mj-lt"/>
                        </a:defRPr>
                      </a:pPr>
                      <a:t>[CATEGORY NAME]</a:t>
                    </a:fld>
                    <a:r>
                      <a:rPr lang="en-US" sz="900" b="0" i="0" baseline="0" dirty="0">
                        <a:solidFill>
                          <a:srgbClr val="002060"/>
                        </a:solidFill>
                        <a:latin typeface="+mj-lt"/>
                      </a:rPr>
                      <a:t>
15%</a:t>
                    </a:r>
                  </a:p>
                </c:rich>
              </c:tx>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5C73-499B-86AD-EBF34F252048}"/>
                </c:ext>
              </c:extLst>
            </c:dLbl>
            <c:dLbl>
              <c:idx val="2"/>
              <c:tx>
                <c:rich>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fld id="{5AAFF470-0E46-4EB1-9EBF-34BB6D6DE690}" type="CATEGORYNAME">
                      <a:rPr lang="en-US" sz="900" b="0" i="0">
                        <a:solidFill>
                          <a:srgbClr val="002060"/>
                        </a:solidFill>
                        <a:latin typeface="+mj-lt"/>
                      </a:rPr>
                      <a:pPr algn="r">
                        <a:defRPr sz="900" b="0">
                          <a:solidFill>
                            <a:srgbClr val="002060"/>
                          </a:solidFill>
                          <a:latin typeface="+mj-lt"/>
                        </a:defRPr>
                      </a:pPr>
                      <a:t>[CATEGORY NAME]</a:t>
                    </a:fld>
                    <a:r>
                      <a:rPr lang="en-US" sz="900" b="0" i="0" baseline="0" dirty="0">
                        <a:solidFill>
                          <a:srgbClr val="002060"/>
                        </a:solidFill>
                        <a:latin typeface="+mj-lt"/>
                      </a:rPr>
                      <a:t>
12%</a:t>
                    </a:r>
                  </a:p>
                </c:rich>
              </c:tx>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5C73-499B-86AD-EBF34F252048}"/>
                </c:ext>
              </c:extLst>
            </c:dLbl>
            <c:dLbl>
              <c:idx val="3"/>
              <c:layout>
                <c:manualLayout>
                  <c:x val="6.2065131735685617E-3"/>
                  <c:y val="0"/>
                </c:manualLayout>
              </c:layout>
              <c:tx>
                <c:rich>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fld id="{94D68DCE-981D-45B7-8ECB-76C169F88674}" type="CATEGORYNAME">
                      <a:rPr lang="en-US" sz="900" b="0" i="0">
                        <a:solidFill>
                          <a:srgbClr val="002060"/>
                        </a:solidFill>
                        <a:latin typeface="+mj-lt"/>
                      </a:rPr>
                      <a:pPr algn="r">
                        <a:defRPr sz="900" b="0">
                          <a:solidFill>
                            <a:srgbClr val="002060"/>
                          </a:solidFill>
                          <a:latin typeface="+mj-lt"/>
                        </a:defRPr>
                      </a:pPr>
                      <a:t>[CATEGORY NAME]</a:t>
                    </a:fld>
                    <a:r>
                      <a:rPr lang="en-US" sz="900" b="0" i="0" baseline="0" dirty="0">
                        <a:solidFill>
                          <a:srgbClr val="002060"/>
                        </a:solidFill>
                        <a:latin typeface="+mj-lt"/>
                      </a:rPr>
                      <a:t>
6%</a:t>
                    </a:r>
                  </a:p>
                </c:rich>
              </c:tx>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5C73-499B-86AD-EBF34F252048}"/>
                </c:ext>
              </c:extLst>
            </c:dLbl>
            <c:dLbl>
              <c:idx val="4"/>
              <c:tx>
                <c:rich>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fld id="{6907F438-84DA-4FD5-BD54-0EFFB68F96B9}" type="CATEGORYNAME">
                      <a:rPr lang="en-US" sz="900" b="0" i="0">
                        <a:solidFill>
                          <a:srgbClr val="002060"/>
                        </a:solidFill>
                        <a:latin typeface="+mj-lt"/>
                      </a:rPr>
                      <a:pPr algn="r">
                        <a:defRPr sz="900" b="0">
                          <a:solidFill>
                            <a:srgbClr val="002060"/>
                          </a:solidFill>
                          <a:latin typeface="+mj-lt"/>
                        </a:defRPr>
                      </a:pPr>
                      <a:t>[CATEGORY NAME]</a:t>
                    </a:fld>
                    <a:r>
                      <a:rPr lang="en-US" sz="900" b="0" i="0" baseline="0" dirty="0">
                        <a:solidFill>
                          <a:srgbClr val="002060"/>
                        </a:solidFill>
                        <a:latin typeface="+mj-lt"/>
                      </a:rPr>
                      <a:t>
17%</a:t>
                    </a:r>
                  </a:p>
                </c:rich>
              </c:tx>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5C73-499B-86AD-EBF34F252048}"/>
                </c:ext>
              </c:extLst>
            </c:dLbl>
            <c:dLbl>
              <c:idx val="5"/>
              <c:tx>
                <c:rich>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fld id="{D31710E1-0D86-4FAE-8655-44566F4D7943}" type="CATEGORYNAME">
                      <a:rPr lang="en-US" sz="900" b="0" i="0">
                        <a:solidFill>
                          <a:srgbClr val="002060"/>
                        </a:solidFill>
                        <a:latin typeface="+mj-lt"/>
                      </a:rPr>
                      <a:pPr algn="r">
                        <a:defRPr sz="900" b="0">
                          <a:solidFill>
                            <a:srgbClr val="002060"/>
                          </a:solidFill>
                          <a:latin typeface="+mj-lt"/>
                        </a:defRPr>
                      </a:pPr>
                      <a:t>[CATEGORY NAME]</a:t>
                    </a:fld>
                    <a:r>
                      <a:rPr lang="en-US" sz="900" b="0" i="0" baseline="0" dirty="0">
                        <a:solidFill>
                          <a:srgbClr val="002060"/>
                        </a:solidFill>
                        <a:latin typeface="+mj-lt"/>
                      </a:rPr>
                      <a:t>
5%</a:t>
                    </a:r>
                  </a:p>
                </c:rich>
              </c:tx>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5C73-499B-86AD-EBF34F252048}"/>
                </c:ext>
              </c:extLst>
            </c:dLbl>
            <c:dLbl>
              <c:idx val="6"/>
              <c:layout>
                <c:manualLayout>
                  <c:x val="1.1111111111111098E-2"/>
                  <c:y val="-3.172707718673267E-2"/>
                </c:manualLayout>
              </c:layout>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5C73-499B-86AD-EBF34F252048}"/>
                </c:ext>
              </c:extLst>
            </c:dLbl>
            <c:dLbl>
              <c:idx val="7"/>
              <c:layout>
                <c:manualLayout>
                  <c:x val="-7.1939389648091765E-3"/>
                  <c:y val="-0.1595330593986497"/>
                </c:manualLayout>
              </c:layout>
              <c:tx>
                <c:rich>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fld id="{0760E3B0-702E-4509-9FB4-0C62823D034F}" type="CATEGORYNAME">
                      <a:rPr lang="en-US" sz="900" b="0" i="0">
                        <a:latin typeface="+mj-lt"/>
                      </a:rPr>
                      <a:pPr algn="r">
                        <a:defRPr sz="900" b="0">
                          <a:solidFill>
                            <a:srgbClr val="002060"/>
                          </a:solidFill>
                          <a:latin typeface="+mj-lt"/>
                        </a:defRPr>
                      </a:pPr>
                      <a:t>[CATEGORY NAME]</a:t>
                    </a:fld>
                    <a:r>
                      <a:rPr lang="en-US" sz="900" b="0" i="0" baseline="0" dirty="0">
                        <a:latin typeface="+mj-lt"/>
                      </a:rPr>
                      <a:t>
2%</a:t>
                    </a:r>
                  </a:p>
                </c:rich>
              </c:tx>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5C73-499B-86AD-EBF34F252048}"/>
                </c:ext>
              </c:extLst>
            </c:dLbl>
            <c:dLbl>
              <c:idx val="8"/>
              <c:tx>
                <c:rich>
                  <a:bodyPr rot="0" spcFirstLastPara="1" vertOverflow="ellipsis" vert="horz" wrap="square" lIns="38100" tIns="19050" rIns="38100" bIns="19050" anchor="ctr" anchorCtr="0">
                    <a:noAutofit/>
                  </a:bodyPr>
                  <a:lstStyle/>
                  <a:p>
                    <a:pPr algn="r">
                      <a:defRPr sz="900" b="0" i="0" u="none" strike="noStrike" kern="1200" spc="0" baseline="0">
                        <a:solidFill>
                          <a:srgbClr val="002060"/>
                        </a:solidFill>
                        <a:latin typeface="+mj-lt"/>
                        <a:ea typeface="+mn-ea"/>
                        <a:cs typeface="+mn-cs"/>
                      </a:defRPr>
                    </a:pPr>
                    <a:fld id="{9B19FC6C-6EFC-4CAC-A3BC-8AC481581C7C}" type="CATEGORYNAME">
                      <a:rPr lang="en-US" sz="900" b="0" i="0">
                        <a:solidFill>
                          <a:srgbClr val="002060"/>
                        </a:solidFill>
                        <a:latin typeface="+mj-lt"/>
                      </a:rPr>
                      <a:pPr algn="r">
                        <a:defRPr sz="900" b="0">
                          <a:solidFill>
                            <a:srgbClr val="002060"/>
                          </a:solidFill>
                          <a:latin typeface="+mj-lt"/>
                        </a:defRPr>
                      </a:pPr>
                      <a:t>[CATEGORY NAME]</a:t>
                    </a:fld>
                    <a:r>
                      <a:rPr lang="en-US" sz="900" b="0" i="0" baseline="0" dirty="0">
                        <a:solidFill>
                          <a:srgbClr val="002060"/>
                        </a:solidFill>
                        <a:latin typeface="+mj-lt"/>
                      </a:rPr>
                      <a:t>
17%</a:t>
                    </a:r>
                  </a:p>
                </c:rich>
              </c:tx>
              <c:spPr>
                <a:noFill/>
                <a:ln>
                  <a:noFill/>
                </a:ln>
                <a:effectLst/>
              </c:spPr>
              <c:txPr>
                <a:bodyPr rot="0" spcFirstLastPara="1" vertOverflow="ellipsis" vert="horz" wrap="square" lIns="38100" tIns="19050" rIns="38100" bIns="19050" anchor="ctr" anchorCtr="0">
                  <a:noAutofit/>
                </a:bodyPr>
                <a:lstStyle/>
                <a:p>
                  <a:pPr algn="r">
                    <a:defRPr sz="900" b="0" i="0" u="none" strike="noStrike" kern="1200" spc="0" baseline="0">
                      <a:solidFill>
                        <a:srgbClr val="002060"/>
                      </a:solidFill>
                      <a:latin typeface="+mj-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manualLayout>
                      <c:w val="0.22358963707780741"/>
                      <c:h val="0.18999535408875501"/>
                    </c:manualLayout>
                  </c15:layout>
                  <c15:dlblFieldTable/>
                  <c15:showDataLabelsRange val="0"/>
                </c:ext>
                <c:ext xmlns:c16="http://schemas.microsoft.com/office/drawing/2014/chart" uri="{C3380CC4-5D6E-409C-BE32-E72D297353CC}">
                  <c16:uniqueId val="{00000011-5C73-499B-86AD-EBF34F252048}"/>
                </c:ext>
              </c:extLst>
            </c:dLbl>
            <c:dLbl>
              <c:idx val="9"/>
              <c:tx>
                <c:rich>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fld id="{41A1ACC5-966B-49DE-9798-93D09CD03F21}" type="CATEGORYNAME">
                      <a:rPr lang="en-US" sz="900" b="0" i="0">
                        <a:solidFill>
                          <a:srgbClr val="002060"/>
                        </a:solidFill>
                        <a:latin typeface="+mj-lt"/>
                      </a:rPr>
                      <a:pPr algn="r">
                        <a:defRPr sz="900" b="0">
                          <a:solidFill>
                            <a:srgbClr val="002060"/>
                          </a:solidFill>
                          <a:latin typeface="+mj-lt"/>
                        </a:defRPr>
                      </a:pPr>
                      <a:t>[CATEGORY NAME]</a:t>
                    </a:fld>
                    <a:r>
                      <a:rPr lang="en-US" sz="900" b="0" i="0" baseline="0" dirty="0">
                        <a:solidFill>
                          <a:srgbClr val="002060"/>
                        </a:solidFill>
                        <a:latin typeface="+mj-lt"/>
                      </a:rPr>
                      <a:t>
3%</a:t>
                    </a:r>
                  </a:p>
                </c:rich>
              </c:tx>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B631-4627-9B6C-450AE178E028}"/>
                </c:ext>
              </c:extLst>
            </c:dLbl>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spc="0" baseline="0">
                    <a:solidFill>
                      <a:srgbClr val="002060"/>
                    </a:solidFill>
                    <a:latin typeface="+mj-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анг!$A$1:$A$10</c:f>
              <c:strCache>
                <c:ptCount val="10"/>
                <c:pt idx="0">
                  <c:v>Greece</c:v>
                </c:pt>
                <c:pt idx="1">
                  <c:v>Slovenia</c:v>
                </c:pt>
                <c:pt idx="2">
                  <c:v>Austria</c:v>
                </c:pt>
                <c:pt idx="3">
                  <c:v>Germany</c:v>
                </c:pt>
                <c:pt idx="4">
                  <c:v>Turkey</c:v>
                </c:pt>
                <c:pt idx="5">
                  <c:v>Bulgaria</c:v>
                </c:pt>
                <c:pt idx="6">
                  <c:v>Switzerland</c:v>
                </c:pt>
                <c:pt idx="7">
                  <c:v>Srbija</c:v>
                </c:pt>
                <c:pt idx="8">
                  <c:v>domestic shareholders</c:v>
                </c:pt>
                <c:pt idx="9">
                  <c:v>state owned</c:v>
                </c:pt>
              </c:strCache>
            </c:strRef>
          </c:cat>
          <c:val>
            <c:numRef>
              <c:f>анг!$B$1:$B$10</c:f>
              <c:numCache>
                <c:formatCode>0.0</c:formatCode>
                <c:ptCount val="10"/>
                <c:pt idx="0">
                  <c:v>22.6</c:v>
                </c:pt>
                <c:pt idx="1">
                  <c:v>18.2</c:v>
                </c:pt>
                <c:pt idx="2">
                  <c:v>10.6</c:v>
                </c:pt>
                <c:pt idx="3">
                  <c:v>3.8</c:v>
                </c:pt>
                <c:pt idx="4">
                  <c:v>13.5</c:v>
                </c:pt>
                <c:pt idx="5">
                  <c:v>5.9</c:v>
                </c:pt>
                <c:pt idx="6">
                  <c:v>0.8</c:v>
                </c:pt>
                <c:pt idx="7">
                  <c:v>1</c:v>
                </c:pt>
                <c:pt idx="8">
                  <c:v>19.8</c:v>
                </c:pt>
                <c:pt idx="9">
                  <c:v>3.8</c:v>
                </c:pt>
              </c:numCache>
            </c:numRef>
          </c:val>
          <c:extLst>
            <c:ext xmlns:c16="http://schemas.microsoft.com/office/drawing/2014/chart" uri="{C3380CC4-5D6E-409C-BE32-E72D297353CC}">
              <c16:uniqueId val="{00000012-5C73-499B-86AD-EBF34F252048}"/>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100" b="1" i="0" u="none" strike="noStrike" kern="1200" cap="none" spc="0" normalizeH="0" baseline="0">
                <a:solidFill>
                  <a:prstClr val="black">
                    <a:lumMod val="50000"/>
                    <a:lumOff val="50000"/>
                  </a:prstClr>
                </a:solidFill>
                <a:latin typeface="+mj-lt"/>
                <a:ea typeface="+mj-ea"/>
                <a:cs typeface="+mj-cs"/>
              </a:defRPr>
            </a:pPr>
            <a:r>
              <a:rPr lang="en-GB" sz="1100" b="1" i="0" u="none" strike="noStrike" kern="1200" cap="none" spc="0" normalizeH="0" baseline="0" dirty="0">
                <a:solidFill>
                  <a:srgbClr val="002060"/>
                </a:solidFill>
                <a:effectLst/>
              </a:rPr>
              <a:t>PARTICIPATION OF FOREIGN CAPITAL</a:t>
            </a: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100" b="1" i="0" u="none" strike="noStrike" kern="1200" cap="none" spc="0" normalizeH="0" baseline="0">
              <a:solidFill>
                <a:prstClr val="black">
                  <a:lumMod val="50000"/>
                  <a:lumOff val="50000"/>
                </a:prstClr>
              </a:solidFill>
              <a:latin typeface="+mj-lt"/>
              <a:ea typeface="+mj-ea"/>
              <a:cs typeface="+mj-cs"/>
            </a:defRPr>
          </a:pPr>
          <a:endParaRPr lang="en-US"/>
        </a:p>
      </c:txPr>
    </c:title>
    <c:autoTitleDeleted val="0"/>
    <c:plotArea>
      <c:layout>
        <c:manualLayout>
          <c:layoutTarget val="inner"/>
          <c:xMode val="edge"/>
          <c:yMode val="edge"/>
          <c:x val="4.3061924951688733E-3"/>
          <c:y val="0.28568995601249619"/>
          <c:w val="0.95970695970695974"/>
          <c:h val="0.56039661891776116"/>
        </c:manualLayout>
      </c:layout>
      <c:lineChart>
        <c:grouping val="standard"/>
        <c:varyColors val="0"/>
        <c:ser>
          <c:idx val="0"/>
          <c:order val="0"/>
          <c:tx>
            <c:strRef>
              <c:f>'Странски капитал во вкупнио (2)'!$A$5</c:f>
              <c:strCache>
                <c:ptCount val="1"/>
                <c:pt idx="0">
                  <c:v>Банкарски систем</c:v>
                </c:pt>
              </c:strCache>
            </c:strRef>
          </c:tx>
          <c:spPr>
            <a:ln w="2222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66"/>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'Странски капитал во вкупнио (2)'!$B$4:$J$4</c:f>
              <c:strCache>
                <c:ptCount val="9"/>
                <c:pt idx="0">
                  <c:v>2017</c:v>
                </c:pt>
                <c:pt idx="1">
                  <c:v>2018</c:v>
                </c:pt>
                <c:pt idx="2">
                  <c:v>2019</c:v>
                </c:pt>
                <c:pt idx="3">
                  <c:v>2020</c:v>
                </c:pt>
                <c:pt idx="4">
                  <c:v>2021</c:v>
                </c:pt>
                <c:pt idx="5">
                  <c:v>2022</c:v>
                </c:pt>
                <c:pt idx="6">
                  <c:v>2023</c:v>
                </c:pt>
                <c:pt idx="7">
                  <c:v>2024</c:v>
                </c:pt>
                <c:pt idx="8">
                  <c:v>2025</c:v>
                </c:pt>
              </c:strCache>
            </c:strRef>
          </c:cat>
          <c:val>
            <c:numRef>
              <c:f>'Странски капитал во вкупнио (2)'!$B$5:$J$5</c:f>
              <c:numCache>
                <c:formatCode>0.0%</c:formatCode>
                <c:ptCount val="9"/>
                <c:pt idx="0">
                  <c:v>0.74364480613881501</c:v>
                </c:pt>
                <c:pt idx="1">
                  <c:v>0.72885806445272505</c:v>
                </c:pt>
                <c:pt idx="2">
                  <c:v>0.75365272744995504</c:v>
                </c:pt>
                <c:pt idx="3">
                  <c:v>0.75407264972055976</c:v>
                </c:pt>
                <c:pt idx="4">
                  <c:v>0.76289609687090398</c:v>
                </c:pt>
                <c:pt idx="5">
                  <c:v>0.77715436819894623</c:v>
                </c:pt>
                <c:pt idx="6">
                  <c:v>0.78819625574543817</c:v>
                </c:pt>
                <c:pt idx="7">
                  <c:v>0.79721368446525165</c:v>
                </c:pt>
                <c:pt idx="8">
                  <c:v>0.82998098150396404</c:v>
                </c:pt>
              </c:numCache>
            </c:numRef>
          </c:val>
          <c:smooth val="0"/>
          <c:extLst>
            <c:ext xmlns:c16="http://schemas.microsoft.com/office/drawing/2014/chart" uri="{C3380CC4-5D6E-409C-BE32-E72D297353CC}">
              <c16:uniqueId val="{00000000-79D8-41F5-B41A-BC9164961BFA}"/>
            </c:ext>
          </c:extLst>
        </c:ser>
        <c:dLbls>
          <c:dLblPos val="ctr"/>
          <c:showLegendKey val="0"/>
          <c:showVal val="1"/>
          <c:showCatName val="0"/>
          <c:showSerName val="0"/>
          <c:showPercent val="0"/>
          <c:showBubbleSize val="0"/>
        </c:dLbls>
        <c:smooth val="0"/>
        <c:axId val="1045923839"/>
        <c:axId val="1045924799"/>
      </c:lineChart>
      <c:catAx>
        <c:axId val="1045923839"/>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1045924799"/>
        <c:crosses val="autoZero"/>
        <c:auto val="1"/>
        <c:lblAlgn val="ctr"/>
        <c:lblOffset val="100"/>
        <c:noMultiLvlLbl val="0"/>
      </c:catAx>
      <c:valAx>
        <c:axId val="1045924799"/>
        <c:scaling>
          <c:orientation val="minMax"/>
        </c:scaling>
        <c:delete val="1"/>
        <c:axPos val="l"/>
        <c:numFmt formatCode="0.0%" sourceLinked="1"/>
        <c:majorTickMark val="none"/>
        <c:minorTickMark val="none"/>
        <c:tickLblPos val="nextTo"/>
        <c:crossAx val="1045923839"/>
        <c:crosses val="autoZero"/>
        <c:crossBetween val="between"/>
      </c:valAx>
      <c:spPr>
        <a:pattFill prst="ltDnDiag">
          <a:fgClr>
            <a:srgbClr val="000000">
              <a:alpha val="0"/>
            </a:srgbClr>
          </a:fgClr>
          <a:bgClr>
            <a:srgbClr val="FFFFFF"/>
          </a:bgClr>
        </a:patt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lt1"/>
    </a:solidFill>
    <a:ln w="9525" cap="flat" cmpd="sng" algn="ctr">
      <a:solidFill>
        <a:schemeClr val="bg1"/>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600" b="1" i="0" u="none" strike="noStrike" kern="1200" cap="none" spc="0" normalizeH="0" baseline="0">
                <a:solidFill>
                  <a:sysClr val="windowText" lastClr="000000">
                    <a:lumMod val="50000"/>
                    <a:lumOff val="50000"/>
                  </a:sysClr>
                </a:solidFill>
                <a:latin typeface="+mj-lt"/>
                <a:ea typeface="+mj-ea"/>
                <a:cs typeface="+mj-cs"/>
              </a:defRPr>
            </a:pPr>
            <a:r>
              <a:rPr lang="en-US" sz="1100" b="1" i="0" u="none" strike="noStrike" kern="1200" cap="none" spc="0" normalizeH="0" baseline="0" dirty="0">
                <a:solidFill>
                  <a:srgbClr val="002060"/>
                </a:solidFill>
              </a:rPr>
              <a:t>Financial intermediation</a:t>
            </a:r>
          </a:p>
        </c:rich>
      </c:tx>
      <c:layout>
        <c:manualLayout>
          <c:xMode val="edge"/>
          <c:yMode val="edge"/>
          <c:x val="0.39431958394354172"/>
          <c:y val="4.6483906756220487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600" b="1" i="0" u="none" strike="noStrike" kern="1200" cap="none" spc="0" normalizeH="0" baseline="0">
              <a:solidFill>
                <a:sysClr val="windowText" lastClr="000000">
                  <a:lumMod val="50000"/>
                  <a:lumOff val="50000"/>
                </a:sysClr>
              </a:solidFill>
              <a:latin typeface="+mj-lt"/>
              <a:ea typeface="+mj-ea"/>
              <a:cs typeface="+mj-cs"/>
            </a:defRPr>
          </a:pPr>
          <a:endParaRPr lang="en-US"/>
        </a:p>
      </c:txPr>
    </c:title>
    <c:autoTitleDeleted val="0"/>
    <c:plotArea>
      <c:layout/>
      <c:lineChart>
        <c:grouping val="standard"/>
        <c:varyColors val="0"/>
        <c:ser>
          <c:idx val="0"/>
          <c:order val="0"/>
          <c:tx>
            <c:strRef>
              <c:f>'годишна анализа'!$B$3</c:f>
              <c:strCache>
                <c:ptCount val="1"/>
                <c:pt idx="0">
                  <c:v>Assets/GDP</c:v>
                </c:pt>
              </c:strCache>
            </c:strRef>
          </c:tx>
          <c:spPr>
            <a:ln w="22225" cap="rnd">
              <a:solidFill>
                <a:schemeClr val="accent1"/>
              </a:solidFill>
              <a:round/>
            </a:ln>
            <a:effectLst/>
          </c:spPr>
          <c:marker>
            <c:symbol val="none"/>
          </c:marker>
          <c:dPt>
            <c:idx val="1"/>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1-4AC7-4E88-A385-B884ED6EB966}"/>
              </c:ext>
            </c:extLst>
          </c:dPt>
          <c:dPt>
            <c:idx val="2"/>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3-4AC7-4E88-A385-B884ED6EB966}"/>
              </c:ext>
            </c:extLst>
          </c:dPt>
          <c:dPt>
            <c:idx val="3"/>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5-4AC7-4E88-A385-B884ED6EB966}"/>
              </c:ext>
            </c:extLst>
          </c:dPt>
          <c:dPt>
            <c:idx val="4"/>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7-4AC7-4E88-A385-B884ED6EB966}"/>
              </c:ext>
            </c:extLst>
          </c:dPt>
          <c:dPt>
            <c:idx val="5"/>
            <c:marker>
              <c:symbol val="none"/>
            </c:marker>
            <c:bubble3D val="0"/>
            <c:spPr>
              <a:ln w="22225" cap="rnd">
                <a:solidFill>
                  <a:schemeClr val="accent1"/>
                </a:solidFill>
                <a:prstDash val="sysDot"/>
                <a:round/>
              </a:ln>
              <a:effectLst/>
            </c:spPr>
            <c:extLst>
              <c:ext xmlns:c16="http://schemas.microsoft.com/office/drawing/2014/chart" uri="{C3380CC4-5D6E-409C-BE32-E72D297353CC}">
                <c16:uniqueId val="{00000009-4AC7-4E88-A385-B884ED6EB966}"/>
              </c:ext>
            </c:extLst>
          </c:dPt>
          <c:dLbls>
            <c:dLbl>
              <c:idx val="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A-4AC7-4E88-A385-B884ED6EB966}"/>
                </c:ext>
              </c:extLst>
            </c:dLbl>
            <c:dLbl>
              <c:idx val="1"/>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1-4AC7-4E88-A385-B884ED6EB966}"/>
                </c:ext>
              </c:extLst>
            </c:dLbl>
            <c:dLbl>
              <c:idx val="2"/>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3-4AC7-4E88-A385-B884ED6EB966}"/>
                </c:ext>
              </c:extLst>
            </c:dLbl>
            <c:dLbl>
              <c:idx val="3"/>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5-4AC7-4E88-A385-B884ED6EB966}"/>
                </c:ext>
              </c:extLst>
            </c:dLbl>
            <c:dLbl>
              <c:idx val="4"/>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7-4AC7-4E88-A385-B884ED6EB966}"/>
                </c:ext>
              </c:extLst>
            </c:dLbl>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9-4AC7-4E88-A385-B884ED6EB966}"/>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B-4AC7-4E88-A385-B884ED6EB966}"/>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C-4AC7-4E88-A385-B884ED6EB966}"/>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D-4AC7-4E88-A385-B884ED6EB966}"/>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0E-4AC7-4E88-A385-B884ED6EB966}"/>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00206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анализа'!$C$3:$L$3</c:f>
              <c:numCache>
                <c:formatCode>0.0</c:formatCode>
                <c:ptCount val="10"/>
                <c:pt idx="0">
                  <c:v>79.396980148206325</c:v>
                </c:pt>
                <c:pt idx="1">
                  <c:v>87.482281081581817</c:v>
                </c:pt>
                <c:pt idx="2">
                  <c:v>87.555148990189778</c:v>
                </c:pt>
                <c:pt idx="3">
                  <c:v>83.846125766465221</c:v>
                </c:pt>
                <c:pt idx="4">
                  <c:v>82.704082584794975</c:v>
                </c:pt>
                <c:pt idx="5">
                  <c:v>85.553699510001536</c:v>
                </c:pt>
                <c:pt idx="6">
                  <c:v>85.377562176075827</c:v>
                </c:pt>
                <c:pt idx="7">
                  <c:v>87.535781572310611</c:v>
                </c:pt>
                <c:pt idx="8">
                  <c:v>86.355788808768679</c:v>
                </c:pt>
                <c:pt idx="9">
                  <c:v>89.533588981352523</c:v>
                </c:pt>
              </c:numCache>
            </c:numRef>
          </c:val>
          <c:smooth val="0"/>
          <c:extLst>
            <c:ext xmlns:c16="http://schemas.microsoft.com/office/drawing/2014/chart" uri="{C3380CC4-5D6E-409C-BE32-E72D297353CC}">
              <c16:uniqueId val="{0000000F-4AC7-4E88-A385-B884ED6EB966}"/>
            </c:ext>
          </c:extLst>
        </c:ser>
        <c:ser>
          <c:idx val="1"/>
          <c:order val="1"/>
          <c:tx>
            <c:strRef>
              <c:f>'годишна анализа'!$B$4</c:f>
              <c:strCache>
                <c:ptCount val="1"/>
                <c:pt idx="0">
                  <c:v>Deposities/GDP</c:v>
                </c:pt>
              </c:strCache>
            </c:strRef>
          </c:tx>
          <c:spPr>
            <a:ln w="22225" cap="rnd">
              <a:solidFill>
                <a:schemeClr val="accent2"/>
              </a:solidFill>
              <a:round/>
            </a:ln>
            <a:effectLst/>
          </c:spPr>
          <c:marker>
            <c:symbol val="none"/>
          </c:marker>
          <c:dPt>
            <c:idx val="1"/>
            <c:marker>
              <c:symbol val="none"/>
            </c:marker>
            <c:bubble3D val="0"/>
            <c:spPr>
              <a:ln w="22225" cap="rnd">
                <a:solidFill>
                  <a:schemeClr val="accent2"/>
                </a:solidFill>
                <a:prstDash val="sysDot"/>
                <a:round/>
              </a:ln>
              <a:effectLst/>
            </c:spPr>
            <c:extLst>
              <c:ext xmlns:c16="http://schemas.microsoft.com/office/drawing/2014/chart" uri="{C3380CC4-5D6E-409C-BE32-E72D297353CC}">
                <c16:uniqueId val="{00000011-4AC7-4E88-A385-B884ED6EB966}"/>
              </c:ext>
            </c:extLst>
          </c:dPt>
          <c:dPt>
            <c:idx val="2"/>
            <c:marker>
              <c:symbol val="none"/>
            </c:marker>
            <c:bubble3D val="0"/>
            <c:spPr>
              <a:ln w="22225" cap="rnd">
                <a:solidFill>
                  <a:schemeClr val="accent2"/>
                </a:solidFill>
                <a:prstDash val="sysDot"/>
                <a:round/>
              </a:ln>
              <a:effectLst/>
            </c:spPr>
            <c:extLst>
              <c:ext xmlns:c16="http://schemas.microsoft.com/office/drawing/2014/chart" uri="{C3380CC4-5D6E-409C-BE32-E72D297353CC}">
                <c16:uniqueId val="{00000013-4AC7-4E88-A385-B884ED6EB966}"/>
              </c:ext>
            </c:extLst>
          </c:dPt>
          <c:dPt>
            <c:idx val="3"/>
            <c:marker>
              <c:symbol val="none"/>
            </c:marker>
            <c:bubble3D val="0"/>
            <c:spPr>
              <a:ln w="22225" cap="rnd">
                <a:solidFill>
                  <a:schemeClr val="accent2"/>
                </a:solidFill>
                <a:prstDash val="sysDot"/>
                <a:round/>
              </a:ln>
              <a:effectLst/>
            </c:spPr>
            <c:extLst>
              <c:ext xmlns:c16="http://schemas.microsoft.com/office/drawing/2014/chart" uri="{C3380CC4-5D6E-409C-BE32-E72D297353CC}">
                <c16:uniqueId val="{00000015-4AC7-4E88-A385-B884ED6EB966}"/>
              </c:ext>
            </c:extLst>
          </c:dPt>
          <c:dPt>
            <c:idx val="4"/>
            <c:marker>
              <c:symbol val="none"/>
            </c:marker>
            <c:bubble3D val="0"/>
            <c:spPr>
              <a:ln w="22225" cap="rnd">
                <a:solidFill>
                  <a:schemeClr val="accent2"/>
                </a:solidFill>
                <a:prstDash val="sysDot"/>
                <a:round/>
              </a:ln>
              <a:effectLst/>
            </c:spPr>
            <c:extLst>
              <c:ext xmlns:c16="http://schemas.microsoft.com/office/drawing/2014/chart" uri="{C3380CC4-5D6E-409C-BE32-E72D297353CC}">
                <c16:uniqueId val="{00000017-4AC7-4E88-A385-B884ED6EB966}"/>
              </c:ext>
            </c:extLst>
          </c:dPt>
          <c:dPt>
            <c:idx val="5"/>
            <c:marker>
              <c:symbol val="none"/>
            </c:marker>
            <c:bubble3D val="0"/>
            <c:spPr>
              <a:ln w="22225" cap="rnd">
                <a:solidFill>
                  <a:schemeClr val="accent2"/>
                </a:solidFill>
                <a:prstDash val="sysDot"/>
                <a:round/>
              </a:ln>
              <a:effectLst/>
            </c:spPr>
            <c:extLst>
              <c:ext xmlns:c16="http://schemas.microsoft.com/office/drawing/2014/chart" uri="{C3380CC4-5D6E-409C-BE32-E72D297353CC}">
                <c16:uniqueId val="{00000019-4AC7-4E88-A385-B884ED6EB966}"/>
              </c:ext>
            </c:extLst>
          </c:dPt>
          <c:dLbls>
            <c:dLbl>
              <c:idx val="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E-81E9-4CB1-BA8C-1CDD75738F81}"/>
                </c:ext>
              </c:extLst>
            </c:dLbl>
            <c:dLbl>
              <c:idx val="1"/>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1-4AC7-4E88-A385-B884ED6EB966}"/>
                </c:ext>
              </c:extLst>
            </c:dLbl>
            <c:dLbl>
              <c:idx val="2"/>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3-4AC7-4E88-A385-B884ED6EB966}"/>
                </c:ext>
              </c:extLst>
            </c:dLbl>
            <c:dLbl>
              <c:idx val="3"/>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5-4AC7-4E88-A385-B884ED6EB966}"/>
                </c:ext>
              </c:extLst>
            </c:dLbl>
            <c:dLbl>
              <c:idx val="4"/>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7-4AC7-4E88-A385-B884ED6EB966}"/>
                </c:ext>
              </c:extLst>
            </c:dLbl>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EE000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9-4AC7-4E88-A385-B884ED6EB966}"/>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EE000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A-4AC7-4E88-A385-B884ED6EB966}"/>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EE000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B-4AC7-4E88-A385-B884ED6EB966}"/>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EE000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C-4AC7-4E88-A385-B884ED6EB966}"/>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EE0000"/>
                      </a:solidFill>
                      <a:latin typeface="+mn-lt"/>
                      <a:ea typeface="+mn-ea"/>
                      <a:cs typeface="+mn-cs"/>
                    </a:defRPr>
                  </a:pPr>
                  <a:endParaRPr lang="en-US"/>
                </a:p>
              </c:txPr>
              <c:dLblPos val="t"/>
              <c:showLegendKey val="0"/>
              <c:showVal val="1"/>
              <c:showCatName val="0"/>
              <c:showSerName val="0"/>
              <c:showPercent val="0"/>
              <c:showBubbleSize val="0"/>
              <c:extLst>
                <c:ext xmlns:c16="http://schemas.microsoft.com/office/drawing/2014/chart" uri="{C3380CC4-5D6E-409C-BE32-E72D297353CC}">
                  <c16:uniqueId val="{0000001D-4AC7-4E88-A385-B884ED6EB966}"/>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lumMod val="5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анализа'!$C$4:$L$4</c:f>
              <c:numCache>
                <c:formatCode>0.0</c:formatCode>
                <c:ptCount val="10"/>
                <c:pt idx="0">
                  <c:v>58.553003033133479</c:v>
                </c:pt>
                <c:pt idx="1">
                  <c:v>64.378243751858349</c:v>
                </c:pt>
                <c:pt idx="2">
                  <c:v>64.274193084047567</c:v>
                </c:pt>
                <c:pt idx="3">
                  <c:v>60.527439087152793</c:v>
                </c:pt>
                <c:pt idx="4">
                  <c:v>59.762892048499573</c:v>
                </c:pt>
                <c:pt idx="5">
                  <c:v>62.335373291570974</c:v>
                </c:pt>
                <c:pt idx="6">
                  <c:v>62.12907224315596</c:v>
                </c:pt>
                <c:pt idx="7">
                  <c:v>62.724360406066005</c:v>
                </c:pt>
                <c:pt idx="8">
                  <c:v>61.570125767971028</c:v>
                </c:pt>
                <c:pt idx="9">
                  <c:v>63.177569537480707</c:v>
                </c:pt>
              </c:numCache>
            </c:numRef>
          </c:val>
          <c:smooth val="0"/>
          <c:extLst>
            <c:ext xmlns:c16="http://schemas.microsoft.com/office/drawing/2014/chart" uri="{C3380CC4-5D6E-409C-BE32-E72D297353CC}">
              <c16:uniqueId val="{0000001E-4AC7-4E88-A385-B884ED6EB966}"/>
            </c:ext>
          </c:extLst>
        </c:ser>
        <c:ser>
          <c:idx val="2"/>
          <c:order val="2"/>
          <c:tx>
            <c:strRef>
              <c:f>'годишна анализа'!$B$5</c:f>
              <c:strCache>
                <c:ptCount val="1"/>
                <c:pt idx="0">
                  <c:v>Loans/GDP</c:v>
                </c:pt>
              </c:strCache>
            </c:strRef>
          </c:tx>
          <c:spPr>
            <a:ln w="22225" cap="rnd">
              <a:solidFill>
                <a:srgbClr val="0DFB18"/>
              </a:solidFill>
              <a:round/>
            </a:ln>
            <a:effectLst/>
          </c:spPr>
          <c:marker>
            <c:symbol val="none"/>
          </c:marker>
          <c:dPt>
            <c:idx val="1"/>
            <c:marker>
              <c:symbol val="none"/>
            </c:marker>
            <c:bubble3D val="0"/>
            <c:spPr>
              <a:ln w="22225" cap="rnd">
                <a:solidFill>
                  <a:srgbClr val="0DFB18"/>
                </a:solidFill>
                <a:prstDash val="sysDot"/>
                <a:round/>
              </a:ln>
              <a:effectLst/>
            </c:spPr>
            <c:extLst>
              <c:ext xmlns:c16="http://schemas.microsoft.com/office/drawing/2014/chart" uri="{C3380CC4-5D6E-409C-BE32-E72D297353CC}">
                <c16:uniqueId val="{00000020-4AC7-4E88-A385-B884ED6EB966}"/>
              </c:ext>
            </c:extLst>
          </c:dPt>
          <c:dPt>
            <c:idx val="2"/>
            <c:marker>
              <c:symbol val="none"/>
            </c:marker>
            <c:bubble3D val="0"/>
            <c:spPr>
              <a:ln w="22225" cap="rnd">
                <a:solidFill>
                  <a:srgbClr val="0DFB18"/>
                </a:solidFill>
                <a:prstDash val="sysDot"/>
                <a:round/>
              </a:ln>
              <a:effectLst/>
            </c:spPr>
            <c:extLst>
              <c:ext xmlns:c16="http://schemas.microsoft.com/office/drawing/2014/chart" uri="{C3380CC4-5D6E-409C-BE32-E72D297353CC}">
                <c16:uniqueId val="{00000022-4AC7-4E88-A385-B884ED6EB966}"/>
              </c:ext>
            </c:extLst>
          </c:dPt>
          <c:dPt>
            <c:idx val="3"/>
            <c:marker>
              <c:symbol val="none"/>
            </c:marker>
            <c:bubble3D val="0"/>
            <c:spPr>
              <a:ln w="22225" cap="rnd">
                <a:solidFill>
                  <a:srgbClr val="0DFB18"/>
                </a:solidFill>
                <a:prstDash val="sysDot"/>
                <a:round/>
              </a:ln>
              <a:effectLst/>
            </c:spPr>
            <c:extLst>
              <c:ext xmlns:c16="http://schemas.microsoft.com/office/drawing/2014/chart" uri="{C3380CC4-5D6E-409C-BE32-E72D297353CC}">
                <c16:uniqueId val="{00000024-4AC7-4E88-A385-B884ED6EB966}"/>
              </c:ext>
            </c:extLst>
          </c:dPt>
          <c:dPt>
            <c:idx val="4"/>
            <c:marker>
              <c:symbol val="none"/>
            </c:marker>
            <c:bubble3D val="0"/>
            <c:spPr>
              <a:ln w="22225" cap="rnd">
                <a:solidFill>
                  <a:srgbClr val="0DFB18"/>
                </a:solidFill>
                <a:prstDash val="sysDot"/>
                <a:round/>
              </a:ln>
              <a:effectLst/>
            </c:spPr>
            <c:extLst>
              <c:ext xmlns:c16="http://schemas.microsoft.com/office/drawing/2014/chart" uri="{C3380CC4-5D6E-409C-BE32-E72D297353CC}">
                <c16:uniqueId val="{00000026-4AC7-4E88-A385-B884ED6EB966}"/>
              </c:ext>
            </c:extLst>
          </c:dPt>
          <c:dPt>
            <c:idx val="5"/>
            <c:marker>
              <c:symbol val="none"/>
            </c:marker>
            <c:bubble3D val="0"/>
            <c:spPr>
              <a:ln w="22225" cap="rnd">
                <a:solidFill>
                  <a:srgbClr val="0DFB18"/>
                </a:solidFill>
                <a:prstDash val="sysDot"/>
                <a:round/>
              </a:ln>
              <a:effectLst/>
            </c:spPr>
            <c:extLst>
              <c:ext xmlns:c16="http://schemas.microsoft.com/office/drawing/2014/chart" uri="{C3380CC4-5D6E-409C-BE32-E72D297353CC}">
                <c16:uniqueId val="{00000028-4AC7-4E88-A385-B884ED6EB966}"/>
              </c:ext>
            </c:extLst>
          </c:dPt>
          <c:dLbls>
            <c:dLbl>
              <c:idx val="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1F-81E9-4CB1-BA8C-1CDD75738F81}"/>
                </c:ext>
              </c:extLst>
            </c:dLbl>
            <c:dLbl>
              <c:idx val="1"/>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20-4AC7-4E88-A385-B884ED6EB966}"/>
                </c:ext>
              </c:extLst>
            </c:dLbl>
            <c:dLbl>
              <c:idx val="2"/>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22-4AC7-4E88-A385-B884ED6EB966}"/>
                </c:ext>
              </c:extLst>
            </c:dLbl>
            <c:dLbl>
              <c:idx val="3"/>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50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24-4AC7-4E88-A385-B884ED6EB966}"/>
                </c:ext>
              </c:extLst>
            </c:dLbl>
            <c:dLbl>
              <c:idx val="4"/>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26-4AC7-4E88-A385-B884ED6EB966}"/>
                </c:ext>
              </c:extLst>
            </c:dLbl>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27E08"/>
                      </a:solidFill>
                      <a:latin typeface="+mn-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28-4AC7-4E88-A385-B884ED6EB966}"/>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27E08"/>
                      </a:solidFill>
                      <a:latin typeface="+mn-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29-4AC7-4E88-A385-B884ED6EB966}"/>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27E08"/>
                      </a:solidFill>
                      <a:latin typeface="+mn-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2A-4AC7-4E88-A385-B884ED6EB966}"/>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27E08"/>
                      </a:solidFill>
                      <a:latin typeface="+mn-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2B-4AC7-4E88-A385-B884ED6EB966}"/>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27E08"/>
                      </a:solidFill>
                      <a:latin typeface="+mn-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2C-4AC7-4E88-A385-B884ED6EB966}"/>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lumMod val="50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анализа'!$C$5:$L$5</c:f>
              <c:numCache>
                <c:formatCode>0.0</c:formatCode>
                <c:ptCount val="10"/>
                <c:pt idx="0">
                  <c:v>49.041007647076654</c:v>
                </c:pt>
                <c:pt idx="1">
                  <c:v>52.818374997572015</c:v>
                </c:pt>
                <c:pt idx="2">
                  <c:v>52.591661183038042</c:v>
                </c:pt>
                <c:pt idx="3">
                  <c:v>51.77436477127354</c:v>
                </c:pt>
                <c:pt idx="4">
                  <c:v>48.793565136113571</c:v>
                </c:pt>
                <c:pt idx="5">
                  <c:v>50.817454877736978</c:v>
                </c:pt>
                <c:pt idx="6">
                  <c:v>52.0340313959178</c:v>
                </c:pt>
                <c:pt idx="7">
                  <c:v>53.454019688639761</c:v>
                </c:pt>
                <c:pt idx="8">
                  <c:v>52.317647691018955</c:v>
                </c:pt>
                <c:pt idx="9">
                  <c:v>54.069714028684324</c:v>
                </c:pt>
              </c:numCache>
            </c:numRef>
          </c:val>
          <c:smooth val="0"/>
          <c:extLst>
            <c:ext xmlns:c16="http://schemas.microsoft.com/office/drawing/2014/chart" uri="{C3380CC4-5D6E-409C-BE32-E72D297353CC}">
              <c16:uniqueId val="{0000002D-4AC7-4E88-A385-B884ED6EB966}"/>
            </c:ext>
          </c:extLst>
        </c:ser>
        <c:dLbls>
          <c:dLblPos val="ctr"/>
          <c:showLegendKey val="0"/>
          <c:showVal val="1"/>
          <c:showCatName val="0"/>
          <c:showSerName val="0"/>
          <c:showPercent val="0"/>
          <c:showBubbleSize val="0"/>
        </c:dLbls>
        <c:smooth val="0"/>
        <c:axId val="153106047"/>
        <c:axId val="153094047"/>
      </c:lineChart>
      <c:catAx>
        <c:axId val="153106047"/>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153094047"/>
        <c:crosses val="autoZero"/>
        <c:auto val="1"/>
        <c:lblAlgn val="ctr"/>
        <c:lblOffset val="100"/>
        <c:noMultiLvlLbl val="0"/>
      </c:catAx>
      <c:valAx>
        <c:axId val="153094047"/>
        <c:scaling>
          <c:orientation val="minMax"/>
          <c:min val="40"/>
        </c:scaling>
        <c:delete val="1"/>
        <c:axPos val="l"/>
        <c:numFmt formatCode="0.0" sourceLinked="1"/>
        <c:majorTickMark val="none"/>
        <c:minorTickMark val="none"/>
        <c:tickLblPos val="nextTo"/>
        <c:crossAx val="153106047"/>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lt1"/>
    </a:solidFill>
    <a:ln w="9525" cap="flat" cmpd="sng" algn="ctr">
      <a:solidFill>
        <a:schemeClr val="bg1"/>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200" b="1" i="0" u="none" strike="noStrike" kern="1200" cap="none" spc="0" normalizeH="0" baseline="0">
                <a:solidFill>
                  <a:srgbClr val="FF0066"/>
                </a:solidFill>
                <a:latin typeface="+mj-lt"/>
                <a:ea typeface="+mj-ea"/>
                <a:cs typeface="+mj-cs"/>
              </a:defRPr>
            </a:pPr>
            <a:r>
              <a:rPr lang="en-US" sz="1200" b="0" i="0" u="none" strike="noStrike" kern="1200" cap="none" spc="20" baseline="0" dirty="0">
                <a:solidFill>
                  <a:srgbClr val="002060"/>
                </a:solidFill>
              </a:rPr>
              <a:t>Loan concentration </a:t>
            </a:r>
            <a:r>
              <a:rPr lang="en-US" sz="1200" b="1" i="0" u="none" strike="noStrike" kern="1200" cap="none" spc="20" baseline="0" dirty="0">
                <a:solidFill>
                  <a:srgbClr val="FF0066"/>
                </a:solidFill>
              </a:rPr>
              <a:t>by climate policy relevant sectors </a:t>
            </a:r>
            <a:r>
              <a:rPr lang="en-GB" sz="1200" b="1" i="0" u="none" strike="noStrike" kern="1200" cap="none" spc="0" normalizeH="0" baseline="0" dirty="0">
                <a:solidFill>
                  <a:srgbClr val="002060"/>
                </a:solidFill>
              </a:rPr>
              <a:t>transition risks</a:t>
            </a:r>
            <a:endParaRPr lang="en-US" sz="1200" b="1" i="0" u="none" strike="noStrike" kern="1200" cap="none" spc="20" baseline="0" dirty="0">
              <a:solidFill>
                <a:srgbClr val="FF0066"/>
              </a:solidFill>
            </a:endParaRPr>
          </a:p>
        </c:rich>
      </c:tx>
      <c:overlay val="0"/>
      <c:spPr>
        <a:noFill/>
        <a:ln>
          <a:noFill/>
        </a:ln>
        <a:effectLst/>
      </c:spPr>
      <c:txPr>
        <a:bodyPr rot="0" spcFirstLastPara="1" vertOverflow="ellipsis" vert="horz" wrap="square" anchor="ctr" anchorCtr="1"/>
        <a:lstStyle/>
        <a:p>
          <a:pPr>
            <a:defRPr sz="1200" b="1" i="0" u="none" strike="noStrike" kern="1200" cap="none" spc="0" normalizeH="0" baseline="0">
              <a:solidFill>
                <a:srgbClr val="FF0066"/>
              </a:solidFill>
              <a:latin typeface="+mj-lt"/>
              <a:ea typeface="+mj-ea"/>
              <a:cs typeface="+mj-cs"/>
            </a:defRPr>
          </a:pPr>
          <a:endParaRPr lang="en-US"/>
        </a:p>
      </c:txPr>
    </c:title>
    <c:autoTitleDeleted val="0"/>
    <c:plotArea>
      <c:layout>
        <c:manualLayout>
          <c:layoutTarget val="inner"/>
          <c:xMode val="edge"/>
          <c:yMode val="edge"/>
          <c:x val="0.38576197668863521"/>
          <c:y val="0.17420713194694315"/>
          <c:w val="0.57276225647522494"/>
          <c:h val="0.74294673654974686"/>
        </c:manualLayout>
      </c:layout>
      <c:barChart>
        <c:barDir val="bar"/>
        <c:grouping val="clustered"/>
        <c:varyColors val="0"/>
        <c:ser>
          <c:idx val="0"/>
          <c:order val="0"/>
          <c:tx>
            <c:strRef>
              <c:f>'Климатски ризици (2)'!$C$5</c:f>
              <c:strCache>
                <c:ptCount val="1"/>
                <c:pt idx="0">
                  <c:v>12/2019</c:v>
                </c:pt>
              </c:strCache>
            </c:strRef>
          </c:tx>
          <c:spPr>
            <a:solidFill>
              <a:schemeClr val="accent5">
                <a:shade val="50000"/>
              </a:schemeClr>
            </a:solidFill>
            <a:ln>
              <a:noFill/>
            </a:ln>
            <a:effectLst/>
          </c:spPr>
          <c:invertIfNegative val="0"/>
          <c:dLbls>
            <c:delete val="1"/>
          </c:dLbls>
          <c:cat>
            <c:strRef>
              <c:f>'Климатски ризици (2)'!$B$6:$B$12</c:f>
              <c:strCache>
                <c:ptCount val="7"/>
                <c:pt idx="0">
                  <c:v>Fossil fuels</c:v>
                </c:pt>
                <c:pt idx="1">
                  <c:v>Utilities</c:v>
                </c:pt>
                <c:pt idx="2">
                  <c:v>Energy-intensive sectors</c:v>
                </c:pt>
                <c:pt idx="3">
                  <c:v>Buildings</c:v>
                </c:pt>
                <c:pt idx="4">
                  <c:v>Transportation</c:v>
                </c:pt>
                <c:pt idx="5">
                  <c:v>Agriculture </c:v>
                </c:pt>
                <c:pt idx="6">
                  <c:v>Exposures towards sectors that highly contribute to climate change </c:v>
                </c:pt>
              </c:strCache>
            </c:strRef>
          </c:cat>
          <c:val>
            <c:numRef>
              <c:f>'Климатски ризици (2)'!$C$6:$C$12</c:f>
              <c:numCache>
                <c:formatCode>#,##0</c:formatCode>
                <c:ptCount val="7"/>
                <c:pt idx="0">
                  <c:v>10483.231</c:v>
                </c:pt>
                <c:pt idx="1">
                  <c:v>12457.365</c:v>
                </c:pt>
                <c:pt idx="2">
                  <c:v>26167.894</c:v>
                </c:pt>
                <c:pt idx="3">
                  <c:v>34826.591999999997</c:v>
                </c:pt>
                <c:pt idx="4">
                  <c:v>25944.962</c:v>
                </c:pt>
                <c:pt idx="5">
                  <c:v>4785.54</c:v>
                </c:pt>
                <c:pt idx="6">
                  <c:v>114665.58399999999</c:v>
                </c:pt>
              </c:numCache>
            </c:numRef>
          </c:val>
          <c:extLst>
            <c:ext xmlns:c16="http://schemas.microsoft.com/office/drawing/2014/chart" uri="{C3380CC4-5D6E-409C-BE32-E72D297353CC}">
              <c16:uniqueId val="{00000000-A9D2-4704-B81D-8592D721F947}"/>
            </c:ext>
          </c:extLst>
        </c:ser>
        <c:ser>
          <c:idx val="1"/>
          <c:order val="1"/>
          <c:tx>
            <c:strRef>
              <c:f>'Климатски ризици (2)'!$D$5</c:f>
              <c:strCache>
                <c:ptCount val="1"/>
                <c:pt idx="0">
                  <c:v>12/2020</c:v>
                </c:pt>
              </c:strCache>
            </c:strRef>
          </c:tx>
          <c:spPr>
            <a:solidFill>
              <a:schemeClr val="accent5">
                <a:shade val="70000"/>
              </a:schemeClr>
            </a:solidFill>
            <a:ln>
              <a:noFill/>
            </a:ln>
            <a:effectLst/>
          </c:spPr>
          <c:invertIfNegative val="0"/>
          <c:dLbls>
            <c:delete val="1"/>
          </c:dLbls>
          <c:cat>
            <c:strRef>
              <c:f>'Климатски ризици (2)'!$B$6:$B$12</c:f>
              <c:strCache>
                <c:ptCount val="7"/>
                <c:pt idx="0">
                  <c:v>Fossil fuels</c:v>
                </c:pt>
                <c:pt idx="1">
                  <c:v>Utilities</c:v>
                </c:pt>
                <c:pt idx="2">
                  <c:v>Energy-intensive sectors</c:v>
                </c:pt>
                <c:pt idx="3">
                  <c:v>Buildings</c:v>
                </c:pt>
                <c:pt idx="4">
                  <c:v>Transportation</c:v>
                </c:pt>
                <c:pt idx="5">
                  <c:v>Agriculture </c:v>
                </c:pt>
                <c:pt idx="6">
                  <c:v>Exposures towards sectors that highly contribute to climate change </c:v>
                </c:pt>
              </c:strCache>
            </c:strRef>
          </c:cat>
          <c:val>
            <c:numRef>
              <c:f>'Климатски ризици (2)'!$D$6:$D$12</c:f>
              <c:numCache>
                <c:formatCode>#,##0</c:formatCode>
                <c:ptCount val="7"/>
                <c:pt idx="0">
                  <c:v>11055.22</c:v>
                </c:pt>
                <c:pt idx="1">
                  <c:v>13279.623</c:v>
                </c:pt>
                <c:pt idx="2">
                  <c:v>29498.806</c:v>
                </c:pt>
                <c:pt idx="3">
                  <c:v>36177.964999999997</c:v>
                </c:pt>
                <c:pt idx="4">
                  <c:v>27786.315999999999</c:v>
                </c:pt>
                <c:pt idx="5">
                  <c:v>5274.3280000000004</c:v>
                </c:pt>
                <c:pt idx="6">
                  <c:v>123072.25799999999</c:v>
                </c:pt>
              </c:numCache>
            </c:numRef>
          </c:val>
          <c:extLst>
            <c:ext xmlns:c16="http://schemas.microsoft.com/office/drawing/2014/chart" uri="{C3380CC4-5D6E-409C-BE32-E72D297353CC}">
              <c16:uniqueId val="{00000001-A9D2-4704-B81D-8592D721F947}"/>
            </c:ext>
          </c:extLst>
        </c:ser>
        <c:ser>
          <c:idx val="2"/>
          <c:order val="2"/>
          <c:tx>
            <c:strRef>
              <c:f>'Климатски ризици (2)'!$E$5</c:f>
              <c:strCache>
                <c:ptCount val="1"/>
                <c:pt idx="0">
                  <c:v>12/2021</c:v>
                </c:pt>
              </c:strCache>
            </c:strRef>
          </c:tx>
          <c:spPr>
            <a:solidFill>
              <a:schemeClr val="accent5">
                <a:shade val="90000"/>
              </a:schemeClr>
            </a:solidFill>
            <a:ln>
              <a:noFill/>
            </a:ln>
            <a:effectLst/>
          </c:spPr>
          <c:invertIfNegative val="0"/>
          <c:dLbls>
            <c:delete val="1"/>
          </c:dLbls>
          <c:cat>
            <c:strRef>
              <c:f>'Климатски ризици (2)'!$B$6:$B$12</c:f>
              <c:strCache>
                <c:ptCount val="7"/>
                <c:pt idx="0">
                  <c:v>Fossil fuels</c:v>
                </c:pt>
                <c:pt idx="1">
                  <c:v>Utilities</c:v>
                </c:pt>
                <c:pt idx="2">
                  <c:v>Energy-intensive sectors</c:v>
                </c:pt>
                <c:pt idx="3">
                  <c:v>Buildings</c:v>
                </c:pt>
                <c:pt idx="4">
                  <c:v>Transportation</c:v>
                </c:pt>
                <c:pt idx="5">
                  <c:v>Agriculture </c:v>
                </c:pt>
                <c:pt idx="6">
                  <c:v>Exposures towards sectors that highly contribute to climate change </c:v>
                </c:pt>
              </c:strCache>
            </c:strRef>
          </c:cat>
          <c:val>
            <c:numRef>
              <c:f>'Климатски ризици (2)'!$E$6:$E$12</c:f>
              <c:numCache>
                <c:formatCode>#,##0</c:formatCode>
                <c:ptCount val="7"/>
                <c:pt idx="0">
                  <c:v>10625.262000000001</c:v>
                </c:pt>
                <c:pt idx="1">
                  <c:v>15418.847</c:v>
                </c:pt>
                <c:pt idx="2">
                  <c:v>28028.559000000001</c:v>
                </c:pt>
                <c:pt idx="3">
                  <c:v>44246.919000000002</c:v>
                </c:pt>
                <c:pt idx="4">
                  <c:v>29984.378000000001</c:v>
                </c:pt>
                <c:pt idx="5">
                  <c:v>5702.6710000000003</c:v>
                </c:pt>
                <c:pt idx="6">
                  <c:v>134006.636</c:v>
                </c:pt>
              </c:numCache>
            </c:numRef>
          </c:val>
          <c:extLst>
            <c:ext xmlns:c16="http://schemas.microsoft.com/office/drawing/2014/chart" uri="{C3380CC4-5D6E-409C-BE32-E72D297353CC}">
              <c16:uniqueId val="{00000002-A9D2-4704-B81D-8592D721F947}"/>
            </c:ext>
          </c:extLst>
        </c:ser>
        <c:ser>
          <c:idx val="3"/>
          <c:order val="3"/>
          <c:tx>
            <c:strRef>
              <c:f>'Климатски ризици (2)'!$F$5</c:f>
              <c:strCache>
                <c:ptCount val="1"/>
                <c:pt idx="0">
                  <c:v>12/2022</c:v>
                </c:pt>
              </c:strCache>
            </c:strRef>
          </c:tx>
          <c:spPr>
            <a:solidFill>
              <a:schemeClr val="accent5">
                <a:tint val="90000"/>
              </a:schemeClr>
            </a:solidFill>
            <a:ln>
              <a:noFill/>
            </a:ln>
            <a:effectLst/>
          </c:spPr>
          <c:invertIfNegative val="0"/>
          <c:dLbls>
            <c:delete val="1"/>
          </c:dLbls>
          <c:cat>
            <c:strRef>
              <c:f>'Климатски ризици (2)'!$B$6:$B$12</c:f>
              <c:strCache>
                <c:ptCount val="7"/>
                <c:pt idx="0">
                  <c:v>Fossil fuels</c:v>
                </c:pt>
                <c:pt idx="1">
                  <c:v>Utilities</c:v>
                </c:pt>
                <c:pt idx="2">
                  <c:v>Energy-intensive sectors</c:v>
                </c:pt>
                <c:pt idx="3">
                  <c:v>Buildings</c:v>
                </c:pt>
                <c:pt idx="4">
                  <c:v>Transportation</c:v>
                </c:pt>
                <c:pt idx="5">
                  <c:v>Agriculture </c:v>
                </c:pt>
                <c:pt idx="6">
                  <c:v>Exposures towards sectors that highly contribute to climate change </c:v>
                </c:pt>
              </c:strCache>
            </c:strRef>
          </c:cat>
          <c:val>
            <c:numRef>
              <c:f>'Климатски ризици (2)'!$F$6:$F$12</c:f>
              <c:numCache>
                <c:formatCode>#,##0</c:formatCode>
                <c:ptCount val="7"/>
                <c:pt idx="0">
                  <c:v>9686.5630000000001</c:v>
                </c:pt>
                <c:pt idx="1">
                  <c:v>20382.367999999999</c:v>
                </c:pt>
                <c:pt idx="2">
                  <c:v>31873.766</c:v>
                </c:pt>
                <c:pt idx="3">
                  <c:v>47521.904999999999</c:v>
                </c:pt>
                <c:pt idx="4">
                  <c:v>31251.017</c:v>
                </c:pt>
                <c:pt idx="5">
                  <c:v>5614.4880000000003</c:v>
                </c:pt>
                <c:pt idx="6">
                  <c:v>146330.10700000002</c:v>
                </c:pt>
              </c:numCache>
            </c:numRef>
          </c:val>
          <c:extLst>
            <c:ext xmlns:c16="http://schemas.microsoft.com/office/drawing/2014/chart" uri="{C3380CC4-5D6E-409C-BE32-E72D297353CC}">
              <c16:uniqueId val="{00000003-A9D2-4704-B81D-8592D721F947}"/>
            </c:ext>
          </c:extLst>
        </c:ser>
        <c:ser>
          <c:idx val="4"/>
          <c:order val="4"/>
          <c:tx>
            <c:strRef>
              <c:f>'Климатски ризици (2)'!$G$5</c:f>
              <c:strCache>
                <c:ptCount val="1"/>
                <c:pt idx="0">
                  <c:v>12/2023</c:v>
                </c:pt>
              </c:strCache>
            </c:strRef>
          </c:tx>
          <c:spPr>
            <a:solidFill>
              <a:schemeClr val="accent5">
                <a:tint val="70000"/>
              </a:schemeClr>
            </a:solidFill>
            <a:ln>
              <a:noFill/>
            </a:ln>
            <a:effectLst/>
          </c:spPr>
          <c:invertIfNegative val="0"/>
          <c:dLbls>
            <c:delete val="1"/>
          </c:dLbls>
          <c:cat>
            <c:strRef>
              <c:f>'Климатски ризици (2)'!$B$6:$B$12</c:f>
              <c:strCache>
                <c:ptCount val="7"/>
                <c:pt idx="0">
                  <c:v>Fossil fuels</c:v>
                </c:pt>
                <c:pt idx="1">
                  <c:v>Utilities</c:v>
                </c:pt>
                <c:pt idx="2">
                  <c:v>Energy-intensive sectors</c:v>
                </c:pt>
                <c:pt idx="3">
                  <c:v>Buildings</c:v>
                </c:pt>
                <c:pt idx="4">
                  <c:v>Transportation</c:v>
                </c:pt>
                <c:pt idx="5">
                  <c:v>Agriculture </c:v>
                </c:pt>
                <c:pt idx="6">
                  <c:v>Exposures towards sectors that highly contribute to climate change </c:v>
                </c:pt>
              </c:strCache>
            </c:strRef>
          </c:cat>
          <c:val>
            <c:numRef>
              <c:f>'Климатски ризици (2)'!$G$6:$G$12</c:f>
              <c:numCache>
                <c:formatCode>#,##0</c:formatCode>
                <c:ptCount val="7"/>
                <c:pt idx="0">
                  <c:v>9234.6620000000003</c:v>
                </c:pt>
                <c:pt idx="1">
                  <c:v>25452.804</c:v>
                </c:pt>
                <c:pt idx="2">
                  <c:v>30379.476999999999</c:v>
                </c:pt>
                <c:pt idx="3">
                  <c:v>53619.775000000001</c:v>
                </c:pt>
                <c:pt idx="4">
                  <c:v>32213.811000000002</c:v>
                </c:pt>
                <c:pt idx="5">
                  <c:v>5426.6170000000002</c:v>
                </c:pt>
                <c:pt idx="6">
                  <c:v>156327.14599999998</c:v>
                </c:pt>
              </c:numCache>
            </c:numRef>
          </c:val>
          <c:extLst>
            <c:ext xmlns:c16="http://schemas.microsoft.com/office/drawing/2014/chart" uri="{C3380CC4-5D6E-409C-BE32-E72D297353CC}">
              <c16:uniqueId val="{00000004-A9D2-4704-B81D-8592D721F947}"/>
            </c:ext>
          </c:extLst>
        </c:ser>
        <c:ser>
          <c:idx val="5"/>
          <c:order val="5"/>
          <c:tx>
            <c:strRef>
              <c:f>'Климатски ризици (2)'!$H$5</c:f>
              <c:strCache>
                <c:ptCount val="1"/>
                <c:pt idx="0">
                  <c:v>12/2024</c:v>
                </c:pt>
              </c:strCache>
            </c:strRef>
          </c:tx>
          <c:spPr>
            <a:solidFill>
              <a:schemeClr val="accent5">
                <a:tint val="50000"/>
              </a:schemeClr>
            </a:solidFill>
            <a:ln>
              <a:noFill/>
            </a:ln>
            <a:effectLst/>
          </c:spPr>
          <c:invertIfNegative val="0"/>
          <c:dLbls>
            <c:dLbl>
              <c:idx val="0"/>
              <c:layout>
                <c:manualLayout>
                  <c:x val="4.3771937687041178E-2"/>
                  <c:y val="4.143126177024482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1CE-44A1-9217-82D7BDCCAA73}"/>
                </c:ext>
              </c:extLst>
            </c:dLbl>
            <c:dLbl>
              <c:idx val="1"/>
              <c:layout>
                <c:manualLayout>
                  <c:x val="-1.0797473807143881E-4"/>
                  <c:y val="3.013182674199623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1CE-44A1-9217-82D7BDCCAA73}"/>
                </c:ext>
              </c:extLst>
            </c:dLbl>
            <c:dLbl>
              <c:idx val="2"/>
              <c:layout>
                <c:manualLayout>
                  <c:x val="9.4981840956047288E-3"/>
                  <c:y val="3.389830508474569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1CE-44A1-9217-82D7BDCCAA73}"/>
                </c:ext>
              </c:extLst>
            </c:dLbl>
            <c:dLbl>
              <c:idx val="3"/>
              <c:layout>
                <c:manualLayout>
                  <c:x val="-7.3125938633285641E-3"/>
                  <c:y val="3.013182674199623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1CE-44A1-9217-82D7BDCCAA73}"/>
                </c:ext>
              </c:extLst>
            </c:dLbl>
            <c:dLbl>
              <c:idx val="4"/>
              <c:layout>
                <c:manualLayout>
                  <c:x val="3.0294694937828333E-2"/>
                  <c:y val="2.0667590275785751E-2"/>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0.11134564796667086"/>
                      <c:h val="6.3877701719476362E-2"/>
                    </c:manualLayout>
                  </c15:layout>
                </c:ext>
                <c:ext xmlns:c16="http://schemas.microsoft.com/office/drawing/2014/chart" uri="{C3380CC4-5D6E-409C-BE32-E72D297353CC}">
                  <c16:uniqueId val="{00000001-81CE-44A1-9217-82D7BDCCAA73}"/>
                </c:ext>
              </c:extLst>
            </c:dLbl>
            <c:dLbl>
              <c:idx val="5"/>
              <c:layout>
                <c:manualLayout>
                  <c:x val="2.1557506286550204E-2"/>
                  <c:y val="3.013182674199626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1CE-44A1-9217-82D7BDCCAA73}"/>
                </c:ext>
              </c:extLst>
            </c:dLbl>
            <c:dLbl>
              <c:idx val="6"/>
              <c:layout>
                <c:manualLayout>
                  <c:x val="-8.657456100043228E-3"/>
                  <c:y val="1.12994350282485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1CE-44A1-9217-82D7BDCCAA73}"/>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dk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'Климатски ризици (2)'!$B$6:$B$12</c:f>
              <c:strCache>
                <c:ptCount val="7"/>
                <c:pt idx="0">
                  <c:v>Fossil fuels</c:v>
                </c:pt>
                <c:pt idx="1">
                  <c:v>Utilities</c:v>
                </c:pt>
                <c:pt idx="2">
                  <c:v>Energy-intensive sectors</c:v>
                </c:pt>
                <c:pt idx="3">
                  <c:v>Buildings</c:v>
                </c:pt>
                <c:pt idx="4">
                  <c:v>Transportation</c:v>
                </c:pt>
                <c:pt idx="5">
                  <c:v>Agriculture </c:v>
                </c:pt>
                <c:pt idx="6">
                  <c:v>Exposures towards sectors that highly contribute to climate change </c:v>
                </c:pt>
              </c:strCache>
            </c:strRef>
          </c:cat>
          <c:val>
            <c:numRef>
              <c:f>'Климатски ризици (2)'!$H$6:$H$12</c:f>
              <c:numCache>
                <c:formatCode>#,##0</c:formatCode>
                <c:ptCount val="7"/>
                <c:pt idx="0">
                  <c:v>9181.8259999999991</c:v>
                </c:pt>
                <c:pt idx="1">
                  <c:v>34556.447999999997</c:v>
                </c:pt>
                <c:pt idx="2">
                  <c:v>32793.14</c:v>
                </c:pt>
                <c:pt idx="3">
                  <c:v>59721.802000000003</c:v>
                </c:pt>
                <c:pt idx="4">
                  <c:v>32208.667000000001</c:v>
                </c:pt>
                <c:pt idx="5">
                  <c:v>5985.8490000000002</c:v>
                </c:pt>
                <c:pt idx="6">
                  <c:v>174447.73199999996</c:v>
                </c:pt>
              </c:numCache>
            </c:numRef>
          </c:val>
          <c:extLst>
            <c:ext xmlns:c16="http://schemas.microsoft.com/office/drawing/2014/chart" uri="{C3380CC4-5D6E-409C-BE32-E72D297353CC}">
              <c16:uniqueId val="{00000005-A9D2-4704-B81D-8592D721F947}"/>
            </c:ext>
          </c:extLst>
        </c:ser>
        <c:dLbls>
          <c:dLblPos val="inEnd"/>
          <c:showLegendKey val="0"/>
          <c:showVal val="1"/>
          <c:showCatName val="0"/>
          <c:showSerName val="0"/>
          <c:showPercent val="0"/>
          <c:showBubbleSize val="0"/>
        </c:dLbls>
        <c:gapWidth val="247"/>
        <c:overlap val="-58"/>
        <c:axId val="1237667280"/>
        <c:axId val="1237664400"/>
      </c:barChart>
      <c:catAx>
        <c:axId val="1237667280"/>
        <c:scaling>
          <c:orientation val="minMax"/>
        </c:scaling>
        <c:delete val="0"/>
        <c:axPos val="l"/>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800" b="0" i="0" u="none" strike="noStrike" kern="1200" cap="none" spc="0" normalizeH="0" baseline="0">
                <a:solidFill>
                  <a:srgbClr val="002060"/>
                </a:solidFill>
                <a:latin typeface="Amasis MT Pro" panose="02040504050005020304" pitchFamily="18" charset="0"/>
                <a:ea typeface="+mn-ea"/>
                <a:cs typeface="+mn-cs"/>
              </a:defRPr>
            </a:pPr>
            <a:endParaRPr lang="en-US"/>
          </a:p>
        </c:txPr>
        <c:crossAx val="1237664400"/>
        <c:crosses val="autoZero"/>
        <c:auto val="1"/>
        <c:lblAlgn val="ctr"/>
        <c:lblOffset val="100"/>
        <c:noMultiLvlLbl val="0"/>
      </c:catAx>
      <c:valAx>
        <c:axId val="1237664400"/>
        <c:scaling>
          <c:orientation val="minMax"/>
        </c:scaling>
        <c:delete val="1"/>
        <c:axPos val="b"/>
        <c:numFmt formatCode="#,##0" sourceLinked="1"/>
        <c:majorTickMark val="none"/>
        <c:minorTickMark val="none"/>
        <c:tickLblPos val="nextTo"/>
        <c:crossAx val="1237667280"/>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solidFill>
      <a:schemeClr val="lt1"/>
    </a:solidFill>
    <a:ln w="9525" cap="flat" cmpd="sng" algn="ctr">
      <a:solidFill>
        <a:schemeClr val="bg1"/>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none" spc="0" normalizeH="0" baseline="0">
                <a:solidFill>
                  <a:srgbClr val="411B45"/>
                </a:solidFill>
                <a:latin typeface="+mn-lt"/>
                <a:ea typeface="+mj-ea"/>
                <a:cs typeface="+mj-cs"/>
              </a:defRPr>
            </a:pPr>
            <a:r>
              <a:rPr lang="en-GB" sz="1600" b="1" i="0" u="none" strike="noStrike" kern="1200" cap="none" spc="0" normalizeH="0" baseline="0" dirty="0">
                <a:solidFill>
                  <a:srgbClr val="002060"/>
                </a:solidFill>
              </a:rPr>
              <a:t>NPL Coverage - Coverage of non-performing loans with impairment</a:t>
            </a:r>
            <a:endParaRPr lang="ru-RU" sz="1600" b="1" i="0" u="none" strike="noStrike" dirty="0">
              <a:solidFill>
                <a:srgbClr val="002060"/>
              </a:solidFill>
              <a:effectLst/>
            </a:endParaRPr>
          </a:p>
        </c:rich>
      </c:tx>
      <c:overlay val="0"/>
      <c:spPr>
        <a:noFill/>
        <a:ln>
          <a:noFill/>
        </a:ln>
        <a:effectLst/>
      </c:spPr>
      <c:txPr>
        <a:bodyPr rot="0" spcFirstLastPara="1" vertOverflow="ellipsis" vert="horz" wrap="square" anchor="ctr" anchorCtr="1"/>
        <a:lstStyle/>
        <a:p>
          <a:pPr>
            <a:defRPr sz="1600" b="1" i="0" u="none" strike="noStrike" kern="1200" cap="none" spc="0" normalizeH="0" baseline="0">
              <a:solidFill>
                <a:srgbClr val="411B45"/>
              </a:solidFill>
              <a:latin typeface="+mn-lt"/>
              <a:ea typeface="+mj-ea"/>
              <a:cs typeface="+mj-cs"/>
            </a:defRPr>
          </a:pPr>
          <a:endParaRPr lang="ru-RU"/>
        </a:p>
      </c:txPr>
    </c:title>
    <c:autoTitleDeleted val="0"/>
    <c:plotArea>
      <c:layout/>
      <c:lineChart>
        <c:grouping val="standard"/>
        <c:varyColors val="0"/>
        <c:dLbls>
          <c:showLegendKey val="0"/>
          <c:showVal val="0"/>
          <c:showCatName val="0"/>
          <c:showSerName val="0"/>
          <c:showPercent val="0"/>
          <c:showBubbleSize val="0"/>
        </c:dLbls>
        <c:marker val="1"/>
        <c:smooth val="0"/>
        <c:axId val="472219344"/>
        <c:axId val="1832608400"/>
      </c:lineChart>
      <c:catAx>
        <c:axId val="472219344"/>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1832608400"/>
        <c:crosses val="autoZero"/>
        <c:auto val="1"/>
        <c:lblAlgn val="ctr"/>
        <c:lblOffset val="100"/>
        <c:noMultiLvlLbl val="0"/>
      </c:catAx>
      <c:valAx>
        <c:axId val="1832608400"/>
        <c:scaling>
          <c:orientation val="minMax"/>
        </c:scaling>
        <c:delete val="1"/>
        <c:axPos val="l"/>
        <c:numFmt formatCode="0.00%" sourceLinked="1"/>
        <c:majorTickMark val="none"/>
        <c:minorTickMark val="none"/>
        <c:tickLblPos val="nextTo"/>
        <c:crossAx val="472219344"/>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cap="none" spc="0" normalizeH="0" baseline="0">
                <a:solidFill>
                  <a:schemeClr val="dk1">
                    <a:lumMod val="50000"/>
                    <a:lumOff val="50000"/>
                  </a:schemeClr>
                </a:solidFill>
                <a:latin typeface="+mn-lt"/>
                <a:ea typeface="+mj-ea"/>
                <a:cs typeface="+mj-cs"/>
              </a:defRPr>
            </a:pPr>
            <a:r>
              <a:rPr lang="en-US" sz="1100" b="1" i="0" u="none" strike="noStrike" kern="1200" cap="none" spc="0" normalizeH="0" baseline="0" dirty="0">
                <a:solidFill>
                  <a:srgbClr val="FF0066"/>
                </a:solidFill>
              </a:rPr>
              <a:t>NPL </a:t>
            </a:r>
            <a:r>
              <a:rPr lang="en-GB" sz="1100" b="1" i="0" u="none" strike="noStrike" kern="1200" cap="none" spc="0" normalizeH="0" baseline="0" dirty="0">
                <a:solidFill>
                  <a:srgbClr val="FF0066"/>
                </a:solidFill>
              </a:rPr>
              <a:t>Coverage with impairment</a:t>
            </a:r>
            <a:endParaRPr lang="en-US" sz="1100" b="0" i="0" u="none" strike="noStrike" kern="1200" cap="none" spc="0" normalizeH="0" baseline="0" dirty="0">
              <a:solidFill>
                <a:srgbClr val="FF0066"/>
              </a:solidFill>
            </a:endParaRPr>
          </a:p>
        </c:rich>
      </c:tx>
      <c:overlay val="0"/>
      <c:spPr>
        <a:noFill/>
        <a:ln>
          <a:noFill/>
        </a:ln>
        <a:effectLst/>
      </c:spPr>
      <c:txPr>
        <a:bodyPr rot="0" spcFirstLastPara="1" vertOverflow="ellipsis" vert="horz" wrap="square" anchor="ctr" anchorCtr="1"/>
        <a:lstStyle/>
        <a:p>
          <a:pPr>
            <a:defRPr sz="1100" b="0" i="0" u="none" strike="noStrike" kern="1200" cap="none" spc="0" normalizeH="0" baseline="0">
              <a:solidFill>
                <a:schemeClr val="dk1">
                  <a:lumMod val="50000"/>
                  <a:lumOff val="50000"/>
                </a:schemeClr>
              </a:solidFill>
              <a:latin typeface="+mn-lt"/>
              <a:ea typeface="+mj-ea"/>
              <a:cs typeface="+mj-cs"/>
            </a:defRPr>
          </a:pPr>
          <a:endParaRPr lang="en-US"/>
        </a:p>
      </c:txPr>
    </c:title>
    <c:autoTitleDeleted val="0"/>
    <c:plotArea>
      <c:layout/>
      <c:barChart>
        <c:barDir val="col"/>
        <c:grouping val="clustered"/>
        <c:varyColors val="0"/>
        <c:ser>
          <c:idx val="0"/>
          <c:order val="0"/>
          <c:tx>
            <c:strRef>
              <c:f>'годишна анализа'!$B$31</c:f>
              <c:strCache>
                <c:ptCount val="1"/>
                <c:pt idx="0">
                  <c:v>Coverage with impairment </c:v>
                </c:pt>
              </c:strCache>
            </c:strRef>
          </c:tx>
          <c:spPr>
            <a:solidFill>
              <a:schemeClr val="bg1"/>
            </a:solidFill>
            <a:ln>
              <a:solidFill>
                <a:srgbClr val="FFFF00"/>
              </a:solidFill>
            </a:ln>
            <a:effectLst/>
          </c:spPr>
          <c:invertIfNegative val="0"/>
          <c:dLbls>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1F7C-46D6-8BCF-F4FD695C193C}"/>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1F7C-46D6-8BCF-F4FD695C193C}"/>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2-1F7C-46D6-8BCF-F4FD695C193C}"/>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1F7C-46D6-8BCF-F4FD695C193C}"/>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4-1F7C-46D6-8BCF-F4FD695C193C}"/>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анализа'!$C$30:$L$30</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анализа'!$C$31:$L$31</c:f>
              <c:numCache>
                <c:formatCode>#,##0.0</c:formatCode>
                <c:ptCount val="10"/>
                <c:pt idx="0">
                  <c:v>67.726593495021504</c:v>
                </c:pt>
                <c:pt idx="1">
                  <c:v>73.226510165459473</c:v>
                </c:pt>
                <c:pt idx="2">
                  <c:v>66.279528426735084</c:v>
                </c:pt>
                <c:pt idx="3">
                  <c:v>69.378846386845382</c:v>
                </c:pt>
                <c:pt idx="4">
                  <c:v>70.09718159549459</c:v>
                </c:pt>
                <c:pt idx="5">
                  <c:v>62.935845734533643</c:v>
                </c:pt>
                <c:pt idx="6">
                  <c:v>60.808544854409682</c:v>
                </c:pt>
                <c:pt idx="7">
                  <c:v>61.700520589793953</c:v>
                </c:pt>
                <c:pt idx="8">
                  <c:v>62.114258110817225</c:v>
                </c:pt>
                <c:pt idx="9">
                  <c:v>66.13</c:v>
                </c:pt>
              </c:numCache>
            </c:numRef>
          </c:val>
          <c:extLst>
            <c:ext xmlns:c16="http://schemas.microsoft.com/office/drawing/2014/chart" uri="{C3380CC4-5D6E-409C-BE32-E72D297353CC}">
              <c16:uniqueId val="{00000005-1F7C-46D6-8BCF-F4FD695C193C}"/>
            </c:ext>
          </c:extLst>
        </c:ser>
        <c:dLbls>
          <c:showLegendKey val="0"/>
          <c:showVal val="0"/>
          <c:showCatName val="0"/>
          <c:showSerName val="0"/>
          <c:showPercent val="0"/>
          <c:showBubbleSize val="0"/>
        </c:dLbls>
        <c:gapWidth val="267"/>
        <c:axId val="1795620591"/>
        <c:axId val="1795635471"/>
      </c:barChart>
      <c:lineChart>
        <c:grouping val="standard"/>
        <c:varyColors val="0"/>
        <c:ser>
          <c:idx val="1"/>
          <c:order val="1"/>
          <c:tx>
            <c:strRef>
              <c:f>'годишна анализа'!$B$32</c:f>
              <c:strCache>
                <c:ptCount val="1"/>
                <c:pt idx="0">
                  <c:v>EU</c:v>
                </c:pt>
              </c:strCache>
            </c:strRef>
          </c:tx>
          <c:spPr>
            <a:ln w="22225" cap="rnd">
              <a:solidFill>
                <a:schemeClr val="bg1">
                  <a:lumMod val="50000"/>
                </a:schemeClr>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анализа'!$C$30:$L$30</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анализа'!$C$32:$L$32</c:f>
              <c:numCache>
                <c:formatCode>#,##0.00</c:formatCode>
                <c:ptCount val="10"/>
                <c:pt idx="0">
                  <c:v>43.98</c:v>
                </c:pt>
                <c:pt idx="1">
                  <c:v>43.26</c:v>
                </c:pt>
                <c:pt idx="2">
                  <c:v>42.94</c:v>
                </c:pt>
                <c:pt idx="3">
                  <c:v>41.94</c:v>
                </c:pt>
                <c:pt idx="4">
                  <c:v>40.58</c:v>
                </c:pt>
                <c:pt idx="5">
                  <c:v>39.6</c:v>
                </c:pt>
                <c:pt idx="6">
                  <c:v>39.75</c:v>
                </c:pt>
                <c:pt idx="7">
                  <c:v>39.770000000000003</c:v>
                </c:pt>
                <c:pt idx="8">
                  <c:v>39.94</c:v>
                </c:pt>
                <c:pt idx="9">
                  <c:v>39.549999999999997</c:v>
                </c:pt>
              </c:numCache>
            </c:numRef>
          </c:val>
          <c:smooth val="0"/>
          <c:extLst>
            <c:ext xmlns:c16="http://schemas.microsoft.com/office/drawing/2014/chart" uri="{C3380CC4-5D6E-409C-BE32-E72D297353CC}">
              <c16:uniqueId val="{00000006-1F7C-46D6-8BCF-F4FD695C193C}"/>
            </c:ext>
          </c:extLst>
        </c:ser>
        <c:dLbls>
          <c:showLegendKey val="0"/>
          <c:showVal val="1"/>
          <c:showCatName val="0"/>
          <c:showSerName val="0"/>
          <c:showPercent val="0"/>
          <c:showBubbleSize val="0"/>
        </c:dLbls>
        <c:marker val="1"/>
        <c:smooth val="0"/>
        <c:axId val="1795620591"/>
        <c:axId val="1795635471"/>
      </c:lineChart>
      <c:catAx>
        <c:axId val="1795620591"/>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1795635471"/>
        <c:crosses val="autoZero"/>
        <c:auto val="1"/>
        <c:lblAlgn val="ctr"/>
        <c:lblOffset val="100"/>
        <c:noMultiLvlLbl val="0"/>
      </c:catAx>
      <c:valAx>
        <c:axId val="1795635471"/>
        <c:scaling>
          <c:orientation val="minMax"/>
        </c:scaling>
        <c:delete val="1"/>
        <c:axPos val="l"/>
        <c:numFmt formatCode="#,##0.0" sourceLinked="1"/>
        <c:majorTickMark val="none"/>
        <c:minorTickMark val="none"/>
        <c:tickLblPos val="nextTo"/>
        <c:crossAx val="1795620591"/>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solidFill>
      <a:schemeClr val="lt1"/>
    </a:solidFill>
    <a:ln w="9525" cap="flat" cmpd="sng" algn="ctr">
      <a:no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cap="none" spc="0" normalizeH="0" baseline="0">
                <a:solidFill>
                  <a:schemeClr val="dk1">
                    <a:lumMod val="50000"/>
                    <a:lumOff val="50000"/>
                  </a:schemeClr>
                </a:solidFill>
                <a:latin typeface="+mn-lt"/>
                <a:ea typeface="+mj-ea"/>
                <a:cs typeface="+mj-cs"/>
              </a:defRPr>
            </a:pPr>
            <a:r>
              <a:rPr lang="en-US" sz="1100" b="1" i="0" u="none" strike="noStrike" kern="1200" cap="none" spc="0" normalizeH="0" baseline="0" dirty="0">
                <a:solidFill>
                  <a:srgbClr val="FF0066"/>
                </a:solidFill>
                <a:effectLst/>
              </a:rPr>
              <a:t>Non-performing loans</a:t>
            </a:r>
            <a:r>
              <a:rPr lang="ru-RU" sz="1100" b="1" i="0" u="none" strike="noStrike" kern="1200" cap="none" spc="0" normalizeH="0" baseline="0" dirty="0">
                <a:solidFill>
                  <a:srgbClr val="FF0066"/>
                </a:solidFill>
                <a:effectLst/>
              </a:rPr>
              <a:t>  /</a:t>
            </a:r>
            <a:r>
              <a:rPr lang="en-GB" sz="1100" b="1" i="0" u="none" strike="noStrike" kern="1200" cap="none" spc="0" normalizeH="0" baseline="0" dirty="0">
                <a:solidFill>
                  <a:srgbClr val="FF0066"/>
                </a:solidFill>
                <a:effectLst/>
              </a:rPr>
              <a:t> Total loans</a:t>
            </a:r>
            <a:r>
              <a:rPr lang="ru-RU" sz="1100" b="1" i="0" u="none" strike="noStrike" kern="1200" cap="none" spc="0" normalizeH="0" baseline="0" dirty="0">
                <a:solidFill>
                  <a:srgbClr val="FF0066"/>
                </a:solidFill>
                <a:effectLst/>
              </a:rPr>
              <a:t> </a:t>
            </a:r>
            <a:r>
              <a:rPr lang="mk-MK" sz="1100" b="0" i="0" u="none" strike="noStrike" kern="1200" cap="none" spc="0" normalizeH="0" baseline="0" dirty="0">
                <a:solidFill>
                  <a:prstClr val="black">
                    <a:lumMod val="50000"/>
                    <a:lumOff val="50000"/>
                  </a:prstClr>
                </a:solidFill>
              </a:rPr>
              <a:t>(</a:t>
            </a:r>
            <a:r>
              <a:rPr lang="en-US" sz="1100" b="0" i="0" u="none" strike="noStrike" kern="1200" cap="none" spc="0" normalizeH="0" baseline="0" dirty="0">
                <a:solidFill>
                  <a:prstClr val="black">
                    <a:lumMod val="50000"/>
                    <a:lumOff val="50000"/>
                  </a:prstClr>
                </a:solidFill>
              </a:rPr>
              <a:t>NPL)</a:t>
            </a:r>
          </a:p>
        </c:rich>
      </c:tx>
      <c:overlay val="0"/>
      <c:spPr>
        <a:noFill/>
        <a:ln>
          <a:noFill/>
        </a:ln>
        <a:effectLst/>
      </c:spPr>
      <c:txPr>
        <a:bodyPr rot="0" spcFirstLastPara="1" vertOverflow="ellipsis" vert="horz" wrap="square" anchor="ctr" anchorCtr="1"/>
        <a:lstStyle/>
        <a:p>
          <a:pPr>
            <a:defRPr sz="1100" b="0" i="0" u="none" strike="noStrike" kern="1200" cap="none" spc="0" normalizeH="0" baseline="0">
              <a:solidFill>
                <a:schemeClr val="dk1">
                  <a:lumMod val="50000"/>
                  <a:lumOff val="50000"/>
                </a:schemeClr>
              </a:solidFill>
              <a:latin typeface="+mn-lt"/>
              <a:ea typeface="+mj-ea"/>
              <a:cs typeface="+mj-cs"/>
            </a:defRPr>
          </a:pPr>
          <a:endParaRPr lang="en-US"/>
        </a:p>
      </c:txPr>
    </c:title>
    <c:autoTitleDeleted val="0"/>
    <c:plotArea>
      <c:layout/>
      <c:barChart>
        <c:barDir val="col"/>
        <c:grouping val="clustered"/>
        <c:varyColors val="0"/>
        <c:ser>
          <c:idx val="1"/>
          <c:order val="0"/>
          <c:tx>
            <c:strRef>
              <c:f>'годишна анализа'!$B$28</c:f>
              <c:strCache>
                <c:ptCount val="1"/>
                <c:pt idx="0">
                  <c:v>Non performing loans (NPL)</c:v>
                </c:pt>
              </c:strCache>
            </c:strRef>
          </c:tx>
          <c:spPr>
            <a:noFill/>
            <a:ln>
              <a:solidFill>
                <a:srgbClr val="FFFF00"/>
              </a:solid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2600-4761-A03D-95D1D6993109}"/>
                </c:ext>
              </c:extLst>
            </c:dLbl>
            <c:dLbl>
              <c:idx val="1"/>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2600-4761-A03D-95D1D6993109}"/>
                </c:ext>
              </c:extLst>
            </c:dLbl>
            <c:dLbl>
              <c:idx val="2"/>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2-2600-4761-A03D-95D1D6993109}"/>
                </c:ext>
              </c:extLst>
            </c:dLbl>
            <c:dLbl>
              <c:idx val="3"/>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3-2600-4761-A03D-95D1D6993109}"/>
                </c:ext>
              </c:extLst>
            </c:dLbl>
            <c:dLbl>
              <c:idx val="4"/>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Calibri Light" panose="020F0302020204030204" pitchFamily="34" charset="0"/>
                      <a:ea typeface="Calibri Light" panose="020F0302020204030204" pitchFamily="34" charset="0"/>
                      <a:cs typeface="Calibri Light" panose="020F030202020403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4-2600-4761-A03D-95D1D6993109}"/>
                </c:ext>
              </c:extLst>
            </c:dLbl>
            <c:dLbl>
              <c:idx val="5"/>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5-2600-4761-A03D-95D1D6993109}"/>
                </c:ext>
              </c:extLst>
            </c:dLbl>
            <c:dLbl>
              <c:idx val="6"/>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6-2600-4761-A03D-95D1D6993109}"/>
                </c:ext>
              </c:extLst>
            </c:dLbl>
            <c:dLbl>
              <c:idx val="7"/>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7-2600-4761-A03D-95D1D6993109}"/>
                </c:ext>
              </c:extLst>
            </c:dLbl>
            <c:dLbl>
              <c:idx val="8"/>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8-2600-4761-A03D-95D1D6993109}"/>
                </c:ext>
              </c:extLst>
            </c:dLbl>
            <c:dLbl>
              <c:idx val="9"/>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2060"/>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9-2600-4761-A03D-95D1D6993109}"/>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анализа'!$C$28:$L$28</c:f>
              <c:numCache>
                <c:formatCode>#,##0.0</c:formatCode>
                <c:ptCount val="10"/>
                <c:pt idx="0">
                  <c:v>4.7528097419430102</c:v>
                </c:pt>
                <c:pt idx="1">
                  <c:v>3.3590526196644857</c:v>
                </c:pt>
                <c:pt idx="2">
                  <c:v>3.2348578579317251</c:v>
                </c:pt>
                <c:pt idx="3">
                  <c:v>2.887134193366979</c:v>
                </c:pt>
                <c:pt idx="4">
                  <c:v>2.7749848401907142</c:v>
                </c:pt>
                <c:pt idx="5">
                  <c:v>2.6913719018152311</c:v>
                </c:pt>
                <c:pt idx="6">
                  <c:v>2.5297002471616246</c:v>
                </c:pt>
                <c:pt idx="7">
                  <c:v>2.4479115046911168</c:v>
                </c:pt>
                <c:pt idx="8">
                  <c:v>2.29920453515378</c:v>
                </c:pt>
                <c:pt idx="9">
                  <c:v>2.04</c:v>
                </c:pt>
              </c:numCache>
            </c:numRef>
          </c:val>
          <c:extLst>
            <c:ext xmlns:c16="http://schemas.microsoft.com/office/drawing/2014/chart" uri="{C3380CC4-5D6E-409C-BE32-E72D297353CC}">
              <c16:uniqueId val="{0000000A-2600-4761-A03D-95D1D6993109}"/>
            </c:ext>
          </c:extLst>
        </c:ser>
        <c:dLbls>
          <c:showLegendKey val="0"/>
          <c:showVal val="0"/>
          <c:showCatName val="0"/>
          <c:showSerName val="0"/>
          <c:showPercent val="0"/>
          <c:showBubbleSize val="0"/>
        </c:dLbls>
        <c:gapWidth val="150"/>
        <c:axId val="538735392"/>
        <c:axId val="962469840"/>
      </c:barChart>
      <c:lineChart>
        <c:grouping val="standard"/>
        <c:varyColors val="0"/>
        <c:ser>
          <c:idx val="2"/>
          <c:order val="1"/>
          <c:tx>
            <c:strRef>
              <c:f>'годишна анализа'!$B$29</c:f>
              <c:strCache>
                <c:ptCount val="1"/>
                <c:pt idx="0">
                  <c:v>EU</c:v>
                </c:pt>
              </c:strCache>
            </c:strRef>
          </c:tx>
          <c:spPr>
            <a:ln w="22225" cap="rnd">
              <a:solidFill>
                <a:schemeClr val="accent3"/>
              </a:solidFill>
              <a:prstDash val="sysDot"/>
              <a:round/>
            </a:ln>
            <a:effectLst/>
          </c:spPr>
          <c:marker>
            <c:symbol val="none"/>
          </c:marker>
          <c:dLbls>
            <c:dLbl>
              <c:idx val="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Calibri Light" panose="020F0302020204030204" pitchFamily="34" charset="0"/>
                      <a:cs typeface="Calibri Light" panose="020F0302020204030204" pitchFamily="34" charset="0"/>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0B-2600-4761-A03D-95D1D6993109}"/>
                </c:ext>
              </c:extLst>
            </c:dLbl>
            <c:dLbl>
              <c:idx val="1"/>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Calibri Light" panose="020F0302020204030204" pitchFamily="34" charset="0"/>
                      <a:cs typeface="Calibri Light" panose="020F0302020204030204" pitchFamily="34" charset="0"/>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0C-2600-4761-A03D-95D1D6993109}"/>
                </c:ext>
              </c:extLst>
            </c:dLbl>
            <c:dLbl>
              <c:idx val="2"/>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Calibri Light" panose="020F0302020204030204" pitchFamily="34" charset="0"/>
                      <a:cs typeface="Calibri Light" panose="020F0302020204030204" pitchFamily="34" charset="0"/>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0D-2600-4761-A03D-95D1D6993109}"/>
                </c:ext>
              </c:extLst>
            </c:dLbl>
            <c:dLbl>
              <c:idx val="3"/>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Calibri Light" panose="020F0302020204030204" pitchFamily="34" charset="0"/>
                      <a:cs typeface="Calibri Light" panose="020F0302020204030204" pitchFamily="34" charset="0"/>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0E-2600-4761-A03D-95D1D6993109}"/>
                </c:ext>
              </c:extLst>
            </c:dLbl>
            <c:dLbl>
              <c:idx val="4"/>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Calibri Light" panose="020F0302020204030204" pitchFamily="34" charset="0"/>
                      <a:cs typeface="Calibri Light" panose="020F0302020204030204" pitchFamily="34" charset="0"/>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0F-2600-4761-A03D-95D1D6993109}"/>
                </c:ext>
              </c:extLst>
            </c:dLbl>
            <c:dLbl>
              <c:idx val="5"/>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chemeClr val="bg1">
                          <a:lumMod val="65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10-2600-4761-A03D-95D1D6993109}"/>
                </c:ext>
              </c:extLst>
            </c:dLbl>
            <c:dLbl>
              <c:idx val="6"/>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chemeClr val="bg1">
                          <a:lumMod val="65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11-2600-4761-A03D-95D1D6993109}"/>
                </c:ext>
              </c:extLst>
            </c:dLbl>
            <c:dLbl>
              <c:idx val="7"/>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chemeClr val="bg1">
                          <a:lumMod val="65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12-2600-4761-A03D-95D1D6993109}"/>
                </c:ext>
              </c:extLst>
            </c:dLbl>
            <c:dLbl>
              <c:idx val="8"/>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chemeClr val="bg1">
                          <a:lumMod val="65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13-2600-4761-A03D-95D1D6993109}"/>
                </c:ext>
              </c:extLst>
            </c:dLbl>
            <c:dLbl>
              <c:idx val="9"/>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chemeClr val="bg1">
                          <a:lumMod val="65000"/>
                        </a:schemeClr>
                      </a:solidFill>
                      <a:latin typeface="+mj-lt"/>
                      <a:ea typeface="+mn-ea"/>
                      <a:cs typeface="+mn-cs"/>
                    </a:defRPr>
                  </a:pPr>
                  <a:endParaRPr lang="en-US"/>
                </a:p>
              </c:txPr>
              <c:dLblPos val="b"/>
              <c:showLegendKey val="0"/>
              <c:showVal val="1"/>
              <c:showCatName val="0"/>
              <c:showSerName val="0"/>
              <c:showPercent val="0"/>
              <c:showBubbleSize val="0"/>
              <c:extLst>
                <c:ext xmlns:c16="http://schemas.microsoft.com/office/drawing/2014/chart" uri="{C3380CC4-5D6E-409C-BE32-E72D297353CC}">
                  <c16:uniqueId val="{00000014-2600-4761-A03D-95D1D6993109}"/>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lumMod val="65000"/>
                      </a:schemeClr>
                    </a:solidFill>
                    <a:latin typeface="+mj-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'годишна анализа'!$C$2:$L$2</c:f>
              <c:strCache>
                <c:ptCount val="10"/>
                <c:pt idx="0">
                  <c:v>2019</c:v>
                </c:pt>
                <c:pt idx="1">
                  <c:v>2020</c:v>
                </c:pt>
                <c:pt idx="2">
                  <c:v>2021</c:v>
                </c:pt>
                <c:pt idx="3">
                  <c:v>2022</c:v>
                </c:pt>
                <c:pt idx="4">
                  <c:v>2023</c:v>
                </c:pt>
                <c:pt idx="5">
                  <c:v>2024</c:v>
                </c:pt>
                <c:pt idx="6">
                  <c:v>Q1 25</c:v>
                </c:pt>
                <c:pt idx="7">
                  <c:v>Q2 25</c:v>
                </c:pt>
                <c:pt idx="8">
                  <c:v>Q3 25</c:v>
                </c:pt>
                <c:pt idx="9">
                  <c:v>2025</c:v>
                </c:pt>
              </c:strCache>
            </c:strRef>
          </c:cat>
          <c:val>
            <c:numRef>
              <c:f>'годишна анализа'!$C$29:$L$29</c:f>
              <c:numCache>
                <c:formatCode>#,##0.0</c:formatCode>
                <c:ptCount val="10"/>
                <c:pt idx="0">
                  <c:v>3.22</c:v>
                </c:pt>
                <c:pt idx="1">
                  <c:v>2.63</c:v>
                </c:pt>
                <c:pt idx="2">
                  <c:v>2.61</c:v>
                </c:pt>
                <c:pt idx="3">
                  <c:v>2.27</c:v>
                </c:pt>
                <c:pt idx="4">
                  <c:v>2.2999999999999998</c:v>
                </c:pt>
                <c:pt idx="5">
                  <c:v>2.2799999999999998</c:v>
                </c:pt>
                <c:pt idx="6">
                  <c:v>2.2400000000000002</c:v>
                </c:pt>
                <c:pt idx="7">
                  <c:v>2.2200000000000002</c:v>
                </c:pt>
                <c:pt idx="8">
                  <c:v>2.2200000000000002</c:v>
                </c:pt>
                <c:pt idx="9">
                  <c:v>2.1800000000000002</c:v>
                </c:pt>
              </c:numCache>
            </c:numRef>
          </c:val>
          <c:smooth val="0"/>
          <c:extLst>
            <c:ext xmlns:c16="http://schemas.microsoft.com/office/drawing/2014/chart" uri="{C3380CC4-5D6E-409C-BE32-E72D297353CC}">
              <c16:uniqueId val="{00000015-2600-4761-A03D-95D1D6993109}"/>
            </c:ext>
          </c:extLst>
        </c:ser>
        <c:dLbls>
          <c:dLblPos val="ctr"/>
          <c:showLegendKey val="0"/>
          <c:showVal val="1"/>
          <c:showCatName val="0"/>
          <c:showSerName val="0"/>
          <c:showPercent val="0"/>
          <c:showBubbleSize val="0"/>
        </c:dLbls>
        <c:marker val="1"/>
        <c:smooth val="0"/>
        <c:axId val="538735392"/>
        <c:axId val="962469840"/>
      </c:lineChart>
      <c:catAx>
        <c:axId val="53873539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962469840"/>
        <c:crosses val="autoZero"/>
        <c:auto val="1"/>
        <c:lblAlgn val="ctr"/>
        <c:lblOffset val="100"/>
        <c:noMultiLvlLbl val="0"/>
      </c:catAx>
      <c:valAx>
        <c:axId val="962469840"/>
        <c:scaling>
          <c:orientation val="minMax"/>
          <c:min val="2.0000000000000004E-2"/>
        </c:scaling>
        <c:delete val="1"/>
        <c:axPos val="l"/>
        <c:numFmt formatCode="#,##0.0" sourceLinked="1"/>
        <c:majorTickMark val="none"/>
        <c:minorTickMark val="none"/>
        <c:tickLblPos val="nextTo"/>
        <c:crossAx val="538735392"/>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lt1"/>
    </a:solidFill>
    <a:ln w="9525" cap="flat" cmpd="sng" algn="ctr">
      <a:no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none" spc="0" normalizeH="0" baseline="0">
                <a:solidFill>
                  <a:srgbClr val="411B45"/>
                </a:solidFill>
                <a:latin typeface="+mn-lt"/>
                <a:ea typeface="+mj-ea"/>
                <a:cs typeface="+mj-cs"/>
              </a:defRPr>
            </a:pPr>
            <a:r>
              <a:rPr lang="en-GB" sz="1600" b="1" i="0" u="none" strike="noStrike" kern="1200" cap="none" spc="0" normalizeH="0" baseline="0" dirty="0">
                <a:solidFill>
                  <a:srgbClr val="002060"/>
                </a:solidFill>
              </a:rPr>
              <a:t>NPL Coverage - Coverage of non-performing loans with impairment</a:t>
            </a:r>
            <a:endParaRPr lang="ru-RU" sz="1600" b="1" i="0" u="none" strike="noStrike" dirty="0">
              <a:solidFill>
                <a:srgbClr val="002060"/>
              </a:solidFill>
              <a:effectLst/>
            </a:endParaRPr>
          </a:p>
        </c:rich>
      </c:tx>
      <c:overlay val="0"/>
      <c:spPr>
        <a:noFill/>
        <a:ln>
          <a:noFill/>
        </a:ln>
        <a:effectLst/>
      </c:spPr>
      <c:txPr>
        <a:bodyPr rot="0" spcFirstLastPara="1" vertOverflow="ellipsis" vert="horz" wrap="square" anchor="ctr" anchorCtr="1"/>
        <a:lstStyle/>
        <a:p>
          <a:pPr>
            <a:defRPr sz="1600" b="1" i="0" u="none" strike="noStrike" kern="1200" cap="none" spc="0" normalizeH="0" baseline="0">
              <a:solidFill>
                <a:srgbClr val="411B45"/>
              </a:solidFill>
              <a:latin typeface="+mn-lt"/>
              <a:ea typeface="+mj-ea"/>
              <a:cs typeface="+mj-cs"/>
            </a:defRPr>
          </a:pPr>
          <a:endParaRPr lang="ru-RU"/>
        </a:p>
      </c:txPr>
    </c:title>
    <c:autoTitleDeleted val="0"/>
    <c:plotArea>
      <c:layout/>
      <c:lineChart>
        <c:grouping val="standard"/>
        <c:varyColors val="0"/>
        <c:dLbls>
          <c:showLegendKey val="0"/>
          <c:showVal val="0"/>
          <c:showCatName val="0"/>
          <c:showSerName val="0"/>
          <c:showPercent val="0"/>
          <c:showBubbleSize val="0"/>
        </c:dLbls>
        <c:marker val="1"/>
        <c:smooth val="0"/>
        <c:axId val="472219344"/>
        <c:axId val="1832608400"/>
      </c:lineChart>
      <c:catAx>
        <c:axId val="472219344"/>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n-US"/>
          </a:p>
        </c:txPr>
        <c:crossAx val="1832608400"/>
        <c:crosses val="autoZero"/>
        <c:auto val="1"/>
        <c:lblAlgn val="ctr"/>
        <c:lblOffset val="100"/>
        <c:noMultiLvlLbl val="0"/>
      </c:catAx>
      <c:valAx>
        <c:axId val="1832608400"/>
        <c:scaling>
          <c:orientation val="minMax"/>
        </c:scaling>
        <c:delete val="1"/>
        <c:axPos val="l"/>
        <c:numFmt formatCode="0.00%" sourceLinked="1"/>
        <c:majorTickMark val="none"/>
        <c:minorTickMark val="none"/>
        <c:tickLblPos val="nextTo"/>
        <c:crossAx val="472219344"/>
        <c:crosses val="autoZero"/>
        <c:crossBetween val="between"/>
      </c:valAx>
      <c:spPr>
        <a:pattFill prst="ltDnDiag">
          <a:fgClr>
            <a:srgbClr val="000000">
              <a:alpha val="0"/>
            </a:srgbClr>
          </a:fgClr>
          <a:bgClr>
            <a:srgbClr val="FFFFFF"/>
          </a:bgClr>
        </a:patt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8">
  <a:schemeClr val="accent5"/>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1.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2.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3.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4.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5.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3.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4.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5.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6.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7.xml><?xml version="1.0" encoding="utf-8"?>
<cs:chartStyle xmlns:cs="http://schemas.microsoft.com/office/drawing/2012/chartStyle" xmlns:a="http://schemas.openxmlformats.org/drawingml/2006/main" id="232">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alpha val="54000"/>
          </a:schemeClr>
        </a:solidFill>
        <a:round/>
      </a:ln>
    </cs:spPr>
  </cs:gridlineMajor>
  <cs:gridlineMinor>
    <cs:lnRef idx="0"/>
    <cs:fillRef idx="0"/>
    <cs:effectRef idx="0"/>
    <cs:fontRef idx="minor">
      <a:schemeClr val="dk1"/>
    </cs:fontRef>
    <cs:spPr>
      <a:ln w="9525" cap="flat" cmpd="sng" algn="ctr">
        <a:solidFill>
          <a:schemeClr val="dk1">
            <a:lumMod val="15000"/>
            <a:lumOff val="85000"/>
            <a:alpha val="51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8.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9.xml><?xml version="1.0" encoding="utf-8"?>
<cs:chartStyle xmlns:cs="http://schemas.microsoft.com/office/drawing/2012/chartStyle" xmlns:a="http://schemas.openxmlformats.org/drawingml/2006/main" id="325">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5"/>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75000"/>
            <a:lumOff val="25000"/>
          </a:schemeClr>
        </a:solidFill>
      </a:ln>
    </cs:spPr>
  </cs:downBar>
  <cs:dropLine>
    <cs:lnRef idx="0"/>
    <cs:fillRef idx="0"/>
    <cs:effectRef idx="0"/>
    <cs:fontRef idx="minor">
      <a:schemeClr val="dk1"/>
    </cs:fontRef>
    <cs:spPr>
      <a:ln w="9525">
        <a:solidFill>
          <a:schemeClr val="tx1">
            <a:lumMod val="75000"/>
            <a:lumOff val="25000"/>
          </a:schemeClr>
        </a:solidFill>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75000"/>
            <a:lumOff val="2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731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4" y="1"/>
            <a:ext cx="2971800" cy="467311"/>
          </a:xfrm>
          <a:prstGeom prst="rect">
            <a:avLst/>
          </a:prstGeom>
        </p:spPr>
        <p:txBody>
          <a:bodyPr vert="horz" lIns="91440" tIns="45720" rIns="91440" bIns="45720" rtlCol="0"/>
          <a:lstStyle>
            <a:lvl1pPr algn="r">
              <a:defRPr sz="1200"/>
            </a:lvl1pPr>
          </a:lstStyle>
          <a:p>
            <a:fld id="{2C12238D-1E27-47BB-86DE-2DCA61276327}" type="datetimeFigureOut">
              <a:rPr lang="en-US" smtClean="0"/>
              <a:t>5/26/2026</a:t>
            </a:fld>
            <a:endParaRPr lang="en-US" dirty="0"/>
          </a:p>
        </p:txBody>
      </p:sp>
      <p:sp>
        <p:nvSpPr>
          <p:cNvPr id="4" name="Slide Image Placeholder 3"/>
          <p:cNvSpPr>
            <a:spLocks noGrp="1" noRot="1" noChangeAspect="1"/>
          </p:cNvSpPr>
          <p:nvPr>
            <p:ph type="sldImg" idx="2"/>
          </p:nvPr>
        </p:nvSpPr>
        <p:spPr>
          <a:xfrm>
            <a:off x="633413" y="1163638"/>
            <a:ext cx="5591175" cy="314483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1" y="4482297"/>
            <a:ext cx="5486400" cy="36673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46554"/>
            <a:ext cx="2971800" cy="467310"/>
          </a:xfrm>
          <a:prstGeom prst="rect">
            <a:avLst/>
          </a:prstGeom>
        </p:spPr>
        <p:txBody>
          <a:bodyPr vert="horz" lIns="91440" tIns="45720" rIns="91440" bIns="45720" rtlCol="0" anchor="b"/>
          <a:lstStyle>
            <a:lvl1pPr algn="r">
              <a:defRPr sz="1200"/>
            </a:lvl1pPr>
          </a:lstStyle>
          <a:p>
            <a:fld id="{B220AF59-CE35-435E-99B8-3B49E868C4D2}" type="slidenum">
              <a:rPr lang="en-US" smtClean="0"/>
              <a:t>‹#›</a:t>
            </a:fld>
            <a:endParaRPr lang="en-US" dirty="0"/>
          </a:p>
        </p:txBody>
      </p:sp>
    </p:spTree>
    <p:extLst>
      <p:ext uri="{BB962C8B-B14F-4D97-AF65-F5344CB8AC3E}">
        <p14:creationId xmlns:p14="http://schemas.microsoft.com/office/powerpoint/2010/main" val="803257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20AF59-CE35-435E-99B8-3B49E868C4D2}" type="slidenum">
              <a:rPr lang="en-US" smtClean="0"/>
              <a:t>8</a:t>
            </a:fld>
            <a:endParaRPr lang="en-US"/>
          </a:p>
        </p:txBody>
      </p:sp>
    </p:spTree>
    <p:extLst>
      <p:ext uri="{BB962C8B-B14F-4D97-AF65-F5344CB8AC3E}">
        <p14:creationId xmlns:p14="http://schemas.microsoft.com/office/powerpoint/2010/main" val="136545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41981-D22B-4116-92B4-FBE1D59BFC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CD39E9-806A-419F-8E82-988D29F036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FC60294-8DE1-4930-804B-9FF175AF7B49}"/>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5" name="Footer Placeholder 4">
            <a:extLst>
              <a:ext uri="{FF2B5EF4-FFF2-40B4-BE49-F238E27FC236}">
                <a16:creationId xmlns:a16="http://schemas.microsoft.com/office/drawing/2014/main" id="{824AB89B-3351-4C6E-BC4A-373C0CA3306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CBE09B-26E3-42DA-8A80-229F5A4B53E0}"/>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200067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E46FF-370C-4F58-89B9-B4754D3974A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E48440-4BEA-463A-939E-5CB8E4491C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EAEA2A-9F2A-4490-B578-73320DF6D1A4}"/>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5" name="Footer Placeholder 4">
            <a:extLst>
              <a:ext uri="{FF2B5EF4-FFF2-40B4-BE49-F238E27FC236}">
                <a16:creationId xmlns:a16="http://schemas.microsoft.com/office/drawing/2014/main" id="{D5F7239C-7F08-4C4F-A2CA-A85EA4C1CE2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411F42-1FE6-4D95-ACBF-435418BF5FCE}"/>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3779595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93A2F2-DB78-4DBF-9B14-24BE4B4C66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06FADC-73BF-4834-B9C7-9BE5BF130A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224EE3-3F0B-451F-AA29-C0BD7C729A75}"/>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5" name="Footer Placeholder 4">
            <a:extLst>
              <a:ext uri="{FF2B5EF4-FFF2-40B4-BE49-F238E27FC236}">
                <a16:creationId xmlns:a16="http://schemas.microsoft.com/office/drawing/2014/main" id="{DC60EA8D-EFEE-4439-A1FD-27D08B1BCE5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B4EAA7A-04C4-4F5B-8C50-2D6EAD2BBD57}"/>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2321561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9F03D-3C6E-473D-A135-78BE83A656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65B62D-E1D0-4ADC-9D40-A93AE85236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F4FB58-282E-4E81-B132-60644F3985A7}"/>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5" name="Footer Placeholder 4">
            <a:extLst>
              <a:ext uri="{FF2B5EF4-FFF2-40B4-BE49-F238E27FC236}">
                <a16:creationId xmlns:a16="http://schemas.microsoft.com/office/drawing/2014/main" id="{DFBA524B-E86A-49DD-BB91-6621086F4D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B63538-BFBA-406E-B0F1-D1CFE0B28F8E}"/>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4059221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CA1FD-C26C-4F46-92D6-49ADCFEDE4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F26E363-0B54-4361-8147-E25F720AED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20A879-17C6-4408-A0E2-D01EC0D1AE82}"/>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5" name="Footer Placeholder 4">
            <a:extLst>
              <a:ext uri="{FF2B5EF4-FFF2-40B4-BE49-F238E27FC236}">
                <a16:creationId xmlns:a16="http://schemas.microsoft.com/office/drawing/2014/main" id="{744E230E-1E6E-4F93-8C8E-52DAB719742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F1F4511-2B57-4AEC-9211-D9C48B888387}"/>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4092922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D8A6A-6FE2-49B9-B186-A8E9D42AE1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D04BA3-1AD8-4FDD-8B5A-F1E31CE68F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A0626C-0583-4C81-BC4F-825C878364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7B7E31C-8024-4B0B-82B7-8EBAC8E99F50}"/>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6" name="Footer Placeholder 5">
            <a:extLst>
              <a:ext uri="{FF2B5EF4-FFF2-40B4-BE49-F238E27FC236}">
                <a16:creationId xmlns:a16="http://schemas.microsoft.com/office/drawing/2014/main" id="{0015A67D-962E-447D-B53B-7FE2F709E78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DD12D0E-241B-4F46-B2CF-A0D177390BD4}"/>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1319720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9CD0F-3714-43E4-87A4-9842A01077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63C3FE-A070-4893-AE30-148E7F3E8E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FA008D-3EDB-4882-9ACB-6D057A41F2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C97CFE-52D2-4C2F-A71F-70BAAB671E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617361-34CB-434F-8535-9BAA6E5A34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206897-3AC1-4363-9B40-0B978B4B1A51}"/>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8" name="Footer Placeholder 7">
            <a:extLst>
              <a:ext uri="{FF2B5EF4-FFF2-40B4-BE49-F238E27FC236}">
                <a16:creationId xmlns:a16="http://schemas.microsoft.com/office/drawing/2014/main" id="{16811B93-ECF1-4C25-B8CB-C066D8C09D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6F53928-E6AA-4C84-A14A-15F0491EBC13}"/>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2871251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E3975-8A91-4B83-ADAD-55C67F30DB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BAA823-20C1-4C27-93EC-9A8A3FB0DE0A}"/>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4" name="Footer Placeholder 3">
            <a:extLst>
              <a:ext uri="{FF2B5EF4-FFF2-40B4-BE49-F238E27FC236}">
                <a16:creationId xmlns:a16="http://schemas.microsoft.com/office/drawing/2014/main" id="{0C0793D5-2F03-40E9-A9B9-EC771592F46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1D69DED-BD4F-42B6-8D6E-A3974F6F889E}"/>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1014233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FCF8F-9DA8-470E-B75C-43D3C4928A7D}"/>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3" name="Footer Placeholder 2">
            <a:extLst>
              <a:ext uri="{FF2B5EF4-FFF2-40B4-BE49-F238E27FC236}">
                <a16:creationId xmlns:a16="http://schemas.microsoft.com/office/drawing/2014/main" id="{70C6DF55-FFB7-400F-A6C6-616156D7E28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722F61F-EEEB-439D-821C-F73571A2B50D}"/>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2737167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A215D-084E-4D4B-9C1D-B76E66710F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46C08FA-88D0-49CB-916B-5DBAF0CC65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26616DE-261F-4D5A-A9AF-700FCDE3E9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EE082E-FF86-44E3-AEFE-554FB5CA1427}"/>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6" name="Footer Placeholder 5">
            <a:extLst>
              <a:ext uri="{FF2B5EF4-FFF2-40B4-BE49-F238E27FC236}">
                <a16:creationId xmlns:a16="http://schemas.microsoft.com/office/drawing/2014/main" id="{009CD3E1-BD38-4F69-A355-78F3B15648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237E8B9-B7D3-4A0D-A1BE-30BBADD80AE0}"/>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3990034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B79BB-02C9-4EF6-A305-606A17CDC4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0A12F9-F864-4F22-B597-AF9BF14539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EC053B4-E3B5-4A2A-8E66-5D0CE95488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084F08-D8EB-44A5-82D3-89F20A09F595}"/>
              </a:ext>
            </a:extLst>
          </p:cNvPr>
          <p:cNvSpPr>
            <a:spLocks noGrp="1"/>
          </p:cNvSpPr>
          <p:nvPr>
            <p:ph type="dt" sz="half" idx="10"/>
          </p:nvPr>
        </p:nvSpPr>
        <p:spPr/>
        <p:txBody>
          <a:bodyPr/>
          <a:lstStyle/>
          <a:p>
            <a:fld id="{0B4B0556-9251-4098-8468-E8935FDC2344}" type="datetimeFigureOut">
              <a:rPr lang="en-US" smtClean="0"/>
              <a:t>5/26/2026</a:t>
            </a:fld>
            <a:endParaRPr lang="en-US" dirty="0"/>
          </a:p>
        </p:txBody>
      </p:sp>
      <p:sp>
        <p:nvSpPr>
          <p:cNvPr id="6" name="Footer Placeholder 5">
            <a:extLst>
              <a:ext uri="{FF2B5EF4-FFF2-40B4-BE49-F238E27FC236}">
                <a16:creationId xmlns:a16="http://schemas.microsoft.com/office/drawing/2014/main" id="{E98A5081-01F0-4657-BD04-98FC58F3674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AA60983-5030-4AAC-BDF5-7213DA7F3321}"/>
              </a:ext>
            </a:extLst>
          </p:cNvPr>
          <p:cNvSpPr>
            <a:spLocks noGrp="1"/>
          </p:cNvSpPr>
          <p:nvPr>
            <p:ph type="sldNum" sz="quarter" idx="12"/>
          </p:nvPr>
        </p:nvSpPr>
        <p:spPr/>
        <p:txBody>
          <a:bodyPr/>
          <a:lstStyle/>
          <a:p>
            <a:fld id="{3D2E4DDC-ED98-43F8-A89D-6025F7C7F829}" type="slidenum">
              <a:rPr lang="en-US" smtClean="0"/>
              <a:t>‹#›</a:t>
            </a:fld>
            <a:endParaRPr lang="en-US" dirty="0"/>
          </a:p>
        </p:txBody>
      </p:sp>
    </p:spTree>
    <p:extLst>
      <p:ext uri="{BB962C8B-B14F-4D97-AF65-F5344CB8AC3E}">
        <p14:creationId xmlns:p14="http://schemas.microsoft.com/office/powerpoint/2010/main" val="2441349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586366-2FFD-4527-82E9-EA88713B5A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3DD86A-9058-4C69-B5DC-B719105E03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8D22AC-8F79-407A-AF5C-CDDECE7093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4B0556-9251-4098-8468-E8935FDC2344}" type="datetimeFigureOut">
              <a:rPr lang="en-US" smtClean="0"/>
              <a:t>5/26/2026</a:t>
            </a:fld>
            <a:endParaRPr lang="en-US" dirty="0"/>
          </a:p>
        </p:txBody>
      </p:sp>
      <p:sp>
        <p:nvSpPr>
          <p:cNvPr id="5" name="Footer Placeholder 4">
            <a:extLst>
              <a:ext uri="{FF2B5EF4-FFF2-40B4-BE49-F238E27FC236}">
                <a16:creationId xmlns:a16="http://schemas.microsoft.com/office/drawing/2014/main" id="{D5C393EA-737E-451E-9876-580111C4ED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2A9BD41-78CB-4314-BDE8-6776F453B8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2E4DDC-ED98-43F8-A89D-6025F7C7F829}" type="slidenum">
              <a:rPr lang="en-US" smtClean="0"/>
              <a:t>‹#›</a:t>
            </a:fld>
            <a:endParaRPr lang="en-US" dirty="0"/>
          </a:p>
        </p:txBody>
      </p:sp>
    </p:spTree>
    <p:extLst>
      <p:ext uri="{BB962C8B-B14F-4D97-AF65-F5344CB8AC3E}">
        <p14:creationId xmlns:p14="http://schemas.microsoft.com/office/powerpoint/2010/main" val="3627624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5.xml"/><Relationship Id="rId5" Type="http://schemas.openxmlformats.org/officeDocument/2006/relationships/image" Target="../media/image1.png"/><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5.xml"/><Relationship Id="rId5" Type="http://schemas.openxmlformats.org/officeDocument/2006/relationships/image" Target="../media/image1.png"/><Relationship Id="rId4" Type="http://schemas.openxmlformats.org/officeDocument/2006/relationships/chart" Target="../charts/chart8.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5.xml"/><Relationship Id="rId6" Type="http://schemas.openxmlformats.org/officeDocument/2006/relationships/chart" Target="../charts/chart11.xml"/><Relationship Id="rId5" Type="http://schemas.openxmlformats.org/officeDocument/2006/relationships/image" Target="../media/image1.png"/><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chart" Target="../charts/chart14.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1.png"/><Relationship Id="rId4" Type="http://schemas.openxmlformats.org/officeDocument/2006/relationships/chart" Target="../charts/chart1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5D195-1458-4A78-BBDC-96AC3D44AE5A}"/>
              </a:ext>
            </a:extLst>
          </p:cNvPr>
          <p:cNvSpPr>
            <a:spLocks noGrp="1"/>
          </p:cNvSpPr>
          <p:nvPr>
            <p:ph type="ctrTitle"/>
          </p:nvPr>
        </p:nvSpPr>
        <p:spPr>
          <a:xfrm>
            <a:off x="1514621" y="2475914"/>
            <a:ext cx="9162757" cy="3290404"/>
          </a:xfrm>
        </p:spPr>
        <p:txBody>
          <a:bodyPr>
            <a:noAutofit/>
          </a:bodyPr>
          <a:lstStyle/>
          <a:p>
            <a:pPr>
              <a:spcBef>
                <a:spcPts val="0"/>
              </a:spcBef>
            </a:pPr>
            <a:br>
              <a:rPr lang="mk-MK" sz="2800" dirty="0">
                <a:solidFill>
                  <a:srgbClr val="002060"/>
                </a:solidFill>
                <a:latin typeface="+mn-lt"/>
                <a:cs typeface="Times New Roman" panose="02020603050405020304" pitchFamily="18" charset="0"/>
              </a:rPr>
            </a:br>
            <a:r>
              <a:rPr lang="en-US" sz="3200" b="1" spc="-20" dirty="0">
                <a:solidFill>
                  <a:srgbClr val="002060"/>
                </a:solidFill>
                <a:effectLst>
                  <a:outerShdw blurRad="38100" dist="38100" dir="2700000" algn="tl">
                    <a:srgbClr val="000000">
                      <a:alpha val="43137"/>
                    </a:srgbClr>
                  </a:outerShdw>
                </a:effectLst>
                <a:latin typeface="+mn-lt"/>
                <a:cs typeface="Calibri Light"/>
              </a:rPr>
              <a:t> </a:t>
            </a:r>
            <a:r>
              <a:rPr lang="en-US" sz="3200" dirty="0">
                <a:solidFill>
                  <a:srgbClr val="002060"/>
                </a:solidFill>
                <a:latin typeface="+mn-lt"/>
              </a:rPr>
              <a:t>Macroeconomic data and </a:t>
            </a:r>
            <a:br>
              <a:rPr lang="mk-MK" sz="3200" dirty="0">
                <a:solidFill>
                  <a:srgbClr val="002060"/>
                </a:solidFill>
                <a:latin typeface="+mn-lt"/>
              </a:rPr>
            </a:br>
            <a:br>
              <a:rPr lang="en-US" sz="3200" dirty="0">
                <a:solidFill>
                  <a:srgbClr val="002060"/>
                </a:solidFill>
                <a:latin typeface="+mn-lt"/>
              </a:rPr>
            </a:br>
            <a:r>
              <a:rPr lang="en-GB" sz="2800" b="1" dirty="0">
                <a:solidFill>
                  <a:srgbClr val="002060"/>
                </a:solidFill>
                <a:latin typeface="+mn-lt"/>
              </a:rPr>
              <a:t>BANKING SYSTEM OF THE REPUBLIC OF NORTH</a:t>
            </a:r>
            <a:r>
              <a:rPr lang="mk-MK" sz="2800" b="1" dirty="0">
                <a:solidFill>
                  <a:srgbClr val="002060"/>
                </a:solidFill>
                <a:latin typeface="+mn-lt"/>
              </a:rPr>
              <a:t> </a:t>
            </a:r>
            <a:r>
              <a:rPr lang="en-GB" sz="2800" b="1" dirty="0">
                <a:solidFill>
                  <a:srgbClr val="002060"/>
                </a:solidFill>
                <a:latin typeface="+mn-lt"/>
              </a:rPr>
              <a:t>MACEDONIA</a:t>
            </a:r>
            <a:br>
              <a:rPr lang="mk-MK" sz="2800" b="1" dirty="0">
                <a:solidFill>
                  <a:srgbClr val="002060"/>
                </a:solidFill>
                <a:latin typeface="+mn-lt"/>
              </a:rPr>
            </a:br>
            <a:r>
              <a:rPr lang="en-US" sz="2000" b="1" dirty="0">
                <a:solidFill>
                  <a:srgbClr val="002060"/>
                </a:solidFill>
                <a:latin typeface="Amasis MT Pro Light" panose="02040304050005020304" pitchFamily="18" charset="0"/>
                <a:cs typeface="Times New Roman" panose="02020603050405020304" pitchFamily="18" charset="0"/>
              </a:rPr>
              <a:t>Q</a:t>
            </a:r>
            <a:r>
              <a:rPr lang="mk-MK" sz="2000" b="1" dirty="0">
                <a:solidFill>
                  <a:srgbClr val="002060"/>
                </a:solidFill>
                <a:latin typeface="Times New Roman" panose="02020603050405020304" pitchFamily="18" charset="0"/>
                <a:cs typeface="Times New Roman" panose="02020603050405020304" pitchFamily="18" charset="0"/>
              </a:rPr>
              <a:t>4</a:t>
            </a:r>
            <a:r>
              <a:rPr lang="en-US" sz="2000" b="1" dirty="0">
                <a:solidFill>
                  <a:srgbClr val="002060"/>
                </a:solidFill>
                <a:latin typeface="Times New Roman" panose="02020603050405020304" pitchFamily="18" charset="0"/>
                <a:cs typeface="Times New Roman" panose="02020603050405020304" pitchFamily="18" charset="0"/>
              </a:rPr>
              <a:t> 202</a:t>
            </a:r>
            <a:r>
              <a:rPr lang="mk-MK" sz="2000" b="1" dirty="0">
                <a:solidFill>
                  <a:srgbClr val="002060"/>
                </a:solidFill>
                <a:latin typeface="Times New Roman" panose="02020603050405020304" pitchFamily="18" charset="0"/>
                <a:cs typeface="Times New Roman" panose="02020603050405020304" pitchFamily="18" charset="0"/>
              </a:rPr>
              <a:t>5</a:t>
            </a:r>
            <a:br>
              <a:rPr lang="en-GB" sz="2000" b="1" dirty="0">
                <a:solidFill>
                  <a:srgbClr val="002060"/>
                </a:solidFill>
                <a:latin typeface="Times New Roman" panose="02020603050405020304" pitchFamily="18" charset="0"/>
                <a:cs typeface="Times New Roman" panose="02020603050405020304" pitchFamily="18" charset="0"/>
              </a:rPr>
            </a:br>
            <a:br>
              <a:rPr lang="en-US" sz="3200" b="1" dirty="0">
                <a:solidFill>
                  <a:srgbClr val="002060"/>
                </a:solidFill>
                <a:effectLst/>
                <a:latin typeface="+mn-lt"/>
                <a:ea typeface="Calibri" panose="020F0502020204030204" pitchFamily="34" charset="0"/>
              </a:rPr>
            </a:br>
            <a:br>
              <a:rPr lang="en-US" sz="1600" dirty="0">
                <a:solidFill>
                  <a:srgbClr val="002060"/>
                </a:solidFill>
                <a:effectLst/>
                <a:latin typeface="+mn-lt"/>
                <a:ea typeface="Calibri" panose="020F0502020204030204" pitchFamily="34" charset="0"/>
              </a:rPr>
            </a:br>
            <a:endParaRPr lang="en-US" sz="1600" dirty="0">
              <a:solidFill>
                <a:srgbClr val="002060"/>
              </a:solidFill>
              <a:latin typeface="+mn-lt"/>
              <a:cs typeface="Times New Roman" panose="02020603050405020304" pitchFamily="18" charset="0"/>
            </a:endParaRPr>
          </a:p>
        </p:txBody>
      </p:sp>
      <p:sp>
        <p:nvSpPr>
          <p:cNvPr id="5" name="object 3">
            <a:extLst>
              <a:ext uri="{FF2B5EF4-FFF2-40B4-BE49-F238E27FC236}">
                <a16:creationId xmlns:a16="http://schemas.microsoft.com/office/drawing/2014/main" id="{C70C5339-79EB-459B-9B8A-E7A326E4686A}"/>
              </a:ext>
            </a:extLst>
          </p:cNvPr>
          <p:cNvSpPr/>
          <p:nvPr/>
        </p:nvSpPr>
        <p:spPr>
          <a:xfrm>
            <a:off x="0" y="1"/>
            <a:ext cx="4427984" cy="597158"/>
          </a:xfrm>
          <a:custGeom>
            <a:avLst/>
            <a:gdLst/>
            <a:ahLst/>
            <a:cxnLst/>
            <a:rect l="l" t="t" r="r" b="b"/>
            <a:pathLst>
              <a:path w="10439400" h="719455">
                <a:moveTo>
                  <a:pt x="10439400" y="0"/>
                </a:moveTo>
                <a:lnTo>
                  <a:pt x="0" y="0"/>
                </a:lnTo>
                <a:lnTo>
                  <a:pt x="0" y="719327"/>
                </a:lnTo>
                <a:lnTo>
                  <a:pt x="239776" y="702817"/>
                </a:lnTo>
                <a:lnTo>
                  <a:pt x="239776" y="239775"/>
                </a:lnTo>
                <a:lnTo>
                  <a:pt x="6959600" y="239775"/>
                </a:lnTo>
                <a:lnTo>
                  <a:pt x="10439400" y="0"/>
                </a:lnTo>
                <a:close/>
              </a:path>
            </a:pathLst>
          </a:custGeom>
          <a:solidFill>
            <a:srgbClr val="C00000"/>
          </a:solidFill>
        </p:spPr>
        <p:txBody>
          <a:bodyPr wrap="square" lIns="0" tIns="0" rIns="0" bIns="0" rtlCol="0"/>
          <a:lstStyle/>
          <a:p>
            <a:endParaRPr dirty="0"/>
          </a:p>
        </p:txBody>
      </p:sp>
      <p:sp>
        <p:nvSpPr>
          <p:cNvPr id="6" name="object 8">
            <a:extLst>
              <a:ext uri="{FF2B5EF4-FFF2-40B4-BE49-F238E27FC236}">
                <a16:creationId xmlns:a16="http://schemas.microsoft.com/office/drawing/2014/main" id="{9EB141B5-5528-4862-84F1-94FFB3359DD9}"/>
              </a:ext>
            </a:extLst>
          </p:cNvPr>
          <p:cNvSpPr/>
          <p:nvPr/>
        </p:nvSpPr>
        <p:spPr>
          <a:xfrm>
            <a:off x="325199" y="453144"/>
            <a:ext cx="2378844" cy="1066321"/>
          </a:xfrm>
          <a:prstGeom prst="rect">
            <a:avLst/>
          </a:prstGeom>
          <a:blipFill>
            <a:blip r:embed="rId2" cstate="print"/>
            <a:stretch>
              <a:fillRect/>
            </a:stretch>
          </a:blipFill>
        </p:spPr>
        <p:txBody>
          <a:bodyPr wrap="square" lIns="0" tIns="0" rIns="0" bIns="0" rtlCol="0"/>
          <a:lstStyle/>
          <a:p>
            <a:endParaRPr dirty="0">
              <a:solidFill>
                <a:srgbClr val="0070C0"/>
              </a:solidFill>
            </a:endParaRPr>
          </a:p>
        </p:txBody>
      </p:sp>
    </p:spTree>
    <p:extLst>
      <p:ext uri="{BB962C8B-B14F-4D97-AF65-F5344CB8AC3E}">
        <p14:creationId xmlns:p14="http://schemas.microsoft.com/office/powerpoint/2010/main" val="1672680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57671-8AE6-D4E7-A427-245584C99A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0B5BD4-8C30-DB2D-54E4-B3D58511614E}"/>
              </a:ext>
            </a:extLst>
          </p:cNvPr>
          <p:cNvSpPr>
            <a:spLocks noGrp="1"/>
          </p:cNvSpPr>
          <p:nvPr>
            <p:ph type="title"/>
          </p:nvPr>
        </p:nvSpPr>
        <p:spPr>
          <a:xfrm>
            <a:off x="65317" y="1974403"/>
            <a:ext cx="12126683" cy="2392325"/>
          </a:xfrm>
        </p:spPr>
        <p:txBody>
          <a:bodyPr numCol="4">
            <a:noAutofit/>
          </a:bodyPr>
          <a:lstStyle/>
          <a:p>
            <a:r>
              <a:rPr lang="en-US" sz="1100" dirty="0">
                <a:solidFill>
                  <a:srgbClr val="002060"/>
                </a:solidFill>
              </a:rPr>
              <a:t>1. </a:t>
            </a:r>
            <a:r>
              <a:rPr lang="en-US" sz="1100" b="1" u="sng" dirty="0">
                <a:solidFill>
                  <a:srgbClr val="002060"/>
                </a:solidFill>
              </a:rPr>
              <a:t>Basic indicators of the </a:t>
            </a:r>
            <a:r>
              <a:rPr lang="en-US" sz="1100" b="1" u="sng" dirty="0" err="1">
                <a:solidFill>
                  <a:srgbClr val="002060"/>
                </a:solidFill>
              </a:rPr>
              <a:t>macedonian</a:t>
            </a:r>
            <a:r>
              <a:rPr lang="en-US" sz="1100" b="1" u="sng" dirty="0">
                <a:solidFill>
                  <a:srgbClr val="002060"/>
                </a:solidFill>
              </a:rPr>
              <a:t> ECONOMY</a:t>
            </a:r>
            <a:br>
              <a:rPr lang="en-US" sz="900" dirty="0">
                <a:solidFill>
                  <a:srgbClr val="002060"/>
                </a:solidFill>
              </a:rPr>
            </a:br>
            <a:br>
              <a:rPr lang="mk-MK" sz="900" dirty="0">
                <a:solidFill>
                  <a:srgbClr val="002060"/>
                </a:solidFill>
              </a:rPr>
            </a:br>
            <a:r>
              <a:rPr lang="en-GB" sz="1100" dirty="0">
                <a:solidFill>
                  <a:srgbClr val="FF0066"/>
                </a:solidFill>
              </a:rPr>
              <a:t>Credit rating</a:t>
            </a:r>
            <a:r>
              <a:rPr lang="mk-MK" sz="1100" dirty="0">
                <a:solidFill>
                  <a:srgbClr val="FF0066"/>
                </a:solidFill>
              </a:rPr>
              <a:t> </a:t>
            </a:r>
            <a:r>
              <a:rPr lang="en-US" sz="1100" dirty="0">
                <a:solidFill>
                  <a:srgbClr val="FF0066"/>
                </a:solidFill>
              </a:rPr>
              <a:t>|</a:t>
            </a:r>
            <a:r>
              <a:rPr lang="en-GB" sz="1100" dirty="0">
                <a:solidFill>
                  <a:srgbClr val="FF0066"/>
                </a:solidFill>
              </a:rPr>
              <a:t> </a:t>
            </a:r>
            <a:r>
              <a:rPr lang="en-GB" sz="900" dirty="0">
                <a:solidFill>
                  <a:srgbClr val="002060"/>
                </a:solidFill>
              </a:rPr>
              <a:t>of the state BB + outlook Stabile, </a:t>
            </a:r>
            <a:r>
              <a:rPr lang="en-US" sz="900" dirty="0">
                <a:solidFill>
                  <a:srgbClr val="002060"/>
                </a:solidFill>
              </a:rPr>
              <a:t>Fitch, </a:t>
            </a:r>
            <a:r>
              <a:rPr lang="en-GB" sz="900" dirty="0">
                <a:solidFill>
                  <a:srgbClr val="002060"/>
                </a:solidFill>
              </a:rPr>
              <a:t>Credit rating agency (confirmed the implementation of good policies, the stabile banking system and domestic currency and increased foreign reserves)</a:t>
            </a:r>
            <a:br>
              <a:rPr lang="en-GB" sz="900" dirty="0">
                <a:solidFill>
                  <a:srgbClr val="002060"/>
                </a:solidFill>
              </a:rPr>
            </a:br>
            <a:br>
              <a:rPr lang="en-GB" sz="900" dirty="0">
                <a:solidFill>
                  <a:srgbClr val="002060"/>
                </a:solidFill>
              </a:rPr>
            </a:br>
            <a:r>
              <a:rPr lang="en-US" sz="1100" dirty="0">
                <a:solidFill>
                  <a:srgbClr val="FF0066"/>
                </a:solidFill>
              </a:rPr>
              <a:t>Economic growth |</a:t>
            </a:r>
            <a:r>
              <a:rPr lang="en-US" altLang="en-US" sz="900" dirty="0">
                <a:solidFill>
                  <a:srgbClr val="002060"/>
                </a:solidFill>
              </a:rPr>
              <a:t>3.8.% </a:t>
            </a:r>
            <a:r>
              <a:rPr lang="en-US" sz="900" dirty="0">
                <a:solidFill>
                  <a:srgbClr val="002060"/>
                </a:solidFill>
              </a:rPr>
              <a:t>GDP growth </a:t>
            </a:r>
            <a:br>
              <a:rPr lang="en-GB" sz="900" i="1" dirty="0">
                <a:solidFill>
                  <a:schemeClr val="bg1">
                    <a:lumMod val="50000"/>
                  </a:schemeClr>
                </a:solidFill>
              </a:rPr>
            </a:br>
            <a:br>
              <a:rPr lang="en-GB" sz="900" i="1" dirty="0">
                <a:solidFill>
                  <a:schemeClr val="bg1">
                    <a:lumMod val="50000"/>
                  </a:schemeClr>
                </a:solidFill>
              </a:rPr>
            </a:br>
            <a:r>
              <a:rPr lang="en-GB" sz="1100" dirty="0">
                <a:solidFill>
                  <a:srgbClr val="FF0066"/>
                </a:solidFill>
              </a:rPr>
              <a:t>Trade </a:t>
            </a:r>
            <a:r>
              <a:rPr lang="en-US" sz="900" dirty="0">
                <a:solidFill>
                  <a:srgbClr val="FF0066"/>
                </a:solidFill>
              </a:rPr>
              <a:t>|</a:t>
            </a:r>
            <a:br>
              <a:rPr lang="en-US" sz="900" dirty="0">
                <a:solidFill>
                  <a:srgbClr val="002060"/>
                </a:solidFill>
              </a:rPr>
            </a:br>
            <a:r>
              <a:rPr lang="en-GB" sz="800" dirty="0">
                <a:solidFill>
                  <a:srgbClr val="002060"/>
                </a:solidFill>
              </a:rPr>
              <a:t>Import amounts </a:t>
            </a:r>
            <a:r>
              <a:rPr lang="mk-MK" sz="800" dirty="0">
                <a:solidFill>
                  <a:srgbClr val="002060"/>
                </a:solidFill>
              </a:rPr>
              <a:t>11.5</a:t>
            </a:r>
            <a:r>
              <a:rPr lang="en-US" sz="800" dirty="0">
                <a:solidFill>
                  <a:srgbClr val="002060"/>
                </a:solidFill>
              </a:rPr>
              <a:t> € bn. </a:t>
            </a:r>
            <a:br>
              <a:rPr lang="en-US" sz="800" dirty="0">
                <a:solidFill>
                  <a:srgbClr val="002060"/>
                </a:solidFill>
              </a:rPr>
            </a:br>
            <a:r>
              <a:rPr lang="en-GB" sz="800" dirty="0">
                <a:solidFill>
                  <a:srgbClr val="002060"/>
                </a:solidFill>
              </a:rPr>
              <a:t>Export amounts  </a:t>
            </a:r>
            <a:r>
              <a:rPr lang="mk-MK" sz="800" dirty="0">
                <a:solidFill>
                  <a:srgbClr val="002060"/>
                </a:solidFill>
              </a:rPr>
              <a:t>8,0</a:t>
            </a:r>
            <a:r>
              <a:rPr lang="en-GB" sz="800" dirty="0">
                <a:solidFill>
                  <a:srgbClr val="002060"/>
                </a:solidFill>
              </a:rPr>
              <a:t> </a:t>
            </a:r>
            <a:r>
              <a:rPr lang="en-US" sz="800" dirty="0">
                <a:solidFill>
                  <a:srgbClr val="002060"/>
                </a:solidFill>
              </a:rPr>
              <a:t>€ bn</a:t>
            </a:r>
            <a:r>
              <a:rPr lang="en-US" sz="900" dirty="0">
                <a:solidFill>
                  <a:srgbClr val="002060"/>
                </a:solidFill>
              </a:rPr>
              <a:t>. </a:t>
            </a:r>
            <a:br>
              <a:rPr lang="en-GB" sz="900" dirty="0">
                <a:solidFill>
                  <a:srgbClr val="002060"/>
                </a:solidFill>
              </a:rPr>
            </a:br>
            <a:br>
              <a:rPr lang="en-GB" sz="900" dirty="0">
                <a:solidFill>
                  <a:srgbClr val="002060"/>
                </a:solidFill>
              </a:rPr>
            </a:br>
            <a:r>
              <a:rPr lang="en-US" sz="1200" dirty="0" err="1">
                <a:solidFill>
                  <a:srgbClr val="FF0066"/>
                </a:solidFill>
              </a:rPr>
              <a:t>Labour</a:t>
            </a:r>
            <a:r>
              <a:rPr lang="en-US" sz="1200" dirty="0">
                <a:solidFill>
                  <a:srgbClr val="FF0066"/>
                </a:solidFill>
              </a:rPr>
              <a:t> market </a:t>
            </a:r>
            <a:r>
              <a:rPr lang="en-US" sz="900" dirty="0">
                <a:solidFill>
                  <a:srgbClr val="FF0066"/>
                </a:solidFill>
              </a:rPr>
              <a:t>|</a:t>
            </a:r>
            <a:r>
              <a:rPr lang="en-GB" sz="900" dirty="0">
                <a:solidFill>
                  <a:srgbClr val="002060"/>
                </a:solidFill>
              </a:rPr>
              <a:t>Rate of</a:t>
            </a:r>
            <a:r>
              <a:rPr lang="mk-MK" sz="900" dirty="0">
                <a:solidFill>
                  <a:srgbClr val="002060"/>
                </a:solidFill>
              </a:rPr>
              <a:t> </a:t>
            </a:r>
            <a:r>
              <a:rPr lang="en-US" sz="900" dirty="0">
                <a:solidFill>
                  <a:srgbClr val="002060"/>
                </a:solidFill>
              </a:rPr>
              <a:t>unemployment </a:t>
            </a:r>
            <a:r>
              <a:rPr lang="en-GB" sz="900" dirty="0">
                <a:solidFill>
                  <a:srgbClr val="002060"/>
                </a:solidFill>
              </a:rPr>
              <a:t>1</a:t>
            </a:r>
            <a:r>
              <a:rPr lang="mk-MK" sz="900" dirty="0">
                <a:solidFill>
                  <a:srgbClr val="002060"/>
                </a:solidFill>
              </a:rPr>
              <a:t>1,</a:t>
            </a:r>
            <a:r>
              <a:rPr lang="en-US" sz="900" dirty="0">
                <a:solidFill>
                  <a:srgbClr val="002060"/>
                </a:solidFill>
              </a:rPr>
              <a:t>4</a:t>
            </a:r>
            <a:r>
              <a:rPr lang="mk-MK" sz="900" dirty="0">
                <a:solidFill>
                  <a:srgbClr val="002060"/>
                </a:solidFill>
              </a:rPr>
              <a:t>%</a:t>
            </a:r>
            <a:br>
              <a:rPr lang="mk-MK" sz="900" dirty="0">
                <a:solidFill>
                  <a:srgbClr val="002060"/>
                </a:solidFill>
              </a:rPr>
            </a:br>
            <a:br>
              <a:rPr lang="en-US" sz="900" dirty="0">
                <a:solidFill>
                  <a:srgbClr val="002060"/>
                </a:solidFill>
              </a:rPr>
            </a:br>
            <a:r>
              <a:rPr lang="en-US" sz="1100" dirty="0">
                <a:solidFill>
                  <a:srgbClr val="FF0066"/>
                </a:solidFill>
              </a:rPr>
              <a:t>Financial intermediation</a:t>
            </a:r>
            <a:r>
              <a:rPr lang="mk-MK" sz="1100" dirty="0">
                <a:solidFill>
                  <a:srgbClr val="FF0066"/>
                </a:solidFill>
              </a:rPr>
              <a:t> </a:t>
            </a:r>
            <a:r>
              <a:rPr lang="en-US" sz="900" dirty="0">
                <a:solidFill>
                  <a:srgbClr val="FF0066"/>
                </a:solidFill>
              </a:rPr>
              <a:t>| </a:t>
            </a:r>
            <a:r>
              <a:rPr lang="en-GB" sz="900" dirty="0">
                <a:solidFill>
                  <a:srgbClr val="002060"/>
                </a:solidFill>
              </a:rPr>
              <a:t>Total assets of the Banking system </a:t>
            </a:r>
            <a:r>
              <a:rPr lang="en-US" sz="900" dirty="0">
                <a:solidFill>
                  <a:srgbClr val="002060"/>
                </a:solidFill>
              </a:rPr>
              <a:t>/GDP</a:t>
            </a:r>
            <a:r>
              <a:rPr lang="mk-MK" sz="900" dirty="0">
                <a:solidFill>
                  <a:srgbClr val="002060"/>
                </a:solidFill>
              </a:rPr>
              <a:t> 89,5</a:t>
            </a:r>
            <a:br>
              <a:rPr lang="mk-MK" sz="900" dirty="0"/>
            </a:br>
            <a:r>
              <a:rPr lang="en-US" sz="1100" u="sng" dirty="0">
                <a:solidFill>
                  <a:srgbClr val="002060"/>
                </a:solidFill>
              </a:rPr>
              <a:t>2. </a:t>
            </a:r>
            <a:r>
              <a:rPr lang="en-US" sz="1100" b="1" u="sng" dirty="0">
                <a:solidFill>
                  <a:srgbClr val="002060"/>
                </a:solidFill>
              </a:rPr>
              <a:t>MONETARY policy</a:t>
            </a:r>
            <a:r>
              <a:rPr lang="en-US" sz="1100" b="1" dirty="0">
                <a:solidFill>
                  <a:srgbClr val="002060"/>
                </a:solidFill>
              </a:rPr>
              <a:t> | monetary developments </a:t>
            </a:r>
            <a:br>
              <a:rPr lang="en-US" sz="900" dirty="0">
                <a:solidFill>
                  <a:srgbClr val="0070C0"/>
                </a:solidFill>
                <a:latin typeface="Amasis MT Pro" panose="02040504050005020304" pitchFamily="18" charset="0"/>
              </a:rPr>
            </a:br>
            <a:br>
              <a:rPr lang="mk-MK" sz="900" dirty="0">
                <a:solidFill>
                  <a:srgbClr val="0070C0"/>
                </a:solidFill>
                <a:latin typeface="Amasis MT Pro" panose="02040504050005020304" pitchFamily="18" charset="0"/>
              </a:rPr>
            </a:br>
            <a:r>
              <a:rPr lang="en-US" sz="1100" dirty="0">
                <a:solidFill>
                  <a:srgbClr val="FF0066"/>
                </a:solidFill>
              </a:rPr>
              <a:t>Inflation</a:t>
            </a:r>
            <a:r>
              <a:rPr lang="mk-MK" sz="1100" dirty="0">
                <a:solidFill>
                  <a:srgbClr val="002060"/>
                </a:solidFill>
              </a:rPr>
              <a:t> </a:t>
            </a:r>
            <a:r>
              <a:rPr lang="en-US" sz="900" dirty="0">
                <a:solidFill>
                  <a:srgbClr val="FF0066"/>
                </a:solidFill>
              </a:rPr>
              <a:t>| </a:t>
            </a:r>
            <a:r>
              <a:rPr lang="en-US" sz="900" dirty="0">
                <a:solidFill>
                  <a:srgbClr val="002060"/>
                </a:solidFill>
              </a:rPr>
              <a:t>4.1</a:t>
            </a:r>
            <a:r>
              <a:rPr lang="en-GB" sz="900" dirty="0">
                <a:solidFill>
                  <a:srgbClr val="002060"/>
                </a:solidFill>
              </a:rPr>
              <a:t>%</a:t>
            </a:r>
            <a:r>
              <a:rPr lang="mk-MK" sz="900" dirty="0">
                <a:solidFill>
                  <a:srgbClr val="002060"/>
                </a:solidFill>
              </a:rPr>
              <a:t> </a:t>
            </a:r>
            <a:r>
              <a:rPr lang="en-US" sz="900" dirty="0">
                <a:solidFill>
                  <a:srgbClr val="002060"/>
                </a:solidFill>
              </a:rPr>
              <a:t>(m</a:t>
            </a:r>
            <a:r>
              <a:rPr lang="mk-MK" sz="900" dirty="0">
                <a:solidFill>
                  <a:srgbClr val="002060"/>
                </a:solidFill>
              </a:rPr>
              <a:t>ах. 17.1%  (01. 2023) </a:t>
            </a:r>
            <a:br>
              <a:rPr lang="en-US" sz="900" dirty="0">
                <a:solidFill>
                  <a:schemeClr val="bg1">
                    <a:lumMod val="65000"/>
                  </a:schemeClr>
                </a:solidFill>
              </a:rPr>
            </a:br>
            <a:br>
              <a:rPr lang="en-US" sz="900" i="1" dirty="0">
                <a:solidFill>
                  <a:schemeClr val="bg1">
                    <a:lumMod val="65000"/>
                  </a:schemeClr>
                </a:solidFill>
              </a:rPr>
            </a:br>
            <a:r>
              <a:rPr lang="en-GB" sz="1100" dirty="0">
                <a:solidFill>
                  <a:srgbClr val="FF0066"/>
                </a:solidFill>
              </a:rPr>
              <a:t>Reference rate</a:t>
            </a:r>
            <a:r>
              <a:rPr lang="mk-MK" sz="1100" dirty="0">
                <a:solidFill>
                  <a:srgbClr val="FF0066"/>
                </a:solidFill>
              </a:rPr>
              <a:t> </a:t>
            </a:r>
            <a:r>
              <a:rPr lang="en-US" sz="900" dirty="0">
                <a:solidFill>
                  <a:srgbClr val="FF0066"/>
                </a:solidFill>
              </a:rPr>
              <a:t>| </a:t>
            </a:r>
            <a:r>
              <a:rPr lang="en-US" sz="900" dirty="0">
                <a:solidFill>
                  <a:srgbClr val="002060"/>
                </a:solidFill>
              </a:rPr>
              <a:t>4</a:t>
            </a:r>
            <a:r>
              <a:rPr lang="en-GB" sz="900" dirty="0">
                <a:solidFill>
                  <a:srgbClr val="002060"/>
                </a:solidFill>
              </a:rPr>
              <a:t>%</a:t>
            </a:r>
            <a:r>
              <a:rPr lang="mk-MK" sz="900" dirty="0">
                <a:solidFill>
                  <a:srgbClr val="002060"/>
                </a:solidFill>
              </a:rPr>
              <a:t>,</a:t>
            </a:r>
            <a:r>
              <a:rPr lang="en-US" sz="900" dirty="0">
                <a:solidFill>
                  <a:srgbClr val="002060"/>
                </a:solidFill>
              </a:rPr>
              <a:t> two cuts in 2025, </a:t>
            </a:r>
            <a:br>
              <a:rPr lang="en-US" sz="900" dirty="0">
                <a:solidFill>
                  <a:srgbClr val="002060"/>
                </a:solidFill>
              </a:rPr>
            </a:br>
            <a:r>
              <a:rPr lang="en-US" sz="900" dirty="0">
                <a:solidFill>
                  <a:srgbClr val="002060"/>
                </a:solidFill>
              </a:rPr>
              <a:t>maturity TB to 7 days </a:t>
            </a:r>
            <a:r>
              <a:rPr lang="mk-MK" sz="900" dirty="0">
                <a:solidFill>
                  <a:srgbClr val="002060"/>
                </a:solidFill>
              </a:rPr>
              <a:t>-</a:t>
            </a:r>
            <a:r>
              <a:rPr lang="en-US" sz="900" dirty="0">
                <a:solidFill>
                  <a:srgbClr val="002060"/>
                </a:solidFill>
              </a:rPr>
              <a:t> efficiently transmit monetary signals to the </a:t>
            </a:r>
            <a:r>
              <a:rPr lang="mk-MK" sz="900" dirty="0">
                <a:solidFill>
                  <a:srgbClr val="002060"/>
                </a:solidFill>
              </a:rPr>
              <a:t>М</a:t>
            </a:r>
            <a:r>
              <a:rPr lang="en-US" sz="900" dirty="0" err="1">
                <a:solidFill>
                  <a:srgbClr val="002060"/>
                </a:solidFill>
              </a:rPr>
              <a:t>oney</a:t>
            </a:r>
            <a:r>
              <a:rPr lang="en-US" sz="900" dirty="0">
                <a:solidFill>
                  <a:srgbClr val="002060"/>
                </a:solidFill>
              </a:rPr>
              <a:t> market</a:t>
            </a:r>
            <a:br>
              <a:rPr lang="en-US" sz="900" dirty="0">
                <a:solidFill>
                  <a:srgbClr val="002060"/>
                </a:solidFill>
              </a:rPr>
            </a:br>
            <a:br>
              <a:rPr lang="en-US" sz="900" i="1" dirty="0">
                <a:solidFill>
                  <a:srgbClr val="002060"/>
                </a:solidFill>
              </a:rPr>
            </a:br>
            <a:r>
              <a:rPr lang="en-US" sz="1100" dirty="0">
                <a:solidFill>
                  <a:srgbClr val="FF0066"/>
                </a:solidFill>
              </a:rPr>
              <a:t>Reserve requirement</a:t>
            </a:r>
            <a:r>
              <a:rPr lang="mk-MK" sz="1100" dirty="0">
                <a:solidFill>
                  <a:srgbClr val="FF0066"/>
                </a:solidFill>
              </a:rPr>
              <a:t> </a:t>
            </a:r>
            <a:r>
              <a:rPr lang="en-US" sz="900" dirty="0">
                <a:solidFill>
                  <a:srgbClr val="FF0066"/>
                </a:solidFill>
              </a:rPr>
              <a:t>|</a:t>
            </a:r>
            <a:br>
              <a:rPr lang="ru-RU" sz="900" i="1" dirty="0">
                <a:solidFill>
                  <a:srgbClr val="002060"/>
                </a:solidFill>
              </a:rPr>
            </a:br>
            <a:r>
              <a:rPr lang="en-US" sz="900" dirty="0">
                <a:solidFill>
                  <a:srgbClr val="002060"/>
                </a:solidFill>
              </a:rPr>
              <a:t>for liabilities in domestic currency 9%</a:t>
            </a:r>
            <a:br>
              <a:rPr lang="en-US" sz="900" dirty="0">
                <a:solidFill>
                  <a:srgbClr val="002060"/>
                </a:solidFill>
              </a:rPr>
            </a:br>
            <a:r>
              <a:rPr lang="en-US" sz="900" dirty="0">
                <a:solidFill>
                  <a:srgbClr val="002060"/>
                </a:solidFill>
              </a:rPr>
              <a:t>for liabilities in domestic currency with FX clause 100%</a:t>
            </a:r>
            <a:br>
              <a:rPr lang="en-US" sz="900" dirty="0">
                <a:solidFill>
                  <a:srgbClr val="002060"/>
                </a:solidFill>
              </a:rPr>
            </a:br>
            <a:r>
              <a:rPr lang="en-US" sz="900" dirty="0">
                <a:solidFill>
                  <a:srgbClr val="002060"/>
                </a:solidFill>
              </a:rPr>
              <a:t>for liabilities up to 2 years in foreign currency 22%</a:t>
            </a:r>
            <a:br>
              <a:rPr lang="en-US" sz="900" dirty="0">
                <a:solidFill>
                  <a:srgbClr val="002060"/>
                </a:solidFill>
              </a:rPr>
            </a:br>
            <a:r>
              <a:rPr lang="en-US" sz="900" dirty="0">
                <a:solidFill>
                  <a:srgbClr val="002060"/>
                </a:solidFill>
              </a:rPr>
              <a:t>for liabilities over 2 years in foreign currency 10%</a:t>
            </a:r>
            <a:br>
              <a:rPr lang="en-US" sz="900" dirty="0">
                <a:solidFill>
                  <a:srgbClr val="002060"/>
                </a:solidFill>
              </a:rPr>
            </a:br>
            <a:br>
              <a:rPr lang="en-US" sz="900" dirty="0">
                <a:solidFill>
                  <a:srgbClr val="002060"/>
                </a:solidFill>
              </a:rPr>
            </a:br>
            <a:r>
              <a:rPr lang="en-US" sz="1100" dirty="0">
                <a:solidFill>
                  <a:srgbClr val="FF0066"/>
                </a:solidFill>
              </a:rPr>
              <a:t>FX Reserves | </a:t>
            </a:r>
            <a:r>
              <a:rPr lang="en-US" sz="900" dirty="0">
                <a:solidFill>
                  <a:srgbClr val="002060"/>
                </a:solidFill>
              </a:rPr>
              <a:t>4.</a:t>
            </a:r>
            <a:r>
              <a:rPr lang="mk-MK" sz="900" dirty="0">
                <a:solidFill>
                  <a:srgbClr val="002060"/>
                </a:solidFill>
              </a:rPr>
              <a:t>9</a:t>
            </a:r>
            <a:r>
              <a:rPr lang="en-US" sz="900" dirty="0">
                <a:solidFill>
                  <a:srgbClr val="002060"/>
                </a:solidFill>
              </a:rPr>
              <a:t> € bn.</a:t>
            </a:r>
            <a:r>
              <a:rPr lang="en-US" sz="900" dirty="0">
                <a:solidFill>
                  <a:schemeClr val="bg1">
                    <a:lumMod val="50000"/>
                  </a:schemeClr>
                </a:solidFill>
              </a:rPr>
              <a:t> </a:t>
            </a:r>
            <a:r>
              <a:rPr lang="en-US" sz="900" dirty="0">
                <a:solidFill>
                  <a:srgbClr val="002060"/>
                </a:solidFill>
              </a:rPr>
              <a:t>cover over 5 m. still in the safe zone</a:t>
            </a:r>
            <a:br>
              <a:rPr lang="en-US" sz="900" dirty="0">
                <a:solidFill>
                  <a:srgbClr val="002060"/>
                </a:solidFill>
              </a:rPr>
            </a:br>
            <a:br>
              <a:rPr lang="en-US" sz="900" dirty="0">
                <a:solidFill>
                  <a:srgbClr val="002060"/>
                </a:solidFill>
              </a:rPr>
            </a:br>
            <a:br>
              <a:rPr lang="en-US" sz="900" i="1" dirty="0">
                <a:solidFill>
                  <a:schemeClr val="bg1">
                    <a:lumMod val="50000"/>
                  </a:schemeClr>
                </a:solidFill>
              </a:rPr>
            </a:br>
            <a:r>
              <a:rPr lang="en-US" altLang="en-US" sz="1100" u="sng" dirty="0">
                <a:solidFill>
                  <a:srgbClr val="002060"/>
                </a:solidFill>
              </a:rPr>
              <a:t>3.</a:t>
            </a:r>
            <a:r>
              <a:rPr lang="en-US" altLang="en-US" sz="1100" b="1" u="sng" dirty="0">
                <a:solidFill>
                  <a:srgbClr val="002060"/>
                </a:solidFill>
              </a:rPr>
              <a:t> </a:t>
            </a:r>
            <a:r>
              <a:rPr lang="en-US" sz="1100" b="1" u="sng" dirty="0">
                <a:solidFill>
                  <a:srgbClr val="002060"/>
                </a:solidFill>
              </a:rPr>
              <a:t>MACROPRUDENTIAL measures</a:t>
            </a:r>
            <a:br>
              <a:rPr lang="en-US" altLang="en-US" sz="900" b="1" dirty="0">
                <a:solidFill>
                  <a:srgbClr val="002060"/>
                </a:solidFill>
              </a:rPr>
            </a:br>
            <a:br>
              <a:rPr lang="mk-MK" altLang="en-US" sz="1100" dirty="0">
                <a:solidFill>
                  <a:srgbClr val="002060"/>
                </a:solidFill>
              </a:rPr>
            </a:br>
            <a:r>
              <a:rPr lang="en-US" sz="1100" dirty="0">
                <a:solidFill>
                  <a:srgbClr val="FF0066"/>
                </a:solidFill>
              </a:rPr>
              <a:t>Countercyclical capital buffer</a:t>
            </a:r>
            <a:r>
              <a:rPr lang="en-US" sz="900" dirty="0">
                <a:solidFill>
                  <a:srgbClr val="FF0066"/>
                </a:solidFill>
              </a:rPr>
              <a:t> | </a:t>
            </a:r>
            <a:r>
              <a:rPr lang="en-US" sz="900" i="1" dirty="0" err="1">
                <a:solidFill>
                  <a:srgbClr val="002060"/>
                </a:solidFill>
              </a:rPr>
              <a:t>CCyB</a:t>
            </a:r>
            <a:r>
              <a:rPr lang="mk-MK" sz="900" dirty="0">
                <a:solidFill>
                  <a:srgbClr val="002060"/>
                </a:solidFill>
              </a:rPr>
              <a:t> </a:t>
            </a:r>
            <a:r>
              <a:rPr lang="en-US" sz="900" dirty="0">
                <a:solidFill>
                  <a:srgbClr val="002060"/>
                </a:solidFill>
              </a:rPr>
              <a:t>1.75%</a:t>
            </a:r>
            <a:r>
              <a:rPr lang="mk-MK" sz="900" dirty="0">
                <a:solidFill>
                  <a:srgbClr val="002060"/>
                </a:solidFill>
              </a:rPr>
              <a:t> </a:t>
            </a:r>
            <a:r>
              <a:rPr lang="en-US" sz="900" dirty="0">
                <a:solidFill>
                  <a:srgbClr val="002060"/>
                </a:solidFill>
              </a:rPr>
              <a:t> </a:t>
            </a:r>
            <a:br>
              <a:rPr lang="en-US" sz="900" dirty="0">
                <a:solidFill>
                  <a:srgbClr val="002060"/>
                </a:solidFill>
              </a:rPr>
            </a:br>
            <a:br>
              <a:rPr lang="en-US" sz="900" dirty="0">
                <a:solidFill>
                  <a:schemeClr val="bg1">
                    <a:lumMod val="65000"/>
                  </a:schemeClr>
                </a:solidFill>
              </a:rPr>
            </a:br>
            <a:r>
              <a:rPr lang="en-US" sz="1100" dirty="0">
                <a:solidFill>
                  <a:srgbClr val="FF0066"/>
                </a:solidFill>
              </a:rPr>
              <a:t>DSTI indicator |</a:t>
            </a:r>
            <a:r>
              <a:rPr lang="en-US" sz="1100" dirty="0">
                <a:solidFill>
                  <a:schemeClr val="bg1">
                    <a:lumMod val="65000"/>
                  </a:schemeClr>
                </a:solidFill>
              </a:rPr>
              <a:t> </a:t>
            </a:r>
            <a:r>
              <a:rPr lang="en-US" sz="900" dirty="0">
                <a:solidFill>
                  <a:srgbClr val="002060"/>
                </a:solidFill>
              </a:rPr>
              <a:t>beneficiaries for housing loans for first residence to preventing excessive indebtedness,</a:t>
            </a:r>
            <a:br>
              <a:rPr lang="en-US" sz="900" dirty="0">
                <a:solidFill>
                  <a:srgbClr val="002060"/>
                </a:solidFill>
              </a:rPr>
            </a:br>
            <a:r>
              <a:rPr lang="en-US" sz="900" dirty="0">
                <a:solidFill>
                  <a:srgbClr val="002060"/>
                </a:solidFill>
              </a:rPr>
              <a:t>confirm highly social responsibility of banks</a:t>
            </a:r>
            <a:br>
              <a:rPr lang="en-US" sz="900" dirty="0">
                <a:solidFill>
                  <a:schemeClr val="bg1">
                    <a:lumMod val="65000"/>
                  </a:schemeClr>
                </a:solidFill>
              </a:rPr>
            </a:br>
            <a:br>
              <a:rPr lang="en-US" sz="900" i="1" dirty="0">
                <a:solidFill>
                  <a:schemeClr val="bg1">
                    <a:lumMod val="65000"/>
                  </a:schemeClr>
                </a:solidFill>
              </a:rPr>
            </a:br>
            <a:r>
              <a:rPr lang="en-US" sz="900" dirty="0">
                <a:solidFill>
                  <a:srgbClr val="FF0066"/>
                </a:solidFill>
              </a:rPr>
              <a:t>Reserve requirement</a:t>
            </a:r>
            <a:r>
              <a:rPr lang="mk-MK" sz="1100" dirty="0">
                <a:solidFill>
                  <a:srgbClr val="FF0066"/>
                </a:solidFill>
              </a:rPr>
              <a:t> </a:t>
            </a:r>
            <a:r>
              <a:rPr lang="en-US" sz="900" dirty="0">
                <a:solidFill>
                  <a:srgbClr val="FF0066"/>
                </a:solidFill>
              </a:rPr>
              <a:t>| </a:t>
            </a:r>
            <a:r>
              <a:rPr lang="en-US" altLang="en-US" sz="900" dirty="0">
                <a:solidFill>
                  <a:srgbClr val="002060"/>
                </a:solidFill>
              </a:rPr>
              <a:t>Since 2022, the basis for allocating </a:t>
            </a:r>
            <a:r>
              <a:rPr lang="en-US" altLang="en-US" sz="900" dirty="0" err="1">
                <a:solidFill>
                  <a:srgbClr val="002060"/>
                </a:solidFill>
              </a:rPr>
              <a:t>rr</a:t>
            </a:r>
            <a:r>
              <a:rPr lang="en-US" altLang="en-US" sz="900" dirty="0">
                <a:solidFill>
                  <a:srgbClr val="002060"/>
                </a:solidFill>
              </a:rPr>
              <a:t> is reduced for new loans for financing projects for electricity production from </a:t>
            </a:r>
            <a:r>
              <a:rPr lang="en-US" altLang="en-US" sz="900" dirty="0">
                <a:solidFill>
                  <a:srgbClr val="00FF00"/>
                </a:solidFill>
              </a:rPr>
              <a:t>renewable sources</a:t>
            </a:r>
            <a:br>
              <a:rPr lang="en-US" altLang="en-US" sz="1100" dirty="0">
                <a:solidFill>
                  <a:srgbClr val="002060"/>
                </a:solidFill>
              </a:rPr>
            </a:br>
            <a:br>
              <a:rPr lang="en-US" altLang="en-US" sz="1100" dirty="0">
                <a:solidFill>
                  <a:srgbClr val="002060"/>
                </a:solidFill>
              </a:rPr>
            </a:br>
            <a:r>
              <a:rPr lang="en-US" sz="900" dirty="0">
                <a:solidFill>
                  <a:srgbClr val="FF0066"/>
                </a:solidFill>
              </a:rPr>
              <a:t>FX Reserves | </a:t>
            </a:r>
            <a:r>
              <a:rPr lang="en-US" sz="900" dirty="0">
                <a:solidFill>
                  <a:srgbClr val="002060"/>
                </a:solidFill>
              </a:rPr>
              <a:t>Share of </a:t>
            </a:r>
            <a:r>
              <a:rPr lang="en-US" sz="900" dirty="0">
                <a:solidFill>
                  <a:srgbClr val="00FF00"/>
                </a:solidFill>
              </a:rPr>
              <a:t>green portfolio</a:t>
            </a:r>
            <a:r>
              <a:rPr lang="mk-MK" sz="900" dirty="0">
                <a:solidFill>
                  <a:srgbClr val="00FF00"/>
                </a:solidFill>
              </a:rPr>
              <a:t> </a:t>
            </a:r>
            <a:r>
              <a:rPr lang="en-US" sz="900" dirty="0">
                <a:solidFill>
                  <a:srgbClr val="002060"/>
                </a:solidFill>
              </a:rPr>
              <a:t>in total FX reserve portfolio 3.1%</a:t>
            </a:r>
            <a:r>
              <a:rPr lang="en-US" altLang="en-US" sz="900" dirty="0">
                <a:solidFill>
                  <a:srgbClr val="002060"/>
                </a:solidFill>
              </a:rPr>
              <a:t>, issued by Min</a:t>
            </a:r>
            <a:r>
              <a:rPr lang="mk-MK" altLang="en-US" sz="900" dirty="0">
                <a:solidFill>
                  <a:srgbClr val="002060"/>
                </a:solidFill>
              </a:rPr>
              <a:t>.</a:t>
            </a:r>
            <a:r>
              <a:rPr lang="en-US" altLang="en-US" sz="900" dirty="0">
                <a:solidFill>
                  <a:srgbClr val="002060"/>
                </a:solidFill>
              </a:rPr>
              <a:t>Finance</a:t>
            </a:r>
            <a:r>
              <a:rPr lang="mk-MK" altLang="en-US" sz="900" dirty="0">
                <a:solidFill>
                  <a:srgbClr val="002060"/>
                </a:solidFill>
              </a:rPr>
              <a:t> </a:t>
            </a:r>
            <a:r>
              <a:rPr lang="en-US" altLang="en-US" sz="900" dirty="0">
                <a:solidFill>
                  <a:srgbClr val="002060"/>
                </a:solidFill>
              </a:rPr>
              <a:t>600 million denar</a:t>
            </a:r>
            <a:br>
              <a:rPr lang="en-US" altLang="en-US" sz="900" i="1" dirty="0">
                <a:solidFill>
                  <a:srgbClr val="002060"/>
                </a:solidFill>
              </a:rPr>
            </a:br>
            <a:br>
              <a:rPr lang="en-US" altLang="en-US" sz="900" i="1" dirty="0">
                <a:solidFill>
                  <a:schemeClr val="bg1">
                    <a:lumMod val="50000"/>
                  </a:schemeClr>
                </a:solidFill>
              </a:rPr>
            </a:br>
            <a:br>
              <a:rPr lang="en-US" altLang="en-US" sz="900" i="1" dirty="0">
                <a:solidFill>
                  <a:schemeClr val="bg1">
                    <a:lumMod val="50000"/>
                  </a:schemeClr>
                </a:solidFill>
              </a:rPr>
            </a:br>
            <a:br>
              <a:rPr lang="en-US" altLang="en-US" sz="900" i="1" dirty="0">
                <a:solidFill>
                  <a:schemeClr val="bg1">
                    <a:lumMod val="65000"/>
                  </a:schemeClr>
                </a:solidFill>
              </a:rPr>
            </a:br>
            <a:r>
              <a:rPr lang="en-US" sz="1100" dirty="0">
                <a:solidFill>
                  <a:srgbClr val="002060"/>
                </a:solidFill>
              </a:rPr>
              <a:t>4</a:t>
            </a:r>
            <a:r>
              <a:rPr lang="en-US" sz="1100" b="1" dirty="0">
                <a:solidFill>
                  <a:srgbClr val="002060"/>
                </a:solidFill>
              </a:rPr>
              <a:t>. </a:t>
            </a:r>
            <a:r>
              <a:rPr lang="en-US" sz="1100" b="1" u="sng" dirty="0">
                <a:solidFill>
                  <a:srgbClr val="002060"/>
                </a:solidFill>
                <a:cs typeface="Aldhabi" panose="020B0604020202020204" pitchFamily="2" charset="-78"/>
              </a:rPr>
              <a:t>National balance sheet</a:t>
            </a:r>
            <a:br>
              <a:rPr lang="en-GB" sz="900" b="1" u="sng" dirty="0">
                <a:solidFill>
                  <a:srgbClr val="002060"/>
                </a:solidFill>
              </a:rPr>
            </a:br>
            <a:br>
              <a:rPr lang="en-GB" sz="900" b="1" u="sng" dirty="0">
                <a:solidFill>
                  <a:srgbClr val="002060"/>
                </a:solidFill>
              </a:rPr>
            </a:br>
            <a:r>
              <a:rPr lang="en-US" sz="1100" dirty="0">
                <a:solidFill>
                  <a:srgbClr val="FF0066"/>
                </a:solidFill>
              </a:rPr>
              <a:t>Total ASSETS |</a:t>
            </a:r>
            <a:r>
              <a:rPr lang="mk-MK" sz="1100" dirty="0">
                <a:solidFill>
                  <a:srgbClr val="FF0066"/>
                </a:solidFill>
              </a:rPr>
              <a:t> </a:t>
            </a:r>
            <a:r>
              <a:rPr lang="en-US" sz="900" dirty="0">
                <a:solidFill>
                  <a:srgbClr val="002060"/>
                </a:solidFill>
              </a:rPr>
              <a:t>€ bn. 15.2 </a:t>
            </a:r>
            <a:r>
              <a:rPr lang="mk-MK" sz="900" dirty="0">
                <a:solidFill>
                  <a:srgbClr val="00FF00"/>
                </a:solidFill>
              </a:rPr>
              <a:t>↑</a:t>
            </a:r>
            <a:r>
              <a:rPr lang="en-US" sz="900" dirty="0">
                <a:solidFill>
                  <a:srgbClr val="002060"/>
                </a:solidFill>
              </a:rPr>
              <a:t> 13.3%</a:t>
            </a:r>
            <a:r>
              <a:rPr lang="mk-MK" sz="900" dirty="0">
                <a:solidFill>
                  <a:srgbClr val="002060"/>
                </a:solidFill>
              </a:rPr>
              <a:t> </a:t>
            </a:r>
            <a:r>
              <a:rPr lang="en-US" sz="900" dirty="0">
                <a:solidFill>
                  <a:srgbClr val="002060"/>
                </a:solidFill>
              </a:rPr>
              <a:t>annual</a:t>
            </a:r>
            <a:br>
              <a:rPr lang="en-US" sz="900" dirty="0">
                <a:solidFill>
                  <a:srgbClr val="002060"/>
                </a:solidFill>
              </a:rPr>
            </a:br>
            <a:r>
              <a:rPr lang="en-US" sz="1100" dirty="0">
                <a:solidFill>
                  <a:srgbClr val="FF0066"/>
                </a:solidFill>
              </a:rPr>
              <a:t>Total LOANS |</a:t>
            </a:r>
            <a:r>
              <a:rPr lang="mk-MK" sz="1100" dirty="0">
                <a:solidFill>
                  <a:srgbClr val="FF0066"/>
                </a:solidFill>
              </a:rPr>
              <a:t> </a:t>
            </a:r>
            <a:r>
              <a:rPr lang="en-US" sz="900" dirty="0">
                <a:solidFill>
                  <a:srgbClr val="002060"/>
                </a:solidFill>
              </a:rPr>
              <a:t>€ bn. 9.2 </a:t>
            </a:r>
            <a:r>
              <a:rPr lang="mk-MK" sz="900" dirty="0">
                <a:solidFill>
                  <a:srgbClr val="00FF00"/>
                </a:solidFill>
              </a:rPr>
              <a:t>↑</a:t>
            </a:r>
            <a:r>
              <a:rPr lang="en-US" sz="900" dirty="0">
                <a:solidFill>
                  <a:srgbClr val="002060"/>
                </a:solidFill>
              </a:rPr>
              <a:t> 15.2%</a:t>
            </a:r>
            <a:r>
              <a:rPr lang="mk-MK" sz="900" dirty="0">
                <a:solidFill>
                  <a:srgbClr val="002060"/>
                </a:solidFill>
              </a:rPr>
              <a:t> </a:t>
            </a:r>
            <a:r>
              <a:rPr lang="en-US" sz="900" dirty="0">
                <a:solidFill>
                  <a:srgbClr val="002060"/>
                </a:solidFill>
              </a:rPr>
              <a:t>annual</a:t>
            </a:r>
            <a:br>
              <a:rPr lang="en-US" sz="900" dirty="0">
                <a:solidFill>
                  <a:srgbClr val="002060"/>
                </a:solidFill>
              </a:rPr>
            </a:br>
            <a:r>
              <a:rPr lang="en-US" sz="1100" dirty="0">
                <a:solidFill>
                  <a:srgbClr val="FF0066"/>
                </a:solidFill>
              </a:rPr>
              <a:t>Total DEPOSITS |</a:t>
            </a:r>
            <a:r>
              <a:rPr lang="mk-MK" sz="1100" dirty="0">
                <a:solidFill>
                  <a:srgbClr val="FF0066"/>
                </a:solidFill>
              </a:rPr>
              <a:t> </a:t>
            </a:r>
            <a:r>
              <a:rPr lang="en-US" sz="900" dirty="0">
                <a:solidFill>
                  <a:srgbClr val="002060"/>
                </a:solidFill>
              </a:rPr>
              <a:t>€ bn. 10.7 </a:t>
            </a:r>
            <a:r>
              <a:rPr lang="mk-MK" sz="900" dirty="0">
                <a:solidFill>
                  <a:srgbClr val="00FF00"/>
                </a:solidFill>
              </a:rPr>
              <a:t>↑</a:t>
            </a:r>
            <a:r>
              <a:rPr lang="en-US" sz="900" dirty="0">
                <a:solidFill>
                  <a:srgbClr val="002060"/>
                </a:solidFill>
              </a:rPr>
              <a:t> 9.7%</a:t>
            </a:r>
            <a:r>
              <a:rPr lang="mk-MK" sz="900" dirty="0">
                <a:solidFill>
                  <a:srgbClr val="002060"/>
                </a:solidFill>
              </a:rPr>
              <a:t> </a:t>
            </a:r>
            <a:r>
              <a:rPr lang="en-US" sz="900" dirty="0">
                <a:solidFill>
                  <a:srgbClr val="002060"/>
                </a:solidFill>
              </a:rPr>
              <a:t>annual</a:t>
            </a:r>
            <a:br>
              <a:rPr lang="en-US" sz="900" dirty="0">
                <a:solidFill>
                  <a:srgbClr val="002060"/>
                </a:solidFill>
              </a:rPr>
            </a:br>
            <a:r>
              <a:rPr lang="en-US" sz="1100" dirty="0">
                <a:solidFill>
                  <a:srgbClr val="FF0066"/>
                </a:solidFill>
                <a:cs typeface="Aldhabi" panose="020B0604020202020204" pitchFamily="2" charset="-78"/>
              </a:rPr>
              <a:t>Asset conditions </a:t>
            </a:r>
            <a:r>
              <a:rPr lang="en-US" sz="900" dirty="0">
                <a:solidFill>
                  <a:srgbClr val="FF0066"/>
                </a:solidFill>
              </a:rPr>
              <a:t>|</a:t>
            </a:r>
            <a:r>
              <a:rPr lang="mk-MK" sz="900" dirty="0">
                <a:solidFill>
                  <a:srgbClr val="FF0066"/>
                </a:solidFill>
              </a:rPr>
              <a:t> </a:t>
            </a:r>
            <a:r>
              <a:rPr lang="en-US" sz="900" i="1" dirty="0">
                <a:solidFill>
                  <a:srgbClr val="002060"/>
                </a:solidFill>
              </a:rPr>
              <a:t>Liquidity Coverage Ratio – LCR 260.9%</a:t>
            </a:r>
            <a:br>
              <a:rPr lang="en-US" sz="900" i="1" dirty="0">
                <a:solidFill>
                  <a:srgbClr val="002060"/>
                </a:solidFill>
              </a:rPr>
            </a:br>
            <a:r>
              <a:rPr lang="en-US" sz="1100" dirty="0">
                <a:solidFill>
                  <a:srgbClr val="FF0066"/>
                </a:solidFill>
                <a:cs typeface="Aldhabi" panose="020B0604020202020204" pitchFamily="2" charset="-78"/>
              </a:rPr>
              <a:t>Asset Quality</a:t>
            </a:r>
            <a:r>
              <a:rPr lang="en-US" sz="1100" dirty="0">
                <a:solidFill>
                  <a:srgbClr val="FF0066"/>
                </a:solidFill>
              </a:rPr>
              <a:t> |</a:t>
            </a:r>
            <a:r>
              <a:rPr lang="en-US" sz="1100" i="1" dirty="0">
                <a:solidFill>
                  <a:srgbClr val="FF0066"/>
                </a:solidFill>
              </a:rPr>
              <a:t> </a:t>
            </a:r>
            <a:r>
              <a:rPr lang="en-US" sz="900" i="1" dirty="0">
                <a:solidFill>
                  <a:srgbClr val="002060"/>
                </a:solidFill>
              </a:rPr>
              <a:t>quality of credit portfolio</a:t>
            </a:r>
            <a:r>
              <a:rPr lang="en-US" sz="900" dirty="0">
                <a:solidFill>
                  <a:srgbClr val="002060"/>
                </a:solidFill>
                <a:cs typeface="Aldhabi" panose="020B0604020202020204" pitchFamily="2" charset="-78"/>
              </a:rPr>
              <a:t> </a:t>
            </a:r>
            <a:r>
              <a:rPr lang="en-US" sz="900" dirty="0">
                <a:solidFill>
                  <a:srgbClr val="002060"/>
                </a:solidFill>
              </a:rPr>
              <a:t>NPL 2.0%</a:t>
            </a:r>
            <a:br>
              <a:rPr lang="en-US" sz="900" dirty="0">
                <a:solidFill>
                  <a:srgbClr val="002060"/>
                </a:solidFill>
              </a:rPr>
            </a:br>
            <a:r>
              <a:rPr lang="en-GB" sz="1100" dirty="0">
                <a:solidFill>
                  <a:srgbClr val="FF0066"/>
                </a:solidFill>
                <a:cs typeface="Aldhabi" panose="020B0604020202020204" pitchFamily="2" charset="-78"/>
              </a:rPr>
              <a:t>Solvency indicators </a:t>
            </a:r>
            <a:r>
              <a:rPr lang="en-US" sz="1100" dirty="0">
                <a:solidFill>
                  <a:srgbClr val="FF0066"/>
                </a:solidFill>
              </a:rPr>
              <a:t>|</a:t>
            </a:r>
            <a:r>
              <a:rPr lang="en-US" sz="900" i="1" dirty="0">
                <a:solidFill>
                  <a:srgbClr val="002060"/>
                </a:solidFill>
              </a:rPr>
              <a:t>CET 1 ratio  19.45%</a:t>
            </a:r>
            <a:br>
              <a:rPr lang="en-GB" sz="900" dirty="0">
                <a:solidFill>
                  <a:srgbClr val="002060"/>
                </a:solidFill>
                <a:cs typeface="Aldhabi" panose="020B0604020202020204" pitchFamily="2" charset="-78"/>
              </a:rPr>
            </a:br>
            <a:r>
              <a:rPr lang="en-GB" sz="1100" dirty="0">
                <a:solidFill>
                  <a:srgbClr val="FF0066"/>
                </a:solidFill>
                <a:cs typeface="Aldhabi" panose="020B0604020202020204" pitchFamily="2" charset="-78"/>
              </a:rPr>
              <a:t>Profitability indicators</a:t>
            </a:r>
            <a:r>
              <a:rPr lang="en-US" sz="1100" dirty="0">
                <a:solidFill>
                  <a:srgbClr val="FF0066"/>
                </a:solidFill>
              </a:rPr>
              <a:t> |</a:t>
            </a:r>
            <a:r>
              <a:rPr lang="en-GB" sz="900" i="1" dirty="0">
                <a:solidFill>
                  <a:srgbClr val="002060"/>
                </a:solidFill>
                <a:cs typeface="Aldhabi" panose="020B0604020202020204" pitchFamily="2" charset="-78"/>
              </a:rPr>
              <a:t>ROA</a:t>
            </a:r>
            <a:r>
              <a:rPr lang="mk-MK" sz="900" i="1" dirty="0">
                <a:solidFill>
                  <a:srgbClr val="002060"/>
                </a:solidFill>
                <a:cs typeface="Aldhabi" panose="020B0604020202020204" pitchFamily="2" charset="-78"/>
              </a:rPr>
              <a:t> 2,13%</a:t>
            </a:r>
            <a:r>
              <a:rPr lang="en-US" sz="900" i="1" dirty="0">
                <a:solidFill>
                  <a:srgbClr val="002060"/>
                </a:solidFill>
                <a:cs typeface="Aldhabi" panose="020B0604020202020204" pitchFamily="2" charset="-78"/>
              </a:rPr>
              <a:t> </a:t>
            </a:r>
            <a:r>
              <a:rPr lang="en-GB" sz="900" i="1" dirty="0">
                <a:solidFill>
                  <a:srgbClr val="002060"/>
                </a:solidFill>
                <a:cs typeface="Aldhabi" panose="020B0604020202020204" pitchFamily="2" charset="-78"/>
              </a:rPr>
              <a:t>ROE</a:t>
            </a:r>
            <a:r>
              <a:rPr lang="mk-MK" sz="900" i="1" dirty="0">
                <a:solidFill>
                  <a:srgbClr val="002060"/>
                </a:solidFill>
                <a:cs typeface="Aldhabi" panose="020B0604020202020204" pitchFamily="2" charset="-78"/>
              </a:rPr>
              <a:t> 17%</a:t>
            </a:r>
            <a:br>
              <a:rPr lang="en-GB" sz="900" i="1" dirty="0">
                <a:solidFill>
                  <a:srgbClr val="002060"/>
                </a:solidFill>
                <a:cs typeface="Aldhabi" panose="020B0604020202020204" pitchFamily="2" charset="-78"/>
              </a:rPr>
            </a:br>
            <a:r>
              <a:rPr lang="en-US" sz="1100" dirty="0">
                <a:solidFill>
                  <a:srgbClr val="FF0066"/>
                </a:solidFill>
              </a:rPr>
              <a:t>Human capital |</a:t>
            </a:r>
            <a:r>
              <a:rPr lang="en-US" sz="900" dirty="0">
                <a:solidFill>
                  <a:srgbClr val="002060"/>
                </a:solidFill>
              </a:rPr>
              <a:t>6096</a:t>
            </a:r>
          </a:p>
        </p:txBody>
      </p:sp>
      <p:sp>
        <p:nvSpPr>
          <p:cNvPr id="10" name="TextBox 9">
            <a:extLst>
              <a:ext uri="{FF2B5EF4-FFF2-40B4-BE49-F238E27FC236}">
                <a16:creationId xmlns:a16="http://schemas.microsoft.com/office/drawing/2014/main" id="{616A7878-288B-BBEB-604E-1027401F5CA8}"/>
              </a:ext>
            </a:extLst>
          </p:cNvPr>
          <p:cNvSpPr txBox="1"/>
          <p:nvPr/>
        </p:nvSpPr>
        <p:spPr>
          <a:xfrm>
            <a:off x="65317" y="1245219"/>
            <a:ext cx="11793892" cy="430887"/>
          </a:xfrm>
          <a:prstGeom prst="rect">
            <a:avLst/>
          </a:prstGeom>
          <a:noFill/>
        </p:spPr>
        <p:txBody>
          <a:bodyPr wrap="square">
            <a:spAutoFit/>
          </a:bodyPr>
          <a:lstStyle/>
          <a:p>
            <a:r>
              <a:rPr lang="en-GB" sz="1100" b="1" dirty="0">
                <a:solidFill>
                  <a:srgbClr val="0070C0"/>
                </a:solidFill>
                <a:cs typeface="Aldhabi" panose="020B0604020202020204" pitchFamily="2" charset="-78"/>
              </a:rPr>
              <a:t>Macedonian </a:t>
            </a:r>
            <a:r>
              <a:rPr lang="en-US" sz="1100" b="1" dirty="0">
                <a:solidFill>
                  <a:srgbClr val="0070C0"/>
                </a:solidFill>
              </a:rPr>
              <a:t>macroeconomic environment</a:t>
            </a:r>
            <a:r>
              <a:rPr lang="mk-MK" sz="1100" b="1" dirty="0">
                <a:solidFill>
                  <a:srgbClr val="0070C0"/>
                </a:solidFill>
              </a:rPr>
              <a:t> </a:t>
            </a:r>
            <a:r>
              <a:rPr lang="en-US" sz="1100" b="1" dirty="0">
                <a:solidFill>
                  <a:srgbClr val="0070C0"/>
                </a:solidFill>
              </a:rPr>
              <a:t>| general statistics | </a:t>
            </a:r>
            <a:r>
              <a:rPr lang="en-US" sz="1100" i="1" dirty="0">
                <a:solidFill>
                  <a:srgbClr val="002060"/>
                </a:solidFill>
                <a:latin typeface="Amasis MT Pro" panose="02040504050005020304" pitchFamily="18" charset="0"/>
              </a:rPr>
              <a:t>Banking system at a glance </a:t>
            </a:r>
            <a:endParaRPr lang="en-US" sz="1100" b="1" dirty="0">
              <a:solidFill>
                <a:srgbClr val="0070C0"/>
              </a:solidFill>
            </a:endParaRPr>
          </a:p>
          <a:p>
            <a:r>
              <a:rPr lang="en-US" sz="1100" dirty="0">
                <a:solidFill>
                  <a:srgbClr val="002060"/>
                </a:solidFill>
                <a:latin typeface="Georgia" panose="02040502050405020303" pitchFamily="18" charset="0"/>
              </a:rPr>
              <a:t>🔍 </a:t>
            </a:r>
            <a:r>
              <a:rPr lang="en-US" sz="1100" i="1" dirty="0">
                <a:solidFill>
                  <a:srgbClr val="002060"/>
                </a:solidFill>
                <a:latin typeface="+mj-lt"/>
              </a:rPr>
              <a:t>Challenging environment - </a:t>
            </a:r>
            <a:r>
              <a:rPr lang="en-US" sz="1100" b="1" i="1" dirty="0">
                <a:solidFill>
                  <a:srgbClr val="002060"/>
                </a:solidFill>
                <a:latin typeface="+mj-lt"/>
              </a:rPr>
              <a:t>Resilience in times of uncertainty</a:t>
            </a:r>
            <a:r>
              <a:rPr lang="en-US" sz="1100" i="1" dirty="0">
                <a:solidFill>
                  <a:srgbClr val="002060"/>
                </a:solidFill>
                <a:latin typeface="+mj-lt"/>
              </a:rPr>
              <a:t>, geopolitical tensions and unpredictability of trade policy / opportunity to redefine economic expectations</a:t>
            </a:r>
            <a:r>
              <a:rPr lang="en-US" sz="800" i="1" dirty="0">
                <a:solidFill>
                  <a:srgbClr val="002060"/>
                </a:solidFill>
                <a:latin typeface="+mj-lt"/>
              </a:rPr>
              <a:t> </a:t>
            </a:r>
            <a:endParaRPr lang="en-US" sz="1100" i="1" dirty="0">
              <a:solidFill>
                <a:srgbClr val="002060"/>
              </a:solidFill>
              <a:latin typeface="+mj-lt"/>
              <a:ea typeface="Calibri Light" panose="020F0302020204030204" pitchFamily="34" charset="0"/>
              <a:cs typeface="Calibri Light" panose="020F0302020204030204" pitchFamily="34" charset="0"/>
            </a:endParaRPr>
          </a:p>
        </p:txBody>
      </p:sp>
      <p:sp>
        <p:nvSpPr>
          <p:cNvPr id="6" name="TextBox 5">
            <a:extLst>
              <a:ext uri="{FF2B5EF4-FFF2-40B4-BE49-F238E27FC236}">
                <a16:creationId xmlns:a16="http://schemas.microsoft.com/office/drawing/2014/main" id="{C09C96D1-C86F-7B5A-5726-4982980C6C1F}"/>
              </a:ext>
            </a:extLst>
          </p:cNvPr>
          <p:cNvSpPr txBox="1"/>
          <p:nvPr/>
        </p:nvSpPr>
        <p:spPr>
          <a:xfrm>
            <a:off x="4323184" y="506139"/>
            <a:ext cx="3545632" cy="169277"/>
          </a:xfrm>
          <a:prstGeom prst="rect">
            <a:avLst/>
          </a:prstGeom>
          <a:noFill/>
        </p:spPr>
        <p:txBody>
          <a:bodyPr wrap="square">
            <a:spAutoFit/>
          </a:bodyPr>
          <a:lstStyle/>
          <a:p>
            <a:pPr algn="ctr"/>
            <a:r>
              <a:rPr lang="en-US" sz="500" dirty="0">
                <a:solidFill>
                  <a:srgbClr val="002060"/>
                </a:solidFill>
                <a:latin typeface="Georgia" panose="02040502050405020303" pitchFamily="18" charset="0"/>
              </a:rPr>
              <a:t>_____________________________________________________________________</a:t>
            </a:r>
          </a:p>
        </p:txBody>
      </p:sp>
      <p:sp>
        <p:nvSpPr>
          <p:cNvPr id="7" name="object 3">
            <a:extLst>
              <a:ext uri="{FF2B5EF4-FFF2-40B4-BE49-F238E27FC236}">
                <a16:creationId xmlns:a16="http://schemas.microsoft.com/office/drawing/2014/main" id="{7E0C5834-3631-3ABE-1592-9FCFD137D25F}"/>
              </a:ext>
            </a:extLst>
          </p:cNvPr>
          <p:cNvSpPr/>
          <p:nvPr/>
        </p:nvSpPr>
        <p:spPr>
          <a:xfrm>
            <a:off x="0" y="1"/>
            <a:ext cx="4427984" cy="323172"/>
          </a:xfrm>
          <a:custGeom>
            <a:avLst/>
            <a:gdLst/>
            <a:ahLst/>
            <a:cxnLst/>
            <a:rect l="l" t="t" r="r" b="b"/>
            <a:pathLst>
              <a:path w="10439400" h="719455">
                <a:moveTo>
                  <a:pt x="10439400" y="0"/>
                </a:moveTo>
                <a:lnTo>
                  <a:pt x="0" y="0"/>
                </a:lnTo>
                <a:lnTo>
                  <a:pt x="0" y="719327"/>
                </a:lnTo>
                <a:lnTo>
                  <a:pt x="239776" y="702817"/>
                </a:lnTo>
                <a:lnTo>
                  <a:pt x="239776" y="239775"/>
                </a:lnTo>
                <a:lnTo>
                  <a:pt x="6959600" y="239775"/>
                </a:lnTo>
                <a:lnTo>
                  <a:pt x="10439400" y="0"/>
                </a:lnTo>
                <a:close/>
              </a:path>
            </a:pathLst>
          </a:cu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p:spPr>
        <p:txBody>
          <a:bodyPr wrap="square" lIns="0" tIns="0" rIns="0" bIns="0" rtlCol="0"/>
          <a:lstStyle/>
          <a:p>
            <a:endParaRPr dirty="0">
              <a:solidFill>
                <a:srgbClr val="FF99CC"/>
              </a:solidFill>
            </a:endParaRPr>
          </a:p>
        </p:txBody>
      </p:sp>
      <p:graphicFrame>
        <p:nvGraphicFramePr>
          <p:cNvPr id="5" name="Chart 4">
            <a:extLst>
              <a:ext uri="{FF2B5EF4-FFF2-40B4-BE49-F238E27FC236}">
                <a16:creationId xmlns:a16="http://schemas.microsoft.com/office/drawing/2014/main" id="{2866FED3-9154-05D4-262E-2538DAF06321}"/>
              </a:ext>
            </a:extLst>
          </p:cNvPr>
          <p:cNvGraphicFramePr>
            <a:graphicFrameLocks/>
          </p:cNvGraphicFramePr>
          <p:nvPr>
            <p:extLst>
              <p:ext uri="{D42A27DB-BD31-4B8C-83A1-F6EECF244321}">
                <p14:modId xmlns:p14="http://schemas.microsoft.com/office/powerpoint/2010/main" val="2348167315"/>
              </p:ext>
            </p:extLst>
          </p:nvPr>
        </p:nvGraphicFramePr>
        <p:xfrm>
          <a:off x="27994" y="4366728"/>
          <a:ext cx="11980506" cy="2491272"/>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C0115857-8802-9D2D-B580-C8DCD91654EC}"/>
              </a:ext>
            </a:extLst>
          </p:cNvPr>
          <p:cNvSpPr txBox="1"/>
          <p:nvPr/>
        </p:nvSpPr>
        <p:spPr>
          <a:xfrm>
            <a:off x="9041751" y="3652932"/>
            <a:ext cx="3187571" cy="738664"/>
          </a:xfrm>
          <a:prstGeom prst="rect">
            <a:avLst/>
          </a:prstGeom>
          <a:noFill/>
        </p:spPr>
        <p:txBody>
          <a:bodyPr wrap="square">
            <a:spAutoFit/>
          </a:bodyPr>
          <a:lstStyle/>
          <a:p>
            <a:pPr marL="0" indent="0" fontAlgn="t">
              <a:lnSpc>
                <a:spcPct val="100000"/>
              </a:lnSpc>
              <a:spcBef>
                <a:spcPts val="0"/>
              </a:spcBef>
              <a:buNone/>
            </a:pPr>
            <a:endParaRPr lang="en-GB" sz="700" dirty="0">
              <a:solidFill>
                <a:schemeClr val="bg1">
                  <a:lumMod val="75000"/>
                </a:schemeClr>
              </a:solidFill>
              <a:latin typeface="+mj-lt"/>
            </a:endParaRPr>
          </a:p>
          <a:p>
            <a:pPr marL="0" indent="0" fontAlgn="t">
              <a:lnSpc>
                <a:spcPct val="100000"/>
              </a:lnSpc>
              <a:spcBef>
                <a:spcPts val="0"/>
              </a:spcBef>
              <a:buNone/>
            </a:pPr>
            <a:r>
              <a:rPr lang="en-GB" sz="700" dirty="0">
                <a:solidFill>
                  <a:schemeClr val="bg1">
                    <a:lumMod val="75000"/>
                  </a:schemeClr>
                </a:solidFill>
                <a:latin typeface="+mj-lt"/>
              </a:rPr>
              <a:t>Source</a:t>
            </a:r>
            <a:r>
              <a:rPr lang="en-US" sz="700" dirty="0">
                <a:solidFill>
                  <a:schemeClr val="bg1">
                    <a:lumMod val="75000"/>
                  </a:schemeClr>
                </a:solidFill>
                <a:latin typeface="+mj-lt"/>
              </a:rPr>
              <a:t>: </a:t>
            </a:r>
          </a:p>
          <a:p>
            <a:pPr fontAlgn="t"/>
            <a:r>
              <a:rPr lang="en-GB" sz="700" dirty="0">
                <a:solidFill>
                  <a:schemeClr val="bg1">
                    <a:lumMod val="75000"/>
                  </a:schemeClr>
                </a:solidFill>
              </a:rPr>
              <a:t>NBRM</a:t>
            </a:r>
            <a:r>
              <a:rPr lang="ru-RU" sz="700" dirty="0">
                <a:solidFill>
                  <a:schemeClr val="bg1">
                    <a:lumMod val="75000"/>
                  </a:schemeClr>
                </a:solidFill>
              </a:rPr>
              <a:t> │ </a:t>
            </a:r>
            <a:r>
              <a:rPr lang="en-GB" sz="700" dirty="0">
                <a:solidFill>
                  <a:schemeClr val="bg1">
                    <a:lumMod val="75000"/>
                  </a:schemeClr>
                </a:solidFill>
              </a:rPr>
              <a:t>REPORT ON RISKS , Indicators on the</a:t>
            </a:r>
            <a:r>
              <a:rPr lang="mk-MK" sz="700" dirty="0">
                <a:solidFill>
                  <a:schemeClr val="bg1">
                    <a:lumMod val="75000"/>
                  </a:schemeClr>
                </a:solidFill>
              </a:rPr>
              <a:t> </a:t>
            </a:r>
            <a:r>
              <a:rPr lang="en-GB" sz="700" dirty="0">
                <a:solidFill>
                  <a:schemeClr val="bg1">
                    <a:lumMod val="75000"/>
                  </a:schemeClr>
                </a:solidFill>
              </a:rPr>
              <a:t>banking system Q42025</a:t>
            </a:r>
            <a:r>
              <a:rPr lang="en-GB" sz="700" dirty="0">
                <a:solidFill>
                  <a:schemeClr val="bg1">
                    <a:lumMod val="75000"/>
                  </a:schemeClr>
                </a:solidFill>
                <a:latin typeface="+mj-lt"/>
              </a:rPr>
              <a:t>, </a:t>
            </a:r>
          </a:p>
          <a:p>
            <a:pPr fontAlgn="t"/>
            <a:r>
              <a:rPr lang="en-GB" sz="700" dirty="0">
                <a:solidFill>
                  <a:schemeClr val="bg1">
                    <a:lumMod val="75000"/>
                  </a:schemeClr>
                </a:solidFill>
                <a:cs typeface="Arial" panose="020B0604020202020204" pitchFamily="34" charset="0"/>
              </a:rPr>
              <a:t>Last revision to GDP figures (at current prices): </a:t>
            </a:r>
            <a:r>
              <a:rPr lang="mk-MK" sz="700" dirty="0">
                <a:solidFill>
                  <a:schemeClr val="bg1">
                    <a:lumMod val="75000"/>
                  </a:schemeClr>
                </a:solidFill>
                <a:cs typeface="Arial" panose="020B0604020202020204" pitchFamily="34" charset="0"/>
              </a:rPr>
              <a:t>3</a:t>
            </a:r>
            <a:r>
              <a:rPr lang="en-US" sz="700" dirty="0">
                <a:solidFill>
                  <a:schemeClr val="bg1">
                    <a:lumMod val="75000"/>
                  </a:schemeClr>
                </a:solidFill>
                <a:cs typeface="Arial" panose="020B0604020202020204" pitchFamily="34" charset="0"/>
              </a:rPr>
              <a:t>’</a:t>
            </a:r>
            <a:r>
              <a:rPr lang="en-GB" sz="700" dirty="0">
                <a:solidFill>
                  <a:schemeClr val="bg1">
                    <a:lumMod val="75000"/>
                  </a:schemeClr>
                </a:solidFill>
                <a:cs typeface="Arial" panose="020B0604020202020204" pitchFamily="34" charset="0"/>
              </a:rPr>
              <a:t>2</a:t>
            </a:r>
            <a:r>
              <a:rPr lang="mk-MK" sz="700" dirty="0">
                <a:solidFill>
                  <a:schemeClr val="bg1">
                    <a:lumMod val="75000"/>
                  </a:schemeClr>
                </a:solidFill>
                <a:cs typeface="Arial" panose="020B0604020202020204" pitchFamily="34" charset="0"/>
              </a:rPr>
              <a:t>6</a:t>
            </a:r>
            <a:r>
              <a:rPr lang="en-GB" sz="700" dirty="0">
                <a:solidFill>
                  <a:schemeClr val="bg1">
                    <a:lumMod val="75000"/>
                  </a:schemeClr>
                </a:solidFill>
              </a:rPr>
              <a:t>,</a:t>
            </a:r>
            <a:r>
              <a:rPr lang="mk-MK" sz="700" dirty="0">
                <a:solidFill>
                  <a:schemeClr val="bg1">
                    <a:lumMod val="75000"/>
                  </a:schemeClr>
                </a:solidFill>
              </a:rPr>
              <a:t> </a:t>
            </a:r>
            <a:endParaRPr lang="en-US" sz="700" dirty="0">
              <a:solidFill>
                <a:schemeClr val="bg1">
                  <a:lumMod val="75000"/>
                </a:schemeClr>
              </a:solidFill>
            </a:endParaRPr>
          </a:p>
          <a:p>
            <a:pPr fontAlgn="t"/>
            <a:r>
              <a:rPr lang="en-GB" sz="700" dirty="0">
                <a:solidFill>
                  <a:schemeClr val="bg1">
                    <a:lumMod val="75000"/>
                  </a:schemeClr>
                </a:solidFill>
              </a:rPr>
              <a:t>European Central Bank</a:t>
            </a:r>
            <a:r>
              <a:rPr lang="ru-RU" sz="700" dirty="0">
                <a:solidFill>
                  <a:schemeClr val="bg1">
                    <a:lumMod val="75000"/>
                  </a:schemeClr>
                </a:solidFill>
              </a:rPr>
              <a:t>│</a:t>
            </a:r>
            <a:r>
              <a:rPr lang="en-GB" sz="700" dirty="0">
                <a:solidFill>
                  <a:schemeClr val="bg1">
                    <a:lumMod val="75000"/>
                  </a:schemeClr>
                </a:solidFill>
              </a:rPr>
              <a:t>Banking supervision</a:t>
            </a:r>
            <a:r>
              <a:rPr lang="mk-MK" sz="700" dirty="0">
                <a:solidFill>
                  <a:schemeClr val="bg1">
                    <a:lumMod val="75000"/>
                  </a:schemeClr>
                </a:solidFill>
              </a:rPr>
              <a:t>, </a:t>
            </a:r>
          </a:p>
          <a:p>
            <a:pPr fontAlgn="t"/>
            <a:r>
              <a:rPr lang="en-US" sz="700" dirty="0">
                <a:solidFill>
                  <a:schemeClr val="bg1">
                    <a:lumMod val="75000"/>
                  </a:schemeClr>
                </a:solidFill>
              </a:rPr>
              <a:t>World Bank | Regular Economic Report Spring 2026</a:t>
            </a:r>
            <a:endParaRPr lang="mk-MK" sz="700" dirty="0">
              <a:solidFill>
                <a:schemeClr val="bg1">
                  <a:lumMod val="75000"/>
                </a:schemeClr>
              </a:solidFill>
            </a:endParaRPr>
          </a:p>
        </p:txBody>
      </p:sp>
      <p:sp>
        <p:nvSpPr>
          <p:cNvPr id="8" name="object 8">
            <a:extLst>
              <a:ext uri="{FF2B5EF4-FFF2-40B4-BE49-F238E27FC236}">
                <a16:creationId xmlns:a16="http://schemas.microsoft.com/office/drawing/2014/main" id="{14AF2219-4073-390D-958F-8EEA9A503D8A}"/>
              </a:ext>
            </a:extLst>
          </p:cNvPr>
          <p:cNvSpPr/>
          <p:nvPr/>
        </p:nvSpPr>
        <p:spPr>
          <a:xfrm>
            <a:off x="5645020" y="90694"/>
            <a:ext cx="796760" cy="374200"/>
          </a:xfrm>
          <a:prstGeom prst="rect">
            <a:avLst/>
          </a:prstGeom>
          <a:blipFill>
            <a:blip r:embed="rId3" cstate="print"/>
            <a:stretch>
              <a:fillRect/>
            </a:stretch>
          </a:blipFill>
        </p:spPr>
        <p:txBody>
          <a:bodyPr wrap="square" lIns="0" tIns="0" rIns="0" bIns="0" rtlCol="0"/>
          <a:lstStyle/>
          <a:p>
            <a:pPr algn="ctr"/>
            <a:endParaRPr dirty="0">
              <a:solidFill>
                <a:srgbClr val="0070C0"/>
              </a:solidFill>
            </a:endParaRPr>
          </a:p>
        </p:txBody>
      </p:sp>
      <p:sp>
        <p:nvSpPr>
          <p:cNvPr id="4" name="TextBox 3">
            <a:extLst>
              <a:ext uri="{FF2B5EF4-FFF2-40B4-BE49-F238E27FC236}">
                <a16:creationId xmlns:a16="http://schemas.microsoft.com/office/drawing/2014/main" id="{7E10A2C0-5C05-E682-35CB-8D5E475B9F56}"/>
              </a:ext>
            </a:extLst>
          </p:cNvPr>
          <p:cNvSpPr txBox="1"/>
          <p:nvPr/>
        </p:nvSpPr>
        <p:spPr>
          <a:xfrm>
            <a:off x="1828799" y="675544"/>
            <a:ext cx="8985379" cy="266291"/>
          </a:xfrm>
          <a:prstGeom prst="rect">
            <a:avLst/>
          </a:prstGeom>
          <a:noFill/>
        </p:spPr>
        <p:txBody>
          <a:bodyPr wrap="square" anchor="ctr">
            <a:spAutoFit/>
          </a:bodyPr>
          <a:lstStyle/>
          <a:p>
            <a:pPr algn="ctr">
              <a:lnSpc>
                <a:spcPct val="115000"/>
              </a:lnSpc>
              <a:spcAft>
                <a:spcPts val="800"/>
              </a:spcAft>
            </a:pPr>
            <a:r>
              <a:rPr lang="en-US" sz="1050" i="1" dirty="0">
                <a:solidFill>
                  <a:srgbClr val="002060"/>
                </a:solidFill>
                <a:latin typeface="Amasis MT Pro Light" panose="02040304050005020304" pitchFamily="18" charset="0"/>
              </a:rPr>
              <a:t>Macroeconomic data and </a:t>
            </a:r>
            <a:r>
              <a:rPr lang="en-US" sz="1050" i="1" dirty="0">
                <a:solidFill>
                  <a:srgbClr val="002060"/>
                </a:solidFill>
                <a:latin typeface="Georgia" panose="02040502050405020303" pitchFamily="18" charset="0"/>
              </a:rPr>
              <a:t>Banking system of the Republic of North Macedonia</a:t>
            </a:r>
            <a:r>
              <a:rPr lang="en-US" sz="1050" dirty="0">
                <a:solidFill>
                  <a:srgbClr val="002060"/>
                </a:solidFill>
                <a:latin typeface="Georgia" panose="02040502050405020303" pitchFamily="18" charset="0"/>
              </a:rPr>
              <a:t> </a:t>
            </a:r>
            <a:r>
              <a:rPr lang="en-US" sz="1050" i="1" dirty="0">
                <a:solidFill>
                  <a:srgbClr val="002060"/>
                </a:solidFill>
                <a:latin typeface="Amasis MT Pro Light" panose="02040304050005020304" pitchFamily="18" charset="0"/>
                <a:cs typeface="Times New Roman" panose="02020603050405020304" pitchFamily="18" charset="0"/>
              </a:rPr>
              <a:t>Re</a:t>
            </a:r>
            <a:r>
              <a:rPr lang="en-US" sz="1050" i="1" dirty="0">
                <a:solidFill>
                  <a:srgbClr val="002060"/>
                </a:solidFill>
                <a:latin typeface="Amasis MT Pro Light" panose="02040304050005020304" pitchFamily="18" charset="0"/>
              </a:rPr>
              <a:t>ference date: </a:t>
            </a:r>
            <a:r>
              <a:rPr lang="en-US" sz="1050" dirty="0">
                <a:solidFill>
                  <a:srgbClr val="002060"/>
                </a:solidFill>
                <a:latin typeface="Amasis MT Pro Light" panose="02040304050005020304" pitchFamily="18" charset="0"/>
              </a:rPr>
              <a:t>202</a:t>
            </a:r>
            <a:r>
              <a:rPr lang="mk-MK" sz="1050" dirty="0">
                <a:solidFill>
                  <a:srgbClr val="002060"/>
                </a:solidFill>
              </a:rPr>
              <a:t>5</a:t>
            </a:r>
            <a:r>
              <a:rPr lang="en-US" sz="1050" dirty="0">
                <a:solidFill>
                  <a:srgbClr val="002060"/>
                </a:solidFill>
                <a:latin typeface="Amasis MT Pro Light" panose="02040304050005020304" pitchFamily="18" charset="0"/>
              </a:rPr>
              <a:t>-Q</a:t>
            </a:r>
            <a:r>
              <a:rPr lang="mk-MK" sz="1050" dirty="0">
                <a:solidFill>
                  <a:srgbClr val="002060"/>
                </a:solidFill>
              </a:rPr>
              <a:t>4</a:t>
            </a:r>
            <a:endParaRPr lang="en-US" sz="1050" dirty="0">
              <a:latin typeface="Amasis MT Pro Light" panose="02040304050005020304" pitchFamily="18" charset="0"/>
            </a:endParaRPr>
          </a:p>
        </p:txBody>
      </p:sp>
    </p:spTree>
    <p:extLst>
      <p:ext uri="{BB962C8B-B14F-4D97-AF65-F5344CB8AC3E}">
        <p14:creationId xmlns:p14="http://schemas.microsoft.com/office/powerpoint/2010/main" val="955922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a:extLst>
              <a:ext uri="{FF2B5EF4-FFF2-40B4-BE49-F238E27FC236}">
                <a16:creationId xmlns:a16="http://schemas.microsoft.com/office/drawing/2014/main" id="{F96848CB-8340-5DD6-EF3B-BD11A5B8CD9B}"/>
              </a:ext>
            </a:extLst>
          </p:cNvPr>
          <p:cNvGraphicFramePr>
            <a:graphicFrameLocks noGrp="1"/>
          </p:cNvGraphicFramePr>
          <p:nvPr>
            <p:extLst>
              <p:ext uri="{D42A27DB-BD31-4B8C-83A1-F6EECF244321}">
                <p14:modId xmlns:p14="http://schemas.microsoft.com/office/powerpoint/2010/main" val="1840447231"/>
              </p:ext>
            </p:extLst>
          </p:nvPr>
        </p:nvGraphicFramePr>
        <p:xfrm>
          <a:off x="278593" y="2708146"/>
          <a:ext cx="7916463" cy="2134443"/>
        </p:xfrm>
        <a:graphic>
          <a:graphicData uri="http://schemas.openxmlformats.org/drawingml/2006/table">
            <a:tbl>
              <a:tblPr/>
              <a:tblGrid>
                <a:gridCol w="1640318">
                  <a:extLst>
                    <a:ext uri="{9D8B030D-6E8A-4147-A177-3AD203B41FA5}">
                      <a16:colId xmlns:a16="http://schemas.microsoft.com/office/drawing/2014/main" val="456536985"/>
                    </a:ext>
                  </a:extLst>
                </a:gridCol>
                <a:gridCol w="367665">
                  <a:extLst>
                    <a:ext uri="{9D8B030D-6E8A-4147-A177-3AD203B41FA5}">
                      <a16:colId xmlns:a16="http://schemas.microsoft.com/office/drawing/2014/main" val="1693481509"/>
                    </a:ext>
                  </a:extLst>
                </a:gridCol>
                <a:gridCol w="367665">
                  <a:extLst>
                    <a:ext uri="{9D8B030D-6E8A-4147-A177-3AD203B41FA5}">
                      <a16:colId xmlns:a16="http://schemas.microsoft.com/office/drawing/2014/main" val="2490370310"/>
                    </a:ext>
                  </a:extLst>
                </a:gridCol>
                <a:gridCol w="367665">
                  <a:extLst>
                    <a:ext uri="{9D8B030D-6E8A-4147-A177-3AD203B41FA5}">
                      <a16:colId xmlns:a16="http://schemas.microsoft.com/office/drawing/2014/main" val="1304443101"/>
                    </a:ext>
                  </a:extLst>
                </a:gridCol>
                <a:gridCol w="367665">
                  <a:extLst>
                    <a:ext uri="{9D8B030D-6E8A-4147-A177-3AD203B41FA5}">
                      <a16:colId xmlns:a16="http://schemas.microsoft.com/office/drawing/2014/main" val="951548947"/>
                    </a:ext>
                  </a:extLst>
                </a:gridCol>
                <a:gridCol w="367665">
                  <a:extLst>
                    <a:ext uri="{9D8B030D-6E8A-4147-A177-3AD203B41FA5}">
                      <a16:colId xmlns:a16="http://schemas.microsoft.com/office/drawing/2014/main" val="2652805394"/>
                    </a:ext>
                  </a:extLst>
                </a:gridCol>
                <a:gridCol w="533675">
                  <a:extLst>
                    <a:ext uri="{9D8B030D-6E8A-4147-A177-3AD203B41FA5}">
                      <a16:colId xmlns:a16="http://schemas.microsoft.com/office/drawing/2014/main" val="4173392692"/>
                    </a:ext>
                  </a:extLst>
                </a:gridCol>
                <a:gridCol w="533675">
                  <a:extLst>
                    <a:ext uri="{9D8B030D-6E8A-4147-A177-3AD203B41FA5}">
                      <a16:colId xmlns:a16="http://schemas.microsoft.com/office/drawing/2014/main" val="3343805908"/>
                    </a:ext>
                  </a:extLst>
                </a:gridCol>
                <a:gridCol w="533675">
                  <a:extLst>
                    <a:ext uri="{9D8B030D-6E8A-4147-A177-3AD203B41FA5}">
                      <a16:colId xmlns:a16="http://schemas.microsoft.com/office/drawing/2014/main" val="2062820131"/>
                    </a:ext>
                  </a:extLst>
                </a:gridCol>
                <a:gridCol w="533675">
                  <a:extLst>
                    <a:ext uri="{9D8B030D-6E8A-4147-A177-3AD203B41FA5}">
                      <a16:colId xmlns:a16="http://schemas.microsoft.com/office/drawing/2014/main" val="808924301"/>
                    </a:ext>
                  </a:extLst>
                </a:gridCol>
                <a:gridCol w="533675">
                  <a:extLst>
                    <a:ext uri="{9D8B030D-6E8A-4147-A177-3AD203B41FA5}">
                      <a16:colId xmlns:a16="http://schemas.microsoft.com/office/drawing/2014/main" val="3865441267"/>
                    </a:ext>
                  </a:extLst>
                </a:gridCol>
                <a:gridCol w="246985">
                  <a:extLst>
                    <a:ext uri="{9D8B030D-6E8A-4147-A177-3AD203B41FA5}">
                      <a16:colId xmlns:a16="http://schemas.microsoft.com/office/drawing/2014/main" val="2425346250"/>
                    </a:ext>
                  </a:extLst>
                </a:gridCol>
                <a:gridCol w="642566">
                  <a:extLst>
                    <a:ext uri="{9D8B030D-6E8A-4147-A177-3AD203B41FA5}">
                      <a16:colId xmlns:a16="http://schemas.microsoft.com/office/drawing/2014/main" val="2846665693"/>
                    </a:ext>
                  </a:extLst>
                </a:gridCol>
                <a:gridCol w="879894">
                  <a:extLst>
                    <a:ext uri="{9D8B030D-6E8A-4147-A177-3AD203B41FA5}">
                      <a16:colId xmlns:a16="http://schemas.microsoft.com/office/drawing/2014/main" val="172003340"/>
                    </a:ext>
                  </a:extLst>
                </a:gridCol>
              </a:tblGrid>
              <a:tr h="61907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800" b="1" u="sng" dirty="0">
                          <a:solidFill>
                            <a:srgbClr val="002060"/>
                          </a:solidFill>
                          <a:cs typeface="Aldhabi" panose="020B0604020202020204" pitchFamily="2" charset="-78"/>
                        </a:rPr>
                        <a:t>National balance sheet  of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800" b="1" u="sng" dirty="0">
                          <a:solidFill>
                            <a:srgbClr val="002060"/>
                          </a:solidFill>
                          <a:cs typeface="Aldhabi" panose="020B0604020202020204" pitchFamily="2" charset="-78"/>
                        </a:rPr>
                        <a:t>Macedonian b</a:t>
                      </a:r>
                      <a:r>
                        <a:rPr lang="en-US" sz="800" b="1" u="sng" dirty="0">
                          <a:solidFill>
                            <a:srgbClr val="002060"/>
                          </a:solidFill>
                        </a:rPr>
                        <a:t>anking system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800" u="sng" dirty="0">
                          <a:solidFill>
                            <a:srgbClr val="002060"/>
                          </a:solidFill>
                        </a:rPr>
                        <a:t>(in millions of </a:t>
                      </a:r>
                      <a:r>
                        <a:rPr lang="en-GB" sz="800" u="sng" dirty="0">
                          <a:solidFill>
                            <a:srgbClr val="002060"/>
                          </a:solidFill>
                        </a:rPr>
                        <a:t>denars)</a:t>
                      </a:r>
                      <a:endParaRPr lang="en-US" sz="800" b="1" i="1" u="sng" strike="noStrike" dirty="0">
                        <a:solidFill>
                          <a:srgbClr val="002060"/>
                        </a:solidFill>
                        <a:effectLst/>
                        <a:latin typeface="Calibri" panose="020F0502020204030204" pitchFamily="34" charset="0"/>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2019</a:t>
                      </a: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202</a:t>
                      </a:r>
                      <a:r>
                        <a:rPr lang="mk-MK" sz="700" b="0" i="0" u="sng" strike="noStrike" dirty="0">
                          <a:solidFill>
                            <a:schemeClr val="bg1">
                              <a:lumMod val="65000"/>
                            </a:schemeClr>
                          </a:solidFill>
                          <a:effectLst/>
                          <a:latin typeface="+mj-lt"/>
                        </a:rPr>
                        <a:t>0</a:t>
                      </a:r>
                      <a:endParaRPr lang="en-US" sz="700" b="0" i="0" u="sng" strike="noStrike" dirty="0">
                        <a:solidFill>
                          <a:schemeClr val="bg1">
                            <a:lumMod val="65000"/>
                          </a:schemeClr>
                        </a:solidFill>
                        <a:effectLst/>
                        <a:latin typeface="+mj-lt"/>
                      </a:endParaRP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202</a:t>
                      </a:r>
                      <a:r>
                        <a:rPr lang="mk-MK" sz="700" b="0" i="0" u="sng" strike="noStrike" dirty="0">
                          <a:solidFill>
                            <a:schemeClr val="bg1">
                              <a:lumMod val="65000"/>
                            </a:schemeClr>
                          </a:solidFill>
                          <a:effectLst/>
                          <a:latin typeface="+mj-lt"/>
                        </a:rPr>
                        <a:t>1</a:t>
                      </a:r>
                      <a:endParaRPr lang="en-US" sz="700" b="0" i="0" u="sng" strike="noStrike" dirty="0">
                        <a:solidFill>
                          <a:schemeClr val="bg1">
                            <a:lumMod val="65000"/>
                          </a:schemeClr>
                        </a:solidFill>
                        <a:effectLst/>
                        <a:latin typeface="+mj-lt"/>
                      </a:endParaRP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202</a:t>
                      </a:r>
                      <a:r>
                        <a:rPr lang="mk-MK" sz="700" b="0" i="0" u="sng" strike="noStrike" dirty="0">
                          <a:solidFill>
                            <a:schemeClr val="bg1">
                              <a:lumMod val="65000"/>
                            </a:schemeClr>
                          </a:solidFill>
                          <a:effectLst/>
                          <a:latin typeface="+mj-lt"/>
                        </a:rPr>
                        <a:t>2</a:t>
                      </a:r>
                      <a:endParaRPr lang="en-US" sz="700" b="0" i="0" u="sng" strike="noStrike" dirty="0">
                        <a:solidFill>
                          <a:schemeClr val="bg1">
                            <a:lumMod val="65000"/>
                          </a:schemeClr>
                        </a:solidFill>
                        <a:effectLst/>
                        <a:latin typeface="+mj-lt"/>
                      </a:endParaRP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202</a:t>
                      </a:r>
                      <a:r>
                        <a:rPr lang="mk-MK" sz="700" b="0" i="0" u="sng" strike="noStrike" dirty="0">
                          <a:solidFill>
                            <a:schemeClr val="bg1">
                              <a:lumMod val="65000"/>
                            </a:schemeClr>
                          </a:solidFill>
                          <a:effectLst/>
                          <a:latin typeface="+mj-lt"/>
                        </a:rPr>
                        <a:t>3</a:t>
                      </a:r>
                      <a:endParaRPr lang="en-US" sz="700" b="0" i="0" u="sng" strike="noStrike" dirty="0">
                        <a:solidFill>
                          <a:schemeClr val="bg1">
                            <a:lumMod val="65000"/>
                          </a:schemeClr>
                        </a:solidFill>
                        <a:effectLst/>
                        <a:latin typeface="+mj-lt"/>
                      </a:endParaRP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sng" strike="noStrike" dirty="0">
                          <a:solidFill>
                            <a:srgbClr val="002060"/>
                          </a:solidFill>
                          <a:effectLst/>
                          <a:latin typeface="+mn-lt"/>
                        </a:rPr>
                        <a:t>2024</a:t>
                      </a: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1" i="0" u="sng" strike="noStrike" dirty="0">
                          <a:solidFill>
                            <a:srgbClr val="002060"/>
                          </a:solidFill>
                          <a:effectLst/>
                          <a:latin typeface="+mn-lt"/>
                        </a:rPr>
                        <a:t>Q1</a:t>
                      </a:r>
                      <a:r>
                        <a:rPr lang="mk-MK" sz="1100" b="1" i="0" u="sng" strike="noStrike" dirty="0">
                          <a:solidFill>
                            <a:srgbClr val="002060"/>
                          </a:solidFill>
                          <a:effectLst/>
                          <a:latin typeface="+mn-lt"/>
                        </a:rPr>
                        <a:t> </a:t>
                      </a:r>
                      <a:r>
                        <a:rPr lang="en-US" sz="1100" b="1" i="0" u="sng" strike="noStrike" dirty="0">
                          <a:solidFill>
                            <a:srgbClr val="002060"/>
                          </a:solidFill>
                          <a:effectLst/>
                          <a:latin typeface="+mn-lt"/>
                        </a:rPr>
                        <a:t>25</a:t>
                      </a: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1" i="0" u="sng" strike="noStrike" dirty="0">
                          <a:solidFill>
                            <a:srgbClr val="002060"/>
                          </a:solidFill>
                          <a:effectLst/>
                          <a:latin typeface="+mn-lt"/>
                        </a:rPr>
                        <a:t>Q2</a:t>
                      </a:r>
                      <a:r>
                        <a:rPr lang="mk-MK" sz="1100" b="1" i="0" u="sng" strike="noStrike" dirty="0">
                          <a:solidFill>
                            <a:srgbClr val="002060"/>
                          </a:solidFill>
                          <a:effectLst/>
                          <a:latin typeface="+mn-lt"/>
                        </a:rPr>
                        <a:t> </a:t>
                      </a:r>
                      <a:r>
                        <a:rPr lang="en-US" sz="1100" b="1" i="0" u="sng" strike="noStrike" dirty="0">
                          <a:solidFill>
                            <a:srgbClr val="002060"/>
                          </a:solidFill>
                          <a:effectLst/>
                          <a:latin typeface="+mn-lt"/>
                        </a:rPr>
                        <a:t>25</a:t>
                      </a: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1" i="0" u="sng" strike="noStrike" dirty="0">
                          <a:solidFill>
                            <a:srgbClr val="002060"/>
                          </a:solidFill>
                          <a:effectLst/>
                          <a:latin typeface="+mn-lt"/>
                        </a:rPr>
                        <a:t>Q3</a:t>
                      </a:r>
                      <a:r>
                        <a:rPr lang="mk-MK" sz="1100" b="1" i="0" u="sng" strike="noStrike" dirty="0">
                          <a:solidFill>
                            <a:srgbClr val="002060"/>
                          </a:solidFill>
                          <a:effectLst/>
                          <a:latin typeface="+mn-lt"/>
                        </a:rPr>
                        <a:t> </a:t>
                      </a:r>
                      <a:r>
                        <a:rPr lang="en-US" sz="1100" b="1" i="0" u="sng" strike="noStrike" dirty="0">
                          <a:solidFill>
                            <a:srgbClr val="002060"/>
                          </a:solidFill>
                          <a:effectLst/>
                          <a:latin typeface="+mn-lt"/>
                        </a:rPr>
                        <a:t>25</a:t>
                      </a: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mk-MK" sz="1100" b="1" i="0" u="sng" strike="noStrike" dirty="0">
                          <a:solidFill>
                            <a:srgbClr val="002060"/>
                          </a:solidFill>
                          <a:effectLst/>
                          <a:latin typeface="+mn-lt"/>
                        </a:rPr>
                        <a:t> 20</a:t>
                      </a:r>
                      <a:r>
                        <a:rPr lang="en-US" sz="1100" b="1" i="0" u="sng" strike="noStrike" dirty="0">
                          <a:solidFill>
                            <a:srgbClr val="002060"/>
                          </a:solidFill>
                          <a:effectLst/>
                          <a:latin typeface="+mn-lt"/>
                        </a:rPr>
                        <a:t>25</a:t>
                      </a: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ctr"/>
                      <a:endParaRPr lang="en-US" sz="1100" b="1" i="0" u="sng" strike="noStrike" dirty="0">
                        <a:solidFill>
                          <a:srgbClr val="002060"/>
                        </a:solidFill>
                        <a:effectLst/>
                        <a:latin typeface="Calibri" panose="020F0502020204030204" pitchFamily="34" charset="0"/>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1100" b="1" u="sng" dirty="0">
                          <a:solidFill>
                            <a:srgbClr val="002060"/>
                          </a:solidFill>
                        </a:rPr>
                        <a:t>annual </a:t>
                      </a:r>
                    </a:p>
                    <a:p>
                      <a:pPr algn="ctr" fontAlgn="ctr"/>
                      <a:r>
                        <a:rPr lang="en-US" sz="1100" b="1" u="sng" dirty="0">
                          <a:solidFill>
                            <a:srgbClr val="002060"/>
                          </a:solidFill>
                        </a:rPr>
                        <a:t>change</a:t>
                      </a:r>
                      <a:r>
                        <a:rPr lang="mk-MK" sz="1100" b="1" u="sng" dirty="0">
                          <a:solidFill>
                            <a:srgbClr val="002060"/>
                          </a:solidFill>
                        </a:rPr>
                        <a:t> </a:t>
                      </a:r>
                      <a:r>
                        <a:rPr lang="mk-MK" sz="1100" b="1" i="0" u="sng" strike="noStrike" dirty="0">
                          <a:solidFill>
                            <a:srgbClr val="002060"/>
                          </a:solidFill>
                          <a:effectLst/>
                          <a:latin typeface="+mn-lt"/>
                        </a:rPr>
                        <a:t>(%)</a:t>
                      </a:r>
                    </a:p>
                  </a:txBody>
                  <a:tcPr marL="9525" marR="9525" marT="9525" marB="0" anchor="ctr">
                    <a:lnL>
                      <a:noFill/>
                    </a:lnL>
                    <a:lnR>
                      <a:noFill/>
                    </a:lnR>
                    <a:lnT>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sng" strike="noStrike" dirty="0">
                          <a:solidFill>
                            <a:srgbClr val="002060"/>
                          </a:solidFill>
                          <a:effectLst/>
                          <a:latin typeface="+mn-lt"/>
                        </a:rPr>
                        <a:t>quarterly</a:t>
                      </a:r>
                      <a:r>
                        <a:rPr lang="mk-MK" sz="1100" b="1" i="0" u="sng" strike="noStrike" dirty="0">
                          <a:solidFill>
                            <a:srgbClr val="002060"/>
                          </a:solidFill>
                          <a:effectLst/>
                          <a:latin typeface="+mn-lt"/>
                        </a:rPr>
                        <a:t> </a:t>
                      </a:r>
                      <a:r>
                        <a:rPr lang="en-US" sz="1100" b="1" u="sng" dirty="0">
                          <a:solidFill>
                            <a:srgbClr val="002060"/>
                          </a:solidFill>
                        </a:rPr>
                        <a:t>change</a:t>
                      </a:r>
                    </a:p>
                    <a:p>
                      <a:pPr algn="ctr" fontAlgn="ctr"/>
                      <a:r>
                        <a:rPr lang="mk-MK" sz="1100" b="1" u="sng" dirty="0">
                          <a:solidFill>
                            <a:srgbClr val="002060"/>
                          </a:solidFill>
                        </a:rPr>
                        <a:t> </a:t>
                      </a:r>
                      <a:r>
                        <a:rPr lang="mk-MK" sz="1100" b="1" i="0" u="sng" strike="noStrike" dirty="0">
                          <a:solidFill>
                            <a:srgbClr val="002060"/>
                          </a:solidFill>
                          <a:effectLst/>
                          <a:latin typeface="+mn-lt"/>
                        </a:rPr>
                        <a:t>(%)</a:t>
                      </a:r>
                    </a:p>
                  </a:txBody>
                  <a:tcPr marL="9525" marR="9525" marT="9525" marB="0" anchor="ctr">
                    <a:lnL>
                      <a:noFill/>
                    </a:lnL>
                    <a:lnR>
                      <a:noFill/>
                    </a:lnR>
                    <a:lnT>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66598027"/>
                  </a:ext>
                </a:extLst>
              </a:tr>
              <a:tr h="441583">
                <a:tc>
                  <a:txBody>
                    <a:bodyPr/>
                    <a:lstStyle/>
                    <a:p>
                      <a:pPr algn="r" fontAlgn="ctr"/>
                      <a:r>
                        <a:rPr lang="en-GB" sz="800" b="0" i="0" u="sng" strike="noStrike" dirty="0">
                          <a:solidFill>
                            <a:srgbClr val="002060"/>
                          </a:solidFill>
                          <a:effectLst/>
                          <a:latin typeface="+mn-lt"/>
                        </a:rPr>
                        <a:t>Total assets of the Banking system </a:t>
                      </a:r>
                      <a:endParaRPr lang="ru-RU" sz="800" b="0" i="0" u="sng"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549,969</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585,501</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638,666</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684,255</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746,739</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100" b="0" i="0" u="sng" strike="noStrike" dirty="0">
                          <a:solidFill>
                            <a:srgbClr val="002060"/>
                          </a:solidFill>
                          <a:effectLst/>
                          <a:latin typeface="+mn-lt"/>
                        </a:rPr>
                        <a:t>824,812</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821,983</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858,401</a:t>
                      </a:r>
                    </a:p>
                  </a:txBody>
                  <a:tcPr marL="0" marR="0" marT="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Calibri" panose="020F0502020204030204" pitchFamily="34" charset="0"/>
                        </a:rPr>
                        <a:t>881,290</a:t>
                      </a:r>
                    </a:p>
                  </a:txBody>
                  <a:tcPr marL="0" marR="0" marT="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934,656</a:t>
                      </a:r>
                    </a:p>
                  </a:txBody>
                  <a:tcPr marL="0" marR="0" marT="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ctr"/>
                      <a:r>
                        <a:rPr lang="mk-MK" sz="1000" b="0" u="sng" dirty="0">
                          <a:solidFill>
                            <a:srgbClr val="00FF00"/>
                          </a:solidFill>
                          <a:effectLst/>
                          <a:latin typeface="+mn-lt"/>
                          <a:ea typeface="Times New Roman" panose="02020603050405020304" pitchFamily="18" charset="0"/>
                          <a:cs typeface="Calibri" panose="020F0502020204030204" pitchFamily="34" charset="0"/>
                        </a:rPr>
                        <a:t>↑</a:t>
                      </a:r>
                      <a:endParaRPr lang="en-US" sz="1000" b="0" i="0" u="sng" strike="noStrike" dirty="0">
                        <a:solidFill>
                          <a:srgbClr val="00FF00"/>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13.3%</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6.1%</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32758756"/>
                  </a:ext>
                </a:extLst>
              </a:tr>
              <a:tr h="374660">
                <a:tc>
                  <a:txBody>
                    <a:bodyPr/>
                    <a:lstStyle/>
                    <a:p>
                      <a:pPr algn="r" fontAlgn="ctr"/>
                      <a:r>
                        <a:rPr lang="en-GB" sz="800" b="0" i="0" u="sng" strike="noStrike" dirty="0">
                          <a:solidFill>
                            <a:srgbClr val="002060"/>
                          </a:solidFill>
                          <a:effectLst/>
                          <a:latin typeface="+mn-lt"/>
                        </a:rPr>
                        <a:t>Loans</a:t>
                      </a:r>
                      <a:endParaRPr lang="mk-MK" sz="800" b="0" i="0" u="sng"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339,699</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353,502</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383,627</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422,522</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700" b="0" i="0" u="sng" strike="noStrike" dirty="0">
                          <a:solidFill>
                            <a:schemeClr val="bg1">
                              <a:lumMod val="65000"/>
                            </a:schemeClr>
                          </a:solidFill>
                          <a:effectLst/>
                          <a:latin typeface="+mj-lt"/>
                        </a:rPr>
                        <a:t>440,560</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100" b="0" i="0" u="sng" strike="noStrike" dirty="0">
                          <a:solidFill>
                            <a:srgbClr val="002060"/>
                          </a:solidFill>
                          <a:effectLst/>
                          <a:latin typeface="+mn-lt"/>
                        </a:rPr>
                        <a:t>489,924</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500,964</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524,186</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533</a:t>
                      </a:r>
                      <a:r>
                        <a:rPr lang="mk-MK" sz="1100" b="0" i="0" u="sng" strike="noStrike" dirty="0">
                          <a:solidFill>
                            <a:srgbClr val="002060"/>
                          </a:solidFill>
                          <a:effectLst/>
                          <a:latin typeface="+mn-lt"/>
                        </a:rPr>
                        <a:t>,</a:t>
                      </a:r>
                      <a:r>
                        <a:rPr lang="en-US" sz="1100" b="0" i="0" u="sng" strike="noStrike" dirty="0">
                          <a:solidFill>
                            <a:srgbClr val="002060"/>
                          </a:solidFill>
                          <a:effectLst/>
                          <a:latin typeface="+mn-lt"/>
                        </a:rPr>
                        <a:t>919</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564,423</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ctr"/>
                      <a:r>
                        <a:rPr lang="mk-MK" sz="1000" b="0" u="sng" dirty="0">
                          <a:solidFill>
                            <a:srgbClr val="00FF00"/>
                          </a:solidFill>
                          <a:effectLst/>
                          <a:latin typeface="+mn-lt"/>
                          <a:ea typeface="Times New Roman" panose="02020603050405020304" pitchFamily="18" charset="0"/>
                          <a:cs typeface="Calibri" panose="020F0502020204030204" pitchFamily="34" charset="0"/>
                        </a:rPr>
                        <a:t>↑</a:t>
                      </a:r>
                      <a:endParaRPr lang="en-US" sz="1000" b="0" i="0" u="sng" strike="noStrike" dirty="0">
                        <a:solidFill>
                          <a:srgbClr val="00FF00"/>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15.2%</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5.7%</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639188303"/>
                  </a:ext>
                </a:extLst>
              </a:tr>
              <a:tr h="342054">
                <a:tc>
                  <a:txBody>
                    <a:bodyPr/>
                    <a:lstStyle/>
                    <a:p>
                      <a:pPr algn="r" fontAlgn="ctr"/>
                      <a:r>
                        <a:rPr lang="en-GB" sz="800" b="0" i="0" u="sng" strike="noStrike">
                          <a:solidFill>
                            <a:srgbClr val="002060"/>
                          </a:solidFill>
                          <a:effectLst/>
                          <a:latin typeface="+mn-lt"/>
                        </a:rPr>
                        <a:t>Deposits</a:t>
                      </a:r>
                      <a:endParaRPr lang="mk-MK" sz="800" b="0" i="0" u="sng"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405,587</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430,870</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468,844</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493,955</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539,602</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100" b="0" i="0" u="sng" strike="noStrike" dirty="0">
                          <a:solidFill>
                            <a:srgbClr val="002060"/>
                          </a:solidFill>
                          <a:effectLst/>
                          <a:latin typeface="+mn-lt"/>
                        </a:rPr>
                        <a:t>600,967</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0" i="0" u="sng" strike="noStrike" dirty="0">
                          <a:solidFill>
                            <a:srgbClr val="002060"/>
                          </a:solidFill>
                          <a:effectLst/>
                          <a:latin typeface="+mn-lt"/>
                        </a:rPr>
                        <a:t>598,155</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0" i="0" u="sng" strike="noStrike" dirty="0">
                          <a:solidFill>
                            <a:srgbClr val="002060"/>
                          </a:solidFill>
                          <a:effectLst/>
                          <a:latin typeface="+mn-lt"/>
                        </a:rPr>
                        <a:t>615,093</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0" i="0" u="sng" strike="noStrike" dirty="0">
                          <a:solidFill>
                            <a:srgbClr val="002060"/>
                          </a:solidFill>
                          <a:effectLst/>
                          <a:latin typeface="Calibri" panose="020F0502020204030204" pitchFamily="34" charset="0"/>
                        </a:rPr>
                        <a:t>628,344</a:t>
                      </a:r>
                    </a:p>
                  </a:txBody>
                  <a:tcPr marL="0" marR="0" marT="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0" i="0" u="sng" strike="noStrike" dirty="0">
                          <a:solidFill>
                            <a:srgbClr val="002060"/>
                          </a:solidFill>
                          <a:effectLst/>
                          <a:latin typeface="+mn-lt"/>
                        </a:rPr>
                        <a:t>659,498</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mk-MK" sz="1000" b="0" u="sng" dirty="0">
                          <a:solidFill>
                            <a:srgbClr val="00FF00"/>
                          </a:solidFill>
                          <a:effectLst/>
                          <a:latin typeface="+mn-lt"/>
                          <a:ea typeface="Times New Roman" panose="02020603050405020304" pitchFamily="18" charset="0"/>
                          <a:cs typeface="Calibri" panose="020F0502020204030204" pitchFamily="34" charset="0"/>
                        </a:rPr>
                        <a:t>↑</a:t>
                      </a:r>
                      <a:endParaRPr lang="en-US" sz="1000" b="0" i="0" u="sng" strike="noStrike" dirty="0">
                        <a:solidFill>
                          <a:srgbClr val="00FF00"/>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b">
                        <a:buNone/>
                      </a:pPr>
                      <a:r>
                        <a:rPr lang="en-US" sz="1100" b="1" i="0" u="sng" strike="noStrike" dirty="0">
                          <a:solidFill>
                            <a:srgbClr val="002060"/>
                          </a:solidFill>
                          <a:effectLst/>
                          <a:latin typeface="+mn-lt"/>
                        </a:rPr>
                        <a:t>9.7%</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1" i="0" u="sng" strike="noStrike" dirty="0">
                          <a:solidFill>
                            <a:srgbClr val="002060"/>
                          </a:solidFill>
                          <a:effectLst/>
                          <a:latin typeface="+mn-lt"/>
                        </a:rPr>
                        <a:t>5.0%</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039861"/>
                  </a:ext>
                </a:extLst>
              </a:tr>
              <a:tr h="357068">
                <a:tc>
                  <a:txBody>
                    <a:bodyPr/>
                    <a:lstStyle/>
                    <a:p>
                      <a:pPr algn="r" rtl="0" fontAlgn="ctr"/>
                      <a:r>
                        <a:rPr lang="en-US" sz="800" b="0" i="0" u="sng" strike="noStrike" dirty="0">
                          <a:solidFill>
                            <a:srgbClr val="002060"/>
                          </a:solidFill>
                          <a:effectLst/>
                          <a:latin typeface="+mn-lt"/>
                        </a:rPr>
                        <a:t>Capital &amp; reserves</a:t>
                      </a:r>
                    </a:p>
                  </a:txBody>
                  <a:tcPr marL="0" marR="0" marT="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60,295</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68,175</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73,779</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84,361</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700" b="0" i="0" u="sng" strike="noStrike" dirty="0">
                          <a:solidFill>
                            <a:schemeClr val="bg1">
                              <a:lumMod val="65000"/>
                            </a:schemeClr>
                          </a:solidFill>
                          <a:effectLst/>
                          <a:latin typeface="+mj-lt"/>
                        </a:rPr>
                        <a:t>92,910</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100" b="0" i="0" u="sng" strike="noStrike" dirty="0">
                          <a:solidFill>
                            <a:srgbClr val="002060"/>
                          </a:solidFill>
                          <a:effectLst/>
                          <a:latin typeface="+mn-lt"/>
                        </a:rPr>
                        <a:t>105,206</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0" i="0" u="sng" strike="noStrike" dirty="0">
                          <a:solidFill>
                            <a:srgbClr val="002060"/>
                          </a:solidFill>
                          <a:effectLst/>
                          <a:latin typeface="+mn-lt"/>
                        </a:rPr>
                        <a:t>109,644</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0" i="0" u="sng" strike="noStrike" dirty="0">
                          <a:solidFill>
                            <a:srgbClr val="002060"/>
                          </a:solidFill>
                          <a:effectLst/>
                          <a:latin typeface="+mn-lt"/>
                        </a:rPr>
                        <a:t>114,947</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0" i="0" u="sng" strike="noStrike" dirty="0">
                          <a:solidFill>
                            <a:srgbClr val="002060"/>
                          </a:solidFill>
                          <a:effectLst/>
                          <a:latin typeface="+mn-lt"/>
                        </a:rPr>
                        <a:t>115,086</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0" i="0" u="sng" strike="noStrike" dirty="0">
                          <a:solidFill>
                            <a:srgbClr val="002060"/>
                          </a:solidFill>
                          <a:effectLst/>
                          <a:latin typeface="+mn-lt"/>
                        </a:rPr>
                        <a:t>115</a:t>
                      </a:r>
                      <a:r>
                        <a:rPr lang="mk-MK" sz="1100" b="0" i="0" u="sng" strike="noStrike" dirty="0">
                          <a:solidFill>
                            <a:srgbClr val="002060"/>
                          </a:solidFill>
                          <a:effectLst/>
                          <a:latin typeface="+mn-lt"/>
                        </a:rPr>
                        <a:t>,</a:t>
                      </a:r>
                      <a:r>
                        <a:rPr lang="en-US" sz="1100" b="0" i="0" u="sng" strike="noStrike" dirty="0">
                          <a:solidFill>
                            <a:srgbClr val="002060"/>
                          </a:solidFill>
                          <a:effectLst/>
                          <a:latin typeface="+mn-lt"/>
                        </a:rPr>
                        <a:t>289</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mk-MK" sz="1000" b="0" u="sng" dirty="0">
                          <a:solidFill>
                            <a:srgbClr val="00FF00"/>
                          </a:solidFill>
                          <a:effectLst/>
                          <a:latin typeface="+mn-lt"/>
                          <a:ea typeface="Times New Roman" panose="02020603050405020304" pitchFamily="18" charset="0"/>
                          <a:cs typeface="Calibri" panose="020F0502020204030204" pitchFamily="34" charset="0"/>
                        </a:rPr>
                        <a:t>↑</a:t>
                      </a:r>
                      <a:endParaRPr lang="en-US" sz="1000" b="0" i="0" u="sng" strike="noStrike" dirty="0">
                        <a:solidFill>
                          <a:srgbClr val="00FF00"/>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b">
                        <a:buNone/>
                      </a:pPr>
                      <a:r>
                        <a:rPr lang="en-US" sz="1100" b="1" i="0" u="sng" strike="noStrike" dirty="0">
                          <a:solidFill>
                            <a:srgbClr val="002060"/>
                          </a:solidFill>
                          <a:effectLst/>
                          <a:latin typeface="+mn-lt"/>
                        </a:rPr>
                        <a:t>9.6%</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100" b="1" i="0" u="sng" strike="noStrike" dirty="0">
                          <a:solidFill>
                            <a:srgbClr val="002060"/>
                          </a:solidFill>
                          <a:effectLst/>
                          <a:latin typeface="+mn-lt"/>
                        </a:rPr>
                        <a:t>0.2%</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6855770"/>
                  </a:ext>
                </a:extLst>
              </a:tr>
            </a:tbl>
          </a:graphicData>
        </a:graphic>
      </p:graphicFrame>
      <p:graphicFrame>
        <p:nvGraphicFramePr>
          <p:cNvPr id="4" name="Chart 3">
            <a:extLst>
              <a:ext uri="{FF2B5EF4-FFF2-40B4-BE49-F238E27FC236}">
                <a16:creationId xmlns:a16="http://schemas.microsoft.com/office/drawing/2014/main" id="{713F8965-7197-1C3A-6834-ED24431557A8}"/>
              </a:ext>
            </a:extLst>
          </p:cNvPr>
          <p:cNvGraphicFramePr>
            <a:graphicFrameLocks/>
          </p:cNvGraphicFramePr>
          <p:nvPr>
            <p:extLst>
              <p:ext uri="{D42A27DB-BD31-4B8C-83A1-F6EECF244321}">
                <p14:modId xmlns:p14="http://schemas.microsoft.com/office/powerpoint/2010/main" val="3542617499"/>
              </p:ext>
            </p:extLst>
          </p:nvPr>
        </p:nvGraphicFramePr>
        <p:xfrm>
          <a:off x="8602822" y="2428761"/>
          <a:ext cx="3129534" cy="2663009"/>
        </p:xfrm>
        <a:graphic>
          <a:graphicData uri="http://schemas.openxmlformats.org/drawingml/2006/chart">
            <c:chart xmlns:c="http://schemas.openxmlformats.org/drawingml/2006/chart" xmlns:r="http://schemas.openxmlformats.org/officeDocument/2006/relationships" r:id="rId2"/>
          </a:graphicData>
        </a:graphic>
      </p:graphicFrame>
      <p:sp>
        <p:nvSpPr>
          <p:cNvPr id="3" name="object 3">
            <a:extLst>
              <a:ext uri="{FF2B5EF4-FFF2-40B4-BE49-F238E27FC236}">
                <a16:creationId xmlns:a16="http://schemas.microsoft.com/office/drawing/2014/main" id="{A2D08ACC-A5EB-9B44-3BA8-9D41D6F8B80A}"/>
              </a:ext>
            </a:extLst>
          </p:cNvPr>
          <p:cNvSpPr/>
          <p:nvPr/>
        </p:nvSpPr>
        <p:spPr>
          <a:xfrm>
            <a:off x="0" y="1"/>
            <a:ext cx="4427984" cy="323172"/>
          </a:xfrm>
          <a:custGeom>
            <a:avLst/>
            <a:gdLst/>
            <a:ahLst/>
            <a:cxnLst/>
            <a:rect l="l" t="t" r="r" b="b"/>
            <a:pathLst>
              <a:path w="10439400" h="719455">
                <a:moveTo>
                  <a:pt x="10439400" y="0"/>
                </a:moveTo>
                <a:lnTo>
                  <a:pt x="0" y="0"/>
                </a:lnTo>
                <a:lnTo>
                  <a:pt x="0" y="719327"/>
                </a:lnTo>
                <a:lnTo>
                  <a:pt x="239776" y="702817"/>
                </a:lnTo>
                <a:lnTo>
                  <a:pt x="239776" y="239775"/>
                </a:lnTo>
                <a:lnTo>
                  <a:pt x="6959600" y="239775"/>
                </a:lnTo>
                <a:lnTo>
                  <a:pt x="10439400" y="0"/>
                </a:lnTo>
                <a:close/>
              </a:path>
            </a:pathLst>
          </a:cu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p:spPr>
        <p:txBody>
          <a:bodyPr wrap="square" lIns="0" tIns="0" rIns="0" bIns="0" rtlCol="0"/>
          <a:lstStyle/>
          <a:p>
            <a:endParaRPr dirty="0">
              <a:solidFill>
                <a:srgbClr val="FF99CC"/>
              </a:solidFill>
            </a:endParaRPr>
          </a:p>
        </p:txBody>
      </p:sp>
      <p:graphicFrame>
        <p:nvGraphicFramePr>
          <p:cNvPr id="11" name="Chart 10">
            <a:extLst>
              <a:ext uri="{FF2B5EF4-FFF2-40B4-BE49-F238E27FC236}">
                <a16:creationId xmlns:a16="http://schemas.microsoft.com/office/drawing/2014/main" id="{F5F9E97D-7291-4FDD-3B97-62A9E7AA1F5D}"/>
              </a:ext>
            </a:extLst>
          </p:cNvPr>
          <p:cNvGraphicFramePr>
            <a:graphicFrameLocks/>
          </p:cNvGraphicFramePr>
          <p:nvPr>
            <p:extLst>
              <p:ext uri="{D42A27DB-BD31-4B8C-83A1-F6EECF244321}">
                <p14:modId xmlns:p14="http://schemas.microsoft.com/office/powerpoint/2010/main" val="2964022079"/>
              </p:ext>
            </p:extLst>
          </p:nvPr>
        </p:nvGraphicFramePr>
        <p:xfrm>
          <a:off x="8740007" y="5091770"/>
          <a:ext cx="2992349" cy="12731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83851CE4-01B7-4B1B-9A2E-74BC68D0503B}"/>
              </a:ext>
            </a:extLst>
          </p:cNvPr>
          <p:cNvGraphicFramePr>
            <a:graphicFrameLocks/>
          </p:cNvGraphicFramePr>
          <p:nvPr>
            <p:extLst>
              <p:ext uri="{D42A27DB-BD31-4B8C-83A1-F6EECF244321}">
                <p14:modId xmlns:p14="http://schemas.microsoft.com/office/powerpoint/2010/main" val="607023203"/>
              </p:ext>
            </p:extLst>
          </p:nvPr>
        </p:nvGraphicFramePr>
        <p:xfrm>
          <a:off x="1389382" y="4842590"/>
          <a:ext cx="4706617" cy="1924716"/>
        </p:xfrm>
        <a:graphic>
          <a:graphicData uri="http://schemas.openxmlformats.org/drawingml/2006/chart">
            <c:chart xmlns:c="http://schemas.openxmlformats.org/drawingml/2006/chart" xmlns:r="http://schemas.openxmlformats.org/officeDocument/2006/relationships" r:id="rId4"/>
          </a:graphicData>
        </a:graphic>
      </p:graphicFrame>
      <p:sp>
        <p:nvSpPr>
          <p:cNvPr id="16" name="object 8">
            <a:extLst>
              <a:ext uri="{FF2B5EF4-FFF2-40B4-BE49-F238E27FC236}">
                <a16:creationId xmlns:a16="http://schemas.microsoft.com/office/drawing/2014/main" id="{C2A86E67-2E13-AC3E-B507-77C6AAB2406D}"/>
              </a:ext>
            </a:extLst>
          </p:cNvPr>
          <p:cNvSpPr/>
          <p:nvPr/>
        </p:nvSpPr>
        <p:spPr>
          <a:xfrm>
            <a:off x="5645020" y="90694"/>
            <a:ext cx="796760" cy="374200"/>
          </a:xfrm>
          <a:prstGeom prst="rect">
            <a:avLst/>
          </a:prstGeom>
          <a:blipFill>
            <a:blip r:embed="rId5" cstate="print"/>
            <a:stretch>
              <a:fillRect/>
            </a:stretch>
          </a:blipFill>
        </p:spPr>
        <p:txBody>
          <a:bodyPr wrap="square" lIns="0" tIns="0" rIns="0" bIns="0" rtlCol="0"/>
          <a:lstStyle/>
          <a:p>
            <a:pPr algn="ctr"/>
            <a:endParaRPr dirty="0">
              <a:solidFill>
                <a:srgbClr val="0070C0"/>
              </a:solidFill>
            </a:endParaRPr>
          </a:p>
        </p:txBody>
      </p:sp>
      <p:sp>
        <p:nvSpPr>
          <p:cNvPr id="21" name="TextBox 20">
            <a:extLst>
              <a:ext uri="{FF2B5EF4-FFF2-40B4-BE49-F238E27FC236}">
                <a16:creationId xmlns:a16="http://schemas.microsoft.com/office/drawing/2014/main" id="{7EFD9AB1-CDDA-C3AD-6C9D-4AC6DEF6AE41}"/>
              </a:ext>
            </a:extLst>
          </p:cNvPr>
          <p:cNvSpPr txBox="1"/>
          <p:nvPr/>
        </p:nvSpPr>
        <p:spPr>
          <a:xfrm>
            <a:off x="176735" y="1560017"/>
            <a:ext cx="11918189" cy="1259576"/>
          </a:xfrm>
          <a:prstGeom prst="rect">
            <a:avLst/>
          </a:prstGeom>
          <a:noFill/>
        </p:spPr>
        <p:txBody>
          <a:bodyPr wrap="square">
            <a:spAutoFit/>
          </a:bodyPr>
          <a:lstStyle/>
          <a:p>
            <a:pPr algn="just">
              <a:spcBef>
                <a:spcPct val="35000"/>
              </a:spcBef>
              <a:defRPr/>
            </a:pPr>
            <a:r>
              <a:rPr lang="en-GB" sz="1100" dirty="0">
                <a:solidFill>
                  <a:schemeClr val="accent5">
                    <a:lumMod val="50000"/>
                  </a:schemeClr>
                </a:solidFill>
                <a:latin typeface="+mj-lt"/>
              </a:rPr>
              <a:t>The Banking sector consists </a:t>
            </a:r>
            <a:r>
              <a:rPr lang="en-US" sz="1100" dirty="0">
                <a:solidFill>
                  <a:schemeClr val="accent5">
                    <a:lumMod val="50000"/>
                  </a:schemeClr>
                </a:solidFill>
                <a:latin typeface="+mj-lt"/>
                <a:cs typeface="Arial" panose="020B0604020202020204" pitchFamily="34" charset="0"/>
              </a:rPr>
              <a:t>of </a:t>
            </a:r>
            <a:r>
              <a:rPr lang="en-US" sz="1100" dirty="0">
                <a:solidFill>
                  <a:schemeClr val="accent5">
                    <a:lumMod val="50000"/>
                  </a:schemeClr>
                </a:solidFill>
                <a:latin typeface="+mj-lt"/>
              </a:rPr>
              <a:t>13 active banks</a:t>
            </a:r>
            <a:r>
              <a:rPr lang="mk-MK" sz="1100" dirty="0">
                <a:solidFill>
                  <a:schemeClr val="accent5">
                    <a:lumMod val="50000"/>
                  </a:schemeClr>
                </a:solidFill>
                <a:latin typeface="+mj-lt"/>
              </a:rPr>
              <a:t>, </a:t>
            </a:r>
            <a:r>
              <a:rPr lang="en-US" sz="1100" dirty="0">
                <a:solidFill>
                  <a:schemeClr val="accent5">
                    <a:lumMod val="50000"/>
                  </a:schemeClr>
                </a:solidFill>
                <a:latin typeface="+mj-lt"/>
              </a:rPr>
              <a:t>5 large </a:t>
            </a:r>
            <a:r>
              <a:rPr lang="en-US" sz="900" dirty="0">
                <a:solidFill>
                  <a:schemeClr val="accent5">
                    <a:lumMod val="50000"/>
                  </a:schemeClr>
                </a:solidFill>
                <a:latin typeface="+mj-lt"/>
              </a:rPr>
              <a:t>(8</a:t>
            </a:r>
            <a:r>
              <a:rPr lang="mk-MK" sz="900" dirty="0">
                <a:solidFill>
                  <a:schemeClr val="accent5">
                    <a:lumMod val="50000"/>
                  </a:schemeClr>
                </a:solidFill>
                <a:latin typeface="+mj-lt"/>
              </a:rPr>
              <a:t>1</a:t>
            </a:r>
            <a:r>
              <a:rPr lang="en-US" sz="900" dirty="0">
                <a:solidFill>
                  <a:schemeClr val="accent5">
                    <a:lumMod val="50000"/>
                  </a:schemeClr>
                </a:solidFill>
                <a:latin typeface="+mj-lt"/>
              </a:rPr>
              <a:t>% in total assets)</a:t>
            </a:r>
            <a:r>
              <a:rPr lang="en-US" sz="1100" dirty="0">
                <a:solidFill>
                  <a:schemeClr val="accent5">
                    <a:lumMod val="50000"/>
                  </a:schemeClr>
                </a:solidFill>
                <a:latin typeface="+mj-lt"/>
              </a:rPr>
              <a:t>, 3 medium </a:t>
            </a:r>
            <a:r>
              <a:rPr lang="en-US" sz="900" dirty="0">
                <a:solidFill>
                  <a:schemeClr val="accent5">
                    <a:lumMod val="50000"/>
                  </a:schemeClr>
                </a:solidFill>
                <a:latin typeface="+mj-lt"/>
              </a:rPr>
              <a:t>(1</a:t>
            </a:r>
            <a:r>
              <a:rPr lang="mk-MK" sz="900" dirty="0">
                <a:solidFill>
                  <a:schemeClr val="accent5">
                    <a:lumMod val="50000"/>
                  </a:schemeClr>
                </a:solidFill>
                <a:latin typeface="+mj-lt"/>
              </a:rPr>
              <a:t>3%</a:t>
            </a:r>
            <a:r>
              <a:rPr lang="en-US" sz="900" dirty="0">
                <a:solidFill>
                  <a:schemeClr val="accent5">
                    <a:lumMod val="50000"/>
                  </a:schemeClr>
                </a:solidFill>
                <a:latin typeface="+mj-lt"/>
              </a:rPr>
              <a:t>), </a:t>
            </a:r>
            <a:r>
              <a:rPr lang="en-US" sz="1100" dirty="0">
                <a:solidFill>
                  <a:schemeClr val="accent5">
                    <a:lumMod val="50000"/>
                  </a:schemeClr>
                </a:solidFill>
                <a:latin typeface="+mj-lt"/>
              </a:rPr>
              <a:t>5 small </a:t>
            </a:r>
            <a:r>
              <a:rPr lang="en-US" sz="900" dirty="0">
                <a:solidFill>
                  <a:schemeClr val="accent5">
                    <a:lumMod val="50000"/>
                  </a:schemeClr>
                </a:solidFill>
                <a:latin typeface="+mj-lt"/>
              </a:rPr>
              <a:t>(6%) </a:t>
            </a:r>
            <a:r>
              <a:rPr lang="en-US" sz="1100" dirty="0">
                <a:solidFill>
                  <a:schemeClr val="accent5">
                    <a:lumMod val="50000"/>
                  </a:schemeClr>
                </a:solidFill>
                <a:latin typeface="+mj-lt"/>
              </a:rPr>
              <a:t>and </a:t>
            </a:r>
            <a:r>
              <a:rPr lang="mk-MK" sz="1100" dirty="0">
                <a:solidFill>
                  <a:schemeClr val="accent5">
                    <a:lumMod val="50000"/>
                  </a:schemeClr>
                </a:solidFill>
                <a:latin typeface="+mj-lt"/>
              </a:rPr>
              <a:t>2</a:t>
            </a:r>
            <a:r>
              <a:rPr lang="en-US" sz="1100" dirty="0">
                <a:solidFill>
                  <a:schemeClr val="accent5">
                    <a:lumMod val="50000"/>
                  </a:schemeClr>
                </a:solidFill>
                <a:latin typeface="+mj-lt"/>
              </a:rPr>
              <a:t> saving houses. </a:t>
            </a:r>
            <a:r>
              <a:rPr lang="en-GB" sz="1100" dirty="0">
                <a:solidFill>
                  <a:schemeClr val="accent5">
                    <a:lumMod val="50000"/>
                  </a:schemeClr>
                </a:solidFill>
                <a:latin typeface="+mj-lt"/>
              </a:rPr>
              <a:t>Participation of foreign capital </a:t>
            </a:r>
            <a:r>
              <a:rPr lang="mk-MK" sz="1100" dirty="0">
                <a:solidFill>
                  <a:schemeClr val="accent5">
                    <a:lumMod val="50000"/>
                  </a:schemeClr>
                </a:solidFill>
                <a:latin typeface="+mj-lt"/>
              </a:rPr>
              <a:t>83%</a:t>
            </a:r>
            <a:r>
              <a:rPr lang="en-US" sz="1100" dirty="0">
                <a:solidFill>
                  <a:schemeClr val="accent5">
                    <a:lumMod val="50000"/>
                  </a:schemeClr>
                </a:solidFill>
                <a:latin typeface="+mj-lt"/>
              </a:rPr>
              <a:t> </a:t>
            </a:r>
          </a:p>
          <a:p>
            <a:pPr algn="just">
              <a:spcBef>
                <a:spcPct val="35000"/>
              </a:spcBef>
              <a:defRPr/>
            </a:pPr>
            <a:r>
              <a:rPr lang="en-US" sz="1100" dirty="0">
                <a:solidFill>
                  <a:srgbClr val="002060"/>
                </a:solidFill>
                <a:latin typeface="Georgia" panose="02040502050405020303" pitchFamily="18" charset="0"/>
              </a:rPr>
              <a:t>🔍</a:t>
            </a:r>
            <a:r>
              <a:rPr lang="en-US" sz="1000" b="1" i="1" dirty="0">
                <a:solidFill>
                  <a:schemeClr val="accent5">
                    <a:lumMod val="50000"/>
                  </a:schemeClr>
                </a:solidFill>
                <a:latin typeface="+mj-lt"/>
              </a:rPr>
              <a:t>Total assets </a:t>
            </a:r>
            <a:r>
              <a:rPr lang="en-GB" sz="1000" i="1" dirty="0">
                <a:solidFill>
                  <a:schemeClr val="accent5">
                    <a:lumMod val="50000"/>
                  </a:schemeClr>
                </a:solidFill>
                <a:latin typeface="+mj-lt"/>
              </a:rPr>
              <a:t>of the Banking system registered the amount of</a:t>
            </a:r>
            <a:r>
              <a:rPr lang="mk-MK" sz="1000" i="1" dirty="0">
                <a:solidFill>
                  <a:schemeClr val="accent5">
                    <a:lumMod val="50000"/>
                  </a:schemeClr>
                </a:solidFill>
                <a:latin typeface="+mj-lt"/>
              </a:rPr>
              <a:t> </a:t>
            </a:r>
            <a:r>
              <a:rPr lang="en-US" sz="1000" i="1" dirty="0">
                <a:solidFill>
                  <a:schemeClr val="accent5">
                    <a:lumMod val="50000"/>
                  </a:schemeClr>
                </a:solidFill>
                <a:latin typeface="+mj-lt"/>
              </a:rPr>
              <a:t>934,656</a:t>
            </a:r>
            <a:r>
              <a:rPr lang="mk-MK" sz="1000" i="1" dirty="0">
                <a:solidFill>
                  <a:schemeClr val="accent5">
                    <a:lumMod val="50000"/>
                  </a:schemeClr>
                </a:solidFill>
                <a:latin typeface="+mj-lt"/>
              </a:rPr>
              <a:t> </a:t>
            </a:r>
            <a:r>
              <a:rPr lang="en-GB" sz="1000" dirty="0">
                <a:solidFill>
                  <a:schemeClr val="accent5">
                    <a:lumMod val="50000"/>
                  </a:schemeClr>
                </a:solidFill>
                <a:latin typeface="+mj-lt"/>
              </a:rPr>
              <a:t>Mio.</a:t>
            </a:r>
            <a:r>
              <a:rPr lang="mk-MK" sz="1000" dirty="0">
                <a:solidFill>
                  <a:schemeClr val="accent5">
                    <a:lumMod val="50000"/>
                  </a:schemeClr>
                </a:solidFill>
                <a:latin typeface="+mj-lt"/>
              </a:rPr>
              <a:t> </a:t>
            </a:r>
            <a:r>
              <a:rPr lang="en-GB" sz="1000" dirty="0">
                <a:solidFill>
                  <a:schemeClr val="accent5">
                    <a:lumMod val="50000"/>
                  </a:schemeClr>
                </a:solidFill>
                <a:latin typeface="+mj-lt"/>
              </a:rPr>
              <a:t>Den</a:t>
            </a:r>
            <a:r>
              <a:rPr lang="en-US" sz="1000" i="1" dirty="0">
                <a:solidFill>
                  <a:schemeClr val="accent5">
                    <a:lumMod val="50000"/>
                  </a:schemeClr>
                </a:solidFill>
                <a:latin typeface="+mj-lt"/>
              </a:rPr>
              <a:t>, </a:t>
            </a:r>
            <a:r>
              <a:rPr lang="en-GB" sz="1000" i="1" dirty="0">
                <a:solidFill>
                  <a:schemeClr val="accent5">
                    <a:lumMod val="50000"/>
                  </a:schemeClr>
                </a:solidFill>
                <a:latin typeface="+mj-lt"/>
              </a:rPr>
              <a:t>regarding previous year </a:t>
            </a:r>
            <a:r>
              <a:rPr lang="en-US" sz="1000" i="1" dirty="0">
                <a:solidFill>
                  <a:schemeClr val="accent5">
                    <a:lumMod val="50000"/>
                  </a:schemeClr>
                </a:solidFill>
                <a:latin typeface="+mj-lt"/>
              </a:rPr>
              <a:t>increased by</a:t>
            </a:r>
            <a:r>
              <a:rPr lang="mk-MK" sz="1000" i="1" dirty="0">
                <a:solidFill>
                  <a:schemeClr val="accent5">
                    <a:lumMod val="50000"/>
                  </a:schemeClr>
                </a:solidFill>
                <a:latin typeface="+mj-lt"/>
              </a:rPr>
              <a:t> 13,3%</a:t>
            </a:r>
            <a:r>
              <a:rPr lang="en-US" sz="1000" i="1" dirty="0">
                <a:solidFill>
                  <a:schemeClr val="accent5">
                    <a:lumMod val="50000"/>
                  </a:schemeClr>
                </a:solidFill>
                <a:latin typeface="+mj-lt"/>
              </a:rPr>
              <a:t>, as a result of accelerated credit growth</a:t>
            </a:r>
            <a:r>
              <a:rPr lang="mk-MK" sz="1000" i="1" dirty="0">
                <a:solidFill>
                  <a:schemeClr val="accent5">
                    <a:lumMod val="50000"/>
                  </a:schemeClr>
                </a:solidFill>
                <a:latin typeface="+mj-lt"/>
              </a:rPr>
              <a:t> </a:t>
            </a:r>
            <a:r>
              <a:rPr lang="en-US" sz="1000" i="1" dirty="0">
                <a:solidFill>
                  <a:schemeClr val="accent5">
                    <a:lumMod val="50000"/>
                  </a:schemeClr>
                </a:solidFill>
                <a:latin typeface="+mj-lt"/>
              </a:rPr>
              <a:t>for 15.2%, </a:t>
            </a:r>
            <a:r>
              <a:rPr lang="en-GB" sz="1000" i="1" dirty="0">
                <a:solidFill>
                  <a:schemeClr val="accent5">
                    <a:lumMod val="50000"/>
                  </a:schemeClr>
                </a:solidFill>
                <a:latin typeface="+mj-lt"/>
              </a:rPr>
              <a:t>which is supported by the growth of the deposit by </a:t>
            </a:r>
            <a:r>
              <a:rPr lang="mk-MK" sz="1000" i="1" dirty="0">
                <a:solidFill>
                  <a:schemeClr val="accent5">
                    <a:lumMod val="50000"/>
                  </a:schemeClr>
                </a:solidFill>
                <a:latin typeface="+mj-lt"/>
              </a:rPr>
              <a:t>9,7%</a:t>
            </a:r>
            <a:r>
              <a:rPr lang="en-GB" sz="1000" i="1" dirty="0">
                <a:solidFill>
                  <a:schemeClr val="accent5">
                    <a:lumMod val="50000"/>
                  </a:schemeClr>
                </a:solidFill>
                <a:latin typeface="+mj-lt"/>
              </a:rPr>
              <a:t> and the capital position</a:t>
            </a:r>
            <a:r>
              <a:rPr lang="mk-MK" sz="1000" i="1" dirty="0">
                <a:solidFill>
                  <a:schemeClr val="accent5">
                    <a:lumMod val="50000"/>
                  </a:schemeClr>
                </a:solidFill>
                <a:latin typeface="+mj-lt"/>
              </a:rPr>
              <a:t> </a:t>
            </a:r>
            <a:r>
              <a:rPr lang="en-GB" sz="1000" i="1" dirty="0">
                <a:solidFill>
                  <a:schemeClr val="accent5">
                    <a:lumMod val="50000"/>
                  </a:schemeClr>
                </a:solidFill>
                <a:latin typeface="+mj-lt"/>
              </a:rPr>
              <a:t>of the banks which increased by </a:t>
            </a:r>
            <a:r>
              <a:rPr lang="mk-MK" sz="1000" i="1" dirty="0">
                <a:solidFill>
                  <a:schemeClr val="accent5">
                    <a:lumMod val="50000"/>
                  </a:schemeClr>
                </a:solidFill>
                <a:latin typeface="+mj-lt"/>
              </a:rPr>
              <a:t>9,6%</a:t>
            </a:r>
            <a:r>
              <a:rPr lang="en-GB" sz="1000" i="1" dirty="0">
                <a:solidFill>
                  <a:schemeClr val="accent5">
                    <a:lumMod val="50000"/>
                  </a:schemeClr>
                </a:solidFill>
                <a:latin typeface="+mj-lt"/>
              </a:rPr>
              <a:t>.</a:t>
            </a:r>
            <a:r>
              <a:rPr lang="mk-MK" sz="1000" i="1" dirty="0">
                <a:solidFill>
                  <a:schemeClr val="accent5">
                    <a:lumMod val="50000"/>
                  </a:schemeClr>
                </a:solidFill>
                <a:latin typeface="+mj-lt"/>
              </a:rPr>
              <a:t> </a:t>
            </a:r>
            <a:endParaRPr lang="en-GB" sz="1000" i="1" dirty="0">
              <a:solidFill>
                <a:schemeClr val="accent5">
                  <a:lumMod val="50000"/>
                </a:schemeClr>
              </a:solidFill>
              <a:latin typeface="+mj-lt"/>
            </a:endParaRPr>
          </a:p>
          <a:p>
            <a:pPr algn="just">
              <a:buFont typeface="Wingdings" panose="05000000000000000000" pitchFamily="2" charset="2"/>
              <a:buChar char="Ø"/>
            </a:pPr>
            <a:r>
              <a:rPr lang="en-GB" sz="1000" i="1" dirty="0">
                <a:solidFill>
                  <a:schemeClr val="accent5">
                    <a:lumMod val="50000"/>
                  </a:schemeClr>
                </a:solidFill>
                <a:latin typeface="+mj-lt"/>
              </a:rPr>
              <a:t>The level of financial intermediation</a:t>
            </a:r>
            <a:r>
              <a:rPr lang="mk-MK" sz="1000" i="1" dirty="0">
                <a:solidFill>
                  <a:schemeClr val="accent5">
                    <a:lumMod val="50000"/>
                  </a:schemeClr>
                </a:solidFill>
                <a:latin typeface="+mj-lt"/>
              </a:rPr>
              <a:t>  </a:t>
            </a:r>
            <a:r>
              <a:rPr lang="en-GB" sz="1000" i="1" dirty="0">
                <a:solidFill>
                  <a:schemeClr val="accent5">
                    <a:lumMod val="50000"/>
                  </a:schemeClr>
                </a:solidFill>
                <a:latin typeface="+mj-lt"/>
              </a:rPr>
              <a:t>measured by:</a:t>
            </a:r>
          </a:p>
          <a:p>
            <a:pPr lvl="1" algn="just">
              <a:buFont typeface="Wingdings" panose="05000000000000000000" pitchFamily="2" charset="2"/>
              <a:buChar char="ü"/>
            </a:pPr>
            <a:r>
              <a:rPr lang="mk-MK" sz="1000" i="1" dirty="0">
                <a:solidFill>
                  <a:schemeClr val="accent5">
                    <a:lumMod val="50000"/>
                  </a:schemeClr>
                </a:solidFill>
                <a:latin typeface="+mj-lt"/>
              </a:rPr>
              <a:t>Т</a:t>
            </a:r>
            <a:r>
              <a:rPr lang="en-GB" sz="1000" i="1" dirty="0">
                <a:solidFill>
                  <a:schemeClr val="accent5">
                    <a:lumMod val="50000"/>
                  </a:schemeClr>
                </a:solidFill>
                <a:latin typeface="+mj-lt"/>
              </a:rPr>
              <a:t>he ratio of total assets and </a:t>
            </a:r>
            <a:r>
              <a:rPr lang="mk-MK" sz="1000" i="1" dirty="0">
                <a:solidFill>
                  <a:schemeClr val="accent5">
                    <a:lumMod val="50000"/>
                  </a:schemeClr>
                </a:solidFill>
                <a:latin typeface="+mj-lt"/>
              </a:rPr>
              <a:t> </a:t>
            </a:r>
            <a:r>
              <a:rPr lang="en-GB" sz="1000" i="1" dirty="0">
                <a:solidFill>
                  <a:schemeClr val="accent5">
                    <a:lumMod val="50000"/>
                  </a:schemeClr>
                </a:solidFill>
                <a:latin typeface="+mj-lt"/>
              </a:rPr>
              <a:t>GDP is </a:t>
            </a:r>
            <a:r>
              <a:rPr lang="mk-MK" sz="1000" i="1" dirty="0">
                <a:solidFill>
                  <a:schemeClr val="accent5">
                    <a:lumMod val="50000"/>
                  </a:schemeClr>
                </a:solidFill>
                <a:latin typeface="+mj-lt"/>
              </a:rPr>
              <a:t>89,5% </a:t>
            </a:r>
            <a:r>
              <a:rPr lang="en-GB" sz="1000" i="1" dirty="0">
                <a:solidFill>
                  <a:schemeClr val="accent5">
                    <a:lumMod val="50000"/>
                  </a:schemeClr>
                </a:solidFill>
                <a:latin typeface="+mj-lt"/>
              </a:rPr>
              <a:t>which indicates the dominant position of banks in the  financial system</a:t>
            </a:r>
          </a:p>
          <a:p>
            <a:pPr lvl="1" algn="just">
              <a:buFont typeface="Wingdings" panose="05000000000000000000" pitchFamily="2" charset="2"/>
              <a:buChar char="ü"/>
            </a:pPr>
            <a:r>
              <a:rPr lang="en-GB" sz="1000" i="1" dirty="0">
                <a:solidFill>
                  <a:schemeClr val="accent5">
                    <a:lumMod val="50000"/>
                  </a:schemeClr>
                </a:solidFill>
                <a:latin typeface="+mj-lt"/>
              </a:rPr>
              <a:t>Total deposits from non-financial sector/GDP</a:t>
            </a:r>
            <a:r>
              <a:rPr lang="mk-MK" sz="1000" i="1" dirty="0">
                <a:solidFill>
                  <a:schemeClr val="accent5">
                    <a:lumMod val="50000"/>
                  </a:schemeClr>
                </a:solidFill>
                <a:latin typeface="+mj-lt"/>
              </a:rPr>
              <a:t> 63,2</a:t>
            </a:r>
            <a:r>
              <a:rPr lang="en-GB" sz="1000" i="1" dirty="0">
                <a:solidFill>
                  <a:schemeClr val="accent5">
                    <a:lumMod val="50000"/>
                  </a:schemeClr>
                </a:solidFill>
                <a:latin typeface="+mj-lt"/>
              </a:rPr>
              <a:t>%</a:t>
            </a:r>
          </a:p>
          <a:p>
            <a:pPr lvl="1" algn="just">
              <a:buFont typeface="Wingdings" panose="05000000000000000000" pitchFamily="2" charset="2"/>
              <a:buChar char="ü"/>
            </a:pPr>
            <a:r>
              <a:rPr lang="en-GB" sz="1000" i="1" dirty="0">
                <a:solidFill>
                  <a:schemeClr val="accent5">
                    <a:lumMod val="50000"/>
                  </a:schemeClr>
                </a:solidFill>
                <a:latin typeface="+mj-lt"/>
              </a:rPr>
              <a:t>Total gross loans to non-financial sector/GDP </a:t>
            </a:r>
            <a:r>
              <a:rPr lang="mk-MK" sz="1000" i="1" dirty="0">
                <a:solidFill>
                  <a:schemeClr val="accent5">
                    <a:lumMod val="50000"/>
                  </a:schemeClr>
                </a:solidFill>
                <a:latin typeface="+mj-lt"/>
              </a:rPr>
              <a:t>54,1</a:t>
            </a:r>
            <a:r>
              <a:rPr lang="en-GB" sz="1000" i="1" dirty="0">
                <a:solidFill>
                  <a:schemeClr val="accent5">
                    <a:lumMod val="50000"/>
                  </a:schemeClr>
                </a:solidFill>
                <a:latin typeface="+mj-lt"/>
              </a:rPr>
              <a:t>%</a:t>
            </a:r>
          </a:p>
        </p:txBody>
      </p:sp>
      <p:sp>
        <p:nvSpPr>
          <p:cNvPr id="7" name="TextBox 6">
            <a:extLst>
              <a:ext uri="{FF2B5EF4-FFF2-40B4-BE49-F238E27FC236}">
                <a16:creationId xmlns:a16="http://schemas.microsoft.com/office/drawing/2014/main" id="{BCB4690C-EECF-4560-D370-A49167C038B6}"/>
              </a:ext>
            </a:extLst>
          </p:cNvPr>
          <p:cNvSpPr txBox="1"/>
          <p:nvPr/>
        </p:nvSpPr>
        <p:spPr>
          <a:xfrm>
            <a:off x="0" y="1146923"/>
            <a:ext cx="4872136" cy="369332"/>
          </a:xfrm>
          <a:prstGeom prst="rect">
            <a:avLst/>
          </a:prstGeom>
          <a:noFill/>
        </p:spPr>
        <p:txBody>
          <a:bodyPr wrap="square">
            <a:spAutoFit/>
          </a:bodyPr>
          <a:lstStyle/>
          <a:p>
            <a:r>
              <a:rPr lang="en-US" sz="1800" dirty="0">
                <a:solidFill>
                  <a:srgbClr val="FF0066"/>
                </a:solidFill>
                <a:latin typeface="Amasis MT Pro" panose="02040504050005020304" pitchFamily="18" charset="0"/>
                <a:cs typeface="Aldhabi" panose="020B0604020202020204" pitchFamily="2" charset="-78"/>
              </a:rPr>
              <a:t>Qualitative signals </a:t>
            </a:r>
            <a:r>
              <a:rPr lang="en-US" dirty="0">
                <a:solidFill>
                  <a:srgbClr val="FF0066"/>
                </a:solidFill>
                <a:latin typeface="Amasis MT Pro" panose="02040504050005020304" pitchFamily="18" charset="0"/>
                <a:cs typeface="Aldhabi" panose="020B0604020202020204" pitchFamily="2" charset="-78"/>
              </a:rPr>
              <a:t>from National balance sheet</a:t>
            </a:r>
            <a:r>
              <a:rPr lang="en-US" sz="1800" dirty="0">
                <a:solidFill>
                  <a:srgbClr val="FF0066"/>
                </a:solidFill>
                <a:latin typeface="Amasis MT Pro" panose="02040504050005020304" pitchFamily="18" charset="0"/>
                <a:cs typeface="Aldhabi" panose="020B0604020202020204" pitchFamily="2" charset="-78"/>
              </a:rPr>
              <a:t> </a:t>
            </a:r>
            <a:endParaRPr lang="en-US" dirty="0">
              <a:solidFill>
                <a:srgbClr val="FF0066"/>
              </a:solidFill>
            </a:endParaRPr>
          </a:p>
        </p:txBody>
      </p:sp>
      <p:sp>
        <p:nvSpPr>
          <p:cNvPr id="9" name="TextBox 8">
            <a:extLst>
              <a:ext uri="{FF2B5EF4-FFF2-40B4-BE49-F238E27FC236}">
                <a16:creationId xmlns:a16="http://schemas.microsoft.com/office/drawing/2014/main" id="{B75CF4E9-1DDC-1364-C9F5-6F2BE80CC4F0}"/>
              </a:ext>
            </a:extLst>
          </p:cNvPr>
          <p:cNvSpPr txBox="1"/>
          <p:nvPr/>
        </p:nvSpPr>
        <p:spPr>
          <a:xfrm>
            <a:off x="7555934" y="6273225"/>
            <a:ext cx="4636066" cy="584775"/>
          </a:xfrm>
          <a:prstGeom prst="rect">
            <a:avLst/>
          </a:prstGeom>
          <a:noFill/>
        </p:spPr>
        <p:txBody>
          <a:bodyPr wrap="square">
            <a:spAutoFit/>
          </a:bodyPr>
          <a:lstStyle/>
          <a:p>
            <a:pPr marL="457200" lvl="1" indent="0" fontAlgn="t">
              <a:lnSpc>
                <a:spcPct val="100000"/>
              </a:lnSpc>
              <a:spcBef>
                <a:spcPts val="0"/>
              </a:spcBef>
              <a:buNone/>
            </a:pPr>
            <a:r>
              <a:rPr lang="en-GB" sz="800" dirty="0">
                <a:solidFill>
                  <a:schemeClr val="bg1">
                    <a:lumMod val="65000"/>
                  </a:schemeClr>
                </a:solidFill>
                <a:latin typeface="+mj-lt"/>
              </a:rPr>
              <a:t>Source</a:t>
            </a:r>
            <a:r>
              <a:rPr lang="en-US" sz="800" dirty="0">
                <a:solidFill>
                  <a:schemeClr val="bg1">
                    <a:lumMod val="65000"/>
                  </a:schemeClr>
                </a:solidFill>
                <a:latin typeface="+mj-lt"/>
              </a:rPr>
              <a:t>:</a:t>
            </a:r>
            <a:r>
              <a:rPr lang="en-GB" sz="800" dirty="0">
                <a:solidFill>
                  <a:schemeClr val="bg1">
                    <a:lumMod val="65000"/>
                  </a:schemeClr>
                </a:solidFill>
                <a:latin typeface="+mj-lt"/>
              </a:rPr>
              <a:t> </a:t>
            </a:r>
          </a:p>
          <a:p>
            <a:pPr lvl="1" fontAlgn="t"/>
            <a:r>
              <a:rPr lang="en-GB" sz="800" dirty="0">
                <a:solidFill>
                  <a:schemeClr val="bg1">
                    <a:lumMod val="65000"/>
                  </a:schemeClr>
                </a:solidFill>
                <a:latin typeface="+mj-lt"/>
              </a:rPr>
              <a:t>NBRM</a:t>
            </a:r>
            <a:r>
              <a:rPr lang="ru-RU" sz="800" dirty="0">
                <a:solidFill>
                  <a:schemeClr val="bg1">
                    <a:lumMod val="65000"/>
                  </a:schemeClr>
                </a:solidFill>
              </a:rPr>
              <a:t> │ </a:t>
            </a:r>
            <a:r>
              <a:rPr lang="en-GB" sz="800" dirty="0">
                <a:solidFill>
                  <a:schemeClr val="bg1">
                    <a:lumMod val="65000"/>
                  </a:schemeClr>
                </a:solidFill>
                <a:latin typeface="+mj-lt"/>
              </a:rPr>
              <a:t>Report on risks , Indicators on the</a:t>
            </a:r>
            <a:r>
              <a:rPr lang="mk-MK" sz="800" dirty="0">
                <a:solidFill>
                  <a:schemeClr val="bg1">
                    <a:lumMod val="65000"/>
                  </a:schemeClr>
                </a:solidFill>
                <a:latin typeface="+mj-lt"/>
              </a:rPr>
              <a:t> </a:t>
            </a:r>
            <a:r>
              <a:rPr lang="en-GB" sz="800" dirty="0">
                <a:solidFill>
                  <a:schemeClr val="bg1">
                    <a:lumMod val="65000"/>
                  </a:schemeClr>
                </a:solidFill>
                <a:latin typeface="+mj-lt"/>
              </a:rPr>
              <a:t>banking system Report Q42025, annex </a:t>
            </a:r>
            <a:r>
              <a:rPr lang="mk-MK" sz="800" dirty="0">
                <a:solidFill>
                  <a:schemeClr val="bg1">
                    <a:lumMod val="65000"/>
                  </a:schemeClr>
                </a:solidFill>
                <a:latin typeface="+mj-lt"/>
              </a:rPr>
              <a:t>1, </a:t>
            </a:r>
            <a:r>
              <a:rPr lang="en-GB" sz="800" dirty="0">
                <a:solidFill>
                  <a:schemeClr val="bg1">
                    <a:lumMod val="65000"/>
                  </a:schemeClr>
                </a:solidFill>
              </a:rPr>
              <a:t>annex </a:t>
            </a:r>
            <a:r>
              <a:rPr lang="mk-MK" sz="800" dirty="0">
                <a:solidFill>
                  <a:schemeClr val="bg1">
                    <a:lumMod val="65000"/>
                  </a:schemeClr>
                </a:solidFill>
              </a:rPr>
              <a:t>12</a:t>
            </a:r>
            <a:endParaRPr lang="en-US" sz="800" dirty="0">
              <a:solidFill>
                <a:schemeClr val="bg1">
                  <a:lumMod val="65000"/>
                </a:schemeClr>
              </a:solidFill>
              <a:latin typeface="+mj-lt"/>
            </a:endParaRPr>
          </a:p>
          <a:p>
            <a:pPr marL="457200" lvl="1" indent="0" fontAlgn="t">
              <a:lnSpc>
                <a:spcPct val="100000"/>
              </a:lnSpc>
              <a:spcBef>
                <a:spcPts val="0"/>
              </a:spcBef>
              <a:buNone/>
            </a:pPr>
            <a:r>
              <a:rPr lang="en-GB" sz="800" dirty="0">
                <a:solidFill>
                  <a:schemeClr val="bg1">
                    <a:lumMod val="65000"/>
                  </a:schemeClr>
                </a:solidFill>
              </a:rPr>
              <a:t>European Central Bank</a:t>
            </a:r>
            <a:r>
              <a:rPr lang="ru-RU" sz="800" dirty="0">
                <a:solidFill>
                  <a:schemeClr val="bg1">
                    <a:lumMod val="65000"/>
                  </a:schemeClr>
                </a:solidFill>
              </a:rPr>
              <a:t>│</a:t>
            </a:r>
            <a:r>
              <a:rPr lang="en-GB" sz="800" dirty="0">
                <a:solidFill>
                  <a:schemeClr val="bg1">
                    <a:lumMod val="65000"/>
                  </a:schemeClr>
                </a:solidFill>
              </a:rPr>
              <a:t>Banking supervision</a:t>
            </a:r>
            <a:r>
              <a:rPr lang="mk-MK" sz="800" dirty="0">
                <a:solidFill>
                  <a:schemeClr val="bg1">
                    <a:lumMod val="65000"/>
                  </a:schemeClr>
                </a:solidFill>
              </a:rPr>
              <a:t>, </a:t>
            </a:r>
            <a:endParaRPr lang="en-US" sz="800" dirty="0">
              <a:solidFill>
                <a:schemeClr val="bg1">
                  <a:lumMod val="65000"/>
                </a:schemeClr>
              </a:solidFill>
            </a:endParaRPr>
          </a:p>
          <a:p>
            <a:pPr marL="457200" lvl="1" indent="0" fontAlgn="t">
              <a:lnSpc>
                <a:spcPct val="100000"/>
              </a:lnSpc>
              <a:spcBef>
                <a:spcPts val="0"/>
              </a:spcBef>
              <a:buNone/>
            </a:pPr>
            <a:r>
              <a:rPr lang="en-US" sz="800" dirty="0">
                <a:solidFill>
                  <a:schemeClr val="bg1">
                    <a:lumMod val="65000"/>
                  </a:schemeClr>
                </a:solidFill>
              </a:rPr>
              <a:t>World Bank | Regular Economic Report Spring 2026</a:t>
            </a:r>
            <a:endParaRPr lang="mk-MK" sz="800" dirty="0">
              <a:solidFill>
                <a:schemeClr val="bg1">
                  <a:lumMod val="65000"/>
                </a:schemeClr>
              </a:solidFill>
            </a:endParaRPr>
          </a:p>
        </p:txBody>
      </p:sp>
      <p:sp>
        <p:nvSpPr>
          <p:cNvPr id="13" name="TextBox 12">
            <a:extLst>
              <a:ext uri="{FF2B5EF4-FFF2-40B4-BE49-F238E27FC236}">
                <a16:creationId xmlns:a16="http://schemas.microsoft.com/office/drawing/2014/main" id="{D463EFF0-ACDD-AD40-CB22-C044686046E3}"/>
              </a:ext>
            </a:extLst>
          </p:cNvPr>
          <p:cNvSpPr txBox="1"/>
          <p:nvPr/>
        </p:nvSpPr>
        <p:spPr>
          <a:xfrm>
            <a:off x="4323184" y="506139"/>
            <a:ext cx="3545632" cy="169277"/>
          </a:xfrm>
          <a:prstGeom prst="rect">
            <a:avLst/>
          </a:prstGeom>
          <a:noFill/>
        </p:spPr>
        <p:txBody>
          <a:bodyPr wrap="square">
            <a:spAutoFit/>
          </a:bodyPr>
          <a:lstStyle/>
          <a:p>
            <a:pPr algn="ctr"/>
            <a:r>
              <a:rPr lang="en-US" sz="500" dirty="0">
                <a:solidFill>
                  <a:srgbClr val="002060"/>
                </a:solidFill>
                <a:latin typeface="Georgia" panose="02040502050405020303" pitchFamily="18" charset="0"/>
              </a:rPr>
              <a:t>_____________________________________________________________________</a:t>
            </a:r>
          </a:p>
        </p:txBody>
      </p:sp>
      <p:sp>
        <p:nvSpPr>
          <p:cNvPr id="15" name="TextBox 14">
            <a:extLst>
              <a:ext uri="{FF2B5EF4-FFF2-40B4-BE49-F238E27FC236}">
                <a16:creationId xmlns:a16="http://schemas.microsoft.com/office/drawing/2014/main" id="{770E296C-17EA-81A7-AFC0-A1CC1CEF2A14}"/>
              </a:ext>
            </a:extLst>
          </p:cNvPr>
          <p:cNvSpPr txBox="1"/>
          <p:nvPr/>
        </p:nvSpPr>
        <p:spPr>
          <a:xfrm>
            <a:off x="1828799" y="675544"/>
            <a:ext cx="8985379" cy="266291"/>
          </a:xfrm>
          <a:prstGeom prst="rect">
            <a:avLst/>
          </a:prstGeom>
          <a:noFill/>
        </p:spPr>
        <p:txBody>
          <a:bodyPr wrap="square" anchor="ctr">
            <a:spAutoFit/>
          </a:bodyPr>
          <a:lstStyle/>
          <a:p>
            <a:pPr algn="ctr">
              <a:lnSpc>
                <a:spcPct val="115000"/>
              </a:lnSpc>
              <a:spcAft>
                <a:spcPts val="800"/>
              </a:spcAft>
            </a:pPr>
            <a:r>
              <a:rPr lang="en-US" sz="1050" i="1" dirty="0">
                <a:solidFill>
                  <a:srgbClr val="002060"/>
                </a:solidFill>
                <a:latin typeface="Amasis MT Pro Light" panose="02040304050005020304" pitchFamily="18" charset="0"/>
              </a:rPr>
              <a:t>Macroeconomic data and </a:t>
            </a:r>
            <a:r>
              <a:rPr lang="en-US" sz="1050" i="1" dirty="0">
                <a:solidFill>
                  <a:srgbClr val="002060"/>
                </a:solidFill>
                <a:latin typeface="Georgia" panose="02040502050405020303" pitchFamily="18" charset="0"/>
              </a:rPr>
              <a:t>Banking system of the Republic of North Macedonia</a:t>
            </a:r>
            <a:r>
              <a:rPr lang="en-US" sz="1050" dirty="0">
                <a:solidFill>
                  <a:srgbClr val="002060"/>
                </a:solidFill>
                <a:latin typeface="Georgia" panose="02040502050405020303" pitchFamily="18" charset="0"/>
              </a:rPr>
              <a:t> </a:t>
            </a:r>
            <a:r>
              <a:rPr lang="en-US" sz="1050" i="1" dirty="0">
                <a:solidFill>
                  <a:srgbClr val="002060"/>
                </a:solidFill>
                <a:latin typeface="Amasis MT Pro Light" panose="02040304050005020304" pitchFamily="18" charset="0"/>
                <a:cs typeface="Times New Roman" panose="02020603050405020304" pitchFamily="18" charset="0"/>
              </a:rPr>
              <a:t>Re</a:t>
            </a:r>
            <a:r>
              <a:rPr lang="en-US" sz="1050" i="1" dirty="0">
                <a:solidFill>
                  <a:srgbClr val="002060"/>
                </a:solidFill>
                <a:latin typeface="Amasis MT Pro Light" panose="02040304050005020304" pitchFamily="18" charset="0"/>
              </a:rPr>
              <a:t>ference date: </a:t>
            </a:r>
            <a:r>
              <a:rPr lang="en-US" sz="1050" dirty="0">
                <a:solidFill>
                  <a:srgbClr val="002060"/>
                </a:solidFill>
                <a:latin typeface="Amasis MT Pro Light" panose="02040304050005020304" pitchFamily="18" charset="0"/>
              </a:rPr>
              <a:t>202</a:t>
            </a:r>
            <a:r>
              <a:rPr lang="mk-MK" sz="1050" dirty="0">
                <a:solidFill>
                  <a:srgbClr val="002060"/>
                </a:solidFill>
              </a:rPr>
              <a:t>5</a:t>
            </a:r>
            <a:r>
              <a:rPr lang="en-US" sz="1050" dirty="0">
                <a:solidFill>
                  <a:srgbClr val="002060"/>
                </a:solidFill>
                <a:latin typeface="Amasis MT Pro Light" panose="02040304050005020304" pitchFamily="18" charset="0"/>
              </a:rPr>
              <a:t>-Q</a:t>
            </a:r>
            <a:r>
              <a:rPr lang="mk-MK" sz="1050" dirty="0">
                <a:solidFill>
                  <a:srgbClr val="002060"/>
                </a:solidFill>
              </a:rPr>
              <a:t>4</a:t>
            </a:r>
            <a:endParaRPr lang="en-US" sz="1050" dirty="0">
              <a:latin typeface="Amasis MT Pro Light" panose="02040304050005020304" pitchFamily="18" charset="0"/>
            </a:endParaRPr>
          </a:p>
        </p:txBody>
      </p:sp>
    </p:spTree>
    <p:extLst>
      <p:ext uri="{BB962C8B-B14F-4D97-AF65-F5344CB8AC3E}">
        <p14:creationId xmlns:p14="http://schemas.microsoft.com/office/powerpoint/2010/main" val="783120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0981246-A2FD-8268-CFE6-B8D88642450E}"/>
              </a:ext>
            </a:extLst>
          </p:cNvPr>
          <p:cNvSpPr txBox="1"/>
          <p:nvPr/>
        </p:nvSpPr>
        <p:spPr>
          <a:xfrm>
            <a:off x="6315433" y="2930949"/>
            <a:ext cx="1380759" cy="246221"/>
          </a:xfrm>
          <a:prstGeom prst="rect">
            <a:avLst/>
          </a:prstGeom>
          <a:noFill/>
        </p:spPr>
        <p:txBody>
          <a:bodyPr wrap="square">
            <a:spAutoFit/>
          </a:bodyPr>
          <a:lstStyle/>
          <a:p>
            <a:r>
              <a:rPr lang="en-US" sz="1000" dirty="0">
                <a:solidFill>
                  <a:srgbClr val="002060"/>
                </a:solidFill>
              </a:rPr>
              <a:t>in millions of </a:t>
            </a:r>
            <a:r>
              <a:rPr lang="en-GB" sz="1000" dirty="0">
                <a:solidFill>
                  <a:srgbClr val="002060"/>
                </a:solidFill>
              </a:rPr>
              <a:t>denars</a:t>
            </a:r>
            <a:endParaRPr lang="en-US" sz="1000" dirty="0"/>
          </a:p>
        </p:txBody>
      </p:sp>
      <p:sp>
        <p:nvSpPr>
          <p:cNvPr id="4" name="object 3">
            <a:extLst>
              <a:ext uri="{FF2B5EF4-FFF2-40B4-BE49-F238E27FC236}">
                <a16:creationId xmlns:a16="http://schemas.microsoft.com/office/drawing/2014/main" id="{12533EEE-F422-789C-B780-47B41BE0AC6D}"/>
              </a:ext>
            </a:extLst>
          </p:cNvPr>
          <p:cNvSpPr/>
          <p:nvPr/>
        </p:nvSpPr>
        <p:spPr>
          <a:xfrm>
            <a:off x="0" y="1"/>
            <a:ext cx="4427984" cy="323172"/>
          </a:xfrm>
          <a:custGeom>
            <a:avLst/>
            <a:gdLst/>
            <a:ahLst/>
            <a:cxnLst/>
            <a:rect l="l" t="t" r="r" b="b"/>
            <a:pathLst>
              <a:path w="10439400" h="719455">
                <a:moveTo>
                  <a:pt x="10439400" y="0"/>
                </a:moveTo>
                <a:lnTo>
                  <a:pt x="0" y="0"/>
                </a:lnTo>
                <a:lnTo>
                  <a:pt x="0" y="719327"/>
                </a:lnTo>
                <a:lnTo>
                  <a:pt x="239776" y="702817"/>
                </a:lnTo>
                <a:lnTo>
                  <a:pt x="239776" y="239775"/>
                </a:lnTo>
                <a:lnTo>
                  <a:pt x="6959600" y="239775"/>
                </a:lnTo>
                <a:lnTo>
                  <a:pt x="10439400" y="0"/>
                </a:lnTo>
                <a:close/>
              </a:path>
            </a:pathLst>
          </a:cu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p:spPr>
        <p:txBody>
          <a:bodyPr wrap="square" lIns="0" tIns="0" rIns="0" bIns="0" rtlCol="0"/>
          <a:lstStyle/>
          <a:p>
            <a:endParaRPr dirty="0">
              <a:solidFill>
                <a:srgbClr val="FF99CC"/>
              </a:solidFill>
            </a:endParaRPr>
          </a:p>
        </p:txBody>
      </p:sp>
      <p:graphicFrame>
        <p:nvGraphicFramePr>
          <p:cNvPr id="10" name="Table 9">
            <a:extLst>
              <a:ext uri="{FF2B5EF4-FFF2-40B4-BE49-F238E27FC236}">
                <a16:creationId xmlns:a16="http://schemas.microsoft.com/office/drawing/2014/main" id="{0213A3B9-7868-5F00-FC2F-D5BF698BC258}"/>
              </a:ext>
            </a:extLst>
          </p:cNvPr>
          <p:cNvGraphicFramePr>
            <a:graphicFrameLocks noGrp="1"/>
          </p:cNvGraphicFramePr>
          <p:nvPr>
            <p:extLst>
              <p:ext uri="{D42A27DB-BD31-4B8C-83A1-F6EECF244321}">
                <p14:modId xmlns:p14="http://schemas.microsoft.com/office/powerpoint/2010/main" val="76991462"/>
              </p:ext>
            </p:extLst>
          </p:nvPr>
        </p:nvGraphicFramePr>
        <p:xfrm>
          <a:off x="251849" y="1596901"/>
          <a:ext cx="7300545" cy="2452746"/>
        </p:xfrm>
        <a:graphic>
          <a:graphicData uri="http://schemas.openxmlformats.org/drawingml/2006/table">
            <a:tbl>
              <a:tblPr>
                <a:tableStyleId>{5C22544A-7EE6-4342-B048-85BDC9FD1C3A}</a:tableStyleId>
              </a:tblPr>
              <a:tblGrid>
                <a:gridCol w="1525776">
                  <a:extLst>
                    <a:ext uri="{9D8B030D-6E8A-4147-A177-3AD203B41FA5}">
                      <a16:colId xmlns:a16="http://schemas.microsoft.com/office/drawing/2014/main" val="4099760303"/>
                    </a:ext>
                  </a:extLst>
                </a:gridCol>
                <a:gridCol w="320850">
                  <a:extLst>
                    <a:ext uri="{9D8B030D-6E8A-4147-A177-3AD203B41FA5}">
                      <a16:colId xmlns:a16="http://schemas.microsoft.com/office/drawing/2014/main" val="4159046976"/>
                    </a:ext>
                  </a:extLst>
                </a:gridCol>
                <a:gridCol w="339624">
                  <a:extLst>
                    <a:ext uri="{9D8B030D-6E8A-4147-A177-3AD203B41FA5}">
                      <a16:colId xmlns:a16="http://schemas.microsoft.com/office/drawing/2014/main" val="3073462595"/>
                    </a:ext>
                  </a:extLst>
                </a:gridCol>
                <a:gridCol w="339624">
                  <a:extLst>
                    <a:ext uri="{9D8B030D-6E8A-4147-A177-3AD203B41FA5}">
                      <a16:colId xmlns:a16="http://schemas.microsoft.com/office/drawing/2014/main" val="719257523"/>
                    </a:ext>
                  </a:extLst>
                </a:gridCol>
                <a:gridCol w="339624">
                  <a:extLst>
                    <a:ext uri="{9D8B030D-6E8A-4147-A177-3AD203B41FA5}">
                      <a16:colId xmlns:a16="http://schemas.microsoft.com/office/drawing/2014/main" val="786821391"/>
                    </a:ext>
                  </a:extLst>
                </a:gridCol>
                <a:gridCol w="339624">
                  <a:extLst>
                    <a:ext uri="{9D8B030D-6E8A-4147-A177-3AD203B41FA5}">
                      <a16:colId xmlns:a16="http://schemas.microsoft.com/office/drawing/2014/main" val="304781201"/>
                    </a:ext>
                  </a:extLst>
                </a:gridCol>
                <a:gridCol w="499882">
                  <a:extLst>
                    <a:ext uri="{9D8B030D-6E8A-4147-A177-3AD203B41FA5}">
                      <a16:colId xmlns:a16="http://schemas.microsoft.com/office/drawing/2014/main" val="1930692724"/>
                    </a:ext>
                  </a:extLst>
                </a:gridCol>
                <a:gridCol w="499882">
                  <a:extLst>
                    <a:ext uri="{9D8B030D-6E8A-4147-A177-3AD203B41FA5}">
                      <a16:colId xmlns:a16="http://schemas.microsoft.com/office/drawing/2014/main" val="1910601988"/>
                    </a:ext>
                  </a:extLst>
                </a:gridCol>
                <a:gridCol w="499882">
                  <a:extLst>
                    <a:ext uri="{9D8B030D-6E8A-4147-A177-3AD203B41FA5}">
                      <a16:colId xmlns:a16="http://schemas.microsoft.com/office/drawing/2014/main" val="1395788775"/>
                    </a:ext>
                  </a:extLst>
                </a:gridCol>
                <a:gridCol w="562056">
                  <a:extLst>
                    <a:ext uri="{9D8B030D-6E8A-4147-A177-3AD203B41FA5}">
                      <a16:colId xmlns:a16="http://schemas.microsoft.com/office/drawing/2014/main" val="1129651412"/>
                    </a:ext>
                  </a:extLst>
                </a:gridCol>
                <a:gridCol w="585381">
                  <a:extLst>
                    <a:ext uri="{9D8B030D-6E8A-4147-A177-3AD203B41FA5}">
                      <a16:colId xmlns:a16="http://schemas.microsoft.com/office/drawing/2014/main" val="535618139"/>
                    </a:ext>
                  </a:extLst>
                </a:gridCol>
                <a:gridCol w="290081">
                  <a:extLst>
                    <a:ext uri="{9D8B030D-6E8A-4147-A177-3AD203B41FA5}">
                      <a16:colId xmlns:a16="http://schemas.microsoft.com/office/drawing/2014/main" val="3638441473"/>
                    </a:ext>
                  </a:extLst>
                </a:gridCol>
                <a:gridCol w="489959">
                  <a:extLst>
                    <a:ext uri="{9D8B030D-6E8A-4147-A177-3AD203B41FA5}">
                      <a16:colId xmlns:a16="http://schemas.microsoft.com/office/drawing/2014/main" val="3088564822"/>
                    </a:ext>
                  </a:extLst>
                </a:gridCol>
                <a:gridCol w="616118">
                  <a:extLst>
                    <a:ext uri="{9D8B030D-6E8A-4147-A177-3AD203B41FA5}">
                      <a16:colId xmlns:a16="http://schemas.microsoft.com/office/drawing/2014/main" val="2500162768"/>
                    </a:ext>
                  </a:extLst>
                </a:gridCol>
                <a:gridCol w="52182">
                  <a:extLst>
                    <a:ext uri="{9D8B030D-6E8A-4147-A177-3AD203B41FA5}">
                      <a16:colId xmlns:a16="http://schemas.microsoft.com/office/drawing/2014/main" val="1792827024"/>
                    </a:ext>
                  </a:extLst>
                </a:gridCol>
              </a:tblGrid>
              <a:tr h="555392">
                <a:tc>
                  <a:txBody>
                    <a:bodyPr/>
                    <a:lstStyle/>
                    <a:p>
                      <a:pPr algn="l" rtl="0" fontAlgn="b"/>
                      <a:r>
                        <a:rPr lang="en-US" sz="1100" b="0" i="1" u="none" strike="noStrike" dirty="0">
                          <a:solidFill>
                            <a:srgbClr val="002060"/>
                          </a:solidFill>
                          <a:effectLst/>
                          <a:latin typeface="+mj-lt"/>
                        </a:rPr>
                        <a:t>(non-financial companies) </a:t>
                      </a:r>
                    </a:p>
                  </a:txBody>
                  <a:tcPr marL="7620" marR="7620" marT="7620" marB="0" anchor="ctr">
                    <a:solidFill>
                      <a:schemeClr val="bg1"/>
                    </a:solidFill>
                  </a:tcPr>
                </a:tc>
                <a:tc>
                  <a:txBody>
                    <a:bodyPr/>
                    <a:lstStyle/>
                    <a:p>
                      <a:pPr algn="ctr" rtl="0" fontAlgn="ctr"/>
                      <a:r>
                        <a:rPr lang="en-US" sz="700" b="0" u="none" strike="noStrike" dirty="0">
                          <a:solidFill>
                            <a:schemeClr val="bg1">
                              <a:lumMod val="65000"/>
                            </a:schemeClr>
                          </a:solidFill>
                          <a:effectLst/>
                          <a:latin typeface="+mj-lt"/>
                        </a:rPr>
                        <a:t>2019</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ctr" rtl="0" fontAlgn="ctr"/>
                      <a:r>
                        <a:rPr lang="en-US" sz="700" b="0" u="none" strike="noStrike" dirty="0">
                          <a:solidFill>
                            <a:schemeClr val="bg1">
                              <a:lumMod val="65000"/>
                            </a:schemeClr>
                          </a:solidFill>
                          <a:effectLst/>
                          <a:latin typeface="+mj-lt"/>
                        </a:rPr>
                        <a:t>2020</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ctr" rtl="0" fontAlgn="ctr"/>
                      <a:r>
                        <a:rPr lang="en-US" sz="700" b="0" u="none" strike="noStrike" dirty="0">
                          <a:solidFill>
                            <a:schemeClr val="bg1">
                              <a:lumMod val="65000"/>
                            </a:schemeClr>
                          </a:solidFill>
                          <a:effectLst/>
                          <a:latin typeface="+mj-lt"/>
                        </a:rPr>
                        <a:t>2021</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ctr" rtl="0" fontAlgn="ctr"/>
                      <a:r>
                        <a:rPr lang="en-US" sz="700" b="0" u="none" strike="noStrike" dirty="0">
                          <a:solidFill>
                            <a:schemeClr val="bg1">
                              <a:lumMod val="65000"/>
                            </a:schemeClr>
                          </a:solidFill>
                          <a:effectLst/>
                          <a:latin typeface="+mj-lt"/>
                        </a:rPr>
                        <a:t>2022</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ctr" rtl="0" fontAlgn="ctr"/>
                      <a:r>
                        <a:rPr lang="en-US" sz="700" b="0" u="none" strike="noStrike" dirty="0">
                          <a:solidFill>
                            <a:schemeClr val="bg1">
                              <a:lumMod val="65000"/>
                            </a:schemeClr>
                          </a:solidFill>
                          <a:effectLst/>
                          <a:latin typeface="+mj-lt"/>
                        </a:rPr>
                        <a:t>2023</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ctr" rtl="0" fontAlgn="ctr"/>
                      <a:r>
                        <a:rPr lang="en-US" sz="1100" b="1" i="0" u="none" strike="noStrike" dirty="0">
                          <a:solidFill>
                            <a:srgbClr val="002060"/>
                          </a:solidFill>
                          <a:effectLst/>
                          <a:latin typeface="+mn-lt"/>
                        </a:rPr>
                        <a:t>2024</a:t>
                      </a:r>
                    </a:p>
                  </a:txBody>
                  <a:tcPr marL="7620" marR="7620" marT="7620" marB="0" anchor="ctr">
                    <a:solidFill>
                      <a:schemeClr val="bg1"/>
                    </a:solidFill>
                  </a:tcPr>
                </a:tc>
                <a:tc>
                  <a:txBody>
                    <a:bodyPr/>
                    <a:lstStyle/>
                    <a:p>
                      <a:pPr algn="r" rtl="0" fontAlgn="ctr"/>
                      <a:r>
                        <a:rPr lang="en-US" sz="1100" b="1" i="0" u="none" strike="noStrike" dirty="0">
                          <a:solidFill>
                            <a:srgbClr val="002060"/>
                          </a:solidFill>
                          <a:effectLst/>
                          <a:latin typeface="Calibri" panose="020F0502020204030204" pitchFamily="34" charset="0"/>
                        </a:rPr>
                        <a:t>Q1 25</a:t>
                      </a:r>
                    </a:p>
                  </a:txBody>
                  <a:tcPr marL="7620" marR="7620" marT="7620" marB="0" anchor="ctr">
                    <a:solidFill>
                      <a:schemeClr val="bg1"/>
                    </a:solidFill>
                  </a:tcPr>
                </a:tc>
                <a:tc>
                  <a:txBody>
                    <a:bodyPr/>
                    <a:lstStyle/>
                    <a:p>
                      <a:pPr algn="r" rtl="0" fontAlgn="ctr"/>
                      <a:r>
                        <a:rPr lang="en-US" sz="1100" b="1" i="0" u="none" strike="noStrike" dirty="0">
                          <a:solidFill>
                            <a:srgbClr val="002060"/>
                          </a:solidFill>
                          <a:effectLst/>
                          <a:latin typeface="Calibri" panose="020F0502020204030204" pitchFamily="34" charset="0"/>
                        </a:rPr>
                        <a:t>Q2 25</a:t>
                      </a:r>
                    </a:p>
                  </a:txBody>
                  <a:tcPr marL="7620" marR="7620" marT="7620" marB="0" anchor="ctr">
                    <a:solidFill>
                      <a:schemeClr val="bg1"/>
                    </a:solidFill>
                  </a:tcPr>
                </a:tc>
                <a:tc>
                  <a:txBody>
                    <a:bodyPr/>
                    <a:lstStyle/>
                    <a:p>
                      <a:pPr algn="r" rtl="0" fontAlgn="ctr"/>
                      <a:r>
                        <a:rPr lang="en-US" sz="1100" b="1" i="0" u="none" strike="noStrike" dirty="0">
                          <a:solidFill>
                            <a:srgbClr val="002060"/>
                          </a:solidFill>
                          <a:effectLst/>
                          <a:latin typeface="Calibri" panose="020F0502020204030204" pitchFamily="34" charset="0"/>
                        </a:rPr>
                        <a:t>Q</a:t>
                      </a:r>
                      <a:r>
                        <a:rPr lang="mk-MK" sz="1100" b="1" i="0" u="none" strike="noStrike" dirty="0">
                          <a:solidFill>
                            <a:srgbClr val="002060"/>
                          </a:solidFill>
                          <a:effectLst/>
                          <a:latin typeface="Calibri" panose="020F0502020204030204" pitchFamily="34" charset="0"/>
                        </a:rPr>
                        <a:t>3</a:t>
                      </a:r>
                      <a:r>
                        <a:rPr lang="en-US" sz="1100" b="1" i="0" u="none" strike="noStrike" dirty="0">
                          <a:solidFill>
                            <a:srgbClr val="002060"/>
                          </a:solidFill>
                          <a:effectLst/>
                          <a:latin typeface="Calibri" panose="020F0502020204030204" pitchFamily="34" charset="0"/>
                        </a:rPr>
                        <a:t> 25</a:t>
                      </a:r>
                    </a:p>
                  </a:txBody>
                  <a:tcPr marL="7620" marR="7620" marT="7620" marB="0" anchor="ctr">
                    <a:solidFill>
                      <a:schemeClr val="bg1"/>
                    </a:solidFill>
                  </a:tcPr>
                </a:tc>
                <a:tc>
                  <a:txBody>
                    <a:bodyPr/>
                    <a:lstStyle/>
                    <a:p>
                      <a:pPr algn="r" rtl="0" fontAlgn="ctr"/>
                      <a:r>
                        <a:rPr lang="mk-MK" sz="1100" b="1" i="0" u="none" strike="noStrike" dirty="0">
                          <a:solidFill>
                            <a:srgbClr val="002060"/>
                          </a:solidFill>
                          <a:effectLst/>
                          <a:latin typeface="Calibri" panose="020F0502020204030204" pitchFamily="34" charset="0"/>
                        </a:rPr>
                        <a:t>20</a:t>
                      </a:r>
                      <a:r>
                        <a:rPr lang="en-US" sz="1100" b="1" i="0" u="none" strike="noStrike" dirty="0">
                          <a:solidFill>
                            <a:srgbClr val="002060"/>
                          </a:solidFill>
                          <a:effectLst/>
                          <a:latin typeface="Calibri" panose="020F0502020204030204" pitchFamily="34" charset="0"/>
                        </a:rPr>
                        <a:t>25</a:t>
                      </a:r>
                    </a:p>
                  </a:txBody>
                  <a:tcPr marL="7620" marR="7620" marT="7620" marB="0" anchor="ctr">
                    <a:solidFill>
                      <a:schemeClr val="bg1"/>
                    </a:solidFill>
                  </a:tcPr>
                </a:tc>
                <a:tc>
                  <a:txBody>
                    <a:bodyPr/>
                    <a:lstStyle/>
                    <a:p>
                      <a:pPr algn="ctr" rtl="0" fontAlgn="b"/>
                      <a:r>
                        <a:rPr lang="en-US" sz="900" b="1" u="none" strike="noStrike" dirty="0">
                          <a:solidFill>
                            <a:srgbClr val="002060"/>
                          </a:solidFill>
                          <a:effectLst/>
                        </a:rPr>
                        <a:t> </a:t>
                      </a:r>
                      <a:endParaRPr lang="en-US" sz="900" b="1" i="0" u="none" strike="noStrike" dirty="0">
                        <a:solidFill>
                          <a:srgbClr val="002060"/>
                        </a:solidFill>
                        <a:effectLst/>
                        <a:latin typeface="Calibri" panose="020F0502020204030204" pitchFamily="34" charset="0"/>
                      </a:endParaRPr>
                    </a:p>
                  </a:txBody>
                  <a:tcPr marL="7620" marR="7620" marT="7620" marB="0" anchor="b">
                    <a:solidFill>
                      <a:schemeClr val="bg1"/>
                    </a:solidFill>
                  </a:tcPr>
                </a:tc>
                <a:tc>
                  <a:txBody>
                    <a:bodyPr/>
                    <a:lstStyle/>
                    <a:p>
                      <a:pPr algn="ctr" rtl="0" fontAlgn="ctr">
                        <a:buNone/>
                      </a:pPr>
                      <a:r>
                        <a:rPr lang="en-US" sz="800" b="1" i="0" u="none" strike="noStrike" dirty="0">
                          <a:solidFill>
                            <a:srgbClr val="002060"/>
                          </a:solidFill>
                          <a:effectLst/>
                          <a:latin typeface="Calibri" panose="020F0502020204030204" pitchFamily="34" charset="0"/>
                        </a:rPr>
                        <a:t>annual change </a:t>
                      </a:r>
                    </a:p>
                    <a:p>
                      <a:pPr algn="ctr" rtl="0" fontAlgn="ctr">
                        <a:buNone/>
                      </a:pPr>
                      <a:r>
                        <a:rPr lang="en-US" sz="800" b="1" i="0" u="none" strike="noStrike" dirty="0">
                          <a:solidFill>
                            <a:srgbClr val="002060"/>
                          </a:solidFill>
                          <a:effectLst/>
                          <a:latin typeface="Calibri" panose="020F0502020204030204" pitchFamily="34" charset="0"/>
                        </a:rPr>
                        <a:t>(%)</a:t>
                      </a:r>
                    </a:p>
                  </a:txBody>
                  <a:tcPr marL="7620" marR="7620" marT="7620"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800" b="1" u="none" strike="noStrike" dirty="0">
                          <a:solidFill>
                            <a:srgbClr val="002060"/>
                          </a:solidFill>
                          <a:effectLst/>
                        </a:rPr>
                        <a:t>quarterly change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800" b="1" u="none" strike="noStrike" dirty="0">
                          <a:solidFill>
                            <a:srgbClr val="002060"/>
                          </a:solidFill>
                          <a:effectLst/>
                        </a:rPr>
                        <a:t>(%)</a:t>
                      </a:r>
                      <a:endParaRPr lang="en-US" sz="800" b="1" i="0" u="none" strike="noStrike" dirty="0">
                        <a:solidFill>
                          <a:srgbClr val="002060"/>
                        </a:solidFill>
                        <a:effectLst/>
                        <a:latin typeface="Calibri" panose="020F0502020204030204" pitchFamily="34" charset="0"/>
                      </a:endParaRPr>
                    </a:p>
                  </a:txBody>
                  <a:tcPr marL="7620" marR="7620" marT="7620" marB="0" anchor="ctr">
                    <a:solidFill>
                      <a:schemeClr val="bg1"/>
                    </a:solidFill>
                  </a:tcPr>
                </a:tc>
                <a:tc>
                  <a:txBody>
                    <a:bodyPr/>
                    <a:lstStyle/>
                    <a:p>
                      <a:pPr algn="ctr" rtl="0" fontAlgn="ctr"/>
                      <a:endParaRPr lang="en-US" sz="800" b="0" i="0" u="none" strike="noStrike" dirty="0">
                        <a:solidFill>
                          <a:schemeClr val="bg1">
                            <a:lumMod val="65000"/>
                          </a:schemeClr>
                        </a:solidFill>
                        <a:effectLst/>
                        <a:latin typeface="+mj-lt"/>
                      </a:endParaRPr>
                    </a:p>
                  </a:txBody>
                  <a:tcPr marL="7620" marR="7620" marT="7620" marB="0" anchor="ctr">
                    <a:solidFill>
                      <a:schemeClr val="bg1"/>
                    </a:solidFill>
                  </a:tcPr>
                </a:tc>
                <a:extLst>
                  <a:ext uri="{0D108BD9-81ED-4DB2-BD59-A6C34878D82A}">
                    <a16:rowId xmlns:a16="http://schemas.microsoft.com/office/drawing/2014/main" val="236909903"/>
                  </a:ext>
                </a:extLst>
              </a:tr>
              <a:tr h="227235">
                <a:tc>
                  <a:txBody>
                    <a:bodyPr/>
                    <a:lstStyle/>
                    <a:p>
                      <a:pPr algn="r" rtl="0" fontAlgn="b"/>
                      <a:r>
                        <a:rPr lang="en-US" sz="900" b="1" u="none" strike="noStrike" dirty="0">
                          <a:solidFill>
                            <a:srgbClr val="002060"/>
                          </a:solidFill>
                          <a:effectLst/>
                        </a:rPr>
                        <a:t>Industry</a:t>
                      </a:r>
                      <a:endParaRPr lang="en-US" sz="900" b="1" i="0" u="none" strike="noStrike" dirty="0">
                        <a:solidFill>
                          <a:srgbClr val="002060"/>
                        </a:solidFill>
                        <a:effectLst/>
                        <a:latin typeface="Calibri" panose="020F0502020204030204" pitchFamily="34" charset="0"/>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50,531</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54,037</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56,274</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64,130</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61,214</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1100" b="0" u="none" strike="noStrike" dirty="0">
                          <a:solidFill>
                            <a:srgbClr val="002060"/>
                          </a:solidFill>
                          <a:effectLst/>
                          <a:latin typeface="+mn-lt"/>
                        </a:rPr>
                        <a:t>66,361</a:t>
                      </a:r>
                      <a:endParaRPr lang="en-US" sz="1100" b="0" i="0" u="none" strike="noStrike" dirty="0">
                        <a:solidFill>
                          <a:srgbClr val="002060"/>
                        </a:solidFill>
                        <a:effectLst/>
                        <a:latin typeface="+mn-lt"/>
                      </a:endParaRP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67,169</a:t>
                      </a:r>
                    </a:p>
                  </a:txBody>
                  <a:tcPr marL="7620" marR="7620" marT="7620" marB="0" anchor="ctr">
                    <a:solidFill>
                      <a:schemeClr val="bg1"/>
                    </a:solidFill>
                  </a:tcPr>
                </a:tc>
                <a:tc>
                  <a:txBody>
                    <a:bodyPr/>
                    <a:lstStyle/>
                    <a:p>
                      <a:pPr algn="r" rtl="0" fontAlgn="t">
                        <a:buNone/>
                      </a:pPr>
                      <a:r>
                        <a:rPr lang="en-US" sz="1100" b="0" i="0" u="none" strike="noStrike" dirty="0">
                          <a:solidFill>
                            <a:srgbClr val="002060"/>
                          </a:solidFill>
                          <a:effectLst/>
                          <a:latin typeface="Calibri" panose="020F0502020204030204" pitchFamily="34" charset="0"/>
                        </a:rPr>
                        <a:t>70,528</a:t>
                      </a:r>
                    </a:p>
                  </a:txBody>
                  <a:tcPr marL="7620" marR="7620" marT="7620" marB="0" anchor="ctr">
                    <a:solidFill>
                      <a:schemeClr val="bg1"/>
                    </a:solidFill>
                  </a:tcPr>
                </a:tc>
                <a:tc>
                  <a:txBody>
                    <a:bodyPr/>
                    <a:lstStyle/>
                    <a:p>
                      <a:pPr algn="r" fontAlgn="t">
                        <a:buNone/>
                      </a:pPr>
                      <a:r>
                        <a:rPr lang="en-US" sz="1100" b="0" i="0" u="none" strike="noStrike" dirty="0">
                          <a:solidFill>
                            <a:srgbClr val="002060"/>
                          </a:solidFill>
                          <a:effectLst/>
                          <a:latin typeface="+mn-lt"/>
                        </a:rPr>
                        <a:t>   69,998 </a:t>
                      </a: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74,514</a:t>
                      </a:r>
                    </a:p>
                  </a:txBody>
                  <a:tcPr marL="7620" marR="7620" marT="7620" marB="0" anchor="ctr">
                    <a:solidFill>
                      <a:schemeClr val="bg1"/>
                    </a:solidFill>
                  </a:tcPr>
                </a:tc>
                <a:tc>
                  <a:txBody>
                    <a:bodyPr/>
                    <a:lstStyle/>
                    <a:p>
                      <a:pPr algn="ctr" rtl="0" fontAlgn="b"/>
                      <a:r>
                        <a:rPr lang="en-US" sz="900" b="0" u="none" strike="noStrike" dirty="0">
                          <a:solidFill>
                            <a:srgbClr val="00B050"/>
                          </a:solidFill>
                          <a:effectLst/>
                        </a:rPr>
                        <a:t>↑</a:t>
                      </a:r>
                      <a:endParaRPr lang="en-US" sz="900" b="0" i="0" u="none" strike="noStrike" dirty="0">
                        <a:solidFill>
                          <a:srgbClr val="00B050"/>
                        </a:solidFill>
                        <a:effectLst/>
                        <a:latin typeface="Calibri" panose="020F0502020204030204" pitchFamily="34" charset="0"/>
                      </a:endParaRPr>
                    </a:p>
                  </a:txBody>
                  <a:tcPr marL="7620" marR="7620" marT="7620" marB="0" anchor="b">
                    <a:solidFill>
                      <a:schemeClr val="bg1"/>
                    </a:solidFill>
                  </a:tcPr>
                </a:tc>
                <a:tc>
                  <a:txBody>
                    <a:bodyPr/>
                    <a:lstStyle/>
                    <a:p>
                      <a:pPr algn="r" fontAlgn="b">
                        <a:buNone/>
                      </a:pPr>
                      <a:r>
                        <a:rPr lang="en-US" sz="1100" b="1" i="0" u="none" strike="noStrike" dirty="0">
                          <a:solidFill>
                            <a:srgbClr val="002060"/>
                          </a:solidFill>
                          <a:effectLst/>
                          <a:latin typeface="Calibri" panose="020F0502020204030204" pitchFamily="34" charset="0"/>
                        </a:rPr>
                        <a:t>12.3%</a:t>
                      </a:r>
                    </a:p>
                  </a:txBody>
                  <a:tcPr marL="7620" marR="7620" marT="7620" marB="0" anchor="ctr">
                    <a:solidFill>
                      <a:schemeClr val="bg1"/>
                    </a:solidFill>
                  </a:tcPr>
                </a:tc>
                <a:tc>
                  <a:txBody>
                    <a:bodyPr/>
                    <a:lstStyle/>
                    <a:p>
                      <a:pPr algn="r" fontAlgn="b">
                        <a:buNone/>
                      </a:pPr>
                      <a:r>
                        <a:rPr lang="en-US" sz="1100" b="1" i="0" u="none" strike="noStrike">
                          <a:solidFill>
                            <a:srgbClr val="002060"/>
                          </a:solidFill>
                          <a:effectLst/>
                          <a:latin typeface="Calibri" panose="020F0502020204030204" pitchFamily="34" charset="0"/>
                        </a:rPr>
                        <a:t>6.5%</a:t>
                      </a:r>
                    </a:p>
                  </a:txBody>
                  <a:tcPr marL="7620" marR="7620" marT="7620" marB="0" anchor="ctr">
                    <a:solidFill>
                      <a:schemeClr val="bg1"/>
                    </a:solidFill>
                  </a:tcPr>
                </a:tc>
                <a:tc>
                  <a:txBody>
                    <a:bodyPr/>
                    <a:lstStyle/>
                    <a:p>
                      <a:pPr algn="r" fontAlgn="b">
                        <a:buNone/>
                      </a:pPr>
                      <a:endParaRPr lang="en-US" sz="800" b="0" i="0" u="none" strike="noStrike" dirty="0">
                        <a:solidFill>
                          <a:schemeClr val="bg1">
                            <a:lumMod val="50000"/>
                          </a:schemeClr>
                        </a:solidFill>
                        <a:effectLst/>
                        <a:latin typeface="+mj-lt"/>
                      </a:endParaRPr>
                    </a:p>
                  </a:txBody>
                  <a:tcPr marL="7620" marR="7620" marT="7620" marB="0" anchor="b">
                    <a:solidFill>
                      <a:schemeClr val="bg1"/>
                    </a:solidFill>
                  </a:tcPr>
                </a:tc>
                <a:extLst>
                  <a:ext uri="{0D108BD9-81ED-4DB2-BD59-A6C34878D82A}">
                    <a16:rowId xmlns:a16="http://schemas.microsoft.com/office/drawing/2014/main" val="1633821954"/>
                  </a:ext>
                </a:extLst>
              </a:tr>
              <a:tr h="227235">
                <a:tc>
                  <a:txBody>
                    <a:bodyPr/>
                    <a:lstStyle/>
                    <a:p>
                      <a:pPr algn="r" rtl="0" fontAlgn="b"/>
                      <a:r>
                        <a:rPr lang="en-US" sz="900" b="1" u="none" strike="noStrike" dirty="0">
                          <a:solidFill>
                            <a:srgbClr val="002060"/>
                          </a:solidFill>
                          <a:effectLst/>
                        </a:rPr>
                        <a:t>Construction</a:t>
                      </a:r>
                      <a:endParaRPr lang="en-US" sz="900" b="1" i="0" u="none" strike="noStrike" dirty="0">
                        <a:solidFill>
                          <a:srgbClr val="002060"/>
                        </a:solidFill>
                        <a:effectLst/>
                        <a:latin typeface="Calibri" panose="020F0502020204030204" pitchFamily="34" charset="0"/>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31,242</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34,037</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38,192</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40,073</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43,768</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1100" b="0" u="none" strike="noStrike" dirty="0">
                          <a:solidFill>
                            <a:srgbClr val="002060"/>
                          </a:solidFill>
                          <a:effectLst/>
                          <a:latin typeface="+mn-lt"/>
                        </a:rPr>
                        <a:t>45,744</a:t>
                      </a:r>
                      <a:endParaRPr lang="en-US" sz="1100" b="0" i="0" u="none" strike="noStrike" dirty="0">
                        <a:solidFill>
                          <a:srgbClr val="002060"/>
                        </a:solidFill>
                        <a:effectLst/>
                        <a:latin typeface="+mn-lt"/>
                      </a:endParaRP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47,812</a:t>
                      </a:r>
                    </a:p>
                  </a:txBody>
                  <a:tcPr marL="7620" marR="7620" marT="7620" marB="0" anchor="ctr">
                    <a:solidFill>
                      <a:schemeClr val="bg1"/>
                    </a:solidFill>
                  </a:tcPr>
                </a:tc>
                <a:tc>
                  <a:txBody>
                    <a:bodyPr/>
                    <a:lstStyle/>
                    <a:p>
                      <a:pPr algn="r" rtl="0" fontAlgn="t">
                        <a:buNone/>
                      </a:pPr>
                      <a:r>
                        <a:rPr lang="en-US" sz="1100" b="0" i="0" u="none" strike="noStrike">
                          <a:solidFill>
                            <a:srgbClr val="002060"/>
                          </a:solidFill>
                          <a:effectLst/>
                          <a:latin typeface="Calibri" panose="020F0502020204030204" pitchFamily="34" charset="0"/>
                        </a:rPr>
                        <a:t>50,900</a:t>
                      </a:r>
                    </a:p>
                  </a:txBody>
                  <a:tcPr marL="7620" marR="7620" marT="7620" marB="0" anchor="ctr">
                    <a:solidFill>
                      <a:schemeClr val="bg1"/>
                    </a:solidFill>
                  </a:tcPr>
                </a:tc>
                <a:tc>
                  <a:txBody>
                    <a:bodyPr/>
                    <a:lstStyle/>
                    <a:p>
                      <a:pPr algn="r" fontAlgn="ctr">
                        <a:buNone/>
                      </a:pPr>
                      <a:r>
                        <a:rPr lang="en-US" sz="1100" b="0" i="0" u="none" strike="noStrike">
                          <a:solidFill>
                            <a:srgbClr val="002060"/>
                          </a:solidFill>
                          <a:effectLst/>
                          <a:latin typeface="+mn-lt"/>
                        </a:rPr>
                        <a:t>   52,592 </a:t>
                      </a: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53,908</a:t>
                      </a:r>
                    </a:p>
                  </a:txBody>
                  <a:tcPr marL="7620" marR="7620" marT="7620" marB="0" anchor="ctr">
                    <a:solidFill>
                      <a:schemeClr val="bg1"/>
                    </a:solidFill>
                  </a:tcPr>
                </a:tc>
                <a:tc>
                  <a:txBody>
                    <a:bodyPr/>
                    <a:lstStyle/>
                    <a:p>
                      <a:pPr algn="ctr" rtl="0" fontAlgn="b"/>
                      <a:r>
                        <a:rPr lang="en-US" sz="900" b="0" u="none" strike="noStrike" dirty="0">
                          <a:solidFill>
                            <a:srgbClr val="00B050"/>
                          </a:solidFill>
                          <a:effectLst/>
                        </a:rPr>
                        <a:t>↑</a:t>
                      </a:r>
                      <a:endParaRPr lang="en-US" sz="900" b="0" i="0" u="none" strike="noStrike" dirty="0">
                        <a:solidFill>
                          <a:srgbClr val="00B050"/>
                        </a:solidFill>
                        <a:effectLst/>
                        <a:latin typeface="Calibri" panose="020F0502020204030204" pitchFamily="34" charset="0"/>
                      </a:endParaRPr>
                    </a:p>
                  </a:txBody>
                  <a:tcPr marL="7620" marR="7620" marT="7620" marB="0" anchor="b">
                    <a:solidFill>
                      <a:schemeClr val="bg1"/>
                    </a:solidFill>
                  </a:tcPr>
                </a:tc>
                <a:tc>
                  <a:txBody>
                    <a:bodyPr/>
                    <a:lstStyle/>
                    <a:p>
                      <a:pPr algn="r" fontAlgn="b">
                        <a:buNone/>
                      </a:pPr>
                      <a:r>
                        <a:rPr lang="en-US" sz="1100" b="1" i="0" u="none" strike="noStrike" dirty="0">
                          <a:solidFill>
                            <a:srgbClr val="002060"/>
                          </a:solidFill>
                          <a:effectLst/>
                          <a:latin typeface="Calibri" panose="020F0502020204030204" pitchFamily="34" charset="0"/>
                        </a:rPr>
                        <a:t>17.8%</a:t>
                      </a:r>
                    </a:p>
                  </a:txBody>
                  <a:tcPr marL="7620" marR="7620" marT="7620" marB="0" anchor="ctr">
                    <a:solidFill>
                      <a:schemeClr val="bg1"/>
                    </a:solidFill>
                  </a:tcPr>
                </a:tc>
                <a:tc>
                  <a:txBody>
                    <a:bodyPr/>
                    <a:lstStyle/>
                    <a:p>
                      <a:pPr algn="r" fontAlgn="b">
                        <a:buNone/>
                      </a:pPr>
                      <a:r>
                        <a:rPr lang="en-US" sz="1100" b="1" i="0" u="none" strike="noStrike" dirty="0">
                          <a:solidFill>
                            <a:srgbClr val="002060"/>
                          </a:solidFill>
                          <a:effectLst/>
                          <a:latin typeface="Calibri" panose="020F0502020204030204" pitchFamily="34" charset="0"/>
                        </a:rPr>
                        <a:t>2.5%</a:t>
                      </a:r>
                    </a:p>
                  </a:txBody>
                  <a:tcPr marL="7620" marR="7620" marT="7620" marB="0" anchor="ctr">
                    <a:solidFill>
                      <a:schemeClr val="bg1"/>
                    </a:solidFill>
                  </a:tcPr>
                </a:tc>
                <a:tc>
                  <a:txBody>
                    <a:bodyPr/>
                    <a:lstStyle/>
                    <a:p>
                      <a:pPr algn="r" fontAlgn="b">
                        <a:buNone/>
                      </a:pPr>
                      <a:endParaRPr lang="en-US" sz="800" b="0" i="0" u="none" strike="noStrike" dirty="0">
                        <a:solidFill>
                          <a:schemeClr val="bg1">
                            <a:lumMod val="50000"/>
                          </a:schemeClr>
                        </a:solidFill>
                        <a:effectLst/>
                        <a:latin typeface="+mj-lt"/>
                      </a:endParaRPr>
                    </a:p>
                  </a:txBody>
                  <a:tcPr marL="7620" marR="7620" marT="7620" marB="0" anchor="b">
                    <a:solidFill>
                      <a:schemeClr val="bg1"/>
                    </a:solidFill>
                  </a:tcPr>
                </a:tc>
                <a:extLst>
                  <a:ext uri="{0D108BD9-81ED-4DB2-BD59-A6C34878D82A}">
                    <a16:rowId xmlns:a16="http://schemas.microsoft.com/office/drawing/2014/main" val="1339481501"/>
                  </a:ext>
                </a:extLst>
              </a:tr>
              <a:tr h="306709">
                <a:tc>
                  <a:txBody>
                    <a:bodyPr/>
                    <a:lstStyle/>
                    <a:p>
                      <a:pPr algn="r" rtl="0" fontAlgn="ctr"/>
                      <a:r>
                        <a:rPr lang="en-US" sz="900" b="1" u="none" strike="noStrike" dirty="0">
                          <a:solidFill>
                            <a:srgbClr val="002060"/>
                          </a:solidFill>
                          <a:effectLst/>
                        </a:rPr>
                        <a:t>Electricity, gas, steam and air conditioning supply</a:t>
                      </a:r>
                      <a:endParaRPr lang="en-US" sz="900" b="1" i="0" u="none" strike="noStrike" dirty="0">
                        <a:solidFill>
                          <a:srgbClr val="002060"/>
                        </a:solidFill>
                        <a:effectLst/>
                        <a:latin typeface="Calibri" panose="020F0502020204030204" pitchFamily="34" charset="0"/>
                      </a:endParaRPr>
                    </a:p>
                  </a:txBody>
                  <a:tcPr marL="7620" marR="7620" marT="7620" marB="0" anchor="ctr">
                    <a:solidFill>
                      <a:schemeClr val="bg1"/>
                    </a:solidFill>
                  </a:tcPr>
                </a:tc>
                <a:tc>
                  <a:txBody>
                    <a:bodyPr/>
                    <a:lstStyle/>
                    <a:p>
                      <a:pPr algn="r" rtl="0" fontAlgn="t"/>
                      <a:r>
                        <a:rPr lang="en-US" sz="700" b="0" u="none" strike="noStrike" dirty="0">
                          <a:solidFill>
                            <a:schemeClr val="bg1">
                              <a:lumMod val="65000"/>
                            </a:schemeClr>
                          </a:solidFill>
                          <a:effectLst/>
                          <a:latin typeface="+mj-lt"/>
                        </a:rPr>
                        <a:t>8,361</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9,026</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10,277</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16,233</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21,678</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1100" b="0" u="none" strike="noStrike" dirty="0">
                          <a:solidFill>
                            <a:srgbClr val="002060"/>
                          </a:solidFill>
                          <a:effectLst/>
                          <a:latin typeface="+mn-lt"/>
                        </a:rPr>
                        <a:t>32,408</a:t>
                      </a:r>
                      <a:endParaRPr lang="en-US" sz="1100" b="0" i="0" u="none" strike="noStrike" dirty="0">
                        <a:solidFill>
                          <a:srgbClr val="002060"/>
                        </a:solidFill>
                        <a:effectLst/>
                        <a:latin typeface="+mn-lt"/>
                      </a:endParaRP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32,054</a:t>
                      </a:r>
                    </a:p>
                  </a:txBody>
                  <a:tcPr marL="7620" marR="7620" marT="7620" marB="0" anchor="ctr">
                    <a:solidFill>
                      <a:schemeClr val="bg1"/>
                    </a:solidFill>
                  </a:tcPr>
                </a:tc>
                <a:tc>
                  <a:txBody>
                    <a:bodyPr/>
                    <a:lstStyle/>
                    <a:p>
                      <a:pPr algn="r" rtl="0" fontAlgn="t">
                        <a:buNone/>
                      </a:pPr>
                      <a:r>
                        <a:rPr lang="en-US" sz="1100" b="0" i="0" u="none" strike="noStrike" dirty="0">
                          <a:solidFill>
                            <a:srgbClr val="002060"/>
                          </a:solidFill>
                          <a:effectLst/>
                          <a:latin typeface="Calibri" panose="020F0502020204030204" pitchFamily="34" charset="0"/>
                        </a:rPr>
                        <a:t>34,356</a:t>
                      </a:r>
                    </a:p>
                  </a:txBody>
                  <a:tcPr marL="7620" marR="7620" marT="7620" marB="0" anchor="ctr">
                    <a:solidFill>
                      <a:schemeClr val="bg1"/>
                    </a:solidFill>
                  </a:tcPr>
                </a:tc>
                <a:tc>
                  <a:txBody>
                    <a:bodyPr/>
                    <a:lstStyle/>
                    <a:p>
                      <a:pPr algn="r" fontAlgn="ctr">
                        <a:buNone/>
                      </a:pPr>
                      <a:r>
                        <a:rPr lang="en-US" sz="1100" b="0" i="0" u="none" strike="noStrike" dirty="0">
                          <a:solidFill>
                            <a:srgbClr val="002060"/>
                          </a:solidFill>
                          <a:effectLst/>
                          <a:latin typeface="+mn-lt"/>
                        </a:rPr>
                        <a:t>   35,374 </a:t>
                      </a: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40,686</a:t>
                      </a:r>
                    </a:p>
                  </a:txBody>
                  <a:tcPr marL="7620" marR="7620" marT="7620" marB="0" anchor="ctr">
                    <a:solidFill>
                      <a:schemeClr val="bg1"/>
                    </a:solidFill>
                  </a:tcPr>
                </a:tc>
                <a:tc>
                  <a:txBody>
                    <a:bodyPr/>
                    <a:lstStyle/>
                    <a:p>
                      <a:pPr algn="ctr" rtl="0" fontAlgn="b"/>
                      <a:r>
                        <a:rPr lang="en-US" sz="900" b="0" u="none" strike="noStrike" dirty="0">
                          <a:solidFill>
                            <a:srgbClr val="00B050"/>
                          </a:solidFill>
                          <a:effectLst/>
                        </a:rPr>
                        <a:t>↑</a:t>
                      </a:r>
                      <a:endParaRPr lang="en-US" sz="900" b="0" i="0" u="none" strike="noStrike" dirty="0">
                        <a:solidFill>
                          <a:srgbClr val="00B050"/>
                        </a:solidFill>
                        <a:effectLst/>
                        <a:latin typeface="Calibri" panose="020F0502020204030204" pitchFamily="34" charset="0"/>
                      </a:endParaRPr>
                    </a:p>
                  </a:txBody>
                  <a:tcPr marL="7620" marR="7620" marT="7620" marB="0" anchor="b">
                    <a:solidFill>
                      <a:schemeClr val="bg1"/>
                    </a:solidFill>
                  </a:tcPr>
                </a:tc>
                <a:tc>
                  <a:txBody>
                    <a:bodyPr/>
                    <a:lstStyle/>
                    <a:p>
                      <a:pPr algn="r" fontAlgn="b">
                        <a:buNone/>
                      </a:pPr>
                      <a:r>
                        <a:rPr lang="en-US" sz="1100" b="1" i="0" u="none" strike="noStrike" dirty="0">
                          <a:solidFill>
                            <a:srgbClr val="002060"/>
                          </a:solidFill>
                          <a:effectLst/>
                          <a:latin typeface="Calibri" panose="020F0502020204030204" pitchFamily="34" charset="0"/>
                        </a:rPr>
                        <a:t>25.5%</a:t>
                      </a:r>
                    </a:p>
                  </a:txBody>
                  <a:tcPr marL="7620" marR="7620" marT="7620" marB="0" anchor="ctr">
                    <a:solidFill>
                      <a:schemeClr val="bg1"/>
                    </a:solidFill>
                  </a:tcPr>
                </a:tc>
                <a:tc>
                  <a:txBody>
                    <a:bodyPr/>
                    <a:lstStyle/>
                    <a:p>
                      <a:pPr algn="r" fontAlgn="b">
                        <a:buNone/>
                      </a:pPr>
                      <a:r>
                        <a:rPr lang="en-US" sz="1100" b="1" i="0" u="none" strike="noStrike" dirty="0">
                          <a:solidFill>
                            <a:srgbClr val="002060"/>
                          </a:solidFill>
                          <a:effectLst/>
                          <a:latin typeface="Calibri" panose="020F0502020204030204" pitchFamily="34" charset="0"/>
                        </a:rPr>
                        <a:t>15.0%</a:t>
                      </a:r>
                    </a:p>
                  </a:txBody>
                  <a:tcPr marL="7620" marR="7620" marT="7620" marB="0" anchor="ctr">
                    <a:solidFill>
                      <a:schemeClr val="bg1"/>
                    </a:solidFill>
                  </a:tcPr>
                </a:tc>
                <a:tc>
                  <a:txBody>
                    <a:bodyPr/>
                    <a:lstStyle/>
                    <a:p>
                      <a:pPr algn="r" fontAlgn="b">
                        <a:buNone/>
                      </a:pPr>
                      <a:endParaRPr lang="en-US" sz="800" b="0" i="0" u="none" strike="noStrike" dirty="0">
                        <a:solidFill>
                          <a:schemeClr val="bg1">
                            <a:lumMod val="50000"/>
                          </a:schemeClr>
                        </a:solidFill>
                        <a:effectLst/>
                        <a:latin typeface="+mj-lt"/>
                      </a:endParaRPr>
                    </a:p>
                  </a:txBody>
                  <a:tcPr marL="7620" marR="7620" marT="7620" marB="0" anchor="b">
                    <a:solidFill>
                      <a:schemeClr val="bg1"/>
                    </a:solidFill>
                  </a:tcPr>
                </a:tc>
                <a:extLst>
                  <a:ext uri="{0D108BD9-81ED-4DB2-BD59-A6C34878D82A}">
                    <a16:rowId xmlns:a16="http://schemas.microsoft.com/office/drawing/2014/main" val="471153862"/>
                  </a:ext>
                </a:extLst>
              </a:tr>
              <a:tr h="227235">
                <a:tc>
                  <a:txBody>
                    <a:bodyPr/>
                    <a:lstStyle/>
                    <a:p>
                      <a:pPr algn="r" rtl="0" fontAlgn="b"/>
                      <a:r>
                        <a:rPr lang="en-US" sz="900" b="1" u="none" strike="noStrike" dirty="0">
                          <a:solidFill>
                            <a:srgbClr val="002060"/>
                          </a:solidFill>
                          <a:effectLst/>
                        </a:rPr>
                        <a:t>Trade</a:t>
                      </a:r>
                      <a:endParaRPr lang="en-US" sz="900" b="1" i="0" u="none" strike="noStrike" dirty="0">
                        <a:solidFill>
                          <a:srgbClr val="002060"/>
                        </a:solidFill>
                        <a:effectLst/>
                        <a:latin typeface="Calibri" panose="020F0502020204030204" pitchFamily="34" charset="0"/>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72,610</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74,162</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76,884</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81,170</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82,010</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1100" b="0" u="none" strike="noStrike" dirty="0">
                          <a:solidFill>
                            <a:srgbClr val="002060"/>
                          </a:solidFill>
                          <a:effectLst/>
                          <a:latin typeface="+mn-lt"/>
                        </a:rPr>
                        <a:t>87,056</a:t>
                      </a:r>
                      <a:endParaRPr lang="en-US" sz="1100" b="0" i="0" u="none" strike="noStrike" dirty="0">
                        <a:solidFill>
                          <a:srgbClr val="002060"/>
                        </a:solidFill>
                        <a:effectLst/>
                        <a:latin typeface="+mn-lt"/>
                      </a:endParaRP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88,877</a:t>
                      </a:r>
                    </a:p>
                  </a:txBody>
                  <a:tcPr marL="7620" marR="7620" marT="7620" marB="0" anchor="ctr">
                    <a:solidFill>
                      <a:schemeClr val="bg1"/>
                    </a:solidFill>
                  </a:tcPr>
                </a:tc>
                <a:tc>
                  <a:txBody>
                    <a:bodyPr/>
                    <a:lstStyle/>
                    <a:p>
                      <a:pPr algn="r" rtl="0" fontAlgn="t">
                        <a:buNone/>
                      </a:pPr>
                      <a:r>
                        <a:rPr lang="en-US" sz="1100" b="0" i="0" u="none" strike="noStrike" dirty="0">
                          <a:solidFill>
                            <a:srgbClr val="002060"/>
                          </a:solidFill>
                          <a:effectLst/>
                          <a:latin typeface="Calibri" panose="020F0502020204030204" pitchFamily="34" charset="0"/>
                        </a:rPr>
                        <a:t>91,742</a:t>
                      </a:r>
                    </a:p>
                  </a:txBody>
                  <a:tcPr marL="7620" marR="7620" marT="7620" marB="0" anchor="ctr">
                    <a:solidFill>
                      <a:schemeClr val="bg1"/>
                    </a:solidFill>
                  </a:tcPr>
                </a:tc>
                <a:tc>
                  <a:txBody>
                    <a:bodyPr/>
                    <a:lstStyle/>
                    <a:p>
                      <a:pPr algn="r" fontAlgn="ctr">
                        <a:buNone/>
                      </a:pPr>
                      <a:r>
                        <a:rPr lang="en-US" sz="1100" b="0" i="0" u="none" strike="noStrike">
                          <a:solidFill>
                            <a:srgbClr val="002060"/>
                          </a:solidFill>
                          <a:effectLst/>
                          <a:latin typeface="+mn-lt"/>
                        </a:rPr>
                        <a:t>   92,131 </a:t>
                      </a:r>
                    </a:p>
                  </a:txBody>
                  <a:tcPr marL="7620" marR="7620" marT="7620" marB="0" anchor="ctr">
                    <a:solidFill>
                      <a:schemeClr val="bg1"/>
                    </a:solidFill>
                  </a:tcPr>
                </a:tc>
                <a:tc>
                  <a:txBody>
                    <a:bodyPr/>
                    <a:lstStyle/>
                    <a:p>
                      <a:pPr algn="r" fontAlgn="b">
                        <a:buNone/>
                      </a:pPr>
                      <a:r>
                        <a:rPr lang="en-US" sz="1100" b="0" i="0" u="none" strike="noStrike">
                          <a:solidFill>
                            <a:srgbClr val="002060"/>
                          </a:solidFill>
                          <a:effectLst/>
                          <a:latin typeface="Calibri" panose="020F0502020204030204" pitchFamily="34" charset="0"/>
                        </a:rPr>
                        <a:t>97,743</a:t>
                      </a:r>
                    </a:p>
                  </a:txBody>
                  <a:tcPr marL="7620" marR="7620" marT="7620" marB="0" anchor="ctr">
                    <a:solidFill>
                      <a:schemeClr val="bg1"/>
                    </a:solidFill>
                  </a:tcPr>
                </a:tc>
                <a:tc>
                  <a:txBody>
                    <a:bodyPr/>
                    <a:lstStyle/>
                    <a:p>
                      <a:pPr algn="ctr" rtl="0" fontAlgn="b"/>
                      <a:r>
                        <a:rPr lang="en-US" sz="900" b="0" u="none" strike="noStrike" dirty="0">
                          <a:solidFill>
                            <a:srgbClr val="00B050"/>
                          </a:solidFill>
                          <a:effectLst/>
                        </a:rPr>
                        <a:t>↑</a:t>
                      </a:r>
                      <a:endParaRPr lang="en-US" sz="900" b="0" i="0" u="none" strike="noStrike" dirty="0">
                        <a:solidFill>
                          <a:srgbClr val="00B050"/>
                        </a:solidFill>
                        <a:effectLst/>
                        <a:latin typeface="Calibri" panose="020F0502020204030204" pitchFamily="34" charset="0"/>
                      </a:endParaRPr>
                    </a:p>
                  </a:txBody>
                  <a:tcPr marL="7620" marR="7620" marT="7620" marB="0" anchor="b">
                    <a:solidFill>
                      <a:schemeClr val="bg1"/>
                    </a:solidFill>
                  </a:tcPr>
                </a:tc>
                <a:tc>
                  <a:txBody>
                    <a:bodyPr/>
                    <a:lstStyle/>
                    <a:p>
                      <a:pPr algn="r" fontAlgn="b">
                        <a:buNone/>
                      </a:pPr>
                      <a:r>
                        <a:rPr lang="en-US" sz="1100" b="1" i="0" u="none" strike="noStrike">
                          <a:solidFill>
                            <a:srgbClr val="002060"/>
                          </a:solidFill>
                          <a:effectLst/>
                          <a:latin typeface="Calibri" panose="020F0502020204030204" pitchFamily="34" charset="0"/>
                        </a:rPr>
                        <a:t>12.3%</a:t>
                      </a:r>
                    </a:p>
                  </a:txBody>
                  <a:tcPr marL="7620" marR="7620" marT="7620" marB="0" anchor="ctr">
                    <a:solidFill>
                      <a:schemeClr val="bg1"/>
                    </a:solidFill>
                  </a:tcPr>
                </a:tc>
                <a:tc>
                  <a:txBody>
                    <a:bodyPr/>
                    <a:lstStyle/>
                    <a:p>
                      <a:pPr algn="r" fontAlgn="b">
                        <a:buNone/>
                      </a:pPr>
                      <a:r>
                        <a:rPr lang="en-US" sz="1100" b="1" i="0" u="none" strike="noStrike" dirty="0">
                          <a:solidFill>
                            <a:srgbClr val="002060"/>
                          </a:solidFill>
                          <a:effectLst/>
                          <a:latin typeface="Calibri" panose="020F0502020204030204" pitchFamily="34" charset="0"/>
                        </a:rPr>
                        <a:t>6.1%</a:t>
                      </a:r>
                    </a:p>
                  </a:txBody>
                  <a:tcPr marL="7620" marR="7620" marT="7620" marB="0" anchor="ctr">
                    <a:solidFill>
                      <a:schemeClr val="bg1"/>
                    </a:solidFill>
                  </a:tcPr>
                </a:tc>
                <a:tc>
                  <a:txBody>
                    <a:bodyPr/>
                    <a:lstStyle/>
                    <a:p>
                      <a:pPr algn="r" fontAlgn="b">
                        <a:buNone/>
                      </a:pPr>
                      <a:endParaRPr lang="en-US" sz="800" b="0" i="0" u="none" strike="noStrike" dirty="0">
                        <a:solidFill>
                          <a:schemeClr val="bg1">
                            <a:lumMod val="50000"/>
                          </a:schemeClr>
                        </a:solidFill>
                        <a:effectLst/>
                        <a:latin typeface="+mj-lt"/>
                      </a:endParaRPr>
                    </a:p>
                  </a:txBody>
                  <a:tcPr marL="7620" marR="7620" marT="7620" marB="0" anchor="b">
                    <a:solidFill>
                      <a:schemeClr val="bg1"/>
                    </a:solidFill>
                  </a:tcPr>
                </a:tc>
                <a:extLst>
                  <a:ext uri="{0D108BD9-81ED-4DB2-BD59-A6C34878D82A}">
                    <a16:rowId xmlns:a16="http://schemas.microsoft.com/office/drawing/2014/main" val="1698083874"/>
                  </a:ext>
                </a:extLst>
              </a:tr>
              <a:tr h="227235">
                <a:tc>
                  <a:txBody>
                    <a:bodyPr/>
                    <a:lstStyle/>
                    <a:p>
                      <a:pPr algn="r" rtl="0" fontAlgn="b"/>
                      <a:r>
                        <a:rPr lang="en-US" sz="900" b="1" u="none" strike="noStrike" dirty="0">
                          <a:solidFill>
                            <a:srgbClr val="002060"/>
                          </a:solidFill>
                          <a:effectLst/>
                        </a:rPr>
                        <a:t>Transport and storage</a:t>
                      </a:r>
                      <a:endParaRPr lang="en-US" sz="900" b="1" i="0" u="none" strike="noStrike" dirty="0">
                        <a:solidFill>
                          <a:srgbClr val="002060"/>
                        </a:solidFill>
                        <a:effectLst/>
                        <a:latin typeface="Calibri" panose="020F0502020204030204" pitchFamily="34" charset="0"/>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17,319</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a:solidFill>
                            <a:schemeClr val="bg1">
                              <a:lumMod val="65000"/>
                            </a:schemeClr>
                          </a:solidFill>
                          <a:effectLst/>
                          <a:latin typeface="+mj-lt"/>
                        </a:rPr>
                        <a:t>17,556</a:t>
                      </a:r>
                      <a:endParaRPr lang="en-US" sz="700" b="0" i="0" u="none" strike="noStrike">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18,987</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20,337</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a:solidFill>
                            <a:schemeClr val="bg1">
                              <a:lumMod val="65000"/>
                            </a:schemeClr>
                          </a:solidFill>
                          <a:effectLst/>
                          <a:latin typeface="+mj-lt"/>
                        </a:rPr>
                        <a:t>21,509</a:t>
                      </a:r>
                      <a:endParaRPr lang="en-US" sz="700" b="0" i="0" u="none" strike="noStrike">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1100" b="0" u="none" strike="noStrike" dirty="0">
                          <a:solidFill>
                            <a:srgbClr val="002060"/>
                          </a:solidFill>
                          <a:effectLst/>
                          <a:latin typeface="+mn-lt"/>
                        </a:rPr>
                        <a:t>23,122</a:t>
                      </a:r>
                      <a:endParaRPr lang="en-US" sz="1100" b="0" i="0" u="none" strike="noStrike" dirty="0">
                        <a:solidFill>
                          <a:srgbClr val="002060"/>
                        </a:solidFill>
                        <a:effectLst/>
                        <a:latin typeface="+mn-lt"/>
                      </a:endParaRP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23,705</a:t>
                      </a:r>
                    </a:p>
                  </a:txBody>
                  <a:tcPr marL="7620" marR="7620" marT="7620" marB="0" anchor="ctr">
                    <a:solidFill>
                      <a:schemeClr val="bg1"/>
                    </a:solidFill>
                  </a:tcPr>
                </a:tc>
                <a:tc>
                  <a:txBody>
                    <a:bodyPr/>
                    <a:lstStyle/>
                    <a:p>
                      <a:pPr algn="r" rtl="0" fontAlgn="t">
                        <a:buNone/>
                      </a:pPr>
                      <a:r>
                        <a:rPr lang="en-US" sz="1100" b="0" i="0" u="none" strike="noStrike" dirty="0">
                          <a:solidFill>
                            <a:srgbClr val="002060"/>
                          </a:solidFill>
                          <a:effectLst/>
                          <a:latin typeface="Calibri" panose="020F0502020204030204" pitchFamily="34" charset="0"/>
                        </a:rPr>
                        <a:t>24,266</a:t>
                      </a:r>
                    </a:p>
                  </a:txBody>
                  <a:tcPr marL="7620" marR="7620" marT="7620" marB="0" anchor="ctr">
                    <a:solidFill>
                      <a:schemeClr val="bg1"/>
                    </a:solidFill>
                  </a:tcPr>
                </a:tc>
                <a:tc>
                  <a:txBody>
                    <a:bodyPr/>
                    <a:lstStyle/>
                    <a:p>
                      <a:pPr algn="r" fontAlgn="t">
                        <a:buNone/>
                      </a:pPr>
                      <a:r>
                        <a:rPr lang="en-US" sz="1100" b="0" i="0" u="none" strike="noStrike" dirty="0">
                          <a:solidFill>
                            <a:srgbClr val="002060"/>
                          </a:solidFill>
                          <a:effectLst/>
                          <a:latin typeface="+mn-lt"/>
                        </a:rPr>
                        <a:t>   24,551 </a:t>
                      </a:r>
                    </a:p>
                  </a:txBody>
                  <a:tcPr marL="7620" marR="7620" marT="7620" marB="0" anchor="ctr">
                    <a:solidFill>
                      <a:schemeClr val="bg1"/>
                    </a:solidFill>
                  </a:tcPr>
                </a:tc>
                <a:tc>
                  <a:txBody>
                    <a:bodyPr/>
                    <a:lstStyle/>
                    <a:p>
                      <a:pPr algn="r" fontAlgn="b">
                        <a:buNone/>
                      </a:pPr>
                      <a:r>
                        <a:rPr lang="en-US" sz="1100" b="0" i="0" u="none" strike="noStrike">
                          <a:solidFill>
                            <a:srgbClr val="002060"/>
                          </a:solidFill>
                          <a:effectLst/>
                          <a:latin typeface="Calibri" panose="020F0502020204030204" pitchFamily="34" charset="0"/>
                        </a:rPr>
                        <a:t>25,038</a:t>
                      </a:r>
                    </a:p>
                  </a:txBody>
                  <a:tcPr marL="7620" marR="7620" marT="7620" marB="0" anchor="ctr">
                    <a:solidFill>
                      <a:schemeClr val="bg1"/>
                    </a:solidFill>
                  </a:tcPr>
                </a:tc>
                <a:tc>
                  <a:txBody>
                    <a:bodyPr/>
                    <a:lstStyle/>
                    <a:p>
                      <a:pPr algn="ctr" rtl="0" fontAlgn="b"/>
                      <a:r>
                        <a:rPr lang="en-US" sz="900" b="0" u="none" strike="noStrike" dirty="0">
                          <a:solidFill>
                            <a:srgbClr val="00B050"/>
                          </a:solidFill>
                          <a:effectLst/>
                        </a:rPr>
                        <a:t>↑</a:t>
                      </a:r>
                      <a:endParaRPr lang="en-US" sz="900" b="0" i="0" u="none" strike="noStrike" dirty="0">
                        <a:solidFill>
                          <a:srgbClr val="00B050"/>
                        </a:solidFill>
                        <a:effectLst/>
                        <a:latin typeface="Calibri" panose="020F0502020204030204" pitchFamily="34" charset="0"/>
                      </a:endParaRPr>
                    </a:p>
                  </a:txBody>
                  <a:tcPr marL="7620" marR="7620" marT="7620" marB="0" anchor="b">
                    <a:solidFill>
                      <a:schemeClr val="bg1"/>
                    </a:solidFill>
                  </a:tcPr>
                </a:tc>
                <a:tc>
                  <a:txBody>
                    <a:bodyPr/>
                    <a:lstStyle/>
                    <a:p>
                      <a:pPr algn="r" fontAlgn="b">
                        <a:buNone/>
                      </a:pPr>
                      <a:r>
                        <a:rPr lang="en-US" sz="1100" b="1" i="0" u="none" strike="noStrike">
                          <a:solidFill>
                            <a:srgbClr val="002060"/>
                          </a:solidFill>
                          <a:effectLst/>
                          <a:latin typeface="Calibri" panose="020F0502020204030204" pitchFamily="34" charset="0"/>
                        </a:rPr>
                        <a:t>8.3%</a:t>
                      </a:r>
                    </a:p>
                  </a:txBody>
                  <a:tcPr marL="7620" marR="7620" marT="7620" marB="0" anchor="ctr">
                    <a:solidFill>
                      <a:schemeClr val="bg1"/>
                    </a:solidFill>
                  </a:tcPr>
                </a:tc>
                <a:tc>
                  <a:txBody>
                    <a:bodyPr/>
                    <a:lstStyle/>
                    <a:p>
                      <a:pPr algn="r" fontAlgn="b">
                        <a:buNone/>
                      </a:pPr>
                      <a:r>
                        <a:rPr lang="en-US" sz="1100" b="1" i="0" u="none" strike="noStrike" dirty="0">
                          <a:solidFill>
                            <a:srgbClr val="002060"/>
                          </a:solidFill>
                          <a:effectLst/>
                          <a:latin typeface="Calibri" panose="020F0502020204030204" pitchFamily="34" charset="0"/>
                        </a:rPr>
                        <a:t>2.0%</a:t>
                      </a:r>
                    </a:p>
                  </a:txBody>
                  <a:tcPr marL="7620" marR="7620" marT="7620" marB="0" anchor="ctr">
                    <a:solidFill>
                      <a:schemeClr val="bg1"/>
                    </a:solidFill>
                  </a:tcPr>
                </a:tc>
                <a:tc>
                  <a:txBody>
                    <a:bodyPr/>
                    <a:lstStyle/>
                    <a:p>
                      <a:pPr algn="r" fontAlgn="b">
                        <a:buNone/>
                      </a:pPr>
                      <a:endParaRPr lang="en-US" sz="800" b="0" i="0" u="none" strike="noStrike" dirty="0">
                        <a:solidFill>
                          <a:schemeClr val="bg1">
                            <a:lumMod val="50000"/>
                          </a:schemeClr>
                        </a:solidFill>
                        <a:effectLst/>
                        <a:latin typeface="+mj-lt"/>
                      </a:endParaRPr>
                    </a:p>
                  </a:txBody>
                  <a:tcPr marL="7620" marR="7620" marT="7620" marB="0" anchor="b">
                    <a:solidFill>
                      <a:schemeClr val="bg1"/>
                    </a:solidFill>
                  </a:tcPr>
                </a:tc>
                <a:extLst>
                  <a:ext uri="{0D108BD9-81ED-4DB2-BD59-A6C34878D82A}">
                    <a16:rowId xmlns:a16="http://schemas.microsoft.com/office/drawing/2014/main" val="3763108536"/>
                  </a:ext>
                </a:extLst>
              </a:tr>
              <a:tr h="227235">
                <a:tc>
                  <a:txBody>
                    <a:bodyPr/>
                    <a:lstStyle/>
                    <a:p>
                      <a:pPr algn="r" rtl="0" fontAlgn="b"/>
                      <a:r>
                        <a:rPr lang="en-US" sz="900" b="1" u="none" strike="noStrike" dirty="0">
                          <a:solidFill>
                            <a:srgbClr val="002060"/>
                          </a:solidFill>
                          <a:effectLst/>
                        </a:rPr>
                        <a:t>other</a:t>
                      </a:r>
                      <a:endParaRPr lang="en-US" sz="900" b="1" i="0" u="none" strike="noStrike" dirty="0">
                        <a:solidFill>
                          <a:srgbClr val="002060"/>
                        </a:solidFill>
                        <a:effectLst/>
                        <a:latin typeface="Calibri" panose="020F0502020204030204" pitchFamily="34" charset="0"/>
                      </a:endParaRPr>
                    </a:p>
                  </a:txBody>
                  <a:tcPr marL="7620" marR="7620" marT="7620" marB="0" anchor="b">
                    <a:solidFill>
                      <a:schemeClr val="bg1"/>
                    </a:solidFill>
                  </a:tcPr>
                </a:tc>
                <a:tc>
                  <a:txBody>
                    <a:bodyPr/>
                    <a:lstStyle/>
                    <a:p>
                      <a:pPr algn="r" rtl="0" fontAlgn="t"/>
                      <a:r>
                        <a:rPr lang="en-US" sz="700" b="0" u="none" strike="noStrike">
                          <a:solidFill>
                            <a:schemeClr val="bg1">
                              <a:lumMod val="65000"/>
                            </a:schemeClr>
                          </a:solidFill>
                          <a:effectLst/>
                          <a:latin typeface="+mj-lt"/>
                        </a:rPr>
                        <a:t>36,407</a:t>
                      </a:r>
                      <a:endParaRPr lang="en-US" sz="700" b="0" i="0" u="none" strike="noStrike">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a:solidFill>
                            <a:schemeClr val="bg1">
                              <a:lumMod val="65000"/>
                            </a:schemeClr>
                          </a:solidFill>
                          <a:effectLst/>
                          <a:latin typeface="+mj-lt"/>
                        </a:rPr>
                        <a:t>36,681</a:t>
                      </a:r>
                      <a:endParaRPr lang="en-US" sz="700" b="0" i="0" u="none" strike="noStrike">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43,153</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44,573</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none" strike="noStrike" dirty="0">
                          <a:solidFill>
                            <a:schemeClr val="bg1">
                              <a:lumMod val="65000"/>
                            </a:schemeClr>
                          </a:solidFill>
                          <a:effectLst/>
                          <a:latin typeface="+mj-lt"/>
                        </a:rPr>
                        <a:t>46,062</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1100" b="0" u="none" strike="noStrike" dirty="0">
                          <a:solidFill>
                            <a:srgbClr val="002060"/>
                          </a:solidFill>
                          <a:effectLst/>
                          <a:latin typeface="+mn-lt"/>
                        </a:rPr>
                        <a:t>51,726</a:t>
                      </a:r>
                      <a:endParaRPr lang="en-US" sz="1100" b="0" i="0" u="none" strike="noStrike" dirty="0">
                        <a:solidFill>
                          <a:srgbClr val="002060"/>
                        </a:solidFill>
                        <a:effectLst/>
                        <a:latin typeface="+mn-lt"/>
                      </a:endParaRP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53,810</a:t>
                      </a:r>
                    </a:p>
                  </a:txBody>
                  <a:tcPr marL="7620" marR="7620" marT="7620" marB="0" anchor="ctr">
                    <a:solidFill>
                      <a:schemeClr val="bg1"/>
                    </a:solidFill>
                  </a:tcPr>
                </a:tc>
                <a:tc>
                  <a:txBody>
                    <a:bodyPr/>
                    <a:lstStyle/>
                    <a:p>
                      <a:pPr algn="r" rtl="0" fontAlgn="t">
                        <a:buNone/>
                      </a:pPr>
                      <a:r>
                        <a:rPr lang="en-US" sz="1100" b="0" i="0" u="none" strike="noStrike" dirty="0">
                          <a:solidFill>
                            <a:srgbClr val="002060"/>
                          </a:solidFill>
                          <a:effectLst/>
                          <a:latin typeface="Calibri" panose="020F0502020204030204" pitchFamily="34" charset="0"/>
                        </a:rPr>
                        <a:t>54,182</a:t>
                      </a:r>
                    </a:p>
                  </a:txBody>
                  <a:tcPr marL="7620" marR="7620" marT="7620" marB="0" anchor="ctr">
                    <a:solidFill>
                      <a:schemeClr val="bg1"/>
                    </a:solidFill>
                  </a:tcPr>
                </a:tc>
                <a:tc>
                  <a:txBody>
                    <a:bodyPr/>
                    <a:lstStyle/>
                    <a:p>
                      <a:pPr algn="r" fontAlgn="t">
                        <a:buNone/>
                      </a:pPr>
                      <a:r>
                        <a:rPr lang="en-US" sz="1100" b="0" i="0" u="none" strike="noStrike" dirty="0">
                          <a:solidFill>
                            <a:srgbClr val="002060"/>
                          </a:solidFill>
                          <a:effectLst/>
                          <a:latin typeface="+mn-lt"/>
                        </a:rPr>
                        <a:t>   55,791 </a:t>
                      </a:r>
                    </a:p>
                  </a:txBody>
                  <a:tcPr marL="7620" marR="7620" marT="7620" marB="0" anchor="ctr">
                    <a:solidFill>
                      <a:schemeClr val="bg1"/>
                    </a:solidFill>
                  </a:tcPr>
                </a:tc>
                <a:tc>
                  <a:txBody>
                    <a:bodyPr/>
                    <a:lstStyle/>
                    <a:p>
                      <a:pPr algn="r" fontAlgn="b">
                        <a:buNone/>
                      </a:pPr>
                      <a:r>
                        <a:rPr lang="en-US" sz="1100" b="0" i="0" u="none" strike="noStrike" dirty="0">
                          <a:solidFill>
                            <a:srgbClr val="002060"/>
                          </a:solidFill>
                          <a:effectLst/>
                          <a:latin typeface="Calibri" panose="020F0502020204030204" pitchFamily="34" charset="0"/>
                        </a:rPr>
                        <a:t>59,199</a:t>
                      </a:r>
                    </a:p>
                  </a:txBody>
                  <a:tcPr marL="7620" marR="7620" marT="7620" marB="0" anchor="ctr">
                    <a:solidFill>
                      <a:schemeClr val="bg1"/>
                    </a:solidFill>
                  </a:tcPr>
                </a:tc>
                <a:tc>
                  <a:txBody>
                    <a:bodyPr/>
                    <a:lstStyle/>
                    <a:p>
                      <a:pPr algn="ctr" rtl="0" fontAlgn="b"/>
                      <a:r>
                        <a:rPr lang="en-US" sz="900" b="0" u="none" strike="noStrike" dirty="0">
                          <a:solidFill>
                            <a:srgbClr val="00B050"/>
                          </a:solidFill>
                          <a:effectLst/>
                        </a:rPr>
                        <a:t>↑</a:t>
                      </a:r>
                      <a:endParaRPr lang="en-US" sz="900" b="0" i="0" u="none" strike="noStrike" dirty="0">
                        <a:solidFill>
                          <a:srgbClr val="00B050"/>
                        </a:solidFill>
                        <a:effectLst/>
                        <a:latin typeface="Calibri" panose="020F0502020204030204" pitchFamily="34" charset="0"/>
                      </a:endParaRPr>
                    </a:p>
                  </a:txBody>
                  <a:tcPr marL="7620" marR="7620" marT="7620" marB="0" anchor="b">
                    <a:solidFill>
                      <a:schemeClr val="bg1"/>
                    </a:solidFill>
                  </a:tcPr>
                </a:tc>
                <a:tc>
                  <a:txBody>
                    <a:bodyPr/>
                    <a:lstStyle/>
                    <a:p>
                      <a:pPr algn="r" fontAlgn="b">
                        <a:buNone/>
                      </a:pPr>
                      <a:r>
                        <a:rPr lang="en-US" sz="1100" b="1" i="0" u="none" strike="noStrike">
                          <a:solidFill>
                            <a:srgbClr val="002060"/>
                          </a:solidFill>
                          <a:effectLst/>
                          <a:latin typeface="Calibri" panose="020F0502020204030204" pitchFamily="34" charset="0"/>
                        </a:rPr>
                        <a:t>14.4%</a:t>
                      </a:r>
                    </a:p>
                  </a:txBody>
                  <a:tcPr marL="7620" marR="7620" marT="7620" marB="0" anchor="ctr">
                    <a:solidFill>
                      <a:schemeClr val="bg1"/>
                    </a:solidFill>
                  </a:tcPr>
                </a:tc>
                <a:tc>
                  <a:txBody>
                    <a:bodyPr/>
                    <a:lstStyle/>
                    <a:p>
                      <a:pPr algn="r" fontAlgn="b">
                        <a:buNone/>
                      </a:pPr>
                      <a:r>
                        <a:rPr lang="en-US" sz="1100" b="1" i="0" u="none" strike="noStrike" dirty="0">
                          <a:solidFill>
                            <a:srgbClr val="002060"/>
                          </a:solidFill>
                          <a:effectLst/>
                          <a:latin typeface="Calibri" panose="020F0502020204030204" pitchFamily="34" charset="0"/>
                        </a:rPr>
                        <a:t>6.1%</a:t>
                      </a:r>
                    </a:p>
                  </a:txBody>
                  <a:tcPr marL="7620" marR="7620" marT="7620" marB="0" anchor="ctr">
                    <a:solidFill>
                      <a:schemeClr val="bg1"/>
                    </a:solidFill>
                  </a:tcPr>
                </a:tc>
                <a:tc>
                  <a:txBody>
                    <a:bodyPr/>
                    <a:lstStyle/>
                    <a:p>
                      <a:pPr algn="r" fontAlgn="b">
                        <a:buNone/>
                      </a:pPr>
                      <a:endParaRPr lang="en-US" sz="800" b="0" i="0" u="none" strike="noStrike" dirty="0">
                        <a:solidFill>
                          <a:schemeClr val="bg1">
                            <a:lumMod val="50000"/>
                          </a:schemeClr>
                        </a:solidFill>
                        <a:effectLst/>
                        <a:latin typeface="+mj-lt"/>
                      </a:endParaRPr>
                    </a:p>
                  </a:txBody>
                  <a:tcPr marL="7620" marR="7620" marT="7620" marB="0" anchor="b">
                    <a:solidFill>
                      <a:schemeClr val="bg1"/>
                    </a:solidFill>
                  </a:tcPr>
                </a:tc>
                <a:extLst>
                  <a:ext uri="{0D108BD9-81ED-4DB2-BD59-A6C34878D82A}">
                    <a16:rowId xmlns:a16="http://schemas.microsoft.com/office/drawing/2014/main" val="749341673"/>
                  </a:ext>
                </a:extLst>
              </a:tr>
              <a:tr h="227235">
                <a:tc>
                  <a:txBody>
                    <a:bodyPr/>
                    <a:lstStyle/>
                    <a:p>
                      <a:pPr algn="r" rtl="0" fontAlgn="b"/>
                      <a:r>
                        <a:rPr lang="en-US" sz="900" b="1" u="sng" strike="noStrike" dirty="0">
                          <a:solidFill>
                            <a:srgbClr val="002060"/>
                          </a:solidFill>
                          <a:effectLst/>
                        </a:rPr>
                        <a:t>Total</a:t>
                      </a:r>
                      <a:endParaRPr lang="en-US" sz="900" b="1" i="0" u="sng" strike="noStrike" dirty="0">
                        <a:solidFill>
                          <a:srgbClr val="002060"/>
                        </a:solidFill>
                        <a:effectLst/>
                        <a:latin typeface="Calibri" panose="020F0502020204030204" pitchFamily="34" charset="0"/>
                      </a:endParaRPr>
                    </a:p>
                  </a:txBody>
                  <a:tcPr marL="7620" marR="7620" marT="7620" marB="0" anchor="b">
                    <a:solidFill>
                      <a:schemeClr val="bg1"/>
                    </a:solidFill>
                  </a:tcPr>
                </a:tc>
                <a:tc>
                  <a:txBody>
                    <a:bodyPr/>
                    <a:lstStyle/>
                    <a:p>
                      <a:pPr algn="r" rtl="0" fontAlgn="t"/>
                      <a:r>
                        <a:rPr lang="en-US" sz="700" b="0" u="sng" strike="noStrike" dirty="0">
                          <a:solidFill>
                            <a:schemeClr val="bg1">
                              <a:lumMod val="65000"/>
                            </a:schemeClr>
                          </a:solidFill>
                          <a:effectLst/>
                          <a:latin typeface="+mj-lt"/>
                        </a:rPr>
                        <a:t>216,469</a:t>
                      </a:r>
                      <a:endParaRPr lang="en-US" sz="700" b="0" i="0" u="sng"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sng" strike="noStrike" dirty="0">
                          <a:solidFill>
                            <a:schemeClr val="bg1">
                              <a:lumMod val="65000"/>
                            </a:schemeClr>
                          </a:solidFill>
                          <a:effectLst/>
                          <a:latin typeface="+mj-lt"/>
                        </a:rPr>
                        <a:t>225,499</a:t>
                      </a:r>
                      <a:endParaRPr lang="en-US" sz="700" b="0" i="0" u="sng"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sng" strike="noStrike" dirty="0">
                          <a:solidFill>
                            <a:schemeClr val="bg1">
                              <a:lumMod val="65000"/>
                            </a:schemeClr>
                          </a:solidFill>
                          <a:effectLst/>
                          <a:latin typeface="+mj-lt"/>
                        </a:rPr>
                        <a:t>243,768</a:t>
                      </a:r>
                      <a:endParaRPr lang="en-US" sz="700" b="0" i="0" u="sng"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sng" strike="noStrike" dirty="0">
                          <a:solidFill>
                            <a:schemeClr val="bg1">
                              <a:lumMod val="65000"/>
                            </a:schemeClr>
                          </a:solidFill>
                          <a:effectLst/>
                          <a:latin typeface="+mj-lt"/>
                        </a:rPr>
                        <a:t>266,516</a:t>
                      </a:r>
                      <a:endParaRPr lang="en-US" sz="700" b="0" i="0" u="sng"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700" b="0" u="sng" strike="noStrike" dirty="0">
                          <a:solidFill>
                            <a:schemeClr val="bg1">
                              <a:lumMod val="65000"/>
                            </a:schemeClr>
                          </a:solidFill>
                          <a:effectLst/>
                          <a:latin typeface="+mj-lt"/>
                        </a:rPr>
                        <a:t>276,240</a:t>
                      </a:r>
                      <a:endParaRPr lang="en-US" sz="700" b="0" i="0" u="sng"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t"/>
                      <a:r>
                        <a:rPr lang="en-US" sz="1100" b="1" u="sng" strike="noStrike" dirty="0">
                          <a:solidFill>
                            <a:srgbClr val="002060"/>
                          </a:solidFill>
                          <a:effectLst/>
                          <a:latin typeface="+mn-lt"/>
                        </a:rPr>
                        <a:t>306,418</a:t>
                      </a:r>
                      <a:endParaRPr lang="en-US" sz="1100" b="1" i="0" u="sng" strike="noStrike" dirty="0">
                        <a:solidFill>
                          <a:srgbClr val="002060"/>
                        </a:solidFill>
                        <a:effectLst/>
                        <a:latin typeface="+mn-lt"/>
                      </a:endParaRPr>
                    </a:p>
                  </a:txBody>
                  <a:tcPr marL="7620" marR="7620" marT="7620" marB="0" anchor="ctr">
                    <a:solidFill>
                      <a:schemeClr val="bg1"/>
                    </a:solidFill>
                  </a:tcPr>
                </a:tc>
                <a:tc>
                  <a:txBody>
                    <a:bodyPr/>
                    <a:lstStyle/>
                    <a:p>
                      <a:pPr algn="r" fontAlgn="b">
                        <a:buNone/>
                      </a:pPr>
                      <a:r>
                        <a:rPr lang="en-US" sz="1100" b="1" i="0" u="sng" strike="noStrike" dirty="0">
                          <a:solidFill>
                            <a:srgbClr val="002060"/>
                          </a:solidFill>
                          <a:effectLst/>
                          <a:latin typeface="Calibri" panose="020F0502020204030204" pitchFamily="34" charset="0"/>
                        </a:rPr>
                        <a:t>313,428</a:t>
                      </a:r>
                    </a:p>
                  </a:txBody>
                  <a:tcPr marL="7620" marR="7620" marT="7620" marB="0" anchor="ctr">
                    <a:solidFill>
                      <a:schemeClr val="bg1"/>
                    </a:solidFill>
                  </a:tcPr>
                </a:tc>
                <a:tc>
                  <a:txBody>
                    <a:bodyPr/>
                    <a:lstStyle/>
                    <a:p>
                      <a:pPr algn="r" rtl="0" fontAlgn="b">
                        <a:buNone/>
                      </a:pPr>
                      <a:r>
                        <a:rPr lang="en-US" sz="1100" b="1" i="0" u="sng" strike="noStrike" dirty="0">
                          <a:solidFill>
                            <a:srgbClr val="002060"/>
                          </a:solidFill>
                          <a:effectLst/>
                          <a:latin typeface="Calibri" panose="020F0502020204030204" pitchFamily="34" charset="0"/>
                        </a:rPr>
                        <a:t>325,975</a:t>
                      </a:r>
                    </a:p>
                  </a:txBody>
                  <a:tcPr marL="7620" marR="7620" marT="7620" marB="0" anchor="ctr">
                    <a:solidFill>
                      <a:schemeClr val="bg1"/>
                    </a:solidFill>
                  </a:tcPr>
                </a:tc>
                <a:tc>
                  <a:txBody>
                    <a:bodyPr/>
                    <a:lstStyle/>
                    <a:p>
                      <a:pPr algn="r" fontAlgn="t">
                        <a:buNone/>
                      </a:pPr>
                      <a:r>
                        <a:rPr lang="en-US" sz="1100" b="1" i="0" u="sng" strike="noStrike" dirty="0">
                          <a:solidFill>
                            <a:srgbClr val="002060"/>
                          </a:solidFill>
                          <a:effectLst/>
                          <a:latin typeface="+mn-lt"/>
                        </a:rPr>
                        <a:t> 330,437 </a:t>
                      </a:r>
                    </a:p>
                  </a:txBody>
                  <a:tcPr marL="7620" marR="7620" marT="7620" marB="0" anchor="ctr">
                    <a:solidFill>
                      <a:schemeClr val="bg1"/>
                    </a:solidFill>
                  </a:tcPr>
                </a:tc>
                <a:tc>
                  <a:txBody>
                    <a:bodyPr/>
                    <a:lstStyle/>
                    <a:p>
                      <a:pPr algn="r" fontAlgn="b">
                        <a:buNone/>
                      </a:pPr>
                      <a:r>
                        <a:rPr lang="en-US" sz="1100" b="1" i="0" u="sng" strike="noStrike" dirty="0">
                          <a:solidFill>
                            <a:srgbClr val="002060"/>
                          </a:solidFill>
                          <a:effectLst/>
                          <a:latin typeface="Calibri" panose="020F0502020204030204" pitchFamily="34" charset="0"/>
                        </a:rPr>
                        <a:t>351,088</a:t>
                      </a:r>
                    </a:p>
                  </a:txBody>
                  <a:tcPr marL="7620" marR="7620" marT="7620" marB="0" anchor="ctr">
                    <a:solidFill>
                      <a:schemeClr val="bg1"/>
                    </a:solidFill>
                  </a:tcPr>
                </a:tc>
                <a:tc>
                  <a:txBody>
                    <a:bodyPr/>
                    <a:lstStyle/>
                    <a:p>
                      <a:pPr algn="ctr" rtl="0" fontAlgn="b"/>
                      <a:r>
                        <a:rPr lang="en-US" sz="900" b="0" u="sng" strike="noStrike" dirty="0">
                          <a:solidFill>
                            <a:srgbClr val="00B050"/>
                          </a:solidFill>
                          <a:effectLst/>
                        </a:rPr>
                        <a:t>↑</a:t>
                      </a:r>
                      <a:endParaRPr lang="en-US" sz="900" b="0" i="0" u="sng" strike="noStrike" dirty="0">
                        <a:solidFill>
                          <a:srgbClr val="00B050"/>
                        </a:solidFill>
                        <a:effectLst/>
                        <a:latin typeface="Calibri" panose="020F0502020204030204" pitchFamily="34" charset="0"/>
                      </a:endParaRPr>
                    </a:p>
                  </a:txBody>
                  <a:tcPr marL="7620" marR="7620" marT="7620" marB="0" anchor="b">
                    <a:solidFill>
                      <a:schemeClr val="bg1"/>
                    </a:solidFill>
                  </a:tcPr>
                </a:tc>
                <a:tc>
                  <a:txBody>
                    <a:bodyPr/>
                    <a:lstStyle/>
                    <a:p>
                      <a:pPr algn="r" fontAlgn="b">
                        <a:buNone/>
                      </a:pPr>
                      <a:r>
                        <a:rPr lang="en-US" sz="1100" b="1" i="0" u="none" strike="noStrike">
                          <a:solidFill>
                            <a:srgbClr val="002060"/>
                          </a:solidFill>
                          <a:effectLst/>
                          <a:latin typeface="Calibri" panose="020F0502020204030204" pitchFamily="34" charset="0"/>
                        </a:rPr>
                        <a:t>14.6%</a:t>
                      </a:r>
                    </a:p>
                  </a:txBody>
                  <a:tcPr marL="7620" marR="7620" marT="7620" marB="0" anchor="ctr">
                    <a:solidFill>
                      <a:schemeClr val="bg1"/>
                    </a:solidFill>
                  </a:tcPr>
                </a:tc>
                <a:tc>
                  <a:txBody>
                    <a:bodyPr/>
                    <a:lstStyle/>
                    <a:p>
                      <a:pPr algn="r" fontAlgn="b">
                        <a:buNone/>
                      </a:pPr>
                      <a:r>
                        <a:rPr lang="en-US" sz="1100" b="1" i="0" u="none" strike="noStrike" dirty="0">
                          <a:solidFill>
                            <a:srgbClr val="002060"/>
                          </a:solidFill>
                          <a:effectLst/>
                          <a:latin typeface="Calibri" panose="020F0502020204030204" pitchFamily="34" charset="0"/>
                        </a:rPr>
                        <a:t>6.2%</a:t>
                      </a:r>
                    </a:p>
                  </a:txBody>
                  <a:tcPr marL="7620" marR="7620" marT="7620" marB="0" anchor="ctr">
                    <a:solidFill>
                      <a:schemeClr val="bg1"/>
                    </a:solidFill>
                  </a:tcPr>
                </a:tc>
                <a:tc>
                  <a:txBody>
                    <a:bodyPr/>
                    <a:lstStyle/>
                    <a:p>
                      <a:pPr algn="r" fontAlgn="b">
                        <a:buNone/>
                      </a:pPr>
                      <a:endParaRPr lang="en-US" sz="800" b="0" i="0" u="none" strike="noStrike" dirty="0">
                        <a:solidFill>
                          <a:schemeClr val="bg1">
                            <a:lumMod val="50000"/>
                          </a:schemeClr>
                        </a:solidFill>
                        <a:effectLst/>
                        <a:latin typeface="+mj-lt"/>
                      </a:endParaRPr>
                    </a:p>
                  </a:txBody>
                  <a:tcPr marL="7620" marR="7620" marT="7620" marB="0" anchor="b">
                    <a:solidFill>
                      <a:schemeClr val="bg1"/>
                    </a:solidFill>
                  </a:tcPr>
                </a:tc>
                <a:extLst>
                  <a:ext uri="{0D108BD9-81ED-4DB2-BD59-A6C34878D82A}">
                    <a16:rowId xmlns:a16="http://schemas.microsoft.com/office/drawing/2014/main" val="2168987160"/>
                  </a:ext>
                </a:extLst>
              </a:tr>
              <a:tr h="227235">
                <a:tc>
                  <a:txBody>
                    <a:bodyPr/>
                    <a:lstStyle/>
                    <a:p>
                      <a:pPr algn="r" rtl="0" fontAlgn="b"/>
                      <a:r>
                        <a:rPr lang="en-US" sz="900" u="none" strike="noStrike" dirty="0">
                          <a:solidFill>
                            <a:srgbClr val="00B050"/>
                          </a:solidFill>
                          <a:effectLst/>
                        </a:rPr>
                        <a:t>🌳 Green Loans </a:t>
                      </a:r>
                      <a:endParaRPr lang="en-US" sz="900" b="0" i="0" u="none" strike="noStrike" dirty="0">
                        <a:solidFill>
                          <a:srgbClr val="00B050"/>
                        </a:solidFill>
                        <a:effectLst/>
                        <a:latin typeface="Arial" panose="020B0604020202020204" pitchFamily="34" charset="0"/>
                      </a:endParaRPr>
                    </a:p>
                  </a:txBody>
                  <a:tcPr marL="7620" marR="7620" marT="7620" marB="0" anchor="b">
                    <a:solidFill>
                      <a:schemeClr val="bg1"/>
                    </a:solidFill>
                  </a:tcPr>
                </a:tc>
                <a:tc>
                  <a:txBody>
                    <a:bodyPr/>
                    <a:lstStyle/>
                    <a:p>
                      <a:pPr algn="r" rtl="0" fontAlgn="b"/>
                      <a:r>
                        <a:rPr lang="en-US" sz="700" b="0" u="none" strike="noStrike" dirty="0">
                          <a:solidFill>
                            <a:schemeClr val="bg1">
                              <a:lumMod val="65000"/>
                            </a:schemeClr>
                          </a:solidFill>
                          <a:effectLst/>
                          <a:latin typeface="+mj-lt"/>
                        </a:rPr>
                        <a:t>6,016</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b"/>
                      <a:r>
                        <a:rPr lang="en-US" sz="700" b="0" u="none" strike="noStrike" dirty="0">
                          <a:solidFill>
                            <a:schemeClr val="bg1">
                              <a:lumMod val="65000"/>
                            </a:schemeClr>
                          </a:solidFill>
                          <a:effectLst/>
                          <a:latin typeface="+mj-lt"/>
                        </a:rPr>
                        <a:t>7,434</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b"/>
                      <a:r>
                        <a:rPr lang="en-US" sz="700" b="0" u="none" strike="noStrike" dirty="0">
                          <a:solidFill>
                            <a:schemeClr val="bg1">
                              <a:lumMod val="65000"/>
                            </a:schemeClr>
                          </a:solidFill>
                          <a:effectLst/>
                          <a:latin typeface="+mj-lt"/>
                        </a:rPr>
                        <a:t>9,229</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b"/>
                      <a:r>
                        <a:rPr lang="en-US" sz="700" b="0" u="none" strike="noStrike" dirty="0">
                          <a:solidFill>
                            <a:schemeClr val="bg1">
                              <a:lumMod val="65000"/>
                            </a:schemeClr>
                          </a:solidFill>
                          <a:effectLst/>
                          <a:latin typeface="+mj-lt"/>
                        </a:rPr>
                        <a:t>16,592</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b"/>
                      <a:r>
                        <a:rPr lang="en-US" sz="700" b="0" u="none" strike="noStrike" dirty="0">
                          <a:solidFill>
                            <a:schemeClr val="bg1">
                              <a:lumMod val="65000"/>
                            </a:schemeClr>
                          </a:solidFill>
                          <a:effectLst/>
                          <a:latin typeface="+mj-lt"/>
                        </a:rPr>
                        <a:t>25,680</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b"/>
                      <a:r>
                        <a:rPr lang="en-US" sz="1100" b="1" u="none" strike="noStrike" dirty="0">
                          <a:solidFill>
                            <a:srgbClr val="00B050"/>
                          </a:solidFill>
                          <a:effectLst/>
                          <a:latin typeface="+mn-lt"/>
                        </a:rPr>
                        <a:t>28,032</a:t>
                      </a:r>
                      <a:endParaRPr lang="en-US" sz="1100" b="1" i="0" u="none" strike="noStrike" dirty="0">
                        <a:solidFill>
                          <a:srgbClr val="00B050"/>
                        </a:solidFill>
                        <a:effectLst/>
                        <a:latin typeface="+mn-lt"/>
                      </a:endParaRPr>
                    </a:p>
                  </a:txBody>
                  <a:tcPr marL="7620" marR="7620" marT="7620" marB="0" anchor="b">
                    <a:solidFill>
                      <a:schemeClr val="bg1"/>
                    </a:solidFill>
                  </a:tcPr>
                </a:tc>
                <a:tc>
                  <a:txBody>
                    <a:bodyPr/>
                    <a:lstStyle/>
                    <a:p>
                      <a:pPr algn="r" rtl="0" fontAlgn="b">
                        <a:buNone/>
                      </a:pPr>
                      <a:r>
                        <a:rPr lang="en-US" sz="1100" b="1" i="0" u="none" strike="noStrike" dirty="0">
                          <a:solidFill>
                            <a:srgbClr val="00B050"/>
                          </a:solidFill>
                          <a:effectLst/>
                          <a:latin typeface="+mn-lt"/>
                        </a:rPr>
                        <a:t>28,464</a:t>
                      </a:r>
                    </a:p>
                  </a:txBody>
                  <a:tcPr marL="7620" marR="7620" marT="7620" marB="0" anchor="b">
                    <a:solidFill>
                      <a:schemeClr val="bg1"/>
                    </a:solidFill>
                  </a:tcPr>
                </a:tc>
                <a:tc>
                  <a:txBody>
                    <a:bodyPr/>
                    <a:lstStyle/>
                    <a:p>
                      <a:pPr algn="r" fontAlgn="ctr">
                        <a:buNone/>
                      </a:pPr>
                      <a:r>
                        <a:rPr lang="en-US" sz="1100" b="1" i="0" u="none" strike="noStrike" dirty="0">
                          <a:solidFill>
                            <a:srgbClr val="00B050"/>
                          </a:solidFill>
                          <a:effectLst/>
                          <a:latin typeface="+mn-lt"/>
                        </a:rPr>
                        <a:t>29,866</a:t>
                      </a:r>
                    </a:p>
                  </a:txBody>
                  <a:tcPr marL="7620" marR="7620" marT="7620" marB="0" anchor="b">
                    <a:solidFill>
                      <a:schemeClr val="bg1"/>
                    </a:solidFill>
                  </a:tcPr>
                </a:tc>
                <a:tc>
                  <a:txBody>
                    <a:bodyPr/>
                    <a:lstStyle/>
                    <a:p>
                      <a:pPr algn="r" rtl="0" fontAlgn="t">
                        <a:buNone/>
                      </a:pPr>
                      <a:r>
                        <a:rPr lang="en-US" sz="1100" b="1" i="0" u="none" strike="noStrike" dirty="0">
                          <a:solidFill>
                            <a:srgbClr val="00B050"/>
                          </a:solidFill>
                          <a:effectLst/>
                          <a:latin typeface="+mn-lt"/>
                        </a:rPr>
                        <a:t>   30,721 </a:t>
                      </a:r>
                    </a:p>
                  </a:txBody>
                  <a:tcPr marL="7620" marR="7620" marT="7620" marB="0" anchor="b">
                    <a:solidFill>
                      <a:schemeClr val="bg1"/>
                    </a:solidFill>
                  </a:tcPr>
                </a:tc>
                <a:tc>
                  <a:txBody>
                    <a:bodyPr/>
                    <a:lstStyle/>
                    <a:p>
                      <a:pPr algn="r" rtl="0" fontAlgn="t">
                        <a:buNone/>
                      </a:pPr>
                      <a:r>
                        <a:rPr lang="en-US" sz="1100" b="1" i="0" u="none" strike="noStrike" dirty="0">
                          <a:solidFill>
                            <a:srgbClr val="00B050"/>
                          </a:solidFill>
                          <a:effectLst/>
                          <a:latin typeface="+mn-lt"/>
                        </a:rPr>
                        <a:t>31.472</a:t>
                      </a:r>
                    </a:p>
                  </a:txBody>
                  <a:tcPr marL="7620" marR="7620" marT="7620" marB="0" anchor="b">
                    <a:solidFill>
                      <a:schemeClr val="bg1"/>
                    </a:solidFill>
                  </a:tcPr>
                </a:tc>
                <a:tc>
                  <a:txBody>
                    <a:bodyPr/>
                    <a:lstStyle/>
                    <a:p>
                      <a:pPr algn="ctr" rtl="0" fontAlgn="b"/>
                      <a:r>
                        <a:rPr lang="en-US" sz="900" b="0" u="none" strike="noStrike" dirty="0">
                          <a:solidFill>
                            <a:srgbClr val="00B050"/>
                          </a:solidFill>
                          <a:effectLst/>
                          <a:latin typeface="+mn-lt"/>
                        </a:rPr>
                        <a:t>↑</a:t>
                      </a:r>
                      <a:endParaRPr lang="en-US" sz="900" b="0" i="0" u="none" strike="noStrike" dirty="0">
                        <a:solidFill>
                          <a:srgbClr val="00B050"/>
                        </a:solidFill>
                        <a:effectLst/>
                        <a:latin typeface="+mn-lt"/>
                      </a:endParaRPr>
                    </a:p>
                  </a:txBody>
                  <a:tcPr marL="7620" marR="7620" marT="7620" marB="0" anchor="b">
                    <a:solidFill>
                      <a:schemeClr val="bg1"/>
                    </a:solidFill>
                  </a:tcPr>
                </a:tc>
                <a:tc>
                  <a:txBody>
                    <a:bodyPr/>
                    <a:lstStyle/>
                    <a:p>
                      <a:pPr algn="r" fontAlgn="b">
                        <a:buNone/>
                      </a:pPr>
                      <a:r>
                        <a:rPr lang="en-US" sz="1100" b="1" i="0" u="none" strike="noStrike" dirty="0">
                          <a:solidFill>
                            <a:srgbClr val="00B050"/>
                          </a:solidFill>
                          <a:effectLst/>
                          <a:latin typeface="Calibri" panose="020F0502020204030204" pitchFamily="34" charset="0"/>
                        </a:rPr>
                        <a:t>12.3%</a:t>
                      </a:r>
                    </a:p>
                  </a:txBody>
                  <a:tcPr marL="7620" marR="7620" marT="7620" marB="0" anchor="b">
                    <a:solidFill>
                      <a:schemeClr val="bg1"/>
                    </a:solidFill>
                  </a:tcPr>
                </a:tc>
                <a:tc>
                  <a:txBody>
                    <a:bodyPr/>
                    <a:lstStyle/>
                    <a:p>
                      <a:pPr algn="r" fontAlgn="b">
                        <a:buNone/>
                      </a:pPr>
                      <a:r>
                        <a:rPr lang="en-US" sz="1100" b="1" i="0" u="none" strike="noStrike" dirty="0">
                          <a:solidFill>
                            <a:srgbClr val="00B050"/>
                          </a:solidFill>
                          <a:effectLst/>
                          <a:latin typeface="Calibri" panose="020F0502020204030204" pitchFamily="34" charset="0"/>
                        </a:rPr>
                        <a:t>2.4%</a:t>
                      </a:r>
                    </a:p>
                  </a:txBody>
                  <a:tcPr marL="7620" marR="7620" marT="7620" marB="0" anchor="b">
                    <a:solidFill>
                      <a:schemeClr val="bg1"/>
                    </a:solidFill>
                  </a:tcPr>
                </a:tc>
                <a:tc>
                  <a:txBody>
                    <a:bodyPr/>
                    <a:lstStyle/>
                    <a:p>
                      <a:pPr algn="r" fontAlgn="ctr">
                        <a:buNone/>
                      </a:pPr>
                      <a:endParaRPr lang="en-US" sz="1100" b="0" i="0" u="none" strike="noStrike" dirty="0">
                        <a:solidFill>
                          <a:schemeClr val="bg1">
                            <a:lumMod val="50000"/>
                          </a:schemeClr>
                        </a:solidFill>
                        <a:effectLst/>
                        <a:latin typeface="+mn-lt"/>
                      </a:endParaRPr>
                    </a:p>
                  </a:txBody>
                  <a:tcPr marL="7620" marR="7620" marT="7620" marB="0" anchor="b">
                    <a:solidFill>
                      <a:schemeClr val="bg1"/>
                    </a:solidFill>
                  </a:tcPr>
                </a:tc>
                <a:extLst>
                  <a:ext uri="{0D108BD9-81ED-4DB2-BD59-A6C34878D82A}">
                    <a16:rowId xmlns:a16="http://schemas.microsoft.com/office/drawing/2014/main" val="1873823635"/>
                  </a:ext>
                </a:extLst>
              </a:tr>
            </a:tbl>
          </a:graphicData>
        </a:graphic>
      </p:graphicFrame>
      <p:graphicFrame>
        <p:nvGraphicFramePr>
          <p:cNvPr id="11" name="Chart 10">
            <a:extLst>
              <a:ext uri="{FF2B5EF4-FFF2-40B4-BE49-F238E27FC236}">
                <a16:creationId xmlns:a16="http://schemas.microsoft.com/office/drawing/2014/main" id="{A9DD705B-5607-91C4-46C4-90F14E69E9F9}"/>
              </a:ext>
            </a:extLst>
          </p:cNvPr>
          <p:cNvGraphicFramePr>
            <a:graphicFrameLocks/>
          </p:cNvGraphicFramePr>
          <p:nvPr>
            <p:extLst>
              <p:ext uri="{D42A27DB-BD31-4B8C-83A1-F6EECF244321}">
                <p14:modId xmlns:p14="http://schemas.microsoft.com/office/powerpoint/2010/main" val="107308127"/>
              </p:ext>
            </p:extLst>
          </p:nvPr>
        </p:nvGraphicFramePr>
        <p:xfrm>
          <a:off x="7660046" y="1001033"/>
          <a:ext cx="4342212" cy="282631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4459DDC2-F6F5-75C4-8891-8E64B03644DB}"/>
              </a:ext>
            </a:extLst>
          </p:cNvPr>
          <p:cNvSpPr txBox="1"/>
          <p:nvPr/>
        </p:nvSpPr>
        <p:spPr>
          <a:xfrm>
            <a:off x="7696192" y="4337999"/>
            <a:ext cx="4072521" cy="2400657"/>
          </a:xfrm>
          <a:prstGeom prst="rect">
            <a:avLst/>
          </a:prstGeom>
          <a:noFill/>
        </p:spPr>
        <p:txBody>
          <a:bodyPr wrap="square">
            <a:spAutoFit/>
          </a:bodyPr>
          <a:lstStyle/>
          <a:p>
            <a:pPr algn="just" fontAlgn="t">
              <a:defRPr/>
            </a:pPr>
            <a:r>
              <a:rPr kumimoji="0" lang="en-US" sz="1000" b="1" i="0" u="none" strike="noStrike" kern="1200" cap="none" spc="0" normalizeH="0" baseline="0" noProof="0" dirty="0">
                <a:ln>
                  <a:noFill/>
                </a:ln>
                <a:solidFill>
                  <a:srgbClr val="050505"/>
                </a:solidFill>
                <a:effectLst/>
                <a:uLnTx/>
                <a:uFillTx/>
                <a:latin typeface="Segoe UI Historic" panose="020B0502040204020203" pitchFamily="34" charset="0"/>
                <a:ea typeface="+mn-ea"/>
                <a:cs typeface="+mn-cs"/>
              </a:rPr>
              <a:t>🌳 </a:t>
            </a:r>
            <a:r>
              <a:rPr kumimoji="0" lang="en-GB" sz="1000" i="1" u="none" strike="noStrike" kern="1200" cap="none" spc="0" normalizeH="0" baseline="0" noProof="0" dirty="0">
                <a:ln>
                  <a:noFill/>
                </a:ln>
                <a:solidFill>
                  <a:srgbClr val="002060"/>
                </a:solidFill>
                <a:effectLst/>
                <a:uLnTx/>
                <a:uFillTx/>
                <a:latin typeface="+mj-lt"/>
                <a:ea typeface="+mn-ea"/>
                <a:cs typeface="+mn-cs"/>
              </a:rPr>
              <a:t>Our banks have also paid attention to raising awareness about </a:t>
            </a:r>
            <a:r>
              <a:rPr kumimoji="0" lang="en-GB" sz="1000" i="1" u="none" strike="noStrike" kern="1200" cap="none" spc="0" normalizeH="0" baseline="0" noProof="0" dirty="0">
                <a:ln>
                  <a:noFill/>
                </a:ln>
                <a:solidFill>
                  <a:srgbClr val="00B050"/>
                </a:solidFill>
                <a:effectLst/>
                <a:uLnTx/>
                <a:uFillTx/>
                <a:latin typeface="+mj-lt"/>
                <a:ea typeface="+mn-ea"/>
                <a:cs typeface="+mn-cs"/>
              </a:rPr>
              <a:t>green loans </a:t>
            </a:r>
            <a:r>
              <a:rPr kumimoji="0" lang="en-GB" sz="1000" i="1" u="none" strike="noStrike" kern="1200" cap="none" spc="0" normalizeH="0" baseline="0" noProof="0" dirty="0">
                <a:ln>
                  <a:noFill/>
                </a:ln>
                <a:solidFill>
                  <a:srgbClr val="002060"/>
                </a:solidFill>
                <a:effectLst/>
                <a:uLnTx/>
                <a:uFillTx/>
                <a:latin typeface="+mj-lt"/>
                <a:ea typeface="+mn-ea"/>
                <a:cs typeface="+mn-cs"/>
              </a:rPr>
              <a:t>as a form of financing that enables borrowers to invest exclusively in projects that make a </a:t>
            </a:r>
            <a:r>
              <a:rPr kumimoji="0" lang="en-GB" sz="1000" i="1" strike="noStrike" kern="1200" cap="none" spc="0" normalizeH="0" baseline="0" noProof="0" dirty="0">
                <a:ln>
                  <a:noFill/>
                </a:ln>
                <a:solidFill>
                  <a:srgbClr val="002060"/>
                </a:solidFill>
                <a:effectLst/>
                <a:uLnTx/>
                <a:uFillTx/>
                <a:latin typeface="+mj-lt"/>
                <a:ea typeface="+mn-ea"/>
                <a:cs typeface="+mn-cs"/>
              </a:rPr>
              <a:t>substantial environmental </a:t>
            </a:r>
            <a:r>
              <a:rPr kumimoji="0" lang="en-GB" sz="1000" i="1" u="none" strike="noStrike" kern="1200" cap="none" spc="0" normalizeH="0" baseline="0" noProof="0" dirty="0">
                <a:ln>
                  <a:noFill/>
                </a:ln>
                <a:solidFill>
                  <a:srgbClr val="002060"/>
                </a:solidFill>
                <a:effectLst/>
                <a:uLnTx/>
                <a:uFillTx/>
                <a:latin typeface="+mj-lt"/>
                <a:ea typeface="+mn-ea"/>
                <a:cs typeface="+mn-cs"/>
              </a:rPr>
              <a:t>impact, including </a:t>
            </a:r>
            <a:endParaRPr kumimoji="0" lang="mk-MK" sz="1000" i="1" u="none" strike="noStrike" kern="1200" cap="none" spc="0" normalizeH="0" baseline="0" noProof="0" dirty="0">
              <a:ln>
                <a:noFill/>
              </a:ln>
              <a:solidFill>
                <a:srgbClr val="002060"/>
              </a:solidFill>
              <a:effectLst/>
              <a:uLnTx/>
              <a:uFillTx/>
              <a:latin typeface="+mj-lt"/>
              <a:ea typeface="+mn-ea"/>
              <a:cs typeface="+mn-cs"/>
            </a:endParaRPr>
          </a:p>
          <a:p>
            <a:pPr algn="just" fontAlgn="t">
              <a:defRPr/>
            </a:pPr>
            <a:r>
              <a:rPr lang="mk-MK" sz="1000" i="1" dirty="0">
                <a:solidFill>
                  <a:srgbClr val="002060"/>
                </a:solidFill>
                <a:latin typeface="+mj-lt"/>
              </a:rPr>
              <a:t> - </a:t>
            </a:r>
            <a:r>
              <a:rPr kumimoji="0" lang="en-GB" sz="1000" i="1" u="none" strike="noStrike" kern="1200" cap="none" spc="0" normalizeH="0" baseline="0" noProof="0" dirty="0">
                <a:ln>
                  <a:noFill/>
                </a:ln>
                <a:solidFill>
                  <a:srgbClr val="002060"/>
                </a:solidFill>
                <a:effectLst/>
                <a:uLnTx/>
                <a:uFillTx/>
                <a:latin typeface="+mj-lt"/>
                <a:ea typeface="+mn-ea"/>
                <a:cs typeface="+mn-cs"/>
              </a:rPr>
              <a:t>climate-related projects, </a:t>
            </a:r>
            <a:endParaRPr kumimoji="0" lang="mk-MK" sz="1000" i="1" u="none" strike="noStrike" kern="1200" cap="none" spc="0" normalizeH="0" baseline="0" noProof="0" dirty="0">
              <a:ln>
                <a:noFill/>
              </a:ln>
              <a:solidFill>
                <a:srgbClr val="002060"/>
              </a:solidFill>
              <a:effectLst/>
              <a:uLnTx/>
              <a:uFillTx/>
              <a:latin typeface="+mj-lt"/>
              <a:ea typeface="+mn-ea"/>
              <a:cs typeface="+mn-cs"/>
            </a:endParaRPr>
          </a:p>
          <a:p>
            <a:pPr algn="just" fontAlgn="t">
              <a:defRPr/>
            </a:pPr>
            <a:r>
              <a:rPr kumimoji="0" lang="mk-MK" sz="1000" i="1" u="none" strike="noStrike" kern="1200" cap="none" spc="0" normalizeH="0" baseline="0" noProof="0" dirty="0">
                <a:ln>
                  <a:noFill/>
                </a:ln>
                <a:solidFill>
                  <a:srgbClr val="002060"/>
                </a:solidFill>
                <a:effectLst/>
                <a:uLnTx/>
                <a:uFillTx/>
                <a:latin typeface="+mj-lt"/>
                <a:ea typeface="+mn-ea"/>
                <a:cs typeface="+mn-cs"/>
              </a:rPr>
              <a:t> - </a:t>
            </a:r>
            <a:r>
              <a:rPr kumimoji="0" lang="en-GB" sz="1000" i="1" u="none" strike="noStrike" kern="1200" cap="none" spc="0" normalizeH="0" baseline="0" noProof="0" dirty="0">
                <a:ln>
                  <a:noFill/>
                </a:ln>
                <a:solidFill>
                  <a:srgbClr val="002060"/>
                </a:solidFill>
                <a:effectLst/>
                <a:uLnTx/>
                <a:uFillTx/>
                <a:latin typeface="+mj-lt"/>
                <a:ea typeface="+mn-ea"/>
                <a:cs typeface="+mn-cs"/>
              </a:rPr>
              <a:t>improve the energy efficiency, </a:t>
            </a:r>
            <a:endParaRPr kumimoji="0" lang="mk-MK" sz="1000" i="1" u="none" strike="noStrike" kern="1200" cap="none" spc="0" normalizeH="0" baseline="0" noProof="0" dirty="0">
              <a:ln>
                <a:noFill/>
              </a:ln>
              <a:solidFill>
                <a:srgbClr val="002060"/>
              </a:solidFill>
              <a:effectLst/>
              <a:uLnTx/>
              <a:uFillTx/>
              <a:latin typeface="+mj-lt"/>
              <a:ea typeface="+mn-ea"/>
              <a:cs typeface="+mn-cs"/>
            </a:endParaRPr>
          </a:p>
          <a:p>
            <a:pPr algn="just" fontAlgn="t">
              <a:defRPr/>
            </a:pPr>
            <a:r>
              <a:rPr kumimoji="0" lang="mk-MK" sz="1000" i="1" u="none" strike="noStrike" kern="1200" cap="none" spc="0" normalizeH="0" baseline="0" noProof="0" dirty="0">
                <a:ln>
                  <a:noFill/>
                </a:ln>
                <a:solidFill>
                  <a:srgbClr val="002060"/>
                </a:solidFill>
                <a:effectLst/>
                <a:uLnTx/>
                <a:uFillTx/>
                <a:latin typeface="+mj-lt"/>
                <a:ea typeface="+mn-ea"/>
                <a:cs typeface="+mn-cs"/>
              </a:rPr>
              <a:t> - </a:t>
            </a:r>
            <a:r>
              <a:rPr kumimoji="0" lang="en-GB" sz="1000" i="1" u="none" strike="noStrike" kern="1200" cap="none" spc="0" normalizeH="0" baseline="0" noProof="0" dirty="0">
                <a:ln>
                  <a:noFill/>
                </a:ln>
                <a:solidFill>
                  <a:srgbClr val="002060"/>
                </a:solidFill>
                <a:effectLst/>
                <a:uLnTx/>
                <a:uFillTx/>
                <a:latin typeface="+mj-lt"/>
                <a:ea typeface="+mn-ea"/>
                <a:cs typeface="+mn-cs"/>
              </a:rPr>
              <a:t>support investments in green technologies, materials and solutions, </a:t>
            </a:r>
            <a:endParaRPr kumimoji="0" lang="mk-MK" sz="1000" i="1" u="none" strike="noStrike" kern="1200" cap="none" spc="0" normalizeH="0" baseline="0" noProof="0" dirty="0">
              <a:ln>
                <a:noFill/>
              </a:ln>
              <a:solidFill>
                <a:srgbClr val="002060"/>
              </a:solidFill>
              <a:effectLst/>
              <a:uLnTx/>
              <a:uFillTx/>
              <a:latin typeface="+mj-lt"/>
              <a:ea typeface="+mn-ea"/>
              <a:cs typeface="+mn-cs"/>
            </a:endParaRPr>
          </a:p>
          <a:p>
            <a:pPr algn="just" fontAlgn="t">
              <a:defRPr/>
            </a:pPr>
            <a:r>
              <a:rPr kumimoji="0" lang="mk-MK" sz="1000" i="1" u="none" strike="noStrike" kern="1200" cap="none" spc="0" normalizeH="0" baseline="0" noProof="0" dirty="0">
                <a:ln>
                  <a:noFill/>
                </a:ln>
                <a:solidFill>
                  <a:srgbClr val="002060"/>
                </a:solidFill>
                <a:effectLst/>
                <a:uLnTx/>
                <a:uFillTx/>
                <a:latin typeface="+mj-lt"/>
                <a:ea typeface="+mn-ea"/>
                <a:cs typeface="+mn-cs"/>
              </a:rPr>
              <a:t> - </a:t>
            </a:r>
            <a:r>
              <a:rPr kumimoji="0" lang="en-GB" sz="1000" i="1" u="none" strike="noStrike" kern="1200" cap="none" spc="0" normalizeH="0" baseline="0" noProof="0" dirty="0">
                <a:ln>
                  <a:noFill/>
                </a:ln>
                <a:solidFill>
                  <a:srgbClr val="002060"/>
                </a:solidFill>
                <a:effectLst/>
                <a:uLnTx/>
                <a:uFillTx/>
                <a:latin typeface="+mj-lt"/>
                <a:ea typeface="+mn-ea"/>
                <a:cs typeface="+mn-cs"/>
              </a:rPr>
              <a:t>support investments in renewable energy sources, </a:t>
            </a:r>
            <a:endParaRPr kumimoji="0" lang="mk-MK" sz="1000" i="1" u="none" strike="noStrike" kern="1200" cap="none" spc="0" normalizeH="0" baseline="0" noProof="0" dirty="0">
              <a:ln>
                <a:noFill/>
              </a:ln>
              <a:solidFill>
                <a:srgbClr val="002060"/>
              </a:solidFill>
              <a:effectLst/>
              <a:uLnTx/>
              <a:uFillTx/>
              <a:latin typeface="+mj-lt"/>
              <a:ea typeface="+mn-ea"/>
              <a:cs typeface="+mn-cs"/>
            </a:endParaRPr>
          </a:p>
          <a:p>
            <a:pPr algn="just" fontAlgn="t">
              <a:defRPr/>
            </a:pPr>
            <a:r>
              <a:rPr kumimoji="0" lang="mk-MK" sz="1000" i="1" u="none" strike="noStrike" kern="1200" cap="none" spc="0" normalizeH="0" baseline="0" noProof="0" dirty="0">
                <a:ln>
                  <a:noFill/>
                </a:ln>
                <a:solidFill>
                  <a:srgbClr val="002060"/>
                </a:solidFill>
                <a:effectLst/>
                <a:uLnTx/>
                <a:uFillTx/>
                <a:latin typeface="+mj-lt"/>
                <a:ea typeface="+mn-ea"/>
                <a:cs typeface="+mn-cs"/>
              </a:rPr>
              <a:t> - </a:t>
            </a:r>
            <a:r>
              <a:rPr kumimoji="0" lang="en-GB" sz="1000" i="1" u="none" strike="noStrike" kern="1200" cap="none" spc="0" normalizeH="0" baseline="0" noProof="0" dirty="0">
                <a:ln>
                  <a:noFill/>
                </a:ln>
                <a:solidFill>
                  <a:srgbClr val="002060"/>
                </a:solidFill>
                <a:effectLst/>
                <a:uLnTx/>
                <a:uFillTx/>
                <a:latin typeface="+mj-lt"/>
                <a:ea typeface="+mn-ea"/>
                <a:cs typeface="+mn-cs"/>
              </a:rPr>
              <a:t>control and prevention of pollution and protection of the environment</a:t>
            </a:r>
            <a:r>
              <a:rPr kumimoji="0" lang="mk-MK" sz="1000" i="1" u="none" strike="noStrike" kern="1200" cap="none" spc="0" normalizeH="0" baseline="0" noProof="0" dirty="0">
                <a:ln>
                  <a:noFill/>
                </a:ln>
                <a:solidFill>
                  <a:srgbClr val="002060"/>
                </a:solidFill>
                <a:effectLst/>
                <a:uLnTx/>
                <a:uFillTx/>
                <a:latin typeface="+mj-lt"/>
                <a:ea typeface="+mn-ea"/>
                <a:cs typeface="+mn-cs"/>
              </a:rPr>
              <a:t>.</a:t>
            </a:r>
            <a:r>
              <a:rPr lang="en-US" sz="1000" dirty="0">
                <a:solidFill>
                  <a:srgbClr val="002060"/>
                </a:solidFill>
              </a:rPr>
              <a:t> </a:t>
            </a:r>
          </a:p>
          <a:p>
            <a:pPr algn="just" fontAlgn="t">
              <a:defRPr/>
            </a:pPr>
            <a:r>
              <a:rPr lang="en-US" sz="1000" i="1" dirty="0">
                <a:solidFill>
                  <a:srgbClr val="002060"/>
                </a:solidFill>
                <a:latin typeface="+mj-lt"/>
              </a:rPr>
              <a:t>Green Loans of :</a:t>
            </a:r>
          </a:p>
          <a:p>
            <a:pPr algn="just" fontAlgn="t">
              <a:defRPr/>
            </a:pPr>
            <a:r>
              <a:rPr lang="en-US" sz="1000" i="1" dirty="0">
                <a:solidFill>
                  <a:srgbClr val="002060"/>
                </a:solidFill>
                <a:latin typeface="+mj-lt"/>
              </a:rPr>
              <a:t>1. non-fin.com. amount </a:t>
            </a:r>
            <a:r>
              <a:rPr lang="mk-MK" sz="1000" dirty="0">
                <a:solidFill>
                  <a:srgbClr val="002060"/>
                </a:solidFill>
                <a:latin typeface="+mj-lt"/>
              </a:rPr>
              <a:t>31.472</a:t>
            </a:r>
            <a:r>
              <a:rPr lang="mk-MK" sz="1000" i="1" dirty="0">
                <a:solidFill>
                  <a:srgbClr val="002060"/>
                </a:solidFill>
                <a:latin typeface="+mj-lt"/>
              </a:rPr>
              <a:t> </a:t>
            </a:r>
            <a:r>
              <a:rPr lang="en-GB" sz="1000" dirty="0">
                <a:solidFill>
                  <a:srgbClr val="002060"/>
                </a:solidFill>
                <a:latin typeface="+mj-lt"/>
              </a:rPr>
              <a:t>Mio. Den </a:t>
            </a:r>
            <a:r>
              <a:rPr lang="en-US" sz="1000" i="1" dirty="0">
                <a:solidFill>
                  <a:srgbClr val="002060"/>
                </a:solidFill>
                <a:latin typeface="+mj-lt"/>
              </a:rPr>
              <a:t>11.3</a:t>
            </a:r>
            <a:r>
              <a:rPr lang="mk-MK" sz="1000" i="1" dirty="0">
                <a:solidFill>
                  <a:srgbClr val="002060"/>
                </a:solidFill>
                <a:latin typeface="+mj-lt"/>
              </a:rPr>
              <a:t>% </a:t>
            </a:r>
            <a:r>
              <a:rPr lang="en-GB" sz="1000" i="1" dirty="0">
                <a:solidFill>
                  <a:srgbClr val="002060"/>
                </a:solidFill>
                <a:latin typeface="+mj-lt"/>
              </a:rPr>
              <a:t>in total  Loans to</a:t>
            </a:r>
            <a:r>
              <a:rPr lang="mk-MK" sz="1000" i="1" dirty="0">
                <a:solidFill>
                  <a:srgbClr val="002060"/>
                </a:solidFill>
                <a:latin typeface="+mj-lt"/>
              </a:rPr>
              <a:t> </a:t>
            </a:r>
            <a:r>
              <a:rPr lang="en-US" sz="1000" i="1" dirty="0">
                <a:solidFill>
                  <a:srgbClr val="002060"/>
                </a:solidFill>
                <a:latin typeface="+mj-lt"/>
              </a:rPr>
              <a:t>non-fin. companies</a:t>
            </a:r>
            <a:r>
              <a:rPr lang="mk-MK" sz="1000" i="1" dirty="0">
                <a:solidFill>
                  <a:srgbClr val="002060"/>
                </a:solidFill>
                <a:latin typeface="+mj-lt"/>
              </a:rPr>
              <a:t>,  </a:t>
            </a:r>
            <a:endParaRPr lang="en-US" sz="1000" i="1" dirty="0">
              <a:solidFill>
                <a:srgbClr val="002060"/>
              </a:solidFill>
              <a:latin typeface="+mj-lt"/>
            </a:endParaRPr>
          </a:p>
          <a:p>
            <a:pPr algn="just" fontAlgn="t">
              <a:defRPr/>
            </a:pPr>
            <a:r>
              <a:rPr lang="en-US" sz="1000" i="1" dirty="0">
                <a:solidFill>
                  <a:srgbClr val="002060"/>
                </a:solidFill>
                <a:latin typeface="+mj-lt"/>
              </a:rPr>
              <a:t>2. households' amount </a:t>
            </a:r>
            <a:r>
              <a:rPr lang="mk-MK" sz="1000" dirty="0">
                <a:solidFill>
                  <a:srgbClr val="002060"/>
                </a:solidFill>
                <a:latin typeface="+mj-lt"/>
              </a:rPr>
              <a:t>1.</a:t>
            </a:r>
            <a:r>
              <a:rPr lang="en-US" sz="1000" dirty="0">
                <a:solidFill>
                  <a:srgbClr val="002060"/>
                </a:solidFill>
                <a:latin typeface="+mj-lt"/>
              </a:rPr>
              <a:t>466 </a:t>
            </a:r>
            <a:r>
              <a:rPr lang="en-GB" sz="1000" dirty="0">
                <a:solidFill>
                  <a:srgbClr val="002060"/>
                </a:solidFill>
                <a:latin typeface="+mj-lt"/>
              </a:rPr>
              <a:t>Mio. Den</a:t>
            </a:r>
            <a:r>
              <a:rPr lang="mk-MK" sz="1000" i="1" dirty="0">
                <a:solidFill>
                  <a:srgbClr val="002060"/>
                </a:solidFill>
                <a:latin typeface="+mj-lt"/>
              </a:rPr>
              <a:t>, 0,</a:t>
            </a:r>
            <a:r>
              <a:rPr lang="en-US" sz="1000" i="1" dirty="0">
                <a:solidFill>
                  <a:srgbClr val="002060"/>
                </a:solidFill>
                <a:latin typeface="+mj-lt"/>
              </a:rPr>
              <a:t>5</a:t>
            </a:r>
            <a:r>
              <a:rPr lang="mk-MK" sz="1000" i="1" dirty="0">
                <a:solidFill>
                  <a:srgbClr val="002060"/>
                </a:solidFill>
                <a:latin typeface="+mj-lt"/>
              </a:rPr>
              <a:t>% </a:t>
            </a:r>
            <a:r>
              <a:rPr lang="en-GB" sz="1000" i="1" dirty="0">
                <a:solidFill>
                  <a:srgbClr val="002060"/>
                </a:solidFill>
                <a:latin typeface="+mj-lt"/>
              </a:rPr>
              <a:t>in total Loans to households </a:t>
            </a:r>
          </a:p>
          <a:p>
            <a:pPr algn="just" fontAlgn="t">
              <a:defRPr/>
            </a:pPr>
            <a:r>
              <a:rPr lang="en-GB" sz="1000" i="1" dirty="0">
                <a:solidFill>
                  <a:srgbClr val="00B050"/>
                </a:solidFill>
                <a:latin typeface="+mj-lt"/>
              </a:rPr>
              <a:t>confirm </a:t>
            </a:r>
            <a:r>
              <a:rPr lang="en-US" sz="1000" i="1" dirty="0">
                <a:solidFill>
                  <a:srgbClr val="00B050"/>
                </a:solidFill>
                <a:latin typeface="+mj-lt"/>
                <a:cs typeface="Aldhabi" panose="020B0604020202020204" pitchFamily="2" charset="-78"/>
              </a:rPr>
              <a:t>c</a:t>
            </a:r>
            <a:r>
              <a:rPr lang="en-US" sz="1000" i="1" dirty="0">
                <a:solidFill>
                  <a:srgbClr val="00B050"/>
                </a:solidFill>
                <a:latin typeface="+mj-lt"/>
              </a:rPr>
              <a:t>ommitment of the </a:t>
            </a:r>
            <a:r>
              <a:rPr lang="en-US" sz="900" i="1" dirty="0">
                <a:solidFill>
                  <a:srgbClr val="00B050"/>
                </a:solidFill>
                <a:latin typeface="Georgia" panose="02040502050405020303" pitchFamily="18" charset="0"/>
              </a:rPr>
              <a:t>Banking system of the Republic of North Macedonia</a:t>
            </a:r>
            <a:r>
              <a:rPr lang="en-US" sz="900" dirty="0">
                <a:solidFill>
                  <a:srgbClr val="00B050"/>
                </a:solidFill>
                <a:latin typeface="Amasis MT Pro" panose="02040504050005020304" pitchFamily="18" charset="0"/>
              </a:rPr>
              <a:t> </a:t>
            </a:r>
            <a:r>
              <a:rPr lang="en-US" sz="1000" i="1" dirty="0">
                <a:solidFill>
                  <a:srgbClr val="00B050"/>
                </a:solidFill>
                <a:latin typeface="+mj-lt"/>
              </a:rPr>
              <a:t>in encouraging sustainable practices in the country</a:t>
            </a:r>
            <a:r>
              <a:rPr lang="mk-MK" sz="1000" i="1" dirty="0">
                <a:solidFill>
                  <a:srgbClr val="00B050"/>
                </a:solidFill>
                <a:latin typeface="+mj-lt"/>
              </a:rPr>
              <a:t> </a:t>
            </a:r>
            <a:r>
              <a:rPr lang="en-US" sz="1000" i="1" dirty="0">
                <a:solidFill>
                  <a:srgbClr val="00B050"/>
                </a:solidFill>
                <a:latin typeface="+mj-lt"/>
              </a:rPr>
              <a:t>and a sustainable future</a:t>
            </a:r>
            <a:endParaRPr kumimoji="0" lang="mk-MK" sz="1000" i="1" u="none" strike="noStrike" kern="1200" cap="none" spc="0" normalizeH="0" baseline="0" noProof="0" dirty="0">
              <a:ln>
                <a:noFill/>
              </a:ln>
              <a:solidFill>
                <a:srgbClr val="00B050"/>
              </a:solidFill>
              <a:effectLst/>
              <a:uLnTx/>
              <a:uFillTx/>
              <a:latin typeface="+mj-lt"/>
            </a:endParaRPr>
          </a:p>
        </p:txBody>
      </p:sp>
      <p:graphicFrame>
        <p:nvGraphicFramePr>
          <p:cNvPr id="7" name="Table 6">
            <a:extLst>
              <a:ext uri="{FF2B5EF4-FFF2-40B4-BE49-F238E27FC236}">
                <a16:creationId xmlns:a16="http://schemas.microsoft.com/office/drawing/2014/main" id="{785EFDB5-1DCE-2E3D-6E48-E5FDBEB224E6}"/>
              </a:ext>
            </a:extLst>
          </p:cNvPr>
          <p:cNvGraphicFramePr>
            <a:graphicFrameLocks noGrp="1"/>
          </p:cNvGraphicFramePr>
          <p:nvPr>
            <p:extLst>
              <p:ext uri="{D42A27DB-BD31-4B8C-83A1-F6EECF244321}">
                <p14:modId xmlns:p14="http://schemas.microsoft.com/office/powerpoint/2010/main" val="3888104675"/>
              </p:ext>
            </p:extLst>
          </p:nvPr>
        </p:nvGraphicFramePr>
        <p:xfrm>
          <a:off x="177952" y="4520410"/>
          <a:ext cx="7374440" cy="2132315"/>
        </p:xfrm>
        <a:graphic>
          <a:graphicData uri="http://schemas.openxmlformats.org/drawingml/2006/table">
            <a:tbl>
              <a:tblPr/>
              <a:tblGrid>
                <a:gridCol w="1583121">
                  <a:extLst>
                    <a:ext uri="{9D8B030D-6E8A-4147-A177-3AD203B41FA5}">
                      <a16:colId xmlns:a16="http://schemas.microsoft.com/office/drawing/2014/main" val="2735669285"/>
                    </a:ext>
                  </a:extLst>
                </a:gridCol>
                <a:gridCol w="338665">
                  <a:extLst>
                    <a:ext uri="{9D8B030D-6E8A-4147-A177-3AD203B41FA5}">
                      <a16:colId xmlns:a16="http://schemas.microsoft.com/office/drawing/2014/main" val="2114645517"/>
                    </a:ext>
                  </a:extLst>
                </a:gridCol>
                <a:gridCol w="347894">
                  <a:extLst>
                    <a:ext uri="{9D8B030D-6E8A-4147-A177-3AD203B41FA5}">
                      <a16:colId xmlns:a16="http://schemas.microsoft.com/office/drawing/2014/main" val="3529692708"/>
                    </a:ext>
                  </a:extLst>
                </a:gridCol>
                <a:gridCol w="347894">
                  <a:extLst>
                    <a:ext uri="{9D8B030D-6E8A-4147-A177-3AD203B41FA5}">
                      <a16:colId xmlns:a16="http://schemas.microsoft.com/office/drawing/2014/main" val="552789148"/>
                    </a:ext>
                  </a:extLst>
                </a:gridCol>
                <a:gridCol w="347894">
                  <a:extLst>
                    <a:ext uri="{9D8B030D-6E8A-4147-A177-3AD203B41FA5}">
                      <a16:colId xmlns:a16="http://schemas.microsoft.com/office/drawing/2014/main" val="3090049869"/>
                    </a:ext>
                  </a:extLst>
                </a:gridCol>
                <a:gridCol w="338665">
                  <a:extLst>
                    <a:ext uri="{9D8B030D-6E8A-4147-A177-3AD203B41FA5}">
                      <a16:colId xmlns:a16="http://schemas.microsoft.com/office/drawing/2014/main" val="2621758082"/>
                    </a:ext>
                  </a:extLst>
                </a:gridCol>
                <a:gridCol w="525755">
                  <a:extLst>
                    <a:ext uri="{9D8B030D-6E8A-4147-A177-3AD203B41FA5}">
                      <a16:colId xmlns:a16="http://schemas.microsoft.com/office/drawing/2014/main" val="3301463835"/>
                    </a:ext>
                  </a:extLst>
                </a:gridCol>
                <a:gridCol w="523797">
                  <a:extLst>
                    <a:ext uri="{9D8B030D-6E8A-4147-A177-3AD203B41FA5}">
                      <a16:colId xmlns:a16="http://schemas.microsoft.com/office/drawing/2014/main" val="2508393897"/>
                    </a:ext>
                  </a:extLst>
                </a:gridCol>
                <a:gridCol w="523797">
                  <a:extLst>
                    <a:ext uri="{9D8B030D-6E8A-4147-A177-3AD203B41FA5}">
                      <a16:colId xmlns:a16="http://schemas.microsoft.com/office/drawing/2014/main" val="4248075700"/>
                    </a:ext>
                  </a:extLst>
                </a:gridCol>
                <a:gridCol w="572658">
                  <a:extLst>
                    <a:ext uri="{9D8B030D-6E8A-4147-A177-3AD203B41FA5}">
                      <a16:colId xmlns:a16="http://schemas.microsoft.com/office/drawing/2014/main" val="1835400053"/>
                    </a:ext>
                  </a:extLst>
                </a:gridCol>
                <a:gridCol w="511485">
                  <a:extLst>
                    <a:ext uri="{9D8B030D-6E8A-4147-A177-3AD203B41FA5}">
                      <a16:colId xmlns:a16="http://schemas.microsoft.com/office/drawing/2014/main" val="2743890156"/>
                    </a:ext>
                  </a:extLst>
                </a:gridCol>
                <a:gridCol w="385648">
                  <a:extLst>
                    <a:ext uri="{9D8B030D-6E8A-4147-A177-3AD203B41FA5}">
                      <a16:colId xmlns:a16="http://schemas.microsoft.com/office/drawing/2014/main" val="238787583"/>
                    </a:ext>
                  </a:extLst>
                </a:gridCol>
                <a:gridCol w="501023">
                  <a:extLst>
                    <a:ext uri="{9D8B030D-6E8A-4147-A177-3AD203B41FA5}">
                      <a16:colId xmlns:a16="http://schemas.microsoft.com/office/drawing/2014/main" val="2853142753"/>
                    </a:ext>
                  </a:extLst>
                </a:gridCol>
                <a:gridCol w="526144">
                  <a:extLst>
                    <a:ext uri="{9D8B030D-6E8A-4147-A177-3AD203B41FA5}">
                      <a16:colId xmlns:a16="http://schemas.microsoft.com/office/drawing/2014/main" val="3028654234"/>
                    </a:ext>
                  </a:extLst>
                </a:gridCol>
              </a:tblGrid>
              <a:tr h="448034">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100" b="0" i="0" u="sng" strike="noStrike" baseline="0" dirty="0">
                          <a:solidFill>
                            <a:srgbClr val="002060"/>
                          </a:solidFill>
                          <a:latin typeface="+mj-lt"/>
                        </a:rPr>
                        <a:t>(</a:t>
                      </a:r>
                      <a:r>
                        <a:rPr lang="en-US" sz="1100" b="0" i="1" dirty="0">
                          <a:solidFill>
                            <a:srgbClr val="002060"/>
                          </a:solidFill>
                          <a:latin typeface="+mj-lt"/>
                        </a:rPr>
                        <a:t>households)</a:t>
                      </a:r>
                      <a:endParaRPr lang="mk-MK" sz="1100" b="0" i="0" u="sng" strike="noStrike" dirty="0">
                        <a:solidFill>
                          <a:srgbClr val="002060"/>
                        </a:solidFill>
                        <a:effectLst/>
                        <a:latin typeface="+mj-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2019</a:t>
                      </a: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202</a:t>
                      </a:r>
                      <a:r>
                        <a:rPr lang="mk-MK" sz="700" b="0" i="0" u="sng" strike="noStrike" dirty="0">
                          <a:solidFill>
                            <a:schemeClr val="bg1">
                              <a:lumMod val="65000"/>
                            </a:schemeClr>
                          </a:solidFill>
                          <a:effectLst/>
                          <a:latin typeface="+mj-lt"/>
                        </a:rPr>
                        <a:t>0</a:t>
                      </a:r>
                      <a:endParaRPr lang="en-US" sz="700" b="0" i="0" u="sng" strike="noStrike" dirty="0">
                        <a:solidFill>
                          <a:schemeClr val="bg1">
                            <a:lumMod val="65000"/>
                          </a:schemeClr>
                        </a:solidFill>
                        <a:effectLst/>
                        <a:latin typeface="+mj-lt"/>
                      </a:endParaRP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202</a:t>
                      </a:r>
                      <a:r>
                        <a:rPr lang="mk-MK" sz="700" b="0" i="0" u="sng" strike="noStrike" dirty="0">
                          <a:solidFill>
                            <a:schemeClr val="bg1">
                              <a:lumMod val="65000"/>
                            </a:schemeClr>
                          </a:solidFill>
                          <a:effectLst/>
                          <a:latin typeface="+mj-lt"/>
                        </a:rPr>
                        <a:t>1</a:t>
                      </a:r>
                      <a:endParaRPr lang="en-US" sz="700" b="0" i="0" u="sng" strike="noStrike" dirty="0">
                        <a:solidFill>
                          <a:schemeClr val="bg1">
                            <a:lumMod val="65000"/>
                          </a:schemeClr>
                        </a:solidFill>
                        <a:effectLst/>
                        <a:latin typeface="+mj-lt"/>
                      </a:endParaRP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202</a:t>
                      </a:r>
                      <a:r>
                        <a:rPr lang="mk-MK" sz="700" b="0" i="0" u="sng" strike="noStrike" dirty="0">
                          <a:solidFill>
                            <a:schemeClr val="bg1">
                              <a:lumMod val="65000"/>
                            </a:schemeClr>
                          </a:solidFill>
                          <a:effectLst/>
                          <a:latin typeface="+mj-lt"/>
                        </a:rPr>
                        <a:t>2</a:t>
                      </a:r>
                      <a:endParaRPr lang="en-US" sz="700" b="0" i="0" u="sng" strike="noStrike" dirty="0">
                        <a:solidFill>
                          <a:schemeClr val="bg1">
                            <a:lumMod val="65000"/>
                          </a:schemeClr>
                        </a:solidFill>
                        <a:effectLst/>
                        <a:latin typeface="+mj-lt"/>
                      </a:endParaRP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700" b="0" i="0" u="sng" strike="noStrike" dirty="0">
                          <a:solidFill>
                            <a:schemeClr val="bg1">
                              <a:lumMod val="65000"/>
                            </a:schemeClr>
                          </a:solidFill>
                          <a:effectLst/>
                          <a:latin typeface="+mj-lt"/>
                        </a:rPr>
                        <a:t>202</a:t>
                      </a:r>
                      <a:r>
                        <a:rPr lang="mk-MK" sz="700" b="0" i="0" u="sng" strike="noStrike" dirty="0">
                          <a:solidFill>
                            <a:schemeClr val="bg1">
                              <a:lumMod val="65000"/>
                            </a:schemeClr>
                          </a:solidFill>
                          <a:effectLst/>
                          <a:latin typeface="+mj-lt"/>
                        </a:rPr>
                        <a:t>3</a:t>
                      </a:r>
                      <a:endParaRPr lang="en-US" sz="700" b="0" i="0" u="sng" strike="noStrike" dirty="0">
                        <a:solidFill>
                          <a:schemeClr val="bg1">
                            <a:lumMod val="65000"/>
                          </a:schemeClr>
                        </a:solidFill>
                        <a:effectLst/>
                        <a:latin typeface="+mj-lt"/>
                      </a:endParaRP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dirty="0">
                          <a:solidFill>
                            <a:srgbClr val="002060"/>
                          </a:solidFill>
                          <a:effectLst/>
                          <a:latin typeface="+mj-lt"/>
                        </a:rPr>
                        <a:t>2024</a:t>
                      </a: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dirty="0">
                          <a:solidFill>
                            <a:srgbClr val="002060"/>
                          </a:solidFill>
                          <a:effectLst/>
                          <a:latin typeface="+mn-lt"/>
                        </a:rPr>
                        <a:t>Q1</a:t>
                      </a:r>
                      <a:r>
                        <a:rPr lang="mk-MK" sz="1100" b="1" i="0" u="none" strike="noStrike" dirty="0">
                          <a:solidFill>
                            <a:srgbClr val="002060"/>
                          </a:solidFill>
                          <a:effectLst/>
                          <a:latin typeface="+mn-lt"/>
                        </a:rPr>
                        <a:t> </a:t>
                      </a:r>
                      <a:r>
                        <a:rPr lang="en-US" sz="1100" b="1" i="0" u="none" strike="noStrike" dirty="0">
                          <a:solidFill>
                            <a:srgbClr val="002060"/>
                          </a:solidFill>
                          <a:effectLst/>
                          <a:latin typeface="+mn-lt"/>
                        </a:rPr>
                        <a:t>25</a:t>
                      </a: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dirty="0">
                          <a:solidFill>
                            <a:srgbClr val="002060"/>
                          </a:solidFill>
                          <a:effectLst/>
                          <a:latin typeface="+mn-lt"/>
                        </a:rPr>
                        <a:t>Q2</a:t>
                      </a:r>
                      <a:r>
                        <a:rPr lang="mk-MK" sz="1100" b="1" i="0" u="none" strike="noStrike" dirty="0">
                          <a:solidFill>
                            <a:srgbClr val="002060"/>
                          </a:solidFill>
                          <a:effectLst/>
                          <a:latin typeface="+mn-lt"/>
                        </a:rPr>
                        <a:t> </a:t>
                      </a:r>
                      <a:r>
                        <a:rPr lang="en-US" sz="1100" b="1" i="0" u="none" strike="noStrike" dirty="0">
                          <a:solidFill>
                            <a:srgbClr val="002060"/>
                          </a:solidFill>
                          <a:effectLst/>
                          <a:latin typeface="+mn-lt"/>
                        </a:rPr>
                        <a:t>25</a:t>
                      </a: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dirty="0">
                          <a:solidFill>
                            <a:srgbClr val="002060"/>
                          </a:solidFill>
                          <a:effectLst/>
                          <a:latin typeface="+mn-lt"/>
                        </a:rPr>
                        <a:t>Q</a:t>
                      </a:r>
                      <a:r>
                        <a:rPr lang="mk-MK" sz="1100" b="1" i="0" u="none" strike="noStrike" dirty="0">
                          <a:solidFill>
                            <a:srgbClr val="002060"/>
                          </a:solidFill>
                          <a:effectLst/>
                          <a:latin typeface="+mn-lt"/>
                        </a:rPr>
                        <a:t>3 </a:t>
                      </a:r>
                      <a:r>
                        <a:rPr lang="en-US" sz="1100" b="1" i="0" u="none" strike="noStrike" dirty="0">
                          <a:solidFill>
                            <a:srgbClr val="002060"/>
                          </a:solidFill>
                          <a:effectLst/>
                          <a:latin typeface="+mn-lt"/>
                        </a:rPr>
                        <a:t>25</a:t>
                      </a: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mk-MK" sz="1100" b="1" i="0" u="none" strike="noStrike" dirty="0">
                          <a:solidFill>
                            <a:srgbClr val="002060"/>
                          </a:solidFill>
                          <a:effectLst/>
                          <a:latin typeface="+mn-lt"/>
                        </a:rPr>
                        <a:t>2025</a:t>
                      </a:r>
                      <a:endParaRPr lang="en-US" sz="1100" b="1" i="0" u="none"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endParaRPr lang="en-US" sz="900" b="1" i="0" u="sng"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ctr" fontAlgn="ctr"/>
                      <a:r>
                        <a:rPr lang="en-US" sz="800" b="1" u="none" dirty="0">
                          <a:solidFill>
                            <a:srgbClr val="002060"/>
                          </a:solidFill>
                          <a:latin typeface="+mn-lt"/>
                        </a:rPr>
                        <a:t>annual </a:t>
                      </a:r>
                    </a:p>
                    <a:p>
                      <a:pPr algn="ctr" fontAlgn="ctr"/>
                      <a:r>
                        <a:rPr lang="en-US" sz="800" b="1" u="none" dirty="0">
                          <a:solidFill>
                            <a:srgbClr val="002060"/>
                          </a:solidFill>
                          <a:latin typeface="+mn-lt"/>
                        </a:rPr>
                        <a:t>change</a:t>
                      </a:r>
                      <a:r>
                        <a:rPr lang="mk-MK" sz="800" b="1" u="none" dirty="0">
                          <a:solidFill>
                            <a:srgbClr val="002060"/>
                          </a:solidFill>
                          <a:latin typeface="+mn-lt"/>
                        </a:rPr>
                        <a:t> </a:t>
                      </a:r>
                    </a:p>
                    <a:p>
                      <a:pPr algn="ctr" fontAlgn="ctr"/>
                      <a:r>
                        <a:rPr lang="mk-MK" sz="800" b="1" i="0" u="none" strike="noStrike" dirty="0">
                          <a:solidFill>
                            <a:srgbClr val="002060"/>
                          </a:solidFill>
                          <a:effectLst/>
                          <a:latin typeface="+mn-lt"/>
                        </a:rPr>
                        <a:t>(%)</a:t>
                      </a:r>
                    </a:p>
                  </a:txBody>
                  <a:tcPr marL="9525" marR="9525" marT="9525" marB="0" anchor="ctr">
                    <a:lnL>
                      <a:noFill/>
                    </a:lnL>
                    <a:lnR>
                      <a:noFill/>
                    </a:lnR>
                    <a:lnT>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800" b="1" i="0" u="none" strike="noStrike" dirty="0">
                          <a:solidFill>
                            <a:srgbClr val="002060"/>
                          </a:solidFill>
                          <a:effectLst/>
                          <a:latin typeface="+mn-lt"/>
                        </a:rPr>
                        <a:t>quarterly</a:t>
                      </a:r>
                      <a:r>
                        <a:rPr lang="mk-MK" sz="800" b="1" i="0" u="none" strike="noStrike" dirty="0">
                          <a:solidFill>
                            <a:srgbClr val="002060"/>
                          </a:solidFill>
                          <a:effectLst/>
                          <a:latin typeface="+mn-lt"/>
                        </a:rPr>
                        <a:t> </a:t>
                      </a:r>
                      <a:r>
                        <a:rPr lang="en-US" sz="800" b="1" u="none" dirty="0">
                          <a:solidFill>
                            <a:srgbClr val="002060"/>
                          </a:solidFill>
                          <a:latin typeface="+mn-lt"/>
                        </a:rPr>
                        <a:t>change</a:t>
                      </a:r>
                      <a:endParaRPr lang="mk-MK" sz="800" b="1" u="none" dirty="0">
                        <a:solidFill>
                          <a:srgbClr val="002060"/>
                        </a:solidFill>
                        <a:latin typeface="+mn-lt"/>
                      </a:endParaRPr>
                    </a:p>
                    <a:p>
                      <a:pPr algn="ctr" fontAlgn="ctr"/>
                      <a:r>
                        <a:rPr lang="mk-MK" sz="800" b="1" i="0" u="none" strike="noStrike" dirty="0">
                          <a:solidFill>
                            <a:srgbClr val="002060"/>
                          </a:solidFill>
                          <a:effectLst/>
                          <a:latin typeface="+mn-lt"/>
                        </a:rPr>
                        <a:t>(%)</a:t>
                      </a:r>
                    </a:p>
                  </a:txBody>
                  <a:tcPr marL="9525" marR="9525" marT="9525" marB="0" anchor="ctr">
                    <a:lnL>
                      <a:noFill/>
                    </a:lnL>
                    <a:lnR>
                      <a:noFill/>
                    </a:lnR>
                    <a:lnT>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0073553"/>
                  </a:ext>
                </a:extLst>
              </a:tr>
              <a:tr h="338651">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900" b="1" u="sng" strike="noStrike" dirty="0">
                          <a:solidFill>
                            <a:srgbClr val="002060"/>
                          </a:solidFill>
                          <a:effectLst/>
                          <a:latin typeface="+mn-lt"/>
                        </a:rPr>
                        <a:t>Consumer loans and credit cards</a:t>
                      </a:r>
                      <a:r>
                        <a:rPr lang="en-GB" sz="900" b="1" u="sng" strike="noStrike" dirty="0">
                          <a:solidFill>
                            <a:srgbClr val="002060"/>
                          </a:solidFill>
                          <a:effectLst/>
                          <a:latin typeface="+mn-lt"/>
                        </a:rPr>
                        <a:t> </a:t>
                      </a:r>
                      <a:endParaRPr lang="mk-MK" sz="900" b="1" i="0" u="sng"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131,840</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138,791</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144,213</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149,922</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156,865</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1100" b="0" i="0" u="sng" strike="noStrike" dirty="0">
                          <a:solidFill>
                            <a:srgbClr val="002060"/>
                          </a:solidFill>
                          <a:effectLst/>
                          <a:latin typeface="+mn-lt"/>
                        </a:rPr>
                        <a:t>166,638</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ctr">
                        <a:buNone/>
                      </a:pPr>
                      <a:r>
                        <a:rPr lang="en-US" sz="1100" b="0" i="0" u="sng" strike="noStrike" dirty="0">
                          <a:solidFill>
                            <a:srgbClr val="002060"/>
                          </a:solidFill>
                          <a:effectLst/>
                          <a:latin typeface="+mn-lt"/>
                        </a:rPr>
                        <a:t>168,026</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172,612</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t">
                        <a:buNone/>
                      </a:pPr>
                      <a:r>
                        <a:rPr lang="en-US" sz="1100" b="0" i="0" u="sng" strike="noStrike" dirty="0">
                          <a:solidFill>
                            <a:srgbClr val="002060"/>
                          </a:solidFill>
                          <a:effectLst/>
                          <a:latin typeface="+mn-lt"/>
                        </a:rPr>
                        <a:t>175,660 </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180,329</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b"/>
                      <a:r>
                        <a:rPr lang="mk-MK" sz="800" b="1" u="none" dirty="0">
                          <a:solidFill>
                            <a:srgbClr val="00B050"/>
                          </a:solidFill>
                          <a:effectLst/>
                          <a:latin typeface="+mn-lt"/>
                          <a:ea typeface="Times New Roman" panose="02020603050405020304" pitchFamily="18" charset="0"/>
                          <a:cs typeface="Calibri" panose="020F0502020204030204" pitchFamily="34" charset="0"/>
                        </a:rPr>
                        <a:t>↑</a:t>
                      </a:r>
                      <a:endParaRPr lang="en-US" sz="800" b="1" i="0" u="none" strike="noStrike" dirty="0">
                        <a:solidFill>
                          <a:srgbClr val="00B050"/>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8.2%</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a:solidFill>
                            <a:srgbClr val="002060"/>
                          </a:solidFill>
                          <a:effectLst/>
                          <a:latin typeface="+mn-lt"/>
                        </a:rPr>
                        <a:t>2.7%</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54405961"/>
                  </a:ext>
                </a:extLst>
              </a:tr>
              <a:tr h="264659">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900" b="1" i="0" u="sng" strike="noStrike" dirty="0">
                          <a:solidFill>
                            <a:srgbClr val="002060"/>
                          </a:solidFill>
                          <a:effectLst/>
                          <a:latin typeface="+mn-lt"/>
                        </a:rPr>
                        <a:t>Car loans</a:t>
                      </a:r>
                      <a:endParaRPr lang="mk-MK" sz="900" b="1" i="0" u="sng"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317</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288</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242</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362</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403</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1100" b="0" i="0" u="sng" strike="noStrike" dirty="0">
                          <a:solidFill>
                            <a:srgbClr val="002060"/>
                          </a:solidFill>
                          <a:effectLst/>
                          <a:latin typeface="+mn-lt"/>
                        </a:rPr>
                        <a:t>424</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ctr">
                        <a:buNone/>
                      </a:pPr>
                      <a:r>
                        <a:rPr lang="en-US" sz="1100" b="0" i="0" u="sng" strike="noStrike" dirty="0">
                          <a:solidFill>
                            <a:srgbClr val="002060"/>
                          </a:solidFill>
                          <a:effectLst/>
                          <a:latin typeface="+mn-lt"/>
                        </a:rPr>
                        <a:t>419</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416</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t">
                        <a:buNone/>
                      </a:pPr>
                      <a:r>
                        <a:rPr lang="en-US" sz="1100" b="0" i="0" u="sng" strike="noStrike" dirty="0">
                          <a:solidFill>
                            <a:srgbClr val="002060"/>
                          </a:solidFill>
                          <a:effectLst/>
                          <a:latin typeface="+mn-lt"/>
                        </a:rPr>
                        <a:t> 433 </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a:solidFill>
                            <a:srgbClr val="002060"/>
                          </a:solidFill>
                          <a:effectLst/>
                          <a:latin typeface="+mn-lt"/>
                        </a:rPr>
                        <a:t>429</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mk-MK" sz="800" b="1" u="none" dirty="0">
                          <a:solidFill>
                            <a:srgbClr val="00B050"/>
                          </a:solidFill>
                          <a:effectLst/>
                          <a:latin typeface="+mn-lt"/>
                          <a:ea typeface="Times New Roman" panose="02020603050405020304" pitchFamily="18" charset="0"/>
                          <a:cs typeface="Calibri" panose="020F0502020204030204" pitchFamily="34" charset="0"/>
                        </a:rPr>
                        <a:t>↑</a:t>
                      </a:r>
                      <a:endParaRPr lang="en-US" sz="800" b="1" i="0" u="none" strike="noStrike" dirty="0">
                        <a:solidFill>
                          <a:srgbClr val="00B050"/>
                        </a:solidFill>
                        <a:effectLst/>
                        <a:latin typeface="+mn-lt"/>
                      </a:endParaRPr>
                    </a:p>
                    <a:p>
                      <a:pPr algn="ctr" rtl="0" fontAlgn="b"/>
                      <a:endParaRPr lang="en-US" sz="800" b="1" i="0" u="none" strike="noStrike" dirty="0">
                        <a:solidFill>
                          <a:srgbClr val="00B050"/>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1.3%</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a:solidFill>
                            <a:srgbClr val="002060"/>
                          </a:solidFill>
                          <a:effectLst/>
                          <a:latin typeface="+mn-lt"/>
                        </a:rPr>
                        <a:t>-0.8%</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087288108"/>
                  </a:ext>
                </a:extLst>
              </a:tr>
              <a:tr h="255432">
                <a:tc>
                  <a:txBody>
                    <a:bodyPr/>
                    <a:lstStyle/>
                    <a:p>
                      <a:pPr algn="r" fontAlgn="b"/>
                      <a:r>
                        <a:rPr lang="en-GB" sz="900" b="1" i="0" u="sng" strike="noStrike" dirty="0">
                          <a:solidFill>
                            <a:srgbClr val="002060"/>
                          </a:solidFill>
                          <a:effectLst/>
                          <a:latin typeface="+mn-lt"/>
                        </a:rPr>
                        <a:t>Real estate loans</a:t>
                      </a:r>
                      <a:endParaRPr lang="mk-MK" sz="900" b="1" i="0" u="sng"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a:solidFill>
                            <a:schemeClr val="bg1">
                              <a:lumMod val="65000"/>
                            </a:schemeClr>
                          </a:solidFill>
                          <a:effectLst/>
                          <a:latin typeface="+mj-lt"/>
                        </a:rPr>
                        <a:t>52,461</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59,847</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67,984</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76,393</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84,196</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1100" b="0" i="0" u="sng" strike="noStrike" dirty="0">
                          <a:solidFill>
                            <a:srgbClr val="002060"/>
                          </a:solidFill>
                          <a:effectLst/>
                          <a:latin typeface="+mn-lt"/>
                        </a:rPr>
                        <a:t>94,784</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ctr">
                        <a:buNone/>
                      </a:pPr>
                      <a:r>
                        <a:rPr lang="en-US" sz="1100" b="0" i="0" u="sng" strike="noStrike" dirty="0">
                          <a:solidFill>
                            <a:srgbClr val="002060"/>
                          </a:solidFill>
                          <a:effectLst/>
                          <a:latin typeface="+mn-lt"/>
                        </a:rPr>
                        <a:t>97,714</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101,176</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t">
                        <a:buNone/>
                      </a:pPr>
                      <a:r>
                        <a:rPr lang="en-US" sz="1100" b="0" i="0" u="sng" strike="noStrike" dirty="0">
                          <a:solidFill>
                            <a:srgbClr val="002060"/>
                          </a:solidFill>
                          <a:effectLst/>
                          <a:latin typeface="+mn-lt"/>
                        </a:rPr>
                        <a:t>104,649 </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a:solidFill>
                            <a:srgbClr val="002060"/>
                          </a:solidFill>
                          <a:effectLst/>
                          <a:latin typeface="+mn-lt"/>
                        </a:rPr>
                        <a:t>109,170</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b"/>
                      <a:r>
                        <a:rPr lang="mk-MK" sz="800" b="1" u="none" dirty="0">
                          <a:solidFill>
                            <a:srgbClr val="00B050"/>
                          </a:solidFill>
                          <a:effectLst/>
                          <a:latin typeface="+mn-lt"/>
                          <a:ea typeface="Times New Roman" panose="02020603050405020304" pitchFamily="18" charset="0"/>
                          <a:cs typeface="Calibri" panose="020F0502020204030204" pitchFamily="34" charset="0"/>
                        </a:rPr>
                        <a:t>↑</a:t>
                      </a:r>
                      <a:endParaRPr lang="en-US" sz="800" b="1" i="0" u="none" strike="noStrike" dirty="0">
                        <a:solidFill>
                          <a:srgbClr val="00B050"/>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a:solidFill>
                            <a:srgbClr val="002060"/>
                          </a:solidFill>
                          <a:effectLst/>
                          <a:latin typeface="+mn-lt"/>
                        </a:rPr>
                        <a:t>15.2%</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a:solidFill>
                            <a:srgbClr val="002060"/>
                          </a:solidFill>
                          <a:effectLst/>
                          <a:latin typeface="+mn-lt"/>
                        </a:rPr>
                        <a:t>4.3%</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627883974"/>
                  </a:ext>
                </a:extLst>
              </a:tr>
              <a:tr h="200475">
                <a:tc>
                  <a:txBody>
                    <a:bodyPr/>
                    <a:lstStyle/>
                    <a:p>
                      <a:pPr algn="r" fontAlgn="b"/>
                      <a:r>
                        <a:rPr lang="en-US" sz="900" b="1" i="0" u="sng" strike="noStrike" dirty="0">
                          <a:solidFill>
                            <a:srgbClr val="002060"/>
                          </a:solidFill>
                          <a:effectLst/>
                          <a:latin typeface="+mn-lt"/>
                        </a:rPr>
                        <a:t>other</a:t>
                      </a:r>
                      <a:endParaRPr lang="mk-MK" sz="900" b="1" i="0" u="sng"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2,965</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2,743</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3,802</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3,459</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3,331</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1100" b="0" i="0" u="sng" strike="noStrike" dirty="0">
                          <a:solidFill>
                            <a:srgbClr val="002060"/>
                          </a:solidFill>
                          <a:effectLst/>
                          <a:latin typeface="+mn-lt"/>
                        </a:rPr>
                        <a:t>3,615</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ctr">
                        <a:buNone/>
                      </a:pPr>
                      <a:r>
                        <a:rPr lang="en-US" sz="1100" b="0" i="0" u="sng" strike="noStrike" dirty="0">
                          <a:solidFill>
                            <a:srgbClr val="002060"/>
                          </a:solidFill>
                          <a:effectLst/>
                          <a:latin typeface="+mn-lt"/>
                        </a:rPr>
                        <a:t>3,092</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3,272</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t">
                        <a:buNone/>
                      </a:pPr>
                      <a:r>
                        <a:rPr lang="en-US" sz="1100" b="0" i="0" u="sng" strike="noStrike" dirty="0">
                          <a:solidFill>
                            <a:srgbClr val="002060"/>
                          </a:solidFill>
                          <a:effectLst/>
                          <a:latin typeface="+mn-lt"/>
                        </a:rPr>
                        <a:t>3,320 </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0" i="0" u="sng" strike="noStrike" dirty="0">
                          <a:solidFill>
                            <a:srgbClr val="002060"/>
                          </a:solidFill>
                          <a:effectLst/>
                          <a:latin typeface="+mn-lt"/>
                        </a:rPr>
                        <a:t>3,374</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b"/>
                      <a:r>
                        <a:rPr lang="mk-MK" sz="800" b="1" u="none" dirty="0">
                          <a:solidFill>
                            <a:srgbClr val="FF0066"/>
                          </a:solidFill>
                          <a:effectLst/>
                          <a:latin typeface="+mn-lt"/>
                          <a:ea typeface="Times New Roman" panose="02020603050405020304" pitchFamily="18" charset="0"/>
                          <a:cs typeface="Calibri" panose="020F0502020204030204" pitchFamily="34" charset="0"/>
                        </a:rPr>
                        <a:t>↓</a:t>
                      </a:r>
                      <a:endParaRPr lang="en-US" sz="800" b="1" i="0" u="none" strike="noStrike" dirty="0">
                        <a:solidFill>
                          <a:srgbClr val="FF0066"/>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a:solidFill>
                            <a:srgbClr val="002060"/>
                          </a:solidFill>
                          <a:effectLst/>
                          <a:latin typeface="+mn-lt"/>
                        </a:rPr>
                        <a:t>-6.7%</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1.6%</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4762060"/>
                  </a:ext>
                </a:extLst>
              </a:tr>
              <a:tr h="208045">
                <a:tc>
                  <a:txBody>
                    <a:bodyPr/>
                    <a:lstStyle/>
                    <a:p>
                      <a:pPr algn="r" fontAlgn="b"/>
                      <a:r>
                        <a:rPr lang="en-US" sz="900" b="1" i="0" u="sng" strike="noStrike" dirty="0">
                          <a:solidFill>
                            <a:srgbClr val="002060"/>
                          </a:solidFill>
                          <a:effectLst/>
                          <a:latin typeface="+mn-lt"/>
                        </a:rPr>
                        <a:t>Total</a:t>
                      </a:r>
                      <a:endParaRPr lang="mk-MK" sz="900" b="1" i="0" u="sng" strike="noStrike" dirty="0">
                        <a:solidFill>
                          <a:srgbClr val="002060"/>
                        </a:solidFill>
                        <a:effectLst/>
                        <a:latin typeface="+mn-lt"/>
                      </a:endParaRPr>
                    </a:p>
                  </a:txBody>
                  <a:tcPr marL="9525" marR="9525" marT="9525"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187,583</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201,668</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216,241</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230,136</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700" b="0" i="0" u="sng" strike="noStrike" dirty="0">
                          <a:solidFill>
                            <a:schemeClr val="bg1">
                              <a:lumMod val="65000"/>
                            </a:schemeClr>
                          </a:solidFill>
                          <a:effectLst/>
                          <a:latin typeface="+mj-lt"/>
                        </a:rPr>
                        <a:t>244,795</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rtl="0" fontAlgn="ctr"/>
                      <a:r>
                        <a:rPr lang="en-US" sz="1100" b="1" i="0" u="sng" strike="noStrike" dirty="0">
                          <a:solidFill>
                            <a:srgbClr val="002060"/>
                          </a:solidFill>
                          <a:effectLst/>
                          <a:latin typeface="+mn-lt"/>
                        </a:rPr>
                        <a:t>265,461</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ctr">
                        <a:buNone/>
                      </a:pPr>
                      <a:r>
                        <a:rPr lang="en-US" sz="1100" b="1" i="0" u="sng" strike="noStrike" dirty="0">
                          <a:solidFill>
                            <a:srgbClr val="002060"/>
                          </a:solidFill>
                          <a:effectLst/>
                          <a:latin typeface="+mn-lt"/>
                        </a:rPr>
                        <a:t>269,251</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277,476</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t">
                        <a:buNone/>
                      </a:pPr>
                      <a:r>
                        <a:rPr lang="en-US" sz="1100" b="1" i="0" u="sng" strike="noStrike" dirty="0">
                          <a:solidFill>
                            <a:srgbClr val="002060"/>
                          </a:solidFill>
                          <a:effectLst/>
                          <a:latin typeface="+mn-lt"/>
                        </a:rPr>
                        <a:t>284,062 </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293,303</a:t>
                      </a:r>
                    </a:p>
                  </a:txBody>
                  <a:tcPr marL="7620" marR="7620" marT="7620" marB="0" anchor="ctr">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b"/>
                      <a:r>
                        <a:rPr lang="mk-MK" sz="800" b="0" u="none" dirty="0">
                          <a:solidFill>
                            <a:srgbClr val="00B050"/>
                          </a:solidFill>
                          <a:effectLst/>
                          <a:latin typeface="+mn-lt"/>
                          <a:ea typeface="Times New Roman" panose="02020603050405020304" pitchFamily="18" charset="0"/>
                          <a:cs typeface="Calibri" panose="020F0502020204030204" pitchFamily="34" charset="0"/>
                        </a:rPr>
                        <a:t>↑</a:t>
                      </a:r>
                      <a:endParaRPr lang="en-US" sz="800" b="0" i="0" u="none" strike="noStrike" dirty="0">
                        <a:solidFill>
                          <a:srgbClr val="00B050"/>
                        </a:solidFill>
                        <a:effectLst/>
                        <a:latin typeface="+mn-lt"/>
                      </a:endParaRPr>
                    </a:p>
                  </a:txBody>
                  <a:tcPr marL="9525" marR="9525" marT="9525" marB="0" anchor="ctr">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10.5%</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2060"/>
                          </a:solidFill>
                          <a:effectLst/>
                          <a:latin typeface="+mn-lt"/>
                        </a:rPr>
                        <a:t>3.3%</a:t>
                      </a:r>
                    </a:p>
                  </a:txBody>
                  <a:tcPr marL="7620" marR="7620" marT="7620" marB="0" anchor="ctr">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31181710"/>
                  </a:ext>
                </a:extLst>
              </a:tr>
              <a:tr h="417019">
                <a:tc>
                  <a:txBody>
                    <a:bodyPr/>
                    <a:lstStyle/>
                    <a:p>
                      <a:pPr algn="r" rtl="0" fontAlgn="b"/>
                      <a:r>
                        <a:rPr lang="en-US" sz="900" b="1" i="0" u="sng" dirty="0">
                          <a:solidFill>
                            <a:srgbClr val="00B050"/>
                          </a:solidFill>
                          <a:effectLst/>
                          <a:latin typeface="+mn-lt"/>
                        </a:rPr>
                        <a:t>🌳</a:t>
                      </a:r>
                      <a:r>
                        <a:rPr lang="en-US" sz="900" b="1" i="0" u="sng" kern="1200" dirty="0">
                          <a:solidFill>
                            <a:srgbClr val="00B050"/>
                          </a:solidFill>
                          <a:effectLst/>
                          <a:latin typeface="+mn-lt"/>
                          <a:ea typeface="+mn-ea"/>
                          <a:cs typeface="+mn-cs"/>
                        </a:rPr>
                        <a:t> </a:t>
                      </a:r>
                      <a:r>
                        <a:rPr lang="en-GB" sz="900" b="1" i="0" u="sng" strike="noStrike" kern="1200" dirty="0">
                          <a:solidFill>
                            <a:srgbClr val="00B050"/>
                          </a:solidFill>
                          <a:effectLst/>
                          <a:latin typeface="+mn-lt"/>
                          <a:ea typeface="+mn-ea"/>
                          <a:cs typeface="+mn-cs"/>
                        </a:rPr>
                        <a:t>G</a:t>
                      </a:r>
                      <a:r>
                        <a:rPr lang="en-GB" sz="900" b="1" i="0" u="sng" strike="noStrike" dirty="0">
                          <a:solidFill>
                            <a:srgbClr val="00B050"/>
                          </a:solidFill>
                          <a:effectLst/>
                          <a:latin typeface="+mn-lt"/>
                        </a:rPr>
                        <a:t>reen loans</a:t>
                      </a:r>
                      <a:endParaRPr lang="en-US" sz="900" b="1" i="0" u="sng" strike="noStrike" dirty="0">
                        <a:solidFill>
                          <a:srgbClr val="00B050"/>
                        </a:solidFill>
                        <a:effectLst/>
                        <a:latin typeface="+mn-lt"/>
                      </a:endParaRPr>
                    </a:p>
                  </a:txBody>
                  <a:tcPr marL="9525" marR="9525" marT="9525"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700" b="0" i="0" u="sng" strike="noStrike" dirty="0">
                          <a:solidFill>
                            <a:schemeClr val="bg1">
                              <a:lumMod val="65000"/>
                            </a:schemeClr>
                          </a:solidFill>
                          <a:effectLst/>
                          <a:latin typeface="+mj-lt"/>
                        </a:rPr>
                        <a:t>    1,160 </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700" b="0" i="0" u="sng" strike="noStrike" dirty="0">
                          <a:solidFill>
                            <a:schemeClr val="bg1">
                              <a:lumMod val="65000"/>
                            </a:schemeClr>
                          </a:solidFill>
                          <a:effectLst/>
                          <a:latin typeface="+mj-lt"/>
                        </a:rPr>
                        <a:t>    1,432 </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700" b="0" i="0" u="sng" strike="noStrike" dirty="0">
                          <a:solidFill>
                            <a:schemeClr val="bg1">
                              <a:lumMod val="65000"/>
                            </a:schemeClr>
                          </a:solidFill>
                          <a:effectLst/>
                          <a:latin typeface="+mj-lt"/>
                        </a:rPr>
                        <a:t>    1,315 </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700" b="0" i="0" u="sng" strike="noStrike" dirty="0">
                          <a:solidFill>
                            <a:schemeClr val="bg1">
                              <a:lumMod val="65000"/>
                            </a:schemeClr>
                          </a:solidFill>
                          <a:effectLst/>
                          <a:latin typeface="+mj-lt"/>
                        </a:rPr>
                        <a:t>    1,309 </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700" b="0" i="0" u="sng" strike="noStrike" dirty="0">
                          <a:solidFill>
                            <a:schemeClr val="bg1">
                              <a:lumMod val="65000"/>
                            </a:schemeClr>
                          </a:solidFill>
                          <a:effectLst/>
                          <a:latin typeface="+mj-lt"/>
                        </a:rPr>
                        <a:t>    1,224 </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sng" strike="noStrike" dirty="0">
                          <a:solidFill>
                            <a:srgbClr val="00B050"/>
                          </a:solidFill>
                          <a:effectLst/>
                          <a:latin typeface="+mn-lt"/>
                        </a:rPr>
                        <a:t>    1,145 </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ctr">
                        <a:buNone/>
                      </a:pPr>
                      <a:r>
                        <a:rPr lang="en-US" sz="1100" b="0" i="0" u="sng" strike="noStrike" dirty="0">
                          <a:solidFill>
                            <a:srgbClr val="00B050"/>
                          </a:solidFill>
                          <a:effectLst/>
                          <a:latin typeface="+mn-lt"/>
                        </a:rPr>
                        <a:t>1,352</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b">
                        <a:buNone/>
                      </a:pPr>
                      <a:r>
                        <a:rPr lang="en-US" sz="1100" b="0" i="0" u="sng" strike="noStrike" dirty="0">
                          <a:solidFill>
                            <a:srgbClr val="00B050"/>
                          </a:solidFill>
                          <a:effectLst/>
                          <a:latin typeface="+mn-lt"/>
                        </a:rPr>
                        <a:t>1,330</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t">
                        <a:buNone/>
                      </a:pPr>
                      <a:r>
                        <a:rPr lang="en-US" sz="1100" b="0" i="0" u="sng" strike="noStrike" dirty="0">
                          <a:solidFill>
                            <a:srgbClr val="00B050"/>
                          </a:solidFill>
                          <a:effectLst/>
                          <a:latin typeface="+mn-lt"/>
                        </a:rPr>
                        <a:t>     1,399 </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algn="r" fontAlgn="b">
                        <a:buNone/>
                      </a:pPr>
                      <a:r>
                        <a:rPr lang="en-US" sz="1100" b="0" i="0" u="sng" strike="noStrike" dirty="0">
                          <a:solidFill>
                            <a:srgbClr val="00B050"/>
                          </a:solidFill>
                          <a:effectLst/>
                          <a:latin typeface="+mn-lt"/>
                        </a:rPr>
                        <a:t>1.466</a:t>
                      </a:r>
                    </a:p>
                  </a:txBody>
                  <a:tcPr marL="7620" marR="7620" marT="7620" marB="0" anchor="b">
                    <a:lnL w="6350" cap="flat" cmpd="sng" algn="ctr">
                      <a:noFill/>
                      <a:prstDash val="dot"/>
                      <a:round/>
                      <a:headEnd type="none" w="med" len="med"/>
                      <a:tailEnd type="none" w="med" len="med"/>
                    </a:lnL>
                    <a:lnR w="6350" cap="flat" cmpd="sng" algn="ctr">
                      <a:noFill/>
                      <a:prstDash val="dot"/>
                      <a:round/>
                      <a:headEnd type="none" w="med" len="med"/>
                      <a:tailEnd type="none" w="med" len="med"/>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mk-MK" sz="800" b="0" u="sng" dirty="0">
                          <a:solidFill>
                            <a:srgbClr val="00B050"/>
                          </a:solidFill>
                          <a:effectLst/>
                          <a:latin typeface="+mn-lt"/>
                          <a:ea typeface="Times New Roman" panose="02020603050405020304" pitchFamily="18" charset="0"/>
                          <a:cs typeface="Calibri" panose="020F0502020204030204" pitchFamily="34" charset="0"/>
                        </a:rPr>
                        <a:t>↑</a:t>
                      </a:r>
                      <a:endParaRPr lang="en-US" sz="800" b="0" i="0" u="sng" strike="noStrike" dirty="0">
                        <a:solidFill>
                          <a:srgbClr val="00B050"/>
                        </a:solidFill>
                        <a:effectLst/>
                        <a:latin typeface="+mn-lt"/>
                      </a:endParaRPr>
                    </a:p>
                  </a:txBody>
                  <a:tcPr marL="9525" marR="9525" marT="9525" marB="0" anchor="b">
                    <a:lnL w="6350" cap="flat" cmpd="sng" algn="ctr">
                      <a:noFill/>
                      <a:prstDash val="dot"/>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r" fontAlgn="b">
                        <a:buNone/>
                      </a:pPr>
                      <a:r>
                        <a:rPr lang="en-US" sz="1100" b="1" i="0" u="sng" strike="noStrike" dirty="0">
                          <a:solidFill>
                            <a:srgbClr val="00B050"/>
                          </a:solidFill>
                          <a:effectLst/>
                          <a:latin typeface="+mn-lt"/>
                        </a:rPr>
                        <a:t>28.0%</a:t>
                      </a:r>
                    </a:p>
                  </a:txBody>
                  <a:tcPr marL="7620" marR="7620" marT="7620" marB="0" anchor="b">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buNone/>
                      </a:pPr>
                      <a:r>
                        <a:rPr lang="en-US" sz="1100" b="1" i="0" u="sng" strike="noStrike" dirty="0">
                          <a:solidFill>
                            <a:srgbClr val="00B050"/>
                          </a:solidFill>
                          <a:effectLst/>
                          <a:latin typeface="+mn-lt"/>
                        </a:rPr>
                        <a:t>4.8%</a:t>
                      </a:r>
                    </a:p>
                  </a:txBody>
                  <a:tcPr marL="7620" marR="7620" marT="7620" marB="0" anchor="b">
                    <a:lnL>
                      <a:noFill/>
                    </a:lnL>
                    <a:lnR>
                      <a:noFill/>
                    </a:lnR>
                    <a:lnT w="6350" cap="flat" cmpd="sng" algn="ctr">
                      <a:noFill/>
                      <a:prstDash val="dot"/>
                      <a:round/>
                      <a:headEnd type="none" w="med" len="med"/>
                      <a:tailEnd type="none" w="med" len="med"/>
                    </a:lnT>
                    <a:lnB w="6350" cap="flat" cmpd="sng" algn="ctr">
                      <a:noFill/>
                      <a:prstDash val="dot"/>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462032085"/>
                  </a:ext>
                </a:extLst>
              </a:tr>
            </a:tbl>
          </a:graphicData>
        </a:graphic>
      </p:graphicFrame>
      <p:sp>
        <p:nvSpPr>
          <p:cNvPr id="12" name="TextBox 11">
            <a:extLst>
              <a:ext uri="{FF2B5EF4-FFF2-40B4-BE49-F238E27FC236}">
                <a16:creationId xmlns:a16="http://schemas.microsoft.com/office/drawing/2014/main" id="{828E9DAB-6E66-9079-F40F-4F66B0B03B48}"/>
              </a:ext>
            </a:extLst>
          </p:cNvPr>
          <p:cNvSpPr txBox="1"/>
          <p:nvPr/>
        </p:nvSpPr>
        <p:spPr>
          <a:xfrm>
            <a:off x="177952" y="1106399"/>
            <a:ext cx="11522636" cy="369332"/>
          </a:xfrm>
          <a:prstGeom prst="rect">
            <a:avLst/>
          </a:prstGeom>
          <a:noFill/>
        </p:spPr>
        <p:txBody>
          <a:bodyPr wrap="square">
            <a:spAutoFit/>
          </a:bodyPr>
          <a:lstStyle/>
          <a:p>
            <a:r>
              <a:rPr lang="en-US" sz="1800" dirty="0">
                <a:solidFill>
                  <a:srgbClr val="FF0066"/>
                </a:solidFill>
                <a:latin typeface="Amasis MT Pro" panose="02040504050005020304" pitchFamily="18" charset="0"/>
                <a:cs typeface="Aldhabi" panose="020B0604020202020204" pitchFamily="2" charset="-78"/>
              </a:rPr>
              <a:t>Qualitative signals: Loan concentration </a:t>
            </a:r>
          </a:p>
        </p:txBody>
      </p:sp>
      <p:sp>
        <p:nvSpPr>
          <p:cNvPr id="14" name="TextBox 13">
            <a:extLst>
              <a:ext uri="{FF2B5EF4-FFF2-40B4-BE49-F238E27FC236}">
                <a16:creationId xmlns:a16="http://schemas.microsoft.com/office/drawing/2014/main" id="{BF885C28-9468-FFAC-7E77-CB026758F67B}"/>
              </a:ext>
            </a:extLst>
          </p:cNvPr>
          <p:cNvSpPr txBox="1"/>
          <p:nvPr/>
        </p:nvSpPr>
        <p:spPr>
          <a:xfrm>
            <a:off x="177952" y="1534573"/>
            <a:ext cx="6097554" cy="276999"/>
          </a:xfrm>
          <a:prstGeom prst="rect">
            <a:avLst/>
          </a:prstGeom>
          <a:noFill/>
        </p:spPr>
        <p:txBody>
          <a:bodyPr wrap="square">
            <a:spAutoFit/>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kern="1200" dirty="0">
                <a:solidFill>
                  <a:srgbClr val="002060"/>
                </a:solidFill>
                <a:effectLst/>
                <a:latin typeface="+mj-lt"/>
                <a:ea typeface="+mn-ea"/>
                <a:cs typeface="+mn-cs"/>
              </a:rPr>
              <a:t>Loan concentration </a:t>
            </a:r>
            <a:r>
              <a:rPr lang="en-US" sz="1200" b="1" u="none" strike="noStrike" kern="1200" dirty="0">
                <a:solidFill>
                  <a:srgbClr val="FF0066"/>
                </a:solidFill>
                <a:effectLst/>
                <a:latin typeface="+mj-lt"/>
                <a:ea typeface="+mn-ea"/>
                <a:cs typeface="+mn-cs"/>
              </a:rPr>
              <a:t>by economic activity </a:t>
            </a:r>
            <a:endParaRPr lang="mk-MK" sz="1200" b="1" u="none" strike="noStrike" kern="1200" dirty="0">
              <a:solidFill>
                <a:srgbClr val="FF0066"/>
              </a:solidFill>
              <a:effectLst/>
              <a:latin typeface="+mj-lt"/>
              <a:ea typeface="+mn-ea"/>
              <a:cs typeface="+mn-cs"/>
            </a:endParaRPr>
          </a:p>
        </p:txBody>
      </p:sp>
      <p:sp>
        <p:nvSpPr>
          <p:cNvPr id="17" name="TextBox 16">
            <a:extLst>
              <a:ext uri="{FF2B5EF4-FFF2-40B4-BE49-F238E27FC236}">
                <a16:creationId xmlns:a16="http://schemas.microsoft.com/office/drawing/2014/main" id="{D2FC4A31-4037-B4A5-D20A-0B32A3CE79EA}"/>
              </a:ext>
            </a:extLst>
          </p:cNvPr>
          <p:cNvSpPr txBox="1"/>
          <p:nvPr/>
        </p:nvSpPr>
        <p:spPr>
          <a:xfrm>
            <a:off x="7868816" y="3699390"/>
            <a:ext cx="3753436" cy="584775"/>
          </a:xfrm>
          <a:prstGeom prst="rect">
            <a:avLst/>
          </a:prstGeom>
          <a:noFill/>
        </p:spPr>
        <p:txBody>
          <a:bodyPr wrap="square">
            <a:spAutoFit/>
          </a:bodyPr>
          <a:lstStyle/>
          <a:p>
            <a:pPr marL="0" indent="0" fontAlgn="t">
              <a:lnSpc>
                <a:spcPct val="100000"/>
              </a:lnSpc>
              <a:spcBef>
                <a:spcPts val="0"/>
              </a:spcBef>
              <a:buNone/>
            </a:pPr>
            <a:r>
              <a:rPr lang="en-GB" sz="800" dirty="0">
                <a:solidFill>
                  <a:schemeClr val="bg1">
                    <a:lumMod val="65000"/>
                  </a:schemeClr>
                </a:solidFill>
                <a:latin typeface="+mj-lt"/>
              </a:rPr>
              <a:t>Source</a:t>
            </a:r>
            <a:r>
              <a:rPr lang="en-US" sz="800" dirty="0">
                <a:solidFill>
                  <a:schemeClr val="bg1">
                    <a:lumMod val="65000"/>
                  </a:schemeClr>
                </a:solidFill>
                <a:latin typeface="+mj-lt"/>
              </a:rPr>
              <a:t>: </a:t>
            </a:r>
          </a:p>
          <a:p>
            <a:pPr fontAlgn="t"/>
            <a:r>
              <a:rPr lang="en-GB" sz="800" dirty="0">
                <a:solidFill>
                  <a:schemeClr val="bg1">
                    <a:lumMod val="65000"/>
                  </a:schemeClr>
                </a:solidFill>
              </a:rPr>
              <a:t>NBRM</a:t>
            </a:r>
            <a:r>
              <a:rPr lang="ru-RU" sz="800" dirty="0">
                <a:solidFill>
                  <a:schemeClr val="bg1">
                    <a:lumMod val="65000"/>
                  </a:schemeClr>
                </a:solidFill>
              </a:rPr>
              <a:t> │ </a:t>
            </a:r>
            <a:r>
              <a:rPr lang="en-GB" sz="800" dirty="0">
                <a:solidFill>
                  <a:schemeClr val="bg1">
                    <a:lumMod val="65000"/>
                  </a:schemeClr>
                </a:solidFill>
              </a:rPr>
              <a:t>Report on risks , Indicators on the</a:t>
            </a:r>
            <a:r>
              <a:rPr lang="mk-MK" sz="800" dirty="0">
                <a:solidFill>
                  <a:schemeClr val="bg1">
                    <a:lumMod val="65000"/>
                  </a:schemeClr>
                </a:solidFill>
              </a:rPr>
              <a:t> </a:t>
            </a:r>
            <a:r>
              <a:rPr lang="en-GB" sz="800" dirty="0">
                <a:solidFill>
                  <a:schemeClr val="bg1">
                    <a:lumMod val="65000"/>
                  </a:schemeClr>
                </a:solidFill>
              </a:rPr>
              <a:t>banking system Report Q42025</a:t>
            </a:r>
            <a:r>
              <a:rPr lang="en-GB" sz="800" dirty="0">
                <a:solidFill>
                  <a:schemeClr val="bg1">
                    <a:lumMod val="65000"/>
                  </a:schemeClr>
                </a:solidFill>
                <a:latin typeface="+mj-lt"/>
              </a:rPr>
              <a:t>, annex 9</a:t>
            </a:r>
            <a:endParaRPr lang="mk-MK" sz="800" dirty="0">
              <a:solidFill>
                <a:schemeClr val="bg1">
                  <a:lumMod val="65000"/>
                </a:schemeClr>
              </a:solidFill>
              <a:latin typeface="+mj-lt"/>
            </a:endParaRPr>
          </a:p>
          <a:p>
            <a:pPr fontAlgn="t"/>
            <a:r>
              <a:rPr lang="en-GB" sz="800" dirty="0">
                <a:solidFill>
                  <a:schemeClr val="bg1">
                    <a:lumMod val="65000"/>
                  </a:schemeClr>
                </a:solidFill>
              </a:rPr>
              <a:t>European Central Bank</a:t>
            </a:r>
            <a:r>
              <a:rPr lang="ru-RU" sz="800" dirty="0">
                <a:solidFill>
                  <a:schemeClr val="bg1">
                    <a:lumMod val="65000"/>
                  </a:schemeClr>
                </a:solidFill>
              </a:rPr>
              <a:t>│</a:t>
            </a:r>
            <a:r>
              <a:rPr lang="en-GB" sz="800" dirty="0">
                <a:solidFill>
                  <a:schemeClr val="bg1">
                    <a:lumMod val="65000"/>
                  </a:schemeClr>
                </a:solidFill>
              </a:rPr>
              <a:t>Banking supervision</a:t>
            </a:r>
            <a:r>
              <a:rPr lang="mk-MK" sz="800" dirty="0">
                <a:solidFill>
                  <a:schemeClr val="bg1">
                    <a:lumMod val="65000"/>
                  </a:schemeClr>
                </a:solidFill>
              </a:rPr>
              <a:t>, </a:t>
            </a:r>
          </a:p>
          <a:p>
            <a:pPr fontAlgn="t"/>
            <a:r>
              <a:rPr lang="en-US" sz="800" dirty="0">
                <a:solidFill>
                  <a:schemeClr val="bg1">
                    <a:lumMod val="65000"/>
                  </a:schemeClr>
                </a:solidFill>
              </a:rPr>
              <a:t>World Bank | Regular Economic Report Spring 2026</a:t>
            </a:r>
            <a:endParaRPr lang="mk-MK" sz="800" dirty="0">
              <a:solidFill>
                <a:schemeClr val="bg1">
                  <a:lumMod val="65000"/>
                </a:schemeClr>
              </a:solidFill>
            </a:endParaRPr>
          </a:p>
        </p:txBody>
      </p:sp>
      <p:sp>
        <p:nvSpPr>
          <p:cNvPr id="9" name="object 8">
            <a:extLst>
              <a:ext uri="{FF2B5EF4-FFF2-40B4-BE49-F238E27FC236}">
                <a16:creationId xmlns:a16="http://schemas.microsoft.com/office/drawing/2014/main" id="{57587EE7-ABF4-C3AA-6763-AA77D4C332C7}"/>
              </a:ext>
            </a:extLst>
          </p:cNvPr>
          <p:cNvSpPr/>
          <p:nvPr/>
        </p:nvSpPr>
        <p:spPr>
          <a:xfrm>
            <a:off x="5645020" y="90694"/>
            <a:ext cx="796760" cy="374200"/>
          </a:xfrm>
          <a:prstGeom prst="rect">
            <a:avLst/>
          </a:prstGeom>
          <a:blipFill>
            <a:blip r:embed="rId3" cstate="print"/>
            <a:stretch>
              <a:fillRect/>
            </a:stretch>
          </a:blipFill>
        </p:spPr>
        <p:txBody>
          <a:bodyPr wrap="square" lIns="0" tIns="0" rIns="0" bIns="0" rtlCol="0"/>
          <a:lstStyle/>
          <a:p>
            <a:pPr algn="ctr"/>
            <a:endParaRPr dirty="0">
              <a:solidFill>
                <a:srgbClr val="0070C0"/>
              </a:solidFill>
            </a:endParaRPr>
          </a:p>
        </p:txBody>
      </p:sp>
      <p:sp>
        <p:nvSpPr>
          <p:cNvPr id="13" name="TextBox 12">
            <a:extLst>
              <a:ext uri="{FF2B5EF4-FFF2-40B4-BE49-F238E27FC236}">
                <a16:creationId xmlns:a16="http://schemas.microsoft.com/office/drawing/2014/main" id="{99F652E9-E5A5-8595-38CF-05B5312B65C1}"/>
              </a:ext>
            </a:extLst>
          </p:cNvPr>
          <p:cNvSpPr txBox="1"/>
          <p:nvPr/>
        </p:nvSpPr>
        <p:spPr>
          <a:xfrm>
            <a:off x="4323184" y="506139"/>
            <a:ext cx="3545632" cy="169277"/>
          </a:xfrm>
          <a:prstGeom prst="rect">
            <a:avLst/>
          </a:prstGeom>
          <a:noFill/>
        </p:spPr>
        <p:txBody>
          <a:bodyPr wrap="square">
            <a:spAutoFit/>
          </a:bodyPr>
          <a:lstStyle/>
          <a:p>
            <a:pPr algn="ctr"/>
            <a:r>
              <a:rPr lang="en-US" sz="500" dirty="0">
                <a:solidFill>
                  <a:srgbClr val="002060"/>
                </a:solidFill>
                <a:latin typeface="Georgia" panose="02040502050405020303" pitchFamily="18" charset="0"/>
              </a:rPr>
              <a:t>_____________________________________________________________________</a:t>
            </a:r>
          </a:p>
        </p:txBody>
      </p:sp>
      <p:sp>
        <p:nvSpPr>
          <p:cNvPr id="16" name="TextBox 15">
            <a:extLst>
              <a:ext uri="{FF2B5EF4-FFF2-40B4-BE49-F238E27FC236}">
                <a16:creationId xmlns:a16="http://schemas.microsoft.com/office/drawing/2014/main" id="{B2DA510B-1DA5-9D49-0CD1-4CA030916D0F}"/>
              </a:ext>
            </a:extLst>
          </p:cNvPr>
          <p:cNvSpPr txBox="1"/>
          <p:nvPr/>
        </p:nvSpPr>
        <p:spPr>
          <a:xfrm>
            <a:off x="1828799" y="675544"/>
            <a:ext cx="8985379" cy="266291"/>
          </a:xfrm>
          <a:prstGeom prst="rect">
            <a:avLst/>
          </a:prstGeom>
          <a:noFill/>
        </p:spPr>
        <p:txBody>
          <a:bodyPr wrap="square" anchor="ctr">
            <a:spAutoFit/>
          </a:bodyPr>
          <a:lstStyle/>
          <a:p>
            <a:pPr algn="ctr">
              <a:lnSpc>
                <a:spcPct val="115000"/>
              </a:lnSpc>
              <a:spcAft>
                <a:spcPts val="800"/>
              </a:spcAft>
            </a:pPr>
            <a:r>
              <a:rPr lang="en-US" sz="1050" i="1" dirty="0">
                <a:solidFill>
                  <a:srgbClr val="002060"/>
                </a:solidFill>
                <a:latin typeface="Amasis MT Pro Light" panose="02040304050005020304" pitchFamily="18" charset="0"/>
              </a:rPr>
              <a:t>Macroeconomic data and </a:t>
            </a:r>
            <a:r>
              <a:rPr lang="en-US" sz="1050" i="1" dirty="0">
                <a:solidFill>
                  <a:srgbClr val="002060"/>
                </a:solidFill>
                <a:latin typeface="Georgia" panose="02040502050405020303" pitchFamily="18" charset="0"/>
              </a:rPr>
              <a:t>Banking system of the Republic of North Macedonia</a:t>
            </a:r>
            <a:r>
              <a:rPr lang="en-US" sz="1050" dirty="0">
                <a:solidFill>
                  <a:srgbClr val="002060"/>
                </a:solidFill>
                <a:latin typeface="Georgia" panose="02040502050405020303" pitchFamily="18" charset="0"/>
              </a:rPr>
              <a:t> </a:t>
            </a:r>
            <a:r>
              <a:rPr lang="en-US" sz="1050" i="1" dirty="0">
                <a:solidFill>
                  <a:srgbClr val="002060"/>
                </a:solidFill>
                <a:latin typeface="Amasis MT Pro Light" panose="02040304050005020304" pitchFamily="18" charset="0"/>
                <a:cs typeface="Times New Roman" panose="02020603050405020304" pitchFamily="18" charset="0"/>
              </a:rPr>
              <a:t>Re</a:t>
            </a:r>
            <a:r>
              <a:rPr lang="en-US" sz="1050" i="1" dirty="0">
                <a:solidFill>
                  <a:srgbClr val="002060"/>
                </a:solidFill>
                <a:latin typeface="Amasis MT Pro Light" panose="02040304050005020304" pitchFamily="18" charset="0"/>
              </a:rPr>
              <a:t>ference date: </a:t>
            </a:r>
            <a:r>
              <a:rPr lang="en-US" sz="1050" dirty="0">
                <a:solidFill>
                  <a:srgbClr val="002060"/>
                </a:solidFill>
                <a:latin typeface="Amasis MT Pro Light" panose="02040304050005020304" pitchFamily="18" charset="0"/>
              </a:rPr>
              <a:t>202</a:t>
            </a:r>
            <a:r>
              <a:rPr lang="mk-MK" sz="1050" dirty="0">
                <a:solidFill>
                  <a:srgbClr val="002060"/>
                </a:solidFill>
              </a:rPr>
              <a:t>5</a:t>
            </a:r>
            <a:r>
              <a:rPr lang="en-US" sz="1050" dirty="0">
                <a:solidFill>
                  <a:srgbClr val="002060"/>
                </a:solidFill>
                <a:latin typeface="Amasis MT Pro Light" panose="02040304050005020304" pitchFamily="18" charset="0"/>
              </a:rPr>
              <a:t>-Q</a:t>
            </a:r>
            <a:r>
              <a:rPr lang="mk-MK" sz="1050" dirty="0">
                <a:solidFill>
                  <a:srgbClr val="002060"/>
                </a:solidFill>
              </a:rPr>
              <a:t>4</a:t>
            </a:r>
            <a:endParaRPr lang="en-US" sz="1050" dirty="0">
              <a:latin typeface="Amasis MT Pro Light" panose="02040304050005020304" pitchFamily="18" charset="0"/>
            </a:endParaRPr>
          </a:p>
        </p:txBody>
      </p:sp>
      <p:sp>
        <p:nvSpPr>
          <p:cNvPr id="3" name="TextBox 2">
            <a:extLst>
              <a:ext uri="{FF2B5EF4-FFF2-40B4-BE49-F238E27FC236}">
                <a16:creationId xmlns:a16="http://schemas.microsoft.com/office/drawing/2014/main" id="{3765B66E-460A-85AE-820B-0F14C506C7E6}"/>
              </a:ext>
            </a:extLst>
          </p:cNvPr>
          <p:cNvSpPr txBox="1"/>
          <p:nvPr/>
        </p:nvSpPr>
        <p:spPr>
          <a:xfrm>
            <a:off x="10079698" y="675416"/>
            <a:ext cx="2040767" cy="230832"/>
          </a:xfrm>
          <a:prstGeom prst="rect">
            <a:avLst/>
          </a:prstGeom>
          <a:noFill/>
        </p:spPr>
        <p:txBody>
          <a:bodyPr wrap="square">
            <a:spAutoFit/>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u="sng" dirty="0">
                <a:solidFill>
                  <a:srgbClr val="002060"/>
                </a:solidFill>
              </a:rPr>
              <a:t>(in millions of </a:t>
            </a:r>
            <a:r>
              <a:rPr lang="en-GB" sz="900" u="sng" dirty="0">
                <a:solidFill>
                  <a:srgbClr val="002060"/>
                </a:solidFill>
              </a:rPr>
              <a:t>denars)</a:t>
            </a:r>
            <a:endParaRPr lang="en-US" sz="900" b="1" i="1" u="sng" strike="noStrike" dirty="0">
              <a:solidFill>
                <a:srgbClr val="002060"/>
              </a:solidFill>
              <a:effectLst/>
              <a:latin typeface="Calibri" panose="020F0502020204030204" pitchFamily="34" charset="0"/>
            </a:endParaRPr>
          </a:p>
        </p:txBody>
      </p:sp>
    </p:spTree>
    <p:extLst>
      <p:ext uri="{BB962C8B-B14F-4D97-AF65-F5344CB8AC3E}">
        <p14:creationId xmlns:p14="http://schemas.microsoft.com/office/powerpoint/2010/main" val="3513709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3">
            <a:extLst>
              <a:ext uri="{FF2B5EF4-FFF2-40B4-BE49-F238E27FC236}">
                <a16:creationId xmlns:a16="http://schemas.microsoft.com/office/drawing/2014/main" id="{ED9E69CF-237F-CAB6-74E4-9B72F59E1608}"/>
              </a:ext>
            </a:extLst>
          </p:cNvPr>
          <p:cNvSpPr/>
          <p:nvPr/>
        </p:nvSpPr>
        <p:spPr>
          <a:xfrm>
            <a:off x="0" y="1"/>
            <a:ext cx="4427984" cy="323172"/>
          </a:xfrm>
          <a:custGeom>
            <a:avLst/>
            <a:gdLst/>
            <a:ahLst/>
            <a:cxnLst/>
            <a:rect l="l" t="t" r="r" b="b"/>
            <a:pathLst>
              <a:path w="10439400" h="719455">
                <a:moveTo>
                  <a:pt x="10439400" y="0"/>
                </a:moveTo>
                <a:lnTo>
                  <a:pt x="0" y="0"/>
                </a:lnTo>
                <a:lnTo>
                  <a:pt x="0" y="719327"/>
                </a:lnTo>
                <a:lnTo>
                  <a:pt x="239776" y="702817"/>
                </a:lnTo>
                <a:lnTo>
                  <a:pt x="239776" y="239775"/>
                </a:lnTo>
                <a:lnTo>
                  <a:pt x="6959600" y="239775"/>
                </a:lnTo>
                <a:lnTo>
                  <a:pt x="10439400" y="0"/>
                </a:lnTo>
                <a:close/>
              </a:path>
            </a:pathLst>
          </a:cu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p:spPr>
        <p:txBody>
          <a:bodyPr wrap="square" lIns="0" tIns="0" rIns="0" bIns="0" rtlCol="0"/>
          <a:lstStyle/>
          <a:p>
            <a:endParaRPr dirty="0">
              <a:solidFill>
                <a:srgbClr val="FF99CC"/>
              </a:solidFill>
            </a:endParaRPr>
          </a:p>
        </p:txBody>
      </p:sp>
      <p:graphicFrame>
        <p:nvGraphicFramePr>
          <p:cNvPr id="9" name="Chart 8">
            <a:extLst>
              <a:ext uri="{FF2B5EF4-FFF2-40B4-BE49-F238E27FC236}">
                <a16:creationId xmlns:a16="http://schemas.microsoft.com/office/drawing/2014/main" id="{CD70D28E-96EB-4C89-C578-932D5465B0C6}"/>
              </a:ext>
            </a:extLst>
          </p:cNvPr>
          <p:cNvGraphicFramePr>
            <a:graphicFrameLocks/>
          </p:cNvGraphicFramePr>
          <p:nvPr>
            <p:extLst>
              <p:ext uri="{D42A27DB-BD31-4B8C-83A1-F6EECF244321}">
                <p14:modId xmlns:p14="http://schemas.microsoft.com/office/powerpoint/2010/main" val="4217896933"/>
              </p:ext>
            </p:extLst>
          </p:nvPr>
        </p:nvGraphicFramePr>
        <p:xfrm>
          <a:off x="6599583" y="3664257"/>
          <a:ext cx="5022669"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50D277C9-5509-CC7A-C4EB-BCEF26DE1322}"/>
              </a:ext>
            </a:extLst>
          </p:cNvPr>
          <p:cNvSpPr txBox="1"/>
          <p:nvPr/>
        </p:nvSpPr>
        <p:spPr>
          <a:xfrm>
            <a:off x="6136430" y="5787915"/>
            <a:ext cx="5573487" cy="584775"/>
          </a:xfrm>
          <a:prstGeom prst="rect">
            <a:avLst/>
          </a:prstGeom>
          <a:noFill/>
        </p:spPr>
        <p:txBody>
          <a:bodyPr wrap="square">
            <a:spAutoFit/>
          </a:bodyPr>
          <a:lstStyle/>
          <a:p>
            <a:pPr marL="0" indent="0" fontAlgn="t">
              <a:lnSpc>
                <a:spcPct val="100000"/>
              </a:lnSpc>
              <a:spcBef>
                <a:spcPts val="0"/>
              </a:spcBef>
              <a:buNone/>
            </a:pPr>
            <a:r>
              <a:rPr lang="en-GB" sz="800" dirty="0">
                <a:solidFill>
                  <a:schemeClr val="bg1">
                    <a:lumMod val="65000"/>
                  </a:schemeClr>
                </a:solidFill>
                <a:latin typeface="+mj-lt"/>
              </a:rPr>
              <a:t>Source</a:t>
            </a:r>
            <a:r>
              <a:rPr lang="en-US" sz="800" dirty="0">
                <a:solidFill>
                  <a:schemeClr val="bg1">
                    <a:lumMod val="65000"/>
                  </a:schemeClr>
                </a:solidFill>
                <a:latin typeface="+mj-lt"/>
              </a:rPr>
              <a:t>: </a:t>
            </a:r>
          </a:p>
          <a:p>
            <a:pPr fontAlgn="t"/>
            <a:r>
              <a:rPr lang="en-GB" sz="800" dirty="0">
                <a:solidFill>
                  <a:schemeClr val="bg1">
                    <a:lumMod val="65000"/>
                  </a:schemeClr>
                </a:solidFill>
              </a:rPr>
              <a:t>NBRM</a:t>
            </a:r>
            <a:r>
              <a:rPr lang="ru-RU" sz="800" dirty="0">
                <a:solidFill>
                  <a:schemeClr val="bg1">
                    <a:lumMod val="65000"/>
                  </a:schemeClr>
                </a:solidFill>
              </a:rPr>
              <a:t> │ </a:t>
            </a:r>
            <a:r>
              <a:rPr lang="en-GB" sz="800" dirty="0">
                <a:solidFill>
                  <a:schemeClr val="bg1">
                    <a:lumMod val="65000"/>
                  </a:schemeClr>
                </a:solidFill>
              </a:rPr>
              <a:t>Report on risks, Indicators on the</a:t>
            </a:r>
            <a:r>
              <a:rPr lang="mk-MK" sz="800" dirty="0">
                <a:solidFill>
                  <a:schemeClr val="bg1">
                    <a:lumMod val="65000"/>
                  </a:schemeClr>
                </a:solidFill>
              </a:rPr>
              <a:t> </a:t>
            </a:r>
            <a:r>
              <a:rPr lang="en-GB" sz="800" dirty="0">
                <a:solidFill>
                  <a:schemeClr val="bg1">
                    <a:lumMod val="65000"/>
                  </a:schemeClr>
                </a:solidFill>
              </a:rPr>
              <a:t>banking system Report Q42025</a:t>
            </a:r>
            <a:r>
              <a:rPr lang="en-GB" sz="800" dirty="0">
                <a:solidFill>
                  <a:schemeClr val="bg1">
                    <a:lumMod val="65000"/>
                  </a:schemeClr>
                </a:solidFill>
                <a:latin typeface="+mj-lt"/>
              </a:rPr>
              <a:t>, annex 5</a:t>
            </a:r>
            <a:r>
              <a:rPr lang="mk-MK" sz="800" dirty="0">
                <a:solidFill>
                  <a:schemeClr val="bg1">
                    <a:lumMod val="65000"/>
                  </a:schemeClr>
                </a:solidFill>
                <a:latin typeface="+mj-lt"/>
              </a:rPr>
              <a:t> </a:t>
            </a:r>
            <a:r>
              <a:rPr lang="en-GB" sz="800" dirty="0">
                <a:solidFill>
                  <a:schemeClr val="bg1">
                    <a:lumMod val="65000"/>
                  </a:schemeClr>
                </a:solidFill>
              </a:rPr>
              <a:t>annex </a:t>
            </a:r>
            <a:r>
              <a:rPr lang="mk-MK" sz="800" dirty="0">
                <a:solidFill>
                  <a:schemeClr val="bg1">
                    <a:lumMod val="65000"/>
                  </a:schemeClr>
                </a:solidFill>
              </a:rPr>
              <a:t>22 </a:t>
            </a:r>
            <a:r>
              <a:rPr lang="en-GB" sz="800" dirty="0">
                <a:solidFill>
                  <a:schemeClr val="bg1">
                    <a:lumMod val="65000"/>
                  </a:schemeClr>
                </a:solidFill>
              </a:rPr>
              <a:t>annex </a:t>
            </a:r>
            <a:r>
              <a:rPr lang="mk-MK" sz="800" dirty="0">
                <a:solidFill>
                  <a:schemeClr val="bg1">
                    <a:lumMod val="65000"/>
                  </a:schemeClr>
                </a:solidFill>
              </a:rPr>
              <a:t>23</a:t>
            </a:r>
            <a:endParaRPr lang="mk-MK" sz="800" dirty="0">
              <a:solidFill>
                <a:schemeClr val="bg1">
                  <a:lumMod val="65000"/>
                </a:schemeClr>
              </a:solidFill>
              <a:latin typeface="+mj-lt"/>
            </a:endParaRPr>
          </a:p>
          <a:p>
            <a:pPr fontAlgn="t"/>
            <a:r>
              <a:rPr lang="en-GB" sz="800" dirty="0">
                <a:solidFill>
                  <a:schemeClr val="bg1">
                    <a:lumMod val="65000"/>
                  </a:schemeClr>
                </a:solidFill>
              </a:rPr>
              <a:t>European Central Bank</a:t>
            </a:r>
            <a:r>
              <a:rPr lang="ru-RU" sz="800" dirty="0">
                <a:solidFill>
                  <a:schemeClr val="bg1">
                    <a:lumMod val="65000"/>
                  </a:schemeClr>
                </a:solidFill>
              </a:rPr>
              <a:t>│</a:t>
            </a:r>
            <a:r>
              <a:rPr lang="en-GB" sz="800" dirty="0">
                <a:solidFill>
                  <a:schemeClr val="bg1">
                    <a:lumMod val="65000"/>
                  </a:schemeClr>
                </a:solidFill>
              </a:rPr>
              <a:t>Banking supervision</a:t>
            </a:r>
            <a:r>
              <a:rPr lang="mk-MK" sz="800" dirty="0">
                <a:solidFill>
                  <a:schemeClr val="bg1">
                    <a:lumMod val="65000"/>
                  </a:schemeClr>
                </a:solidFill>
              </a:rPr>
              <a:t>, </a:t>
            </a:r>
          </a:p>
          <a:p>
            <a:pPr fontAlgn="t"/>
            <a:r>
              <a:rPr lang="en-US" sz="800" dirty="0">
                <a:solidFill>
                  <a:schemeClr val="bg1">
                    <a:lumMod val="65000"/>
                  </a:schemeClr>
                </a:solidFill>
              </a:rPr>
              <a:t>World Bank | Regular Economic Report Spring 2026</a:t>
            </a:r>
            <a:endParaRPr lang="mk-MK" sz="800" dirty="0">
              <a:solidFill>
                <a:schemeClr val="bg1">
                  <a:lumMod val="65000"/>
                </a:schemeClr>
              </a:solidFill>
            </a:endParaRPr>
          </a:p>
        </p:txBody>
      </p:sp>
      <p:sp>
        <p:nvSpPr>
          <p:cNvPr id="15" name="TextBox 14">
            <a:extLst>
              <a:ext uri="{FF2B5EF4-FFF2-40B4-BE49-F238E27FC236}">
                <a16:creationId xmlns:a16="http://schemas.microsoft.com/office/drawing/2014/main" id="{4F7B9E82-86C5-10EE-4925-99E000754189}"/>
              </a:ext>
            </a:extLst>
          </p:cNvPr>
          <p:cNvSpPr txBox="1"/>
          <p:nvPr/>
        </p:nvSpPr>
        <p:spPr>
          <a:xfrm>
            <a:off x="6030685" y="2490224"/>
            <a:ext cx="4806182" cy="2123658"/>
          </a:xfrm>
          <a:prstGeom prst="rect">
            <a:avLst/>
          </a:prstGeom>
          <a:noFill/>
        </p:spPr>
        <p:txBody>
          <a:bodyPr wrap="square">
            <a:spAutoFit/>
          </a:bodyPr>
          <a:lstStyle/>
          <a:p>
            <a:r>
              <a:rPr lang="en-US" sz="1100" dirty="0">
                <a:solidFill>
                  <a:srgbClr val="002060"/>
                </a:solidFill>
                <a:latin typeface="Amasis MT Pro" panose="02040504050005020304" pitchFamily="18" charset="0"/>
                <a:cs typeface="Aldhabi" panose="020B0604020202020204" pitchFamily="2" charset="-78"/>
              </a:rPr>
              <a:t>Asset Quality</a:t>
            </a:r>
            <a:br>
              <a:rPr lang="en-US" sz="1100" b="1" dirty="0">
                <a:solidFill>
                  <a:srgbClr val="002060"/>
                </a:solidFill>
                <a:cs typeface="Aldhabi" panose="020B0604020202020204" pitchFamily="2" charset="-78"/>
              </a:rPr>
            </a:br>
            <a:br>
              <a:rPr lang="en-US" sz="1100" i="1" dirty="0">
                <a:solidFill>
                  <a:srgbClr val="002060"/>
                </a:solidFill>
                <a:latin typeface="Georgia" panose="02040502050405020303" pitchFamily="18" charset="0"/>
              </a:rPr>
            </a:br>
            <a:r>
              <a:rPr lang="en-US" sz="1100" b="1" dirty="0">
                <a:solidFill>
                  <a:srgbClr val="002060"/>
                </a:solidFill>
              </a:rPr>
              <a:t>NPL - Rate of non-performing loans</a:t>
            </a:r>
            <a:r>
              <a:rPr lang="ru-RU" sz="1100" b="1" dirty="0">
                <a:solidFill>
                  <a:srgbClr val="002060"/>
                </a:solidFill>
              </a:rPr>
              <a:t> </a:t>
            </a:r>
            <a:r>
              <a:rPr lang="en-US" sz="1100" b="1" dirty="0">
                <a:solidFill>
                  <a:srgbClr val="002060"/>
                </a:solidFill>
              </a:rPr>
              <a:t>2.0</a:t>
            </a:r>
            <a:r>
              <a:rPr lang="mk-MK" sz="1100" b="1" i="1" dirty="0">
                <a:solidFill>
                  <a:srgbClr val="002060"/>
                </a:solidFill>
              </a:rPr>
              <a:t>%</a:t>
            </a:r>
            <a:r>
              <a:rPr lang="en-GB" sz="1100" dirty="0">
                <a:solidFill>
                  <a:srgbClr val="002060"/>
                </a:solidFill>
              </a:rPr>
              <a:t>, reduced </a:t>
            </a:r>
            <a:r>
              <a:rPr lang="en-US" sz="1100" dirty="0">
                <a:solidFill>
                  <a:srgbClr val="002060"/>
                </a:solidFill>
              </a:rPr>
              <a:t>by (-0.7) </a:t>
            </a:r>
            <a:r>
              <a:rPr lang="en-GB" sz="1100" dirty="0">
                <a:solidFill>
                  <a:srgbClr val="002060"/>
                </a:solidFill>
              </a:rPr>
              <a:t>pp</a:t>
            </a:r>
            <a:r>
              <a:rPr lang="mk-MK" sz="1100" dirty="0">
                <a:solidFill>
                  <a:srgbClr val="002060"/>
                </a:solidFill>
              </a:rPr>
              <a:t> </a:t>
            </a:r>
            <a:r>
              <a:rPr lang="en-US" sz="1100" dirty="0">
                <a:solidFill>
                  <a:srgbClr val="002060"/>
                </a:solidFill>
              </a:rPr>
              <a:t>annual and (-0.3)</a:t>
            </a:r>
            <a:r>
              <a:rPr lang="mk-MK" sz="1100" dirty="0">
                <a:solidFill>
                  <a:srgbClr val="002060"/>
                </a:solidFill>
              </a:rPr>
              <a:t> </a:t>
            </a:r>
            <a:r>
              <a:rPr lang="en-US" sz="1100" dirty="0">
                <a:solidFill>
                  <a:srgbClr val="002060"/>
                </a:solidFill>
              </a:rPr>
              <a:t>Amount </a:t>
            </a:r>
            <a:r>
              <a:rPr lang="mk-MK" sz="1100" dirty="0">
                <a:solidFill>
                  <a:srgbClr val="002060"/>
                </a:solidFill>
              </a:rPr>
              <a:t>187</a:t>
            </a:r>
            <a:r>
              <a:rPr lang="en-GB" sz="1100" dirty="0">
                <a:solidFill>
                  <a:srgbClr val="002060"/>
                </a:solidFill>
              </a:rPr>
              <a:t> </a:t>
            </a:r>
            <a:r>
              <a:rPr lang="en-US" sz="1100" dirty="0">
                <a:solidFill>
                  <a:srgbClr val="002060"/>
                </a:solidFill>
              </a:rPr>
              <a:t>millions</a:t>
            </a:r>
            <a:r>
              <a:rPr lang="en-GB" sz="1100" dirty="0">
                <a:solidFill>
                  <a:srgbClr val="002060"/>
                </a:solidFill>
              </a:rPr>
              <a:t> </a:t>
            </a:r>
            <a:r>
              <a:rPr lang="en-US" sz="1100" dirty="0">
                <a:solidFill>
                  <a:srgbClr val="002060"/>
                </a:solidFill>
              </a:rPr>
              <a:t>€ </a:t>
            </a:r>
            <a:r>
              <a:rPr lang="mk-MK" sz="1100" dirty="0">
                <a:solidFill>
                  <a:srgbClr val="002060"/>
                </a:solidFill>
              </a:rPr>
              <a:t>(214 </a:t>
            </a:r>
            <a:r>
              <a:rPr lang="en-US" sz="1100" dirty="0">
                <a:solidFill>
                  <a:srgbClr val="002060"/>
                </a:solidFill>
              </a:rPr>
              <a:t>Q</a:t>
            </a:r>
            <a:r>
              <a:rPr lang="mk-MK" sz="1100" dirty="0">
                <a:solidFill>
                  <a:srgbClr val="002060"/>
                </a:solidFill>
              </a:rPr>
              <a:t>4</a:t>
            </a:r>
            <a:r>
              <a:rPr lang="en-US" sz="1100" dirty="0">
                <a:solidFill>
                  <a:srgbClr val="002060"/>
                </a:solidFill>
              </a:rPr>
              <a:t> 202</a:t>
            </a:r>
            <a:r>
              <a:rPr lang="mk-MK" sz="1100" dirty="0">
                <a:solidFill>
                  <a:srgbClr val="002060"/>
                </a:solidFill>
              </a:rPr>
              <a:t>4</a:t>
            </a:r>
            <a:r>
              <a:rPr lang="en-US" sz="1100" dirty="0">
                <a:solidFill>
                  <a:srgbClr val="002060"/>
                </a:solidFill>
              </a:rPr>
              <a:t>)</a:t>
            </a:r>
            <a:br>
              <a:rPr lang="en-US" sz="1100" dirty="0">
                <a:solidFill>
                  <a:srgbClr val="002060"/>
                </a:solidFill>
              </a:rPr>
            </a:br>
            <a:r>
              <a:rPr lang="en-GB" sz="1100" dirty="0">
                <a:solidFill>
                  <a:srgbClr val="002060"/>
                </a:solidFill>
              </a:rPr>
              <a:t>pp</a:t>
            </a:r>
            <a:r>
              <a:rPr lang="mk-MK" sz="1100" dirty="0">
                <a:solidFill>
                  <a:srgbClr val="002060"/>
                </a:solidFill>
              </a:rPr>
              <a:t> </a:t>
            </a:r>
            <a:r>
              <a:rPr lang="en-US" sz="1100" dirty="0">
                <a:solidFill>
                  <a:srgbClr val="002060"/>
                </a:solidFill>
              </a:rPr>
              <a:t>quarterly,</a:t>
            </a:r>
            <a:br>
              <a:rPr lang="en-US" sz="1100" dirty="0">
                <a:solidFill>
                  <a:srgbClr val="002060"/>
                </a:solidFill>
              </a:rPr>
            </a:br>
            <a:r>
              <a:rPr lang="mk-MK" sz="1100" dirty="0">
                <a:solidFill>
                  <a:srgbClr val="002060"/>
                </a:solidFill>
              </a:rPr>
              <a:t> - </a:t>
            </a:r>
            <a:r>
              <a:rPr lang="en-US" sz="1100" dirty="0">
                <a:solidFill>
                  <a:srgbClr val="002060"/>
                </a:solidFill>
              </a:rPr>
              <a:t>Rate 2.2% </a:t>
            </a:r>
            <a:r>
              <a:rPr lang="en-GB" sz="1100" dirty="0">
                <a:solidFill>
                  <a:schemeClr val="accent5">
                    <a:lumMod val="50000"/>
                  </a:schemeClr>
                </a:solidFill>
              </a:rPr>
              <a:t>household's</a:t>
            </a:r>
            <a:r>
              <a:rPr lang="en-US" sz="1100" dirty="0">
                <a:solidFill>
                  <a:schemeClr val="accent5">
                    <a:lumMod val="50000"/>
                  </a:schemeClr>
                </a:solidFill>
              </a:rPr>
              <a:t>, 96</a:t>
            </a:r>
            <a:r>
              <a:rPr lang="mk-MK" sz="1100" dirty="0">
                <a:solidFill>
                  <a:schemeClr val="accent5">
                    <a:lumMod val="50000"/>
                  </a:schemeClr>
                </a:solidFill>
              </a:rPr>
              <a:t> </a:t>
            </a:r>
            <a:r>
              <a:rPr lang="en-US" sz="1100" dirty="0">
                <a:solidFill>
                  <a:schemeClr val="accent5">
                    <a:lumMod val="50000"/>
                  </a:schemeClr>
                </a:solidFill>
              </a:rPr>
              <a:t>millions €</a:t>
            </a:r>
            <a:r>
              <a:rPr lang="mk-MK" sz="1100" dirty="0">
                <a:solidFill>
                  <a:schemeClr val="accent5">
                    <a:lumMod val="50000"/>
                  </a:schemeClr>
                </a:solidFill>
              </a:rPr>
              <a:t> </a:t>
            </a:r>
            <a:r>
              <a:rPr lang="en-US" sz="1100" dirty="0">
                <a:solidFill>
                  <a:schemeClr val="accent5">
                    <a:lumMod val="50000"/>
                  </a:schemeClr>
                </a:solidFill>
              </a:rPr>
              <a:t> </a:t>
            </a:r>
            <a:r>
              <a:rPr lang="en-US" sz="900" dirty="0">
                <a:solidFill>
                  <a:schemeClr val="accent5">
                    <a:lumMod val="50000"/>
                  </a:schemeClr>
                </a:solidFill>
              </a:rPr>
              <a:t>(51% </a:t>
            </a:r>
            <a:r>
              <a:rPr lang="en-GB" sz="900" dirty="0">
                <a:solidFill>
                  <a:schemeClr val="accent5">
                    <a:lumMod val="50000"/>
                  </a:schemeClr>
                </a:solidFill>
                <a:latin typeface="Calibri" panose="020F0502020204030204"/>
              </a:rPr>
              <a:t>participation in total </a:t>
            </a:r>
            <a:r>
              <a:rPr lang="en-GB" sz="900" dirty="0">
                <a:solidFill>
                  <a:schemeClr val="accent5">
                    <a:lumMod val="50000"/>
                  </a:schemeClr>
                </a:solidFill>
              </a:rPr>
              <a:t>NPL)</a:t>
            </a:r>
            <a:br>
              <a:rPr lang="mk-MK" sz="1100" dirty="0">
                <a:solidFill>
                  <a:schemeClr val="accent5">
                    <a:lumMod val="50000"/>
                  </a:schemeClr>
                </a:solidFill>
              </a:rPr>
            </a:br>
            <a:r>
              <a:rPr lang="mk-MK" sz="1100" dirty="0">
                <a:solidFill>
                  <a:schemeClr val="accent5">
                    <a:lumMod val="50000"/>
                  </a:schemeClr>
                </a:solidFill>
              </a:rPr>
              <a:t> - </a:t>
            </a:r>
            <a:r>
              <a:rPr lang="en-US" sz="1100" dirty="0">
                <a:solidFill>
                  <a:schemeClr val="accent5">
                    <a:lumMod val="50000"/>
                  </a:schemeClr>
                </a:solidFill>
              </a:rPr>
              <a:t>Rate </a:t>
            </a:r>
            <a:r>
              <a:rPr lang="mk-MK" sz="1100" dirty="0">
                <a:solidFill>
                  <a:schemeClr val="accent5">
                    <a:lumMod val="50000"/>
                  </a:schemeClr>
                </a:solidFill>
              </a:rPr>
              <a:t>1,9</a:t>
            </a:r>
            <a:r>
              <a:rPr lang="en-US" sz="1100" dirty="0">
                <a:solidFill>
                  <a:schemeClr val="accent5">
                    <a:lumMod val="50000"/>
                  </a:schemeClr>
                </a:solidFill>
              </a:rPr>
              <a:t>% non-financial companies, 90</a:t>
            </a:r>
            <a:r>
              <a:rPr lang="mk-MK" sz="1100" dirty="0">
                <a:solidFill>
                  <a:schemeClr val="accent5">
                    <a:lumMod val="50000"/>
                  </a:schemeClr>
                </a:solidFill>
              </a:rPr>
              <a:t> </a:t>
            </a:r>
            <a:r>
              <a:rPr lang="en-US" sz="1100" dirty="0">
                <a:solidFill>
                  <a:schemeClr val="accent5">
                    <a:lumMod val="50000"/>
                  </a:schemeClr>
                </a:solidFill>
              </a:rPr>
              <a:t>millions €</a:t>
            </a:r>
            <a:r>
              <a:rPr lang="mk-MK" sz="1100" dirty="0">
                <a:solidFill>
                  <a:schemeClr val="accent5">
                    <a:lumMod val="50000"/>
                  </a:schemeClr>
                </a:solidFill>
              </a:rPr>
              <a:t> </a:t>
            </a:r>
            <a:r>
              <a:rPr lang="en-US" sz="1100" dirty="0">
                <a:solidFill>
                  <a:schemeClr val="accent5">
                    <a:lumMod val="50000"/>
                  </a:schemeClr>
                </a:solidFill>
              </a:rPr>
              <a:t> </a:t>
            </a:r>
            <a:r>
              <a:rPr lang="en-US" sz="900" dirty="0">
                <a:solidFill>
                  <a:schemeClr val="accent5">
                    <a:lumMod val="50000"/>
                  </a:schemeClr>
                </a:solidFill>
              </a:rPr>
              <a:t>(48% </a:t>
            </a:r>
            <a:r>
              <a:rPr lang="en-GB" sz="900" dirty="0">
                <a:solidFill>
                  <a:schemeClr val="accent5">
                    <a:lumMod val="50000"/>
                  </a:schemeClr>
                </a:solidFill>
              </a:rPr>
              <a:t>participation in total NPL)</a:t>
            </a:r>
            <a:r>
              <a:rPr lang="mk-MK" sz="900" dirty="0">
                <a:solidFill>
                  <a:schemeClr val="accent5">
                    <a:lumMod val="50000"/>
                  </a:schemeClr>
                </a:solidFill>
                <a:latin typeface="Calibri" panose="020F0502020204030204"/>
              </a:rPr>
              <a:t> </a:t>
            </a:r>
            <a:br>
              <a:rPr lang="en-US" sz="1100" dirty="0">
                <a:solidFill>
                  <a:schemeClr val="accent5">
                    <a:lumMod val="50000"/>
                  </a:schemeClr>
                </a:solidFill>
                <a:latin typeface="Calibri" panose="020F0502020204030204"/>
              </a:rPr>
            </a:br>
            <a:r>
              <a:rPr lang="en-GB" sz="1100" dirty="0">
                <a:solidFill>
                  <a:srgbClr val="FF99CC"/>
                </a:solidFill>
                <a:latin typeface="Calibri" panose="020F0502020204030204"/>
              </a:rPr>
              <a:t>EUROZONE</a:t>
            </a:r>
            <a:r>
              <a:rPr lang="mk-MK" sz="1100" dirty="0">
                <a:solidFill>
                  <a:srgbClr val="FF99CC"/>
                </a:solidFill>
                <a:latin typeface="Calibri" panose="020F0502020204030204"/>
              </a:rPr>
              <a:t> 2,</a:t>
            </a:r>
            <a:r>
              <a:rPr lang="en-US" sz="1100" dirty="0">
                <a:solidFill>
                  <a:srgbClr val="FF99CC"/>
                </a:solidFill>
                <a:latin typeface="Calibri" panose="020F0502020204030204"/>
              </a:rPr>
              <a:t>18</a:t>
            </a:r>
            <a:r>
              <a:rPr lang="mk-MK" sz="1100" dirty="0">
                <a:solidFill>
                  <a:srgbClr val="FF99CC"/>
                </a:solidFill>
                <a:latin typeface="Calibri" panose="020F0502020204030204"/>
              </a:rPr>
              <a:t>%</a:t>
            </a:r>
            <a:br>
              <a:rPr lang="en-US" sz="1100" b="1" dirty="0">
                <a:solidFill>
                  <a:srgbClr val="FF99FF"/>
                </a:solidFill>
                <a:latin typeface="Calibri" panose="020F0502020204030204"/>
              </a:rPr>
            </a:br>
            <a:br>
              <a:rPr lang="en-GB" sz="1100" b="1" dirty="0">
                <a:solidFill>
                  <a:srgbClr val="FF0066"/>
                </a:solidFill>
                <a:latin typeface="Calibri" panose="020F0502020204030204"/>
              </a:rPr>
            </a:br>
            <a:r>
              <a:rPr lang="en-GB" sz="1100" b="1" dirty="0">
                <a:solidFill>
                  <a:srgbClr val="002060"/>
                </a:solidFill>
              </a:rPr>
              <a:t>NPL Coverage </a:t>
            </a:r>
            <a:r>
              <a:rPr lang="en-US" sz="1100" b="1" dirty="0">
                <a:solidFill>
                  <a:srgbClr val="002060"/>
                </a:solidFill>
              </a:rPr>
              <a:t>66.1</a:t>
            </a:r>
            <a:r>
              <a:rPr lang="mk-MK" sz="1100" b="1" dirty="0">
                <a:solidFill>
                  <a:srgbClr val="002060"/>
                </a:solidFill>
              </a:rPr>
              <a:t>%</a:t>
            </a:r>
            <a:r>
              <a:rPr lang="en-GB" sz="1100" dirty="0">
                <a:solidFill>
                  <a:srgbClr val="002060"/>
                </a:solidFill>
              </a:rPr>
              <a:t> Coverage of non-performing loans with impairment </a:t>
            </a:r>
            <a:r>
              <a:rPr lang="ru-RU" sz="1100" dirty="0">
                <a:solidFill>
                  <a:srgbClr val="002060"/>
                </a:solidFill>
              </a:rPr>
              <a:t>(</a:t>
            </a:r>
            <a:r>
              <a:rPr lang="en-US" sz="1100" dirty="0">
                <a:solidFill>
                  <a:srgbClr val="002060"/>
                </a:solidFill>
              </a:rPr>
              <a:t>non-financial companies</a:t>
            </a:r>
            <a:r>
              <a:rPr lang="ru-RU" sz="1100" dirty="0">
                <a:solidFill>
                  <a:srgbClr val="002060"/>
                </a:solidFill>
              </a:rPr>
              <a:t>)</a:t>
            </a:r>
            <a:r>
              <a:rPr lang="en-GB" sz="1100" dirty="0">
                <a:solidFill>
                  <a:srgbClr val="002060"/>
                </a:solidFill>
              </a:rPr>
              <a:t> increased</a:t>
            </a:r>
            <a:r>
              <a:rPr lang="en-US" sz="1100" dirty="0">
                <a:solidFill>
                  <a:srgbClr val="002060"/>
                </a:solidFill>
              </a:rPr>
              <a:t> by 3.2</a:t>
            </a:r>
            <a:r>
              <a:rPr lang="en-GB" sz="1100" dirty="0">
                <a:solidFill>
                  <a:srgbClr val="002060"/>
                </a:solidFill>
              </a:rPr>
              <a:t>pp </a:t>
            </a:r>
            <a:r>
              <a:rPr lang="en-US" sz="1100" dirty="0">
                <a:solidFill>
                  <a:srgbClr val="002060"/>
                </a:solidFill>
              </a:rPr>
              <a:t>annual</a:t>
            </a:r>
            <a:r>
              <a:rPr lang="mk-MK" sz="1100" dirty="0">
                <a:solidFill>
                  <a:srgbClr val="002060"/>
                </a:solidFill>
              </a:rPr>
              <a:t> </a:t>
            </a:r>
            <a:r>
              <a:rPr lang="en-GB" sz="1100" dirty="0">
                <a:solidFill>
                  <a:srgbClr val="002060"/>
                </a:solidFill>
              </a:rPr>
              <a:t>or</a:t>
            </a:r>
            <a:r>
              <a:rPr lang="en-US" sz="1100" dirty="0">
                <a:solidFill>
                  <a:srgbClr val="002060"/>
                </a:solidFill>
              </a:rPr>
              <a:t> 4pp</a:t>
            </a:r>
            <a:r>
              <a:rPr lang="mk-MK" sz="1100" dirty="0">
                <a:solidFill>
                  <a:srgbClr val="002060"/>
                </a:solidFill>
              </a:rPr>
              <a:t> </a:t>
            </a:r>
            <a:r>
              <a:rPr lang="en-US" sz="1100" dirty="0">
                <a:solidFill>
                  <a:srgbClr val="002060"/>
                </a:solidFill>
              </a:rPr>
              <a:t>quarterly</a:t>
            </a:r>
            <a:br>
              <a:rPr lang="en-US" sz="1100" dirty="0">
                <a:solidFill>
                  <a:srgbClr val="002060"/>
                </a:solidFill>
              </a:rPr>
            </a:br>
            <a:r>
              <a:rPr lang="en-GB" sz="1100" dirty="0">
                <a:solidFill>
                  <a:srgbClr val="FF99CC"/>
                </a:solidFill>
                <a:latin typeface="Calibri" panose="020F0502020204030204"/>
              </a:rPr>
              <a:t>EUROZONE</a:t>
            </a:r>
            <a:r>
              <a:rPr lang="mk-MK" sz="1100" dirty="0">
                <a:solidFill>
                  <a:srgbClr val="FF99CC"/>
                </a:solidFill>
                <a:latin typeface="Calibri" panose="020F0502020204030204"/>
              </a:rPr>
              <a:t> </a:t>
            </a:r>
            <a:r>
              <a:rPr lang="en-US" sz="1100" dirty="0">
                <a:solidFill>
                  <a:srgbClr val="FF99CC"/>
                </a:solidFill>
                <a:latin typeface="Calibri" panose="020F0502020204030204"/>
              </a:rPr>
              <a:t>39.55</a:t>
            </a:r>
            <a:r>
              <a:rPr lang="mk-MK" sz="1100" dirty="0">
                <a:solidFill>
                  <a:srgbClr val="FF99CC"/>
                </a:solidFill>
                <a:latin typeface="Calibri" panose="020F0502020204030204"/>
              </a:rPr>
              <a:t>%</a:t>
            </a:r>
            <a:endParaRPr lang="en-US" sz="800" dirty="0">
              <a:solidFill>
                <a:srgbClr val="FF99CC"/>
              </a:solidFill>
            </a:endParaRPr>
          </a:p>
        </p:txBody>
      </p:sp>
      <p:sp>
        <p:nvSpPr>
          <p:cNvPr id="6" name="TextBox 5">
            <a:extLst>
              <a:ext uri="{FF2B5EF4-FFF2-40B4-BE49-F238E27FC236}">
                <a16:creationId xmlns:a16="http://schemas.microsoft.com/office/drawing/2014/main" id="{8035ED3B-647B-2232-21BF-9F9BF4738CFE}"/>
              </a:ext>
            </a:extLst>
          </p:cNvPr>
          <p:cNvSpPr txBox="1"/>
          <p:nvPr/>
        </p:nvSpPr>
        <p:spPr>
          <a:xfrm>
            <a:off x="182623" y="1771471"/>
            <a:ext cx="11279702" cy="769441"/>
          </a:xfrm>
          <a:prstGeom prst="rect">
            <a:avLst/>
          </a:prstGeom>
          <a:noFill/>
        </p:spPr>
        <p:txBody>
          <a:bodyPr wrap="square">
            <a:spAutoFit/>
          </a:bodyPr>
          <a:lstStyle/>
          <a:p>
            <a:r>
              <a:rPr lang="en-US" sz="1100" dirty="0">
                <a:solidFill>
                  <a:srgbClr val="002060"/>
                </a:solidFill>
              </a:rPr>
              <a:t>🔍</a:t>
            </a:r>
            <a:r>
              <a:rPr lang="en-US" sz="1100" b="1" i="1" dirty="0">
                <a:solidFill>
                  <a:srgbClr val="002060"/>
                </a:solidFill>
                <a:latin typeface="+mj-lt"/>
              </a:rPr>
              <a:t>Quality of bank loans is high</a:t>
            </a:r>
            <a:r>
              <a:rPr lang="en-US" sz="1100" i="1" dirty="0">
                <a:solidFill>
                  <a:srgbClr val="002060"/>
                </a:solidFill>
                <a:latin typeface="+mj-lt"/>
              </a:rPr>
              <a:t>, </a:t>
            </a:r>
            <a:br>
              <a:rPr lang="mk-MK" sz="1100" i="1" dirty="0">
                <a:solidFill>
                  <a:srgbClr val="002060"/>
                </a:solidFill>
                <a:latin typeface="+mj-lt"/>
              </a:rPr>
            </a:br>
            <a:r>
              <a:rPr lang="en-US" sz="1100" i="1" dirty="0">
                <a:solidFill>
                  <a:srgbClr val="002060"/>
                </a:solidFill>
                <a:latin typeface="+mj-lt"/>
              </a:rPr>
              <a:t>- the ratio of unprofitable loans remains at low level, banks have a very small number of loans that have not been repaid according to the conditions the loans approved by banks are safe in most cases, and this additionally confirms </a:t>
            </a:r>
            <a:r>
              <a:rPr lang="en-US" sz="1100" b="1" i="1" dirty="0">
                <a:solidFill>
                  <a:srgbClr val="002060"/>
                </a:solidFill>
                <a:latin typeface="+mj-lt"/>
              </a:rPr>
              <a:t>responsible lending</a:t>
            </a:r>
            <a:br>
              <a:rPr lang="en-US" sz="1100" b="1" i="1" dirty="0">
                <a:solidFill>
                  <a:srgbClr val="002060"/>
                </a:solidFill>
                <a:latin typeface="+mj-lt"/>
              </a:rPr>
            </a:br>
            <a:r>
              <a:rPr lang="en-US" sz="1100" b="1" i="1" dirty="0">
                <a:solidFill>
                  <a:srgbClr val="002060"/>
                </a:solidFill>
                <a:latin typeface="+mj-lt"/>
              </a:rPr>
              <a:t>- </a:t>
            </a:r>
            <a:r>
              <a:rPr lang="en-US" sz="1100" i="1" dirty="0">
                <a:solidFill>
                  <a:srgbClr val="002060"/>
                </a:solidFill>
                <a:latin typeface="+mj-lt"/>
              </a:rPr>
              <a:t>this is a sign that banks correctly assess credit risks, which </a:t>
            </a:r>
            <a:r>
              <a:rPr lang="en-US" sz="1100" b="1" i="1" dirty="0">
                <a:solidFill>
                  <a:srgbClr val="002060"/>
                </a:solidFill>
                <a:latin typeface="+mj-lt"/>
              </a:rPr>
              <a:t>maintains the health of the entire banking sector</a:t>
            </a:r>
            <a:endParaRPr lang="en-US" sz="1100" dirty="0">
              <a:latin typeface="+mj-lt"/>
            </a:endParaRPr>
          </a:p>
        </p:txBody>
      </p:sp>
      <p:sp>
        <p:nvSpPr>
          <p:cNvPr id="12" name="TextBox 11">
            <a:extLst>
              <a:ext uri="{FF2B5EF4-FFF2-40B4-BE49-F238E27FC236}">
                <a16:creationId xmlns:a16="http://schemas.microsoft.com/office/drawing/2014/main" id="{F6040A97-2D48-EA89-81BE-49DCA873BEC8}"/>
              </a:ext>
            </a:extLst>
          </p:cNvPr>
          <p:cNvSpPr txBox="1"/>
          <p:nvPr/>
        </p:nvSpPr>
        <p:spPr>
          <a:xfrm>
            <a:off x="182623" y="1252477"/>
            <a:ext cx="10155695" cy="369332"/>
          </a:xfrm>
          <a:prstGeom prst="rect">
            <a:avLst/>
          </a:prstGeom>
          <a:noFill/>
        </p:spPr>
        <p:txBody>
          <a:bodyPr wrap="square">
            <a:spAutoFit/>
          </a:bodyPr>
          <a:lstStyle/>
          <a:p>
            <a:r>
              <a:rPr lang="en-US" sz="1800" dirty="0">
                <a:solidFill>
                  <a:srgbClr val="FF0066"/>
                </a:solidFill>
                <a:latin typeface="Amasis MT Pro" panose="02040504050005020304" pitchFamily="18" charset="0"/>
                <a:cs typeface="Aldhabi" panose="020B0604020202020204" pitchFamily="2" charset="-78"/>
              </a:rPr>
              <a:t>Qualitative signals: </a:t>
            </a:r>
            <a:r>
              <a:rPr lang="en-US" dirty="0">
                <a:solidFill>
                  <a:srgbClr val="FF0066"/>
                </a:solidFill>
                <a:latin typeface="Amasis MT Pro" panose="02040504050005020304" pitchFamily="18" charset="0"/>
              </a:rPr>
              <a:t>Indicators for the quality of credit portfolio, </a:t>
            </a:r>
            <a:r>
              <a:rPr lang="en-US" sz="1400" dirty="0">
                <a:solidFill>
                  <a:srgbClr val="002060"/>
                </a:solidFill>
                <a:latin typeface="Amasis MT Pro" panose="02040504050005020304" pitchFamily="18" charset="0"/>
              </a:rPr>
              <a:t>NPL</a:t>
            </a:r>
            <a:r>
              <a:rPr lang="en-US" sz="1400" b="1" dirty="0">
                <a:solidFill>
                  <a:srgbClr val="002060"/>
                </a:solidFill>
              </a:rPr>
              <a:t> </a:t>
            </a:r>
            <a:r>
              <a:rPr lang="en-US" sz="900" dirty="0">
                <a:solidFill>
                  <a:srgbClr val="002060"/>
                </a:solidFill>
              </a:rPr>
              <a:t>Rate of non-performing loans</a:t>
            </a:r>
            <a:r>
              <a:rPr lang="ru-RU" sz="900" dirty="0">
                <a:solidFill>
                  <a:srgbClr val="002060"/>
                </a:solidFill>
              </a:rPr>
              <a:t> </a:t>
            </a:r>
            <a:endParaRPr lang="en-US" sz="900" dirty="0">
              <a:solidFill>
                <a:srgbClr val="002060"/>
              </a:solidFill>
            </a:endParaRPr>
          </a:p>
        </p:txBody>
      </p:sp>
      <p:graphicFrame>
        <p:nvGraphicFramePr>
          <p:cNvPr id="3" name="Chart 2">
            <a:extLst>
              <a:ext uri="{FF2B5EF4-FFF2-40B4-BE49-F238E27FC236}">
                <a16:creationId xmlns:a16="http://schemas.microsoft.com/office/drawing/2014/main" id="{303B53C1-FFCE-1672-F444-D1275B022699}"/>
              </a:ext>
            </a:extLst>
          </p:cNvPr>
          <p:cNvGraphicFramePr>
            <a:graphicFrameLocks/>
          </p:cNvGraphicFramePr>
          <p:nvPr>
            <p:extLst>
              <p:ext uri="{D42A27DB-BD31-4B8C-83A1-F6EECF244321}">
                <p14:modId xmlns:p14="http://schemas.microsoft.com/office/powerpoint/2010/main" val="3735431921"/>
              </p:ext>
            </p:extLst>
          </p:nvPr>
        </p:nvGraphicFramePr>
        <p:xfrm>
          <a:off x="202129" y="4838289"/>
          <a:ext cx="4738783" cy="18610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E0AE3002-C209-C7BC-D9B2-095A1F97BBCF}"/>
              </a:ext>
            </a:extLst>
          </p:cNvPr>
          <p:cNvGraphicFramePr>
            <a:graphicFrameLocks/>
          </p:cNvGraphicFramePr>
          <p:nvPr>
            <p:extLst>
              <p:ext uri="{D42A27DB-BD31-4B8C-83A1-F6EECF244321}">
                <p14:modId xmlns:p14="http://schemas.microsoft.com/office/powerpoint/2010/main" val="2809502668"/>
              </p:ext>
            </p:extLst>
          </p:nvPr>
        </p:nvGraphicFramePr>
        <p:xfrm>
          <a:off x="182623" y="2490224"/>
          <a:ext cx="4657726" cy="2123658"/>
        </p:xfrm>
        <a:graphic>
          <a:graphicData uri="http://schemas.openxmlformats.org/drawingml/2006/chart">
            <c:chart xmlns:c="http://schemas.openxmlformats.org/drawingml/2006/chart" xmlns:r="http://schemas.openxmlformats.org/officeDocument/2006/relationships" r:id="rId4"/>
          </a:graphicData>
        </a:graphic>
      </p:graphicFrame>
      <p:sp>
        <p:nvSpPr>
          <p:cNvPr id="4" name="object 8">
            <a:extLst>
              <a:ext uri="{FF2B5EF4-FFF2-40B4-BE49-F238E27FC236}">
                <a16:creationId xmlns:a16="http://schemas.microsoft.com/office/drawing/2014/main" id="{0321A1AD-3346-955C-A5F1-2B69B764B742}"/>
              </a:ext>
            </a:extLst>
          </p:cNvPr>
          <p:cNvSpPr/>
          <p:nvPr/>
        </p:nvSpPr>
        <p:spPr>
          <a:xfrm>
            <a:off x="5645020" y="90694"/>
            <a:ext cx="796760" cy="374200"/>
          </a:xfrm>
          <a:prstGeom prst="rect">
            <a:avLst/>
          </a:prstGeom>
          <a:blipFill>
            <a:blip r:embed="rId5" cstate="print"/>
            <a:stretch>
              <a:fillRect/>
            </a:stretch>
          </a:blipFill>
        </p:spPr>
        <p:txBody>
          <a:bodyPr wrap="square" lIns="0" tIns="0" rIns="0" bIns="0" rtlCol="0"/>
          <a:lstStyle/>
          <a:p>
            <a:pPr algn="ctr"/>
            <a:endParaRPr dirty="0">
              <a:solidFill>
                <a:srgbClr val="0070C0"/>
              </a:solidFill>
            </a:endParaRPr>
          </a:p>
        </p:txBody>
      </p:sp>
      <p:sp>
        <p:nvSpPr>
          <p:cNvPr id="13" name="TextBox 12">
            <a:extLst>
              <a:ext uri="{FF2B5EF4-FFF2-40B4-BE49-F238E27FC236}">
                <a16:creationId xmlns:a16="http://schemas.microsoft.com/office/drawing/2014/main" id="{6F632818-CE25-8107-B5FD-C129B66FE1A3}"/>
              </a:ext>
            </a:extLst>
          </p:cNvPr>
          <p:cNvSpPr txBox="1"/>
          <p:nvPr/>
        </p:nvSpPr>
        <p:spPr>
          <a:xfrm>
            <a:off x="4323184" y="506139"/>
            <a:ext cx="3545632" cy="169277"/>
          </a:xfrm>
          <a:prstGeom prst="rect">
            <a:avLst/>
          </a:prstGeom>
          <a:noFill/>
        </p:spPr>
        <p:txBody>
          <a:bodyPr wrap="square">
            <a:spAutoFit/>
          </a:bodyPr>
          <a:lstStyle/>
          <a:p>
            <a:pPr algn="ctr"/>
            <a:r>
              <a:rPr lang="en-US" sz="500" dirty="0">
                <a:solidFill>
                  <a:srgbClr val="002060"/>
                </a:solidFill>
                <a:latin typeface="Georgia" panose="02040502050405020303" pitchFamily="18" charset="0"/>
              </a:rPr>
              <a:t>_____________________________________________________________________</a:t>
            </a:r>
          </a:p>
        </p:txBody>
      </p:sp>
      <p:sp>
        <p:nvSpPr>
          <p:cNvPr id="14" name="TextBox 13">
            <a:extLst>
              <a:ext uri="{FF2B5EF4-FFF2-40B4-BE49-F238E27FC236}">
                <a16:creationId xmlns:a16="http://schemas.microsoft.com/office/drawing/2014/main" id="{C063E443-76BD-BF72-C98A-0ED00EB34B3B}"/>
              </a:ext>
            </a:extLst>
          </p:cNvPr>
          <p:cNvSpPr txBox="1"/>
          <p:nvPr/>
        </p:nvSpPr>
        <p:spPr>
          <a:xfrm>
            <a:off x="1828799" y="675544"/>
            <a:ext cx="8985379" cy="266291"/>
          </a:xfrm>
          <a:prstGeom prst="rect">
            <a:avLst/>
          </a:prstGeom>
          <a:noFill/>
        </p:spPr>
        <p:txBody>
          <a:bodyPr wrap="square" anchor="ctr">
            <a:spAutoFit/>
          </a:bodyPr>
          <a:lstStyle/>
          <a:p>
            <a:pPr algn="ctr">
              <a:lnSpc>
                <a:spcPct val="115000"/>
              </a:lnSpc>
              <a:spcAft>
                <a:spcPts val="800"/>
              </a:spcAft>
            </a:pPr>
            <a:r>
              <a:rPr lang="en-US" sz="1050" i="1" dirty="0">
                <a:solidFill>
                  <a:srgbClr val="002060"/>
                </a:solidFill>
                <a:latin typeface="Amasis MT Pro Light" panose="02040304050005020304" pitchFamily="18" charset="0"/>
              </a:rPr>
              <a:t>Macroeconomic data and </a:t>
            </a:r>
            <a:r>
              <a:rPr lang="en-US" sz="1050" i="1" dirty="0">
                <a:solidFill>
                  <a:srgbClr val="002060"/>
                </a:solidFill>
                <a:latin typeface="Georgia" panose="02040502050405020303" pitchFamily="18" charset="0"/>
              </a:rPr>
              <a:t>Banking system of the Republic of North Macedonia</a:t>
            </a:r>
            <a:r>
              <a:rPr lang="en-US" sz="1050" dirty="0">
                <a:solidFill>
                  <a:srgbClr val="002060"/>
                </a:solidFill>
                <a:latin typeface="Georgia" panose="02040502050405020303" pitchFamily="18" charset="0"/>
              </a:rPr>
              <a:t> </a:t>
            </a:r>
            <a:r>
              <a:rPr lang="en-US" sz="1050" i="1" dirty="0">
                <a:solidFill>
                  <a:srgbClr val="002060"/>
                </a:solidFill>
                <a:latin typeface="Amasis MT Pro Light" panose="02040304050005020304" pitchFamily="18" charset="0"/>
                <a:cs typeface="Times New Roman" panose="02020603050405020304" pitchFamily="18" charset="0"/>
              </a:rPr>
              <a:t>Re</a:t>
            </a:r>
            <a:r>
              <a:rPr lang="en-US" sz="1050" i="1" dirty="0">
                <a:solidFill>
                  <a:srgbClr val="002060"/>
                </a:solidFill>
                <a:latin typeface="Amasis MT Pro Light" panose="02040304050005020304" pitchFamily="18" charset="0"/>
              </a:rPr>
              <a:t>ference date: </a:t>
            </a:r>
            <a:r>
              <a:rPr lang="en-US" sz="1050" dirty="0">
                <a:solidFill>
                  <a:srgbClr val="002060"/>
                </a:solidFill>
                <a:latin typeface="Amasis MT Pro Light" panose="02040304050005020304" pitchFamily="18" charset="0"/>
              </a:rPr>
              <a:t>202</a:t>
            </a:r>
            <a:r>
              <a:rPr lang="mk-MK" sz="1050" dirty="0">
                <a:solidFill>
                  <a:srgbClr val="002060"/>
                </a:solidFill>
              </a:rPr>
              <a:t>5</a:t>
            </a:r>
            <a:r>
              <a:rPr lang="en-US" sz="1050" dirty="0">
                <a:solidFill>
                  <a:srgbClr val="002060"/>
                </a:solidFill>
                <a:latin typeface="Amasis MT Pro Light" panose="02040304050005020304" pitchFamily="18" charset="0"/>
              </a:rPr>
              <a:t>-Q</a:t>
            </a:r>
            <a:r>
              <a:rPr lang="mk-MK" sz="1050" dirty="0">
                <a:solidFill>
                  <a:srgbClr val="002060"/>
                </a:solidFill>
              </a:rPr>
              <a:t>4</a:t>
            </a:r>
            <a:endParaRPr lang="en-US" sz="1050" dirty="0">
              <a:latin typeface="Amasis MT Pro Light" panose="02040304050005020304" pitchFamily="18" charset="0"/>
            </a:endParaRPr>
          </a:p>
        </p:txBody>
      </p:sp>
    </p:spTree>
    <p:extLst>
      <p:ext uri="{BB962C8B-B14F-4D97-AF65-F5344CB8AC3E}">
        <p14:creationId xmlns:p14="http://schemas.microsoft.com/office/powerpoint/2010/main" val="1336893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5DC46-E71F-04C3-C75C-996855426175}"/>
            </a:ext>
          </a:extLst>
        </p:cNvPr>
        <p:cNvGrpSpPr/>
        <p:nvPr/>
      </p:nvGrpSpPr>
      <p:grpSpPr>
        <a:xfrm>
          <a:off x="0" y="0"/>
          <a:ext cx="0" cy="0"/>
          <a:chOff x="0" y="0"/>
          <a:chExt cx="0" cy="0"/>
        </a:xfrm>
      </p:grpSpPr>
      <p:sp>
        <p:nvSpPr>
          <p:cNvPr id="7" name="object 3">
            <a:extLst>
              <a:ext uri="{FF2B5EF4-FFF2-40B4-BE49-F238E27FC236}">
                <a16:creationId xmlns:a16="http://schemas.microsoft.com/office/drawing/2014/main" id="{AB39A03B-2FA7-0990-EAE8-2E261E93D053}"/>
              </a:ext>
            </a:extLst>
          </p:cNvPr>
          <p:cNvSpPr/>
          <p:nvPr/>
        </p:nvSpPr>
        <p:spPr>
          <a:xfrm>
            <a:off x="0" y="1"/>
            <a:ext cx="4427984" cy="323172"/>
          </a:xfrm>
          <a:custGeom>
            <a:avLst/>
            <a:gdLst/>
            <a:ahLst/>
            <a:cxnLst/>
            <a:rect l="l" t="t" r="r" b="b"/>
            <a:pathLst>
              <a:path w="10439400" h="719455">
                <a:moveTo>
                  <a:pt x="10439400" y="0"/>
                </a:moveTo>
                <a:lnTo>
                  <a:pt x="0" y="0"/>
                </a:lnTo>
                <a:lnTo>
                  <a:pt x="0" y="719327"/>
                </a:lnTo>
                <a:lnTo>
                  <a:pt x="239776" y="702817"/>
                </a:lnTo>
                <a:lnTo>
                  <a:pt x="239776" y="239775"/>
                </a:lnTo>
                <a:lnTo>
                  <a:pt x="6959600" y="239775"/>
                </a:lnTo>
                <a:lnTo>
                  <a:pt x="10439400" y="0"/>
                </a:lnTo>
                <a:close/>
              </a:path>
            </a:pathLst>
          </a:cu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p:spPr>
        <p:txBody>
          <a:bodyPr wrap="square" lIns="0" tIns="0" rIns="0" bIns="0" rtlCol="0"/>
          <a:lstStyle/>
          <a:p>
            <a:endParaRPr dirty="0">
              <a:solidFill>
                <a:srgbClr val="FF99CC"/>
              </a:solidFill>
            </a:endParaRPr>
          </a:p>
        </p:txBody>
      </p:sp>
      <p:graphicFrame>
        <p:nvGraphicFramePr>
          <p:cNvPr id="9" name="Chart 8">
            <a:extLst>
              <a:ext uri="{FF2B5EF4-FFF2-40B4-BE49-F238E27FC236}">
                <a16:creationId xmlns:a16="http://schemas.microsoft.com/office/drawing/2014/main" id="{BB08A878-8400-C59D-DC80-ABDE85FEADC7}"/>
              </a:ext>
            </a:extLst>
          </p:cNvPr>
          <p:cNvGraphicFramePr>
            <a:graphicFrameLocks/>
          </p:cNvGraphicFramePr>
          <p:nvPr/>
        </p:nvGraphicFramePr>
        <p:xfrm>
          <a:off x="6599583" y="3664257"/>
          <a:ext cx="5022669"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12365685-AFBD-ED0D-7329-FD2733944E06}"/>
              </a:ext>
            </a:extLst>
          </p:cNvPr>
          <p:cNvSpPr txBox="1"/>
          <p:nvPr/>
        </p:nvSpPr>
        <p:spPr>
          <a:xfrm>
            <a:off x="6618514" y="6200377"/>
            <a:ext cx="4428932" cy="584775"/>
          </a:xfrm>
          <a:prstGeom prst="rect">
            <a:avLst/>
          </a:prstGeom>
          <a:noFill/>
        </p:spPr>
        <p:txBody>
          <a:bodyPr wrap="square">
            <a:spAutoFit/>
          </a:bodyPr>
          <a:lstStyle/>
          <a:p>
            <a:pPr marL="0" indent="0" fontAlgn="t">
              <a:lnSpc>
                <a:spcPct val="100000"/>
              </a:lnSpc>
              <a:spcBef>
                <a:spcPts val="0"/>
              </a:spcBef>
              <a:buNone/>
            </a:pPr>
            <a:r>
              <a:rPr lang="en-GB" sz="800" dirty="0">
                <a:solidFill>
                  <a:schemeClr val="bg1">
                    <a:lumMod val="65000"/>
                  </a:schemeClr>
                </a:solidFill>
                <a:latin typeface="+mj-lt"/>
              </a:rPr>
              <a:t>Source</a:t>
            </a:r>
            <a:r>
              <a:rPr lang="en-US" sz="800" dirty="0">
                <a:solidFill>
                  <a:schemeClr val="bg1">
                    <a:lumMod val="65000"/>
                  </a:schemeClr>
                </a:solidFill>
                <a:latin typeface="+mj-lt"/>
              </a:rPr>
              <a:t>: </a:t>
            </a:r>
          </a:p>
          <a:p>
            <a:pPr fontAlgn="t"/>
            <a:r>
              <a:rPr lang="en-GB" sz="800" dirty="0">
                <a:solidFill>
                  <a:schemeClr val="bg1">
                    <a:lumMod val="65000"/>
                  </a:schemeClr>
                </a:solidFill>
              </a:rPr>
              <a:t>NBRM</a:t>
            </a:r>
            <a:r>
              <a:rPr lang="ru-RU" sz="800" dirty="0">
                <a:solidFill>
                  <a:schemeClr val="bg1">
                    <a:lumMod val="65000"/>
                  </a:schemeClr>
                </a:solidFill>
              </a:rPr>
              <a:t> │ </a:t>
            </a:r>
            <a:r>
              <a:rPr lang="en-GB" sz="800" dirty="0">
                <a:solidFill>
                  <a:schemeClr val="bg1">
                    <a:lumMod val="65000"/>
                  </a:schemeClr>
                </a:solidFill>
              </a:rPr>
              <a:t>Report on risks, Indicators on the</a:t>
            </a:r>
            <a:r>
              <a:rPr lang="mk-MK" sz="800" dirty="0">
                <a:solidFill>
                  <a:schemeClr val="bg1">
                    <a:lumMod val="65000"/>
                  </a:schemeClr>
                </a:solidFill>
              </a:rPr>
              <a:t> </a:t>
            </a:r>
            <a:r>
              <a:rPr lang="en-GB" sz="800" dirty="0">
                <a:solidFill>
                  <a:schemeClr val="bg1">
                    <a:lumMod val="65000"/>
                  </a:schemeClr>
                </a:solidFill>
              </a:rPr>
              <a:t>banking system Report Q42025</a:t>
            </a:r>
            <a:r>
              <a:rPr lang="en-GB" sz="800" dirty="0">
                <a:solidFill>
                  <a:schemeClr val="bg1">
                    <a:lumMod val="65000"/>
                  </a:schemeClr>
                </a:solidFill>
                <a:latin typeface="+mj-lt"/>
              </a:rPr>
              <a:t>, annex</a:t>
            </a:r>
            <a:r>
              <a:rPr lang="mk-MK" sz="800" dirty="0">
                <a:solidFill>
                  <a:schemeClr val="bg1">
                    <a:lumMod val="65000"/>
                  </a:schemeClr>
                </a:solidFill>
                <a:latin typeface="+mj-lt"/>
              </a:rPr>
              <a:t> 31</a:t>
            </a:r>
          </a:p>
          <a:p>
            <a:pPr fontAlgn="t"/>
            <a:r>
              <a:rPr lang="en-GB" sz="800" dirty="0">
                <a:solidFill>
                  <a:schemeClr val="bg1">
                    <a:lumMod val="65000"/>
                  </a:schemeClr>
                </a:solidFill>
              </a:rPr>
              <a:t>European Central Bank</a:t>
            </a:r>
            <a:r>
              <a:rPr lang="ru-RU" sz="800" dirty="0">
                <a:solidFill>
                  <a:schemeClr val="bg1">
                    <a:lumMod val="65000"/>
                  </a:schemeClr>
                </a:solidFill>
              </a:rPr>
              <a:t>│</a:t>
            </a:r>
            <a:r>
              <a:rPr lang="en-GB" sz="800" dirty="0">
                <a:solidFill>
                  <a:schemeClr val="bg1">
                    <a:lumMod val="65000"/>
                  </a:schemeClr>
                </a:solidFill>
              </a:rPr>
              <a:t>Banking supervision</a:t>
            </a:r>
            <a:r>
              <a:rPr lang="mk-MK" sz="800" dirty="0">
                <a:solidFill>
                  <a:schemeClr val="bg1">
                    <a:lumMod val="65000"/>
                  </a:schemeClr>
                </a:solidFill>
              </a:rPr>
              <a:t>, </a:t>
            </a:r>
          </a:p>
          <a:p>
            <a:pPr fontAlgn="t"/>
            <a:r>
              <a:rPr lang="en-US" sz="800" dirty="0">
                <a:solidFill>
                  <a:schemeClr val="bg1">
                    <a:lumMod val="65000"/>
                  </a:schemeClr>
                </a:solidFill>
              </a:rPr>
              <a:t>World Bank | Regular Economic Report Spring 2026</a:t>
            </a:r>
            <a:endParaRPr lang="mk-MK" sz="800" dirty="0">
              <a:solidFill>
                <a:schemeClr val="bg1">
                  <a:lumMod val="65000"/>
                </a:schemeClr>
              </a:solidFill>
            </a:endParaRPr>
          </a:p>
        </p:txBody>
      </p:sp>
      <p:sp>
        <p:nvSpPr>
          <p:cNvPr id="6" name="TextBox 5">
            <a:extLst>
              <a:ext uri="{FF2B5EF4-FFF2-40B4-BE49-F238E27FC236}">
                <a16:creationId xmlns:a16="http://schemas.microsoft.com/office/drawing/2014/main" id="{4CA02542-3708-124D-4763-9A434FFF3C2A}"/>
              </a:ext>
            </a:extLst>
          </p:cNvPr>
          <p:cNvSpPr txBox="1"/>
          <p:nvPr/>
        </p:nvSpPr>
        <p:spPr>
          <a:xfrm>
            <a:off x="182623" y="1771471"/>
            <a:ext cx="11279702" cy="769441"/>
          </a:xfrm>
          <a:prstGeom prst="rect">
            <a:avLst/>
          </a:prstGeom>
          <a:noFill/>
        </p:spPr>
        <p:txBody>
          <a:bodyPr wrap="square">
            <a:spAutoFit/>
          </a:bodyPr>
          <a:lstStyle/>
          <a:p>
            <a:r>
              <a:rPr lang="en-US" sz="1100" dirty="0">
                <a:solidFill>
                  <a:srgbClr val="002060"/>
                </a:solidFill>
              </a:rPr>
              <a:t>🔍</a:t>
            </a:r>
            <a:r>
              <a:rPr lang="en-US" sz="1100" b="1" i="1" dirty="0" err="1">
                <a:solidFill>
                  <a:srgbClr val="002060"/>
                </a:solidFill>
                <a:latin typeface="+mj-lt"/>
              </a:rPr>
              <a:t>Denarization</a:t>
            </a:r>
            <a:r>
              <a:rPr lang="en-US" sz="1100" b="1" i="1" dirty="0">
                <a:solidFill>
                  <a:srgbClr val="002060"/>
                </a:solidFill>
                <a:latin typeface="+mj-lt"/>
              </a:rPr>
              <a:t> and continued growth of long-term savings</a:t>
            </a:r>
          </a:p>
          <a:p>
            <a:r>
              <a:rPr lang="en-US" sz="1100" i="1" dirty="0">
                <a:solidFill>
                  <a:srgbClr val="002060"/>
                </a:solidFill>
                <a:latin typeface="+mj-lt"/>
              </a:rPr>
              <a:t>- </a:t>
            </a:r>
            <a:r>
              <a:rPr lang="en-GB" sz="1100" i="1" dirty="0">
                <a:solidFill>
                  <a:srgbClr val="002060"/>
                </a:solidFill>
                <a:latin typeface="+mj-lt"/>
              </a:rPr>
              <a:t>in the structure</a:t>
            </a:r>
            <a:r>
              <a:rPr lang="ru-RU" sz="1100" i="1" dirty="0">
                <a:solidFill>
                  <a:srgbClr val="002060"/>
                </a:solidFill>
                <a:latin typeface="+mj-lt"/>
              </a:rPr>
              <a:t> </a:t>
            </a:r>
            <a:r>
              <a:rPr lang="en-GB" sz="1100" i="1" dirty="0">
                <a:solidFill>
                  <a:srgbClr val="002060"/>
                </a:solidFill>
                <a:latin typeface="+mj-lt"/>
              </a:rPr>
              <a:t>of</a:t>
            </a:r>
            <a:r>
              <a:rPr lang="ru-RU" sz="1100" i="1" dirty="0">
                <a:solidFill>
                  <a:srgbClr val="002060"/>
                </a:solidFill>
                <a:latin typeface="+mj-lt"/>
              </a:rPr>
              <a:t> </a:t>
            </a:r>
            <a:r>
              <a:rPr lang="en-GB" sz="1100" i="1" dirty="0">
                <a:solidFill>
                  <a:srgbClr val="002060"/>
                </a:solidFill>
                <a:latin typeface="+mj-lt"/>
              </a:rPr>
              <a:t>liabilities, the </a:t>
            </a:r>
            <a:r>
              <a:rPr lang="en-US" sz="1100" i="1" dirty="0">
                <a:solidFill>
                  <a:srgbClr val="002060"/>
                </a:solidFill>
                <a:latin typeface="+mj-lt"/>
              </a:rPr>
              <a:t>deposits </a:t>
            </a:r>
            <a:r>
              <a:rPr lang="en-GB" sz="1100" i="1" dirty="0">
                <a:solidFill>
                  <a:srgbClr val="002060"/>
                </a:solidFill>
                <a:latin typeface="+mj-lt"/>
              </a:rPr>
              <a:t>participate by</a:t>
            </a:r>
            <a:r>
              <a:rPr lang="ru-RU" sz="1100" i="1" dirty="0">
                <a:solidFill>
                  <a:srgbClr val="002060"/>
                </a:solidFill>
                <a:latin typeface="+mj-lt"/>
              </a:rPr>
              <a:t> 7</a:t>
            </a:r>
            <a:r>
              <a:rPr lang="en-US" sz="1100" i="1" dirty="0">
                <a:solidFill>
                  <a:srgbClr val="002060"/>
                </a:solidFill>
                <a:latin typeface="+mj-lt"/>
              </a:rPr>
              <a:t>1</a:t>
            </a:r>
            <a:r>
              <a:rPr lang="ru-RU" sz="1100" i="1" dirty="0">
                <a:solidFill>
                  <a:srgbClr val="002060"/>
                </a:solidFill>
                <a:latin typeface="+mj-lt"/>
              </a:rPr>
              <a:t>%</a:t>
            </a:r>
            <a:r>
              <a:rPr lang="en-GB" sz="1100" i="1" dirty="0">
                <a:solidFill>
                  <a:srgbClr val="002060"/>
                </a:solidFill>
                <a:latin typeface="+mj-lt"/>
              </a:rPr>
              <a:t>,</a:t>
            </a:r>
            <a:r>
              <a:rPr lang="en-US" sz="1100" i="1" dirty="0">
                <a:solidFill>
                  <a:srgbClr val="002060"/>
                </a:solidFill>
                <a:latin typeface="+mj-lt"/>
              </a:rPr>
              <a:t> which confirms the basic business model of traditional banking - collecting deposits </a:t>
            </a:r>
            <a:r>
              <a:rPr lang="en-GB" sz="1100" i="1" dirty="0">
                <a:solidFill>
                  <a:srgbClr val="002060"/>
                </a:solidFill>
                <a:latin typeface="+mj-lt"/>
              </a:rPr>
              <a:t> </a:t>
            </a:r>
            <a:r>
              <a:rPr lang="en-US" sz="1100" i="1" dirty="0">
                <a:solidFill>
                  <a:srgbClr val="002060"/>
                </a:solidFill>
                <a:latin typeface="+mj-lt"/>
              </a:rPr>
              <a:t>and approving loans</a:t>
            </a:r>
          </a:p>
          <a:p>
            <a:r>
              <a:rPr lang="en-US" sz="1100" i="1" dirty="0">
                <a:solidFill>
                  <a:srgbClr val="002060"/>
                </a:solidFill>
                <a:latin typeface="+mj-lt"/>
              </a:rPr>
              <a:t>- deposit base recorded an annual growth of 9.7%, compared to the pre-pandemic period, increased by 63%. </a:t>
            </a:r>
          </a:p>
          <a:p>
            <a:r>
              <a:rPr lang="en-US" sz="1100" i="1" dirty="0">
                <a:solidFill>
                  <a:srgbClr val="002060"/>
                </a:solidFill>
                <a:latin typeface="+mj-lt"/>
              </a:rPr>
              <a:t>- this is a </a:t>
            </a:r>
            <a:r>
              <a:rPr lang="en-US" sz="1100" b="1" i="1" dirty="0">
                <a:solidFill>
                  <a:srgbClr val="002060"/>
                </a:solidFill>
                <a:latin typeface="+mj-lt"/>
              </a:rPr>
              <a:t>sign of </a:t>
            </a:r>
            <a:r>
              <a:rPr lang="en-US" sz="1100" b="1" i="1" dirty="0">
                <a:solidFill>
                  <a:srgbClr val="002060"/>
                </a:solidFill>
              </a:rPr>
              <a:t>trust </a:t>
            </a:r>
            <a:r>
              <a:rPr lang="en-US" sz="1100" i="1" dirty="0">
                <a:solidFill>
                  <a:srgbClr val="002060"/>
                </a:solidFill>
              </a:rPr>
              <a:t>in the banking sector</a:t>
            </a:r>
            <a:endParaRPr lang="mk-MK" sz="1100" i="1" dirty="0">
              <a:solidFill>
                <a:srgbClr val="002060"/>
              </a:solidFill>
            </a:endParaRPr>
          </a:p>
        </p:txBody>
      </p:sp>
      <p:sp>
        <p:nvSpPr>
          <p:cNvPr id="12" name="TextBox 11">
            <a:extLst>
              <a:ext uri="{FF2B5EF4-FFF2-40B4-BE49-F238E27FC236}">
                <a16:creationId xmlns:a16="http://schemas.microsoft.com/office/drawing/2014/main" id="{5E827D82-135E-3127-A26F-09C328CD897A}"/>
              </a:ext>
            </a:extLst>
          </p:cNvPr>
          <p:cNvSpPr txBox="1"/>
          <p:nvPr/>
        </p:nvSpPr>
        <p:spPr>
          <a:xfrm>
            <a:off x="182623" y="1252477"/>
            <a:ext cx="10155695" cy="369332"/>
          </a:xfrm>
          <a:prstGeom prst="rect">
            <a:avLst/>
          </a:prstGeom>
          <a:noFill/>
        </p:spPr>
        <p:txBody>
          <a:bodyPr wrap="square">
            <a:spAutoFit/>
          </a:bodyPr>
          <a:lstStyle/>
          <a:p>
            <a:r>
              <a:rPr lang="en-US" sz="1800" dirty="0">
                <a:solidFill>
                  <a:srgbClr val="FF0066"/>
                </a:solidFill>
                <a:latin typeface="Amasis MT Pro" panose="02040504050005020304" pitchFamily="18" charset="0"/>
                <a:cs typeface="Aldhabi" panose="020B0604020202020204" pitchFamily="2" charset="-78"/>
              </a:rPr>
              <a:t>Qualitative signals</a:t>
            </a:r>
            <a:r>
              <a:rPr lang="en-US" sz="1100" dirty="0">
                <a:solidFill>
                  <a:srgbClr val="FF0066"/>
                </a:solidFill>
                <a:latin typeface="Amasis MT Pro" panose="02040504050005020304" pitchFamily="18" charset="0"/>
                <a:cs typeface="Aldhabi" panose="020B0604020202020204" pitchFamily="2" charset="-78"/>
              </a:rPr>
              <a:t>: </a:t>
            </a:r>
            <a:r>
              <a:rPr lang="en-US" dirty="0">
                <a:solidFill>
                  <a:srgbClr val="FF0066"/>
                </a:solidFill>
                <a:latin typeface="Amasis MT Pro" panose="02040504050005020304" pitchFamily="18" charset="0"/>
                <a:cs typeface="Aldhabi" panose="020B0604020202020204" pitchFamily="2" charset="-78"/>
              </a:rPr>
              <a:t>B</a:t>
            </a:r>
            <a:r>
              <a:rPr lang="en-US" dirty="0">
                <a:solidFill>
                  <a:srgbClr val="FF0066"/>
                </a:solidFill>
                <a:latin typeface="Amasis MT Pro" panose="02040504050005020304" pitchFamily="18" charset="0"/>
              </a:rPr>
              <a:t>ank funding, </a:t>
            </a:r>
            <a:r>
              <a:rPr lang="en-US" sz="1200" i="1" dirty="0">
                <a:solidFill>
                  <a:srgbClr val="002060"/>
                </a:solidFill>
                <a:latin typeface="Amasis MT Pro Light" panose="02040304050005020304" pitchFamily="18" charset="0"/>
              </a:rPr>
              <a:t>basic business model of </a:t>
            </a:r>
            <a:r>
              <a:rPr lang="en-US" sz="1200" b="1" i="1" dirty="0">
                <a:solidFill>
                  <a:srgbClr val="002060"/>
                </a:solidFill>
                <a:latin typeface="Amasis MT Pro Light" panose="02040304050005020304" pitchFamily="18" charset="0"/>
              </a:rPr>
              <a:t>traditional banking </a:t>
            </a:r>
            <a:r>
              <a:rPr lang="ru-RU" sz="1200" b="1" dirty="0">
                <a:solidFill>
                  <a:srgbClr val="002060"/>
                </a:solidFill>
              </a:rPr>
              <a:t> </a:t>
            </a:r>
            <a:endParaRPr lang="en-US" sz="1200" b="1" dirty="0">
              <a:solidFill>
                <a:srgbClr val="002060"/>
              </a:solidFill>
              <a:latin typeface="Amasis MT Pro Light" panose="02040304050005020304" pitchFamily="18" charset="0"/>
            </a:endParaRPr>
          </a:p>
        </p:txBody>
      </p:sp>
      <p:graphicFrame>
        <p:nvGraphicFramePr>
          <p:cNvPr id="4" name="Chart 3">
            <a:extLst>
              <a:ext uri="{FF2B5EF4-FFF2-40B4-BE49-F238E27FC236}">
                <a16:creationId xmlns:a16="http://schemas.microsoft.com/office/drawing/2014/main" id="{7682FE66-7503-0D5A-FC01-8684077F9FB5}"/>
              </a:ext>
            </a:extLst>
          </p:cNvPr>
          <p:cNvGraphicFramePr>
            <a:graphicFrameLocks/>
          </p:cNvGraphicFramePr>
          <p:nvPr>
            <p:extLst>
              <p:ext uri="{D42A27DB-BD31-4B8C-83A1-F6EECF244321}">
                <p14:modId xmlns:p14="http://schemas.microsoft.com/office/powerpoint/2010/main" val="1258815853"/>
              </p:ext>
            </p:extLst>
          </p:nvPr>
        </p:nvGraphicFramePr>
        <p:xfrm>
          <a:off x="6317407" y="2440485"/>
          <a:ext cx="5747657" cy="3227773"/>
        </p:xfrm>
        <a:graphic>
          <a:graphicData uri="http://schemas.openxmlformats.org/drawingml/2006/chart">
            <c:chart xmlns:c="http://schemas.openxmlformats.org/drawingml/2006/chart" xmlns:r="http://schemas.openxmlformats.org/officeDocument/2006/relationships" r:id="rId3"/>
          </a:graphicData>
        </a:graphic>
      </p:graphicFrame>
      <p:pic>
        <p:nvPicPr>
          <p:cNvPr id="16" name="Picture 15" descr="Shape, arrow&#10;&#10;Description automatically generated">
            <a:extLst>
              <a:ext uri="{FF2B5EF4-FFF2-40B4-BE49-F238E27FC236}">
                <a16:creationId xmlns:a16="http://schemas.microsoft.com/office/drawing/2014/main" id="{2A014B88-85DF-E869-2078-EE9F869817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180357">
            <a:off x="10383597" y="597401"/>
            <a:ext cx="1436062" cy="1376098"/>
          </a:xfrm>
          <a:prstGeom prst="rect">
            <a:avLst/>
          </a:prstGeom>
        </p:spPr>
      </p:pic>
      <p:sp>
        <p:nvSpPr>
          <p:cNvPr id="18" name="TextBox 17">
            <a:extLst>
              <a:ext uri="{FF2B5EF4-FFF2-40B4-BE49-F238E27FC236}">
                <a16:creationId xmlns:a16="http://schemas.microsoft.com/office/drawing/2014/main" id="{E1FD2E80-0F5B-D6B2-BB20-E832E4930053}"/>
              </a:ext>
            </a:extLst>
          </p:cNvPr>
          <p:cNvSpPr txBox="1"/>
          <p:nvPr/>
        </p:nvSpPr>
        <p:spPr>
          <a:xfrm>
            <a:off x="8952297" y="1207259"/>
            <a:ext cx="1779564" cy="523220"/>
          </a:xfrm>
          <a:prstGeom prst="rect">
            <a:avLst/>
          </a:prstGeom>
          <a:noFill/>
        </p:spPr>
        <p:txBody>
          <a:bodyPr wrap="square">
            <a:spAutoFit/>
          </a:bodyPr>
          <a:lstStyle/>
          <a:p>
            <a:pPr fontAlgn="ctr"/>
            <a:r>
              <a:rPr lang="en-US" sz="1400" dirty="0">
                <a:solidFill>
                  <a:srgbClr val="002060"/>
                </a:solidFill>
              </a:rPr>
              <a:t>households </a:t>
            </a:r>
            <a:r>
              <a:rPr lang="en-GB" sz="1400" i="0" u="none" strike="noStrike" dirty="0">
                <a:solidFill>
                  <a:srgbClr val="002060"/>
                </a:solidFill>
                <a:effectLst/>
                <a:latin typeface="+mn-lt"/>
              </a:rPr>
              <a:t>deposits</a:t>
            </a:r>
            <a:r>
              <a:rPr lang="mk-MK" sz="1400" i="0" u="none" strike="noStrike" dirty="0">
                <a:solidFill>
                  <a:srgbClr val="002060"/>
                </a:solidFill>
                <a:effectLst/>
                <a:latin typeface="+mn-lt"/>
              </a:rPr>
              <a:t> </a:t>
            </a:r>
            <a:endParaRPr lang="en-GB" sz="1400" i="0" u="none" strike="noStrike" dirty="0">
              <a:solidFill>
                <a:srgbClr val="002060"/>
              </a:solidFill>
              <a:effectLst/>
              <a:latin typeface="+mn-lt"/>
            </a:endParaRPr>
          </a:p>
          <a:p>
            <a:pPr fontAlgn="ctr"/>
            <a:r>
              <a:rPr lang="en-US" sz="1400" b="1" dirty="0">
                <a:solidFill>
                  <a:srgbClr val="002060"/>
                </a:solidFill>
              </a:rPr>
              <a:t>annual</a:t>
            </a:r>
            <a:r>
              <a:rPr lang="mk-MK" sz="1400" b="1" dirty="0">
                <a:solidFill>
                  <a:srgbClr val="002060"/>
                </a:solidFill>
              </a:rPr>
              <a:t> </a:t>
            </a:r>
            <a:r>
              <a:rPr lang="en-US" sz="1400" b="1" dirty="0">
                <a:solidFill>
                  <a:srgbClr val="002060"/>
                </a:solidFill>
              </a:rPr>
              <a:t>11.7</a:t>
            </a:r>
            <a:r>
              <a:rPr lang="en-US" sz="1400" b="1" i="0" u="none" strike="noStrike" dirty="0">
                <a:solidFill>
                  <a:srgbClr val="002060"/>
                </a:solidFill>
                <a:effectLst/>
                <a:latin typeface="+mn-lt"/>
              </a:rPr>
              <a:t>%</a:t>
            </a:r>
          </a:p>
        </p:txBody>
      </p:sp>
      <p:sp>
        <p:nvSpPr>
          <p:cNvPr id="3" name="object 8">
            <a:extLst>
              <a:ext uri="{FF2B5EF4-FFF2-40B4-BE49-F238E27FC236}">
                <a16:creationId xmlns:a16="http://schemas.microsoft.com/office/drawing/2014/main" id="{1EBBCA96-36A2-6D15-1668-35A6EAAEA1A3}"/>
              </a:ext>
            </a:extLst>
          </p:cNvPr>
          <p:cNvSpPr/>
          <p:nvPr/>
        </p:nvSpPr>
        <p:spPr>
          <a:xfrm>
            <a:off x="5645020" y="90694"/>
            <a:ext cx="796760" cy="374200"/>
          </a:xfrm>
          <a:prstGeom prst="rect">
            <a:avLst/>
          </a:prstGeom>
          <a:blipFill>
            <a:blip r:embed="rId5" cstate="print"/>
            <a:stretch>
              <a:fillRect/>
            </a:stretch>
          </a:blipFill>
        </p:spPr>
        <p:txBody>
          <a:bodyPr wrap="square" lIns="0" tIns="0" rIns="0" bIns="0" rtlCol="0"/>
          <a:lstStyle/>
          <a:p>
            <a:pPr algn="ctr"/>
            <a:endParaRPr dirty="0">
              <a:solidFill>
                <a:srgbClr val="0070C0"/>
              </a:solidFill>
            </a:endParaRPr>
          </a:p>
        </p:txBody>
      </p:sp>
      <p:sp>
        <p:nvSpPr>
          <p:cNvPr id="13" name="TextBox 12">
            <a:extLst>
              <a:ext uri="{FF2B5EF4-FFF2-40B4-BE49-F238E27FC236}">
                <a16:creationId xmlns:a16="http://schemas.microsoft.com/office/drawing/2014/main" id="{4DF27DEB-F4FE-998E-ED82-360082B61C16}"/>
              </a:ext>
            </a:extLst>
          </p:cNvPr>
          <p:cNvSpPr txBox="1"/>
          <p:nvPr/>
        </p:nvSpPr>
        <p:spPr>
          <a:xfrm>
            <a:off x="4323184" y="524801"/>
            <a:ext cx="3545632" cy="169277"/>
          </a:xfrm>
          <a:prstGeom prst="rect">
            <a:avLst/>
          </a:prstGeom>
          <a:noFill/>
        </p:spPr>
        <p:txBody>
          <a:bodyPr wrap="square">
            <a:spAutoFit/>
          </a:bodyPr>
          <a:lstStyle/>
          <a:p>
            <a:pPr algn="ctr"/>
            <a:r>
              <a:rPr lang="en-US" sz="500" dirty="0">
                <a:solidFill>
                  <a:srgbClr val="002060"/>
                </a:solidFill>
                <a:latin typeface="Georgia" panose="02040502050405020303" pitchFamily="18" charset="0"/>
              </a:rPr>
              <a:t>_____________________________________________________________________</a:t>
            </a:r>
          </a:p>
        </p:txBody>
      </p:sp>
      <p:sp>
        <p:nvSpPr>
          <p:cNvPr id="17" name="TextBox 16">
            <a:extLst>
              <a:ext uri="{FF2B5EF4-FFF2-40B4-BE49-F238E27FC236}">
                <a16:creationId xmlns:a16="http://schemas.microsoft.com/office/drawing/2014/main" id="{2E3C4EC6-D9F4-4406-015A-359ACE373287}"/>
              </a:ext>
            </a:extLst>
          </p:cNvPr>
          <p:cNvSpPr txBox="1"/>
          <p:nvPr/>
        </p:nvSpPr>
        <p:spPr>
          <a:xfrm>
            <a:off x="1828799" y="675544"/>
            <a:ext cx="8985379" cy="266291"/>
          </a:xfrm>
          <a:prstGeom prst="rect">
            <a:avLst/>
          </a:prstGeom>
          <a:noFill/>
        </p:spPr>
        <p:txBody>
          <a:bodyPr wrap="square" anchor="ctr">
            <a:spAutoFit/>
          </a:bodyPr>
          <a:lstStyle/>
          <a:p>
            <a:pPr algn="ctr">
              <a:lnSpc>
                <a:spcPct val="115000"/>
              </a:lnSpc>
              <a:spcAft>
                <a:spcPts val="800"/>
              </a:spcAft>
            </a:pPr>
            <a:r>
              <a:rPr lang="en-US" sz="1050" i="1" dirty="0">
                <a:solidFill>
                  <a:srgbClr val="002060"/>
                </a:solidFill>
                <a:latin typeface="Amasis MT Pro Light" panose="02040304050005020304" pitchFamily="18" charset="0"/>
              </a:rPr>
              <a:t>Macroeconomic data and </a:t>
            </a:r>
            <a:r>
              <a:rPr lang="en-US" sz="1050" i="1" dirty="0">
                <a:solidFill>
                  <a:srgbClr val="002060"/>
                </a:solidFill>
                <a:latin typeface="Georgia" panose="02040502050405020303" pitchFamily="18" charset="0"/>
              </a:rPr>
              <a:t>Banking system of the Republic of North Macedonia</a:t>
            </a:r>
            <a:r>
              <a:rPr lang="en-US" sz="1050" dirty="0">
                <a:solidFill>
                  <a:srgbClr val="002060"/>
                </a:solidFill>
                <a:latin typeface="Georgia" panose="02040502050405020303" pitchFamily="18" charset="0"/>
              </a:rPr>
              <a:t> </a:t>
            </a:r>
            <a:r>
              <a:rPr lang="en-US" sz="1050" i="1" dirty="0">
                <a:solidFill>
                  <a:srgbClr val="002060"/>
                </a:solidFill>
                <a:latin typeface="Amasis MT Pro Light" panose="02040304050005020304" pitchFamily="18" charset="0"/>
                <a:cs typeface="Times New Roman" panose="02020603050405020304" pitchFamily="18" charset="0"/>
              </a:rPr>
              <a:t>Re</a:t>
            </a:r>
            <a:r>
              <a:rPr lang="en-US" sz="1050" i="1" dirty="0">
                <a:solidFill>
                  <a:srgbClr val="002060"/>
                </a:solidFill>
                <a:latin typeface="Amasis MT Pro Light" panose="02040304050005020304" pitchFamily="18" charset="0"/>
              </a:rPr>
              <a:t>ference date: </a:t>
            </a:r>
            <a:r>
              <a:rPr lang="en-US" sz="1050" dirty="0">
                <a:solidFill>
                  <a:srgbClr val="002060"/>
                </a:solidFill>
                <a:latin typeface="Amasis MT Pro Light" panose="02040304050005020304" pitchFamily="18" charset="0"/>
              </a:rPr>
              <a:t>202</a:t>
            </a:r>
            <a:r>
              <a:rPr lang="mk-MK" sz="1050" dirty="0">
                <a:solidFill>
                  <a:srgbClr val="002060"/>
                </a:solidFill>
              </a:rPr>
              <a:t>5</a:t>
            </a:r>
            <a:r>
              <a:rPr lang="en-US" sz="1050" dirty="0">
                <a:solidFill>
                  <a:srgbClr val="002060"/>
                </a:solidFill>
                <a:latin typeface="Amasis MT Pro Light" panose="02040304050005020304" pitchFamily="18" charset="0"/>
              </a:rPr>
              <a:t>-Q</a:t>
            </a:r>
            <a:r>
              <a:rPr lang="mk-MK" sz="1050" dirty="0">
                <a:solidFill>
                  <a:srgbClr val="002060"/>
                </a:solidFill>
              </a:rPr>
              <a:t>4</a:t>
            </a:r>
            <a:endParaRPr lang="en-US" sz="1050" dirty="0">
              <a:latin typeface="Amasis MT Pro Light" panose="02040304050005020304" pitchFamily="18" charset="0"/>
            </a:endParaRPr>
          </a:p>
        </p:txBody>
      </p:sp>
      <p:graphicFrame>
        <p:nvGraphicFramePr>
          <p:cNvPr id="2" name="Chart 1">
            <a:extLst>
              <a:ext uri="{FF2B5EF4-FFF2-40B4-BE49-F238E27FC236}">
                <a16:creationId xmlns:a16="http://schemas.microsoft.com/office/drawing/2014/main" id="{2CA5B595-4D4A-A78C-737A-8FAB7D419F29}"/>
              </a:ext>
            </a:extLst>
          </p:cNvPr>
          <p:cNvGraphicFramePr>
            <a:graphicFrameLocks/>
          </p:cNvGraphicFramePr>
          <p:nvPr>
            <p:extLst>
              <p:ext uri="{D42A27DB-BD31-4B8C-83A1-F6EECF244321}">
                <p14:modId xmlns:p14="http://schemas.microsoft.com/office/powerpoint/2010/main" val="1809574957"/>
              </p:ext>
            </p:extLst>
          </p:nvPr>
        </p:nvGraphicFramePr>
        <p:xfrm>
          <a:off x="243902" y="3849749"/>
          <a:ext cx="5630693" cy="2557708"/>
        </p:xfrm>
        <a:graphic>
          <a:graphicData uri="http://schemas.openxmlformats.org/drawingml/2006/chart">
            <c:chart xmlns:c="http://schemas.openxmlformats.org/drawingml/2006/chart" xmlns:r="http://schemas.openxmlformats.org/officeDocument/2006/relationships" r:id="rId6"/>
          </a:graphicData>
        </a:graphic>
      </p:graphicFrame>
      <p:sp>
        <p:nvSpPr>
          <p:cNvPr id="8" name="TextBox 7">
            <a:extLst>
              <a:ext uri="{FF2B5EF4-FFF2-40B4-BE49-F238E27FC236}">
                <a16:creationId xmlns:a16="http://schemas.microsoft.com/office/drawing/2014/main" id="{34CFD864-8DAD-D431-0589-7763A17791E1}"/>
              </a:ext>
            </a:extLst>
          </p:cNvPr>
          <p:cNvSpPr txBox="1"/>
          <p:nvPr/>
        </p:nvSpPr>
        <p:spPr>
          <a:xfrm>
            <a:off x="-52370" y="2648594"/>
            <a:ext cx="6670884" cy="1015663"/>
          </a:xfrm>
          <a:prstGeom prst="rect">
            <a:avLst/>
          </a:prstGeom>
          <a:noFill/>
        </p:spPr>
        <p:txBody>
          <a:bodyPr wrap="square" numCol="1">
            <a:spAutoFit/>
          </a:bodyPr>
          <a:lstStyle/>
          <a:p>
            <a:pPr lvl="1" fontAlgn="t"/>
            <a:r>
              <a:rPr lang="en-US" sz="1000" dirty="0">
                <a:solidFill>
                  <a:srgbClr val="002060"/>
                </a:solidFill>
                <a:latin typeface="Amasis MT Pro" panose="02040504050005020304" pitchFamily="18" charset="0"/>
                <a:cs typeface="Aldhabi" panose="020B0604020202020204" pitchFamily="2" charset="-78"/>
              </a:rPr>
              <a:t>Structure of deposits</a:t>
            </a:r>
            <a:endParaRPr lang="mk-MK" sz="1000" dirty="0">
              <a:solidFill>
                <a:srgbClr val="002060"/>
              </a:solidFill>
              <a:cs typeface="Aldhabi" panose="020B0604020202020204" pitchFamily="2" charset="-78"/>
            </a:endParaRPr>
          </a:p>
          <a:p>
            <a:pPr lvl="1" fontAlgn="t"/>
            <a:endParaRPr lang="mk-MK" sz="1000" dirty="0">
              <a:solidFill>
                <a:srgbClr val="002060"/>
              </a:solidFill>
              <a:cs typeface="Aldhabi" panose="020B0604020202020204" pitchFamily="2" charset="-78"/>
            </a:endParaRPr>
          </a:p>
          <a:p>
            <a:pPr lvl="1" fontAlgn="t">
              <a:lnSpc>
                <a:spcPct val="100000"/>
              </a:lnSpc>
              <a:spcBef>
                <a:spcPts val="0"/>
              </a:spcBef>
            </a:pPr>
            <a:r>
              <a:rPr lang="en-GB" sz="1000" b="1" dirty="0">
                <a:solidFill>
                  <a:srgbClr val="002060"/>
                </a:solidFill>
              </a:rPr>
              <a:t>H</a:t>
            </a:r>
            <a:r>
              <a:rPr lang="en-US" sz="1000" b="1" dirty="0" err="1">
                <a:solidFill>
                  <a:srgbClr val="002060"/>
                </a:solidFill>
              </a:rPr>
              <a:t>ouseholds</a:t>
            </a:r>
            <a:r>
              <a:rPr lang="en-US" sz="1000" b="1" dirty="0">
                <a:solidFill>
                  <a:srgbClr val="002060"/>
                </a:solidFill>
              </a:rPr>
              <a:t>'</a:t>
            </a:r>
            <a:r>
              <a:rPr lang="en-US" sz="1000" dirty="0">
                <a:solidFill>
                  <a:srgbClr val="002060"/>
                </a:solidFill>
              </a:rPr>
              <a:t> increased by</a:t>
            </a:r>
            <a:r>
              <a:rPr lang="mk-MK" sz="1000" dirty="0">
                <a:solidFill>
                  <a:srgbClr val="002060"/>
                </a:solidFill>
              </a:rPr>
              <a:t> </a:t>
            </a:r>
            <a:r>
              <a:rPr lang="en-US" sz="1000" dirty="0">
                <a:solidFill>
                  <a:srgbClr val="002060"/>
                </a:solidFill>
              </a:rPr>
              <a:t>11.7</a:t>
            </a:r>
            <a:r>
              <a:rPr lang="mk-MK" sz="1000" dirty="0">
                <a:solidFill>
                  <a:srgbClr val="002060"/>
                </a:solidFill>
              </a:rPr>
              <a:t>%</a:t>
            </a:r>
            <a:r>
              <a:rPr lang="en-GB" sz="1000" dirty="0">
                <a:solidFill>
                  <a:srgbClr val="002060"/>
                </a:solidFill>
              </a:rPr>
              <a:t> </a:t>
            </a:r>
            <a:r>
              <a:rPr lang="en-US" sz="1000" dirty="0">
                <a:solidFill>
                  <a:srgbClr val="002060"/>
                </a:solidFill>
              </a:rPr>
              <a:t>annual and 5.1% quarterly </a:t>
            </a:r>
            <a:r>
              <a:rPr lang="en-US" sz="900" dirty="0">
                <a:solidFill>
                  <a:srgbClr val="002060"/>
                </a:solidFill>
              </a:rPr>
              <a:t>(68% participation in total deposits) </a:t>
            </a:r>
          </a:p>
          <a:p>
            <a:pPr lvl="1" fontAlgn="t">
              <a:lnSpc>
                <a:spcPct val="100000"/>
              </a:lnSpc>
              <a:spcBef>
                <a:spcPts val="0"/>
              </a:spcBef>
            </a:pPr>
            <a:r>
              <a:rPr lang="en-GB" sz="1000" b="1" dirty="0">
                <a:solidFill>
                  <a:srgbClr val="002060"/>
                </a:solidFill>
              </a:rPr>
              <a:t>Non-financial corporations </a:t>
            </a:r>
            <a:r>
              <a:rPr lang="en-US" sz="1000" dirty="0">
                <a:solidFill>
                  <a:srgbClr val="002060"/>
                </a:solidFill>
              </a:rPr>
              <a:t>increased  by</a:t>
            </a:r>
            <a:r>
              <a:rPr lang="mk-MK" sz="1000" dirty="0">
                <a:solidFill>
                  <a:srgbClr val="002060"/>
                </a:solidFill>
              </a:rPr>
              <a:t> </a:t>
            </a:r>
            <a:r>
              <a:rPr lang="en-US" sz="1000" dirty="0">
                <a:solidFill>
                  <a:srgbClr val="002060"/>
                </a:solidFill>
              </a:rPr>
              <a:t>6.4</a:t>
            </a:r>
            <a:r>
              <a:rPr lang="mk-MK" sz="1000" dirty="0">
                <a:solidFill>
                  <a:srgbClr val="002060"/>
                </a:solidFill>
              </a:rPr>
              <a:t>%</a:t>
            </a:r>
            <a:r>
              <a:rPr lang="en-GB" sz="1000" dirty="0">
                <a:solidFill>
                  <a:srgbClr val="002060"/>
                </a:solidFill>
              </a:rPr>
              <a:t> </a:t>
            </a:r>
            <a:r>
              <a:rPr lang="en-US" sz="1000" dirty="0">
                <a:solidFill>
                  <a:srgbClr val="002060"/>
                </a:solidFill>
              </a:rPr>
              <a:t>annual </a:t>
            </a:r>
            <a:r>
              <a:rPr lang="mk-MK" sz="1000" dirty="0">
                <a:solidFill>
                  <a:srgbClr val="002060"/>
                </a:solidFill>
              </a:rPr>
              <a:t> </a:t>
            </a:r>
            <a:r>
              <a:rPr lang="en-GB" sz="1000" dirty="0">
                <a:solidFill>
                  <a:srgbClr val="002060"/>
                </a:solidFill>
              </a:rPr>
              <a:t>and </a:t>
            </a:r>
            <a:r>
              <a:rPr lang="en-US" sz="1000" dirty="0">
                <a:solidFill>
                  <a:srgbClr val="002060"/>
                </a:solidFill>
              </a:rPr>
              <a:t>5.5</a:t>
            </a:r>
            <a:r>
              <a:rPr lang="mk-MK" sz="1000" dirty="0">
                <a:solidFill>
                  <a:srgbClr val="002060"/>
                </a:solidFill>
              </a:rPr>
              <a:t>% </a:t>
            </a:r>
            <a:r>
              <a:rPr lang="en-US" sz="1000" dirty="0">
                <a:solidFill>
                  <a:srgbClr val="002060"/>
                </a:solidFill>
              </a:rPr>
              <a:t>quarterly </a:t>
            </a:r>
            <a:r>
              <a:rPr lang="en-US" sz="900" dirty="0">
                <a:solidFill>
                  <a:srgbClr val="002060"/>
                </a:solidFill>
              </a:rPr>
              <a:t>(29% </a:t>
            </a:r>
            <a:r>
              <a:rPr lang="en-GB" sz="900" dirty="0">
                <a:solidFill>
                  <a:srgbClr val="002060"/>
                </a:solidFill>
              </a:rPr>
              <a:t>participation in total deposits)</a:t>
            </a:r>
          </a:p>
          <a:p>
            <a:pPr lvl="1" fontAlgn="t">
              <a:lnSpc>
                <a:spcPct val="100000"/>
              </a:lnSpc>
              <a:spcBef>
                <a:spcPts val="0"/>
              </a:spcBef>
            </a:pPr>
            <a:r>
              <a:rPr lang="en-US" sz="1000" b="1" dirty="0">
                <a:solidFill>
                  <a:srgbClr val="002060"/>
                </a:solidFill>
              </a:rPr>
              <a:t>Denar</a:t>
            </a:r>
            <a:r>
              <a:rPr lang="en-US" sz="1000" dirty="0">
                <a:solidFill>
                  <a:srgbClr val="002060"/>
                </a:solidFill>
              </a:rPr>
              <a:t>, increased by</a:t>
            </a:r>
            <a:r>
              <a:rPr lang="mk-MK" sz="1000" dirty="0">
                <a:solidFill>
                  <a:srgbClr val="002060"/>
                </a:solidFill>
              </a:rPr>
              <a:t> </a:t>
            </a:r>
            <a:r>
              <a:rPr lang="en-US" sz="1000" dirty="0">
                <a:solidFill>
                  <a:srgbClr val="002060"/>
                </a:solidFill>
              </a:rPr>
              <a:t>1</a:t>
            </a:r>
            <a:r>
              <a:rPr lang="mk-MK" sz="1000" dirty="0">
                <a:solidFill>
                  <a:srgbClr val="002060"/>
                </a:solidFill>
              </a:rPr>
              <a:t>4,9%</a:t>
            </a:r>
            <a:r>
              <a:rPr lang="en-GB" sz="1000" dirty="0">
                <a:solidFill>
                  <a:srgbClr val="002060"/>
                </a:solidFill>
              </a:rPr>
              <a:t> annual</a:t>
            </a:r>
            <a:r>
              <a:rPr lang="mk-MK" sz="1000" dirty="0">
                <a:solidFill>
                  <a:srgbClr val="002060"/>
                </a:solidFill>
              </a:rPr>
              <a:t> 7,0</a:t>
            </a:r>
            <a:r>
              <a:rPr lang="en-US" sz="1000" dirty="0">
                <a:solidFill>
                  <a:srgbClr val="002060"/>
                </a:solidFill>
              </a:rPr>
              <a:t>% quarterly </a:t>
            </a:r>
            <a:r>
              <a:rPr lang="en-US" sz="900" dirty="0">
                <a:solidFill>
                  <a:srgbClr val="002060"/>
                </a:solidFill>
              </a:rPr>
              <a:t>(</a:t>
            </a:r>
            <a:r>
              <a:rPr lang="mk-MK" sz="900" dirty="0">
                <a:solidFill>
                  <a:srgbClr val="002060"/>
                </a:solidFill>
              </a:rPr>
              <a:t>5</a:t>
            </a:r>
            <a:r>
              <a:rPr lang="en-US" sz="900" dirty="0">
                <a:solidFill>
                  <a:srgbClr val="002060"/>
                </a:solidFill>
              </a:rPr>
              <a:t>8% participation in total deposits) </a:t>
            </a:r>
          </a:p>
          <a:p>
            <a:pPr lvl="1" fontAlgn="t">
              <a:lnSpc>
                <a:spcPct val="100000"/>
              </a:lnSpc>
              <a:spcBef>
                <a:spcPts val="0"/>
              </a:spcBef>
            </a:pPr>
            <a:r>
              <a:rPr lang="en-US" sz="1000" b="1" dirty="0">
                <a:solidFill>
                  <a:srgbClr val="002060"/>
                </a:solidFill>
              </a:rPr>
              <a:t>Foreign currency</a:t>
            </a:r>
            <a:r>
              <a:rPr lang="en-US" sz="1000" dirty="0">
                <a:solidFill>
                  <a:srgbClr val="002060"/>
                </a:solidFill>
              </a:rPr>
              <a:t>,</a:t>
            </a:r>
            <a:r>
              <a:rPr lang="en-US" sz="1000" b="1" dirty="0">
                <a:solidFill>
                  <a:srgbClr val="002060"/>
                </a:solidFill>
              </a:rPr>
              <a:t> </a:t>
            </a:r>
            <a:r>
              <a:rPr lang="en-US" sz="1000" dirty="0">
                <a:solidFill>
                  <a:srgbClr val="002060"/>
                </a:solidFill>
              </a:rPr>
              <a:t>increased by</a:t>
            </a:r>
            <a:r>
              <a:rPr lang="mk-MK" sz="1000" dirty="0">
                <a:solidFill>
                  <a:srgbClr val="002060"/>
                </a:solidFill>
              </a:rPr>
              <a:t> 4,2%</a:t>
            </a:r>
            <a:r>
              <a:rPr lang="en-GB" sz="1000" dirty="0">
                <a:solidFill>
                  <a:srgbClr val="002060"/>
                </a:solidFill>
              </a:rPr>
              <a:t> annual </a:t>
            </a:r>
            <a:r>
              <a:rPr lang="mk-MK" sz="1000" dirty="0">
                <a:solidFill>
                  <a:srgbClr val="002060"/>
                </a:solidFill>
              </a:rPr>
              <a:t>2,7% </a:t>
            </a:r>
            <a:r>
              <a:rPr lang="en-US" sz="1000" dirty="0">
                <a:solidFill>
                  <a:srgbClr val="002060"/>
                </a:solidFill>
              </a:rPr>
              <a:t>quarterly </a:t>
            </a:r>
            <a:r>
              <a:rPr lang="en-US" sz="900" dirty="0">
                <a:solidFill>
                  <a:srgbClr val="002060"/>
                </a:solidFill>
              </a:rPr>
              <a:t>(</a:t>
            </a:r>
            <a:r>
              <a:rPr lang="mk-MK" sz="900" dirty="0">
                <a:solidFill>
                  <a:srgbClr val="002060"/>
                </a:solidFill>
              </a:rPr>
              <a:t>38</a:t>
            </a:r>
            <a:r>
              <a:rPr lang="en-US" sz="900" dirty="0">
                <a:solidFill>
                  <a:srgbClr val="002060"/>
                </a:solidFill>
              </a:rPr>
              <a:t>% participation in total deposits</a:t>
            </a:r>
            <a:r>
              <a:rPr lang="en-GB" sz="900" dirty="0">
                <a:solidFill>
                  <a:srgbClr val="002060"/>
                </a:solidFill>
              </a:rPr>
              <a:t>)</a:t>
            </a:r>
            <a:endParaRPr lang="en-US" sz="900" dirty="0">
              <a:solidFill>
                <a:srgbClr val="FF99CC"/>
              </a:solidFill>
            </a:endParaRPr>
          </a:p>
        </p:txBody>
      </p:sp>
      <p:sp>
        <p:nvSpPr>
          <p:cNvPr id="10" name="TextBox 9">
            <a:extLst>
              <a:ext uri="{FF2B5EF4-FFF2-40B4-BE49-F238E27FC236}">
                <a16:creationId xmlns:a16="http://schemas.microsoft.com/office/drawing/2014/main" id="{CC3819C6-E832-54ED-9B92-AC6EC50325FF}"/>
              </a:ext>
            </a:extLst>
          </p:cNvPr>
          <p:cNvSpPr txBox="1"/>
          <p:nvPr/>
        </p:nvSpPr>
        <p:spPr>
          <a:xfrm>
            <a:off x="9892972" y="394750"/>
            <a:ext cx="1779564" cy="523220"/>
          </a:xfrm>
          <a:prstGeom prst="rect">
            <a:avLst/>
          </a:prstGeom>
          <a:noFill/>
        </p:spPr>
        <p:txBody>
          <a:bodyPr wrap="square">
            <a:spAutoFit/>
          </a:bodyPr>
          <a:lstStyle/>
          <a:p>
            <a:pPr fontAlgn="ctr"/>
            <a:r>
              <a:rPr lang="en-US" sz="1400" dirty="0">
                <a:solidFill>
                  <a:srgbClr val="002060"/>
                </a:solidFill>
              </a:rPr>
              <a:t>denars </a:t>
            </a:r>
            <a:r>
              <a:rPr lang="en-GB" sz="1400" i="0" u="none" strike="noStrike" dirty="0">
                <a:solidFill>
                  <a:srgbClr val="002060"/>
                </a:solidFill>
                <a:effectLst/>
                <a:latin typeface="+mn-lt"/>
              </a:rPr>
              <a:t>deposits</a:t>
            </a:r>
            <a:r>
              <a:rPr lang="mk-MK" sz="1400" i="0" u="none" strike="noStrike" dirty="0">
                <a:solidFill>
                  <a:srgbClr val="002060"/>
                </a:solidFill>
                <a:effectLst/>
                <a:latin typeface="+mn-lt"/>
              </a:rPr>
              <a:t> </a:t>
            </a:r>
            <a:endParaRPr lang="en-GB" sz="1400" i="0" u="none" strike="noStrike" dirty="0">
              <a:solidFill>
                <a:srgbClr val="002060"/>
              </a:solidFill>
              <a:effectLst/>
              <a:latin typeface="+mn-lt"/>
            </a:endParaRPr>
          </a:p>
          <a:p>
            <a:pPr fontAlgn="ctr"/>
            <a:r>
              <a:rPr lang="en-US" sz="1400" b="1" dirty="0">
                <a:solidFill>
                  <a:srgbClr val="002060"/>
                </a:solidFill>
              </a:rPr>
              <a:t>annual</a:t>
            </a:r>
            <a:r>
              <a:rPr lang="mk-MK" sz="1400" b="1" dirty="0">
                <a:solidFill>
                  <a:srgbClr val="002060"/>
                </a:solidFill>
              </a:rPr>
              <a:t> </a:t>
            </a:r>
            <a:r>
              <a:rPr lang="en-US" sz="1400" b="1" dirty="0">
                <a:solidFill>
                  <a:srgbClr val="002060"/>
                </a:solidFill>
              </a:rPr>
              <a:t>14.9</a:t>
            </a:r>
            <a:r>
              <a:rPr lang="en-US" sz="1400" b="1" i="0" u="none" strike="noStrike" dirty="0">
                <a:solidFill>
                  <a:srgbClr val="002060"/>
                </a:solidFill>
                <a:effectLst/>
                <a:latin typeface="+mn-lt"/>
              </a:rPr>
              <a:t>%</a:t>
            </a:r>
          </a:p>
        </p:txBody>
      </p:sp>
      <p:sp>
        <p:nvSpPr>
          <p:cNvPr id="11" name="TextBox 10">
            <a:extLst>
              <a:ext uri="{FF2B5EF4-FFF2-40B4-BE49-F238E27FC236}">
                <a16:creationId xmlns:a16="http://schemas.microsoft.com/office/drawing/2014/main" id="{8180E5DE-B1D2-2574-CA3B-232BD124C44F}"/>
              </a:ext>
            </a:extLst>
          </p:cNvPr>
          <p:cNvSpPr txBox="1"/>
          <p:nvPr/>
        </p:nvSpPr>
        <p:spPr>
          <a:xfrm>
            <a:off x="5023016" y="3734333"/>
            <a:ext cx="2040767" cy="230832"/>
          </a:xfrm>
          <a:prstGeom prst="rect">
            <a:avLst/>
          </a:prstGeom>
          <a:noFill/>
        </p:spPr>
        <p:txBody>
          <a:bodyPr wrap="square">
            <a:spAutoFit/>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u="sng" dirty="0">
                <a:solidFill>
                  <a:srgbClr val="002060"/>
                </a:solidFill>
              </a:rPr>
              <a:t>(in millions of </a:t>
            </a:r>
            <a:r>
              <a:rPr lang="en-GB" sz="900" u="sng" dirty="0">
                <a:solidFill>
                  <a:srgbClr val="002060"/>
                </a:solidFill>
              </a:rPr>
              <a:t>denars)</a:t>
            </a:r>
            <a:endParaRPr lang="en-US" sz="900" b="1" i="1" u="sng" strike="noStrike" dirty="0">
              <a:solidFill>
                <a:srgbClr val="002060"/>
              </a:solidFill>
              <a:effectLst/>
              <a:latin typeface="Calibri" panose="020F0502020204030204" pitchFamily="34" charset="0"/>
            </a:endParaRPr>
          </a:p>
        </p:txBody>
      </p:sp>
    </p:spTree>
    <p:extLst>
      <p:ext uri="{BB962C8B-B14F-4D97-AF65-F5344CB8AC3E}">
        <p14:creationId xmlns:p14="http://schemas.microsoft.com/office/powerpoint/2010/main" val="2938434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9ED28-4B38-9D72-03B0-AAE9A3070D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F21A7-C46C-C07C-B093-0C66F9C0F382}"/>
              </a:ext>
            </a:extLst>
          </p:cNvPr>
          <p:cNvSpPr>
            <a:spLocks noGrp="1"/>
          </p:cNvSpPr>
          <p:nvPr>
            <p:ph type="title"/>
          </p:nvPr>
        </p:nvSpPr>
        <p:spPr>
          <a:xfrm>
            <a:off x="148439" y="2317432"/>
            <a:ext cx="3954783" cy="2566899"/>
          </a:xfrm>
        </p:spPr>
        <p:txBody>
          <a:bodyPr numCol="1">
            <a:noAutofit/>
          </a:bodyPr>
          <a:lstStyle/>
          <a:p>
            <a:r>
              <a:rPr lang="mk-MK" sz="1000" dirty="0">
                <a:solidFill>
                  <a:srgbClr val="002060"/>
                </a:solidFill>
                <a:cs typeface="Aldhabi" panose="020B0604020202020204" pitchFamily="2" charset="-78"/>
              </a:rPr>
              <a:t>1.</a:t>
            </a:r>
            <a:r>
              <a:rPr lang="en-GB" sz="1000" dirty="0">
                <a:solidFill>
                  <a:srgbClr val="002060"/>
                </a:solidFill>
                <a:cs typeface="Aldhabi" panose="020B0604020202020204" pitchFamily="2" charset="-78"/>
              </a:rPr>
              <a:t> Profitability indicators</a:t>
            </a:r>
            <a:br>
              <a:rPr lang="en-US" sz="1000" dirty="0">
                <a:solidFill>
                  <a:srgbClr val="002060"/>
                </a:solidFill>
              </a:rPr>
            </a:br>
            <a:br>
              <a:rPr lang="en-US" sz="1000" dirty="0">
                <a:solidFill>
                  <a:srgbClr val="002060"/>
                </a:solidFill>
              </a:rPr>
            </a:br>
            <a:r>
              <a:rPr lang="en-GB" sz="1000" dirty="0">
                <a:solidFill>
                  <a:srgbClr val="002060"/>
                </a:solidFill>
              </a:rPr>
              <a:t>Banking sector has stabile rates of profitability</a:t>
            </a:r>
            <a:r>
              <a:rPr lang="en-US" sz="1000" dirty="0">
                <a:solidFill>
                  <a:srgbClr val="002060"/>
                </a:solidFill>
              </a:rPr>
              <a:t> measured by</a:t>
            </a:r>
            <a:br>
              <a:rPr lang="en-US" sz="1000" dirty="0">
                <a:solidFill>
                  <a:srgbClr val="002060"/>
                </a:solidFill>
              </a:rPr>
            </a:br>
            <a:r>
              <a:rPr lang="en-US" sz="1000" dirty="0">
                <a:solidFill>
                  <a:srgbClr val="002060"/>
                </a:solidFill>
              </a:rPr>
              <a:t>1. Return on average asset </a:t>
            </a:r>
            <a:r>
              <a:rPr lang="ru-RU" sz="1000" dirty="0">
                <a:solidFill>
                  <a:srgbClr val="002060"/>
                </a:solidFill>
              </a:rPr>
              <a:t>(ROAA)</a:t>
            </a:r>
            <a:r>
              <a:rPr lang="en-US" sz="1000" dirty="0">
                <a:solidFill>
                  <a:srgbClr val="002060"/>
                </a:solidFill>
              </a:rPr>
              <a:t> </a:t>
            </a:r>
            <a:r>
              <a:rPr lang="en-GB" sz="1000" dirty="0">
                <a:solidFill>
                  <a:srgbClr val="002060"/>
                </a:solidFill>
              </a:rPr>
              <a:t>2.1</a:t>
            </a:r>
            <a:r>
              <a:rPr lang="mk-MK" sz="1000" dirty="0">
                <a:solidFill>
                  <a:srgbClr val="002060"/>
                </a:solidFill>
              </a:rPr>
              <a:t>%, </a:t>
            </a:r>
            <a:r>
              <a:rPr lang="en-US" sz="1000" dirty="0">
                <a:solidFill>
                  <a:srgbClr val="002060"/>
                </a:solidFill>
              </a:rPr>
              <a:t>reduced by</a:t>
            </a:r>
            <a:r>
              <a:rPr lang="mk-MK" sz="1000" dirty="0">
                <a:solidFill>
                  <a:srgbClr val="002060"/>
                </a:solidFill>
              </a:rPr>
              <a:t> </a:t>
            </a:r>
            <a:r>
              <a:rPr lang="en-US" sz="1000" dirty="0">
                <a:solidFill>
                  <a:srgbClr val="002060"/>
                </a:solidFill>
              </a:rPr>
              <a:t>(-</a:t>
            </a:r>
            <a:r>
              <a:rPr lang="en-GB" sz="1000" dirty="0">
                <a:solidFill>
                  <a:srgbClr val="002060"/>
                </a:solidFill>
              </a:rPr>
              <a:t>0.1) pp</a:t>
            </a:r>
            <a:r>
              <a:rPr lang="en-US" sz="1000" dirty="0">
                <a:solidFill>
                  <a:srgbClr val="002060"/>
                </a:solidFill>
              </a:rPr>
              <a:t> annual</a:t>
            </a:r>
            <a:r>
              <a:rPr lang="en-GB" sz="1000" dirty="0">
                <a:solidFill>
                  <a:srgbClr val="002060"/>
                </a:solidFill>
              </a:rPr>
              <a:t>, (-0.1)</a:t>
            </a:r>
            <a:r>
              <a:rPr lang="en-US" sz="1000" dirty="0">
                <a:solidFill>
                  <a:srgbClr val="002060"/>
                </a:solidFill>
              </a:rPr>
              <a:t> </a:t>
            </a:r>
            <a:r>
              <a:rPr lang="en-GB" sz="1000" dirty="0">
                <a:solidFill>
                  <a:srgbClr val="002060"/>
                </a:solidFill>
              </a:rPr>
              <a:t>pp</a:t>
            </a:r>
            <a:r>
              <a:rPr lang="mk-MK" sz="1000" dirty="0">
                <a:solidFill>
                  <a:srgbClr val="002060"/>
                </a:solidFill>
              </a:rPr>
              <a:t> </a:t>
            </a:r>
            <a:r>
              <a:rPr lang="en-US" sz="1000" dirty="0">
                <a:solidFill>
                  <a:srgbClr val="002060"/>
                </a:solidFill>
              </a:rPr>
              <a:t>quarterly</a:t>
            </a:r>
            <a:br>
              <a:rPr lang="en-US" sz="1000" dirty="0">
                <a:solidFill>
                  <a:srgbClr val="002060"/>
                </a:solidFill>
              </a:rPr>
            </a:br>
            <a:r>
              <a:rPr lang="en-GB" sz="1000" dirty="0">
                <a:solidFill>
                  <a:srgbClr val="FF99CC"/>
                </a:solidFill>
              </a:rPr>
              <a:t>EUROZONE</a:t>
            </a:r>
            <a:r>
              <a:rPr lang="mk-MK" sz="1000" dirty="0">
                <a:solidFill>
                  <a:srgbClr val="FF99CC"/>
                </a:solidFill>
              </a:rPr>
              <a:t> </a:t>
            </a:r>
            <a:r>
              <a:rPr lang="en-GB" sz="1000" dirty="0">
                <a:solidFill>
                  <a:srgbClr val="FF99CC"/>
                </a:solidFill>
              </a:rPr>
              <a:t>0.68%</a:t>
            </a:r>
            <a:br>
              <a:rPr lang="mk-MK" sz="1000" dirty="0">
                <a:solidFill>
                  <a:srgbClr val="FF99FF"/>
                </a:solidFill>
              </a:rPr>
            </a:br>
            <a:r>
              <a:rPr lang="en-US" sz="1000" dirty="0">
                <a:solidFill>
                  <a:srgbClr val="002060"/>
                </a:solidFill>
              </a:rPr>
              <a:t>2</a:t>
            </a:r>
            <a:r>
              <a:rPr lang="en-US" sz="1000" dirty="0">
                <a:solidFill>
                  <a:srgbClr val="FF99FF"/>
                </a:solidFill>
              </a:rPr>
              <a:t>. </a:t>
            </a:r>
            <a:r>
              <a:rPr lang="en-US" sz="1000" dirty="0">
                <a:solidFill>
                  <a:srgbClr val="002060"/>
                </a:solidFill>
              </a:rPr>
              <a:t>Return on average equity </a:t>
            </a:r>
            <a:r>
              <a:rPr lang="ru-RU" sz="1000" dirty="0">
                <a:solidFill>
                  <a:srgbClr val="002060"/>
                </a:solidFill>
              </a:rPr>
              <a:t>(ROAE)</a:t>
            </a:r>
            <a:r>
              <a:rPr lang="en-US" sz="1000" dirty="0">
                <a:solidFill>
                  <a:srgbClr val="002060"/>
                </a:solidFill>
              </a:rPr>
              <a:t> 17.0</a:t>
            </a:r>
            <a:r>
              <a:rPr lang="en-GB" sz="1000" dirty="0">
                <a:solidFill>
                  <a:srgbClr val="002060"/>
                </a:solidFill>
              </a:rPr>
              <a:t>%</a:t>
            </a:r>
            <a:r>
              <a:rPr lang="mk-MK" sz="1000" dirty="0">
                <a:solidFill>
                  <a:srgbClr val="002060"/>
                </a:solidFill>
              </a:rPr>
              <a:t>, </a:t>
            </a:r>
            <a:r>
              <a:rPr lang="en-GB" sz="1000" dirty="0">
                <a:solidFill>
                  <a:srgbClr val="002060"/>
                </a:solidFill>
              </a:rPr>
              <a:t>reduced </a:t>
            </a:r>
            <a:r>
              <a:rPr lang="en-US" sz="1000" dirty="0">
                <a:solidFill>
                  <a:srgbClr val="002060"/>
                </a:solidFill>
              </a:rPr>
              <a:t>by</a:t>
            </a:r>
            <a:r>
              <a:rPr lang="mk-MK" sz="1000" dirty="0">
                <a:solidFill>
                  <a:srgbClr val="002060"/>
                </a:solidFill>
              </a:rPr>
              <a:t> </a:t>
            </a:r>
            <a:r>
              <a:rPr lang="en-US" sz="1000" dirty="0">
                <a:solidFill>
                  <a:srgbClr val="002060"/>
                </a:solidFill>
              </a:rPr>
              <a:t>(-0.6)</a:t>
            </a:r>
            <a:r>
              <a:rPr lang="mk-MK" sz="1000" dirty="0">
                <a:solidFill>
                  <a:srgbClr val="002060"/>
                </a:solidFill>
              </a:rPr>
              <a:t> </a:t>
            </a:r>
            <a:r>
              <a:rPr lang="en-GB" sz="1000" dirty="0">
                <a:solidFill>
                  <a:srgbClr val="002060"/>
                </a:solidFill>
              </a:rPr>
              <a:t>pp</a:t>
            </a:r>
            <a:r>
              <a:rPr lang="en-US" sz="1000" dirty="0">
                <a:solidFill>
                  <a:srgbClr val="002060"/>
                </a:solidFill>
              </a:rPr>
              <a:t> annual,</a:t>
            </a:r>
            <a:r>
              <a:rPr lang="mk-MK" sz="1000" dirty="0">
                <a:solidFill>
                  <a:srgbClr val="002060"/>
                </a:solidFill>
              </a:rPr>
              <a:t> </a:t>
            </a:r>
            <a:r>
              <a:rPr lang="en-US" sz="1000" dirty="0">
                <a:solidFill>
                  <a:srgbClr val="002060"/>
                </a:solidFill>
              </a:rPr>
              <a:t>(-0.5)</a:t>
            </a:r>
            <a:r>
              <a:rPr lang="mk-MK" sz="1000" dirty="0">
                <a:solidFill>
                  <a:srgbClr val="002060"/>
                </a:solidFill>
              </a:rPr>
              <a:t> </a:t>
            </a:r>
            <a:r>
              <a:rPr lang="en-GB" sz="1000" dirty="0">
                <a:solidFill>
                  <a:srgbClr val="002060"/>
                </a:solidFill>
              </a:rPr>
              <a:t>pp</a:t>
            </a:r>
            <a:r>
              <a:rPr lang="mk-MK" sz="1000" dirty="0">
                <a:solidFill>
                  <a:srgbClr val="002060"/>
                </a:solidFill>
              </a:rPr>
              <a:t> </a:t>
            </a:r>
            <a:r>
              <a:rPr lang="en-US" sz="1000" dirty="0">
                <a:solidFill>
                  <a:srgbClr val="002060"/>
                </a:solidFill>
              </a:rPr>
              <a:t>quarterly</a:t>
            </a:r>
            <a:br>
              <a:rPr lang="en-US" sz="1000" dirty="0">
                <a:solidFill>
                  <a:srgbClr val="002060"/>
                </a:solidFill>
              </a:rPr>
            </a:br>
            <a:r>
              <a:rPr lang="en-GB" sz="1000" dirty="0">
                <a:solidFill>
                  <a:srgbClr val="FF99CC"/>
                </a:solidFill>
              </a:rPr>
              <a:t>EUROZONE </a:t>
            </a:r>
            <a:r>
              <a:rPr lang="en-US" sz="1000" dirty="0">
                <a:solidFill>
                  <a:srgbClr val="FF99CC"/>
                </a:solidFill>
              </a:rPr>
              <a:t>9.53</a:t>
            </a:r>
            <a:r>
              <a:rPr lang="mk-MK" sz="1000" dirty="0">
                <a:solidFill>
                  <a:srgbClr val="FF99CC"/>
                </a:solidFill>
              </a:rPr>
              <a:t>%</a:t>
            </a:r>
            <a:br>
              <a:rPr lang="mk-MK" sz="1000" dirty="0">
                <a:solidFill>
                  <a:srgbClr val="FF99FF"/>
                </a:solidFill>
              </a:rPr>
            </a:br>
            <a:r>
              <a:rPr lang="en-US" sz="1000" dirty="0">
                <a:solidFill>
                  <a:srgbClr val="002060"/>
                </a:solidFill>
              </a:rPr>
              <a:t>3. 44.5% of total income cover </a:t>
            </a:r>
            <a:r>
              <a:rPr lang="en-GB" sz="1000" dirty="0">
                <a:solidFill>
                  <a:srgbClr val="002060"/>
                </a:solidFill>
              </a:rPr>
              <a:t>operating costs of the Banks </a:t>
            </a:r>
            <a:br>
              <a:rPr lang="mk-MK" sz="1000" dirty="0">
                <a:solidFill>
                  <a:srgbClr val="002060"/>
                </a:solidFill>
              </a:rPr>
            </a:br>
            <a:r>
              <a:rPr lang="en-US" sz="1000" dirty="0">
                <a:solidFill>
                  <a:srgbClr val="002060"/>
                </a:solidFill>
              </a:rPr>
              <a:t>4. 67.3% of operating income</a:t>
            </a:r>
            <a:r>
              <a:rPr lang="mk-MK" sz="1000" dirty="0">
                <a:solidFill>
                  <a:srgbClr val="002060"/>
                </a:solidFill>
              </a:rPr>
              <a:t> </a:t>
            </a:r>
            <a:r>
              <a:rPr lang="en-US" sz="1000" dirty="0">
                <a:solidFill>
                  <a:srgbClr val="002060"/>
                </a:solidFill>
              </a:rPr>
              <a:t>is net interest income</a:t>
            </a:r>
            <a:br>
              <a:rPr lang="en-US" sz="1000" dirty="0">
                <a:solidFill>
                  <a:srgbClr val="002060"/>
                </a:solidFill>
              </a:rPr>
            </a:br>
            <a:br>
              <a:rPr lang="en-US" sz="1000" dirty="0">
                <a:solidFill>
                  <a:srgbClr val="002060"/>
                </a:solidFill>
              </a:rPr>
            </a:br>
            <a:br>
              <a:rPr lang="en-US" sz="1000" dirty="0">
                <a:solidFill>
                  <a:srgbClr val="002060"/>
                </a:solidFill>
              </a:rPr>
            </a:br>
            <a:br>
              <a:rPr lang="en-US" sz="1000" dirty="0">
                <a:solidFill>
                  <a:srgbClr val="002060"/>
                </a:solidFill>
              </a:rPr>
            </a:br>
            <a:r>
              <a:rPr lang="en-US" sz="1000" dirty="0">
                <a:solidFill>
                  <a:srgbClr val="002060"/>
                </a:solidFill>
              </a:rPr>
              <a:t>🔍</a:t>
            </a:r>
            <a:r>
              <a:rPr lang="en-US" sz="1000" i="1" dirty="0">
                <a:solidFill>
                  <a:srgbClr val="002060"/>
                </a:solidFill>
              </a:rPr>
              <a:t> </a:t>
            </a:r>
            <a:r>
              <a:rPr lang="en-US" sz="1000" b="1" i="1" dirty="0">
                <a:solidFill>
                  <a:srgbClr val="002060"/>
                </a:solidFill>
              </a:rPr>
              <a:t>Profitability</a:t>
            </a:r>
            <a:r>
              <a:rPr lang="en-US" sz="1000" i="1" dirty="0">
                <a:solidFill>
                  <a:srgbClr val="002060"/>
                </a:solidFill>
              </a:rPr>
              <a:t> has remained strong, driven to strong capital ratios</a:t>
            </a:r>
            <a:r>
              <a:rPr lang="mk-MK" sz="1000" i="1" dirty="0">
                <a:solidFill>
                  <a:srgbClr val="002060"/>
                </a:solidFill>
              </a:rPr>
              <a:t>, </a:t>
            </a:r>
            <a:r>
              <a:rPr lang="en-US" sz="1000" i="1" dirty="0">
                <a:solidFill>
                  <a:srgbClr val="002060"/>
                </a:solidFill>
              </a:rPr>
              <a:t>significant portion of profit</a:t>
            </a:r>
            <a:r>
              <a:rPr lang="mk-MK" sz="1000" i="1" dirty="0">
                <a:solidFill>
                  <a:srgbClr val="002060"/>
                </a:solidFill>
              </a:rPr>
              <a:t> </a:t>
            </a:r>
            <a:r>
              <a:rPr lang="en-US" sz="1000" i="1" dirty="0">
                <a:solidFill>
                  <a:srgbClr val="002060"/>
                </a:solidFill>
              </a:rPr>
              <a:t>is reallocate to capital</a:t>
            </a:r>
            <a:endParaRPr lang="en-US" sz="1000" dirty="0">
              <a:solidFill>
                <a:srgbClr val="002060"/>
              </a:solidFill>
            </a:endParaRPr>
          </a:p>
        </p:txBody>
      </p:sp>
      <p:sp>
        <p:nvSpPr>
          <p:cNvPr id="8" name="TextBox 7">
            <a:extLst>
              <a:ext uri="{FF2B5EF4-FFF2-40B4-BE49-F238E27FC236}">
                <a16:creationId xmlns:a16="http://schemas.microsoft.com/office/drawing/2014/main" id="{D11C930C-E0B8-2EB5-D48F-A019840ABBF4}"/>
              </a:ext>
            </a:extLst>
          </p:cNvPr>
          <p:cNvSpPr txBox="1"/>
          <p:nvPr/>
        </p:nvSpPr>
        <p:spPr>
          <a:xfrm>
            <a:off x="102638" y="1439319"/>
            <a:ext cx="11439331" cy="261610"/>
          </a:xfrm>
          <a:prstGeom prst="rect">
            <a:avLst/>
          </a:prstGeom>
          <a:noFill/>
        </p:spPr>
        <p:txBody>
          <a:bodyPr wrap="square">
            <a:spAutoFit/>
          </a:bodyPr>
          <a:lstStyle/>
          <a:p>
            <a:endParaRPr lang="en-US" sz="1100" b="1" dirty="0"/>
          </a:p>
        </p:txBody>
      </p:sp>
      <p:sp>
        <p:nvSpPr>
          <p:cNvPr id="7" name="object 3">
            <a:extLst>
              <a:ext uri="{FF2B5EF4-FFF2-40B4-BE49-F238E27FC236}">
                <a16:creationId xmlns:a16="http://schemas.microsoft.com/office/drawing/2014/main" id="{A63B666B-9D0B-AD4B-0719-F657973AD830}"/>
              </a:ext>
            </a:extLst>
          </p:cNvPr>
          <p:cNvSpPr/>
          <p:nvPr/>
        </p:nvSpPr>
        <p:spPr>
          <a:xfrm>
            <a:off x="0" y="1"/>
            <a:ext cx="4427984" cy="323172"/>
          </a:xfrm>
          <a:custGeom>
            <a:avLst/>
            <a:gdLst/>
            <a:ahLst/>
            <a:cxnLst/>
            <a:rect l="l" t="t" r="r" b="b"/>
            <a:pathLst>
              <a:path w="10439400" h="719455">
                <a:moveTo>
                  <a:pt x="10439400" y="0"/>
                </a:moveTo>
                <a:lnTo>
                  <a:pt x="0" y="0"/>
                </a:lnTo>
                <a:lnTo>
                  <a:pt x="0" y="719327"/>
                </a:lnTo>
                <a:lnTo>
                  <a:pt x="239776" y="702817"/>
                </a:lnTo>
                <a:lnTo>
                  <a:pt x="239776" y="239775"/>
                </a:lnTo>
                <a:lnTo>
                  <a:pt x="6959600" y="239775"/>
                </a:lnTo>
                <a:lnTo>
                  <a:pt x="10439400" y="0"/>
                </a:lnTo>
                <a:close/>
              </a:path>
            </a:pathLst>
          </a:cu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p:spPr>
        <p:txBody>
          <a:bodyPr wrap="square" lIns="0" tIns="0" rIns="0" bIns="0" rtlCol="0"/>
          <a:lstStyle/>
          <a:p>
            <a:endParaRPr dirty="0">
              <a:solidFill>
                <a:srgbClr val="FF99CC"/>
              </a:solidFill>
            </a:endParaRPr>
          </a:p>
        </p:txBody>
      </p:sp>
      <p:sp>
        <p:nvSpPr>
          <p:cNvPr id="15" name="TextBox 14">
            <a:extLst>
              <a:ext uri="{FF2B5EF4-FFF2-40B4-BE49-F238E27FC236}">
                <a16:creationId xmlns:a16="http://schemas.microsoft.com/office/drawing/2014/main" id="{3F1D560E-9D13-C94E-E9ED-A1C0F1AF3071}"/>
              </a:ext>
            </a:extLst>
          </p:cNvPr>
          <p:cNvSpPr txBox="1"/>
          <p:nvPr/>
        </p:nvSpPr>
        <p:spPr>
          <a:xfrm>
            <a:off x="-9986" y="1135381"/>
            <a:ext cx="4402638" cy="646331"/>
          </a:xfrm>
          <a:prstGeom prst="rect">
            <a:avLst/>
          </a:prstGeom>
          <a:noFill/>
        </p:spPr>
        <p:txBody>
          <a:bodyPr wrap="square">
            <a:spAutoFit/>
          </a:bodyPr>
          <a:lstStyle/>
          <a:p>
            <a:r>
              <a:rPr lang="en-US" sz="1800" dirty="0">
                <a:solidFill>
                  <a:srgbClr val="FF0066"/>
                </a:solidFill>
                <a:latin typeface="Amasis MT Pro" panose="02040504050005020304" pitchFamily="18" charset="0"/>
                <a:cs typeface="Aldhabi" panose="020B0604020202020204" pitchFamily="2" charset="-78"/>
              </a:rPr>
              <a:t>Qualitative signals</a:t>
            </a:r>
            <a:r>
              <a:rPr lang="en-US" dirty="0">
                <a:solidFill>
                  <a:srgbClr val="FF0066"/>
                </a:solidFill>
                <a:latin typeface="Amasis MT Pro" panose="02040504050005020304" pitchFamily="18" charset="0"/>
                <a:cs typeface="Aldhabi" panose="020B0604020202020204" pitchFamily="2" charset="-78"/>
              </a:rPr>
              <a:t>: </a:t>
            </a:r>
            <a:r>
              <a:rPr lang="en-GB" dirty="0">
                <a:solidFill>
                  <a:srgbClr val="FF0066"/>
                </a:solidFill>
                <a:latin typeface="Amasis MT Pro" panose="02040504050005020304" pitchFamily="18" charset="0"/>
                <a:cs typeface="Aldhabi" panose="020B0604020202020204" pitchFamily="2" charset="-78"/>
              </a:rPr>
              <a:t>Profitability indicators</a:t>
            </a:r>
            <a:br>
              <a:rPr lang="en-US" sz="1800" dirty="0">
                <a:solidFill>
                  <a:srgbClr val="FF0066"/>
                </a:solidFill>
                <a:latin typeface="Amasis MT Pro" panose="02040504050005020304" pitchFamily="18" charset="0"/>
                <a:cs typeface="Aldhabi" panose="020B0604020202020204" pitchFamily="2" charset="-78"/>
              </a:rPr>
            </a:br>
            <a:endParaRPr lang="en-US" dirty="0">
              <a:solidFill>
                <a:srgbClr val="FF0066"/>
              </a:solidFill>
            </a:endParaRPr>
          </a:p>
        </p:txBody>
      </p:sp>
      <p:graphicFrame>
        <p:nvGraphicFramePr>
          <p:cNvPr id="11" name="Chart 10">
            <a:extLst>
              <a:ext uri="{FF2B5EF4-FFF2-40B4-BE49-F238E27FC236}">
                <a16:creationId xmlns:a16="http://schemas.microsoft.com/office/drawing/2014/main" id="{E6D59853-F614-45E4-93BE-8AD60782BAFA}"/>
              </a:ext>
            </a:extLst>
          </p:cNvPr>
          <p:cNvGraphicFramePr>
            <a:graphicFrameLocks/>
          </p:cNvGraphicFramePr>
          <p:nvPr>
            <p:extLst>
              <p:ext uri="{D42A27DB-BD31-4B8C-83A1-F6EECF244321}">
                <p14:modId xmlns:p14="http://schemas.microsoft.com/office/powerpoint/2010/main" val="2045545671"/>
              </p:ext>
            </p:extLst>
          </p:nvPr>
        </p:nvGraphicFramePr>
        <p:xfrm>
          <a:off x="4231618" y="1263244"/>
          <a:ext cx="3813023" cy="210837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a:extLst>
              <a:ext uri="{FF2B5EF4-FFF2-40B4-BE49-F238E27FC236}">
                <a16:creationId xmlns:a16="http://schemas.microsoft.com/office/drawing/2014/main" id="{85EEE1DB-587A-4F40-9584-CED862B55282}"/>
              </a:ext>
            </a:extLst>
          </p:cNvPr>
          <p:cNvGraphicFramePr>
            <a:graphicFrameLocks/>
          </p:cNvGraphicFramePr>
          <p:nvPr>
            <p:extLst>
              <p:ext uri="{D42A27DB-BD31-4B8C-83A1-F6EECF244321}">
                <p14:modId xmlns:p14="http://schemas.microsoft.com/office/powerpoint/2010/main" val="4244295656"/>
              </p:ext>
            </p:extLst>
          </p:nvPr>
        </p:nvGraphicFramePr>
        <p:xfrm>
          <a:off x="8333761" y="1377726"/>
          <a:ext cx="3757269" cy="1993894"/>
        </p:xfrm>
        <a:graphic>
          <a:graphicData uri="http://schemas.openxmlformats.org/drawingml/2006/chart">
            <c:chart xmlns:c="http://schemas.openxmlformats.org/drawingml/2006/chart" xmlns:r="http://schemas.openxmlformats.org/officeDocument/2006/relationships" r:id="rId3"/>
          </a:graphicData>
        </a:graphic>
      </p:graphicFrame>
      <p:pic>
        <p:nvPicPr>
          <p:cNvPr id="19" name="Picture 18">
            <a:extLst>
              <a:ext uri="{FF2B5EF4-FFF2-40B4-BE49-F238E27FC236}">
                <a16:creationId xmlns:a16="http://schemas.microsoft.com/office/drawing/2014/main" id="{B632B117-E618-6388-ABDD-98166308C699}"/>
              </a:ext>
            </a:extLst>
          </p:cNvPr>
          <p:cNvPicPr>
            <a:picLocks noChangeAspect="1"/>
          </p:cNvPicPr>
          <p:nvPr/>
        </p:nvPicPr>
        <p:blipFill>
          <a:blip r:embed="rId4"/>
          <a:stretch>
            <a:fillRect/>
          </a:stretch>
        </p:blipFill>
        <p:spPr>
          <a:xfrm>
            <a:off x="8280568" y="3260623"/>
            <a:ext cx="3714115" cy="1993894"/>
          </a:xfrm>
          <a:prstGeom prst="rect">
            <a:avLst/>
          </a:prstGeom>
        </p:spPr>
      </p:pic>
      <p:graphicFrame>
        <p:nvGraphicFramePr>
          <p:cNvPr id="22" name="Table 21">
            <a:extLst>
              <a:ext uri="{FF2B5EF4-FFF2-40B4-BE49-F238E27FC236}">
                <a16:creationId xmlns:a16="http://schemas.microsoft.com/office/drawing/2014/main" id="{286F15A6-07C9-96AB-4D4A-C50513DEA5E4}"/>
              </a:ext>
            </a:extLst>
          </p:cNvPr>
          <p:cNvGraphicFramePr>
            <a:graphicFrameLocks noGrp="1"/>
          </p:cNvGraphicFramePr>
          <p:nvPr>
            <p:extLst>
              <p:ext uri="{D42A27DB-BD31-4B8C-83A1-F6EECF244321}">
                <p14:modId xmlns:p14="http://schemas.microsoft.com/office/powerpoint/2010/main" val="427955919"/>
              </p:ext>
            </p:extLst>
          </p:nvPr>
        </p:nvGraphicFramePr>
        <p:xfrm>
          <a:off x="331783" y="5569568"/>
          <a:ext cx="7542877" cy="1075247"/>
        </p:xfrm>
        <a:graphic>
          <a:graphicData uri="http://schemas.openxmlformats.org/drawingml/2006/table">
            <a:tbl>
              <a:tblPr firstRow="1" bandRow="1">
                <a:noFill/>
                <a:tableStyleId>{5C22544A-7EE6-4342-B048-85BDC9FD1C3A}</a:tableStyleId>
              </a:tblPr>
              <a:tblGrid>
                <a:gridCol w="2685210">
                  <a:extLst>
                    <a:ext uri="{9D8B030D-6E8A-4147-A177-3AD203B41FA5}">
                      <a16:colId xmlns:a16="http://schemas.microsoft.com/office/drawing/2014/main" val="1331563316"/>
                    </a:ext>
                  </a:extLst>
                </a:gridCol>
                <a:gridCol w="404427">
                  <a:extLst>
                    <a:ext uri="{9D8B030D-6E8A-4147-A177-3AD203B41FA5}">
                      <a16:colId xmlns:a16="http://schemas.microsoft.com/office/drawing/2014/main" val="86469364"/>
                    </a:ext>
                  </a:extLst>
                </a:gridCol>
                <a:gridCol w="404427">
                  <a:extLst>
                    <a:ext uri="{9D8B030D-6E8A-4147-A177-3AD203B41FA5}">
                      <a16:colId xmlns:a16="http://schemas.microsoft.com/office/drawing/2014/main" val="3803167874"/>
                    </a:ext>
                  </a:extLst>
                </a:gridCol>
                <a:gridCol w="404427">
                  <a:extLst>
                    <a:ext uri="{9D8B030D-6E8A-4147-A177-3AD203B41FA5}">
                      <a16:colId xmlns:a16="http://schemas.microsoft.com/office/drawing/2014/main" val="242551387"/>
                    </a:ext>
                  </a:extLst>
                </a:gridCol>
                <a:gridCol w="404427">
                  <a:extLst>
                    <a:ext uri="{9D8B030D-6E8A-4147-A177-3AD203B41FA5}">
                      <a16:colId xmlns:a16="http://schemas.microsoft.com/office/drawing/2014/main" val="3218547791"/>
                    </a:ext>
                  </a:extLst>
                </a:gridCol>
                <a:gridCol w="404427">
                  <a:extLst>
                    <a:ext uri="{9D8B030D-6E8A-4147-A177-3AD203B41FA5}">
                      <a16:colId xmlns:a16="http://schemas.microsoft.com/office/drawing/2014/main" val="3693216588"/>
                    </a:ext>
                  </a:extLst>
                </a:gridCol>
                <a:gridCol w="564317">
                  <a:extLst>
                    <a:ext uri="{9D8B030D-6E8A-4147-A177-3AD203B41FA5}">
                      <a16:colId xmlns:a16="http://schemas.microsoft.com/office/drawing/2014/main" val="991533728"/>
                    </a:ext>
                  </a:extLst>
                </a:gridCol>
                <a:gridCol w="564317">
                  <a:extLst>
                    <a:ext uri="{9D8B030D-6E8A-4147-A177-3AD203B41FA5}">
                      <a16:colId xmlns:a16="http://schemas.microsoft.com/office/drawing/2014/main" val="763128582"/>
                    </a:ext>
                  </a:extLst>
                </a:gridCol>
                <a:gridCol w="564317">
                  <a:extLst>
                    <a:ext uri="{9D8B030D-6E8A-4147-A177-3AD203B41FA5}">
                      <a16:colId xmlns:a16="http://schemas.microsoft.com/office/drawing/2014/main" val="1191199759"/>
                    </a:ext>
                  </a:extLst>
                </a:gridCol>
                <a:gridCol w="564317">
                  <a:extLst>
                    <a:ext uri="{9D8B030D-6E8A-4147-A177-3AD203B41FA5}">
                      <a16:colId xmlns:a16="http://schemas.microsoft.com/office/drawing/2014/main" val="1528884871"/>
                    </a:ext>
                  </a:extLst>
                </a:gridCol>
                <a:gridCol w="578264">
                  <a:extLst>
                    <a:ext uri="{9D8B030D-6E8A-4147-A177-3AD203B41FA5}">
                      <a16:colId xmlns:a16="http://schemas.microsoft.com/office/drawing/2014/main" val="654363732"/>
                    </a:ext>
                  </a:extLst>
                </a:gridCol>
              </a:tblGrid>
              <a:tr h="421998">
                <a:tc>
                  <a:txBody>
                    <a:bodyPr/>
                    <a:lstStyle/>
                    <a:p>
                      <a:pPr algn="l" rtl="0" fontAlgn="b"/>
                      <a:r>
                        <a:rPr lang="en-US" sz="1100" u="none" strike="noStrike" cap="none" spc="0" dirty="0">
                          <a:solidFill>
                            <a:srgbClr val="002060"/>
                          </a:solidFill>
                          <a:effectLst/>
                        </a:rPr>
                        <a:t>Weighted</a:t>
                      </a:r>
                    </a:p>
                    <a:p>
                      <a:pPr algn="l" rtl="0" fontAlgn="b"/>
                      <a:r>
                        <a:rPr lang="en-US" sz="1100" b="1" u="none" strike="noStrike" dirty="0">
                          <a:solidFill>
                            <a:srgbClr val="002060"/>
                          </a:solidFill>
                          <a:effectLst/>
                        </a:rPr>
                        <a:t>INTEREST RATES </a:t>
                      </a:r>
                    </a:p>
                    <a:p>
                      <a:pPr algn="l" rtl="0" fontAlgn="b"/>
                      <a:r>
                        <a:rPr lang="en-US" sz="1100" b="0" u="none" strike="noStrike" dirty="0">
                          <a:solidFill>
                            <a:srgbClr val="002060"/>
                          </a:solidFill>
                          <a:effectLst/>
                        </a:rPr>
                        <a:t>ON TOTAL GRANTED LOANS </a:t>
                      </a:r>
                      <a:endParaRPr lang="en-US" sz="1100" b="0" i="0" u="none" strike="noStrike" cap="none" spc="0" dirty="0">
                        <a:solidFill>
                          <a:srgbClr val="002060"/>
                        </a:solidFill>
                        <a:effectLst/>
                        <a:latin typeface="Georgia" panose="02040502050405020303" pitchFamily="18"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4.94%</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4.63%</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4.37%</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4.44%</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5.47%</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1100" b="1" u="none" strike="noStrike" cap="none" spc="0" dirty="0">
                          <a:solidFill>
                            <a:srgbClr val="002060"/>
                          </a:solidFill>
                          <a:effectLst/>
                        </a:rPr>
                        <a:t>5.30%</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1100" b="1" u="none" strike="noStrike" cap="none" spc="0" dirty="0">
                          <a:solidFill>
                            <a:srgbClr val="002060"/>
                          </a:solidFill>
                          <a:effectLst/>
                        </a:rPr>
                        <a:t>5.15%</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1100" b="1" u="none" strike="noStrike" cap="none" spc="0" dirty="0">
                          <a:solidFill>
                            <a:srgbClr val="002060"/>
                          </a:solidFill>
                          <a:effectLst/>
                        </a:rPr>
                        <a:t>5.03%</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1100" b="1" u="none" strike="noStrike" cap="none" spc="0" dirty="0">
                          <a:solidFill>
                            <a:srgbClr val="002060"/>
                          </a:solidFill>
                          <a:effectLst/>
                        </a:rPr>
                        <a:t>4.85%</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tc>
                  <a:txBody>
                    <a:bodyPr/>
                    <a:lstStyle/>
                    <a:p>
                      <a:pPr algn="r" fontAlgn="b">
                        <a:buNone/>
                      </a:pPr>
                      <a:r>
                        <a:rPr lang="en-US" sz="1100" b="1" u="none" strike="noStrike" cap="none" spc="0" dirty="0">
                          <a:solidFill>
                            <a:srgbClr val="002060"/>
                          </a:solidFill>
                          <a:effectLst/>
                        </a:rPr>
                        <a:t>4.76%</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38100" cmpd="sng">
                      <a:noFill/>
                    </a:lnT>
                    <a:lnB w="12700" cap="flat" cmpd="sng" algn="ctr">
                      <a:noFill/>
                      <a:prstDash val="solid"/>
                    </a:lnB>
                    <a:solidFill>
                      <a:schemeClr val="bg1"/>
                    </a:solidFill>
                  </a:tcPr>
                </a:tc>
                <a:extLst>
                  <a:ext uri="{0D108BD9-81ED-4DB2-BD59-A6C34878D82A}">
                    <a16:rowId xmlns:a16="http://schemas.microsoft.com/office/drawing/2014/main" val="3168818269"/>
                  </a:ext>
                </a:extLst>
              </a:tr>
              <a:tr h="502124">
                <a:tc>
                  <a:txBody>
                    <a:bodyPr/>
                    <a:lstStyle/>
                    <a:p>
                      <a:pPr algn="l" rtl="0" fontAlgn="b"/>
                      <a:r>
                        <a:rPr lang="en-US" sz="1100" b="1" u="none" strike="noStrike" dirty="0">
                          <a:solidFill>
                            <a:srgbClr val="002060"/>
                          </a:solidFill>
                          <a:effectLst/>
                          <a:latin typeface="+mn-lt"/>
                        </a:rPr>
                        <a:t>INTEREST RATES </a:t>
                      </a:r>
                      <a:endParaRPr lang="mk-MK" sz="1100" b="1" u="none" strike="noStrike" dirty="0">
                        <a:solidFill>
                          <a:srgbClr val="002060"/>
                        </a:solidFill>
                        <a:effectLst/>
                        <a:latin typeface="+mn-lt"/>
                      </a:endParaRPr>
                    </a:p>
                    <a:p>
                      <a:pPr algn="l" rtl="0" fontAlgn="b"/>
                      <a:r>
                        <a:rPr lang="en-US" sz="1100" u="none" strike="noStrike" dirty="0">
                          <a:solidFill>
                            <a:srgbClr val="002060"/>
                          </a:solidFill>
                          <a:effectLst/>
                          <a:latin typeface="+mn-lt"/>
                        </a:rPr>
                        <a:t>ON TOTAL RECEIVED DEPOSITS</a:t>
                      </a:r>
                      <a:endParaRPr lang="en-US" sz="1100" b="0" i="0" u="none" strike="noStrike" cap="none" spc="0" dirty="0">
                        <a:solidFill>
                          <a:srgbClr val="002060"/>
                        </a:solidFill>
                        <a:effectLst/>
                        <a:latin typeface="Georgia" panose="02040502050405020303" pitchFamily="18"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1.26%</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0.95%</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0.74%</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0.86%</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800" b="0" u="none" strike="noStrike" cap="none" spc="0" dirty="0">
                          <a:solidFill>
                            <a:schemeClr val="bg1">
                              <a:lumMod val="50000"/>
                            </a:schemeClr>
                          </a:solidFill>
                          <a:effectLst/>
                        </a:rPr>
                        <a:t>1.79%</a:t>
                      </a:r>
                      <a:endParaRPr lang="en-US" sz="800" b="0" i="0" u="none" strike="noStrike" cap="none" spc="0" dirty="0">
                        <a:solidFill>
                          <a:schemeClr val="bg1">
                            <a:lumMod val="50000"/>
                          </a:schemeClr>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1100" b="1" u="none" strike="noStrike" cap="none" spc="0" dirty="0">
                          <a:solidFill>
                            <a:srgbClr val="002060"/>
                          </a:solidFill>
                          <a:effectLst/>
                        </a:rPr>
                        <a:t>2.17%</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1100" b="1" u="none" strike="noStrike" cap="none" spc="0" dirty="0">
                          <a:solidFill>
                            <a:srgbClr val="002060"/>
                          </a:solidFill>
                          <a:effectLst/>
                        </a:rPr>
                        <a:t>2.18%</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1100" b="1" u="none" strike="noStrike" cap="none" spc="0" dirty="0">
                          <a:solidFill>
                            <a:srgbClr val="002060"/>
                          </a:solidFill>
                          <a:effectLst/>
                        </a:rPr>
                        <a:t>2.20%</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1100" b="1" u="none" strike="noStrike" cap="none" spc="0" dirty="0">
                          <a:solidFill>
                            <a:srgbClr val="002060"/>
                          </a:solidFill>
                          <a:effectLst/>
                        </a:rPr>
                        <a:t>2.20%</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tc>
                  <a:txBody>
                    <a:bodyPr/>
                    <a:lstStyle/>
                    <a:p>
                      <a:pPr algn="r" fontAlgn="b">
                        <a:buNone/>
                      </a:pPr>
                      <a:r>
                        <a:rPr lang="en-US" sz="1100" b="1" u="none" strike="noStrike" cap="none" spc="0" dirty="0">
                          <a:solidFill>
                            <a:srgbClr val="002060"/>
                          </a:solidFill>
                          <a:effectLst/>
                        </a:rPr>
                        <a:t>2.21%</a:t>
                      </a:r>
                      <a:endParaRPr lang="en-US" sz="1100" b="1" i="0" u="none" strike="noStrike" cap="none" spc="0" dirty="0">
                        <a:solidFill>
                          <a:srgbClr val="002060"/>
                        </a:solidFill>
                        <a:effectLst/>
                        <a:latin typeface="Calibri" panose="020F0502020204030204" pitchFamily="34" charset="0"/>
                      </a:endParaRPr>
                    </a:p>
                  </a:txBody>
                  <a:tcPr marL="0" marR="0" marT="70203" marB="0" anchor="b">
                    <a:lnL w="12700" cmpd="sng">
                      <a:noFill/>
                      <a:prstDash val="solid"/>
                    </a:lnL>
                    <a:lnR w="12700" cmpd="sng">
                      <a:noFill/>
                      <a:prstDash val="solid"/>
                    </a:lnR>
                    <a:lnT w="12700" cap="flat" cmpd="sng" algn="ctr">
                      <a:noFill/>
                      <a:prstDash val="solid"/>
                    </a:lnT>
                    <a:lnB w="12700" cmpd="sng">
                      <a:noFill/>
                      <a:prstDash val="solid"/>
                    </a:lnB>
                    <a:solidFill>
                      <a:schemeClr val="bg1"/>
                    </a:solidFill>
                  </a:tcPr>
                </a:tc>
                <a:extLst>
                  <a:ext uri="{0D108BD9-81ED-4DB2-BD59-A6C34878D82A}">
                    <a16:rowId xmlns:a16="http://schemas.microsoft.com/office/drawing/2014/main" val="2430471015"/>
                  </a:ext>
                </a:extLst>
              </a:tr>
            </a:tbl>
          </a:graphicData>
        </a:graphic>
      </p:graphicFrame>
      <p:graphicFrame>
        <p:nvGraphicFramePr>
          <p:cNvPr id="23" name="Chart 22">
            <a:extLst>
              <a:ext uri="{FF2B5EF4-FFF2-40B4-BE49-F238E27FC236}">
                <a16:creationId xmlns:a16="http://schemas.microsoft.com/office/drawing/2014/main" id="{AF7C2D96-75CB-CC34-0246-9E5ECBE7BAA7}"/>
              </a:ext>
            </a:extLst>
          </p:cNvPr>
          <p:cNvGraphicFramePr>
            <a:graphicFrameLocks/>
          </p:cNvGraphicFramePr>
          <p:nvPr>
            <p:extLst>
              <p:ext uri="{D42A27DB-BD31-4B8C-83A1-F6EECF244321}">
                <p14:modId xmlns:p14="http://schemas.microsoft.com/office/powerpoint/2010/main" val="1752847714"/>
              </p:ext>
            </p:extLst>
          </p:nvPr>
        </p:nvGraphicFramePr>
        <p:xfrm>
          <a:off x="4323184" y="3356228"/>
          <a:ext cx="3714115" cy="1905281"/>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4" name="Table 23">
            <a:extLst>
              <a:ext uri="{FF2B5EF4-FFF2-40B4-BE49-F238E27FC236}">
                <a16:creationId xmlns:a16="http://schemas.microsoft.com/office/drawing/2014/main" id="{9DA72774-10AD-25FA-1968-28DC58A060C0}"/>
              </a:ext>
            </a:extLst>
          </p:cNvPr>
          <p:cNvGraphicFramePr>
            <a:graphicFrameLocks noGrp="1"/>
          </p:cNvGraphicFramePr>
          <p:nvPr>
            <p:extLst>
              <p:ext uri="{D42A27DB-BD31-4B8C-83A1-F6EECF244321}">
                <p14:modId xmlns:p14="http://schemas.microsoft.com/office/powerpoint/2010/main" val="3147418785"/>
              </p:ext>
            </p:extLst>
          </p:nvPr>
        </p:nvGraphicFramePr>
        <p:xfrm>
          <a:off x="3069775" y="5569568"/>
          <a:ext cx="4799041" cy="281574"/>
        </p:xfrm>
        <a:graphic>
          <a:graphicData uri="http://schemas.openxmlformats.org/drawingml/2006/table">
            <a:tbl>
              <a:tblPr>
                <a:tableStyleId>{5C22544A-7EE6-4342-B048-85BDC9FD1C3A}</a:tableStyleId>
              </a:tblPr>
              <a:tblGrid>
                <a:gridCol w="355900">
                  <a:extLst>
                    <a:ext uri="{9D8B030D-6E8A-4147-A177-3AD203B41FA5}">
                      <a16:colId xmlns:a16="http://schemas.microsoft.com/office/drawing/2014/main" val="2659200161"/>
                    </a:ext>
                  </a:extLst>
                </a:gridCol>
                <a:gridCol w="376724">
                  <a:extLst>
                    <a:ext uri="{9D8B030D-6E8A-4147-A177-3AD203B41FA5}">
                      <a16:colId xmlns:a16="http://schemas.microsoft.com/office/drawing/2014/main" val="814078931"/>
                    </a:ext>
                  </a:extLst>
                </a:gridCol>
                <a:gridCol w="376724">
                  <a:extLst>
                    <a:ext uri="{9D8B030D-6E8A-4147-A177-3AD203B41FA5}">
                      <a16:colId xmlns:a16="http://schemas.microsoft.com/office/drawing/2014/main" val="1969524491"/>
                    </a:ext>
                  </a:extLst>
                </a:gridCol>
                <a:gridCol w="376724">
                  <a:extLst>
                    <a:ext uri="{9D8B030D-6E8A-4147-A177-3AD203B41FA5}">
                      <a16:colId xmlns:a16="http://schemas.microsoft.com/office/drawing/2014/main" val="1665813070"/>
                    </a:ext>
                  </a:extLst>
                </a:gridCol>
                <a:gridCol w="376724">
                  <a:extLst>
                    <a:ext uri="{9D8B030D-6E8A-4147-A177-3AD203B41FA5}">
                      <a16:colId xmlns:a16="http://schemas.microsoft.com/office/drawing/2014/main" val="1158590526"/>
                    </a:ext>
                  </a:extLst>
                </a:gridCol>
                <a:gridCol w="554488">
                  <a:extLst>
                    <a:ext uri="{9D8B030D-6E8A-4147-A177-3AD203B41FA5}">
                      <a16:colId xmlns:a16="http://schemas.microsoft.com/office/drawing/2014/main" val="2386473439"/>
                    </a:ext>
                  </a:extLst>
                </a:gridCol>
                <a:gridCol w="554488">
                  <a:extLst>
                    <a:ext uri="{9D8B030D-6E8A-4147-A177-3AD203B41FA5}">
                      <a16:colId xmlns:a16="http://schemas.microsoft.com/office/drawing/2014/main" val="1689337401"/>
                    </a:ext>
                  </a:extLst>
                </a:gridCol>
                <a:gridCol w="554488">
                  <a:extLst>
                    <a:ext uri="{9D8B030D-6E8A-4147-A177-3AD203B41FA5}">
                      <a16:colId xmlns:a16="http://schemas.microsoft.com/office/drawing/2014/main" val="399373739"/>
                    </a:ext>
                  </a:extLst>
                </a:gridCol>
                <a:gridCol w="623454">
                  <a:extLst>
                    <a:ext uri="{9D8B030D-6E8A-4147-A177-3AD203B41FA5}">
                      <a16:colId xmlns:a16="http://schemas.microsoft.com/office/drawing/2014/main" val="1028439142"/>
                    </a:ext>
                  </a:extLst>
                </a:gridCol>
                <a:gridCol w="649327">
                  <a:extLst>
                    <a:ext uri="{9D8B030D-6E8A-4147-A177-3AD203B41FA5}">
                      <a16:colId xmlns:a16="http://schemas.microsoft.com/office/drawing/2014/main" val="4270956812"/>
                    </a:ext>
                  </a:extLst>
                </a:gridCol>
              </a:tblGrid>
              <a:tr h="281574">
                <a:tc>
                  <a:txBody>
                    <a:bodyPr/>
                    <a:lstStyle/>
                    <a:p>
                      <a:pPr algn="r" rtl="0" fontAlgn="ctr"/>
                      <a:r>
                        <a:rPr lang="en-US" sz="700" b="0" u="none" strike="noStrike" dirty="0">
                          <a:solidFill>
                            <a:schemeClr val="bg1">
                              <a:lumMod val="65000"/>
                            </a:schemeClr>
                          </a:solidFill>
                          <a:effectLst/>
                          <a:latin typeface="+mj-lt"/>
                        </a:rPr>
                        <a:t>2019</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ctr"/>
                      <a:r>
                        <a:rPr lang="en-US" sz="700" b="0" u="none" strike="noStrike" dirty="0">
                          <a:solidFill>
                            <a:schemeClr val="bg1">
                              <a:lumMod val="65000"/>
                            </a:schemeClr>
                          </a:solidFill>
                          <a:effectLst/>
                          <a:latin typeface="+mj-lt"/>
                        </a:rPr>
                        <a:t>2020</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ctr"/>
                      <a:r>
                        <a:rPr lang="en-US" sz="700" b="0" u="none" strike="noStrike" dirty="0">
                          <a:solidFill>
                            <a:schemeClr val="bg1">
                              <a:lumMod val="65000"/>
                            </a:schemeClr>
                          </a:solidFill>
                          <a:effectLst/>
                          <a:latin typeface="+mj-lt"/>
                        </a:rPr>
                        <a:t>2021</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ctr"/>
                      <a:r>
                        <a:rPr lang="en-US" sz="700" b="0" u="none" strike="noStrike" dirty="0">
                          <a:solidFill>
                            <a:schemeClr val="bg1">
                              <a:lumMod val="65000"/>
                            </a:schemeClr>
                          </a:solidFill>
                          <a:effectLst/>
                          <a:latin typeface="+mj-lt"/>
                        </a:rPr>
                        <a:t>2022</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ctr"/>
                      <a:r>
                        <a:rPr lang="en-US" sz="700" b="0" u="none" strike="noStrike" dirty="0">
                          <a:solidFill>
                            <a:schemeClr val="bg1">
                              <a:lumMod val="65000"/>
                            </a:schemeClr>
                          </a:solidFill>
                          <a:effectLst/>
                          <a:latin typeface="+mj-lt"/>
                        </a:rPr>
                        <a:t>2023</a:t>
                      </a:r>
                      <a:endParaRPr lang="en-US" sz="700" b="0" i="0" u="none" strike="noStrike" dirty="0">
                        <a:solidFill>
                          <a:schemeClr val="bg1">
                            <a:lumMod val="65000"/>
                          </a:schemeClr>
                        </a:solidFill>
                        <a:effectLst/>
                        <a:latin typeface="+mj-lt"/>
                      </a:endParaRPr>
                    </a:p>
                  </a:txBody>
                  <a:tcPr marL="7620" marR="7620" marT="7620" marB="0" anchor="b">
                    <a:solidFill>
                      <a:schemeClr val="bg1"/>
                    </a:solidFill>
                  </a:tcPr>
                </a:tc>
                <a:tc>
                  <a:txBody>
                    <a:bodyPr/>
                    <a:lstStyle/>
                    <a:p>
                      <a:pPr algn="r" rtl="0" fontAlgn="ctr"/>
                      <a:r>
                        <a:rPr lang="en-US" sz="1100" b="1" i="0" u="none" strike="noStrike" dirty="0">
                          <a:solidFill>
                            <a:srgbClr val="002060"/>
                          </a:solidFill>
                          <a:effectLst/>
                          <a:latin typeface="+mn-lt"/>
                        </a:rPr>
                        <a:t>2024</a:t>
                      </a:r>
                    </a:p>
                  </a:txBody>
                  <a:tcPr marL="7620" marR="7620" marT="7620" marB="0" anchor="ctr">
                    <a:solidFill>
                      <a:schemeClr val="bg1"/>
                    </a:solidFill>
                  </a:tcPr>
                </a:tc>
                <a:tc>
                  <a:txBody>
                    <a:bodyPr/>
                    <a:lstStyle/>
                    <a:p>
                      <a:pPr algn="r" rtl="0" fontAlgn="ctr"/>
                      <a:r>
                        <a:rPr lang="en-US" sz="1100" b="1" i="0" u="none" strike="noStrike" dirty="0">
                          <a:solidFill>
                            <a:srgbClr val="002060"/>
                          </a:solidFill>
                          <a:effectLst/>
                          <a:latin typeface="Calibri" panose="020F0502020204030204" pitchFamily="34" charset="0"/>
                        </a:rPr>
                        <a:t>Q1 25</a:t>
                      </a:r>
                    </a:p>
                  </a:txBody>
                  <a:tcPr marL="7620" marR="7620" marT="7620" marB="0" anchor="ctr">
                    <a:solidFill>
                      <a:schemeClr val="bg1"/>
                    </a:solidFill>
                  </a:tcPr>
                </a:tc>
                <a:tc>
                  <a:txBody>
                    <a:bodyPr/>
                    <a:lstStyle/>
                    <a:p>
                      <a:pPr algn="r" rtl="0" fontAlgn="ctr"/>
                      <a:r>
                        <a:rPr lang="en-US" sz="1100" b="1" i="0" u="none" strike="noStrike" dirty="0">
                          <a:solidFill>
                            <a:srgbClr val="002060"/>
                          </a:solidFill>
                          <a:effectLst/>
                          <a:latin typeface="Calibri" panose="020F0502020204030204" pitchFamily="34" charset="0"/>
                        </a:rPr>
                        <a:t>Q2 25</a:t>
                      </a:r>
                    </a:p>
                  </a:txBody>
                  <a:tcPr marL="7620" marR="7620" marT="7620" marB="0" anchor="ctr">
                    <a:solidFill>
                      <a:schemeClr val="bg1"/>
                    </a:solidFill>
                  </a:tcPr>
                </a:tc>
                <a:tc>
                  <a:txBody>
                    <a:bodyPr/>
                    <a:lstStyle/>
                    <a:p>
                      <a:pPr algn="r" rtl="0" fontAlgn="ctr"/>
                      <a:r>
                        <a:rPr lang="en-US" sz="1100" b="1" i="0" u="none" strike="noStrike" dirty="0">
                          <a:solidFill>
                            <a:srgbClr val="002060"/>
                          </a:solidFill>
                          <a:effectLst/>
                          <a:latin typeface="Calibri" panose="020F0502020204030204" pitchFamily="34" charset="0"/>
                        </a:rPr>
                        <a:t>Q</a:t>
                      </a:r>
                      <a:r>
                        <a:rPr lang="mk-MK" sz="1100" b="1" i="0" u="none" strike="noStrike" dirty="0">
                          <a:solidFill>
                            <a:srgbClr val="002060"/>
                          </a:solidFill>
                          <a:effectLst/>
                          <a:latin typeface="Calibri" panose="020F0502020204030204" pitchFamily="34" charset="0"/>
                        </a:rPr>
                        <a:t>3</a:t>
                      </a:r>
                      <a:r>
                        <a:rPr lang="en-US" sz="1100" b="1" i="0" u="none" strike="noStrike" dirty="0">
                          <a:solidFill>
                            <a:srgbClr val="002060"/>
                          </a:solidFill>
                          <a:effectLst/>
                          <a:latin typeface="Calibri" panose="020F0502020204030204" pitchFamily="34" charset="0"/>
                        </a:rPr>
                        <a:t> 25</a:t>
                      </a:r>
                    </a:p>
                  </a:txBody>
                  <a:tcPr marL="7620" marR="7620" marT="7620" marB="0" anchor="ctr">
                    <a:solidFill>
                      <a:schemeClr val="bg1"/>
                    </a:solidFill>
                  </a:tcPr>
                </a:tc>
                <a:tc>
                  <a:txBody>
                    <a:bodyPr/>
                    <a:lstStyle/>
                    <a:p>
                      <a:pPr algn="r" rtl="0" fontAlgn="ctr"/>
                      <a:r>
                        <a:rPr lang="mk-MK" sz="1100" b="1" i="0" u="none" strike="noStrike" dirty="0">
                          <a:solidFill>
                            <a:srgbClr val="002060"/>
                          </a:solidFill>
                          <a:effectLst/>
                          <a:latin typeface="Calibri" panose="020F0502020204030204" pitchFamily="34" charset="0"/>
                        </a:rPr>
                        <a:t>20</a:t>
                      </a:r>
                      <a:r>
                        <a:rPr lang="en-US" sz="1100" b="1" i="0" u="none" strike="noStrike" dirty="0">
                          <a:solidFill>
                            <a:srgbClr val="002060"/>
                          </a:solidFill>
                          <a:effectLst/>
                          <a:latin typeface="Calibri" panose="020F0502020204030204" pitchFamily="34" charset="0"/>
                        </a:rPr>
                        <a:t>25</a:t>
                      </a:r>
                    </a:p>
                  </a:txBody>
                  <a:tcPr marL="7620" marR="7620" marT="7620" marB="0" anchor="ctr">
                    <a:solidFill>
                      <a:schemeClr val="bg1"/>
                    </a:solidFill>
                  </a:tcPr>
                </a:tc>
                <a:extLst>
                  <a:ext uri="{0D108BD9-81ED-4DB2-BD59-A6C34878D82A}">
                    <a16:rowId xmlns:a16="http://schemas.microsoft.com/office/drawing/2014/main" val="4252927838"/>
                  </a:ext>
                </a:extLst>
              </a:tr>
            </a:tbl>
          </a:graphicData>
        </a:graphic>
      </p:graphicFrame>
      <p:sp>
        <p:nvSpPr>
          <p:cNvPr id="5" name="object 8">
            <a:extLst>
              <a:ext uri="{FF2B5EF4-FFF2-40B4-BE49-F238E27FC236}">
                <a16:creationId xmlns:a16="http://schemas.microsoft.com/office/drawing/2014/main" id="{E909A91E-6935-BB5E-159C-E647513D4D4D}"/>
              </a:ext>
            </a:extLst>
          </p:cNvPr>
          <p:cNvSpPr/>
          <p:nvPr/>
        </p:nvSpPr>
        <p:spPr>
          <a:xfrm>
            <a:off x="5645020" y="90694"/>
            <a:ext cx="796760" cy="374200"/>
          </a:xfrm>
          <a:prstGeom prst="rect">
            <a:avLst/>
          </a:prstGeom>
          <a:blipFill>
            <a:blip r:embed="rId6" cstate="print"/>
            <a:stretch>
              <a:fillRect/>
            </a:stretch>
          </a:blipFill>
        </p:spPr>
        <p:txBody>
          <a:bodyPr wrap="square" lIns="0" tIns="0" rIns="0" bIns="0" rtlCol="0"/>
          <a:lstStyle/>
          <a:p>
            <a:pPr algn="ctr"/>
            <a:endParaRPr dirty="0">
              <a:solidFill>
                <a:srgbClr val="0070C0"/>
              </a:solidFill>
            </a:endParaRPr>
          </a:p>
        </p:txBody>
      </p:sp>
      <p:sp>
        <p:nvSpPr>
          <p:cNvPr id="9" name="TextBox 8">
            <a:extLst>
              <a:ext uri="{FF2B5EF4-FFF2-40B4-BE49-F238E27FC236}">
                <a16:creationId xmlns:a16="http://schemas.microsoft.com/office/drawing/2014/main" id="{B04913DA-8890-6A23-FF8E-34DD1E3F671F}"/>
              </a:ext>
            </a:extLst>
          </p:cNvPr>
          <p:cNvSpPr txBox="1"/>
          <p:nvPr/>
        </p:nvSpPr>
        <p:spPr>
          <a:xfrm>
            <a:off x="4323184" y="506139"/>
            <a:ext cx="3545632" cy="169277"/>
          </a:xfrm>
          <a:prstGeom prst="rect">
            <a:avLst/>
          </a:prstGeom>
          <a:noFill/>
        </p:spPr>
        <p:txBody>
          <a:bodyPr wrap="square">
            <a:spAutoFit/>
          </a:bodyPr>
          <a:lstStyle/>
          <a:p>
            <a:pPr algn="ctr"/>
            <a:r>
              <a:rPr lang="en-US" sz="500" dirty="0">
                <a:solidFill>
                  <a:srgbClr val="002060"/>
                </a:solidFill>
                <a:latin typeface="Georgia" panose="02040502050405020303" pitchFamily="18" charset="0"/>
              </a:rPr>
              <a:t>_____________________________________________________________________</a:t>
            </a:r>
          </a:p>
        </p:txBody>
      </p:sp>
      <p:sp>
        <p:nvSpPr>
          <p:cNvPr id="13" name="TextBox 12">
            <a:extLst>
              <a:ext uri="{FF2B5EF4-FFF2-40B4-BE49-F238E27FC236}">
                <a16:creationId xmlns:a16="http://schemas.microsoft.com/office/drawing/2014/main" id="{41805DC7-B869-A50A-5C1F-B415583939AF}"/>
              </a:ext>
            </a:extLst>
          </p:cNvPr>
          <p:cNvSpPr txBox="1"/>
          <p:nvPr/>
        </p:nvSpPr>
        <p:spPr>
          <a:xfrm>
            <a:off x="1828799" y="675544"/>
            <a:ext cx="8985379" cy="266291"/>
          </a:xfrm>
          <a:prstGeom prst="rect">
            <a:avLst/>
          </a:prstGeom>
          <a:noFill/>
        </p:spPr>
        <p:txBody>
          <a:bodyPr wrap="square" anchor="ctr">
            <a:spAutoFit/>
          </a:bodyPr>
          <a:lstStyle/>
          <a:p>
            <a:pPr algn="ctr">
              <a:lnSpc>
                <a:spcPct val="115000"/>
              </a:lnSpc>
              <a:spcAft>
                <a:spcPts val="800"/>
              </a:spcAft>
            </a:pPr>
            <a:r>
              <a:rPr lang="en-US" sz="1050" i="1" dirty="0">
                <a:solidFill>
                  <a:srgbClr val="002060"/>
                </a:solidFill>
                <a:latin typeface="Amasis MT Pro Light" panose="02040304050005020304" pitchFamily="18" charset="0"/>
              </a:rPr>
              <a:t>Macroeconomic data and </a:t>
            </a:r>
            <a:r>
              <a:rPr lang="en-US" sz="1050" i="1" dirty="0">
                <a:solidFill>
                  <a:srgbClr val="002060"/>
                </a:solidFill>
                <a:latin typeface="Georgia" panose="02040502050405020303" pitchFamily="18" charset="0"/>
              </a:rPr>
              <a:t>Banking system of the Republic of North Macedonia</a:t>
            </a:r>
            <a:r>
              <a:rPr lang="en-US" sz="1050" dirty="0">
                <a:solidFill>
                  <a:srgbClr val="002060"/>
                </a:solidFill>
                <a:latin typeface="Georgia" panose="02040502050405020303" pitchFamily="18" charset="0"/>
              </a:rPr>
              <a:t> </a:t>
            </a:r>
            <a:r>
              <a:rPr lang="en-US" sz="1050" i="1" dirty="0">
                <a:solidFill>
                  <a:srgbClr val="002060"/>
                </a:solidFill>
                <a:latin typeface="Amasis MT Pro Light" panose="02040304050005020304" pitchFamily="18" charset="0"/>
                <a:cs typeface="Times New Roman" panose="02020603050405020304" pitchFamily="18" charset="0"/>
              </a:rPr>
              <a:t>Re</a:t>
            </a:r>
            <a:r>
              <a:rPr lang="en-US" sz="1050" i="1" dirty="0">
                <a:solidFill>
                  <a:srgbClr val="002060"/>
                </a:solidFill>
                <a:latin typeface="Amasis MT Pro Light" panose="02040304050005020304" pitchFamily="18" charset="0"/>
              </a:rPr>
              <a:t>ference date: </a:t>
            </a:r>
            <a:r>
              <a:rPr lang="en-US" sz="1050" dirty="0">
                <a:solidFill>
                  <a:srgbClr val="002060"/>
                </a:solidFill>
                <a:latin typeface="Amasis MT Pro Light" panose="02040304050005020304" pitchFamily="18" charset="0"/>
              </a:rPr>
              <a:t>202</a:t>
            </a:r>
            <a:r>
              <a:rPr lang="mk-MK" sz="1050" dirty="0">
                <a:solidFill>
                  <a:srgbClr val="002060"/>
                </a:solidFill>
              </a:rPr>
              <a:t>5</a:t>
            </a:r>
            <a:r>
              <a:rPr lang="en-US" sz="1050" dirty="0">
                <a:solidFill>
                  <a:srgbClr val="002060"/>
                </a:solidFill>
                <a:latin typeface="Amasis MT Pro Light" panose="02040304050005020304" pitchFamily="18" charset="0"/>
              </a:rPr>
              <a:t>-Q</a:t>
            </a:r>
            <a:r>
              <a:rPr lang="mk-MK" sz="1050" dirty="0">
                <a:solidFill>
                  <a:srgbClr val="002060"/>
                </a:solidFill>
              </a:rPr>
              <a:t>4</a:t>
            </a:r>
            <a:endParaRPr lang="en-US" sz="1050" dirty="0">
              <a:latin typeface="Amasis MT Pro Light" panose="02040304050005020304" pitchFamily="18" charset="0"/>
            </a:endParaRPr>
          </a:p>
        </p:txBody>
      </p:sp>
      <p:sp>
        <p:nvSpPr>
          <p:cNvPr id="14" name="TextBox 13">
            <a:extLst>
              <a:ext uri="{FF2B5EF4-FFF2-40B4-BE49-F238E27FC236}">
                <a16:creationId xmlns:a16="http://schemas.microsoft.com/office/drawing/2014/main" id="{35881295-5A3F-8A21-F360-063FE5D1B4FD}"/>
              </a:ext>
            </a:extLst>
          </p:cNvPr>
          <p:cNvSpPr txBox="1"/>
          <p:nvPr/>
        </p:nvSpPr>
        <p:spPr>
          <a:xfrm>
            <a:off x="8392342" y="5597681"/>
            <a:ext cx="4428932" cy="584775"/>
          </a:xfrm>
          <a:prstGeom prst="rect">
            <a:avLst/>
          </a:prstGeom>
          <a:noFill/>
        </p:spPr>
        <p:txBody>
          <a:bodyPr wrap="square">
            <a:spAutoFit/>
          </a:bodyPr>
          <a:lstStyle/>
          <a:p>
            <a:pPr marL="0" indent="0" fontAlgn="t">
              <a:lnSpc>
                <a:spcPct val="100000"/>
              </a:lnSpc>
              <a:spcBef>
                <a:spcPts val="0"/>
              </a:spcBef>
              <a:buNone/>
            </a:pPr>
            <a:r>
              <a:rPr lang="en-GB" sz="800" dirty="0">
                <a:solidFill>
                  <a:schemeClr val="bg1">
                    <a:lumMod val="65000"/>
                  </a:schemeClr>
                </a:solidFill>
                <a:latin typeface="+mj-lt"/>
              </a:rPr>
              <a:t>Source</a:t>
            </a:r>
            <a:r>
              <a:rPr lang="en-US" sz="800" dirty="0">
                <a:solidFill>
                  <a:schemeClr val="bg1">
                    <a:lumMod val="65000"/>
                  </a:schemeClr>
                </a:solidFill>
                <a:latin typeface="+mj-lt"/>
              </a:rPr>
              <a:t>: </a:t>
            </a:r>
          </a:p>
          <a:p>
            <a:pPr fontAlgn="t"/>
            <a:r>
              <a:rPr lang="en-GB" sz="800" dirty="0">
                <a:solidFill>
                  <a:schemeClr val="bg1">
                    <a:lumMod val="65000"/>
                  </a:schemeClr>
                </a:solidFill>
              </a:rPr>
              <a:t>NBRM</a:t>
            </a:r>
            <a:r>
              <a:rPr lang="ru-RU" sz="800" dirty="0">
                <a:solidFill>
                  <a:schemeClr val="bg1">
                    <a:lumMod val="65000"/>
                  </a:schemeClr>
                </a:solidFill>
              </a:rPr>
              <a:t> │ </a:t>
            </a:r>
            <a:r>
              <a:rPr lang="en-GB" sz="800" dirty="0">
                <a:solidFill>
                  <a:schemeClr val="bg1">
                    <a:lumMod val="65000"/>
                  </a:schemeClr>
                </a:solidFill>
              </a:rPr>
              <a:t>Report on risks, Indicators on the</a:t>
            </a:r>
            <a:r>
              <a:rPr lang="mk-MK" sz="800" dirty="0">
                <a:solidFill>
                  <a:schemeClr val="bg1">
                    <a:lumMod val="65000"/>
                  </a:schemeClr>
                </a:solidFill>
              </a:rPr>
              <a:t> </a:t>
            </a:r>
            <a:r>
              <a:rPr lang="en-GB" sz="800" dirty="0">
                <a:solidFill>
                  <a:schemeClr val="bg1">
                    <a:lumMod val="65000"/>
                  </a:schemeClr>
                </a:solidFill>
              </a:rPr>
              <a:t>banking system Report Q42025</a:t>
            </a:r>
            <a:r>
              <a:rPr lang="en-GB" sz="800" dirty="0">
                <a:solidFill>
                  <a:schemeClr val="bg1">
                    <a:lumMod val="65000"/>
                  </a:schemeClr>
                </a:solidFill>
                <a:latin typeface="+mj-lt"/>
              </a:rPr>
              <a:t>, annex</a:t>
            </a:r>
            <a:r>
              <a:rPr lang="mk-MK" sz="800" dirty="0">
                <a:solidFill>
                  <a:schemeClr val="bg1">
                    <a:lumMod val="65000"/>
                  </a:schemeClr>
                </a:solidFill>
                <a:latin typeface="+mj-lt"/>
              </a:rPr>
              <a:t> 3</a:t>
            </a:r>
            <a:r>
              <a:rPr lang="en-US" sz="800" dirty="0">
                <a:solidFill>
                  <a:schemeClr val="bg1">
                    <a:lumMod val="65000"/>
                  </a:schemeClr>
                </a:solidFill>
                <a:latin typeface="+mj-lt"/>
              </a:rPr>
              <a:t>2</a:t>
            </a:r>
            <a:endParaRPr lang="mk-MK" sz="800" dirty="0">
              <a:solidFill>
                <a:schemeClr val="bg1">
                  <a:lumMod val="65000"/>
                </a:schemeClr>
              </a:solidFill>
              <a:latin typeface="+mj-lt"/>
            </a:endParaRPr>
          </a:p>
          <a:p>
            <a:pPr fontAlgn="t"/>
            <a:r>
              <a:rPr lang="en-GB" sz="800" dirty="0">
                <a:solidFill>
                  <a:schemeClr val="bg1">
                    <a:lumMod val="65000"/>
                  </a:schemeClr>
                </a:solidFill>
              </a:rPr>
              <a:t>European Central Bank</a:t>
            </a:r>
            <a:r>
              <a:rPr lang="ru-RU" sz="800" dirty="0">
                <a:solidFill>
                  <a:schemeClr val="bg1">
                    <a:lumMod val="65000"/>
                  </a:schemeClr>
                </a:solidFill>
              </a:rPr>
              <a:t>│</a:t>
            </a:r>
            <a:r>
              <a:rPr lang="en-GB" sz="800" dirty="0">
                <a:solidFill>
                  <a:schemeClr val="bg1">
                    <a:lumMod val="65000"/>
                  </a:schemeClr>
                </a:solidFill>
              </a:rPr>
              <a:t>Banking supervision</a:t>
            </a:r>
            <a:r>
              <a:rPr lang="mk-MK" sz="800" dirty="0">
                <a:solidFill>
                  <a:schemeClr val="bg1">
                    <a:lumMod val="65000"/>
                  </a:schemeClr>
                </a:solidFill>
              </a:rPr>
              <a:t>, </a:t>
            </a:r>
          </a:p>
          <a:p>
            <a:pPr fontAlgn="t"/>
            <a:r>
              <a:rPr lang="en-US" sz="800" dirty="0">
                <a:solidFill>
                  <a:schemeClr val="bg1">
                    <a:lumMod val="65000"/>
                  </a:schemeClr>
                </a:solidFill>
              </a:rPr>
              <a:t>World Bank | Regular Economic Report Spring 2026</a:t>
            </a:r>
            <a:endParaRPr lang="mk-MK" sz="800" dirty="0">
              <a:solidFill>
                <a:schemeClr val="bg1">
                  <a:lumMod val="65000"/>
                </a:schemeClr>
              </a:solidFill>
            </a:endParaRPr>
          </a:p>
        </p:txBody>
      </p:sp>
    </p:spTree>
    <p:extLst>
      <p:ext uri="{BB962C8B-B14F-4D97-AF65-F5344CB8AC3E}">
        <p14:creationId xmlns:p14="http://schemas.microsoft.com/office/powerpoint/2010/main" val="3458620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2F0DC118-8932-0950-2462-63F41B90189E}"/>
              </a:ext>
            </a:extLst>
          </p:cNvPr>
          <p:cNvSpPr/>
          <p:nvPr/>
        </p:nvSpPr>
        <p:spPr>
          <a:xfrm>
            <a:off x="0" y="1"/>
            <a:ext cx="4427984" cy="323172"/>
          </a:xfrm>
          <a:custGeom>
            <a:avLst/>
            <a:gdLst/>
            <a:ahLst/>
            <a:cxnLst/>
            <a:rect l="l" t="t" r="r" b="b"/>
            <a:pathLst>
              <a:path w="10439400" h="719455">
                <a:moveTo>
                  <a:pt x="10439400" y="0"/>
                </a:moveTo>
                <a:lnTo>
                  <a:pt x="0" y="0"/>
                </a:lnTo>
                <a:lnTo>
                  <a:pt x="0" y="719327"/>
                </a:lnTo>
                <a:lnTo>
                  <a:pt x="239776" y="702817"/>
                </a:lnTo>
                <a:lnTo>
                  <a:pt x="239776" y="239775"/>
                </a:lnTo>
                <a:lnTo>
                  <a:pt x="6959600" y="239775"/>
                </a:lnTo>
                <a:lnTo>
                  <a:pt x="10439400" y="0"/>
                </a:lnTo>
                <a:close/>
              </a:path>
            </a:pathLst>
          </a:cu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p:spPr>
        <p:txBody>
          <a:bodyPr wrap="square" lIns="0" tIns="0" rIns="0" bIns="0" rtlCol="0"/>
          <a:lstStyle/>
          <a:p>
            <a:endParaRPr dirty="0">
              <a:solidFill>
                <a:srgbClr val="FF99CC"/>
              </a:solidFill>
            </a:endParaRPr>
          </a:p>
        </p:txBody>
      </p:sp>
      <p:sp>
        <p:nvSpPr>
          <p:cNvPr id="5" name="TextBox 4">
            <a:extLst>
              <a:ext uri="{FF2B5EF4-FFF2-40B4-BE49-F238E27FC236}">
                <a16:creationId xmlns:a16="http://schemas.microsoft.com/office/drawing/2014/main" id="{DEC0E266-3655-185A-AF8A-A6ED74C0C270}"/>
              </a:ext>
            </a:extLst>
          </p:cNvPr>
          <p:cNvSpPr txBox="1"/>
          <p:nvPr/>
        </p:nvSpPr>
        <p:spPr>
          <a:xfrm>
            <a:off x="6326155" y="2367171"/>
            <a:ext cx="5126271" cy="1154162"/>
          </a:xfrm>
          <a:prstGeom prst="rect">
            <a:avLst/>
          </a:prstGeom>
          <a:noFill/>
        </p:spPr>
        <p:txBody>
          <a:bodyPr wrap="square">
            <a:spAutoFit/>
          </a:bodyPr>
          <a:lstStyle/>
          <a:p>
            <a:r>
              <a:rPr lang="en-US" sz="1400" dirty="0">
                <a:solidFill>
                  <a:srgbClr val="002060"/>
                </a:solidFill>
              </a:rPr>
              <a:t>🏦</a:t>
            </a:r>
            <a:r>
              <a:rPr lang="en-US" sz="1100" dirty="0">
                <a:solidFill>
                  <a:srgbClr val="002060"/>
                </a:solidFill>
              </a:rPr>
              <a:t>Capital adequacy ratio, CET 1 ratio</a:t>
            </a:r>
            <a:r>
              <a:rPr lang="en-US" sz="1100" dirty="0">
                <a:solidFill>
                  <a:srgbClr val="002060"/>
                </a:solidFill>
                <a:latin typeface="Amasis MT Pro" panose="02040504050005020304" pitchFamily="18" charset="0"/>
                <a:cs typeface="Aldhabi" panose="020B0604020202020204" pitchFamily="2" charset="-78"/>
              </a:rPr>
              <a:t>, </a:t>
            </a:r>
            <a:r>
              <a:rPr lang="ru-RU" sz="1100" dirty="0">
                <a:solidFill>
                  <a:srgbClr val="002060"/>
                </a:solidFill>
              </a:rPr>
              <a:t>1</a:t>
            </a:r>
            <a:r>
              <a:rPr lang="en-US" sz="1100" dirty="0">
                <a:solidFill>
                  <a:srgbClr val="002060"/>
                </a:solidFill>
              </a:rPr>
              <a:t>9.45</a:t>
            </a:r>
            <a:r>
              <a:rPr lang="ru-RU" sz="1100" dirty="0">
                <a:solidFill>
                  <a:srgbClr val="002060"/>
                </a:solidFill>
              </a:rPr>
              <a:t>%</a:t>
            </a:r>
            <a:r>
              <a:rPr lang="en-US" sz="1100" dirty="0">
                <a:solidFill>
                  <a:srgbClr val="002060"/>
                </a:solidFill>
              </a:rPr>
              <a:t> </a:t>
            </a:r>
            <a:r>
              <a:rPr lang="en-GB" sz="1100" dirty="0">
                <a:solidFill>
                  <a:srgbClr val="002060"/>
                </a:solidFill>
              </a:rPr>
              <a:t>regarding previous year increased </a:t>
            </a:r>
            <a:r>
              <a:rPr lang="en-US" sz="1100" dirty="0">
                <a:solidFill>
                  <a:srgbClr val="002060"/>
                </a:solidFill>
              </a:rPr>
              <a:t>by  </a:t>
            </a:r>
            <a:r>
              <a:rPr lang="ru-RU" sz="1100" dirty="0">
                <a:solidFill>
                  <a:srgbClr val="002060"/>
                </a:solidFill>
              </a:rPr>
              <a:t>0,</a:t>
            </a:r>
            <a:r>
              <a:rPr lang="en-US" sz="1100" dirty="0">
                <a:solidFill>
                  <a:srgbClr val="002060"/>
                </a:solidFill>
              </a:rPr>
              <a:t>5</a:t>
            </a:r>
            <a:r>
              <a:rPr lang="ru-RU" sz="1100" dirty="0">
                <a:solidFill>
                  <a:srgbClr val="002060"/>
                </a:solidFill>
              </a:rPr>
              <a:t> </a:t>
            </a:r>
            <a:r>
              <a:rPr lang="en-GB" sz="1100" dirty="0">
                <a:solidFill>
                  <a:srgbClr val="002060"/>
                </a:solidFill>
              </a:rPr>
              <a:t>pp annual, and reduced by (-0.1) pp </a:t>
            </a:r>
            <a:r>
              <a:rPr lang="en-US" sz="1100" dirty="0">
                <a:solidFill>
                  <a:srgbClr val="002060"/>
                </a:solidFill>
              </a:rPr>
              <a:t>quarterly</a:t>
            </a:r>
          </a:p>
          <a:p>
            <a:endParaRPr lang="en-US" sz="1100" dirty="0">
              <a:solidFill>
                <a:srgbClr val="002060"/>
              </a:solidFill>
              <a:latin typeface="+mj-lt"/>
            </a:endParaRPr>
          </a:p>
          <a:p>
            <a:r>
              <a:rPr lang="en-GB" sz="1100" i="1" dirty="0">
                <a:solidFill>
                  <a:srgbClr val="002060"/>
                </a:solidFill>
                <a:latin typeface="+mj-lt"/>
              </a:rPr>
              <a:t>- indicates on the capacity and coverage of the risks from banks activity as well as high and stabile level on Banking sector solvency</a:t>
            </a:r>
            <a:br>
              <a:rPr lang="mk-MK" sz="800" i="1" dirty="0">
                <a:solidFill>
                  <a:srgbClr val="002060"/>
                </a:solidFill>
                <a:latin typeface="Georgia" panose="02040502050405020303" pitchFamily="18" charset="0"/>
              </a:rPr>
            </a:br>
            <a:r>
              <a:rPr lang="en-GB" sz="1100" dirty="0">
                <a:solidFill>
                  <a:srgbClr val="FF99CC"/>
                </a:solidFill>
              </a:rPr>
              <a:t>EUROZONE</a:t>
            </a:r>
            <a:r>
              <a:rPr lang="mk-MK" sz="1100" dirty="0">
                <a:solidFill>
                  <a:srgbClr val="FF99CC"/>
                </a:solidFill>
              </a:rPr>
              <a:t> 16,</a:t>
            </a:r>
            <a:r>
              <a:rPr lang="en-US" sz="1100" dirty="0">
                <a:solidFill>
                  <a:srgbClr val="FF99CC"/>
                </a:solidFill>
              </a:rPr>
              <a:t>18</a:t>
            </a:r>
            <a:r>
              <a:rPr lang="mk-MK" sz="1100" dirty="0">
                <a:solidFill>
                  <a:srgbClr val="FF99CC"/>
                </a:solidFill>
              </a:rPr>
              <a:t>%</a:t>
            </a:r>
            <a:endParaRPr lang="en-US" sz="1100" dirty="0">
              <a:latin typeface="Amasis MT Pro" panose="02040504050005020304" pitchFamily="18" charset="0"/>
            </a:endParaRPr>
          </a:p>
        </p:txBody>
      </p:sp>
      <p:sp>
        <p:nvSpPr>
          <p:cNvPr id="9" name="TextBox 8">
            <a:extLst>
              <a:ext uri="{FF2B5EF4-FFF2-40B4-BE49-F238E27FC236}">
                <a16:creationId xmlns:a16="http://schemas.microsoft.com/office/drawing/2014/main" id="{2C952E8A-D1CE-8E18-422F-00DA9D3F55C5}"/>
              </a:ext>
            </a:extLst>
          </p:cNvPr>
          <p:cNvSpPr txBox="1"/>
          <p:nvPr/>
        </p:nvSpPr>
        <p:spPr>
          <a:xfrm>
            <a:off x="254864" y="1346140"/>
            <a:ext cx="11464383" cy="907941"/>
          </a:xfrm>
          <a:prstGeom prst="rect">
            <a:avLst/>
          </a:prstGeom>
          <a:noFill/>
        </p:spPr>
        <p:txBody>
          <a:bodyPr wrap="square">
            <a:spAutoFit/>
          </a:bodyPr>
          <a:lstStyle/>
          <a:p>
            <a:r>
              <a:rPr lang="en-US" sz="1100" b="1" dirty="0">
                <a:solidFill>
                  <a:srgbClr val="00B0F0"/>
                </a:solidFill>
              </a:rPr>
              <a:t>The systemic</a:t>
            </a:r>
            <a:r>
              <a:rPr lang="mk-MK" sz="1100" b="1" dirty="0">
                <a:solidFill>
                  <a:srgbClr val="00B0F0"/>
                </a:solidFill>
              </a:rPr>
              <a:t> </a:t>
            </a:r>
            <a:r>
              <a:rPr lang="en-US" sz="1100" b="1" dirty="0">
                <a:solidFill>
                  <a:srgbClr val="00B0F0"/>
                </a:solidFill>
              </a:rPr>
              <a:t>resilience of our banks</a:t>
            </a:r>
            <a:r>
              <a:rPr lang="en-US" sz="1100" dirty="0">
                <a:solidFill>
                  <a:srgbClr val="0070C0"/>
                </a:solidFill>
              </a:rPr>
              <a:t> |</a:t>
            </a:r>
            <a:r>
              <a:rPr lang="en-US" sz="1100" b="1" dirty="0">
                <a:solidFill>
                  <a:srgbClr val="00B0F0"/>
                </a:solidFill>
              </a:rPr>
              <a:t> Liquidity &amp; S</a:t>
            </a:r>
            <a:r>
              <a:rPr lang="en-US" sz="1100" b="1" dirty="0">
                <a:solidFill>
                  <a:srgbClr val="00B0F0"/>
                </a:solidFill>
                <a:cs typeface="Aldhabi" panose="020B0604020202020204" pitchFamily="2" charset="-78"/>
              </a:rPr>
              <a:t>olvency, </a:t>
            </a:r>
            <a:r>
              <a:rPr lang="en-US" sz="900" dirty="0">
                <a:solidFill>
                  <a:srgbClr val="002060"/>
                </a:solidFill>
              </a:rPr>
              <a:t>LCR , CET 1 ratio</a:t>
            </a:r>
            <a:endParaRPr lang="mk-MK" sz="900" dirty="0">
              <a:solidFill>
                <a:srgbClr val="002060"/>
              </a:solidFill>
            </a:endParaRPr>
          </a:p>
          <a:p>
            <a:endParaRPr lang="en-US" sz="900" dirty="0">
              <a:solidFill>
                <a:srgbClr val="00B0F0"/>
              </a:solidFill>
              <a:cs typeface="Aldhabi" panose="020B0604020202020204" pitchFamily="2" charset="-78"/>
            </a:endParaRPr>
          </a:p>
          <a:p>
            <a:r>
              <a:rPr lang="en-US" sz="1100" i="1" dirty="0">
                <a:solidFill>
                  <a:srgbClr val="002060"/>
                </a:solidFill>
                <a:latin typeface="+mj-lt"/>
              </a:rPr>
              <a:t>Capital buffers, as capital and liquidity buffers </a:t>
            </a:r>
            <a:r>
              <a:rPr lang="en-US" sz="1100" i="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play a pivotal role in protecting financial stability and  they </a:t>
            </a:r>
            <a:r>
              <a:rPr lang="en-US" sz="1100" i="1" dirty="0">
                <a:solidFill>
                  <a:srgbClr val="002060"/>
                </a:solidFill>
                <a:latin typeface="+mj-lt"/>
              </a:rPr>
              <a:t>are the first line of defense for banks. </a:t>
            </a:r>
            <a:r>
              <a:rPr lang="en-US" sz="1100" dirty="0">
                <a:solidFill>
                  <a:srgbClr val="002060"/>
                </a:solidFill>
                <a:latin typeface="+mj-lt"/>
              </a:rPr>
              <a:t>The amount of Capital Buffer cover 38% of total own funds. </a:t>
            </a:r>
            <a:r>
              <a:rPr lang="en-US" sz="1100" i="1" dirty="0">
                <a:solidFill>
                  <a:srgbClr val="002060"/>
                </a:solidFill>
                <a:latin typeface="+mj-lt"/>
              </a:rPr>
              <a:t>Amount of own funds ensured the fulfillment of capital requirements which will further enhance the capital </a:t>
            </a:r>
            <a:r>
              <a:rPr lang="en-US" sz="1100" b="1" i="1" dirty="0">
                <a:solidFill>
                  <a:srgbClr val="002060"/>
                </a:solidFill>
                <a:latin typeface="+mj-lt"/>
              </a:rPr>
              <a:t>resilience of our banks</a:t>
            </a:r>
            <a:r>
              <a:rPr lang="en-US" sz="1100" i="1" dirty="0">
                <a:solidFill>
                  <a:srgbClr val="002060"/>
                </a:solidFill>
                <a:latin typeface="+mj-lt"/>
              </a:rPr>
              <a:t>, </a:t>
            </a:r>
            <a:r>
              <a:rPr lang="en-US" sz="1100" b="1" i="1" dirty="0">
                <a:solidFill>
                  <a:srgbClr val="002060"/>
                </a:solidFill>
                <a:latin typeface="+mj-lt"/>
              </a:rPr>
              <a:t>security for depositors and the ability to support further economic development</a:t>
            </a:r>
            <a:r>
              <a:rPr lang="en-US" sz="1100" i="1" dirty="0">
                <a:solidFill>
                  <a:srgbClr val="002060"/>
                </a:solidFill>
                <a:latin typeface="+mj-lt"/>
              </a:rPr>
              <a:t> through stable lending </a:t>
            </a:r>
            <a:endParaRPr lang="en-US" dirty="0">
              <a:solidFill>
                <a:srgbClr val="002060"/>
              </a:solidFill>
              <a:latin typeface="+mj-lt"/>
            </a:endParaRPr>
          </a:p>
        </p:txBody>
      </p:sp>
      <p:graphicFrame>
        <p:nvGraphicFramePr>
          <p:cNvPr id="10" name="Chart 9">
            <a:extLst>
              <a:ext uri="{FF2B5EF4-FFF2-40B4-BE49-F238E27FC236}">
                <a16:creationId xmlns:a16="http://schemas.microsoft.com/office/drawing/2014/main" id="{ECBB6626-81FE-5B62-65C8-B395CE79112C}"/>
              </a:ext>
            </a:extLst>
          </p:cNvPr>
          <p:cNvGraphicFramePr>
            <a:graphicFrameLocks/>
          </p:cNvGraphicFramePr>
          <p:nvPr>
            <p:extLst>
              <p:ext uri="{D42A27DB-BD31-4B8C-83A1-F6EECF244321}">
                <p14:modId xmlns:p14="http://schemas.microsoft.com/office/powerpoint/2010/main" val="94024005"/>
              </p:ext>
            </p:extLst>
          </p:nvPr>
        </p:nvGraphicFramePr>
        <p:xfrm>
          <a:off x="6441780" y="3753902"/>
          <a:ext cx="4606961" cy="190145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7929E58C-9125-C88D-1401-0A3E504F9542}"/>
              </a:ext>
            </a:extLst>
          </p:cNvPr>
          <p:cNvSpPr txBox="1"/>
          <p:nvPr/>
        </p:nvSpPr>
        <p:spPr>
          <a:xfrm>
            <a:off x="311393" y="2325069"/>
            <a:ext cx="5290138" cy="1646605"/>
          </a:xfrm>
          <a:prstGeom prst="rect">
            <a:avLst/>
          </a:prstGeom>
          <a:noFill/>
        </p:spPr>
        <p:txBody>
          <a:bodyPr wrap="square">
            <a:spAutoFit/>
          </a:bodyPr>
          <a:lstStyle/>
          <a:p>
            <a:pPr algn="just"/>
            <a:r>
              <a:rPr lang="en-US" sz="1400" b="0" i="0" dirty="0">
                <a:effectLst/>
              </a:rPr>
              <a:t>⚖️</a:t>
            </a:r>
            <a:r>
              <a:rPr lang="en-US" sz="1100" dirty="0">
                <a:solidFill>
                  <a:srgbClr val="002060"/>
                </a:solidFill>
              </a:rPr>
              <a:t>Liquidity Coverage Ratio - LCR as of Q4’25 is the level of </a:t>
            </a:r>
            <a:r>
              <a:rPr lang="mk-MK" sz="1100" dirty="0">
                <a:solidFill>
                  <a:srgbClr val="002060"/>
                </a:solidFill>
              </a:rPr>
              <a:t>2</a:t>
            </a:r>
            <a:r>
              <a:rPr lang="en-US" sz="1100" dirty="0">
                <a:solidFill>
                  <a:srgbClr val="002060"/>
                </a:solidFill>
              </a:rPr>
              <a:t>60.</a:t>
            </a:r>
            <a:r>
              <a:rPr lang="mk-MK" sz="1100" dirty="0">
                <a:solidFill>
                  <a:srgbClr val="002060"/>
                </a:solidFill>
              </a:rPr>
              <a:t>9</a:t>
            </a:r>
            <a:r>
              <a:rPr lang="en-US" sz="1100" dirty="0"/>
              <a:t>% </a:t>
            </a:r>
            <a:r>
              <a:rPr lang="en-GB" sz="1100" dirty="0">
                <a:solidFill>
                  <a:srgbClr val="002060"/>
                </a:solidFill>
              </a:rPr>
              <a:t>which is</a:t>
            </a:r>
            <a:r>
              <a:rPr lang="ru-RU" sz="1100" dirty="0">
                <a:solidFill>
                  <a:srgbClr val="002060"/>
                </a:solidFill>
              </a:rPr>
              <a:t> </a:t>
            </a:r>
            <a:r>
              <a:rPr lang="en-US" sz="1100" dirty="0">
                <a:solidFill>
                  <a:srgbClr val="002060"/>
                </a:solidFill>
              </a:rPr>
              <a:t>almost three times higher </a:t>
            </a:r>
            <a:r>
              <a:rPr lang="en-GB" sz="1100" dirty="0">
                <a:solidFill>
                  <a:srgbClr val="002060"/>
                </a:solidFill>
              </a:rPr>
              <a:t>than the regulatory minimum of 100%</a:t>
            </a:r>
            <a:endParaRPr lang="mk-MK" sz="1100" dirty="0">
              <a:solidFill>
                <a:srgbClr val="002060"/>
              </a:solidFill>
            </a:endParaRPr>
          </a:p>
          <a:p>
            <a:pPr algn="just"/>
            <a:endParaRPr lang="en-US" sz="1100" dirty="0"/>
          </a:p>
          <a:p>
            <a:pPr algn="just"/>
            <a:r>
              <a:rPr lang="en-US" sz="1100" i="1" dirty="0">
                <a:solidFill>
                  <a:srgbClr val="002060"/>
                </a:solidFill>
                <a:latin typeface="+mj-lt"/>
              </a:rPr>
              <a:t>Overall liquidity conditions have remained favorable, </a:t>
            </a:r>
            <a:endParaRPr lang="mk-MK" sz="1100" i="1" dirty="0">
              <a:solidFill>
                <a:srgbClr val="002060"/>
              </a:solidFill>
              <a:latin typeface="+mj-lt"/>
            </a:endParaRPr>
          </a:p>
          <a:p>
            <a:pPr marL="171450" indent="-171450" algn="just">
              <a:buFont typeface="Wingdings" panose="05000000000000000000" pitchFamily="2" charset="2"/>
              <a:buChar char="ü"/>
            </a:pPr>
            <a:r>
              <a:rPr lang="en-US" sz="1100" i="1" dirty="0">
                <a:solidFill>
                  <a:srgbClr val="002060"/>
                </a:solidFill>
                <a:latin typeface="+mj-lt"/>
              </a:rPr>
              <a:t>banks have enough reserves to deal with unpredictable financial crises, which guarantees safety for savers and market stability</a:t>
            </a:r>
          </a:p>
          <a:p>
            <a:pPr marL="171450" indent="-171450" algn="just">
              <a:buFont typeface="Wingdings" panose="05000000000000000000" pitchFamily="2" charset="2"/>
              <a:buChar char="ü"/>
            </a:pPr>
            <a:r>
              <a:rPr lang="en-US" sz="1100" i="1" dirty="0">
                <a:solidFill>
                  <a:srgbClr val="002060"/>
                </a:solidFill>
                <a:latin typeface="+mj-lt"/>
              </a:rPr>
              <a:t>this ratio ensures that banks can meet their obligations even in case of sudden changes in the market, which is crucial for preserving trust in the banking sector</a:t>
            </a:r>
          </a:p>
          <a:p>
            <a:pPr algn="just"/>
            <a:r>
              <a:rPr lang="en-US" sz="1000" i="1" dirty="0">
                <a:solidFill>
                  <a:srgbClr val="FF99CC"/>
                </a:solidFill>
                <a:latin typeface="Georgia" panose="02040502050405020303" pitchFamily="18" charset="0"/>
              </a:rPr>
              <a:t>      </a:t>
            </a:r>
            <a:r>
              <a:rPr lang="mk-MK" sz="1000" dirty="0">
                <a:solidFill>
                  <a:srgbClr val="FF99CC"/>
                </a:solidFill>
              </a:rPr>
              <a:t>Е</a:t>
            </a:r>
            <a:r>
              <a:rPr lang="en-GB" sz="1000" dirty="0">
                <a:solidFill>
                  <a:srgbClr val="FF99CC"/>
                </a:solidFill>
              </a:rPr>
              <a:t>UROZONE LCR 1</a:t>
            </a:r>
            <a:r>
              <a:rPr lang="mk-MK" sz="1000" dirty="0">
                <a:solidFill>
                  <a:srgbClr val="FF99CC"/>
                </a:solidFill>
              </a:rPr>
              <a:t>5</a:t>
            </a:r>
            <a:r>
              <a:rPr lang="en-US" sz="1000" dirty="0">
                <a:solidFill>
                  <a:srgbClr val="FF99CC"/>
                </a:solidFill>
              </a:rPr>
              <a:t>8.6</a:t>
            </a:r>
            <a:r>
              <a:rPr lang="en-GB" sz="1000" dirty="0">
                <a:solidFill>
                  <a:srgbClr val="FF99CC"/>
                </a:solidFill>
              </a:rPr>
              <a:t>%</a:t>
            </a:r>
            <a:endParaRPr lang="en-US" sz="1000" i="1" dirty="0">
              <a:solidFill>
                <a:srgbClr val="FF99CC"/>
              </a:solidFill>
              <a:latin typeface="Georgia" panose="02040502050405020303" pitchFamily="18" charset="0"/>
            </a:endParaRPr>
          </a:p>
        </p:txBody>
      </p:sp>
      <p:graphicFrame>
        <p:nvGraphicFramePr>
          <p:cNvPr id="7" name="Chart 6">
            <a:extLst>
              <a:ext uri="{FF2B5EF4-FFF2-40B4-BE49-F238E27FC236}">
                <a16:creationId xmlns:a16="http://schemas.microsoft.com/office/drawing/2014/main" id="{F6190F76-B07B-5E3F-A009-4F573500E3F4}"/>
              </a:ext>
            </a:extLst>
          </p:cNvPr>
          <p:cNvGraphicFramePr>
            <a:graphicFrameLocks/>
          </p:cNvGraphicFramePr>
          <p:nvPr>
            <p:extLst>
              <p:ext uri="{D42A27DB-BD31-4B8C-83A1-F6EECF244321}">
                <p14:modId xmlns:p14="http://schemas.microsoft.com/office/powerpoint/2010/main" val="3258188390"/>
              </p:ext>
            </p:extLst>
          </p:nvPr>
        </p:nvGraphicFramePr>
        <p:xfrm>
          <a:off x="934240" y="3975424"/>
          <a:ext cx="4606961" cy="1731937"/>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a:extLst>
              <a:ext uri="{FF2B5EF4-FFF2-40B4-BE49-F238E27FC236}">
                <a16:creationId xmlns:a16="http://schemas.microsoft.com/office/drawing/2014/main" id="{1A2A12AE-CB47-9C86-F7EE-5D219EF61AE8}"/>
              </a:ext>
            </a:extLst>
          </p:cNvPr>
          <p:cNvSpPr txBox="1"/>
          <p:nvPr/>
        </p:nvSpPr>
        <p:spPr>
          <a:xfrm>
            <a:off x="5100736" y="6625460"/>
            <a:ext cx="7091264" cy="215444"/>
          </a:xfrm>
          <a:prstGeom prst="rect">
            <a:avLst/>
          </a:prstGeom>
          <a:noFill/>
        </p:spPr>
        <p:txBody>
          <a:bodyPr wrap="square">
            <a:spAutoFit/>
          </a:bodyPr>
          <a:lstStyle/>
          <a:p>
            <a:r>
              <a:rPr lang="en-US" sz="800" b="1" dirty="0">
                <a:solidFill>
                  <a:srgbClr val="002060"/>
                </a:solidFill>
              </a:rPr>
              <a:t>National regulations on own funds,  capital requirements &amp; </a:t>
            </a:r>
            <a:r>
              <a:rPr kumimoji="0" lang="en-GB" sz="800" b="1" i="0" u="none" strike="noStrike" kern="1200" cap="none" spc="0" normalizeH="0" baseline="0" noProof="0" dirty="0">
                <a:ln>
                  <a:noFill/>
                </a:ln>
                <a:solidFill>
                  <a:srgbClr val="002060"/>
                </a:solidFill>
                <a:effectLst/>
                <a:uLnTx/>
                <a:uFillTx/>
                <a:ea typeface="Times New Roman" panose="02020603050405020304" pitchFamily="18" charset="0"/>
                <a:cs typeface="Calibri" panose="020F0502020204030204" pitchFamily="34" charset="0"/>
              </a:rPr>
              <a:t>Methodology for calculation of LCR</a:t>
            </a:r>
            <a:r>
              <a:rPr lang="mk-MK" sz="800" b="1" dirty="0">
                <a:solidFill>
                  <a:srgbClr val="002060"/>
                </a:solidFill>
                <a:ea typeface="Times New Roman" panose="02020603050405020304" pitchFamily="18" charset="0"/>
                <a:cs typeface="Calibri" panose="020F0502020204030204" pitchFamily="34" charset="0"/>
              </a:rPr>
              <a:t> </a:t>
            </a:r>
            <a:r>
              <a:rPr lang="en-US" sz="800" b="1" dirty="0">
                <a:solidFill>
                  <a:srgbClr val="002060"/>
                </a:solidFill>
                <a:ea typeface="Times New Roman" panose="02020603050405020304" pitchFamily="18" charset="0"/>
                <a:cs typeface="Calibri" panose="020F0502020204030204" pitchFamily="34" charset="0"/>
              </a:rPr>
              <a:t>has been </a:t>
            </a:r>
            <a:r>
              <a:rPr kumimoji="0" lang="en-GB" sz="800" b="1" i="0" u="none" strike="noStrike" kern="1200" cap="none" spc="0" normalizeH="0" baseline="0" noProof="0" dirty="0">
                <a:ln>
                  <a:noFill/>
                </a:ln>
                <a:solidFill>
                  <a:srgbClr val="002060"/>
                </a:solidFill>
                <a:effectLst/>
                <a:uLnTx/>
                <a:uFillTx/>
                <a:ea typeface="Times New Roman" panose="02020603050405020304" pitchFamily="18" charset="0"/>
                <a:cs typeface="Calibri" panose="020F0502020204030204" pitchFamily="34" charset="0"/>
              </a:rPr>
              <a:t>in accordance with requirements of Basel III accord</a:t>
            </a:r>
            <a:endParaRPr lang="en-US" b="1" dirty="0">
              <a:solidFill>
                <a:srgbClr val="002060"/>
              </a:solidFill>
            </a:endParaRPr>
          </a:p>
        </p:txBody>
      </p:sp>
      <p:sp>
        <p:nvSpPr>
          <p:cNvPr id="15" name="TextBox 14">
            <a:extLst>
              <a:ext uri="{FF2B5EF4-FFF2-40B4-BE49-F238E27FC236}">
                <a16:creationId xmlns:a16="http://schemas.microsoft.com/office/drawing/2014/main" id="{75EB9AC8-D883-AE25-DCF4-7FB1C9257223}"/>
              </a:ext>
            </a:extLst>
          </p:cNvPr>
          <p:cNvSpPr txBox="1"/>
          <p:nvPr/>
        </p:nvSpPr>
        <p:spPr>
          <a:xfrm>
            <a:off x="2022412" y="3801302"/>
            <a:ext cx="1653850" cy="261610"/>
          </a:xfrm>
          <a:prstGeom prst="rect">
            <a:avLst/>
          </a:prstGeom>
          <a:noFill/>
        </p:spPr>
        <p:txBody>
          <a:bodyPr wrap="square">
            <a:spAutoFit/>
          </a:bodyPr>
          <a:lstStyle/>
          <a:p>
            <a:r>
              <a:rPr kumimoji="0" lang="en-US" sz="1100" b="1" i="0" u="none" strike="noStrike" kern="1200" cap="none" spc="0" normalizeH="0" baseline="0" noProof="0" dirty="0">
                <a:ln>
                  <a:noFill/>
                </a:ln>
                <a:solidFill>
                  <a:srgbClr val="FF0066"/>
                </a:solidFill>
                <a:effectLst/>
                <a:uLnTx/>
                <a:uFillTx/>
                <a:latin typeface="Calibri" panose="020F0502020204030204"/>
                <a:ea typeface="+mn-ea"/>
                <a:cs typeface="+mn-cs"/>
              </a:rPr>
              <a:t>Liquidity Coverage </a:t>
            </a:r>
            <a:r>
              <a:rPr kumimoji="0" lang="en-US" sz="1100" i="0" u="none" strike="noStrike" kern="1200" cap="none" spc="0" normalizeH="0" baseline="0" noProof="0" dirty="0">
                <a:ln>
                  <a:noFill/>
                </a:ln>
                <a:solidFill>
                  <a:srgbClr val="FF0066"/>
                </a:solidFill>
                <a:effectLst/>
                <a:uLnTx/>
                <a:uFillTx/>
                <a:latin typeface="Calibri" panose="020F0502020204030204"/>
                <a:ea typeface="+mn-ea"/>
                <a:cs typeface="+mn-cs"/>
              </a:rPr>
              <a:t>Ratio </a:t>
            </a:r>
            <a:endParaRPr lang="en-US" dirty="0">
              <a:solidFill>
                <a:srgbClr val="FF0066"/>
              </a:solidFill>
            </a:endParaRPr>
          </a:p>
        </p:txBody>
      </p:sp>
      <p:sp>
        <p:nvSpPr>
          <p:cNvPr id="17" name="TextBox 16">
            <a:extLst>
              <a:ext uri="{FF2B5EF4-FFF2-40B4-BE49-F238E27FC236}">
                <a16:creationId xmlns:a16="http://schemas.microsoft.com/office/drawing/2014/main" id="{F5D23E15-B74D-89EF-A74D-3C8BCE42857D}"/>
              </a:ext>
            </a:extLst>
          </p:cNvPr>
          <p:cNvSpPr txBox="1"/>
          <p:nvPr/>
        </p:nvSpPr>
        <p:spPr>
          <a:xfrm>
            <a:off x="96489" y="6059473"/>
            <a:ext cx="5505041" cy="584775"/>
          </a:xfrm>
          <a:prstGeom prst="rect">
            <a:avLst/>
          </a:prstGeom>
          <a:noFill/>
        </p:spPr>
        <p:txBody>
          <a:bodyPr wrap="square">
            <a:spAutoFit/>
          </a:bodyPr>
          <a:lstStyle/>
          <a:p>
            <a:pPr marL="457200" lvl="1" indent="0" fontAlgn="t">
              <a:lnSpc>
                <a:spcPct val="100000"/>
              </a:lnSpc>
              <a:spcBef>
                <a:spcPts val="0"/>
              </a:spcBef>
              <a:buNone/>
            </a:pPr>
            <a:r>
              <a:rPr lang="en-GB" sz="800" dirty="0">
                <a:solidFill>
                  <a:schemeClr val="bg1">
                    <a:lumMod val="65000"/>
                  </a:schemeClr>
                </a:solidFill>
                <a:latin typeface="+mj-lt"/>
              </a:rPr>
              <a:t>Source</a:t>
            </a:r>
            <a:r>
              <a:rPr lang="en-US" sz="800" dirty="0">
                <a:solidFill>
                  <a:schemeClr val="bg1">
                    <a:lumMod val="65000"/>
                  </a:schemeClr>
                </a:solidFill>
                <a:latin typeface="+mj-lt"/>
              </a:rPr>
              <a:t>:</a:t>
            </a:r>
            <a:r>
              <a:rPr lang="en-GB" sz="800" dirty="0">
                <a:solidFill>
                  <a:schemeClr val="bg1">
                    <a:lumMod val="65000"/>
                  </a:schemeClr>
                </a:solidFill>
                <a:latin typeface="+mj-lt"/>
              </a:rPr>
              <a:t> </a:t>
            </a:r>
          </a:p>
          <a:p>
            <a:pPr lvl="1" fontAlgn="t"/>
            <a:r>
              <a:rPr lang="en-GB" sz="800" dirty="0">
                <a:solidFill>
                  <a:schemeClr val="bg1">
                    <a:lumMod val="65000"/>
                  </a:schemeClr>
                </a:solidFill>
                <a:latin typeface="+mj-lt"/>
              </a:rPr>
              <a:t>NBRM</a:t>
            </a:r>
            <a:r>
              <a:rPr lang="ru-RU" sz="800" dirty="0">
                <a:solidFill>
                  <a:schemeClr val="bg1">
                    <a:lumMod val="65000"/>
                  </a:schemeClr>
                </a:solidFill>
              </a:rPr>
              <a:t> │ </a:t>
            </a:r>
            <a:r>
              <a:rPr lang="en-GB" sz="800" dirty="0">
                <a:solidFill>
                  <a:schemeClr val="bg1">
                    <a:lumMod val="65000"/>
                  </a:schemeClr>
                </a:solidFill>
                <a:latin typeface="+mj-lt"/>
              </a:rPr>
              <a:t>Report on risks , Indicators on the</a:t>
            </a:r>
            <a:r>
              <a:rPr lang="mk-MK" sz="800" dirty="0">
                <a:solidFill>
                  <a:schemeClr val="bg1">
                    <a:lumMod val="65000"/>
                  </a:schemeClr>
                </a:solidFill>
                <a:latin typeface="+mj-lt"/>
              </a:rPr>
              <a:t> </a:t>
            </a:r>
            <a:r>
              <a:rPr lang="en-GB" sz="800" dirty="0">
                <a:solidFill>
                  <a:schemeClr val="bg1">
                    <a:lumMod val="65000"/>
                  </a:schemeClr>
                </a:solidFill>
                <a:latin typeface="+mj-lt"/>
              </a:rPr>
              <a:t>banking system Report Q42025, annex </a:t>
            </a:r>
            <a:r>
              <a:rPr lang="mk-MK" sz="800" dirty="0">
                <a:solidFill>
                  <a:schemeClr val="bg1">
                    <a:lumMod val="65000"/>
                  </a:schemeClr>
                </a:solidFill>
                <a:latin typeface="+mj-lt"/>
              </a:rPr>
              <a:t>24, </a:t>
            </a:r>
            <a:r>
              <a:rPr lang="en-GB" sz="800" dirty="0">
                <a:solidFill>
                  <a:schemeClr val="bg1">
                    <a:lumMod val="65000"/>
                  </a:schemeClr>
                </a:solidFill>
              </a:rPr>
              <a:t>annex 31</a:t>
            </a:r>
            <a:endParaRPr lang="en-US" sz="800" dirty="0">
              <a:solidFill>
                <a:schemeClr val="bg1">
                  <a:lumMod val="65000"/>
                </a:schemeClr>
              </a:solidFill>
              <a:latin typeface="+mj-lt"/>
            </a:endParaRPr>
          </a:p>
          <a:p>
            <a:pPr marL="457200" lvl="1" indent="0" fontAlgn="t">
              <a:lnSpc>
                <a:spcPct val="100000"/>
              </a:lnSpc>
              <a:spcBef>
                <a:spcPts val="0"/>
              </a:spcBef>
              <a:buNone/>
            </a:pPr>
            <a:r>
              <a:rPr lang="en-GB" sz="800" dirty="0">
                <a:solidFill>
                  <a:schemeClr val="bg1">
                    <a:lumMod val="65000"/>
                  </a:schemeClr>
                </a:solidFill>
              </a:rPr>
              <a:t>European Central Bank</a:t>
            </a:r>
            <a:r>
              <a:rPr lang="ru-RU" sz="800" dirty="0">
                <a:solidFill>
                  <a:schemeClr val="bg1">
                    <a:lumMod val="65000"/>
                  </a:schemeClr>
                </a:solidFill>
              </a:rPr>
              <a:t>│</a:t>
            </a:r>
            <a:r>
              <a:rPr lang="en-GB" sz="800" dirty="0">
                <a:solidFill>
                  <a:schemeClr val="bg1">
                    <a:lumMod val="65000"/>
                  </a:schemeClr>
                </a:solidFill>
              </a:rPr>
              <a:t>Banking supervision</a:t>
            </a:r>
            <a:r>
              <a:rPr lang="mk-MK" sz="800" dirty="0">
                <a:solidFill>
                  <a:schemeClr val="bg1">
                    <a:lumMod val="65000"/>
                  </a:schemeClr>
                </a:solidFill>
              </a:rPr>
              <a:t>, </a:t>
            </a:r>
            <a:endParaRPr lang="en-US" sz="800" dirty="0">
              <a:solidFill>
                <a:schemeClr val="bg1">
                  <a:lumMod val="65000"/>
                </a:schemeClr>
              </a:solidFill>
            </a:endParaRPr>
          </a:p>
          <a:p>
            <a:pPr marL="457200" lvl="1" indent="0" fontAlgn="t">
              <a:lnSpc>
                <a:spcPct val="100000"/>
              </a:lnSpc>
              <a:spcBef>
                <a:spcPts val="0"/>
              </a:spcBef>
              <a:buNone/>
            </a:pPr>
            <a:r>
              <a:rPr lang="en-US" sz="800" dirty="0">
                <a:solidFill>
                  <a:schemeClr val="bg1">
                    <a:lumMod val="65000"/>
                  </a:schemeClr>
                </a:solidFill>
              </a:rPr>
              <a:t>World Bank | Regular Economic Report Spring 2026</a:t>
            </a:r>
            <a:endParaRPr lang="mk-MK" sz="800" dirty="0">
              <a:solidFill>
                <a:schemeClr val="bg1">
                  <a:lumMod val="65000"/>
                </a:schemeClr>
              </a:solidFill>
            </a:endParaRPr>
          </a:p>
        </p:txBody>
      </p:sp>
      <p:sp>
        <p:nvSpPr>
          <p:cNvPr id="2" name="object 8">
            <a:extLst>
              <a:ext uri="{FF2B5EF4-FFF2-40B4-BE49-F238E27FC236}">
                <a16:creationId xmlns:a16="http://schemas.microsoft.com/office/drawing/2014/main" id="{10782B11-7909-BA23-FBA1-5F9DEF0750BA}"/>
              </a:ext>
            </a:extLst>
          </p:cNvPr>
          <p:cNvSpPr/>
          <p:nvPr/>
        </p:nvSpPr>
        <p:spPr>
          <a:xfrm>
            <a:off x="5645020" y="90694"/>
            <a:ext cx="796760" cy="374200"/>
          </a:xfrm>
          <a:prstGeom prst="rect">
            <a:avLst/>
          </a:prstGeom>
          <a:blipFill>
            <a:blip r:embed="rId5" cstate="print"/>
            <a:stretch>
              <a:fillRect/>
            </a:stretch>
          </a:blipFill>
        </p:spPr>
        <p:txBody>
          <a:bodyPr wrap="square" lIns="0" tIns="0" rIns="0" bIns="0" rtlCol="0"/>
          <a:lstStyle/>
          <a:p>
            <a:pPr algn="ctr"/>
            <a:endParaRPr dirty="0">
              <a:solidFill>
                <a:srgbClr val="0070C0"/>
              </a:solidFill>
            </a:endParaRPr>
          </a:p>
        </p:txBody>
      </p:sp>
      <p:sp>
        <p:nvSpPr>
          <p:cNvPr id="4" name="TextBox 3">
            <a:extLst>
              <a:ext uri="{FF2B5EF4-FFF2-40B4-BE49-F238E27FC236}">
                <a16:creationId xmlns:a16="http://schemas.microsoft.com/office/drawing/2014/main" id="{E8D3EFBB-82AF-4E07-B899-DE8CDE499902}"/>
              </a:ext>
            </a:extLst>
          </p:cNvPr>
          <p:cNvSpPr txBox="1"/>
          <p:nvPr/>
        </p:nvSpPr>
        <p:spPr>
          <a:xfrm>
            <a:off x="4323184" y="506139"/>
            <a:ext cx="3545632" cy="169277"/>
          </a:xfrm>
          <a:prstGeom prst="rect">
            <a:avLst/>
          </a:prstGeom>
          <a:noFill/>
        </p:spPr>
        <p:txBody>
          <a:bodyPr wrap="square">
            <a:spAutoFit/>
          </a:bodyPr>
          <a:lstStyle/>
          <a:p>
            <a:pPr algn="ctr"/>
            <a:r>
              <a:rPr lang="en-US" sz="500" dirty="0">
                <a:solidFill>
                  <a:srgbClr val="002060"/>
                </a:solidFill>
                <a:latin typeface="Georgia" panose="02040502050405020303" pitchFamily="18" charset="0"/>
              </a:rPr>
              <a:t>_____________________________________________________________________</a:t>
            </a:r>
          </a:p>
        </p:txBody>
      </p:sp>
      <p:sp>
        <p:nvSpPr>
          <p:cNvPr id="13" name="TextBox 12">
            <a:extLst>
              <a:ext uri="{FF2B5EF4-FFF2-40B4-BE49-F238E27FC236}">
                <a16:creationId xmlns:a16="http://schemas.microsoft.com/office/drawing/2014/main" id="{C7F388E9-1F6D-2C71-22D0-ECDDC151CC28}"/>
              </a:ext>
            </a:extLst>
          </p:cNvPr>
          <p:cNvSpPr txBox="1"/>
          <p:nvPr/>
        </p:nvSpPr>
        <p:spPr>
          <a:xfrm>
            <a:off x="1828799" y="675544"/>
            <a:ext cx="8985379" cy="266291"/>
          </a:xfrm>
          <a:prstGeom prst="rect">
            <a:avLst/>
          </a:prstGeom>
          <a:noFill/>
        </p:spPr>
        <p:txBody>
          <a:bodyPr wrap="square" anchor="ctr">
            <a:spAutoFit/>
          </a:bodyPr>
          <a:lstStyle/>
          <a:p>
            <a:pPr algn="ctr">
              <a:lnSpc>
                <a:spcPct val="115000"/>
              </a:lnSpc>
              <a:spcAft>
                <a:spcPts val="800"/>
              </a:spcAft>
            </a:pPr>
            <a:r>
              <a:rPr lang="en-US" sz="1050" i="1" dirty="0">
                <a:solidFill>
                  <a:srgbClr val="002060"/>
                </a:solidFill>
                <a:latin typeface="Amasis MT Pro Light" panose="02040304050005020304" pitchFamily="18" charset="0"/>
              </a:rPr>
              <a:t>Macroeconomic data and </a:t>
            </a:r>
            <a:r>
              <a:rPr lang="en-US" sz="1050" i="1" dirty="0">
                <a:solidFill>
                  <a:srgbClr val="002060"/>
                </a:solidFill>
                <a:latin typeface="Georgia" panose="02040502050405020303" pitchFamily="18" charset="0"/>
              </a:rPr>
              <a:t>Banking system of the Republic of North Macedonia</a:t>
            </a:r>
            <a:r>
              <a:rPr lang="en-US" sz="1050" dirty="0">
                <a:solidFill>
                  <a:srgbClr val="002060"/>
                </a:solidFill>
                <a:latin typeface="Georgia" panose="02040502050405020303" pitchFamily="18" charset="0"/>
              </a:rPr>
              <a:t> </a:t>
            </a:r>
            <a:r>
              <a:rPr lang="en-US" sz="1050" i="1" dirty="0">
                <a:solidFill>
                  <a:srgbClr val="002060"/>
                </a:solidFill>
                <a:latin typeface="Amasis MT Pro Light" panose="02040304050005020304" pitchFamily="18" charset="0"/>
                <a:cs typeface="Times New Roman" panose="02020603050405020304" pitchFamily="18" charset="0"/>
              </a:rPr>
              <a:t>Re</a:t>
            </a:r>
            <a:r>
              <a:rPr lang="en-US" sz="1050" i="1" dirty="0">
                <a:solidFill>
                  <a:srgbClr val="002060"/>
                </a:solidFill>
                <a:latin typeface="Amasis MT Pro Light" panose="02040304050005020304" pitchFamily="18" charset="0"/>
              </a:rPr>
              <a:t>ference date: </a:t>
            </a:r>
            <a:r>
              <a:rPr lang="en-US" sz="1050" dirty="0">
                <a:solidFill>
                  <a:srgbClr val="002060"/>
                </a:solidFill>
                <a:latin typeface="Amasis MT Pro Light" panose="02040304050005020304" pitchFamily="18" charset="0"/>
              </a:rPr>
              <a:t>202</a:t>
            </a:r>
            <a:r>
              <a:rPr lang="mk-MK" sz="1050" dirty="0">
                <a:solidFill>
                  <a:srgbClr val="002060"/>
                </a:solidFill>
              </a:rPr>
              <a:t>5</a:t>
            </a:r>
            <a:r>
              <a:rPr lang="en-US" sz="1050" dirty="0">
                <a:solidFill>
                  <a:srgbClr val="002060"/>
                </a:solidFill>
                <a:latin typeface="Amasis MT Pro Light" panose="02040304050005020304" pitchFamily="18" charset="0"/>
              </a:rPr>
              <a:t>-Q</a:t>
            </a:r>
            <a:r>
              <a:rPr lang="mk-MK" sz="1050" dirty="0">
                <a:solidFill>
                  <a:srgbClr val="002060"/>
                </a:solidFill>
              </a:rPr>
              <a:t>4</a:t>
            </a:r>
            <a:endParaRPr lang="en-US" sz="1050" dirty="0">
              <a:latin typeface="Amasis MT Pro Light" panose="02040304050005020304" pitchFamily="18" charset="0"/>
            </a:endParaRPr>
          </a:p>
        </p:txBody>
      </p:sp>
    </p:spTree>
    <p:extLst>
      <p:ext uri="{BB962C8B-B14F-4D97-AF65-F5344CB8AC3E}">
        <p14:creationId xmlns:p14="http://schemas.microsoft.com/office/powerpoint/2010/main" val="2599196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35FDA-9C25-734D-67C7-76B3AC6D4A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7BA7ED-2400-7600-7E06-BFCD56EF6536}"/>
              </a:ext>
            </a:extLst>
          </p:cNvPr>
          <p:cNvSpPr>
            <a:spLocks noGrp="1"/>
          </p:cNvSpPr>
          <p:nvPr>
            <p:ph type="title"/>
          </p:nvPr>
        </p:nvSpPr>
        <p:spPr>
          <a:xfrm>
            <a:off x="163314" y="2668556"/>
            <a:ext cx="11865371" cy="2995125"/>
          </a:xfrm>
        </p:spPr>
        <p:txBody>
          <a:bodyPr numCol="4">
            <a:noAutofit/>
          </a:bodyPr>
          <a:lstStyle/>
          <a:p>
            <a:r>
              <a:rPr lang="en-US" sz="1100" dirty="0">
                <a:solidFill>
                  <a:srgbClr val="002060"/>
                </a:solidFill>
              </a:rPr>
              <a:t>1. </a:t>
            </a:r>
            <a:r>
              <a:rPr lang="en-US" sz="1100" u="sng" dirty="0">
                <a:solidFill>
                  <a:srgbClr val="002060"/>
                </a:solidFill>
              </a:rPr>
              <a:t>Framework for cross-border </a:t>
            </a:r>
            <a:r>
              <a:rPr lang="en-US" sz="1100" b="1" u="sng" dirty="0">
                <a:solidFill>
                  <a:srgbClr val="002060"/>
                </a:solidFill>
              </a:rPr>
              <a:t>payments in euros</a:t>
            </a:r>
            <a:br>
              <a:rPr lang="en-US" sz="1100" b="1" u="sng" dirty="0">
                <a:solidFill>
                  <a:srgbClr val="002060"/>
                </a:solidFill>
              </a:rPr>
            </a:br>
            <a:r>
              <a:rPr lang="en-US" sz="800" dirty="0">
                <a:solidFill>
                  <a:srgbClr val="002060"/>
                </a:solidFill>
                <a:latin typeface="Amasis MT Pro" panose="02040504050005020304" pitchFamily="18" charset="0"/>
              </a:rPr>
              <a:t>SEPA/INSTANT PAYMANTS</a:t>
            </a:r>
            <a:br>
              <a:rPr lang="en-US" sz="1100" dirty="0">
                <a:solidFill>
                  <a:srgbClr val="002060"/>
                </a:solidFill>
              </a:rPr>
            </a:br>
            <a:br>
              <a:rPr lang="en-US" sz="1100" u="sng" dirty="0">
                <a:solidFill>
                  <a:srgbClr val="002060"/>
                </a:solidFill>
              </a:rPr>
            </a:br>
            <a:r>
              <a:rPr lang="en-US" sz="1100" dirty="0">
                <a:solidFill>
                  <a:srgbClr val="002060"/>
                </a:solidFill>
              </a:rPr>
              <a:t>Our country made a</a:t>
            </a:r>
            <a:r>
              <a:rPr lang="en-US" sz="1100" b="1" dirty="0">
                <a:solidFill>
                  <a:srgbClr val="002060"/>
                </a:solidFill>
              </a:rPr>
              <a:t> </a:t>
            </a:r>
            <a:r>
              <a:rPr lang="en-US" sz="1100" dirty="0">
                <a:solidFill>
                  <a:srgbClr val="002060"/>
                </a:solidFill>
              </a:rPr>
              <a:t>significant progress in the modernization and harmonization of the regulatory framework with the European legislation and practices in the past period, which enabled us to become </a:t>
            </a:r>
            <a:r>
              <a:rPr lang="en-US" sz="1100" b="1" dirty="0">
                <a:solidFill>
                  <a:srgbClr val="FF0066"/>
                </a:solidFill>
              </a:rPr>
              <a:t>SEPA members</a:t>
            </a:r>
            <a:r>
              <a:rPr lang="en-US" sz="1100" b="1" dirty="0">
                <a:solidFill>
                  <a:srgbClr val="002060"/>
                </a:solidFill>
              </a:rPr>
              <a:t> </a:t>
            </a:r>
            <a:r>
              <a:rPr lang="en-US" sz="1100" dirty="0">
                <a:solidFill>
                  <a:srgbClr val="002060"/>
                </a:solidFill>
              </a:rPr>
              <a:t>and created conditions for fast and efficient cross-border payments in euros as if we were part of the EU. In this reform, banks have the key role (October 2025 9 banks, other 3 banks in Q1’26, by March 26, 2026, when last bank joined)</a:t>
            </a:r>
            <a:br>
              <a:rPr lang="mk-MK" sz="1100" dirty="0">
                <a:solidFill>
                  <a:srgbClr val="002060"/>
                </a:solidFill>
              </a:rPr>
            </a:br>
            <a:br>
              <a:rPr lang="en-US" sz="1100" dirty="0">
                <a:solidFill>
                  <a:srgbClr val="002060"/>
                </a:solidFill>
              </a:rPr>
            </a:br>
            <a:br>
              <a:rPr lang="mk-MK" sz="1100" dirty="0">
                <a:solidFill>
                  <a:srgbClr val="002060"/>
                </a:solidFill>
              </a:rPr>
            </a:br>
            <a:br>
              <a:rPr lang="mk-MK" sz="1100" dirty="0">
                <a:solidFill>
                  <a:srgbClr val="002060"/>
                </a:solidFill>
              </a:rPr>
            </a:br>
            <a:br>
              <a:rPr lang="mk-MK" sz="1100" dirty="0">
                <a:solidFill>
                  <a:srgbClr val="002060"/>
                </a:solidFill>
              </a:rPr>
            </a:br>
            <a:br>
              <a:rPr lang="mk-MK" sz="1100" dirty="0">
                <a:solidFill>
                  <a:srgbClr val="002060"/>
                </a:solidFill>
              </a:rPr>
            </a:br>
            <a:br>
              <a:rPr lang="mk-MK" sz="1100" dirty="0">
                <a:solidFill>
                  <a:srgbClr val="002060"/>
                </a:solidFill>
              </a:rPr>
            </a:br>
            <a:r>
              <a:rPr lang="en-US" sz="1100" dirty="0">
                <a:solidFill>
                  <a:srgbClr val="002060"/>
                </a:solidFill>
              </a:rPr>
              <a:t>2</a:t>
            </a:r>
            <a:r>
              <a:rPr lang="en-US" sz="1100" b="1" u="sng" dirty="0">
                <a:solidFill>
                  <a:srgbClr val="002060"/>
                </a:solidFill>
              </a:rPr>
              <a:t>. Bank resolution </a:t>
            </a:r>
            <a:r>
              <a:rPr lang="en-US" sz="1100" u="sng" dirty="0">
                <a:solidFill>
                  <a:srgbClr val="002060"/>
                </a:solidFill>
              </a:rPr>
              <a:t>regulatory framework</a:t>
            </a:r>
            <a:br>
              <a:rPr lang="en-US" sz="1100" u="sng" dirty="0">
                <a:solidFill>
                  <a:srgbClr val="002060"/>
                </a:solidFill>
              </a:rPr>
            </a:br>
            <a:r>
              <a:rPr lang="en-US" sz="800" dirty="0">
                <a:solidFill>
                  <a:srgbClr val="002060"/>
                </a:solidFill>
                <a:latin typeface="Amasis MT Pro" panose="02040504050005020304" pitchFamily="18" charset="0"/>
              </a:rPr>
              <a:t>MREL</a:t>
            </a:r>
            <a:br>
              <a:rPr lang="en-US" sz="1100" dirty="0">
                <a:solidFill>
                  <a:srgbClr val="002060"/>
                </a:solidFill>
              </a:rPr>
            </a:br>
            <a:br>
              <a:rPr lang="en-US" sz="1100" dirty="0">
                <a:solidFill>
                  <a:srgbClr val="002060"/>
                </a:solidFill>
              </a:rPr>
            </a:br>
            <a:r>
              <a:rPr lang="en-US" sz="1100" dirty="0">
                <a:solidFill>
                  <a:srgbClr val="002060"/>
                </a:solidFill>
              </a:rPr>
              <a:t>March 28, 2025, Central bank adopted 12 decisions thus completing the </a:t>
            </a:r>
            <a:r>
              <a:rPr lang="en-US" sz="1100" b="1" dirty="0">
                <a:solidFill>
                  <a:srgbClr val="FF0066"/>
                </a:solidFill>
              </a:rPr>
              <a:t>bank resolution </a:t>
            </a:r>
            <a:r>
              <a:rPr lang="en-US" sz="1100" dirty="0">
                <a:solidFill>
                  <a:srgbClr val="002060"/>
                </a:solidFill>
              </a:rPr>
              <a:t>regulatory framework, ensuring compliance with the highest international standards and good practices. These decisions represent a significant step towards further strengthening of the financial system stability and protecting the public interest. The implementation of these decisions begins on October 13, 2025, when the Bank Resolution Law enters into force. In accordance with this law, the National Bank is the competent authority for bank resolution. </a:t>
            </a:r>
            <a:br>
              <a:rPr lang="en-US" sz="1100" dirty="0">
                <a:solidFill>
                  <a:srgbClr val="002060"/>
                </a:solidFill>
              </a:rPr>
            </a:br>
            <a:br>
              <a:rPr lang="en-US" sz="1100" dirty="0">
                <a:solidFill>
                  <a:srgbClr val="002060"/>
                </a:solidFill>
              </a:rPr>
            </a:br>
            <a:br>
              <a:rPr lang="en-US" sz="1100" dirty="0">
                <a:solidFill>
                  <a:srgbClr val="002060"/>
                </a:solidFill>
              </a:rPr>
            </a:br>
            <a:br>
              <a:rPr lang="en-US" sz="1100" dirty="0">
                <a:solidFill>
                  <a:srgbClr val="002060"/>
                </a:solidFill>
              </a:rPr>
            </a:br>
            <a:br>
              <a:rPr lang="en-US" sz="1100" dirty="0">
                <a:solidFill>
                  <a:srgbClr val="002060"/>
                </a:solidFill>
              </a:rPr>
            </a:br>
            <a:r>
              <a:rPr lang="en-US" sz="1100" dirty="0">
                <a:solidFill>
                  <a:srgbClr val="002060"/>
                </a:solidFill>
              </a:rPr>
              <a:t>3. </a:t>
            </a:r>
            <a:r>
              <a:rPr lang="en-US" sz="1100" u="sng" dirty="0">
                <a:solidFill>
                  <a:srgbClr val="002060"/>
                </a:solidFill>
              </a:rPr>
              <a:t>Framework for </a:t>
            </a:r>
            <a:r>
              <a:rPr lang="en-US" sz="1100" b="1" u="sng" dirty="0">
                <a:solidFill>
                  <a:srgbClr val="002060"/>
                </a:solidFill>
              </a:rPr>
              <a:t>digital transition</a:t>
            </a:r>
            <a:br>
              <a:rPr lang="en-US" sz="1100" b="1" u="sng" dirty="0">
                <a:solidFill>
                  <a:srgbClr val="002060"/>
                </a:solidFill>
              </a:rPr>
            </a:br>
            <a:r>
              <a:rPr lang="en-US" sz="800" dirty="0">
                <a:solidFill>
                  <a:srgbClr val="002060"/>
                </a:solidFill>
                <a:latin typeface="Amasis MT Pro" panose="02040504050005020304" pitchFamily="18" charset="0"/>
              </a:rPr>
              <a:t>RESILENCE OF DIGITAL SPACE</a:t>
            </a:r>
            <a:br>
              <a:rPr lang="en-US" sz="1100" dirty="0">
                <a:solidFill>
                  <a:srgbClr val="002060"/>
                </a:solidFill>
              </a:rPr>
            </a:br>
            <a:br>
              <a:rPr lang="en-US" sz="1100" dirty="0">
                <a:solidFill>
                  <a:srgbClr val="002060"/>
                </a:solidFill>
              </a:rPr>
            </a:br>
            <a:r>
              <a:rPr lang="en-US" sz="1100" dirty="0">
                <a:solidFill>
                  <a:srgbClr val="002060"/>
                </a:solidFill>
              </a:rPr>
              <a:t>April 24, 2025,  Central bank adopted a new Decision on the</a:t>
            </a:r>
            <a:r>
              <a:rPr lang="en-US" sz="1100" dirty="0">
                <a:solidFill>
                  <a:srgbClr val="FF0066"/>
                </a:solidFill>
              </a:rPr>
              <a:t> </a:t>
            </a:r>
            <a:r>
              <a:rPr lang="en-US" sz="1100" b="1" dirty="0">
                <a:solidFill>
                  <a:srgbClr val="FF0066"/>
                </a:solidFill>
              </a:rPr>
              <a:t>Methodology for IT Security</a:t>
            </a:r>
            <a:r>
              <a:rPr lang="en-US" sz="1100" b="1" dirty="0">
                <a:solidFill>
                  <a:srgbClr val="002060"/>
                </a:solidFill>
              </a:rPr>
              <a:t>,</a:t>
            </a:r>
            <a:r>
              <a:rPr lang="en-US" sz="1100" dirty="0">
                <a:solidFill>
                  <a:srgbClr val="002060"/>
                </a:solidFill>
              </a:rPr>
              <a:t> harmonized with the European Banking Authority (EBA) for security-related risk management. This Decision is introduction to activities for preparation and implementation of a new Law for improved digital operational resilience in the financial sector, harmonized with European Digital Operational Resilience Act-</a:t>
            </a:r>
            <a:r>
              <a:rPr lang="en-US" sz="1100" b="1" dirty="0">
                <a:solidFill>
                  <a:srgbClr val="002060"/>
                </a:solidFill>
              </a:rPr>
              <a:t>DORA</a:t>
            </a:r>
            <a:br>
              <a:rPr lang="en-US" sz="1100" b="1" dirty="0">
                <a:solidFill>
                  <a:srgbClr val="002060"/>
                </a:solidFill>
              </a:rPr>
            </a:br>
            <a:br>
              <a:rPr lang="en-US" sz="1100" b="1" dirty="0">
                <a:solidFill>
                  <a:srgbClr val="002060"/>
                </a:solidFill>
              </a:rPr>
            </a:br>
            <a:r>
              <a:rPr lang="en-US" sz="1100" dirty="0">
                <a:solidFill>
                  <a:srgbClr val="002060"/>
                </a:solidFill>
              </a:rPr>
              <a:t>From March 1, 2026, the implementation of enhanced user authentication (Strong Customer Authentication – SCA, EU Directive </a:t>
            </a:r>
            <a:r>
              <a:rPr lang="mk-MK" sz="1100" dirty="0">
                <a:solidFill>
                  <a:srgbClr val="002060"/>
                </a:solidFill>
              </a:rPr>
              <a:t>2015/2366</a:t>
            </a:r>
            <a:r>
              <a:rPr lang="en-US" sz="1100" b="1" dirty="0">
                <a:solidFill>
                  <a:srgbClr val="002060"/>
                </a:solidFill>
              </a:rPr>
              <a:t> PSD2</a:t>
            </a:r>
            <a:r>
              <a:rPr lang="en-US" sz="1100" dirty="0">
                <a:solidFill>
                  <a:srgbClr val="002060"/>
                </a:solidFill>
              </a:rPr>
              <a:t>) begins, which aims to significantly increase the security of online card transactions and reduce the possibility of abuse</a:t>
            </a:r>
            <a:br>
              <a:rPr lang="en-US" sz="1100" dirty="0">
                <a:solidFill>
                  <a:srgbClr val="002060"/>
                </a:solidFill>
              </a:rPr>
            </a:br>
            <a:r>
              <a:rPr lang="en-GB" sz="1100" dirty="0">
                <a:solidFill>
                  <a:srgbClr val="002060"/>
                </a:solidFill>
              </a:rPr>
              <a:t>4</a:t>
            </a:r>
            <a:r>
              <a:rPr lang="en-GB" sz="1100" u="sng" dirty="0">
                <a:solidFill>
                  <a:srgbClr val="002060"/>
                </a:solidFill>
              </a:rPr>
              <a:t>.</a:t>
            </a:r>
            <a:r>
              <a:rPr lang="en-US" sz="1100" u="sng" dirty="0">
                <a:solidFill>
                  <a:srgbClr val="002060"/>
                </a:solidFill>
              </a:rPr>
              <a:t> ESG framework for </a:t>
            </a:r>
            <a:r>
              <a:rPr lang="en-US" sz="1100" b="1" u="sng" dirty="0">
                <a:solidFill>
                  <a:srgbClr val="002060"/>
                </a:solidFill>
              </a:rPr>
              <a:t>green transition </a:t>
            </a:r>
            <a:br>
              <a:rPr lang="en-US" sz="1100" b="1" u="sng" dirty="0">
                <a:solidFill>
                  <a:srgbClr val="002060"/>
                </a:solidFill>
                <a:latin typeface="Amasis MT Pro" panose="02040504050005020304" pitchFamily="18" charset="0"/>
              </a:rPr>
            </a:br>
            <a:r>
              <a:rPr lang="en-US" sz="800" dirty="0">
                <a:solidFill>
                  <a:srgbClr val="002060"/>
                </a:solidFill>
                <a:latin typeface="Amasis MT Pro" panose="02040504050005020304" pitchFamily="18" charset="0"/>
              </a:rPr>
              <a:t>RESPONSIBLE BANKING</a:t>
            </a:r>
            <a:r>
              <a:rPr lang="mk-MK" sz="800" dirty="0">
                <a:solidFill>
                  <a:srgbClr val="002060"/>
                </a:solidFill>
                <a:latin typeface="Amasis MT Pro" panose="02040504050005020304" pitchFamily="18" charset="0"/>
              </a:rPr>
              <a:t>/</a:t>
            </a:r>
            <a:r>
              <a:rPr lang="en-US" sz="800" dirty="0">
                <a:solidFill>
                  <a:srgbClr val="002060"/>
                </a:solidFill>
                <a:latin typeface="Amasis MT Pro" panose="02040504050005020304" pitchFamily="18" charset="0"/>
              </a:rPr>
              <a:t> CLIMATE CHANGES</a:t>
            </a:r>
            <a:br>
              <a:rPr lang="en-US" sz="800" dirty="0">
                <a:solidFill>
                  <a:srgbClr val="002060"/>
                </a:solidFill>
              </a:rPr>
            </a:br>
            <a:br>
              <a:rPr lang="mk-MK" sz="800" dirty="0">
                <a:solidFill>
                  <a:srgbClr val="002060"/>
                </a:solidFill>
              </a:rPr>
            </a:br>
            <a:r>
              <a:rPr lang="en-US" sz="1100" dirty="0">
                <a:solidFill>
                  <a:srgbClr val="002060"/>
                </a:solidFill>
              </a:rPr>
              <a:t>MBA</a:t>
            </a:r>
            <a:r>
              <a:rPr lang="mk-MK" sz="1100" dirty="0">
                <a:solidFill>
                  <a:srgbClr val="002060"/>
                </a:solidFill>
              </a:rPr>
              <a:t> </a:t>
            </a:r>
            <a:r>
              <a:rPr lang="en-US" sz="1100" dirty="0">
                <a:solidFill>
                  <a:srgbClr val="002060"/>
                </a:solidFill>
              </a:rPr>
              <a:t>in 2025 adapted decision for development and use of a unified</a:t>
            </a:r>
            <a:r>
              <a:rPr lang="mk-MK" sz="1100" dirty="0">
                <a:solidFill>
                  <a:srgbClr val="002060"/>
                </a:solidFill>
              </a:rPr>
              <a:t> </a:t>
            </a:r>
            <a:r>
              <a:rPr lang="en-US" sz="1100" dirty="0">
                <a:solidFill>
                  <a:srgbClr val="002060"/>
                </a:solidFill>
              </a:rPr>
              <a:t>online platform for completing </a:t>
            </a:r>
            <a:r>
              <a:rPr lang="en-US" sz="1100" b="1" dirty="0">
                <a:solidFill>
                  <a:srgbClr val="FF0066"/>
                </a:solidFill>
              </a:rPr>
              <a:t>ESG questionnaire</a:t>
            </a:r>
            <a:br>
              <a:rPr lang="en-US" sz="1100" b="1" dirty="0">
                <a:solidFill>
                  <a:srgbClr val="FF0000"/>
                </a:solidFill>
              </a:rPr>
            </a:br>
            <a:r>
              <a:rPr lang="en-US" sz="1100" dirty="0">
                <a:solidFill>
                  <a:srgbClr val="002060"/>
                </a:solidFill>
              </a:rPr>
              <a:t>From April 01, 2026, begin</a:t>
            </a:r>
            <a:r>
              <a:rPr lang="mk-MK" sz="1100" dirty="0">
                <a:solidFill>
                  <a:srgbClr val="002060"/>
                </a:solidFill>
              </a:rPr>
              <a:t> </a:t>
            </a:r>
            <a:r>
              <a:rPr lang="en-US" sz="1100" dirty="0">
                <a:solidFill>
                  <a:srgbClr val="002060"/>
                </a:solidFill>
              </a:rPr>
              <a:t>the practical application of the EGS Questionnaire</a:t>
            </a:r>
            <a:r>
              <a:rPr lang="mk-MK" sz="1100" dirty="0">
                <a:solidFill>
                  <a:srgbClr val="002060"/>
                </a:solidFill>
              </a:rPr>
              <a:t> </a:t>
            </a:r>
            <a:r>
              <a:rPr lang="en-US" sz="1100" dirty="0">
                <a:solidFill>
                  <a:srgbClr val="002060"/>
                </a:solidFill>
              </a:rPr>
              <a:t>in Macedoni</a:t>
            </a:r>
            <a:r>
              <a:rPr lang="mk-MK" sz="1100" dirty="0">
                <a:solidFill>
                  <a:srgbClr val="002060"/>
                </a:solidFill>
              </a:rPr>
              <a:t>ја</a:t>
            </a:r>
            <a:br>
              <a:rPr lang="en-US" sz="1100" dirty="0">
                <a:solidFill>
                  <a:srgbClr val="002060"/>
                </a:solidFill>
              </a:rPr>
            </a:br>
            <a:br>
              <a:rPr lang="en-US" sz="1100" dirty="0">
                <a:solidFill>
                  <a:srgbClr val="002060"/>
                </a:solidFill>
              </a:rPr>
            </a:br>
            <a:endParaRPr lang="en-US" sz="1100" dirty="0">
              <a:solidFill>
                <a:srgbClr val="002060"/>
              </a:solidFill>
              <a:latin typeface="Amasis MT Pro" panose="02040504050005020304" pitchFamily="18" charset="0"/>
            </a:endParaRPr>
          </a:p>
        </p:txBody>
      </p:sp>
      <p:sp>
        <p:nvSpPr>
          <p:cNvPr id="12" name="TextBox 11">
            <a:extLst>
              <a:ext uri="{FF2B5EF4-FFF2-40B4-BE49-F238E27FC236}">
                <a16:creationId xmlns:a16="http://schemas.microsoft.com/office/drawing/2014/main" id="{10319E92-0149-1603-71B0-2076FF26BA87}"/>
              </a:ext>
            </a:extLst>
          </p:cNvPr>
          <p:cNvSpPr txBox="1"/>
          <p:nvPr/>
        </p:nvSpPr>
        <p:spPr>
          <a:xfrm>
            <a:off x="242707" y="1647611"/>
            <a:ext cx="11744017" cy="261610"/>
          </a:xfrm>
          <a:prstGeom prst="rect">
            <a:avLst/>
          </a:prstGeom>
          <a:noFill/>
        </p:spPr>
        <p:txBody>
          <a:bodyPr wrap="square">
            <a:spAutoFit/>
          </a:bodyPr>
          <a:lstStyle/>
          <a:p>
            <a:r>
              <a:rPr lang="en-US" sz="1100" b="1" i="1" dirty="0">
                <a:solidFill>
                  <a:srgbClr val="002060"/>
                </a:solidFill>
                <a:latin typeface="+mj-lt"/>
              </a:rPr>
              <a:t>The systemic</a:t>
            </a:r>
            <a:r>
              <a:rPr lang="mk-MK" sz="1100" b="1" i="1" dirty="0">
                <a:solidFill>
                  <a:srgbClr val="002060"/>
                </a:solidFill>
                <a:latin typeface="+mj-lt"/>
              </a:rPr>
              <a:t> </a:t>
            </a:r>
            <a:r>
              <a:rPr lang="en-US" sz="1100" b="1" i="1" dirty="0">
                <a:solidFill>
                  <a:srgbClr val="002060"/>
                </a:solidFill>
                <a:latin typeface="+mj-lt"/>
              </a:rPr>
              <a:t>resilience </a:t>
            </a:r>
            <a:r>
              <a:rPr lang="en-US" sz="1100" i="1" dirty="0">
                <a:solidFill>
                  <a:srgbClr val="002060"/>
                </a:solidFill>
                <a:latin typeface="+mj-lt"/>
              </a:rPr>
              <a:t>of the banking sector built over the past decades is a public good, and in 2025 is the result of progress in the Macedonian</a:t>
            </a:r>
            <a:r>
              <a:rPr lang="en-US" sz="1100" i="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 </a:t>
            </a:r>
            <a:r>
              <a:rPr lang="mk-MK" sz="1100" i="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approach</a:t>
            </a:r>
            <a:r>
              <a:rPr lang="en-US" sz="1100" i="1" dirty="0">
                <a:solidFill>
                  <a:srgbClr val="002060"/>
                </a:solidFill>
                <a:latin typeface="+mj-lt"/>
              </a:rPr>
              <a:t> of :</a:t>
            </a:r>
            <a:r>
              <a:rPr lang="mk-MK" sz="1100" i="1" dirty="0">
                <a:solidFill>
                  <a:srgbClr val="002060"/>
                </a:solidFill>
                <a:latin typeface="+mj-lt"/>
              </a:rPr>
              <a:t> </a:t>
            </a:r>
            <a:endParaRPr lang="en-US" sz="1100" i="1" dirty="0">
              <a:solidFill>
                <a:srgbClr val="002060"/>
              </a:solidFill>
              <a:latin typeface="+mj-lt"/>
            </a:endParaRPr>
          </a:p>
        </p:txBody>
      </p:sp>
      <p:sp>
        <p:nvSpPr>
          <p:cNvPr id="7" name="object 3">
            <a:extLst>
              <a:ext uri="{FF2B5EF4-FFF2-40B4-BE49-F238E27FC236}">
                <a16:creationId xmlns:a16="http://schemas.microsoft.com/office/drawing/2014/main" id="{9A1C8B36-2849-2A57-F11D-5692BF0BCE56}"/>
              </a:ext>
            </a:extLst>
          </p:cNvPr>
          <p:cNvSpPr/>
          <p:nvPr/>
        </p:nvSpPr>
        <p:spPr>
          <a:xfrm>
            <a:off x="0" y="1"/>
            <a:ext cx="4427984" cy="323172"/>
          </a:xfrm>
          <a:custGeom>
            <a:avLst/>
            <a:gdLst/>
            <a:ahLst/>
            <a:cxnLst/>
            <a:rect l="l" t="t" r="r" b="b"/>
            <a:pathLst>
              <a:path w="10439400" h="719455">
                <a:moveTo>
                  <a:pt x="10439400" y="0"/>
                </a:moveTo>
                <a:lnTo>
                  <a:pt x="0" y="0"/>
                </a:lnTo>
                <a:lnTo>
                  <a:pt x="0" y="719327"/>
                </a:lnTo>
                <a:lnTo>
                  <a:pt x="239776" y="702817"/>
                </a:lnTo>
                <a:lnTo>
                  <a:pt x="239776" y="239775"/>
                </a:lnTo>
                <a:lnTo>
                  <a:pt x="6959600" y="239775"/>
                </a:lnTo>
                <a:lnTo>
                  <a:pt x="10439400" y="0"/>
                </a:lnTo>
                <a:close/>
              </a:path>
            </a:pathLst>
          </a:cu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p:spPr>
        <p:txBody>
          <a:bodyPr wrap="square" lIns="0" tIns="0" rIns="0" bIns="0" rtlCol="0"/>
          <a:lstStyle/>
          <a:p>
            <a:endParaRPr dirty="0">
              <a:solidFill>
                <a:srgbClr val="FF99CC"/>
              </a:solidFill>
            </a:endParaRPr>
          </a:p>
        </p:txBody>
      </p:sp>
      <p:sp>
        <p:nvSpPr>
          <p:cNvPr id="5" name="object 8">
            <a:extLst>
              <a:ext uri="{FF2B5EF4-FFF2-40B4-BE49-F238E27FC236}">
                <a16:creationId xmlns:a16="http://schemas.microsoft.com/office/drawing/2014/main" id="{80ED68FD-839A-B12B-D8A9-825B77951208}"/>
              </a:ext>
            </a:extLst>
          </p:cNvPr>
          <p:cNvSpPr/>
          <p:nvPr/>
        </p:nvSpPr>
        <p:spPr>
          <a:xfrm>
            <a:off x="5645020" y="90694"/>
            <a:ext cx="796760" cy="374200"/>
          </a:xfrm>
          <a:prstGeom prst="rect">
            <a:avLst/>
          </a:prstGeom>
          <a:blipFill>
            <a:blip r:embed="rId2" cstate="print"/>
            <a:stretch>
              <a:fillRect/>
            </a:stretch>
          </a:blipFill>
        </p:spPr>
        <p:txBody>
          <a:bodyPr wrap="square" lIns="0" tIns="0" rIns="0" bIns="0" rtlCol="0"/>
          <a:lstStyle/>
          <a:p>
            <a:pPr algn="ctr"/>
            <a:endParaRPr dirty="0">
              <a:solidFill>
                <a:srgbClr val="0070C0"/>
              </a:solidFill>
            </a:endParaRPr>
          </a:p>
        </p:txBody>
      </p:sp>
      <p:sp>
        <p:nvSpPr>
          <p:cNvPr id="9" name="TextBox 8">
            <a:extLst>
              <a:ext uri="{FF2B5EF4-FFF2-40B4-BE49-F238E27FC236}">
                <a16:creationId xmlns:a16="http://schemas.microsoft.com/office/drawing/2014/main" id="{3CE9AE52-3170-B5BA-0F75-1D90686687AF}"/>
              </a:ext>
            </a:extLst>
          </p:cNvPr>
          <p:cNvSpPr txBox="1"/>
          <p:nvPr/>
        </p:nvSpPr>
        <p:spPr>
          <a:xfrm>
            <a:off x="4323184" y="506139"/>
            <a:ext cx="3545632" cy="169277"/>
          </a:xfrm>
          <a:prstGeom prst="rect">
            <a:avLst/>
          </a:prstGeom>
          <a:noFill/>
        </p:spPr>
        <p:txBody>
          <a:bodyPr wrap="square">
            <a:spAutoFit/>
          </a:bodyPr>
          <a:lstStyle/>
          <a:p>
            <a:pPr algn="ctr"/>
            <a:r>
              <a:rPr lang="en-US" sz="500" dirty="0">
                <a:solidFill>
                  <a:srgbClr val="002060"/>
                </a:solidFill>
                <a:latin typeface="Georgia" panose="02040502050405020303" pitchFamily="18" charset="0"/>
              </a:rPr>
              <a:t>_____________________________________________________________________</a:t>
            </a:r>
          </a:p>
        </p:txBody>
      </p:sp>
      <p:sp>
        <p:nvSpPr>
          <p:cNvPr id="13" name="TextBox 12">
            <a:extLst>
              <a:ext uri="{FF2B5EF4-FFF2-40B4-BE49-F238E27FC236}">
                <a16:creationId xmlns:a16="http://schemas.microsoft.com/office/drawing/2014/main" id="{C9204CBA-E8FC-5A1D-CB32-1F933D79C9E1}"/>
              </a:ext>
            </a:extLst>
          </p:cNvPr>
          <p:cNvSpPr txBox="1"/>
          <p:nvPr/>
        </p:nvSpPr>
        <p:spPr>
          <a:xfrm>
            <a:off x="1828799" y="675544"/>
            <a:ext cx="8985379" cy="266291"/>
          </a:xfrm>
          <a:prstGeom prst="rect">
            <a:avLst/>
          </a:prstGeom>
          <a:noFill/>
        </p:spPr>
        <p:txBody>
          <a:bodyPr wrap="square" anchor="ctr">
            <a:spAutoFit/>
          </a:bodyPr>
          <a:lstStyle/>
          <a:p>
            <a:pPr algn="ctr">
              <a:lnSpc>
                <a:spcPct val="115000"/>
              </a:lnSpc>
              <a:spcAft>
                <a:spcPts val="800"/>
              </a:spcAft>
            </a:pPr>
            <a:r>
              <a:rPr lang="en-US" sz="1050" i="1" dirty="0">
                <a:solidFill>
                  <a:srgbClr val="002060"/>
                </a:solidFill>
                <a:latin typeface="Amasis MT Pro Light" panose="02040304050005020304" pitchFamily="18" charset="0"/>
              </a:rPr>
              <a:t>Macroeconomic data and </a:t>
            </a:r>
            <a:r>
              <a:rPr lang="en-US" sz="1050" i="1" dirty="0">
                <a:solidFill>
                  <a:srgbClr val="002060"/>
                </a:solidFill>
                <a:latin typeface="Georgia" panose="02040502050405020303" pitchFamily="18" charset="0"/>
              </a:rPr>
              <a:t>Banking system of the Republic of North Macedonia</a:t>
            </a:r>
            <a:r>
              <a:rPr lang="en-US" sz="1050" dirty="0">
                <a:solidFill>
                  <a:srgbClr val="002060"/>
                </a:solidFill>
                <a:latin typeface="Georgia" panose="02040502050405020303" pitchFamily="18" charset="0"/>
              </a:rPr>
              <a:t> </a:t>
            </a:r>
            <a:r>
              <a:rPr lang="en-US" sz="1050" i="1" dirty="0">
                <a:solidFill>
                  <a:srgbClr val="002060"/>
                </a:solidFill>
                <a:latin typeface="Amasis MT Pro Light" panose="02040304050005020304" pitchFamily="18" charset="0"/>
                <a:cs typeface="Times New Roman" panose="02020603050405020304" pitchFamily="18" charset="0"/>
              </a:rPr>
              <a:t>Re</a:t>
            </a:r>
            <a:r>
              <a:rPr lang="en-US" sz="1050" i="1" dirty="0">
                <a:solidFill>
                  <a:srgbClr val="002060"/>
                </a:solidFill>
                <a:latin typeface="Amasis MT Pro Light" panose="02040304050005020304" pitchFamily="18" charset="0"/>
              </a:rPr>
              <a:t>ference date: </a:t>
            </a:r>
            <a:r>
              <a:rPr lang="en-US" sz="1050" dirty="0">
                <a:solidFill>
                  <a:srgbClr val="002060"/>
                </a:solidFill>
                <a:latin typeface="Amasis MT Pro Light" panose="02040304050005020304" pitchFamily="18" charset="0"/>
              </a:rPr>
              <a:t>202</a:t>
            </a:r>
            <a:r>
              <a:rPr lang="mk-MK" sz="1050" dirty="0">
                <a:solidFill>
                  <a:srgbClr val="002060"/>
                </a:solidFill>
              </a:rPr>
              <a:t>5</a:t>
            </a:r>
            <a:r>
              <a:rPr lang="en-US" sz="1050" dirty="0">
                <a:solidFill>
                  <a:srgbClr val="002060"/>
                </a:solidFill>
                <a:latin typeface="Amasis MT Pro Light" panose="02040304050005020304" pitchFamily="18" charset="0"/>
              </a:rPr>
              <a:t>-Q</a:t>
            </a:r>
            <a:r>
              <a:rPr lang="mk-MK" sz="1050" dirty="0">
                <a:solidFill>
                  <a:srgbClr val="002060"/>
                </a:solidFill>
              </a:rPr>
              <a:t>4</a:t>
            </a:r>
            <a:endParaRPr lang="en-US" sz="1050" dirty="0">
              <a:latin typeface="Amasis MT Pro Light" panose="02040304050005020304" pitchFamily="18" charset="0"/>
            </a:endParaRPr>
          </a:p>
        </p:txBody>
      </p:sp>
    </p:spTree>
    <p:extLst>
      <p:ext uri="{BB962C8B-B14F-4D97-AF65-F5344CB8AC3E}">
        <p14:creationId xmlns:p14="http://schemas.microsoft.com/office/powerpoint/2010/main" val="1343851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33268</TotalTime>
  <Words>3102</Words>
  <Application>Microsoft Office PowerPoint</Application>
  <PresentationFormat>Widescreen</PresentationFormat>
  <Paragraphs>556</Paragraphs>
  <Slides>9</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9</vt:i4>
      </vt:variant>
    </vt:vector>
  </HeadingPairs>
  <TitlesOfParts>
    <vt:vector size="20" baseType="lpstr">
      <vt:lpstr>Aldhabi</vt:lpstr>
      <vt:lpstr>Amasis MT Pro</vt:lpstr>
      <vt:lpstr>Amasis MT Pro Light</vt:lpstr>
      <vt:lpstr>Arial</vt:lpstr>
      <vt:lpstr>Calibri</vt:lpstr>
      <vt:lpstr>Calibri Light</vt:lpstr>
      <vt:lpstr>Georgia</vt:lpstr>
      <vt:lpstr>Segoe UI Historic</vt:lpstr>
      <vt:lpstr>Times New Roman</vt:lpstr>
      <vt:lpstr>Wingdings</vt:lpstr>
      <vt:lpstr>Office Theme</vt:lpstr>
      <vt:lpstr>  Macroeconomic data and   BANKING SYSTEM OF THE REPUBLIC OF NORTH MACEDONIA Q4 2025   </vt:lpstr>
      <vt:lpstr>1. Basic indicators of the macedonian ECONOMY  Credit rating | of the state BB + outlook Stabile, Fitch, Credit rating agency (confirmed the implementation of good policies, the stabile banking system and domestic currency and increased foreign reserves)  Economic growth |3.8.% GDP growth   Trade | Import amounts 11.5 € bn.  Export amounts  8,0 € bn.   Labour market |Rate of unemployment 11,4%  Financial intermediation | Total assets of the Banking system /GDP 89,5 2. MONETARY policy | monetary developments   Inflation | 4.1% (mах. 17.1%  (01. 2023)   Reference rate | 4%, two cuts in 2025,  maturity TB to 7 days - efficiently transmit monetary signals to the Мoney market  Reserve requirement | for liabilities in domestic currency 9% for liabilities in domestic currency with FX clause 100% for liabilities up to 2 years in foreign currency 22% for liabilities over 2 years in foreign currency 10%  FX Reserves | 4.9 € bn. cover over 5 m. still in the safe zone   3. MACROPRUDENTIAL measures  Countercyclical capital buffer | CCyB 1.75%    DSTI indicator | beneficiaries for housing loans for first residence to preventing excessive indebtedness, confirm highly social responsibility of banks  Reserve requirement | Since 2022, the basis for allocating rr is reduced for new loans for financing projects for electricity production from renewable sources  FX Reserves | Share of green portfolio in total FX reserve portfolio 3.1%, issued by Min.Finance 600 million denar    4. National balance sheet  Total ASSETS | € bn. 15.2 ↑ 13.3% annual Total LOANS | € bn. 9.2 ↑ 15.2% annual Total DEPOSITS | € bn. 10.7 ↑ 9.7% annual Asset conditions | Liquidity Coverage Ratio – LCR 260.9% Asset Quality | quality of credit portfolio NPL 2.0% Solvency indicators |CET 1 ratio  19.45% Profitability indicators |ROA 2,13% ROE 17% Human capital |6096</vt:lpstr>
      <vt:lpstr>PowerPoint Presentation</vt:lpstr>
      <vt:lpstr>PowerPoint Presentation</vt:lpstr>
      <vt:lpstr>PowerPoint Presentation</vt:lpstr>
      <vt:lpstr>PowerPoint Presentation</vt:lpstr>
      <vt:lpstr>1. Profitability indicators  Banking sector has stabile rates of profitability measured by 1. Return on average asset (ROAA) 2.1%, reduced by (-0.1) pp annual, (-0.1) pp quarterly EUROZONE 0.68% 2. Return on average equity (ROAE) 17.0%, reduced by (-0.6) pp annual, (-0.5) pp quarterly EUROZONE 9.53% 3. 44.5% of total income cover operating costs of the Banks  4. 67.3% of operating income is net interest income    🔍 Profitability has remained strong, driven to strong capital ratios, significant portion of profit is reallocate to capital</vt:lpstr>
      <vt:lpstr>PowerPoint Presentation</vt:lpstr>
      <vt:lpstr>1. Framework for cross-border payments in euros SEPA/INSTANT PAYMANTS  Our country made a significant progress in the modernization and harmonization of the regulatory framework with the European legislation and practices in the past period, which enabled us to become SEPA members and created conditions for fast and efficient cross-border payments in euros as if we were part of the EU. In this reform, banks have the key role (October 2025 9 banks, other 3 banks in Q1’26, by March 26, 2026, when last bank joined)       2. Bank resolution regulatory framework MREL  March 28, 2025, Central bank adopted 12 decisions thus completing the bank resolution regulatory framework, ensuring compliance with the highest international standards and good practices. These decisions represent a significant step towards further strengthening of the financial system stability and protecting the public interest. The implementation of these decisions begins on October 13, 2025, when the Bank Resolution Law enters into force. In accordance with this law, the National Bank is the competent authority for bank resolution.      3. Framework for digital transition RESILENCE OF DIGITAL SPACE  April 24, 2025,  Central bank adopted a new Decision on the Methodology for IT Security, harmonized with the European Banking Authority (EBA) for security-related risk management. This Decision is introduction to activities for preparation and implementation of a new Law for improved digital operational resilience in the financial sector, harmonized with European Digital Operational Resilience Act-DORA  From March 1, 2026, the implementation of enhanced user authentication (Strong Customer Authentication – SCA, EU Directive 2015/2366 PSD2) begins, which aims to significantly increase the security of online card transactions and reduce the possibility of abuse 4. ESG framework for green transition  RESPONSIBLE BANKING/ CLIMATE CHANGES  MBA in 2025 adapted decision for development and use of a unified online platform for completing ESG questionnaire From April 01, 2026, begin the practical application of the EGS Questionnaire in Macedoniја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Daniela Bauloska</dc:creator>
  <cp:lastModifiedBy>Daniela Bauloska</cp:lastModifiedBy>
  <cp:revision>1065</cp:revision>
  <cp:lastPrinted>2026-05-20T10:28:02Z</cp:lastPrinted>
  <dcterms:created xsi:type="dcterms:W3CDTF">2022-02-26T19:35:07Z</dcterms:created>
  <dcterms:modified xsi:type="dcterms:W3CDTF">2026-05-26T13:16:33Z</dcterms:modified>
</cp:coreProperties>
</file>