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7" r:id="rId3"/>
    <p:sldId id="300" r:id="rId4"/>
    <p:sldId id="302" r:id="rId5"/>
    <p:sldId id="303" r:id="rId6"/>
    <p:sldId id="308" r:id="rId7"/>
    <p:sldId id="309" r:id="rId8"/>
    <p:sldId id="310" r:id="rId9"/>
    <p:sldId id="311" r:id="rId10"/>
    <p:sldId id="312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1D4159-37B4-9BF7-548B-F470335DCB3D}" name="Daniela Bauloska" initials="DB" userId="S::daniela.bauloska@mba.mk::1c2cd05b-4418-4939-8661-5d54f27325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909"/>
    <a:srgbClr val="00FF00"/>
    <a:srgbClr val="FF99CC"/>
    <a:srgbClr val="FF0066"/>
    <a:srgbClr val="FFFF00"/>
    <a:srgbClr val="FF99FF"/>
    <a:srgbClr val="00FFFF"/>
    <a:srgbClr val="411B45"/>
    <a:srgbClr val="66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EFA144-BFD5-4A93-A298-65F1F1B6D71E}" v="33" dt="2026-02-09T10:47:49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Bauloska" userId="1c2cd05b-4418-4939-8661-5d54f27325fe" providerId="ADAL" clId="{277D0C5B-AED8-4849-BE7B-D9C153A53492}"/>
    <pc:docChg chg="undo redo custSel modSld">
      <pc:chgData name="Daniela Bauloska" userId="1c2cd05b-4418-4939-8661-5d54f27325fe" providerId="ADAL" clId="{277D0C5B-AED8-4849-BE7B-D9C153A53492}" dt="2026-02-09T10:52:25.676" v="1219" actId="20577"/>
      <pc:docMkLst>
        <pc:docMk/>
      </pc:docMkLst>
      <pc:sldChg chg="modSp mod">
        <pc:chgData name="Daniela Bauloska" userId="1c2cd05b-4418-4939-8661-5d54f27325fe" providerId="ADAL" clId="{277D0C5B-AED8-4849-BE7B-D9C153A53492}" dt="2026-02-05T13:12:28.595" v="20" actId="6549"/>
        <pc:sldMkLst>
          <pc:docMk/>
          <pc:sldMk cId="1672680497" sldId="256"/>
        </pc:sldMkLst>
        <pc:spChg chg="mod">
          <ac:chgData name="Daniela Bauloska" userId="1c2cd05b-4418-4939-8661-5d54f27325fe" providerId="ADAL" clId="{277D0C5B-AED8-4849-BE7B-D9C153A53492}" dt="2026-02-05T13:12:28.595" v="20" actId="6549"/>
          <ac:spMkLst>
            <pc:docMk/>
            <pc:sldMk cId="1672680497" sldId="256"/>
            <ac:spMk id="2" creationId="{DCD5D195-1458-4A78-BBDC-96AC3D44AE5A}"/>
          </ac:spMkLst>
        </pc:spChg>
      </pc:sldChg>
      <pc:sldChg chg="addSp delSp modSp mod">
        <pc:chgData name="Daniela Bauloska" userId="1c2cd05b-4418-4939-8661-5d54f27325fe" providerId="ADAL" clId="{277D0C5B-AED8-4849-BE7B-D9C153A53492}" dt="2026-02-05T14:20:13.501" v="473" actId="20577"/>
        <pc:sldMkLst>
          <pc:docMk/>
          <pc:sldMk cId="783120301" sldId="300"/>
        </pc:sldMkLst>
        <pc:spChg chg="mod">
          <ac:chgData name="Daniela Bauloska" userId="1c2cd05b-4418-4939-8661-5d54f27325fe" providerId="ADAL" clId="{277D0C5B-AED8-4849-BE7B-D9C153A53492}" dt="2026-02-05T13:50:34.066" v="220" actId="20577"/>
          <ac:spMkLst>
            <pc:docMk/>
            <pc:sldMk cId="783120301" sldId="300"/>
            <ac:spMk id="7" creationId="{416F71D7-8D0E-33C9-7AE8-716A62869A9A}"/>
          </ac:spMkLst>
        </pc:spChg>
        <pc:spChg chg="mod">
          <ac:chgData name="Daniela Bauloska" userId="1c2cd05b-4418-4939-8661-5d54f27325fe" providerId="ADAL" clId="{277D0C5B-AED8-4849-BE7B-D9C153A53492}" dt="2026-02-05T14:20:13.501" v="473" actId="20577"/>
          <ac:spMkLst>
            <pc:docMk/>
            <pc:sldMk cId="783120301" sldId="300"/>
            <ac:spMk id="9" creationId="{18DACE59-E83F-4419-BDA8-06A4FBE59298}"/>
          </ac:spMkLst>
        </pc:spChg>
        <pc:graphicFrameChg chg="add mod">
          <ac:chgData name="Daniela Bauloska" userId="1c2cd05b-4418-4939-8661-5d54f27325fe" providerId="ADAL" clId="{277D0C5B-AED8-4849-BE7B-D9C153A53492}" dt="2026-02-05T13:24:44.848" v="143" actId="1076"/>
          <ac:graphicFrameMkLst>
            <pc:docMk/>
            <pc:sldMk cId="783120301" sldId="300"/>
            <ac:graphicFrameMk id="2" creationId="{2F626565-6A9B-B605-0777-30A8D4B90163}"/>
          </ac:graphicFrameMkLst>
        </pc:graphicFrameChg>
        <pc:graphicFrameChg chg="mod">
          <ac:chgData name="Daniela Bauloska" userId="1c2cd05b-4418-4939-8661-5d54f27325fe" providerId="ADAL" clId="{277D0C5B-AED8-4849-BE7B-D9C153A53492}" dt="2026-02-05T13:22:20.287" v="86"/>
          <ac:graphicFrameMkLst>
            <pc:docMk/>
            <pc:sldMk cId="783120301" sldId="300"/>
            <ac:graphicFrameMk id="5" creationId="{DD0496A1-A564-6FB7-2882-6AFBDB01FF0F}"/>
          </ac:graphicFrameMkLst>
        </pc:graphicFrameChg>
        <pc:graphicFrameChg chg="add mod">
          <ac:chgData name="Daniela Bauloska" userId="1c2cd05b-4418-4939-8661-5d54f27325fe" providerId="ADAL" clId="{277D0C5B-AED8-4849-BE7B-D9C153A53492}" dt="2026-02-05T13:22:54.758" v="101" actId="14100"/>
          <ac:graphicFrameMkLst>
            <pc:docMk/>
            <pc:sldMk cId="783120301" sldId="300"/>
            <ac:graphicFrameMk id="8" creationId="{F39BDB0B-BE33-6DDF-BA61-20C4F7012658}"/>
          </ac:graphicFrameMkLst>
        </pc:graphicFrameChg>
      </pc:sldChg>
      <pc:sldChg chg="addSp delSp modSp mod">
        <pc:chgData name="Daniela Bauloska" userId="1c2cd05b-4418-4939-8661-5d54f27325fe" providerId="ADAL" clId="{277D0C5B-AED8-4849-BE7B-D9C153A53492}" dt="2026-02-09T07:43:37.662" v="512" actId="20577"/>
        <pc:sldMkLst>
          <pc:docMk/>
          <pc:sldMk cId="647033132" sldId="302"/>
        </pc:sldMkLst>
        <pc:spChg chg="mod">
          <ac:chgData name="Daniela Bauloska" userId="1c2cd05b-4418-4939-8661-5d54f27325fe" providerId="ADAL" clId="{277D0C5B-AED8-4849-BE7B-D9C153A53492}" dt="2026-02-09T07:43:37.662" v="512" actId="20577"/>
          <ac:spMkLst>
            <pc:docMk/>
            <pc:sldMk cId="647033132" sldId="302"/>
            <ac:spMk id="9" creationId="{18DACE59-E83F-4419-BDA8-06A4FBE59298}"/>
          </ac:spMkLst>
        </pc:spChg>
        <pc:spChg chg="mod">
          <ac:chgData name="Daniela Bauloska" userId="1c2cd05b-4418-4939-8661-5d54f27325fe" providerId="ADAL" clId="{277D0C5B-AED8-4849-BE7B-D9C153A53492}" dt="2026-02-05T13:50:45.541" v="224" actId="20577"/>
          <ac:spMkLst>
            <pc:docMk/>
            <pc:sldMk cId="647033132" sldId="302"/>
            <ac:spMk id="15" creationId="{7642EFC6-7099-0C86-B044-D60D95E1251B}"/>
          </ac:spMkLst>
        </pc:spChg>
        <pc:graphicFrameChg chg="add mod">
          <ac:chgData name="Daniela Bauloska" userId="1c2cd05b-4418-4939-8661-5d54f27325fe" providerId="ADAL" clId="{277D0C5B-AED8-4849-BE7B-D9C153A53492}" dt="2026-02-05T13:52:13.890" v="241" actId="1076"/>
          <ac:graphicFrameMkLst>
            <pc:docMk/>
            <pc:sldMk cId="647033132" sldId="302"/>
            <ac:graphicFrameMk id="4" creationId="{8DBAB3E3-7661-E454-5279-8D360E8C756F}"/>
          </ac:graphicFrameMkLst>
        </pc:graphicFrameChg>
        <pc:graphicFrameChg chg="add mod">
          <ac:chgData name="Daniela Bauloska" userId="1c2cd05b-4418-4939-8661-5d54f27325fe" providerId="ADAL" clId="{277D0C5B-AED8-4849-BE7B-D9C153A53492}" dt="2026-02-05T13:53:02.067" v="247" actId="1076"/>
          <ac:graphicFrameMkLst>
            <pc:docMk/>
            <pc:sldMk cId="647033132" sldId="302"/>
            <ac:graphicFrameMk id="5" creationId="{02A1C4CE-A6DD-1070-E458-5D1C3C9DC4C5}"/>
          </ac:graphicFrameMkLst>
        </pc:graphicFrameChg>
        <pc:graphicFrameChg chg="add mod">
          <ac:chgData name="Daniela Bauloska" userId="1c2cd05b-4418-4939-8661-5d54f27325fe" providerId="ADAL" clId="{277D0C5B-AED8-4849-BE7B-D9C153A53492}" dt="2026-02-05T13:53:42.695" v="253" actId="1076"/>
          <ac:graphicFrameMkLst>
            <pc:docMk/>
            <pc:sldMk cId="647033132" sldId="302"/>
            <ac:graphicFrameMk id="7" creationId="{BAD57E17-CAF7-640D-6FA5-7D324F958011}"/>
          </ac:graphicFrameMkLst>
        </pc:graphicFrameChg>
      </pc:sldChg>
      <pc:sldChg chg="addSp delSp modSp mod">
        <pc:chgData name="Daniela Bauloska" userId="1c2cd05b-4418-4939-8661-5d54f27325fe" providerId="ADAL" clId="{277D0C5B-AED8-4849-BE7B-D9C153A53492}" dt="2026-02-09T10:52:25.676" v="1219" actId="20577"/>
        <pc:sldMkLst>
          <pc:docMk/>
          <pc:sldMk cId="2599196517" sldId="303"/>
        </pc:sldMkLst>
        <pc:spChg chg="mod">
          <ac:chgData name="Daniela Bauloska" userId="1c2cd05b-4418-4939-8661-5d54f27325fe" providerId="ADAL" clId="{277D0C5B-AED8-4849-BE7B-D9C153A53492}" dt="2026-02-05T13:50:49.979" v="226" actId="20577"/>
          <ac:spMkLst>
            <pc:docMk/>
            <pc:sldMk cId="2599196517" sldId="303"/>
            <ac:spMk id="6" creationId="{606B04BD-CA1F-C6E2-455C-39CD7FD90B5C}"/>
          </ac:spMkLst>
        </pc:spChg>
        <pc:spChg chg="mod">
          <ac:chgData name="Daniela Bauloska" userId="1c2cd05b-4418-4939-8661-5d54f27325fe" providerId="ADAL" clId="{277D0C5B-AED8-4849-BE7B-D9C153A53492}" dt="2026-02-09T10:51:47.726" v="1212" actId="20577"/>
          <ac:spMkLst>
            <pc:docMk/>
            <pc:sldMk cId="2599196517" sldId="303"/>
            <ac:spMk id="22" creationId="{0A4109AE-9660-4CDA-D07D-CF7507936DF9}"/>
          </ac:spMkLst>
        </pc:spChg>
        <pc:graphicFrameChg chg="add mod">
          <ac:chgData name="Daniela Bauloska" userId="1c2cd05b-4418-4939-8661-5d54f27325fe" providerId="ADAL" clId="{277D0C5B-AED8-4849-BE7B-D9C153A53492}" dt="2026-02-05T13:56:16.093" v="277" actId="14100"/>
          <ac:graphicFrameMkLst>
            <pc:docMk/>
            <pc:sldMk cId="2599196517" sldId="303"/>
            <ac:graphicFrameMk id="2" creationId="{7EC51621-A4F2-4004-5EFD-70234A101378}"/>
          </ac:graphicFrameMkLst>
        </pc:graphicFrameChg>
        <pc:graphicFrameChg chg="mod modGraphic">
          <ac:chgData name="Daniela Bauloska" userId="1c2cd05b-4418-4939-8661-5d54f27325fe" providerId="ADAL" clId="{277D0C5B-AED8-4849-BE7B-D9C153A53492}" dt="2026-02-09T10:52:25.676" v="1219" actId="20577"/>
          <ac:graphicFrameMkLst>
            <pc:docMk/>
            <pc:sldMk cId="2599196517" sldId="303"/>
            <ac:graphicFrameMk id="7" creationId="{435C0817-6F6C-895D-634F-75CA1E078AD7}"/>
          </ac:graphicFrameMkLst>
        </pc:graphicFrameChg>
        <pc:graphicFrameChg chg="add mod">
          <ac:chgData name="Daniela Bauloska" userId="1c2cd05b-4418-4939-8661-5d54f27325fe" providerId="ADAL" clId="{277D0C5B-AED8-4849-BE7B-D9C153A53492}" dt="2026-02-05T13:57:45.297" v="311" actId="14100"/>
          <ac:graphicFrameMkLst>
            <pc:docMk/>
            <pc:sldMk cId="2599196517" sldId="303"/>
            <ac:graphicFrameMk id="8" creationId="{1572385F-A098-7C77-503F-F4AF018AC2E1}"/>
          </ac:graphicFrameMkLst>
        </pc:graphicFrameChg>
        <pc:graphicFrameChg chg="mod modGraphic">
          <ac:chgData name="Daniela Bauloska" userId="1c2cd05b-4418-4939-8661-5d54f27325fe" providerId="ADAL" clId="{277D0C5B-AED8-4849-BE7B-D9C153A53492}" dt="2026-02-05T14:03:48.509" v="328"/>
          <ac:graphicFrameMkLst>
            <pc:docMk/>
            <pc:sldMk cId="2599196517" sldId="303"/>
            <ac:graphicFrameMk id="9" creationId="{EC311F95-FB17-3586-E8E3-A1CB5FA8666D}"/>
          </ac:graphicFrameMkLst>
        </pc:graphicFrameChg>
        <pc:graphicFrameChg chg="mod">
          <ac:chgData name="Daniela Bauloska" userId="1c2cd05b-4418-4939-8661-5d54f27325fe" providerId="ADAL" clId="{277D0C5B-AED8-4849-BE7B-D9C153A53492}" dt="2026-02-05T13:58:37.220" v="315" actId="20577"/>
          <ac:graphicFrameMkLst>
            <pc:docMk/>
            <pc:sldMk cId="2599196517" sldId="303"/>
            <ac:graphicFrameMk id="24" creationId="{A56A85FE-BE91-445D-9483-3604C563634B}"/>
          </ac:graphicFrameMkLst>
        </pc:graphicFrameChg>
      </pc:sldChg>
      <pc:sldChg chg="addSp delSp modSp mod">
        <pc:chgData name="Daniela Bauloska" userId="1c2cd05b-4418-4939-8661-5d54f27325fe" providerId="ADAL" clId="{277D0C5B-AED8-4849-BE7B-D9C153A53492}" dt="2026-02-05T13:50:39.500" v="222" actId="20577"/>
        <pc:sldMkLst>
          <pc:docMk/>
          <pc:sldMk cId="435506706" sldId="307"/>
        </pc:sldMkLst>
        <pc:spChg chg="mod">
          <ac:chgData name="Daniela Bauloska" userId="1c2cd05b-4418-4939-8661-5d54f27325fe" providerId="ADAL" clId="{277D0C5B-AED8-4849-BE7B-D9C153A53492}" dt="2026-02-05T13:50:39.500" v="222" actId="20577"/>
          <ac:spMkLst>
            <pc:docMk/>
            <pc:sldMk cId="435506706" sldId="307"/>
            <ac:spMk id="7" creationId="{39E28796-1923-9F72-0E22-3B130F022364}"/>
          </ac:spMkLst>
        </pc:spChg>
        <pc:spChg chg="mod">
          <ac:chgData name="Daniela Bauloska" userId="1c2cd05b-4418-4939-8661-5d54f27325fe" providerId="ADAL" clId="{277D0C5B-AED8-4849-BE7B-D9C153A53492}" dt="2026-02-05T13:21:45.583" v="83" actId="20577"/>
          <ac:spMkLst>
            <pc:docMk/>
            <pc:sldMk cId="435506706" sldId="307"/>
            <ac:spMk id="15" creationId="{08C7E014-7C73-6F06-2D34-9D58CC48AAE5}"/>
          </ac:spMkLst>
        </pc:spChg>
        <pc:graphicFrameChg chg="mod modGraphic">
          <ac:chgData name="Daniela Bauloska" userId="1c2cd05b-4418-4939-8661-5d54f27325fe" providerId="ADAL" clId="{277D0C5B-AED8-4849-BE7B-D9C153A53492}" dt="2026-02-05T13:13:30.988" v="23"/>
          <ac:graphicFrameMkLst>
            <pc:docMk/>
            <pc:sldMk cId="435506706" sldId="307"/>
            <ac:graphicFrameMk id="3" creationId="{F3CC15BC-AC2D-A4B4-6321-68BF640C0CD7}"/>
          </ac:graphicFrameMkLst>
        </pc:graphicFrameChg>
        <pc:graphicFrameChg chg="add mod">
          <ac:chgData name="Daniela Bauloska" userId="1c2cd05b-4418-4939-8661-5d54f27325fe" providerId="ADAL" clId="{277D0C5B-AED8-4849-BE7B-D9C153A53492}" dt="2026-02-05T13:14:15.874" v="33" actId="14100"/>
          <ac:graphicFrameMkLst>
            <pc:docMk/>
            <pc:sldMk cId="435506706" sldId="307"/>
            <ac:graphicFrameMk id="5" creationId="{CC8BDBD7-EC38-3311-3DAA-F007D81EE915}"/>
          </ac:graphicFrameMkLst>
        </pc:graphicFrameChg>
      </pc:sldChg>
      <pc:sldChg chg="modSp mod">
        <pc:chgData name="Daniela Bauloska" userId="1c2cd05b-4418-4939-8661-5d54f27325fe" providerId="ADAL" clId="{277D0C5B-AED8-4849-BE7B-D9C153A53492}" dt="2026-02-09T10:48:32.213" v="1206" actId="20577"/>
        <pc:sldMkLst>
          <pc:docMk/>
          <pc:sldMk cId="3513709735" sldId="308"/>
        </pc:sldMkLst>
        <pc:spChg chg="mod">
          <ac:chgData name="Daniela Bauloska" userId="1c2cd05b-4418-4939-8661-5d54f27325fe" providerId="ADAL" clId="{277D0C5B-AED8-4849-BE7B-D9C153A53492}" dt="2026-02-05T13:50:56.080" v="228" actId="20577"/>
          <ac:spMkLst>
            <pc:docMk/>
            <pc:sldMk cId="3513709735" sldId="308"/>
            <ac:spMk id="6" creationId="{E3A2A9D5-4A18-918F-37EA-72811D72AD6C}"/>
          </ac:spMkLst>
        </pc:spChg>
        <pc:spChg chg="mod">
          <ac:chgData name="Daniela Bauloska" userId="1c2cd05b-4418-4939-8661-5d54f27325fe" providerId="ADAL" clId="{277D0C5B-AED8-4849-BE7B-D9C153A53492}" dt="2026-02-09T10:48:32.213" v="1206" actId="20577"/>
          <ac:spMkLst>
            <pc:docMk/>
            <pc:sldMk cId="3513709735" sldId="308"/>
            <ac:spMk id="14" creationId="{2F8F28CC-A4A1-DF56-248A-9C40EBB93C5C}"/>
          </ac:spMkLst>
        </pc:spChg>
        <pc:graphicFrameChg chg="mod modGraphic">
          <ac:chgData name="Daniela Bauloska" userId="1c2cd05b-4418-4939-8661-5d54f27325fe" providerId="ADAL" clId="{277D0C5B-AED8-4849-BE7B-D9C153A53492}" dt="2026-02-09T08:40:14.695" v="743" actId="115"/>
          <ac:graphicFrameMkLst>
            <pc:docMk/>
            <pc:sldMk cId="3513709735" sldId="308"/>
            <ac:graphicFrameMk id="5" creationId="{F6E68CD2-D6B5-3E6A-6553-36F6AAE8B10A}"/>
          </ac:graphicFrameMkLst>
        </pc:graphicFrameChg>
      </pc:sldChg>
      <pc:sldChg chg="addSp delSp modSp mod">
        <pc:chgData name="Daniela Bauloska" userId="1c2cd05b-4418-4939-8661-5d54f27325fe" providerId="ADAL" clId="{277D0C5B-AED8-4849-BE7B-D9C153A53492}" dt="2026-02-09T09:17:45.426" v="913" actId="20577"/>
        <pc:sldMkLst>
          <pc:docMk/>
          <pc:sldMk cId="1994057393" sldId="309"/>
        </pc:sldMkLst>
        <pc:spChg chg="mod">
          <ac:chgData name="Daniela Bauloska" userId="1c2cd05b-4418-4939-8661-5d54f27325fe" providerId="ADAL" clId="{277D0C5B-AED8-4849-BE7B-D9C153A53492}" dt="2026-02-05T13:51:01.410" v="230" actId="20577"/>
          <ac:spMkLst>
            <pc:docMk/>
            <pc:sldMk cId="1994057393" sldId="309"/>
            <ac:spMk id="2" creationId="{F6B459F6-FA60-9DAF-F9D9-CF5BA3AC89AB}"/>
          </ac:spMkLst>
        </pc:spChg>
        <pc:spChg chg="mod">
          <ac:chgData name="Daniela Bauloska" userId="1c2cd05b-4418-4939-8661-5d54f27325fe" providerId="ADAL" clId="{277D0C5B-AED8-4849-BE7B-D9C153A53492}" dt="2026-02-09T09:17:45.426" v="913" actId="20577"/>
          <ac:spMkLst>
            <pc:docMk/>
            <pc:sldMk cId="1994057393" sldId="309"/>
            <ac:spMk id="5" creationId="{F69EF027-A43A-ED7E-A80E-E0CFF95688CF}"/>
          </ac:spMkLst>
        </pc:spChg>
        <pc:graphicFrameChg chg="add mod">
          <ac:chgData name="Daniela Bauloska" userId="1c2cd05b-4418-4939-8661-5d54f27325fe" providerId="ADAL" clId="{277D0C5B-AED8-4849-BE7B-D9C153A53492}" dt="2026-02-05T14:06:44.444" v="354" actId="1076"/>
          <ac:graphicFrameMkLst>
            <pc:docMk/>
            <pc:sldMk cId="1994057393" sldId="309"/>
            <ac:graphicFrameMk id="3" creationId="{B69479D6-9692-20C7-C245-FD7E34D843E7}"/>
          </ac:graphicFrameMkLst>
        </pc:graphicFrameChg>
        <pc:graphicFrameChg chg="mod">
          <ac:chgData name="Daniela Bauloska" userId="1c2cd05b-4418-4939-8661-5d54f27325fe" providerId="ADAL" clId="{277D0C5B-AED8-4849-BE7B-D9C153A53492}" dt="2026-02-09T09:13:56.765" v="829"/>
          <ac:graphicFrameMkLst>
            <pc:docMk/>
            <pc:sldMk cId="1994057393" sldId="309"/>
            <ac:graphicFrameMk id="8" creationId="{21FF0956-6153-B23E-7DDB-BF38CFEE917F}"/>
          </ac:graphicFrameMkLst>
        </pc:graphicFrameChg>
        <pc:graphicFrameChg chg="add mod">
          <ac:chgData name="Daniela Bauloska" userId="1c2cd05b-4418-4939-8661-5d54f27325fe" providerId="ADAL" clId="{277D0C5B-AED8-4849-BE7B-D9C153A53492}" dt="2026-02-05T14:07:31.289" v="361" actId="1076"/>
          <ac:graphicFrameMkLst>
            <pc:docMk/>
            <pc:sldMk cId="1994057393" sldId="309"/>
            <ac:graphicFrameMk id="11" creationId="{F2A9AE83-D2FE-B606-05AD-DD512B847A20}"/>
          </ac:graphicFrameMkLst>
        </pc:graphicFrameChg>
      </pc:sldChg>
      <pc:sldChg chg="addSp delSp modSp mod">
        <pc:chgData name="Daniela Bauloska" userId="1c2cd05b-4418-4939-8661-5d54f27325fe" providerId="ADAL" clId="{277D0C5B-AED8-4849-BE7B-D9C153A53492}" dt="2026-02-09T09:09:53.877" v="801" actId="6549"/>
        <pc:sldMkLst>
          <pc:docMk/>
          <pc:sldMk cId="478354113" sldId="310"/>
        </pc:sldMkLst>
        <pc:spChg chg="mod">
          <ac:chgData name="Daniela Bauloska" userId="1c2cd05b-4418-4939-8661-5d54f27325fe" providerId="ADAL" clId="{277D0C5B-AED8-4849-BE7B-D9C153A53492}" dt="2026-02-05T13:51:06.290" v="232" actId="20577"/>
          <ac:spMkLst>
            <pc:docMk/>
            <pc:sldMk cId="478354113" sldId="310"/>
            <ac:spMk id="3" creationId="{0EFBA31E-0F8F-D2F4-8EB5-F7AA8184DF97}"/>
          </ac:spMkLst>
        </pc:spChg>
        <pc:spChg chg="mod">
          <ac:chgData name="Daniela Bauloska" userId="1c2cd05b-4418-4939-8661-5d54f27325fe" providerId="ADAL" clId="{277D0C5B-AED8-4849-BE7B-D9C153A53492}" dt="2026-02-09T09:01:16.561" v="800" actId="20577"/>
          <ac:spMkLst>
            <pc:docMk/>
            <pc:sldMk cId="478354113" sldId="310"/>
            <ac:spMk id="9" creationId="{18DACE59-E83F-4419-BDA8-06A4FBE59298}"/>
          </ac:spMkLst>
        </pc:spChg>
        <pc:spChg chg="mod">
          <ac:chgData name="Daniela Bauloska" userId="1c2cd05b-4418-4939-8661-5d54f27325fe" providerId="ADAL" clId="{277D0C5B-AED8-4849-BE7B-D9C153A53492}" dt="2026-02-09T09:09:53.877" v="801" actId="6549"/>
          <ac:spMkLst>
            <pc:docMk/>
            <pc:sldMk cId="478354113" sldId="310"/>
            <ac:spMk id="10" creationId="{27DD5E55-E512-D424-8E3A-247A64A6A04A}"/>
          </ac:spMkLst>
        </pc:spChg>
        <pc:graphicFrameChg chg="mod modGraphic">
          <ac:chgData name="Daniela Bauloska" userId="1c2cd05b-4418-4939-8661-5d54f27325fe" providerId="ADAL" clId="{277D0C5B-AED8-4849-BE7B-D9C153A53492}" dt="2026-02-05T14:18:07.187" v="425" actId="14100"/>
          <ac:graphicFrameMkLst>
            <pc:docMk/>
            <pc:sldMk cId="478354113" sldId="310"/>
            <ac:graphicFrameMk id="2" creationId="{B20D4DB9-BA5E-46F1-E6E4-BA7515996E7F}"/>
          </ac:graphicFrameMkLst>
        </pc:graphicFrameChg>
        <pc:graphicFrameChg chg="add mod">
          <ac:chgData name="Daniela Bauloska" userId="1c2cd05b-4418-4939-8661-5d54f27325fe" providerId="ADAL" clId="{277D0C5B-AED8-4849-BE7B-D9C153A53492}" dt="2026-02-05T14:18:14.521" v="426" actId="208"/>
          <ac:graphicFrameMkLst>
            <pc:docMk/>
            <pc:sldMk cId="478354113" sldId="310"/>
            <ac:graphicFrameMk id="11" creationId="{A4A57B97-3BE8-4BF4-964C-47E89151F5EA}"/>
          </ac:graphicFrameMkLst>
        </pc:graphicFrameChg>
        <pc:graphicFrameChg chg="add mod">
          <ac:chgData name="Daniela Bauloska" userId="1c2cd05b-4418-4939-8661-5d54f27325fe" providerId="ADAL" clId="{277D0C5B-AED8-4849-BE7B-D9C153A53492}" dt="2026-02-05T14:19:45.681" v="464" actId="1076"/>
          <ac:graphicFrameMkLst>
            <pc:docMk/>
            <pc:sldMk cId="478354113" sldId="310"/>
            <ac:graphicFrameMk id="12" creationId="{9C64734E-68C0-5B4B-30EF-0F1418DB9E6D}"/>
          </ac:graphicFrameMkLst>
        </pc:graphicFrameChg>
      </pc:sldChg>
      <pc:sldChg chg="addSp delSp modSp mod">
        <pc:chgData name="Daniela Bauloska" userId="1c2cd05b-4418-4939-8661-5d54f27325fe" providerId="ADAL" clId="{277D0C5B-AED8-4849-BE7B-D9C153A53492}" dt="2026-02-09T08:44:50.793" v="747" actId="20577"/>
        <pc:sldMkLst>
          <pc:docMk/>
          <pc:sldMk cId="2691431583" sldId="311"/>
        </pc:sldMkLst>
        <pc:spChg chg="mod">
          <ac:chgData name="Daniela Bauloska" userId="1c2cd05b-4418-4939-8661-5d54f27325fe" providerId="ADAL" clId="{277D0C5B-AED8-4849-BE7B-D9C153A53492}" dt="2026-02-05T13:51:11.531" v="234" actId="20577"/>
          <ac:spMkLst>
            <pc:docMk/>
            <pc:sldMk cId="2691431583" sldId="311"/>
            <ac:spMk id="2" creationId="{1921FDFA-B8E6-1F05-BD59-C5FD5117ECF0}"/>
          </ac:spMkLst>
        </pc:spChg>
        <pc:spChg chg="mod">
          <ac:chgData name="Daniela Bauloska" userId="1c2cd05b-4418-4939-8661-5d54f27325fe" providerId="ADAL" clId="{277D0C5B-AED8-4849-BE7B-D9C153A53492}" dt="2026-02-05T14:20:54.152" v="480" actId="1076"/>
          <ac:spMkLst>
            <pc:docMk/>
            <pc:sldMk cId="2691431583" sldId="311"/>
            <ac:spMk id="4" creationId="{B2D4B1F4-A6AC-8728-3ED3-F792A531F3F7}"/>
          </ac:spMkLst>
        </pc:spChg>
        <pc:spChg chg="mod">
          <ac:chgData name="Daniela Bauloska" userId="1c2cd05b-4418-4939-8661-5d54f27325fe" providerId="ADAL" clId="{277D0C5B-AED8-4849-BE7B-D9C153A53492}" dt="2026-02-09T08:38:44.757" v="742" actId="20577"/>
          <ac:spMkLst>
            <pc:docMk/>
            <pc:sldMk cId="2691431583" sldId="311"/>
            <ac:spMk id="7" creationId="{BA9692B6-BE7A-79E1-121D-C92B0AB5BCE6}"/>
          </ac:spMkLst>
        </pc:spChg>
        <pc:spChg chg="mod">
          <ac:chgData name="Daniela Bauloska" userId="1c2cd05b-4418-4939-8661-5d54f27325fe" providerId="ADAL" clId="{277D0C5B-AED8-4849-BE7B-D9C153A53492}" dt="2026-02-09T08:38:35.822" v="736" actId="20577"/>
          <ac:spMkLst>
            <pc:docMk/>
            <pc:sldMk cId="2691431583" sldId="311"/>
            <ac:spMk id="8" creationId="{3DD78D87-78A2-8386-B77F-212F10398B78}"/>
          </ac:spMkLst>
        </pc:spChg>
        <pc:spChg chg="mod">
          <ac:chgData name="Daniela Bauloska" userId="1c2cd05b-4418-4939-8661-5d54f27325fe" providerId="ADAL" clId="{277D0C5B-AED8-4849-BE7B-D9C153A53492}" dt="2026-02-09T08:44:50.793" v="747" actId="20577"/>
          <ac:spMkLst>
            <pc:docMk/>
            <pc:sldMk cId="2691431583" sldId="311"/>
            <ac:spMk id="9" creationId="{18DACE59-E83F-4419-BDA8-06A4FBE59298}"/>
          </ac:spMkLst>
        </pc:spChg>
        <pc:graphicFrameChg chg="add mod">
          <ac:chgData name="Daniela Bauloska" userId="1c2cd05b-4418-4939-8661-5d54f27325fe" providerId="ADAL" clId="{277D0C5B-AED8-4849-BE7B-D9C153A53492}" dt="2026-02-09T08:27:42.030" v="709"/>
          <ac:graphicFrameMkLst>
            <pc:docMk/>
            <pc:sldMk cId="2691431583" sldId="311"/>
            <ac:graphicFrameMk id="5" creationId="{CEABEFF2-EC25-0373-FCB9-5A5BDB33BF32}"/>
          </ac:graphicFrameMkLst>
        </pc:graphicFrameChg>
        <pc:graphicFrameChg chg="del">
          <ac:chgData name="Daniela Bauloska" userId="1c2cd05b-4418-4939-8661-5d54f27325fe" providerId="ADAL" clId="{277D0C5B-AED8-4849-BE7B-D9C153A53492}" dt="2026-02-09T08:27:28.573" v="707" actId="478"/>
          <ac:graphicFrameMkLst>
            <pc:docMk/>
            <pc:sldMk cId="2691431583" sldId="311"/>
            <ac:graphicFrameMk id="10" creationId="{F26F1ECC-C627-1D43-A86D-03A2EB954A9A}"/>
          </ac:graphicFrameMkLst>
        </pc:graphicFrameChg>
        <pc:graphicFrameChg chg="mod">
          <ac:chgData name="Daniela Bauloska" userId="1c2cd05b-4418-4939-8661-5d54f27325fe" providerId="ADAL" clId="{277D0C5B-AED8-4849-BE7B-D9C153A53492}" dt="2026-02-09T08:28:50.241" v="712"/>
          <ac:graphicFrameMkLst>
            <pc:docMk/>
            <pc:sldMk cId="2691431583" sldId="311"/>
            <ac:graphicFrameMk id="15" creationId="{11840301-CCDF-1605-F6BB-B20C39CEB8E7}"/>
          </ac:graphicFrameMkLst>
        </pc:graphicFrameChg>
        <pc:graphicFrameChg chg="mod modGraphic">
          <ac:chgData name="Daniela Bauloska" userId="1c2cd05b-4418-4939-8661-5d54f27325fe" providerId="ADAL" clId="{277D0C5B-AED8-4849-BE7B-D9C153A53492}" dt="2026-02-05T14:21:05.488" v="483" actId="6549"/>
          <ac:graphicFrameMkLst>
            <pc:docMk/>
            <pc:sldMk cId="2691431583" sldId="311"/>
            <ac:graphicFrameMk id="20" creationId="{85AAAA6B-6FBA-221C-2BC4-0510FDA37232}"/>
          </ac:graphicFrameMkLst>
        </pc:graphicFrameChg>
      </pc:sldChg>
      <pc:sldChg chg="addSp delSp modSp mod">
        <pc:chgData name="Daniela Bauloska" userId="1c2cd05b-4418-4939-8661-5d54f27325fe" providerId="ADAL" clId="{277D0C5B-AED8-4849-BE7B-D9C153A53492}" dt="2026-02-09T08:05:32.401" v="704" actId="20577"/>
        <pc:sldMkLst>
          <pc:docMk/>
          <pc:sldMk cId="4292952005" sldId="312"/>
        </pc:sldMkLst>
        <pc:spChg chg="mod">
          <ac:chgData name="Daniela Bauloska" userId="1c2cd05b-4418-4939-8661-5d54f27325fe" providerId="ADAL" clId="{277D0C5B-AED8-4849-BE7B-D9C153A53492}" dt="2026-02-05T13:51:17.779" v="236" actId="20577"/>
          <ac:spMkLst>
            <pc:docMk/>
            <pc:sldMk cId="4292952005" sldId="312"/>
            <ac:spMk id="2" creationId="{6C81C460-E601-C731-988A-FCCFBB903E6A}"/>
          </ac:spMkLst>
        </pc:spChg>
        <pc:spChg chg="mod">
          <ac:chgData name="Daniela Bauloska" userId="1c2cd05b-4418-4939-8661-5d54f27325fe" providerId="ADAL" clId="{277D0C5B-AED8-4849-BE7B-D9C153A53492}" dt="2026-02-09T08:05:32.401" v="704" actId="20577"/>
          <ac:spMkLst>
            <pc:docMk/>
            <pc:sldMk cId="4292952005" sldId="312"/>
            <ac:spMk id="9" creationId="{18DACE59-E83F-4419-BDA8-06A4FBE59298}"/>
          </ac:spMkLst>
        </pc:spChg>
        <pc:graphicFrameChg chg="mod">
          <ac:chgData name="Daniela Bauloska" userId="1c2cd05b-4418-4939-8661-5d54f27325fe" providerId="ADAL" clId="{277D0C5B-AED8-4849-BE7B-D9C153A53492}" dt="2026-02-09T07:59:20.545" v="651"/>
          <ac:graphicFrameMkLst>
            <pc:docMk/>
            <pc:sldMk cId="4292952005" sldId="312"/>
            <ac:graphicFrameMk id="3" creationId="{0AA300CA-8CA9-505F-8858-D5E7E8D47E91}"/>
          </ac:graphicFrameMkLst>
        </pc:graphicFrameChg>
        <pc:graphicFrameChg chg="add mod">
          <ac:chgData name="Daniela Bauloska" userId="1c2cd05b-4418-4939-8661-5d54f27325fe" providerId="ADAL" clId="{277D0C5B-AED8-4849-BE7B-D9C153A53492}" dt="2026-02-09T07:56:38.888" v="644" actId="1076"/>
          <ac:graphicFrameMkLst>
            <pc:docMk/>
            <pc:sldMk cId="4292952005" sldId="312"/>
            <ac:graphicFrameMk id="5" creationId="{93887368-2311-0198-0DF4-D7DD953C4976}"/>
          </ac:graphicFrameMkLst>
        </pc:graphicFrameChg>
        <pc:graphicFrameChg chg="del">
          <ac:chgData name="Daniela Bauloska" userId="1c2cd05b-4418-4939-8661-5d54f27325fe" providerId="ADAL" clId="{277D0C5B-AED8-4849-BE7B-D9C153A53492}" dt="2026-02-09T07:56:31.788" v="643" actId="21"/>
          <ac:graphicFrameMkLst>
            <pc:docMk/>
            <pc:sldMk cId="4292952005" sldId="312"/>
            <ac:graphicFrameMk id="6" creationId="{590AEF95-BA82-DC9E-C36A-E6584469837C}"/>
          </ac:graphicFrameMkLst>
        </pc:graphicFrameChg>
        <pc:graphicFrameChg chg="add mod">
          <ac:chgData name="Daniela Bauloska" userId="1c2cd05b-4418-4939-8661-5d54f27325fe" providerId="ADAL" clId="{277D0C5B-AED8-4849-BE7B-D9C153A53492}" dt="2026-02-05T14:22:20.062" v="488" actId="1076"/>
          <ac:graphicFrameMkLst>
            <pc:docMk/>
            <pc:sldMk cId="4292952005" sldId="312"/>
            <ac:graphicFrameMk id="8" creationId="{D5EA42C5-D776-D4B7-51AF-7479B0F40BDD}"/>
          </ac:graphicFrameMkLst>
        </pc:graphicFrameChg>
        <pc:graphicFrameChg chg="del">
          <ac:chgData name="Daniela Bauloska" userId="1c2cd05b-4418-4939-8661-5d54f27325fe" providerId="ADAL" clId="{277D0C5B-AED8-4849-BE7B-D9C153A53492}" dt="2026-02-09T07:57:24.866" v="646" actId="21"/>
          <ac:graphicFrameMkLst>
            <pc:docMk/>
            <pc:sldMk cId="4292952005" sldId="312"/>
            <ac:graphicFrameMk id="12" creationId="{E018F4BF-F4DA-5658-F5B2-6B0A1540F724}"/>
          </ac:graphicFrameMkLst>
        </pc:graphicFrameChg>
        <pc:graphicFrameChg chg="del">
          <ac:chgData name="Daniela Bauloska" userId="1c2cd05b-4418-4939-8661-5d54f27325fe" providerId="ADAL" clId="{277D0C5B-AED8-4849-BE7B-D9C153A53492}" dt="2026-02-09T07:57:54.290" v="649" actId="21"/>
          <ac:graphicFrameMkLst>
            <pc:docMk/>
            <pc:sldMk cId="4292952005" sldId="312"/>
            <ac:graphicFrameMk id="15" creationId="{433C1C28-E812-711E-2BA5-8B7DB10A8B17}"/>
          </ac:graphicFrameMkLst>
        </pc:graphicFrameChg>
        <pc:picChg chg="add mod">
          <ac:chgData name="Daniela Bauloska" userId="1c2cd05b-4418-4939-8661-5d54f27325fe" providerId="ADAL" clId="{277D0C5B-AED8-4849-BE7B-D9C153A53492}" dt="2026-02-09T07:57:32.672" v="647" actId="1076"/>
          <ac:picMkLst>
            <pc:docMk/>
            <pc:sldMk cId="4292952005" sldId="312"/>
            <ac:picMk id="10" creationId="{F2C0E52F-B157-5D28-E7A8-6CC43072D3F0}"/>
          </ac:picMkLst>
        </pc:picChg>
        <pc:picChg chg="add mod">
          <ac:chgData name="Daniela Bauloska" userId="1c2cd05b-4418-4939-8661-5d54f27325fe" providerId="ADAL" clId="{277D0C5B-AED8-4849-BE7B-D9C153A53492}" dt="2026-02-09T07:57:59.956" v="650" actId="1076"/>
          <ac:picMkLst>
            <pc:docMk/>
            <pc:sldMk cId="4292952005" sldId="312"/>
            <ac:picMk id="11" creationId="{86077DA8-936B-DD5C-EA29-1E07829F2C1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mbamk-my.sharepoint.com/personal/daniela_bauloska_mba_mk/Documents/Desktop/Latest%20info/&#1055;&#1086;&#1089;&#1083;&#1077;&#1076;&#1085;&#1080;%20&#1072;&#1078;&#1091;&#1088;&#1080;&#1088;&#1072;&#1085;&#1080;%20&#1089;&#1086;&#1089;&#1090;&#1086;&#1112;&#1073;&#1080;%20&#1089;&#1086;%2027.01.2026%20&#1075;&#1086;&#1076;&#1080;&#1085;&#1072;%20-%20Copy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9.2025%20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4.%20&#1087;&#1086;&#1076;&#1072;&#1090;&#1086;&#1094;&#1080;%2031.12.2024/Podatoci_po_banka_2024_1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6.%20&#1087;&#1086;&#1076;&#1072;&#1090;&#1086;&#1094;&#1080;%2030.06.2025/Pregled_Zeleni_Pokazateli_July25_MKD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9.2025%20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9.2025%20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6.2025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9.2025%20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4.%20&#1087;&#1086;&#1076;&#1072;&#1090;&#1086;&#1094;&#1080;%2031.12.2024/Podatoci_po_banka_2024_1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5.&#1087;&#1086;&#1076;&#1072;&#1090;&#1086;&#1094;&#1080;%2030%2009%202022\&#1089;&#1086;&#1087;&#1089;&#1090;&#1074;&#1077;&#1085;&#1080;&#1095;&#1082;&#1072;%20&#1089;&#1090;&#1088;&#1091;&#1082;&#1090;&#1091;&#1088;&#1072;%20&#1087;&#1086;%20&#1076;&#1088;&#1078;&#1072;&#1074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9.2025%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9.2025%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9.2025%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%2030.09.2025%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А</a:t>
            </a:r>
            <a:r>
              <a:rPr lang="en-US" sz="1100" b="1" i="0" u="none" strike="noStrike" kern="1200" cap="none" spc="0" normalizeH="0" baseline="0" dirty="0" err="1">
                <a:solidFill>
                  <a:srgbClr val="002060"/>
                </a:solidFill>
                <a:cs typeface="Aldhabi" panose="01000000000000000000" pitchFamily="2" charset="-78"/>
              </a:rPr>
              <a:t>chived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 levels </a:t>
            </a:r>
            <a:r>
              <a:rPr lang="en-US" sz="1100" b="1" i="0" u="none" strike="noStrike" kern="1200" cap="none" spc="0" normalizeH="0" baseline="0" dirty="0" err="1">
                <a:solidFill>
                  <a:srgbClr val="002060"/>
                </a:solidFill>
                <a:cs typeface="Aldhabi" panose="01000000000000000000" pitchFamily="2" charset="-78"/>
              </a:rPr>
              <a:t>Inflati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о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 Consumer Price Index (CPI)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RN 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М</a:t>
            </a:r>
            <a:r>
              <a:rPr lang="en-US" sz="1100" b="1" i="0" u="none" strike="noStrike" kern="1200" cap="none" spc="0" normalizeH="0" baseline="0" dirty="0" err="1">
                <a:solidFill>
                  <a:srgbClr val="002060"/>
                </a:solidFill>
                <a:cs typeface="Aldhabi" panose="01000000000000000000" pitchFamily="2" charset="-78"/>
              </a:rPr>
              <a:t>acedonia</a:t>
            </a: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 vs EU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Forecast 9’2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cs typeface="Aldhabi" panose="01000000000000000000" pitchFamily="2" charset="-78"/>
              </a:rPr>
              <a:t>5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  <a:cs typeface="Aldhabi" panose="01000000000000000000" pitchFamily="2" charset="-78"/>
            </a:endParaRPr>
          </a:p>
        </c:rich>
      </c:tx>
      <c:layout>
        <c:manualLayout>
          <c:xMode val="edge"/>
          <c:yMode val="edge"/>
          <c:x val="0.81156378600823043"/>
          <c:y val="4.002911208151382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5089174619378412E-2"/>
          <c:y val="0.14992279742876108"/>
          <c:w val="0.96982167352537718"/>
          <c:h val="0.79415319004449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инфлација!$B$4</c:f>
              <c:strCache>
                <c:ptCount val="1"/>
                <c:pt idx="0">
                  <c:v>Consumer Price Index (CPI) RN Мacedonia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инфлација!$C$4:$AT$4</c:f>
              <c:numCache>
                <c:formatCode>0.0%</c:formatCode>
                <c:ptCount val="14"/>
                <c:pt idx="0">
                  <c:v>8.0000000000000002E-3</c:v>
                </c:pt>
                <c:pt idx="1">
                  <c:v>1.2E-2</c:v>
                </c:pt>
                <c:pt idx="2">
                  <c:v>3.2000000000000001E-2</c:v>
                </c:pt>
                <c:pt idx="3">
                  <c:v>0.14199999999999999</c:v>
                </c:pt>
                <c:pt idx="4">
                  <c:v>9.4E-2</c:v>
                </c:pt>
                <c:pt idx="5">
                  <c:v>3.5000000000000003E-2</c:v>
                </c:pt>
                <c:pt idx="6">
                  <c:v>0.04</c:v>
                </c:pt>
                <c:pt idx="7">
                  <c:v>4.1000000000000002E-2</c:v>
                </c:pt>
                <c:pt idx="8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5-423D-B8F0-2DD7E1305BC7}"/>
            </c:ext>
          </c:extLst>
        </c:ser>
        <c:ser>
          <c:idx val="1"/>
          <c:order val="1"/>
          <c:tx>
            <c:strRef>
              <c:f>инфлација!$B$5</c:f>
              <c:strCache>
                <c:ptCount val="1"/>
                <c:pt idx="0">
                  <c:v>Forcast NBRSM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инфлација!$C$5:$AQ$5</c:f>
            </c:numRef>
          </c:val>
          <c:extLst>
            <c:ext xmlns:c16="http://schemas.microsoft.com/office/drawing/2014/chart" uri="{C3380CC4-5D6E-409C-BE32-E72D297353CC}">
              <c16:uniqueId val="{00000001-51A5-423D-B8F0-2DD7E1305BC7}"/>
            </c:ext>
          </c:extLst>
        </c:ser>
        <c:ser>
          <c:idx val="2"/>
          <c:order val="2"/>
          <c:tx>
            <c:strRef>
              <c:f>инфлација!$B$6</c:f>
              <c:strCache>
                <c:ptCount val="1"/>
                <c:pt idx="0">
                  <c:v>Forcast NBRSM 03'23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инфлација!$C$6:$AQ$6</c:f>
            </c:numRef>
          </c:val>
          <c:extLst>
            <c:ext xmlns:c16="http://schemas.microsoft.com/office/drawing/2014/chart" uri="{C3380CC4-5D6E-409C-BE32-E72D297353CC}">
              <c16:uniqueId val="{00000002-51A5-423D-B8F0-2DD7E1305BC7}"/>
            </c:ext>
          </c:extLst>
        </c:ser>
        <c:ser>
          <c:idx val="3"/>
          <c:order val="3"/>
          <c:tx>
            <c:strRef>
              <c:f>инфлација!$B$7</c:f>
              <c:strCache>
                <c:ptCount val="1"/>
                <c:pt idx="0">
                  <c:v>Forcast NBRSM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инфлација!$C$7:$AQ$7</c:f>
            </c:numRef>
          </c:val>
          <c:extLst>
            <c:ext xmlns:c16="http://schemas.microsoft.com/office/drawing/2014/chart" uri="{C3380CC4-5D6E-409C-BE32-E72D297353CC}">
              <c16:uniqueId val="{00000003-51A5-423D-B8F0-2DD7E1305BC7}"/>
            </c:ext>
          </c:extLst>
        </c:ser>
        <c:ser>
          <c:idx val="4"/>
          <c:order val="4"/>
          <c:tx>
            <c:strRef>
              <c:f>инфлација!$B$8</c:f>
              <c:strCache>
                <c:ptCount val="1"/>
                <c:pt idx="0">
                  <c:v>Forcast NBRSM   4'24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инфлација!$C$8:$AQ$8</c:f>
            </c:numRef>
          </c:val>
          <c:extLst>
            <c:ext xmlns:c16="http://schemas.microsoft.com/office/drawing/2014/chart" uri="{C3380CC4-5D6E-409C-BE32-E72D297353CC}">
              <c16:uniqueId val="{00000004-51A5-423D-B8F0-2DD7E1305BC7}"/>
            </c:ext>
          </c:extLst>
        </c:ser>
        <c:ser>
          <c:idx val="6"/>
          <c:order val="6"/>
          <c:tx>
            <c:strRef>
              <c:f>инфлација!$B$12</c:f>
              <c:strCache>
                <c:ptCount val="1"/>
                <c:pt idx="0">
                  <c:v>Forcast IMF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инфлација!$C$12:$AQ$12</c:f>
            </c:numRef>
          </c:val>
          <c:extLst>
            <c:ext xmlns:c16="http://schemas.microsoft.com/office/drawing/2014/chart" uri="{C3380CC4-5D6E-409C-BE32-E72D297353CC}">
              <c16:uniqueId val="{00000005-51A5-423D-B8F0-2DD7E1305BC7}"/>
            </c:ext>
          </c:extLst>
        </c:ser>
        <c:ser>
          <c:idx val="7"/>
          <c:order val="7"/>
          <c:tx>
            <c:strRef>
              <c:f>инфлација!$B$13</c:f>
              <c:strCache>
                <c:ptCount val="1"/>
                <c:pt idx="0">
                  <c:v>Forcast IMF 06'23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инфлација!$C$13:$AQ$13</c:f>
            </c:numRef>
          </c:val>
          <c:extLst>
            <c:ext xmlns:c16="http://schemas.microsoft.com/office/drawing/2014/chart" uri="{C3380CC4-5D6E-409C-BE32-E72D297353CC}">
              <c16:uniqueId val="{00000006-51A5-423D-B8F0-2DD7E1305BC7}"/>
            </c:ext>
          </c:extLst>
        </c:ser>
        <c:ser>
          <c:idx val="8"/>
          <c:order val="8"/>
          <c:tx>
            <c:strRef>
              <c:f>инфлација!$B$14</c:f>
              <c:strCache>
                <c:ptCount val="1"/>
                <c:pt idx="0">
                  <c:v>Forcast IMF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инфлација!$C$14:$AQ$14</c:f>
            </c:numRef>
          </c:val>
          <c:extLst>
            <c:ext xmlns:c16="http://schemas.microsoft.com/office/drawing/2014/chart" uri="{C3380CC4-5D6E-409C-BE32-E72D297353CC}">
              <c16:uniqueId val="{00000007-51A5-423D-B8F0-2DD7E1305BC7}"/>
            </c:ext>
          </c:extLst>
        </c:ser>
        <c:ser>
          <c:idx val="9"/>
          <c:order val="9"/>
          <c:tx>
            <c:strRef>
              <c:f>инфлација!$B$15</c:f>
              <c:strCache>
                <c:ptCount val="1"/>
                <c:pt idx="0">
                  <c:v>Forcast IMF 4'24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инфлација!$C$15:$AQ$15</c:f>
            </c:numRef>
          </c:val>
          <c:extLst>
            <c:ext xmlns:c16="http://schemas.microsoft.com/office/drawing/2014/chart" uri="{C3380CC4-5D6E-409C-BE32-E72D297353CC}">
              <c16:uniqueId val="{00000008-51A5-423D-B8F0-2DD7E1305BC7}"/>
            </c:ext>
          </c:extLst>
        </c:ser>
        <c:ser>
          <c:idx val="11"/>
          <c:order val="10"/>
          <c:tx>
            <c:strRef>
              <c:f>инфлација!$B$19</c:f>
              <c:strCache>
                <c:ptCount val="1"/>
                <c:pt idx="0">
                  <c:v>Forcast World Bank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инфлација!$C$19:$AQ$19</c:f>
            </c:numRef>
          </c:val>
          <c:extLst>
            <c:ext xmlns:c16="http://schemas.microsoft.com/office/drawing/2014/chart" uri="{C3380CC4-5D6E-409C-BE32-E72D297353CC}">
              <c16:uniqueId val="{00000009-51A5-423D-B8F0-2DD7E1305BC7}"/>
            </c:ext>
          </c:extLst>
        </c:ser>
        <c:ser>
          <c:idx val="12"/>
          <c:order val="11"/>
          <c:tx>
            <c:strRef>
              <c:f>инфлација!$B$20</c:f>
              <c:strCache>
                <c:ptCount val="1"/>
                <c:pt idx="0">
                  <c:v>Forcast World Bank 03'23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инфлација!$C$20:$AQ$20</c:f>
            </c:numRef>
          </c:val>
          <c:extLst>
            <c:ext xmlns:c16="http://schemas.microsoft.com/office/drawing/2014/chart" uri="{C3380CC4-5D6E-409C-BE32-E72D297353CC}">
              <c16:uniqueId val="{0000000A-51A5-423D-B8F0-2DD7E1305BC7}"/>
            </c:ext>
          </c:extLst>
        </c:ser>
        <c:ser>
          <c:idx val="13"/>
          <c:order val="12"/>
          <c:tx>
            <c:strRef>
              <c:f>инфлација!$B$21</c:f>
              <c:strCache>
                <c:ptCount val="1"/>
                <c:pt idx="0">
                  <c:v>Forcast World Bank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инфлација!$C$21:$AQ$21</c:f>
            </c:numRef>
          </c:val>
          <c:extLst>
            <c:ext xmlns:c16="http://schemas.microsoft.com/office/drawing/2014/chart" uri="{C3380CC4-5D6E-409C-BE32-E72D297353CC}">
              <c16:uniqueId val="{0000000B-51A5-423D-B8F0-2DD7E1305BC7}"/>
            </c:ext>
          </c:extLst>
        </c:ser>
        <c:ser>
          <c:idx val="15"/>
          <c:order val="13"/>
          <c:tx>
            <c:strRef>
              <c:f>инфлација!$B$25</c:f>
              <c:strCache>
                <c:ptCount val="1"/>
                <c:pt idx="0">
                  <c:v>Forcast European Commission 11'22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инфлација!$C$25:$AQ$25</c:f>
            </c:numRef>
          </c:val>
          <c:extLst>
            <c:ext xmlns:c16="http://schemas.microsoft.com/office/drawing/2014/chart" uri="{C3380CC4-5D6E-409C-BE32-E72D297353CC}">
              <c16:uniqueId val="{0000000C-51A5-423D-B8F0-2DD7E1305BC7}"/>
            </c:ext>
          </c:extLst>
        </c:ser>
        <c:ser>
          <c:idx val="16"/>
          <c:order val="14"/>
          <c:tx>
            <c:strRef>
              <c:f>инфлација!$B$26</c:f>
              <c:strCache>
                <c:ptCount val="1"/>
                <c:pt idx="0">
                  <c:v>Forcast European Commission 05'23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инфлација!$C$26:$AQ$26</c:f>
            </c:numRef>
          </c:val>
          <c:extLst>
            <c:ext xmlns:c16="http://schemas.microsoft.com/office/drawing/2014/chart" uri="{C3380CC4-5D6E-409C-BE32-E72D297353CC}">
              <c16:uniqueId val="{0000000D-51A5-423D-B8F0-2DD7E1305BC7}"/>
            </c:ext>
          </c:extLst>
        </c:ser>
        <c:ser>
          <c:idx val="18"/>
          <c:order val="15"/>
          <c:tx>
            <c:strRef>
              <c:f>инфлација!$B$30</c:f>
              <c:strCache>
                <c:ptCount val="1"/>
                <c:pt idx="0">
                  <c:v>Консензус форкаст 10'22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инфлација!$C$30:$AQ$30</c:f>
            </c:numRef>
          </c:val>
          <c:extLst>
            <c:ext xmlns:c16="http://schemas.microsoft.com/office/drawing/2014/chart" uri="{C3380CC4-5D6E-409C-BE32-E72D297353CC}">
              <c16:uniqueId val="{0000000E-51A5-423D-B8F0-2DD7E1305BC7}"/>
            </c:ext>
          </c:extLst>
        </c:ser>
        <c:ser>
          <c:idx val="19"/>
          <c:order val="16"/>
          <c:tx>
            <c:strRef>
              <c:f>инфлација!$B$31</c:f>
              <c:strCache>
                <c:ptCount val="1"/>
                <c:pt idx="0">
                  <c:v>Консензус форкаст 10'23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инфлација!$C$31:$AQ$31</c:f>
            </c:numRef>
          </c:val>
          <c:extLst>
            <c:ext xmlns:c16="http://schemas.microsoft.com/office/drawing/2014/chart" uri="{C3380CC4-5D6E-409C-BE32-E72D297353CC}">
              <c16:uniqueId val="{0000000F-51A5-423D-B8F0-2DD7E1305BC7}"/>
            </c:ext>
          </c:extLst>
        </c:ser>
        <c:ser>
          <c:idx val="31"/>
          <c:order val="26"/>
          <c:tx>
            <c:strRef>
              <c:f>инфлација!$B$47</c:f>
              <c:strCache>
                <c:ptCount val="1"/>
                <c:pt idx="0">
                  <c:v>Forcast ECB 12'23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инфлација!$C$47:$AQ$47</c:f>
            </c:numRef>
          </c:val>
          <c:extLst>
            <c:ext xmlns:c16="http://schemas.microsoft.com/office/drawing/2014/chart" uri="{C3380CC4-5D6E-409C-BE32-E72D297353CC}">
              <c16:uniqueId val="{00000010-51A5-423D-B8F0-2DD7E1305BC7}"/>
            </c:ext>
          </c:extLst>
        </c:ser>
        <c:ser>
          <c:idx val="32"/>
          <c:order val="27"/>
          <c:tx>
            <c:strRef>
              <c:f>инфлација!$B$48</c:f>
              <c:strCache>
                <c:ptCount val="1"/>
                <c:pt idx="0">
                  <c:v>Forcast ECB 03'24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инфлација!$C$48:$AQ$48</c:f>
            </c:numRef>
          </c:val>
          <c:extLst>
            <c:ext xmlns:c16="http://schemas.microsoft.com/office/drawing/2014/chart" uri="{C3380CC4-5D6E-409C-BE32-E72D297353CC}">
              <c16:uniqueId val="{00000011-51A5-423D-B8F0-2DD7E1305BC7}"/>
            </c:ext>
          </c:extLst>
        </c:ser>
        <c:ser>
          <c:idx val="33"/>
          <c:order val="28"/>
          <c:tx>
            <c:strRef>
              <c:f>инфлација!$B$49</c:f>
              <c:strCache>
                <c:ptCount val="1"/>
                <c:pt idx="0">
                  <c:v>Forcast ECB 06'24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инфлација!$C$49:$AQ$49</c:f>
            </c:numRef>
          </c:val>
          <c:extLst>
            <c:ext xmlns:c16="http://schemas.microsoft.com/office/drawing/2014/chart" uri="{C3380CC4-5D6E-409C-BE32-E72D297353CC}">
              <c16:uniqueId val="{00000012-51A5-423D-B8F0-2DD7E1305BC7}"/>
            </c:ext>
          </c:extLst>
        </c:ser>
        <c:ser>
          <c:idx val="20"/>
          <c:order val="17"/>
          <c:tx>
            <c:strRef>
              <c:f>инфлација!$B$32</c:f>
              <c:strCache>
                <c:ptCount val="1"/>
                <c:pt idx="0">
                  <c:v>Kонсензус форкаст 04'24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инфлација!$C$32:$AQ$32</c:f>
            </c:numRef>
          </c:val>
          <c:extLst>
            <c:ext xmlns:c16="http://schemas.microsoft.com/office/drawing/2014/chart" uri="{C3380CC4-5D6E-409C-BE32-E72D297353CC}">
              <c16:uniqueId val="{00000013-51A5-423D-B8F0-2DD7E1305BC7}"/>
            </c:ext>
          </c:extLst>
        </c:ser>
        <c:ser>
          <c:idx val="22"/>
          <c:order val="18"/>
          <c:tx>
            <c:strRef>
              <c:f>инфлација!$B$36</c:f>
              <c:strCache>
                <c:ptCount val="1"/>
                <c:pt idx="0">
                  <c:v>Министерство за финансии 11'22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инфлација!$C$36:$AQ$36</c:f>
            </c:numRef>
          </c:val>
          <c:extLst>
            <c:ext xmlns:c16="http://schemas.microsoft.com/office/drawing/2014/chart" uri="{C3380CC4-5D6E-409C-BE32-E72D297353CC}">
              <c16:uniqueId val="{00000014-51A5-423D-B8F0-2DD7E1305BC7}"/>
            </c:ext>
          </c:extLst>
        </c:ser>
        <c:ser>
          <c:idx val="23"/>
          <c:order val="19"/>
          <c:tx>
            <c:strRef>
              <c:f>инфлација!$B$37</c:f>
              <c:strCache>
                <c:ptCount val="1"/>
                <c:pt idx="0">
                  <c:v>Министерство за финансии 4'23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инфлација!$C$37:$AQ$37</c:f>
            </c:numRef>
          </c:val>
          <c:extLst>
            <c:ext xmlns:c16="http://schemas.microsoft.com/office/drawing/2014/chart" uri="{C3380CC4-5D6E-409C-BE32-E72D297353CC}">
              <c16:uniqueId val="{00000015-51A5-423D-B8F0-2DD7E1305BC7}"/>
            </c:ext>
          </c:extLst>
        </c:ser>
        <c:ser>
          <c:idx val="26"/>
          <c:order val="21"/>
          <c:tx>
            <c:strRef>
              <c:f>инфлација!$B$42</c:f>
              <c:strCache>
                <c:ptCount val="1"/>
                <c:pt idx="0">
                  <c:v>Forcast ECB 12'22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инфлација!$C$42:$AQ$42</c:f>
            </c:numRef>
          </c:val>
          <c:extLst>
            <c:ext xmlns:c16="http://schemas.microsoft.com/office/drawing/2014/chart" uri="{C3380CC4-5D6E-409C-BE32-E72D297353CC}">
              <c16:uniqueId val="{00000016-51A5-423D-B8F0-2DD7E1305BC7}"/>
            </c:ext>
          </c:extLst>
        </c:ser>
        <c:ser>
          <c:idx val="27"/>
          <c:order val="22"/>
          <c:tx>
            <c:strRef>
              <c:f>инфлација!$B$43</c:f>
              <c:strCache>
                <c:ptCount val="1"/>
                <c:pt idx="0">
                  <c:v>Forcast ECB 03'23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инфлација!$C$43:$AQ$43</c:f>
            </c:numRef>
          </c:val>
          <c:extLst>
            <c:ext xmlns:c16="http://schemas.microsoft.com/office/drawing/2014/chart" uri="{C3380CC4-5D6E-409C-BE32-E72D297353CC}">
              <c16:uniqueId val="{00000017-51A5-423D-B8F0-2DD7E1305BC7}"/>
            </c:ext>
          </c:extLst>
        </c:ser>
        <c:ser>
          <c:idx val="28"/>
          <c:order val="23"/>
          <c:tx>
            <c:strRef>
              <c:f>инфлација!$B$44</c:f>
              <c:strCache>
                <c:ptCount val="1"/>
                <c:pt idx="0">
                  <c:v>Forcast ECB 06'23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инфлација!$C$44:$AQ$44</c:f>
            </c:numRef>
          </c:val>
          <c:extLst>
            <c:ext xmlns:c16="http://schemas.microsoft.com/office/drawing/2014/chart" uri="{C3380CC4-5D6E-409C-BE32-E72D297353CC}">
              <c16:uniqueId val="{00000018-51A5-423D-B8F0-2DD7E1305BC7}"/>
            </c:ext>
          </c:extLst>
        </c:ser>
        <c:ser>
          <c:idx val="29"/>
          <c:order val="24"/>
          <c:tx>
            <c:strRef>
              <c:f>инфлација!$B$45</c:f>
              <c:strCache>
                <c:ptCount val="1"/>
                <c:pt idx="0">
                  <c:v>Forcast ECB 07'23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инфлација!$C$45:$AQ$45</c:f>
            </c:numRef>
          </c:val>
          <c:extLst>
            <c:ext xmlns:c16="http://schemas.microsoft.com/office/drawing/2014/chart" uri="{C3380CC4-5D6E-409C-BE32-E72D297353CC}">
              <c16:uniqueId val="{00000019-51A5-423D-B8F0-2DD7E1305BC7}"/>
            </c:ext>
          </c:extLst>
        </c:ser>
        <c:ser>
          <c:idx val="30"/>
          <c:order val="25"/>
          <c:tx>
            <c:strRef>
              <c:f>инфлација!$B$46</c:f>
              <c:strCache>
                <c:ptCount val="1"/>
                <c:pt idx="0">
                  <c:v>Forcast ECB 09'23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инфлација!$C$46:$AQ$46</c:f>
            </c:numRef>
          </c:val>
          <c:extLst>
            <c:ext xmlns:c16="http://schemas.microsoft.com/office/drawing/2014/chart" uri="{C3380CC4-5D6E-409C-BE32-E72D297353CC}">
              <c16:uniqueId val="{0000001A-51A5-423D-B8F0-2DD7E1305BC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75898624"/>
        <c:axId val="175900160"/>
      </c:barChart>
      <c:lineChart>
        <c:grouping val="standard"/>
        <c:varyColors val="0"/>
        <c:ser>
          <c:idx val="5"/>
          <c:order val="5"/>
          <c:tx>
            <c:strRef>
              <c:f>инфлација!$B$11</c:f>
              <c:strCache>
                <c:ptCount val="1"/>
                <c:pt idx="0">
                  <c:v>Forcast NBRSM   11'25</c:v>
                </c:pt>
              </c:strCache>
            </c:strRef>
          </c:tx>
          <c:spPr>
            <a:ln w="2222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0909471904645208E-2"/>
                  <c:y val="-0.103458677142481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1A5-423D-B8F0-2DD7E1305BC7}"/>
                </c:ext>
              </c:extLst>
            </c:dLbl>
            <c:dLbl>
              <c:idx val="8"/>
              <c:layout>
                <c:manualLayout>
                  <c:x val="-1.1718133998682264E-2"/>
                  <c:y val="-0.129157640775252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1A5-423D-B8F0-2DD7E1305B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инфлација!$C$11:$AQ$11</c:f>
              <c:numCache>
                <c:formatCode>General</c:formatCode>
                <c:ptCount val="11"/>
                <c:pt idx="8" formatCode="0.0%">
                  <c:v>3.9E-2</c:v>
                </c:pt>
                <c:pt idx="9" formatCode="0.0%">
                  <c:v>3.9E-2</c:v>
                </c:pt>
                <c:pt idx="10" formatCode="0.0%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51A5-423D-B8F0-2DD7E1305BC7}"/>
            </c:ext>
          </c:extLst>
        </c:ser>
        <c:ser>
          <c:idx val="25"/>
          <c:order val="20"/>
          <c:tx>
            <c:strRef>
              <c:f>инфлација!$B$41</c:f>
              <c:strCache>
                <c:ptCount val="1"/>
                <c:pt idx="0">
                  <c:v>Inflation rate EU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6794206658019886E-2"/>
                  <c:y val="8.6865775764957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1A5-423D-B8F0-2DD7E1305B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инфлација!$C$41:$AQ$41</c:f>
              <c:numCache>
                <c:formatCode>0.0%</c:formatCode>
                <c:ptCount val="11"/>
                <c:pt idx="0">
                  <c:v>1.2999999999999999E-2</c:v>
                </c:pt>
                <c:pt idx="1">
                  <c:v>-3.0000000000000001E-3</c:v>
                </c:pt>
                <c:pt idx="2">
                  <c:v>0.05</c:v>
                </c:pt>
                <c:pt idx="3">
                  <c:v>9.1999999999999998E-2</c:v>
                </c:pt>
                <c:pt idx="4">
                  <c:v>2.9000000000000001E-2</c:v>
                </c:pt>
                <c:pt idx="5">
                  <c:v>2.4E-2</c:v>
                </c:pt>
                <c:pt idx="6">
                  <c:v>2.1999999999999999E-2</c:v>
                </c:pt>
                <c:pt idx="7">
                  <c:v>2.1000000000000001E-2</c:v>
                </c:pt>
                <c:pt idx="8">
                  <c:v>2.1000000000000001E-2</c:v>
                </c:pt>
                <c:pt idx="9">
                  <c:v>1.9E-2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51A5-423D-B8F0-2DD7E1305BC7}"/>
            </c:ext>
          </c:extLst>
        </c:ser>
        <c:ser>
          <c:idx val="35"/>
          <c:order val="29"/>
          <c:tx>
            <c:strRef>
              <c:f>инфлација!$B$55</c:f>
              <c:strCache>
                <c:ptCount val="1"/>
                <c:pt idx="0">
                  <c:v>Forcast ECB 09'25</c:v>
                </c:pt>
              </c:strCache>
            </c:strRef>
          </c:tx>
          <c:spPr>
            <a:ln w="2222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инфлација!$C$3:$AT$3</c:f>
              <c:strCache>
                <c:ptCount val="14"/>
                <c:pt idx="0">
                  <c:v>12/2019</c:v>
                </c:pt>
                <c:pt idx="1">
                  <c:v>12/2020</c:v>
                </c:pt>
                <c:pt idx="2">
                  <c:v>12/2021</c:v>
                </c:pt>
                <c:pt idx="3">
                  <c:v>12/2022</c:v>
                </c:pt>
                <c:pt idx="4">
                  <c:v>12/2023</c:v>
                </c:pt>
                <c:pt idx="5">
                  <c:v>12/2024</c:v>
                </c:pt>
                <c:pt idx="6">
                  <c:v>09/2025</c:v>
                </c:pt>
                <c:pt idx="7">
                  <c:v>10/2025</c:v>
                </c:pt>
                <c:pt idx="8">
                  <c:v>11/2025</c:v>
                </c:pt>
                <c:pt idx="9">
                  <c:v>12/2025</c:v>
                </c:pt>
                <c:pt idx="10">
                  <c:v>12/2026</c:v>
                </c:pt>
                <c:pt idx="11">
                  <c:v>12/2027</c:v>
                </c:pt>
                <c:pt idx="12">
                  <c:v>12/2028</c:v>
                </c:pt>
                <c:pt idx="13">
                  <c:v>12/2029</c:v>
                </c:pt>
              </c:strCache>
            </c:strRef>
          </c:cat>
          <c:val>
            <c:numRef>
              <c:f>инфлација!$C$55:$AT$55</c:f>
              <c:numCache>
                <c:formatCode>General</c:formatCode>
                <c:ptCount val="14"/>
                <c:pt idx="6" formatCode="0.0%">
                  <c:v>2.1000000000000001E-2</c:v>
                </c:pt>
                <c:pt idx="7" formatCode="0.0%">
                  <c:v>2.1000000000000001E-2</c:v>
                </c:pt>
                <c:pt idx="8" formatCode="0.0%">
                  <c:v>2.1000000000000001E-2</c:v>
                </c:pt>
                <c:pt idx="9" formatCode="0.0%">
                  <c:v>2.1000000000000001E-2</c:v>
                </c:pt>
                <c:pt idx="10" formatCode="0.0%">
                  <c:v>1.7000000000000001E-2</c:v>
                </c:pt>
                <c:pt idx="11" formatCode="0.0%">
                  <c:v>1.9E-2</c:v>
                </c:pt>
                <c:pt idx="12" formatCode="0.0%">
                  <c:v>0.02</c:v>
                </c:pt>
                <c:pt idx="13" formatCode="0.0%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51A5-423D-B8F0-2DD7E1305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98624"/>
        <c:axId val="175900160"/>
      </c:lineChart>
      <c:catAx>
        <c:axId val="17589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900160"/>
        <c:crosses val="autoZero"/>
        <c:auto val="1"/>
        <c:lblAlgn val="ctr"/>
        <c:lblOffset val="100"/>
        <c:noMultiLvlLbl val="0"/>
      </c:catAx>
      <c:valAx>
        <c:axId val="17590016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75898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mk-MK" sz="900" b="1" dirty="0">
                <a:solidFill>
                  <a:srgbClr val="002060"/>
                </a:solidFill>
                <a:latin typeface="+mn-lt"/>
              </a:rPr>
              <a:t>домаќинства </a:t>
            </a:r>
            <a:endParaRPr lang="en-US" sz="900" b="1" dirty="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'12.2010-9.2021'!$GA$33</c:f>
              <c:strCache>
                <c:ptCount val="1"/>
                <c:pt idx="0">
                  <c:v>30.09.2021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F2-4513-B6B9-0EB84DE6B4D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F2-4513-B6B9-0EB84DE6B4D0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F2-4513-B6B9-0EB84DE6B4D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mk-MK" baseline="0" dirty="0"/>
                      <a:t>Станбени кредити
 37%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3F2-4513-B6B9-0EB84DE6B4D0}"/>
                </c:ext>
              </c:extLst>
            </c:dLbl>
            <c:dLbl>
              <c:idx val="1"/>
              <c:layout>
                <c:manualLayout>
                  <c:x val="0.2146997825822835"/>
                  <c:y val="-0.167452421302975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533F63-4205-41C6-90D6-0C56E4879B86}" type="CATEGORYNAME">
                      <a:rPr lang="ru-RU"/>
                      <a:pPr>
                        <a:defRPr sz="1000"/>
                      </a:pPr>
                      <a:t>[CATEGORY NAME]</a:t>
                    </a:fld>
                    <a:r>
                      <a:rPr lang="ru-RU" baseline="0" dirty="0"/>
                      <a:t>
62 %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22828661981858"/>
                      <c:h val="0.315352497447220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3F2-4513-B6B9-0EB84DE6B4D0}"/>
                </c:ext>
              </c:extLst>
            </c:dLbl>
            <c:dLbl>
              <c:idx val="2"/>
              <c:layout>
                <c:manualLayout>
                  <c:x val="9.3532227554602235E-3"/>
                  <c:y val="0.16501916589593213"/>
                </c:manualLayout>
              </c:layout>
              <c:tx>
                <c:rich>
                  <a:bodyPr/>
                  <a:lstStyle/>
                  <a:p>
                    <a:fld id="{A3850A9F-B34B-4085-BD68-6D9DF5A79470}" type="CATEGORYNAME">
                      <a:rPr lang="mk-MK"/>
                      <a:pPr/>
                      <a:t>[CATEGORY NAME]</a:t>
                    </a:fld>
                    <a:r>
                      <a:rPr lang="mk-MK" baseline="0" dirty="0"/>
                      <a:t>
0,15 %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F2-4513-B6B9-0EB84DE6B4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'12.2010-9.2021'!$FZ$34:$FZ$36</c:f>
              <c:strCache>
                <c:ptCount val="3"/>
                <c:pt idx="0">
                  <c:v>Стамбени кредити</c:v>
                </c:pt>
                <c:pt idx="1">
                  <c:v>Картички и потрошувачки кредити</c:v>
                </c:pt>
                <c:pt idx="2">
                  <c:v>автомобилски кредити</c:v>
                </c:pt>
              </c:strCache>
            </c:strRef>
          </c:cat>
          <c:val>
            <c:numRef>
              <c:f>'12.2010-9.2021'!$GA$34:$GA$36</c:f>
              <c:numCache>
                <c:formatCode>0.0%</c:formatCode>
                <c:ptCount val="3"/>
                <c:pt idx="0" formatCode="0.00%">
                  <c:v>0.30889098450713698</c:v>
                </c:pt>
                <c:pt idx="1">
                  <c:v>0.67088072737990112</c:v>
                </c:pt>
                <c:pt idx="2" formatCode="0.00%">
                  <c:v>1.1669101711402723E-3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F2-4513-B6B9-0EB84DE6B4D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mk-MK" dirty="0">
                <a:solidFill>
                  <a:srgbClr val="002060"/>
                </a:solidFill>
              </a:rPr>
              <a:t>КРЕДИТИ</a:t>
            </a:r>
            <a:endParaRPr lang="en-US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4648446459763218E-2"/>
          <c:y val="0.13042830234416833"/>
          <c:w val="0.96406662151827371"/>
          <c:h val="0.74622434031407703"/>
        </c:manualLayout>
      </c:layout>
      <c:lineChart>
        <c:grouping val="standard"/>
        <c:varyColors val="0"/>
        <c:ser>
          <c:idx val="1"/>
          <c:order val="0"/>
          <c:tx>
            <c:strRef>
              <c:f>Sheet6!$A$3</c:f>
              <c:strCache>
                <c:ptCount val="1"/>
                <c:pt idx="0">
                  <c:v>Loans</c:v>
                </c:pt>
              </c:strCache>
            </c:strRef>
          </c:tx>
          <c:spPr>
            <a:ln w="22225" cap="rnd">
              <a:solidFill>
                <a:srgbClr val="FF006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7FB-4C13-B553-6BBB914649B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7FB-4C13-B553-6BBB914649B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7FB-4C13-B553-6BBB914649B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7FB-4C13-B553-6BBB914649B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7FB-4C13-B553-6BBB914649B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7FB-4C13-B553-6BBB914649B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7FB-4C13-B553-6BBB914649B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7FB-4C13-B553-6BBB914649B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7FB-4C13-B553-6BBB914649B8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7FB-4C13-B553-6BBB914649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Sheet6!$B$3:$K$3</c:f>
              <c:numCache>
                <c:formatCode>#,##0</c:formatCode>
                <c:ptCount val="10"/>
                <c:pt idx="0">
                  <c:v>339699</c:v>
                </c:pt>
                <c:pt idx="1">
                  <c:v>353502</c:v>
                </c:pt>
                <c:pt idx="2">
                  <c:v>383627</c:v>
                </c:pt>
                <c:pt idx="3">
                  <c:v>422522</c:v>
                </c:pt>
                <c:pt idx="4">
                  <c:v>440560</c:v>
                </c:pt>
                <c:pt idx="5">
                  <c:v>464860</c:v>
                </c:pt>
                <c:pt idx="6">
                  <c:v>489924</c:v>
                </c:pt>
                <c:pt idx="7">
                  <c:v>500964</c:v>
                </c:pt>
                <c:pt idx="8">
                  <c:v>524186</c:v>
                </c:pt>
                <c:pt idx="9">
                  <c:v>533919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7FB-4C13-B553-6BBB914649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2969231"/>
        <c:axId val="222969711"/>
      </c:lineChart>
      <c:catAx>
        <c:axId val="222969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969711"/>
        <c:crosses val="autoZero"/>
        <c:auto val="1"/>
        <c:lblAlgn val="ctr"/>
        <c:lblOffset val="100"/>
        <c:noMultiLvlLbl val="0"/>
      </c:catAx>
      <c:valAx>
        <c:axId val="222969711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22969231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ea typeface="+mj-ea"/>
                <a:cs typeface="+mj-cs"/>
              </a:defRPr>
            </a:pPr>
            <a:r>
              <a:rPr lang="mk-MK" sz="1600" b="1" i="0" u="none" strike="noStrike" kern="1200" cap="none" spc="0" normalizeH="0" baseline="0" dirty="0">
                <a:solidFill>
                  <a:srgbClr val="FF0000"/>
                </a:solidFill>
              </a:rPr>
              <a:t>Структура на кредитите</a:t>
            </a:r>
            <a:endParaRPr lang="en-US" sz="1600" b="1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8300925925925926"/>
          <c:w val="0.95"/>
          <c:h val="0.6036880285797608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депозити!$A$34</c:f>
              <c:strCache>
                <c:ptCount val="1"/>
                <c:pt idx="0">
                  <c:v>нефинансиски друштва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254-478C-965E-D07822E963C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254-478C-965E-D07822E963C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254-478C-965E-D07822E963C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254-478C-965E-D07822E963C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254-478C-965E-D07822E963C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254-478C-965E-D07822E963C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254-478C-965E-D07822E963C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254-478C-965E-D07822E963C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254-478C-965E-D07822E963C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254-478C-965E-D07822E963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депозити!$B$33:$K$33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 25</c:v>
                </c:pt>
              </c:strCache>
            </c:strRef>
          </c:cat>
          <c:val>
            <c:numRef>
              <c:f>депозити!$B$34:$K$34</c:f>
              <c:numCache>
                <c:formatCode>0%</c:formatCode>
                <c:ptCount val="10"/>
                <c:pt idx="0">
                  <c:v>0.49079530981928343</c:v>
                </c:pt>
                <c:pt idx="1">
                  <c:v>0.4764334512433655</c:v>
                </c:pt>
                <c:pt idx="2">
                  <c:v>0.47869158445500021</c:v>
                </c:pt>
                <c:pt idx="3">
                  <c:v>0.48573408930099393</c:v>
                </c:pt>
                <c:pt idx="4">
                  <c:v>0.48076836508706744</c:v>
                </c:pt>
                <c:pt idx="5">
                  <c:v>0.48209699199639705</c:v>
                </c:pt>
                <c:pt idx="6">
                  <c:v>0.47941883943501146</c:v>
                </c:pt>
                <c:pt idx="7">
                  <c:v>0.49221793612503079</c:v>
                </c:pt>
                <c:pt idx="8">
                  <c:v>0.49063102021061589</c:v>
                </c:pt>
                <c:pt idx="9">
                  <c:v>0.48884819456778072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254-478C-965E-D07822E963C1}"/>
            </c:ext>
          </c:extLst>
        </c:ser>
        <c:ser>
          <c:idx val="1"/>
          <c:order val="1"/>
          <c:tx>
            <c:strRef>
              <c:f>депозити!$A$35</c:f>
              <c:strCache>
                <c:ptCount val="1"/>
                <c:pt idx="0">
                  <c:v>домаќинства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254-478C-965E-D07822E963C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3254-478C-965E-D07822E963C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254-478C-965E-D07822E963C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3254-478C-965E-D07822E963C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3254-478C-965E-D07822E963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депозити!$B$33:$K$33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 25</c:v>
                </c:pt>
              </c:strCache>
            </c:strRef>
          </c:cat>
          <c:val>
            <c:numRef>
              <c:f>депозити!$B$35:$K$35</c:f>
              <c:numCache>
                <c:formatCode>0%</c:formatCode>
                <c:ptCount val="10"/>
                <c:pt idx="0">
                  <c:v>0.49900201126160831</c:v>
                </c:pt>
                <c:pt idx="1">
                  <c:v>0.51248974080202003</c:v>
                </c:pt>
                <c:pt idx="2">
                  <c:v>0.51134881984770619</c:v>
                </c:pt>
                <c:pt idx="3">
                  <c:v>0.50017244178305587</c:v>
                </c:pt>
                <c:pt idx="4">
                  <c:v>0.51294553015243149</c:v>
                </c:pt>
                <c:pt idx="5">
                  <c:v>0.51227715970728249</c:v>
                </c:pt>
                <c:pt idx="6">
                  <c:v>0.51546332976433062</c:v>
                </c:pt>
                <c:pt idx="7">
                  <c:v>0.5026712951282869</c:v>
                </c:pt>
                <c:pt idx="8">
                  <c:v>0.50203909922111645</c:v>
                </c:pt>
                <c:pt idx="9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254-478C-965E-D07822E963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58343807"/>
        <c:axId val="1858344287"/>
      </c:barChart>
      <c:catAx>
        <c:axId val="185834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8344287"/>
        <c:crosses val="autoZero"/>
        <c:auto val="1"/>
        <c:lblAlgn val="ctr"/>
        <c:lblOffset val="100"/>
        <c:noMultiLvlLbl val="0"/>
      </c:catAx>
      <c:valAx>
        <c:axId val="18583442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5834380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sz="1200" b="0" i="0" u="none" strike="noStrike" kern="1200" spc="0" baseline="0" dirty="0">
                <a:solidFill>
                  <a:srgbClr val="002060"/>
                </a:solidFill>
                <a:latin typeface="Amasis MT Pro" panose="02040504050005020304" pitchFamily="18" charset="0"/>
              </a:rPr>
              <a:t>Кредитна изложеност </a:t>
            </a:r>
            <a:endParaRPr lang="en-US" sz="1200" b="0" i="0" u="none" strike="noStrike" kern="1200" spc="0" baseline="0" dirty="0">
              <a:solidFill>
                <a:srgbClr val="002060"/>
              </a:solidFill>
              <a:latin typeface="Amasis MT Pro" panose="02040504050005020304" pitchFamily="18" charset="0"/>
            </a:endParaRPr>
          </a:p>
          <a:p>
            <a:pPr>
              <a:defRPr sz="1200"/>
            </a:pPr>
            <a:r>
              <a:rPr lang="mk-MK" sz="1200" b="0" i="0" u="none" strike="noStrike" kern="1200" spc="0" baseline="0" dirty="0">
                <a:solidFill>
                  <a:srgbClr val="002060"/>
                </a:solidFill>
                <a:latin typeface="Amasis MT Pro" panose="02040504050005020304" pitchFamily="18" charset="0"/>
              </a:rPr>
              <a:t>во климатски чувствителни дејности</a:t>
            </a:r>
            <a:endParaRPr lang="en-US" sz="1200" b="0" i="0" u="none" strike="noStrike" kern="1200" spc="0" baseline="0" dirty="0">
              <a:solidFill>
                <a:srgbClr val="002060"/>
              </a:solidFill>
              <a:latin typeface="Amasis MT Pro" panose="020405040500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8576197668863521"/>
          <c:y val="0.17420713194694315"/>
          <c:w val="0.57276225647522494"/>
          <c:h val="0.742946736549746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'Климатски ризици (2)'!$C$5</c:f>
              <c:strCache>
                <c:ptCount val="1"/>
                <c:pt idx="0">
                  <c:v>12/2019</c:v>
                </c:pt>
              </c:strCache>
            </c:strRef>
          </c:tx>
          <c:spPr>
            <a:solidFill>
              <a:schemeClr val="accent5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'Климатски ризици (2)'!$B$6:$B$12</c:f>
              <c:strCache>
                <c:ptCount val="7"/>
                <c:pt idx="0">
                  <c:v>Фосилни горива</c:v>
                </c:pt>
                <c:pt idx="1">
                  <c:v>Комунални услуги</c:v>
                </c:pt>
                <c:pt idx="2">
                  <c:v>Енергетско-интензивни дејности</c:v>
                </c:pt>
                <c:pt idx="3">
                  <c:v>Градежништво</c:v>
                </c:pt>
                <c:pt idx="4">
                  <c:v>Транспорт</c:v>
                </c:pt>
                <c:pt idx="5">
                  <c:v>Земјоделство</c:v>
                </c:pt>
                <c:pt idx="6">
                  <c:v>Кредитна изложеност во климатско чувствителни сектори</c:v>
                </c:pt>
              </c:strCache>
            </c:strRef>
          </c:cat>
          <c:val>
            <c:numRef>
              <c:f>'Климатски ризици (2)'!$C$6:$C$12</c:f>
              <c:numCache>
                <c:formatCode>#,##0</c:formatCode>
                <c:ptCount val="7"/>
                <c:pt idx="0">
                  <c:v>10483.231</c:v>
                </c:pt>
                <c:pt idx="1">
                  <c:v>12457.365</c:v>
                </c:pt>
                <c:pt idx="2">
                  <c:v>26167.894</c:v>
                </c:pt>
                <c:pt idx="3">
                  <c:v>34826.591999999997</c:v>
                </c:pt>
                <c:pt idx="4">
                  <c:v>25944.962</c:v>
                </c:pt>
                <c:pt idx="5">
                  <c:v>4785.54</c:v>
                </c:pt>
                <c:pt idx="6">
                  <c:v>114665.58399999999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0-42EB-B712-D4CEA27A37CA}"/>
            </c:ext>
          </c:extLst>
        </c:ser>
        <c:ser>
          <c:idx val="1"/>
          <c:order val="1"/>
          <c:tx>
            <c:strRef>
              <c:f>'Климатски ризици (2)'!$D$5</c:f>
              <c:strCache>
                <c:ptCount val="1"/>
                <c:pt idx="0">
                  <c:v>12/2020</c:v>
                </c:pt>
              </c:strCache>
            </c:strRef>
          </c:tx>
          <c:spPr>
            <a:solidFill>
              <a:schemeClr val="accent5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'Климатски ризици (2)'!$B$6:$B$12</c:f>
              <c:strCache>
                <c:ptCount val="7"/>
                <c:pt idx="0">
                  <c:v>Фосилни горива</c:v>
                </c:pt>
                <c:pt idx="1">
                  <c:v>Комунални услуги</c:v>
                </c:pt>
                <c:pt idx="2">
                  <c:v>Енергетско-интензивни дејности</c:v>
                </c:pt>
                <c:pt idx="3">
                  <c:v>Градежништво</c:v>
                </c:pt>
                <c:pt idx="4">
                  <c:v>Транспорт</c:v>
                </c:pt>
                <c:pt idx="5">
                  <c:v>Земјоделство</c:v>
                </c:pt>
                <c:pt idx="6">
                  <c:v>Кредитна изложеност во климатско чувствителни сектори</c:v>
                </c:pt>
              </c:strCache>
            </c:strRef>
          </c:cat>
          <c:val>
            <c:numRef>
              <c:f>'Климатски ризици (2)'!$D$6:$D$12</c:f>
              <c:numCache>
                <c:formatCode>#,##0</c:formatCode>
                <c:ptCount val="7"/>
                <c:pt idx="0">
                  <c:v>11055.22</c:v>
                </c:pt>
                <c:pt idx="1">
                  <c:v>13279.623</c:v>
                </c:pt>
                <c:pt idx="2">
                  <c:v>29498.806</c:v>
                </c:pt>
                <c:pt idx="3">
                  <c:v>36177.964999999997</c:v>
                </c:pt>
                <c:pt idx="4">
                  <c:v>27786.315999999999</c:v>
                </c:pt>
                <c:pt idx="5">
                  <c:v>5274.3280000000004</c:v>
                </c:pt>
                <c:pt idx="6">
                  <c:v>123072.25799999999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50-42EB-B712-D4CEA27A37CA}"/>
            </c:ext>
          </c:extLst>
        </c:ser>
        <c:ser>
          <c:idx val="2"/>
          <c:order val="2"/>
          <c:tx>
            <c:strRef>
              <c:f>'Климатски ризици (2)'!$E$5</c:f>
              <c:strCache>
                <c:ptCount val="1"/>
                <c:pt idx="0">
                  <c:v>12/2021</c:v>
                </c:pt>
              </c:strCache>
            </c:strRef>
          </c:tx>
          <c:spPr>
            <a:solidFill>
              <a:schemeClr val="accent5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'Климатски ризици (2)'!$B$6:$B$12</c:f>
              <c:strCache>
                <c:ptCount val="7"/>
                <c:pt idx="0">
                  <c:v>Фосилни горива</c:v>
                </c:pt>
                <c:pt idx="1">
                  <c:v>Комунални услуги</c:v>
                </c:pt>
                <c:pt idx="2">
                  <c:v>Енергетско-интензивни дејности</c:v>
                </c:pt>
                <c:pt idx="3">
                  <c:v>Градежништво</c:v>
                </c:pt>
                <c:pt idx="4">
                  <c:v>Транспорт</c:v>
                </c:pt>
                <c:pt idx="5">
                  <c:v>Земјоделство</c:v>
                </c:pt>
                <c:pt idx="6">
                  <c:v>Кредитна изложеност во климатско чувствителни сектори</c:v>
                </c:pt>
              </c:strCache>
            </c:strRef>
          </c:cat>
          <c:val>
            <c:numRef>
              <c:f>'Климатски ризици (2)'!$E$6:$E$12</c:f>
              <c:numCache>
                <c:formatCode>#,##0</c:formatCode>
                <c:ptCount val="7"/>
                <c:pt idx="0">
                  <c:v>10625.262000000001</c:v>
                </c:pt>
                <c:pt idx="1">
                  <c:v>15418.847</c:v>
                </c:pt>
                <c:pt idx="2">
                  <c:v>28028.559000000001</c:v>
                </c:pt>
                <c:pt idx="3">
                  <c:v>44246.919000000002</c:v>
                </c:pt>
                <c:pt idx="4">
                  <c:v>29984.378000000001</c:v>
                </c:pt>
                <c:pt idx="5">
                  <c:v>5702.6710000000003</c:v>
                </c:pt>
                <c:pt idx="6">
                  <c:v>134006.636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50-42EB-B712-D4CEA27A37CA}"/>
            </c:ext>
          </c:extLst>
        </c:ser>
        <c:ser>
          <c:idx val="3"/>
          <c:order val="3"/>
          <c:tx>
            <c:strRef>
              <c:f>'Климатски ризици (2)'!$F$5</c:f>
              <c:strCache>
                <c:ptCount val="1"/>
                <c:pt idx="0">
                  <c:v>12/2022</c:v>
                </c:pt>
              </c:strCache>
            </c:strRef>
          </c:tx>
          <c:spPr>
            <a:solidFill>
              <a:schemeClr val="accent5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'Климатски ризици (2)'!$B$6:$B$12</c:f>
              <c:strCache>
                <c:ptCount val="7"/>
                <c:pt idx="0">
                  <c:v>Фосилни горива</c:v>
                </c:pt>
                <c:pt idx="1">
                  <c:v>Комунални услуги</c:v>
                </c:pt>
                <c:pt idx="2">
                  <c:v>Енергетско-интензивни дејности</c:v>
                </c:pt>
                <c:pt idx="3">
                  <c:v>Градежништво</c:v>
                </c:pt>
                <c:pt idx="4">
                  <c:v>Транспорт</c:v>
                </c:pt>
                <c:pt idx="5">
                  <c:v>Земјоделство</c:v>
                </c:pt>
                <c:pt idx="6">
                  <c:v>Кредитна изложеност во климатско чувствителни сектори</c:v>
                </c:pt>
              </c:strCache>
            </c:strRef>
          </c:cat>
          <c:val>
            <c:numRef>
              <c:f>'Климатски ризици (2)'!$F$6:$F$12</c:f>
              <c:numCache>
                <c:formatCode>#,##0</c:formatCode>
                <c:ptCount val="7"/>
                <c:pt idx="0">
                  <c:v>9686.5630000000001</c:v>
                </c:pt>
                <c:pt idx="1">
                  <c:v>20382.367999999999</c:v>
                </c:pt>
                <c:pt idx="2">
                  <c:v>31873.766</c:v>
                </c:pt>
                <c:pt idx="3">
                  <c:v>47521.904999999999</c:v>
                </c:pt>
                <c:pt idx="4">
                  <c:v>31251.017</c:v>
                </c:pt>
                <c:pt idx="5">
                  <c:v>5614.4880000000003</c:v>
                </c:pt>
                <c:pt idx="6">
                  <c:v>146330.10700000002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50-42EB-B712-D4CEA27A37CA}"/>
            </c:ext>
          </c:extLst>
        </c:ser>
        <c:ser>
          <c:idx val="4"/>
          <c:order val="4"/>
          <c:tx>
            <c:strRef>
              <c:f>'Климатски ризици (2)'!$G$5</c:f>
              <c:strCache>
                <c:ptCount val="1"/>
                <c:pt idx="0">
                  <c:v>12/2023</c:v>
                </c:pt>
              </c:strCache>
            </c:strRef>
          </c:tx>
          <c:spPr>
            <a:solidFill>
              <a:schemeClr val="accent5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'Климатски ризици (2)'!$B$6:$B$12</c:f>
              <c:strCache>
                <c:ptCount val="7"/>
                <c:pt idx="0">
                  <c:v>Фосилни горива</c:v>
                </c:pt>
                <c:pt idx="1">
                  <c:v>Комунални услуги</c:v>
                </c:pt>
                <c:pt idx="2">
                  <c:v>Енергетско-интензивни дејности</c:v>
                </c:pt>
                <c:pt idx="3">
                  <c:v>Градежништво</c:v>
                </c:pt>
                <c:pt idx="4">
                  <c:v>Транспорт</c:v>
                </c:pt>
                <c:pt idx="5">
                  <c:v>Земјоделство</c:v>
                </c:pt>
                <c:pt idx="6">
                  <c:v>Кредитна изложеност во климатско чувствителни сектори</c:v>
                </c:pt>
              </c:strCache>
            </c:strRef>
          </c:cat>
          <c:val>
            <c:numRef>
              <c:f>'Климатски ризици (2)'!$G$6:$G$12</c:f>
              <c:numCache>
                <c:formatCode>#,##0</c:formatCode>
                <c:ptCount val="7"/>
                <c:pt idx="0">
                  <c:v>9234.6620000000003</c:v>
                </c:pt>
                <c:pt idx="1">
                  <c:v>25452.804</c:v>
                </c:pt>
                <c:pt idx="2">
                  <c:v>30379.476999999999</c:v>
                </c:pt>
                <c:pt idx="3">
                  <c:v>53619.775000000001</c:v>
                </c:pt>
                <c:pt idx="4">
                  <c:v>32213.811000000002</c:v>
                </c:pt>
                <c:pt idx="5">
                  <c:v>5426.6170000000002</c:v>
                </c:pt>
                <c:pt idx="6">
                  <c:v>156327.14599999998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50-42EB-B712-D4CEA27A37CA}"/>
            </c:ext>
          </c:extLst>
        </c:ser>
        <c:ser>
          <c:idx val="5"/>
          <c:order val="5"/>
          <c:tx>
            <c:strRef>
              <c:f>'Климатски ризици (2)'!$H$5</c:f>
              <c:strCache>
                <c:ptCount val="1"/>
                <c:pt idx="0">
                  <c:v>12/2024</c:v>
                </c:pt>
              </c:strCache>
            </c:strRef>
          </c:tx>
          <c:spPr>
            <a:solidFill>
              <a:schemeClr val="accent5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771937687041178E-2"/>
                  <c:y val="4.14312617702448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50-42EB-B712-D4CEA27A37CA}"/>
                </c:ext>
              </c:extLst>
            </c:dLbl>
            <c:dLbl>
              <c:idx val="1"/>
              <c:layout>
                <c:manualLayout>
                  <c:x val="-1.0797473807143881E-4"/>
                  <c:y val="3.01318267419962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50-42EB-B712-D4CEA27A37CA}"/>
                </c:ext>
              </c:extLst>
            </c:dLbl>
            <c:dLbl>
              <c:idx val="2"/>
              <c:layout>
                <c:manualLayout>
                  <c:x val="9.4981840956047288E-3"/>
                  <c:y val="3.38983050847456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50-42EB-B712-D4CEA27A37CA}"/>
                </c:ext>
              </c:extLst>
            </c:dLbl>
            <c:dLbl>
              <c:idx val="3"/>
              <c:layout>
                <c:manualLayout>
                  <c:x val="-7.3125938633285641E-3"/>
                  <c:y val="3.01318267419962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50-42EB-B712-D4CEA27A37CA}"/>
                </c:ext>
              </c:extLst>
            </c:dLbl>
            <c:dLbl>
              <c:idx val="4"/>
              <c:layout>
                <c:manualLayout>
                  <c:x val="3.0294694937828333E-2"/>
                  <c:y val="2.06675902757857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34564796667086"/>
                      <c:h val="6.38777017194763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A050-42EB-B712-D4CEA27A37CA}"/>
                </c:ext>
              </c:extLst>
            </c:dLbl>
            <c:dLbl>
              <c:idx val="5"/>
              <c:layout>
                <c:manualLayout>
                  <c:x val="2.1557506286550204E-2"/>
                  <c:y val="3.01318267419962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050-42EB-B712-D4CEA27A37CA}"/>
                </c:ext>
              </c:extLst>
            </c:dLbl>
            <c:dLbl>
              <c:idx val="6"/>
              <c:layout>
                <c:manualLayout>
                  <c:x val="-8.657456100043228E-3"/>
                  <c:y val="1.12994350282485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50-42EB-B712-D4CEA27A37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'Климатски ризици (2)'!$B$6:$B$12</c:f>
              <c:strCache>
                <c:ptCount val="7"/>
                <c:pt idx="0">
                  <c:v>Фосилни горива</c:v>
                </c:pt>
                <c:pt idx="1">
                  <c:v>Комунални услуги</c:v>
                </c:pt>
                <c:pt idx="2">
                  <c:v>Енергетско-интензивни дејности</c:v>
                </c:pt>
                <c:pt idx="3">
                  <c:v>Градежништво</c:v>
                </c:pt>
                <c:pt idx="4">
                  <c:v>Транспорт</c:v>
                </c:pt>
                <c:pt idx="5">
                  <c:v>Земјоделство</c:v>
                </c:pt>
                <c:pt idx="6">
                  <c:v>Кредитна изложеност во климатско чувствителни сектори</c:v>
                </c:pt>
              </c:strCache>
            </c:strRef>
          </c:cat>
          <c:val>
            <c:numRef>
              <c:f>'Климатски ризици (2)'!$H$6:$H$12</c:f>
              <c:numCache>
                <c:formatCode>#,##0</c:formatCode>
                <c:ptCount val="7"/>
                <c:pt idx="0">
                  <c:v>9181.8259999999991</c:v>
                </c:pt>
                <c:pt idx="1">
                  <c:v>34556.447999999997</c:v>
                </c:pt>
                <c:pt idx="2">
                  <c:v>32793.14</c:v>
                </c:pt>
                <c:pt idx="3">
                  <c:v>59721.802000000003</c:v>
                </c:pt>
                <c:pt idx="4">
                  <c:v>32208.667000000001</c:v>
                </c:pt>
                <c:pt idx="5">
                  <c:v>5985.8490000000002</c:v>
                </c:pt>
                <c:pt idx="6">
                  <c:v>174447.73199999996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050-42EB-B712-D4CEA27A37C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overlap val="-58"/>
        <c:axId val="1237667280"/>
        <c:axId val="1237664400"/>
      </c:barChart>
      <c:catAx>
        <c:axId val="1237667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rgbClr val="002060"/>
                </a:solidFill>
                <a:latin typeface="Amasis MT Pro" panose="02040504050005020304" pitchFamily="18" charset="0"/>
                <a:ea typeface="+mn-ea"/>
                <a:cs typeface="+mn-cs"/>
              </a:defRPr>
            </a:pPr>
            <a:endParaRPr lang="en-US"/>
          </a:p>
        </c:txPr>
        <c:crossAx val="1237664400"/>
        <c:crosses val="autoZero"/>
        <c:auto val="1"/>
        <c:lblAlgn val="ctr"/>
        <c:lblOffset val="100"/>
        <c:noMultiLvlLbl val="0"/>
      </c:catAx>
      <c:valAx>
        <c:axId val="123766440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237667280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411B45"/>
                </a:solidFill>
                <a:latin typeface="+mn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002060"/>
                </a:solidFill>
              </a:rPr>
              <a:t>NPL Coverage - Coverage of non-performing loans with impairment</a:t>
            </a:r>
            <a:endParaRPr lang="ru-RU" sz="1600" b="1" i="0" u="none" strike="noStrike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411B45"/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219344"/>
        <c:axId val="1832608400"/>
      </c:lineChart>
      <c:catAx>
        <c:axId val="47221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08400"/>
        <c:crosses val="autoZero"/>
        <c:auto val="1"/>
        <c:lblAlgn val="ctr"/>
        <c:lblOffset val="100"/>
        <c:noMultiLvlLbl val="0"/>
      </c:catAx>
      <c:valAx>
        <c:axId val="183260840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7221934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Нефункционални кредити/Вкупни кредити</a:t>
            </a:r>
            <a:r>
              <a:rPr lang="ru-RU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</a:t>
            </a:r>
            <a:r>
              <a:rPr lang="mk-MK" sz="1100" b="0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(</a:t>
            </a:r>
            <a:r>
              <a:rPr lang="en-US" sz="1100" b="0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</a:rPr>
              <a:t>NPL)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'годишна анализа'!$B$28</c:f>
              <c:strCache>
                <c:ptCount val="1"/>
                <c:pt idx="0">
                  <c:v>нефункционални кредити (NPL)</c:v>
                </c:pt>
              </c:strCache>
            </c:strRef>
          </c:tx>
          <c:spPr>
            <a:noFill/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F4B-4AA7-8CBC-31C31C3EE3B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F4B-4AA7-8CBC-31C31C3EE3B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F4B-4AA7-8CBC-31C31C3EE3B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F4B-4AA7-8CBC-31C31C3EE3B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F4B-4AA7-8CBC-31C31C3EE3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анализа'!$C$28:$L$28</c:f>
              <c:numCache>
                <c:formatCode>#,##0.0</c:formatCode>
                <c:ptCount val="10"/>
                <c:pt idx="0">
                  <c:v>4.7528097419430102</c:v>
                </c:pt>
                <c:pt idx="1">
                  <c:v>3.3590526196644857</c:v>
                </c:pt>
                <c:pt idx="2">
                  <c:v>3.2348578579317251</c:v>
                </c:pt>
                <c:pt idx="3">
                  <c:v>2.887134193366979</c:v>
                </c:pt>
                <c:pt idx="4">
                  <c:v>2.7749848401907142</c:v>
                </c:pt>
                <c:pt idx="5">
                  <c:v>3.0215187309477329</c:v>
                </c:pt>
                <c:pt idx="6">
                  <c:v>2.6913719018152311</c:v>
                </c:pt>
                <c:pt idx="7">
                  <c:v>2.5297002471616246</c:v>
                </c:pt>
                <c:pt idx="8">
                  <c:v>2.4479115046911168</c:v>
                </c:pt>
                <c:pt idx="9">
                  <c:v>2.29920453515378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4B-4AA7-8CBC-31C31C3EE3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735392"/>
        <c:axId val="962469840"/>
      </c:barChart>
      <c:lineChart>
        <c:grouping val="standard"/>
        <c:varyColors val="0"/>
        <c:ser>
          <c:idx val="2"/>
          <c:order val="1"/>
          <c:tx>
            <c:strRef>
              <c:f>'годишна анализа'!$B$29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F4B-4AA7-8CBC-31C31C3EE3B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F4B-4AA7-8CBC-31C31C3EE3B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F4B-4AA7-8CBC-31C31C3EE3B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F4B-4AA7-8CBC-31C31C3EE3B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F4B-4AA7-8CBC-31C31C3EE3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анализа'!$C$29:$L$29</c:f>
              <c:numCache>
                <c:formatCode>#,##0.00</c:formatCode>
                <c:ptCount val="10"/>
                <c:pt idx="0">
                  <c:v>3.22</c:v>
                </c:pt>
                <c:pt idx="1">
                  <c:v>2.63</c:v>
                </c:pt>
                <c:pt idx="2">
                  <c:v>2.61</c:v>
                </c:pt>
                <c:pt idx="3">
                  <c:v>2.27</c:v>
                </c:pt>
                <c:pt idx="4">
                  <c:v>2.2999999999999998</c:v>
                </c:pt>
                <c:pt idx="5">
                  <c:v>2.31</c:v>
                </c:pt>
                <c:pt idx="6">
                  <c:v>2.2799999999999998</c:v>
                </c:pt>
                <c:pt idx="7">
                  <c:v>2.2400000000000002</c:v>
                </c:pt>
                <c:pt idx="8">
                  <c:v>2.2200000000000002</c:v>
                </c:pt>
                <c:pt idx="9">
                  <c:v>2.2200000000000002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F4B-4AA7-8CBC-31C31C3EE3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8735392"/>
        <c:axId val="962469840"/>
      </c:lineChart>
      <c:catAx>
        <c:axId val="5387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9840"/>
        <c:crosses val="autoZero"/>
        <c:auto val="1"/>
        <c:lblAlgn val="ctr"/>
        <c:lblOffset val="100"/>
        <c:noMultiLvlLbl val="0"/>
      </c:catAx>
      <c:valAx>
        <c:axId val="962469840"/>
        <c:scaling>
          <c:orientation val="minMax"/>
          <c:min val="2.0000000000000004E-2"/>
        </c:scaling>
        <c:delete val="1"/>
        <c:axPos val="l"/>
        <c:numFmt formatCode="#,##0.0" sourceLinked="1"/>
        <c:majorTickMark val="none"/>
        <c:minorTickMark val="none"/>
        <c:tickLblPos val="nextTo"/>
        <c:crossAx val="538735392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FF0000"/>
                </a:solidFill>
              </a:rPr>
              <a:t>Покриеност со </a:t>
            </a:r>
            <a:r>
              <a:rPr lang="mk-MK" sz="1100" b="1" i="0" u="none" strike="noStrike" kern="1200" cap="none" spc="0" normalizeH="0" baseline="0" dirty="0">
                <a:solidFill>
                  <a:srgbClr val="FF0909"/>
                </a:solidFill>
              </a:rPr>
              <a:t>исправка</a:t>
            </a:r>
            <a:r>
              <a:rPr lang="mk-MK" sz="1100" b="1" i="0" u="none" strike="noStrike" kern="1200" cap="none" spc="0" normalizeH="0" baseline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mk-MK" sz="1100" b="0" i="0" u="none" strike="noStrike" kern="1200" cap="none" spc="0" normalizeH="0" baseline="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100" b="0" i="0" u="none" strike="noStrike" kern="1200" cap="none" spc="0" normalizeH="0" baseline="0" dirty="0">
                <a:solidFill>
                  <a:schemeClr val="bg1">
                    <a:lumMod val="50000"/>
                  </a:schemeClr>
                </a:solidFill>
              </a:rPr>
              <a:t>NPL </a:t>
            </a:r>
            <a:r>
              <a:rPr lang="en-GB" sz="1100" b="0" i="0" u="none" strike="noStrike" kern="1200" cap="none" spc="0" normalizeH="0" baseline="0" dirty="0">
                <a:solidFill>
                  <a:schemeClr val="bg1">
                    <a:lumMod val="50000"/>
                  </a:schemeClr>
                </a:solidFill>
              </a:rPr>
              <a:t>Coverage with impairment</a:t>
            </a:r>
            <a:r>
              <a:rPr lang="mk-MK" sz="1100" b="0" i="0" u="none" strike="noStrike" kern="1200" cap="none" spc="0" normalizeH="0" baseline="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100" b="0" i="0" u="none" strike="noStrike" kern="1200" cap="none" spc="0" normalizeH="0" baseline="0" dirty="0">
              <a:solidFill>
                <a:schemeClr val="bg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анализа'!$B$31</c:f>
              <c:strCache>
                <c:ptCount val="1"/>
                <c:pt idx="0">
                  <c:v>покриеност на NPL со исправка на вредност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C03-4F9D-80C6-B3F28772D93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C03-4F9D-80C6-B3F28772D93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C03-4F9D-80C6-B3F28772D939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C03-4F9D-80C6-B3F28772D939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C03-4F9D-80C6-B3F28772D9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анализа'!$C$30:$L$30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анализа'!$C$31:$L$31</c:f>
              <c:numCache>
                <c:formatCode>#,##0.0</c:formatCode>
                <c:ptCount val="10"/>
                <c:pt idx="0">
                  <c:v>67.726593495021504</c:v>
                </c:pt>
                <c:pt idx="1">
                  <c:v>73.226510165459473</c:v>
                </c:pt>
                <c:pt idx="2">
                  <c:v>66.279528426735084</c:v>
                </c:pt>
                <c:pt idx="3">
                  <c:v>69.378846386845382</c:v>
                </c:pt>
                <c:pt idx="4">
                  <c:v>70.09718159549459</c:v>
                </c:pt>
                <c:pt idx="5">
                  <c:v>64.213058776934048</c:v>
                </c:pt>
                <c:pt idx="6">
                  <c:v>62.935845734533643</c:v>
                </c:pt>
                <c:pt idx="7">
                  <c:v>60.808544854409682</c:v>
                </c:pt>
                <c:pt idx="8">
                  <c:v>61.700520589793953</c:v>
                </c:pt>
                <c:pt idx="9">
                  <c:v>62.114258110817225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03-4F9D-80C6-B3F28772D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axId val="1795620591"/>
        <c:axId val="1795635471"/>
      </c:barChart>
      <c:lineChart>
        <c:grouping val="standard"/>
        <c:varyColors val="0"/>
        <c:ser>
          <c:idx val="1"/>
          <c:order val="1"/>
          <c:tx>
            <c:strRef>
              <c:f>'годишна анализа'!$B$32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C03-4F9D-80C6-B3F28772D93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C03-4F9D-80C6-B3F28772D93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C03-4F9D-80C6-B3F28772D939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C03-4F9D-80C6-B3F28772D939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C03-4F9D-80C6-B3F28772D9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анализа'!$C$30:$L$30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анализа'!$C$32:$L$32</c:f>
              <c:numCache>
                <c:formatCode>#,##0.00</c:formatCode>
                <c:ptCount val="10"/>
                <c:pt idx="0">
                  <c:v>43.98</c:v>
                </c:pt>
                <c:pt idx="1">
                  <c:v>43.26</c:v>
                </c:pt>
                <c:pt idx="2">
                  <c:v>42.94</c:v>
                </c:pt>
                <c:pt idx="3">
                  <c:v>41.94</c:v>
                </c:pt>
                <c:pt idx="4">
                  <c:v>40.58</c:v>
                </c:pt>
                <c:pt idx="5">
                  <c:v>39.93</c:v>
                </c:pt>
                <c:pt idx="6">
                  <c:v>39.6</c:v>
                </c:pt>
                <c:pt idx="7">
                  <c:v>39.75</c:v>
                </c:pt>
                <c:pt idx="8">
                  <c:v>39.770000000000003</c:v>
                </c:pt>
                <c:pt idx="9">
                  <c:v>39.94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C03-4F9D-80C6-B3F28772D9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5620591"/>
        <c:axId val="1795635471"/>
      </c:lineChart>
      <c:catAx>
        <c:axId val="179562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35471"/>
        <c:crosses val="autoZero"/>
        <c:auto val="1"/>
        <c:lblAlgn val="ctr"/>
        <c:lblOffset val="100"/>
        <c:noMultiLvlLbl val="0"/>
      </c:catAx>
      <c:valAx>
        <c:axId val="1795635471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7956205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sz="1600" b="0" i="0" u="none" strike="noStrike" kern="1200" cap="none" spc="20" baseline="0" dirty="0">
                <a:solidFill>
                  <a:srgbClr val="002060"/>
                </a:solidFill>
              </a:rPr>
              <a:t>СТРУКТУРА НА ИЗВОРИТЕ</a:t>
            </a:r>
            <a:endParaRPr lang="en-US" sz="1600" b="0" i="0" u="none" strike="noStrike" kern="1200" cap="none" spc="20" baseline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Sheet1!$A$19</c:f>
              <c:strCache>
                <c:ptCount val="1"/>
                <c:pt idx="0">
                  <c:v>ДЕПИЗИТИ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Sheet1!$B$18:$K$18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Sheet1!$B$19:$K$19</c:f>
              <c:numCache>
                <c:formatCode>0%</c:formatCode>
                <c:ptCount val="10"/>
                <c:pt idx="0">
                  <c:v>0.73747247572135888</c:v>
                </c:pt>
                <c:pt idx="1">
                  <c:v>0.73589968249413751</c:v>
                </c:pt>
                <c:pt idx="2">
                  <c:v>0.73409888736835838</c:v>
                </c:pt>
                <c:pt idx="3">
                  <c:v>0.72188730809420465</c:v>
                </c:pt>
                <c:pt idx="4">
                  <c:v>0.72261124703544344</c:v>
                </c:pt>
                <c:pt idx="5">
                  <c:v>0.74140359190888716</c:v>
                </c:pt>
                <c:pt idx="6">
                  <c:v>0.78554081115137064</c:v>
                </c:pt>
                <c:pt idx="7">
                  <c:v>0.72520162170288505</c:v>
                </c:pt>
                <c:pt idx="8">
                  <c:v>0.716556714169718</c:v>
                </c:pt>
                <c:pt idx="9">
                  <c:v>0.71298210577675902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41-4014-B8E2-3A369853ED77}"/>
            </c:ext>
          </c:extLst>
        </c:ser>
        <c:ser>
          <c:idx val="1"/>
          <c:order val="1"/>
          <c:tx>
            <c:strRef>
              <c:f>Sheet1!$A$20</c:f>
              <c:strCache>
                <c:ptCount val="1"/>
                <c:pt idx="0">
                  <c:v>КАПИТАЛ И РЕЗЕРВИ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99C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solidFill>
                        <a:srgbClr val="FF0066"/>
                      </a:solidFill>
                    </a:ln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Sheet1!$B$18:$K$18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Sheet1!$B$20:$K$20</c:f>
              <c:numCache>
                <c:formatCode>0%</c:formatCode>
                <c:ptCount val="10"/>
                <c:pt idx="0">
                  <c:v>0.10963345206729834</c:v>
                </c:pt>
                <c:pt idx="1">
                  <c:v>0.11643874220539333</c:v>
                </c:pt>
                <c:pt idx="2">
                  <c:v>0.11552047549110177</c:v>
                </c:pt>
                <c:pt idx="3">
                  <c:v>0.12328883237974148</c:v>
                </c:pt>
                <c:pt idx="4">
                  <c:v>0.12442098243161265</c:v>
                </c:pt>
                <c:pt idx="5">
                  <c:v>0.1382999398331301</c:v>
                </c:pt>
                <c:pt idx="6">
                  <c:v>0.13751771158481432</c:v>
                </c:pt>
                <c:pt idx="7">
                  <c:v>0.13293211059004961</c:v>
                </c:pt>
                <c:pt idx="8">
                  <c:v>0.13390827829883703</c:v>
                </c:pt>
                <c:pt idx="9">
                  <c:v>0.13058811514938329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41-4014-B8E2-3A369853ED77}"/>
            </c:ext>
          </c:extLst>
        </c:ser>
        <c:ser>
          <c:idx val="2"/>
          <c:order val="2"/>
          <c:tx>
            <c:strRef>
              <c:f>Sheet1!$A$21</c:f>
              <c:strCache>
                <c:ptCount val="1"/>
                <c:pt idx="0">
                  <c:v>ОСТАНАТА ПАСИВА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BDBDBD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Sheet1!$B$18:$K$18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Sheet1!$B$21:$K$21</c:f>
              <c:numCache>
                <c:formatCode>0%</c:formatCode>
                <c:ptCount val="10"/>
                <c:pt idx="0">
                  <c:v>0.15289407221134282</c:v>
                </c:pt>
                <c:pt idx="1">
                  <c:v>0.14766157530046917</c:v>
                </c:pt>
                <c:pt idx="2">
                  <c:v>0.15038063714053981</c:v>
                </c:pt>
                <c:pt idx="3">
                  <c:v>0.15482385952605388</c:v>
                </c:pt>
                <c:pt idx="4">
                  <c:v>0.15296777053294391</c:v>
                </c:pt>
                <c:pt idx="5">
                  <c:v>0.13865535032559329</c:v>
                </c:pt>
                <c:pt idx="6">
                  <c:v>0.15507636241954628</c:v>
                </c:pt>
                <c:pt idx="7">
                  <c:v>0.13843639520278561</c:v>
                </c:pt>
                <c:pt idx="8">
                  <c:v>0.14953500753144511</c:v>
                </c:pt>
                <c:pt idx="9">
                  <c:v>0.15642977907385763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41-4014-B8E2-3A369853ED7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36309423"/>
        <c:axId val="2036314223"/>
      </c:barChart>
      <c:catAx>
        <c:axId val="20363094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6314223"/>
        <c:crosses val="autoZero"/>
        <c:auto val="1"/>
        <c:lblAlgn val="ctr"/>
        <c:lblOffset val="100"/>
        <c:noMultiLvlLbl val="0"/>
      </c:catAx>
      <c:valAx>
        <c:axId val="203631422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3630942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FF0000"/>
                </a:solidFill>
              </a:rPr>
              <a:t>Адекватност на капиталот</a:t>
            </a:r>
            <a:endParaRPr lang="ru-RU" sz="1100" b="1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'годишна анализа'!$B$47</c:f>
              <c:strCache>
                <c:ptCount val="1"/>
                <c:pt idx="0">
                  <c:v>Адекватност на капиталот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B2-42B5-88F5-B372A574EFAE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B2-42B5-88F5-B372A574EFAE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8B2-42B5-88F5-B372A574EFAE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78B2-42B5-88F5-B372A574EFAE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78B2-42B5-88F5-B372A574EFAE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8B2-42B5-88F5-B372A574EFA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78B2-42B5-88F5-B372A574EFAE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8B2-42B5-88F5-B372A574EFAE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78B2-42B5-88F5-B372A574EFAE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8B2-42B5-88F5-B372A574E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анализа'!$C$47:$L$47</c:f>
              <c:numCache>
                <c:formatCode>#,##0.0</c:formatCode>
                <c:ptCount val="10"/>
                <c:pt idx="0">
                  <c:v>16.313815251708768</c:v>
                </c:pt>
                <c:pt idx="1">
                  <c:v>16.69661628855695</c:v>
                </c:pt>
                <c:pt idx="2">
                  <c:v>17.314068341155956</c:v>
                </c:pt>
                <c:pt idx="3">
                  <c:v>17.72029503535623</c:v>
                </c:pt>
                <c:pt idx="4">
                  <c:v>18.08105895067089</c:v>
                </c:pt>
                <c:pt idx="5">
                  <c:v>18.997762371556853</c:v>
                </c:pt>
                <c:pt idx="6">
                  <c:v>18.901744977596788</c:v>
                </c:pt>
                <c:pt idx="7">
                  <c:v>18.829438662346661</c:v>
                </c:pt>
                <c:pt idx="8">
                  <c:v>19.627169029357834</c:v>
                </c:pt>
                <c:pt idx="9">
                  <c:v>19.53650454113351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8B2-42B5-88F5-B372A574EFAE}"/>
            </c:ext>
          </c:extLst>
        </c:ser>
        <c:ser>
          <c:idx val="1"/>
          <c:order val="1"/>
          <c:tx>
            <c:strRef>
              <c:f>'годишна анализа'!$B$48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78B2-42B5-88F5-B372A574EFA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78B2-42B5-88F5-B372A574EFAE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78B2-42B5-88F5-B372A574EFAE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78B2-42B5-88F5-B372A574EFAE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78B2-42B5-88F5-B372A574EF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анализа'!$C$48:$L$48</c:f>
              <c:numCache>
                <c:formatCode>#,##0.00</c:formatCode>
                <c:ptCount val="10"/>
                <c:pt idx="0">
                  <c:v>14.94</c:v>
                </c:pt>
                <c:pt idx="1">
                  <c:v>15.65</c:v>
                </c:pt>
                <c:pt idx="2">
                  <c:v>15.6</c:v>
                </c:pt>
                <c:pt idx="3">
                  <c:v>15.38</c:v>
                </c:pt>
                <c:pt idx="4">
                  <c:v>15.88</c:v>
                </c:pt>
                <c:pt idx="5">
                  <c:v>15.74</c:v>
                </c:pt>
                <c:pt idx="6">
                  <c:v>15.95</c:v>
                </c:pt>
                <c:pt idx="7">
                  <c:v>16.05</c:v>
                </c:pt>
                <c:pt idx="8">
                  <c:v>16.12</c:v>
                </c:pt>
                <c:pt idx="9">
                  <c:v>16.100000000000001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78B2-42B5-88F5-B372A574EF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84819983"/>
        <c:axId val="1198914543"/>
      </c:lineChart>
      <c:catAx>
        <c:axId val="1384819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914543"/>
        <c:crosses val="autoZero"/>
        <c:auto val="1"/>
        <c:lblAlgn val="ctr"/>
        <c:lblOffset val="100"/>
        <c:noMultiLvlLbl val="0"/>
      </c:catAx>
      <c:valAx>
        <c:axId val="1198914543"/>
        <c:scaling>
          <c:orientation val="minMax"/>
          <c:min val="14.129999999999999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81998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rgbClr val="FFFF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mk-MK" sz="1862" b="0" i="0" u="none" strike="noStrike" kern="1200" cap="none" spc="20" baseline="0" dirty="0">
                <a:solidFill>
                  <a:srgbClr val="002060"/>
                </a:solidFill>
              </a:rPr>
              <a:t>Структура на депозитите</a:t>
            </a:r>
            <a:endParaRPr lang="en-US" sz="1862" b="0" i="0" u="none" strike="noStrike" kern="1200" cap="none" spc="20" baseline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7978960369369325E-2"/>
          <c:y val="0.19102510669394501"/>
          <c:w val="0.95605143020820826"/>
          <c:h val="0.56233341171401663"/>
        </c:manualLayout>
      </c:layout>
      <c:areaChart>
        <c:grouping val="stacked"/>
        <c:varyColors val="0"/>
        <c:ser>
          <c:idx val="1"/>
          <c:order val="1"/>
          <c:tx>
            <c:strRef>
              <c:f>депозити!$A$3</c:f>
              <c:strCache>
                <c:ptCount val="1"/>
                <c:pt idx="0">
                  <c:v>ВКУПНО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q32024</c:v>
                </c:pt>
                <c:pt idx="6">
                  <c:v>2024</c:v>
                </c:pt>
                <c:pt idx="7">
                  <c:v>q12025</c:v>
                </c:pt>
                <c:pt idx="8">
                  <c:v>q22025</c:v>
                </c:pt>
                <c:pt idx="9">
                  <c:v>q32025</c:v>
                </c:pt>
              </c:strCache>
            </c:strRef>
          </c:cat>
          <c:val>
            <c:numRef>
              <c:f>депозити!$B$3:$K$3</c:f>
              <c:numCache>
                <c:formatCode>_(* #,##0_);_(* \(#,##0\);_(* "-"??_);_(@_)</c:formatCode>
                <c:ptCount val="10"/>
                <c:pt idx="0">
                  <c:v>405586.69799999992</c:v>
                </c:pt>
                <c:pt idx="1">
                  <c:v>430870.06600000005</c:v>
                </c:pt>
                <c:pt idx="2">
                  <c:v>468844.24500000005</c:v>
                </c:pt>
                <c:pt idx="3">
                  <c:v>493954.74599999998</c:v>
                </c:pt>
                <c:pt idx="4">
                  <c:v>539602.25399999996</c:v>
                </c:pt>
                <c:pt idx="5">
                  <c:v>556975.14299999992</c:v>
                </c:pt>
                <c:pt idx="6">
                  <c:v>600967.06200000003</c:v>
                </c:pt>
                <c:pt idx="7">
                  <c:v>598155.35599999991</c:v>
                </c:pt>
                <c:pt idx="8" formatCode="#,##0">
                  <c:v>615093.26500000001</c:v>
                </c:pt>
                <c:pt idx="9" formatCode="#,##0">
                  <c:v>628343.62399999995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3-44F5-8EAE-11B4AAC27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4428639"/>
        <c:axId val="1974429599"/>
      </c:areaChart>
      <c:barChart>
        <c:barDir val="col"/>
        <c:grouping val="clustered"/>
        <c:varyColors val="0"/>
        <c:ser>
          <c:idx val="0"/>
          <c:order val="0"/>
          <c:tx>
            <c:strRef>
              <c:f>депозити!$A$2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q32024</c:v>
                </c:pt>
                <c:pt idx="6">
                  <c:v>2024</c:v>
                </c:pt>
                <c:pt idx="7">
                  <c:v>q12025</c:v>
                </c:pt>
                <c:pt idx="8">
                  <c:v>q22025</c:v>
                </c:pt>
                <c:pt idx="9">
                  <c:v>q32025</c:v>
                </c:pt>
              </c:strCache>
            </c:strRef>
          </c:cat>
          <c:val>
            <c:numRef>
              <c:f>депозити!$B$2:$K$2</c:f>
            </c:numRef>
          </c:val>
          <c:extLst>
            <c:ext xmlns:c16="http://schemas.microsoft.com/office/drawing/2014/chart" uri="{C3380CC4-5D6E-409C-BE32-E72D297353CC}">
              <c16:uniqueId val="{00000001-5A03-44F5-8EAE-11B4AAC27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4428639"/>
        <c:axId val="1974429599"/>
      </c:barChart>
      <c:barChart>
        <c:barDir val="col"/>
        <c:grouping val="clustered"/>
        <c:varyColors val="0"/>
        <c:ser>
          <c:idx val="2"/>
          <c:order val="2"/>
          <c:tx>
            <c:strRef>
              <c:f>депозити!$A$4</c:f>
              <c:strCache>
                <c:ptCount val="1"/>
                <c:pt idx="0">
                  <c:v>нефинансиски друштва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A03-44F5-8EAE-11B4AAC2744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A03-44F5-8EAE-11B4AAC2744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A03-44F5-8EAE-11B4AAC2744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A03-44F5-8EAE-11B4AAC2744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6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A03-44F5-8EAE-11B4AAC274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411B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q32024</c:v>
                </c:pt>
                <c:pt idx="6">
                  <c:v>2024</c:v>
                </c:pt>
                <c:pt idx="7">
                  <c:v>q12025</c:v>
                </c:pt>
                <c:pt idx="8">
                  <c:v>q22025</c:v>
                </c:pt>
                <c:pt idx="9">
                  <c:v>q32025</c:v>
                </c:pt>
              </c:strCache>
            </c:strRef>
          </c:cat>
          <c:val>
            <c:numRef>
              <c:f>депозити!$B$4:$K$4</c:f>
              <c:numCache>
                <c:formatCode>_(* #,##0_);_(* \(#,##0\);_(* "-"??_);_(@_)</c:formatCode>
                <c:ptCount val="10"/>
                <c:pt idx="0">
                  <c:v>114852.76400000001</c:v>
                </c:pt>
                <c:pt idx="1">
                  <c:v>127384.56100000002</c:v>
                </c:pt>
                <c:pt idx="2">
                  <c:v>142478.43799999999</c:v>
                </c:pt>
                <c:pt idx="3">
                  <c:v>147832.28099999999</c:v>
                </c:pt>
                <c:pt idx="4">
                  <c:v>167385.478</c:v>
                </c:pt>
                <c:pt idx="5">
                  <c:v>162853.954</c:v>
                </c:pt>
                <c:pt idx="6">
                  <c:v>181719.73100000003</c:v>
                </c:pt>
                <c:pt idx="7">
                  <c:v>175077.87000000002</c:v>
                </c:pt>
                <c:pt idx="8" formatCode="#,##0">
                  <c:v>181074.70800000001</c:v>
                </c:pt>
                <c:pt idx="9" formatCode="#,##0">
                  <c:v>183240.394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A03-44F5-8EAE-11B4AAC27440}"/>
            </c:ext>
          </c:extLst>
        </c:ser>
        <c:ser>
          <c:idx val="3"/>
          <c:order val="3"/>
          <c:tx>
            <c:strRef>
              <c:f>депозити!$A$5</c:f>
              <c:strCache>
                <c:ptCount val="1"/>
                <c:pt idx="0">
                  <c:v>домаќинства</c:v>
                </c:pt>
              </c:strCache>
            </c:strRef>
          </c:tx>
          <c:spPr>
            <a:solidFill>
              <a:srgbClr val="00FFFF"/>
            </a:soli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5A03-44F5-8EAE-11B4AAC27440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A03-44F5-8EAE-11B4AAC2744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5A03-44F5-8EAE-11B4AAC27440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A03-44F5-8EAE-11B4AAC27440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A03-44F5-8EAE-11B4AAC274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411B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q32024</c:v>
                </c:pt>
                <c:pt idx="6">
                  <c:v>2024</c:v>
                </c:pt>
                <c:pt idx="7">
                  <c:v>q12025</c:v>
                </c:pt>
                <c:pt idx="8">
                  <c:v>q22025</c:v>
                </c:pt>
                <c:pt idx="9">
                  <c:v>q32025</c:v>
                </c:pt>
              </c:strCache>
            </c:strRef>
          </c:cat>
          <c:val>
            <c:numRef>
              <c:f>депозити!$B$5:$K$5</c:f>
              <c:numCache>
                <c:formatCode>_(* #,##0_);_(* \(#,##0\);_(* "-"??_);_(@_)</c:formatCode>
                <c:ptCount val="10"/>
                <c:pt idx="0">
                  <c:v>276671.40299999999</c:v>
                </c:pt>
                <c:pt idx="1">
                  <c:v>288992.022</c:v>
                </c:pt>
                <c:pt idx="2">
                  <c:v>309051.23799999995</c:v>
                </c:pt>
                <c:pt idx="3">
                  <c:v>328436.02899999998</c:v>
                </c:pt>
                <c:pt idx="4">
                  <c:v>354166.125</c:v>
                </c:pt>
                <c:pt idx="5">
                  <c:v>376723.29400000005</c:v>
                </c:pt>
                <c:pt idx="6">
                  <c:v>401824.92299999995</c:v>
                </c:pt>
                <c:pt idx="7">
                  <c:v>405201.05399999989</c:v>
                </c:pt>
                <c:pt idx="8" formatCode="#,##0">
                  <c:v>416308.78200000001</c:v>
                </c:pt>
                <c:pt idx="9" formatCode="#,##0">
                  <c:v>427188.54200000002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A03-44F5-8EAE-11B4AAC27440}"/>
            </c:ext>
          </c:extLst>
        </c:ser>
        <c:ser>
          <c:idx val="4"/>
          <c:order val="4"/>
          <c:tx>
            <c:strRef>
              <c:f>депозити!$A$6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депозити!$B$1:$K$1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q32024</c:v>
                </c:pt>
                <c:pt idx="6">
                  <c:v>2024</c:v>
                </c:pt>
                <c:pt idx="7">
                  <c:v>q12025</c:v>
                </c:pt>
                <c:pt idx="8">
                  <c:v>q22025</c:v>
                </c:pt>
                <c:pt idx="9">
                  <c:v>q32025</c:v>
                </c:pt>
              </c:strCache>
            </c:strRef>
          </c:cat>
          <c:val>
            <c:numRef>
              <c:f>депозити!$B$6:$K$6</c:f>
            </c:numRef>
          </c:val>
          <c:extLst>
            <c:ext xmlns:c16="http://schemas.microsoft.com/office/drawing/2014/chart" uri="{C3380CC4-5D6E-409C-BE32-E72D297353CC}">
              <c16:uniqueId val="{0000000E-5A03-44F5-8EAE-11B4AAC27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4428639"/>
        <c:axId val="1974429599"/>
      </c:barChart>
      <c:catAx>
        <c:axId val="1974428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429599"/>
        <c:crosses val="autoZero"/>
        <c:auto val="1"/>
        <c:lblAlgn val="ctr"/>
        <c:lblOffset val="100"/>
        <c:noMultiLvlLbl val="0"/>
      </c:catAx>
      <c:valAx>
        <c:axId val="1974429599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974428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rgbClr val="FF99CC"/>
              </a:solidFill>
            </a:ln>
          </c:spPr>
          <c:dPt>
            <c:idx val="0"/>
            <c:bubble3D val="0"/>
            <c:spPr>
              <a:solidFill>
                <a:schemeClr val="accent5">
                  <a:shade val="44000"/>
                </a:schemeClr>
              </a:solidFill>
              <a:ln>
                <a:solidFill>
                  <a:srgbClr val="FF99CC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159-4E4C-897F-EF5020D824BB}"/>
              </c:ext>
            </c:extLst>
          </c:dPt>
          <c:dPt>
            <c:idx val="1"/>
            <c:bubble3D val="0"/>
            <c:spPr>
              <a:solidFill>
                <a:schemeClr val="accent5">
                  <a:shade val="58000"/>
                </a:schemeClr>
              </a:solidFill>
              <a:ln>
                <a:solidFill>
                  <a:srgbClr val="FF99CC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159-4E4C-897F-EF5020D824BB}"/>
              </c:ext>
            </c:extLst>
          </c:dPt>
          <c:dPt>
            <c:idx val="2"/>
            <c:bubble3D val="0"/>
            <c:spPr>
              <a:solidFill>
                <a:schemeClr val="accent5">
                  <a:shade val="72000"/>
                </a:schemeClr>
              </a:solidFill>
              <a:ln>
                <a:solidFill>
                  <a:srgbClr val="FF99CC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159-4E4C-897F-EF5020D824BB}"/>
              </c:ext>
            </c:extLst>
          </c:dPt>
          <c:dPt>
            <c:idx val="3"/>
            <c:bubble3D val="0"/>
            <c:spPr>
              <a:solidFill>
                <a:schemeClr val="accent5">
                  <a:shade val="86000"/>
                </a:schemeClr>
              </a:solidFill>
              <a:ln>
                <a:solidFill>
                  <a:srgbClr val="FF99CC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159-4E4C-897F-EF5020D824B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rgbClr val="FF99CC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159-4E4C-897F-EF5020D824BB}"/>
              </c:ext>
            </c:extLst>
          </c:dPt>
          <c:dPt>
            <c:idx val="5"/>
            <c:bubble3D val="0"/>
            <c:spPr>
              <a:solidFill>
                <a:schemeClr val="accent5">
                  <a:tint val="86000"/>
                </a:schemeClr>
              </a:solidFill>
              <a:ln>
                <a:solidFill>
                  <a:srgbClr val="FF99CC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159-4E4C-897F-EF5020D824BB}"/>
              </c:ext>
            </c:extLst>
          </c:dPt>
          <c:dPt>
            <c:idx val="6"/>
            <c:bubble3D val="0"/>
            <c:spPr>
              <a:solidFill>
                <a:schemeClr val="accent5">
                  <a:tint val="72000"/>
                </a:schemeClr>
              </a:solidFill>
              <a:ln>
                <a:solidFill>
                  <a:srgbClr val="FF99CC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159-4E4C-897F-EF5020D824BB}"/>
              </c:ext>
            </c:extLst>
          </c:dPt>
          <c:dPt>
            <c:idx val="7"/>
            <c:bubble3D val="0"/>
            <c:spPr>
              <a:solidFill>
                <a:schemeClr val="accent5">
                  <a:tint val="58000"/>
                </a:schemeClr>
              </a:solidFill>
              <a:ln>
                <a:solidFill>
                  <a:srgbClr val="FF99CC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159-4E4C-897F-EF5020D824BB}"/>
              </c:ext>
            </c:extLst>
          </c:dPt>
          <c:dPt>
            <c:idx val="8"/>
            <c:bubble3D val="0"/>
            <c:spPr>
              <a:solidFill>
                <a:schemeClr val="accent5">
                  <a:tint val="44000"/>
                </a:schemeClr>
              </a:solidFill>
              <a:ln>
                <a:solidFill>
                  <a:srgbClr val="FF99CC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159-4E4C-897F-EF5020D824B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58D16C-3B9C-4A5B-AA5F-2EEAF9CC35A6}" type="CATEGORYNAME">
                      <a:rPr lang="mk-MK">
                        <a:solidFill>
                          <a:srgbClr val="002060"/>
                        </a:solidFill>
                      </a:rPr>
                      <a:pPr>
                        <a:defRPr sz="1100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>
                        <a:solidFill>
                          <a:srgbClr val="002060"/>
                        </a:solidFill>
                      </a:rPr>
                      <a:t>
22%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159-4E4C-897F-EF5020D824B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877C05-B8ED-4AE3-B628-37C306AFADF2}" type="CATEGORYNAME">
                      <a:rPr lang="mk-MK">
                        <a:solidFill>
                          <a:srgbClr val="002060"/>
                        </a:solidFill>
                      </a:rPr>
                      <a:pPr>
                        <a:defRPr sz="1100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>
                        <a:solidFill>
                          <a:srgbClr val="002060"/>
                        </a:solidFill>
                      </a:rPr>
                      <a:t>
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159-4E4C-897F-EF5020D824BB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007926-ED47-4668-9F0A-C28ABED8E578}" type="CATEGORYNAME">
                      <a:rPr lang="mk-MK" b="1">
                        <a:solidFill>
                          <a:srgbClr val="002060"/>
                        </a:solidFill>
                      </a:rPr>
                      <a:pPr>
                        <a:defRPr sz="1100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mk-MK" b="1" baseline="0" dirty="0">
                        <a:solidFill>
                          <a:srgbClr val="002060"/>
                        </a:solidFill>
                      </a:rPr>
                      <a:t>
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159-4E4C-897F-EF5020D824BB}"/>
                </c:ext>
              </c:extLst>
            </c:dLbl>
            <c:dLbl>
              <c:idx val="3"/>
              <c:layout>
                <c:manualLayout>
                  <c:x val="5.9776014097725231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C54B34-75BF-40D1-9134-96DF87B4EB2B}" type="CATEGORYNAME">
                      <a:rPr lang="mk-MK">
                        <a:solidFill>
                          <a:srgbClr val="002060"/>
                        </a:solidFill>
                      </a:rPr>
                      <a:pPr>
                        <a:defRPr sz="1100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>
                        <a:solidFill>
                          <a:srgbClr val="002060"/>
                        </a:solidFill>
                      </a:rPr>
                      <a:t>
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159-4E4C-897F-EF5020D824BB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E04A7A-113F-4ECB-BA0C-078405406E1C}" type="CATEGORYNAME">
                      <a:rPr lang="mk-MK" b="1">
                        <a:solidFill>
                          <a:srgbClr val="002060"/>
                        </a:solidFill>
                      </a:rPr>
                      <a:pPr>
                        <a:defRPr sz="1100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mk-MK" b="1" baseline="0" dirty="0">
                        <a:solidFill>
                          <a:srgbClr val="002060"/>
                        </a:solidFill>
                      </a:rPr>
                      <a:t>
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159-4E4C-897F-EF5020D824BB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D1BAE5-9BFA-47BF-B48C-7022A50FC91E}" type="CATEGORYNAME">
                      <a:rPr lang="mk-MK">
                        <a:solidFill>
                          <a:srgbClr val="002060"/>
                        </a:solidFill>
                      </a:rPr>
                      <a:pPr>
                        <a:defRPr sz="1100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>
                        <a:solidFill>
                          <a:srgbClr val="002060"/>
                        </a:solidFill>
                      </a:rPr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159-4E4C-897F-EF5020D824BB}"/>
                </c:ext>
              </c:extLst>
            </c:dLbl>
            <c:dLbl>
              <c:idx val="6"/>
              <c:layout>
                <c:manualLayout>
                  <c:x val="0"/>
                  <c:y val="-5.53970906349473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159-4E4C-897F-EF5020D824BB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C36B1B-0444-4CAB-B324-56908A90B0BA}" type="CATEGORYNAME">
                      <a:rPr lang="mk-MK">
                        <a:solidFill>
                          <a:srgbClr val="002060"/>
                        </a:solidFill>
                      </a:rPr>
                      <a:pPr>
                        <a:defRPr sz="1100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>
                        <a:solidFill>
                          <a:srgbClr val="002060"/>
                        </a:solidFill>
                      </a:rPr>
                      <a:t>
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159-4E4C-897F-EF5020D824BB}"/>
                </c:ext>
              </c:extLst>
            </c:dLbl>
            <c:dLbl>
              <c:idx val="8"/>
              <c:layout>
                <c:manualLayout>
                  <c:x val="4.1666666666666664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F4AF9A-06B2-4A98-ADBD-542B982FA137}" type="CATEGORYNAME">
                      <a:rPr lang="mk-MK">
                        <a:solidFill>
                          <a:srgbClr val="002060"/>
                        </a:solidFill>
                      </a:rPr>
                      <a:pPr>
                        <a:defRPr sz="1100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>
                        <a:solidFill>
                          <a:srgbClr val="002060"/>
                        </a:solidFill>
                      </a:rPr>
                      <a:t>
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159-4E4C-897F-EF5020D82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Грција</c:v>
                </c:pt>
                <c:pt idx="1">
                  <c:v>Словенија</c:v>
                </c:pt>
                <c:pt idx="2">
                  <c:v>Австрија</c:v>
                </c:pt>
                <c:pt idx="3">
                  <c:v>Германија</c:v>
                </c:pt>
                <c:pt idx="4">
                  <c:v>Турција</c:v>
                </c:pt>
                <c:pt idx="5">
                  <c:v>Бугарија</c:v>
                </c:pt>
                <c:pt idx="6">
                  <c:v>Швајцарија</c:v>
                </c:pt>
                <c:pt idx="7">
                  <c:v>домашни акционери</c:v>
                </c:pt>
                <c:pt idx="8">
                  <c:v>државна сопственост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24.9</c:v>
                </c:pt>
                <c:pt idx="1">
                  <c:v>16.3</c:v>
                </c:pt>
                <c:pt idx="2">
                  <c:v>10.6</c:v>
                </c:pt>
                <c:pt idx="3">
                  <c:v>3.7</c:v>
                </c:pt>
                <c:pt idx="4">
                  <c:v>13.6</c:v>
                </c:pt>
                <c:pt idx="5">
                  <c:v>6</c:v>
                </c:pt>
                <c:pt idx="6">
                  <c:v>0.8</c:v>
                </c:pt>
                <c:pt idx="7">
                  <c:v>20.399999999999999</c:v>
                </c:pt>
                <c:pt idx="8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159-4E4C-897F-EF5020D824B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ru-RU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Стапка на поврат на просечната актива (ROAA)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717083112710666E-2"/>
          <c:y val="0.18636902116907295"/>
          <c:w val="0.94970808353546543"/>
          <c:h val="0.54310921380935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анализа'!$B$49</c:f>
              <c:strCache>
                <c:ptCount val="1"/>
                <c:pt idx="0">
                  <c:v>ROA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4E-44B6-9882-A8432339980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4E-44B6-9882-A843233998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4E-44B6-9882-A8432339980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4E-44B6-9882-A8432339980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A4E-44B6-9882-A8432339980A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5A4E-44B6-9882-A8432339980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A4E-44B6-9882-A8432339980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5A4E-44B6-9882-A8432339980A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A4E-44B6-9882-A8432339980A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5A4E-44B6-9882-A843233998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анализа'!$C$49:$L$49</c:f>
              <c:numCache>
                <c:formatCode>0.0</c:formatCode>
                <c:ptCount val="10"/>
                <c:pt idx="0">
                  <c:v>1.2691810162718675</c:v>
                </c:pt>
                <c:pt idx="1">
                  <c:v>1.2773853137386502</c:v>
                </c:pt>
                <c:pt idx="2">
                  <c:v>1.4949066761489729</c:v>
                </c:pt>
                <c:pt idx="3">
                  <c:v>1.4626584565432854</c:v>
                </c:pt>
                <c:pt idx="4">
                  <c:v>1.9979966782131164</c:v>
                </c:pt>
                <c:pt idx="5">
                  <c:v>2.6265088991381811</c:v>
                </c:pt>
                <c:pt idx="6">
                  <c:v>2.2131428736455678</c:v>
                </c:pt>
                <c:pt idx="7">
                  <c:v>2.1687416609950083</c:v>
                </c:pt>
                <c:pt idx="8">
                  <c:v>2.1946499574543776</c:v>
                </c:pt>
                <c:pt idx="9">
                  <c:v>2.2599753664821387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A4E-44B6-9882-A8432339980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4841327"/>
        <c:axId val="527915200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анализа'!$B$50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5A4E-44B6-9882-A8432339980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5A4E-44B6-9882-A8432339980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5A4E-44B6-9882-A8432339980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5A4E-44B6-9882-A8432339980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5A4E-44B6-9882-A843233998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анализа'!$C$50:$L$50</c:f>
              <c:numCache>
                <c:formatCode>0.00</c:formatCode>
                <c:ptCount val="10"/>
                <c:pt idx="0">
                  <c:v>0.36</c:v>
                </c:pt>
                <c:pt idx="1">
                  <c:v>0.1</c:v>
                </c:pt>
                <c:pt idx="2">
                  <c:v>0.43</c:v>
                </c:pt>
                <c:pt idx="3">
                  <c:v>0.49</c:v>
                </c:pt>
                <c:pt idx="4">
                  <c:v>0.63</c:v>
                </c:pt>
                <c:pt idx="5">
                  <c:v>0.7</c:v>
                </c:pt>
                <c:pt idx="6">
                  <c:v>0.67</c:v>
                </c:pt>
                <c:pt idx="7">
                  <c:v>0.69</c:v>
                </c:pt>
                <c:pt idx="8">
                  <c:v>0.7</c:v>
                </c:pt>
                <c:pt idx="9">
                  <c:v>0.69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5A4E-44B6-9882-A84323399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841327"/>
        <c:axId val="527915200"/>
      </c:lineChart>
      <c:catAx>
        <c:axId val="1384841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15200"/>
        <c:crosses val="autoZero"/>
        <c:auto val="1"/>
        <c:lblAlgn val="ctr"/>
        <c:lblOffset val="100"/>
        <c:noMultiLvlLbl val="0"/>
      </c:catAx>
      <c:valAx>
        <c:axId val="527915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38484132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ru-RU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Стапка на поврат на просечниот капитал (ROAE)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'годишна анализа'!$B$51</c:f>
              <c:strCache>
                <c:ptCount val="1"/>
                <c:pt idx="0">
                  <c:v>ROE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906-4D95-A8BA-24532DD045E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906-4D95-A8BA-24532DD045E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906-4D95-A8BA-24532DD045E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906-4D95-A8BA-24532DD045E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906-4D95-A8BA-24532DD045E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906-4D95-A8BA-24532DD045E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906-4D95-A8BA-24532DD045E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906-4D95-A8BA-24532DD045E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906-4D95-A8BA-24532DD045E7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rgbClr val="F513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906-4D95-A8BA-24532DD045E7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906-4D95-A8BA-24532DD045E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906-4D95-A8BA-24532DD045E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7906-4D95-A8BA-24532DD045E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7906-4D95-A8BA-24532DD045E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7906-4D95-A8BA-24532DD045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анализа'!$C$51:$L$51</c:f>
              <c:numCache>
                <c:formatCode>0.0</c:formatCode>
                <c:ptCount val="10"/>
                <c:pt idx="0">
                  <c:v>11.664032944643903</c:v>
                </c:pt>
                <c:pt idx="1">
                  <c:v>11.29009921885774</c:v>
                </c:pt>
                <c:pt idx="2">
                  <c:v>12.891611494408501</c:v>
                </c:pt>
                <c:pt idx="3">
                  <c:v>12.235885115027333</c:v>
                </c:pt>
                <c:pt idx="4">
                  <c:v>16.128516518360961</c:v>
                </c:pt>
                <c:pt idx="5">
                  <c:v>20.175547051584541</c:v>
                </c:pt>
                <c:pt idx="6">
                  <c:v>17.555667533434406</c:v>
                </c:pt>
                <c:pt idx="7">
                  <c:v>16.623118713141217</c:v>
                </c:pt>
                <c:pt idx="8">
                  <c:v>16.779549056156622</c:v>
                </c:pt>
                <c:pt idx="9">
                  <c:v>17.502851765098345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906-4D95-A8BA-24532DD045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0571695"/>
        <c:axId val="535620944"/>
      </c:barChart>
      <c:lineChart>
        <c:grouping val="standard"/>
        <c:varyColors val="0"/>
        <c:ser>
          <c:idx val="1"/>
          <c:order val="1"/>
          <c:tx>
            <c:strRef>
              <c:f>'годишна анализа'!$B$52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7906-4D95-A8BA-24532DD045E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7906-4D95-A8BA-24532DD045E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7906-4D95-A8BA-24532DD045E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7906-4D95-A8BA-24532DD045E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7906-4D95-A8BA-24532DD045E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7906-4D95-A8BA-24532DD045E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7906-4D95-A8BA-24532DD045E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7906-4D95-A8BA-24532DD045E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7906-4D95-A8BA-24532DD045E7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7906-4D95-A8BA-24532DD045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анализа'!$C$52:$L$52</c:f>
              <c:numCache>
                <c:formatCode>0.00</c:formatCode>
                <c:ptCount val="10"/>
                <c:pt idx="0">
                  <c:v>5.38</c:v>
                </c:pt>
                <c:pt idx="1">
                  <c:v>2.31</c:v>
                </c:pt>
                <c:pt idx="2">
                  <c:v>6.7</c:v>
                </c:pt>
                <c:pt idx="3">
                  <c:v>7.68</c:v>
                </c:pt>
                <c:pt idx="4">
                  <c:v>9.31</c:v>
                </c:pt>
                <c:pt idx="5">
                  <c:v>10.09</c:v>
                </c:pt>
                <c:pt idx="6">
                  <c:v>9.5399999999999991</c:v>
                </c:pt>
                <c:pt idx="7">
                  <c:v>9.85</c:v>
                </c:pt>
                <c:pt idx="8">
                  <c:v>10.11</c:v>
                </c:pt>
                <c:pt idx="9">
                  <c:v>9.8800000000000008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7906-4D95-A8BA-24532DD04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571695"/>
        <c:axId val="535620944"/>
      </c:lineChart>
      <c:catAx>
        <c:axId val="213057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620944"/>
        <c:crosses val="autoZero"/>
        <c:auto val="1"/>
        <c:lblAlgn val="ctr"/>
        <c:lblOffset val="100"/>
        <c:noMultiLvlLbl val="0"/>
      </c:catAx>
      <c:valAx>
        <c:axId val="535620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13057169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cap="none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mk-MK" sz="10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УЧЕСТВО НА СТРАНСКИ КАПИТАЛ ВО СОПСТВЕНИЧКАТА СТРУКТУРА</a:t>
            </a:r>
            <a:endParaRPr lang="en-GB" sz="1000" b="1" i="0" u="none" strike="noStrike" kern="1200" cap="none" spc="0" normalizeH="0" baseline="0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GB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'Странски капитал во вкупниот'!$AP$20</c:f>
              <c:strCache>
                <c:ptCount val="1"/>
                <c:pt idx="0">
                  <c:v>Учество на странскиот капитал во вкупниот капитал*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FF006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вкупниот'!$AQ$19:$AY$19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strCache>
            </c:strRef>
          </c:cat>
          <c:val>
            <c:numRef>
              <c:f>'Странски капитал во вкупниот'!$AQ$20:$AY$20</c:f>
              <c:numCache>
                <c:formatCode>0.0%</c:formatCode>
                <c:ptCount val="9"/>
                <c:pt idx="0">
                  <c:v>0.74364480613881534</c:v>
                </c:pt>
                <c:pt idx="1">
                  <c:v>0.72885806445272527</c:v>
                </c:pt>
                <c:pt idx="2">
                  <c:v>0.75365272744995504</c:v>
                </c:pt>
                <c:pt idx="3">
                  <c:v>0.75407264972055998</c:v>
                </c:pt>
                <c:pt idx="4">
                  <c:v>0.76289609687090398</c:v>
                </c:pt>
                <c:pt idx="5">
                  <c:v>0.77715436819894623</c:v>
                </c:pt>
                <c:pt idx="6">
                  <c:v>0.78819625574543817</c:v>
                </c:pt>
                <c:pt idx="7" formatCode="0.00%">
                  <c:v>0.79721368446525165</c:v>
                </c:pt>
                <c:pt idx="8" formatCode="0.00%">
                  <c:v>0.80472928473148397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87-41EA-B766-3F79935861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71466623"/>
        <c:axId val="1071464223"/>
      </c:lineChart>
      <c:catAx>
        <c:axId val="1071466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1464223"/>
        <c:crosses val="autoZero"/>
        <c:auto val="1"/>
        <c:lblAlgn val="ctr"/>
        <c:lblOffset val="100"/>
        <c:noMultiLvlLbl val="0"/>
      </c:catAx>
      <c:valAx>
        <c:axId val="107146422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0714666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spc="15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mk-MK" sz="1000" dirty="0">
                <a:solidFill>
                  <a:srgbClr val="002060"/>
                </a:solidFill>
              </a:rPr>
              <a:t>АКТИВА</a:t>
            </a:r>
            <a:endParaRPr lang="en-US" sz="100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spc="15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94182686800202E-2"/>
          <c:y val="0.1670697643485779"/>
          <c:w val="0.94611634626399599"/>
          <c:h val="0.65898712008690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Sheet6!$A$2</c:f>
              <c:strCache>
                <c:ptCount val="1"/>
                <c:pt idx="0">
                  <c:v>Total assets of the Banking system 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5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D8D7-4440-851D-FE42972DCF09}"/>
              </c:ext>
            </c:extLst>
          </c:dPt>
          <c:dPt>
            <c:idx val="6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D8D7-4440-851D-FE42972DCF09}"/>
              </c:ext>
            </c:extLst>
          </c:dPt>
          <c:dPt>
            <c:idx val="7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D8D7-4440-851D-FE42972DCF09}"/>
              </c:ext>
            </c:extLst>
          </c:dPt>
          <c:dPt>
            <c:idx val="8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D8D7-4440-851D-FE42972DCF09}"/>
              </c:ext>
            </c:extLst>
          </c:dPt>
          <c:dPt>
            <c:idx val="9"/>
            <c:invertIfNegative val="0"/>
            <c:bubble3D val="0"/>
            <c:spPr>
              <a:pattFill prst="narHorz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>
                <a:solidFill>
                  <a:srgbClr val="FF0066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D8D7-4440-851D-FE42972DCF09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8D7-4440-851D-FE42972DCF0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8D7-4440-851D-FE42972DCF09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8D7-4440-851D-FE42972DCF09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8D7-4440-851D-FE42972DCF09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8D7-4440-851D-FE42972DCF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Sheet6!$B$1:$K$1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Sheet6!$B$2:$K$2</c:f>
              <c:numCache>
                <c:formatCode>#,##0</c:formatCode>
                <c:ptCount val="10"/>
                <c:pt idx="0">
                  <c:v>549969</c:v>
                </c:pt>
                <c:pt idx="1">
                  <c:v>585501</c:v>
                </c:pt>
                <c:pt idx="2">
                  <c:v>638666</c:v>
                </c:pt>
                <c:pt idx="3">
                  <c:v>684255</c:v>
                </c:pt>
                <c:pt idx="4">
                  <c:v>746739</c:v>
                </c:pt>
                <c:pt idx="5">
                  <c:v>765036</c:v>
                </c:pt>
                <c:pt idx="6">
                  <c:v>824812</c:v>
                </c:pt>
                <c:pt idx="7">
                  <c:v>821983</c:v>
                </c:pt>
                <c:pt idx="8">
                  <c:v>858401</c:v>
                </c:pt>
                <c:pt idx="9">
                  <c:v>881290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D7-4440-851D-FE42972DCF0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448611696"/>
        <c:axId val="1448617456"/>
      </c:barChart>
      <c:catAx>
        <c:axId val="144861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617456"/>
        <c:crosses val="autoZero"/>
        <c:auto val="1"/>
        <c:lblAlgn val="ctr"/>
        <c:lblOffset val="100"/>
        <c:noMultiLvlLbl val="0"/>
      </c:catAx>
      <c:valAx>
        <c:axId val="144861745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4861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Финансиска интермедијација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5134088020519774"/>
          <c:y val="3.70369215792194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'годишна анализа'!$B$3</c:f>
              <c:strCache>
                <c:ptCount val="1"/>
                <c:pt idx="0">
                  <c:v> АКТИВА/БДП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1C-403D-B820-9C177BFB9434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1C-403D-B820-9C177BFB9434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61C-403D-B820-9C177BFB9434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61C-403D-B820-9C177BFB9434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361C-403D-B820-9C177BFB943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361C-403D-B820-9C177BFB943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61C-403D-B820-9C177BFB943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61C-403D-B820-9C177BFB943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61C-403D-B820-9C177BFB943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61C-403D-B820-9C177BFB9434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61C-403D-B820-9C177BFB943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61C-403D-B820-9C177BFB943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361C-403D-B820-9C177BFB943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61C-403D-B820-9C177BFB9434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361C-403D-B820-9C177BFB94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анализа'!$C$3:$L$3</c:f>
              <c:numCache>
                <c:formatCode>0.0</c:formatCode>
                <c:ptCount val="10"/>
                <c:pt idx="0">
                  <c:v>79.396980148206325</c:v>
                </c:pt>
                <c:pt idx="1">
                  <c:v>87.482281081581817</c:v>
                </c:pt>
                <c:pt idx="2">
                  <c:v>87.555148990189778</c:v>
                </c:pt>
                <c:pt idx="3">
                  <c:v>83.846125766465221</c:v>
                </c:pt>
                <c:pt idx="4">
                  <c:v>82.704082584794975</c:v>
                </c:pt>
                <c:pt idx="5">
                  <c:v>81.302333083249209</c:v>
                </c:pt>
                <c:pt idx="6">
                  <c:v>85.553699510001536</c:v>
                </c:pt>
                <c:pt idx="7">
                  <c:v>85.377562176075827</c:v>
                </c:pt>
                <c:pt idx="8">
                  <c:v>87.535781572310611</c:v>
                </c:pt>
                <c:pt idx="9">
                  <c:v>86.355788808768679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61C-403D-B820-9C177BFB9434}"/>
            </c:ext>
          </c:extLst>
        </c:ser>
        <c:ser>
          <c:idx val="1"/>
          <c:order val="1"/>
          <c:tx>
            <c:strRef>
              <c:f>'годишна анализа'!$B$4</c:f>
              <c:strCache>
                <c:ptCount val="1"/>
                <c:pt idx="0">
                  <c:v> ДЕПОЗИТИ/БДП 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361C-403D-B820-9C177BFB9434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361C-403D-B820-9C177BFB9434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361C-403D-B820-9C177BFB9434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361C-403D-B820-9C177BFB9434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2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361C-403D-B820-9C177BFB9434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361C-403D-B820-9C177BFB943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361C-403D-B820-9C177BFB943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361C-403D-B820-9C177BFB943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361C-403D-B820-9C177BFB9434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EE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361C-403D-B820-9C177BFB94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анализа'!$C$4:$L$4</c:f>
              <c:numCache>
                <c:formatCode>0.0</c:formatCode>
                <c:ptCount val="10"/>
                <c:pt idx="0">
                  <c:v>58.553003033133479</c:v>
                </c:pt>
                <c:pt idx="1">
                  <c:v>64.378243751858349</c:v>
                </c:pt>
                <c:pt idx="2">
                  <c:v>64.274193084047567</c:v>
                </c:pt>
                <c:pt idx="3">
                  <c:v>60.527439087152793</c:v>
                </c:pt>
                <c:pt idx="4">
                  <c:v>59.762892048499573</c:v>
                </c:pt>
                <c:pt idx="5">
                  <c:v>59.191172011047975</c:v>
                </c:pt>
                <c:pt idx="6">
                  <c:v>62.335373291570974</c:v>
                </c:pt>
                <c:pt idx="7">
                  <c:v>62.12907224315596</c:v>
                </c:pt>
                <c:pt idx="8">
                  <c:v>62.724360406066005</c:v>
                </c:pt>
                <c:pt idx="9">
                  <c:v>61.570125767971028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361C-403D-B820-9C177BFB9434}"/>
            </c:ext>
          </c:extLst>
        </c:ser>
        <c:ser>
          <c:idx val="2"/>
          <c:order val="2"/>
          <c:tx>
            <c:strRef>
              <c:f>'годишна анализа'!$B$5</c:f>
              <c:strCache>
                <c:ptCount val="1"/>
                <c:pt idx="0">
                  <c:v> КРЕДИТИ/БДП </c:v>
                </c:pt>
              </c:strCache>
            </c:strRef>
          </c:tx>
          <c:spPr>
            <a:ln w="22225" cap="rnd">
              <a:solidFill>
                <a:srgbClr val="0DFB18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361C-403D-B820-9C177BFB9434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361C-403D-B820-9C177BFB9434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361C-403D-B820-9C177BFB9434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361C-403D-B820-9C177BFB9434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rgbClr val="0DFB18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361C-403D-B820-9C177BFB9434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361C-403D-B820-9C177BFB943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361C-403D-B820-9C177BFB9434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361C-403D-B820-9C177BFB9434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361C-403D-B820-9C177BFB9434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27E0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361C-403D-B820-9C177BFB94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анализа'!$C$5:$L$5</c:f>
              <c:numCache>
                <c:formatCode>0.0</c:formatCode>
                <c:ptCount val="10"/>
                <c:pt idx="0">
                  <c:v>49.041007647076654</c:v>
                </c:pt>
                <c:pt idx="1">
                  <c:v>52.818374997572015</c:v>
                </c:pt>
                <c:pt idx="2">
                  <c:v>52.591661183038042</c:v>
                </c:pt>
                <c:pt idx="3">
                  <c:v>51.77436477127354</c:v>
                </c:pt>
                <c:pt idx="4">
                  <c:v>48.793565136113571</c:v>
                </c:pt>
                <c:pt idx="5">
                  <c:v>49.40186394198853</c:v>
                </c:pt>
                <c:pt idx="6">
                  <c:v>50.817454877736978</c:v>
                </c:pt>
                <c:pt idx="7">
                  <c:v>52.0340313959178</c:v>
                </c:pt>
                <c:pt idx="8">
                  <c:v>53.454019688639761</c:v>
                </c:pt>
                <c:pt idx="9">
                  <c:v>52.317647691018955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361C-403D-B820-9C177BFB94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106047"/>
        <c:axId val="153094047"/>
      </c:lineChart>
      <c:catAx>
        <c:axId val="15310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94047"/>
        <c:crosses val="autoZero"/>
        <c:auto val="1"/>
        <c:lblAlgn val="ctr"/>
        <c:lblOffset val="100"/>
        <c:noMultiLvlLbl val="0"/>
      </c:catAx>
      <c:valAx>
        <c:axId val="153094047"/>
        <c:scaling>
          <c:orientation val="minMax"/>
          <c:min val="40"/>
        </c:scaling>
        <c:delete val="1"/>
        <c:axPos val="l"/>
        <c:numFmt formatCode="0.0" sourceLinked="1"/>
        <c:majorTickMark val="none"/>
        <c:minorTickMark val="none"/>
        <c:tickLblPos val="nextTo"/>
        <c:crossAx val="15310604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dirty="0"/>
              <a:t>Структура на актива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Sheet1!$E$33</c:f>
              <c:strCache>
                <c:ptCount val="1"/>
                <c:pt idx="0">
                  <c:v>30.09.2021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A5BE-4334-A6D0-0188A959A48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A5BE-4334-A6D0-0188A959A48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A5BE-4334-A6D0-0188A959A485}"/>
              </c:ext>
            </c:extLst>
          </c:dPt>
          <c:dLbls>
            <c:dLbl>
              <c:idx val="0"/>
              <c:layout>
                <c:manualLayout>
                  <c:x val="-1.9200815957874945E-7"/>
                  <c:y val="-4.1922836253841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mk-MK" sz="800" dirty="0"/>
                      <a:t>ликвидна </a:t>
                    </a:r>
                  </a:p>
                  <a:p>
                    <a:pPr>
                      <a:defRPr sz="800"/>
                    </a:pPr>
                    <a:r>
                      <a:rPr lang="mk-MK" sz="800" dirty="0"/>
                      <a:t>актива</a:t>
                    </a:r>
                    <a:r>
                      <a:rPr lang="mk-MK" sz="800" baseline="0" dirty="0"/>
                      <a:t>
30%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54108821008454"/>
                      <c:h val="0.264995080148223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5BE-4334-A6D0-0188A959A485}"/>
                </c:ext>
              </c:extLst>
            </c:dLbl>
            <c:dLbl>
              <c:idx val="1"/>
              <c:layout>
                <c:manualLayout>
                  <c:x val="2.2336693220115073E-2"/>
                  <c:y val="-8.40387447050532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mk-MK" sz="800" baseline="0" dirty="0"/>
                      <a:t>Кредитна изложеност 61%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63988792867742"/>
                      <c:h val="0.1605876063157094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5BE-4334-A6D0-0188A959A485}"/>
                </c:ext>
              </c:extLst>
            </c:dLbl>
            <c:dLbl>
              <c:idx val="2"/>
              <c:layout>
                <c:manualLayout>
                  <c:x val="-0.18839085739282591"/>
                  <c:y val="8.0179352580927385E-2"/>
                </c:manualLayout>
              </c:layout>
              <c:tx>
                <c:rich>
                  <a:bodyPr/>
                  <a:lstStyle/>
                  <a:p>
                    <a:fld id="{747F1DA3-CD67-411D-B379-6A3C2B2903FD}" type="CATEGORYNAME">
                      <a:rPr lang="mk-MK"/>
                      <a:pPr/>
                      <a:t>[CATEGORY NAME]</a:t>
                    </a:fld>
                    <a:r>
                      <a:rPr lang="mk-MK" baseline="0" dirty="0"/>
                      <a:t>
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5BE-4334-A6D0-0188A959A4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Sheet1!$D$34:$D$36</c:f>
              <c:strCache>
                <c:ptCount val="3"/>
                <c:pt idx="0">
                  <c:v>високоликвидна актива </c:v>
                </c:pt>
                <c:pt idx="1">
                  <c:v>кредити </c:v>
                </c:pt>
                <c:pt idx="2">
                  <c:v>останата актива </c:v>
                </c:pt>
              </c:strCache>
            </c:strRef>
          </c:cat>
          <c:val>
            <c:numRef>
              <c:f>Sheet1!$E$34:$E$36</c:f>
              <c:numCache>
                <c:formatCode>0.00%</c:formatCode>
                <c:ptCount val="3"/>
                <c:pt idx="0">
                  <c:v>0.316</c:v>
                </c:pt>
                <c:pt idx="1">
                  <c:v>0.61099999999999999</c:v>
                </c:pt>
                <c:pt idx="2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BE-4334-A6D0-0188A959A48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'годишна анализа'!$B$7</c:f>
              <c:strCache>
                <c:ptCount val="1"/>
                <c:pt idx="0">
                  <c:v>Стапката на покриеност со ликвидност 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05A-48F4-990E-019E1914685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05A-48F4-990E-019E1914685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05A-48F4-990E-019E1914685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05A-48F4-990E-019E1914685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05A-48F4-990E-019E191468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анализа'!$C$7:$L$7</c:f>
              <c:numCache>
                <c:formatCode>General</c:formatCode>
                <c:ptCount val="10"/>
                <c:pt idx="2" formatCode="#,##0.0">
                  <c:v>292.19387826243246</c:v>
                </c:pt>
                <c:pt idx="3" formatCode="#,##0.0">
                  <c:v>273.76751101924151</c:v>
                </c:pt>
                <c:pt idx="4" formatCode="#,##0.0">
                  <c:v>263.46160008832987</c:v>
                </c:pt>
                <c:pt idx="5" formatCode="#,##0.0">
                  <c:v>289.66124816513093</c:v>
                </c:pt>
                <c:pt idx="6" formatCode="#,##0.0">
                  <c:v>289.39638474123598</c:v>
                </c:pt>
                <c:pt idx="7" formatCode="#,##0.0">
                  <c:v>313.83074391998298</c:v>
                </c:pt>
                <c:pt idx="8" formatCode="#,##0.0">
                  <c:v>259.14589057853402</c:v>
                </c:pt>
                <c:pt idx="9" formatCode="#,##0.0">
                  <c:v>266.98135937468697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5A-48F4-990E-019E191468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5024687"/>
        <c:axId val="962464080"/>
      </c:barChart>
      <c:lineChart>
        <c:grouping val="standard"/>
        <c:varyColors val="0"/>
        <c:ser>
          <c:idx val="3"/>
          <c:order val="1"/>
          <c:tx>
            <c:strRef>
              <c:f>'годишна анализа'!$B$8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05A-48F4-990E-019E1914685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05A-48F4-990E-019E1914685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05A-48F4-990E-019E1914685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05A-48F4-990E-019E1914685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05A-48F4-990E-019E191468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анализа'!$C$2:$L$2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анализа'!$C$8:$L$8</c:f>
              <c:numCache>
                <c:formatCode>_(* #,##0.0_);_(* \(#,##0.0\);_(* "-"??_);_(@_)</c:formatCode>
                <c:ptCount val="10"/>
                <c:pt idx="0">
                  <c:v>145.93</c:v>
                </c:pt>
                <c:pt idx="1">
                  <c:v>171.78</c:v>
                </c:pt>
                <c:pt idx="2">
                  <c:v>173.43</c:v>
                </c:pt>
                <c:pt idx="3">
                  <c:v>161.32</c:v>
                </c:pt>
                <c:pt idx="4">
                  <c:v>164.36</c:v>
                </c:pt>
                <c:pt idx="5">
                  <c:v>158.55000000000001</c:v>
                </c:pt>
                <c:pt idx="6">
                  <c:v>158.4</c:v>
                </c:pt>
                <c:pt idx="7">
                  <c:v>156.25</c:v>
                </c:pt>
                <c:pt idx="8">
                  <c:v>157.84</c:v>
                </c:pt>
                <c:pt idx="9">
                  <c:v>156.72999999999999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05A-48F4-990E-019E19146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024687"/>
        <c:axId val="962464080"/>
      </c:lineChart>
      <c:catAx>
        <c:axId val="213502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4080"/>
        <c:crosses val="autoZero"/>
        <c:auto val="1"/>
        <c:lblAlgn val="ctr"/>
        <c:lblOffset val="100"/>
        <c:noMultiLvlLbl val="0"/>
      </c:catAx>
      <c:valAx>
        <c:axId val="962464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3502468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Покриеност со ликвидност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Liquidity Coverage Ratio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pPr>
            <a:r>
              <a:rPr lang="en-US" sz="1100" b="0" i="0" u="none" strike="noStrike" kern="1200" cap="none" spc="0" normalizeH="0" baseline="0" dirty="0">
                <a:solidFill>
                  <a:srgbClr val="002060"/>
                </a:solidFill>
              </a:rPr>
              <a:t>(</a:t>
            </a:r>
            <a:r>
              <a:rPr lang="mk-MK" sz="1100" b="0" i="0" u="none" strike="noStrike" kern="1200" cap="none" spc="0" normalizeH="0" baseline="0" dirty="0">
                <a:solidFill>
                  <a:srgbClr val="002060"/>
                </a:solidFill>
              </a:rPr>
              <a:t>согласно меѓународната спогодба Базел 3)</a:t>
            </a:r>
            <a:endParaRPr lang="en-US" sz="1100" b="0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53466034534011442"/>
          <c:y val="1.7722258641185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50" b="1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601354015297449E-2"/>
          <c:y val="0.32092552731552676"/>
          <c:w val="0.98453741565566111"/>
          <c:h val="0.40334959419835187"/>
        </c:manualLayout>
      </c:layout>
      <c:lineChart>
        <c:grouping val="standard"/>
        <c:varyColors val="0"/>
        <c:ser>
          <c:idx val="0"/>
          <c:order val="0"/>
          <c:tx>
            <c:strRef>
              <c:f>'годишна анализа'!$B$10</c:f>
              <c:strCache>
                <c:ptCount val="1"/>
                <c:pt idx="0">
                  <c:v>Ликвидна актива/Краткорочни обврски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E3-4175-9515-C13105FC79C1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E3-4175-9515-C13105FC79C1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E3-4175-9515-C13105FC79C1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9E3-4175-9515-C13105FC79C1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E9E3-4175-9515-C13105FC79C1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9E3-4175-9515-C13105FC79C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9E3-4175-9515-C13105FC79C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9E3-4175-9515-C13105FC79C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9E3-4175-9515-C13105FC79C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9E3-4175-9515-C13105FC7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анализа'!$C$9:$L$9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анализа'!$C$10:$L$10</c:f>
              <c:numCache>
                <c:formatCode>0.0</c:formatCode>
                <c:ptCount val="10"/>
                <c:pt idx="0">
                  <c:v>54.803741186068052</c:v>
                </c:pt>
                <c:pt idx="1">
                  <c:v>53.801824137427843</c:v>
                </c:pt>
                <c:pt idx="2" formatCode="#,##0.0">
                  <c:v>52.26936481751131</c:v>
                </c:pt>
                <c:pt idx="3" formatCode="#,##0.0">
                  <c:v>47.667391839709843</c:v>
                </c:pt>
                <c:pt idx="4" formatCode="#,##0.0">
                  <c:v>52.302690957828844</c:v>
                </c:pt>
                <c:pt idx="5" formatCode="#,##0.0">
                  <c:v>53.980836102246521</c:v>
                </c:pt>
                <c:pt idx="6" formatCode="#,##0.0">
                  <c:v>55.699270764410294</c:v>
                </c:pt>
                <c:pt idx="7" formatCode="#,##0.0">
                  <c:v>54.330472134912242</c:v>
                </c:pt>
                <c:pt idx="8" formatCode="#,##0.0">
                  <c:v>53.046824269022494</c:v>
                </c:pt>
                <c:pt idx="9" formatCode="#,##0.0">
                  <c:v>53.272615683649981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E9E3-4175-9515-C13105FC79C1}"/>
            </c:ext>
          </c:extLst>
        </c:ser>
        <c:ser>
          <c:idx val="1"/>
          <c:order val="1"/>
          <c:tx>
            <c:strRef>
              <c:f>'годишна анализа'!$B$11</c:f>
              <c:strCache>
                <c:ptCount val="1"/>
                <c:pt idx="0">
                  <c:v>Ликвидна актива/Депозити население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E9E3-4175-9515-C13105FC79C1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E9E3-4175-9515-C13105FC79C1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E9E3-4175-9515-C13105FC79C1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E9E3-4175-9515-C13105FC79C1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bg1">
                    <a:lumMod val="5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E9E3-4175-9515-C13105FC79C1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E9E3-4175-9515-C13105FC79C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E9E3-4175-9515-C13105FC79C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E9E3-4175-9515-C13105FC79C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E9E3-4175-9515-C13105FC79C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E9E3-4175-9515-C13105FC7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анализа'!$C$9:$L$9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анализа'!$C$11:$L$11</c:f>
              <c:numCache>
                <c:formatCode>_(* #,##0_);_(* \(#,##0\);_(* "-"??_);_(@_)</c:formatCode>
                <c:ptCount val="10"/>
                <c:pt idx="0">
                  <c:v>62.220137366347195</c:v>
                </c:pt>
                <c:pt idx="1">
                  <c:v>64.444616744471929</c:v>
                </c:pt>
                <c:pt idx="2">
                  <c:v>65.477769741210352</c:v>
                </c:pt>
                <c:pt idx="3">
                  <c:v>61.064953382443917</c:v>
                </c:pt>
                <c:pt idx="4">
                  <c:v>65.279408639095564</c:v>
                </c:pt>
                <c:pt idx="5">
                  <c:v>61.284015264529934</c:v>
                </c:pt>
                <c:pt idx="6">
                  <c:v>65.103786257678195</c:v>
                </c:pt>
                <c:pt idx="7">
                  <c:v>61.499616188066497</c:v>
                </c:pt>
                <c:pt idx="8">
                  <c:v>60.884395900156598</c:v>
                </c:pt>
                <c:pt idx="9">
                  <c:v>60.9735445572882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E9E3-4175-9515-C13105FC79C1}"/>
            </c:ext>
          </c:extLst>
        </c:ser>
        <c:ser>
          <c:idx val="2"/>
          <c:order val="2"/>
          <c:tx>
            <c:strRef>
              <c:f>'годишна анализа'!$B$12</c:f>
              <c:strCache>
                <c:ptCount val="1"/>
                <c:pt idx="0">
                  <c:v>Кредити/Депозити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E9E3-4175-9515-C13105FC79C1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E9E3-4175-9515-C13105FC79C1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E9E3-4175-9515-C13105FC79C1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E9E3-4175-9515-C13105FC79C1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2225" cap="rnd">
                <a:solidFill>
                  <a:schemeClr val="accent2">
                    <a:lumMod val="40000"/>
                    <a:lumOff val="6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E9E3-4175-9515-C13105FC79C1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E9E3-4175-9515-C13105FC79C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E9E3-4175-9515-C13105FC79C1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E9E3-4175-9515-C13105FC79C1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E9E3-4175-9515-C13105FC79C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E9E3-4175-9515-C13105FC7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анализа'!$C$9:$L$9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анализа'!$C$12:$L$12</c:f>
              <c:numCache>
                <c:formatCode>_(* #,##0_);_(* \(#,##0\);_(* "-"??_);_(@_)</c:formatCode>
                <c:ptCount val="10"/>
                <c:pt idx="0">
                  <c:v>84</c:v>
                </c:pt>
                <c:pt idx="1">
                  <c:v>82</c:v>
                </c:pt>
                <c:pt idx="2">
                  <c:v>82</c:v>
                </c:pt>
                <c:pt idx="3">
                  <c:v>86</c:v>
                </c:pt>
                <c:pt idx="4">
                  <c:v>82</c:v>
                </c:pt>
                <c:pt idx="5">
                  <c:v>83</c:v>
                </c:pt>
                <c:pt idx="6">
                  <c:v>82</c:v>
                </c:pt>
                <c:pt idx="7">
                  <c:v>83.8</c:v>
                </c:pt>
                <c:pt idx="8">
                  <c:v>85.2</c:v>
                </c:pt>
                <c:pt idx="9">
                  <c:v>84.7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E9E3-4175-9515-C13105FC79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082527"/>
        <c:axId val="153077247"/>
      </c:lineChart>
      <c:catAx>
        <c:axId val="15308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77247"/>
        <c:crosses val="autoZero"/>
        <c:auto val="1"/>
        <c:lblAlgn val="ctr"/>
        <c:lblOffset val="100"/>
        <c:noMultiLvlLbl val="0"/>
      </c:catAx>
      <c:valAx>
        <c:axId val="153077247"/>
        <c:scaling>
          <c:orientation val="minMax"/>
          <c:min val="0.4"/>
        </c:scaling>
        <c:delete val="1"/>
        <c:axPos val="l"/>
        <c:numFmt formatCode="0.0" sourceLinked="1"/>
        <c:majorTickMark val="none"/>
        <c:minorTickMark val="none"/>
        <c:tickLblPos val="nextTo"/>
        <c:crossAx val="15308252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6473477296024695E-2"/>
          <c:y val="0.79942700108988496"/>
          <c:w val="0.66376263052955287"/>
          <c:h val="0.16631176464240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9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sz="900" b="1" i="0" u="none" strike="noStrike" kern="1200" cap="none" spc="0" normalizeH="0" baseline="0" dirty="0">
                <a:solidFill>
                  <a:srgbClr val="FF0000"/>
                </a:solidFill>
              </a:rPr>
              <a:t>Ликвидни средства/ Актива</a:t>
            </a:r>
          </a:p>
          <a:p>
            <a:pPr algn="r">
              <a:defRPr sz="900"/>
            </a:pPr>
            <a:r>
              <a:rPr lang="mk-MK" sz="900" b="1" i="0" u="none" strike="noStrike" kern="1200" cap="none" spc="0" normalizeH="0" baseline="0" dirty="0">
                <a:solidFill>
                  <a:srgbClr val="FF0000"/>
                </a:solidFill>
              </a:rPr>
              <a:t>Кредити/ Актива</a:t>
            </a:r>
            <a:endParaRPr lang="en-US" sz="900" b="1" i="0" u="none" strike="noStrike" kern="1200" cap="none" spc="0" normalizeH="0" baseline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c:rich>
      </c:tx>
      <c:layout>
        <c:manualLayout>
          <c:xMode val="edge"/>
          <c:yMode val="edge"/>
          <c:x val="0.74604479581391059"/>
          <c:y val="4.2325868849901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9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mk-MK"/>
        </a:p>
      </c:txPr>
    </c:title>
    <c:autoTitleDeleted val="0"/>
    <c:plotArea>
      <c:layout>
        <c:manualLayout>
          <c:layoutTarget val="inner"/>
          <c:xMode val="edge"/>
          <c:yMode val="edge"/>
          <c:x val="3.0570252277888628E-2"/>
          <c:y val="0.11486875956536788"/>
          <c:w val="0.93885949544422276"/>
          <c:h val="0.695063508968040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'годишна анализа'!$B$14</c:f>
              <c:strCache>
                <c:ptCount val="1"/>
                <c:pt idx="0">
                  <c:v>Ликвидни средства/Актива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rgbClr val="00B0F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87-4F98-B689-639BD906A67C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887-4F98-B689-639BD906A67C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887-4F98-B689-639BD906A67C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887-4F98-B689-639BD906A67C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887-4F98-B689-639BD906A67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887-4F98-B689-639BD906A67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887-4F98-B689-639BD906A67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887-4F98-B689-639BD906A67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887-4F98-B689-639BD906A67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887-4F98-B689-639BD906A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анализа'!$C$13:$L$13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анализа'!$C$14:$L$14</c:f>
              <c:numCache>
                <c:formatCode>0</c:formatCode>
                <c:ptCount val="10"/>
                <c:pt idx="0">
                  <c:v>31.908295978081341</c:v>
                </c:pt>
                <c:pt idx="1">
                  <c:v>32.468459910131237</c:v>
                </c:pt>
                <c:pt idx="2">
                  <c:v>32.419193617299044</c:v>
                </c:pt>
                <c:pt idx="3">
                  <c:v>30.038483854896509</c:v>
                </c:pt>
                <c:pt idx="4">
                  <c:v>31.788934420129493</c:v>
                </c:pt>
                <c:pt idx="5">
                  <c:v>30.931370279755388</c:v>
                </c:pt>
                <c:pt idx="6">
                  <c:v>32.551884136716083</c:v>
                </c:pt>
                <c:pt idx="7">
                  <c:v>31.054291913527436</c:v>
                </c:pt>
                <c:pt idx="8">
                  <c:v>30.452470742338654</c:v>
                </c:pt>
                <c:pt idx="9">
                  <c:v>30.565564037678072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87-4F98-B689-639BD906A67C}"/>
            </c:ext>
          </c:extLst>
        </c:ser>
        <c:ser>
          <c:idx val="1"/>
          <c:order val="1"/>
          <c:tx>
            <c:strRef>
              <c:f>'годишна анализа'!$B$15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spPr>
                <a:solidFill>
                  <a:schemeClr val="accent5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887-4F98-B689-639BD906A67C}"/>
                </c:ext>
              </c:extLst>
            </c:dLbl>
            <c:dLbl>
              <c:idx val="1"/>
              <c:spPr>
                <a:solidFill>
                  <a:schemeClr val="accent5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887-4F98-B689-639BD906A67C}"/>
                </c:ext>
              </c:extLst>
            </c:dLbl>
            <c:dLbl>
              <c:idx val="2"/>
              <c:spPr>
                <a:solidFill>
                  <a:schemeClr val="accent5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887-4F98-B689-639BD906A67C}"/>
                </c:ext>
              </c:extLst>
            </c:dLbl>
            <c:dLbl>
              <c:idx val="3"/>
              <c:spPr>
                <a:solidFill>
                  <a:schemeClr val="accent5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D887-4F98-B689-639BD906A67C}"/>
                </c:ext>
              </c:extLst>
            </c:dLbl>
            <c:dLbl>
              <c:idx val="4"/>
              <c:spPr>
                <a:solidFill>
                  <a:schemeClr val="accent5"/>
                </a:solidFill>
                <a:ln>
                  <a:solidFill>
                    <a:srgbClr val="00FFFF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887-4F98-B689-639BD906A67C}"/>
                </c:ext>
              </c:extLst>
            </c:dLbl>
            <c:dLbl>
              <c:idx val="5"/>
              <c:spPr>
                <a:solidFill>
                  <a:schemeClr val="accent5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D887-4F98-B689-639BD906A67C}"/>
                </c:ext>
              </c:extLst>
            </c:dLbl>
            <c:dLbl>
              <c:idx val="6"/>
              <c:spPr>
                <a:solidFill>
                  <a:schemeClr val="accent5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D887-4F98-B689-639BD906A67C}"/>
                </c:ext>
              </c:extLst>
            </c:dLbl>
            <c:dLbl>
              <c:idx val="7"/>
              <c:spPr>
                <a:solidFill>
                  <a:schemeClr val="accent5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D887-4F98-B689-639BD906A67C}"/>
                </c:ext>
              </c:extLst>
            </c:dLbl>
            <c:dLbl>
              <c:idx val="8"/>
              <c:spPr>
                <a:solidFill>
                  <a:schemeClr val="accent5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D887-4F98-B689-639BD906A67C}"/>
                </c:ext>
              </c:extLst>
            </c:dLbl>
            <c:dLbl>
              <c:idx val="9"/>
              <c:spPr>
                <a:solidFill>
                  <a:schemeClr val="accent5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D887-4F98-B689-639BD906A67C}"/>
                </c:ext>
              </c:extLst>
            </c:dLbl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анализа'!$C$13:$L$13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анализа'!$C$15:$L$15</c:f>
              <c:numCache>
                <c:formatCode>0</c:formatCode>
                <c:ptCount val="10"/>
                <c:pt idx="0">
                  <c:v>6.2917040219186617</c:v>
                </c:pt>
                <c:pt idx="1">
                  <c:v>7.1315400898687713</c:v>
                </c:pt>
                <c:pt idx="2">
                  <c:v>7.5138856447878553</c:v>
                </c:pt>
                <c:pt idx="3">
                  <c:v>8.2123144585976888</c:v>
                </c:pt>
                <c:pt idx="4">
                  <c:v>9.213209568600206</c:v>
                </c:pt>
                <c:pt idx="5">
                  <c:v>8.3054731557169177</c:v>
                </c:pt>
                <c:pt idx="6">
                  <c:v>8.4481158632839168</c:v>
                </c:pt>
                <c:pt idx="7">
                  <c:v>8.0457080864725654</c:v>
                </c:pt>
                <c:pt idx="8">
                  <c:v>8.4475292576613512</c:v>
                </c:pt>
                <c:pt idx="9">
                  <c:v>9.034435962321929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887-4F98-B689-639BD906A67C}"/>
            </c:ext>
          </c:extLst>
        </c:ser>
        <c:ser>
          <c:idx val="2"/>
          <c:order val="2"/>
          <c:tx>
            <c:strRef>
              <c:f>'годишна анализа'!$B$16</c:f>
              <c:strCache>
                <c:ptCount val="1"/>
                <c:pt idx="0">
                  <c:v>Кредити/Актива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D887-4F98-B689-639BD906A67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D887-4F98-B689-639BD906A67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D887-4F98-B689-639BD906A67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D887-4F98-B689-639BD906A67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chemeClr val="bg1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D887-4F98-B689-639BD906A67C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rgbClr val="0070C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D887-4F98-B689-639BD906A67C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rgbClr val="0070C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D887-4F98-B689-639BD906A67C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rgbClr val="0070C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D887-4F98-B689-639BD906A67C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rgbClr val="0070C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D887-4F98-B689-639BD906A67C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solidFill>
                  <a:srgbClr val="0070C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D887-4F98-B689-639BD906A67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D887-4F98-B689-639BD906A67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D887-4F98-B689-639BD906A67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D887-4F98-B689-639BD906A67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D887-4F98-B689-639BD906A67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D887-4F98-B689-639BD906A6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'годишна анализа'!$C$13:$L$13</c:f>
              <c:strCach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Q3 24</c:v>
                </c:pt>
                <c:pt idx="6">
                  <c:v>2024</c:v>
                </c:pt>
                <c:pt idx="7">
                  <c:v>Q1 25</c:v>
                </c:pt>
                <c:pt idx="8">
                  <c:v>Q2 25</c:v>
                </c:pt>
                <c:pt idx="9">
                  <c:v>Q3 25</c:v>
                </c:pt>
              </c:strCache>
            </c:strRef>
          </c:cat>
          <c:val>
            <c:numRef>
              <c:f>'годишна анализа'!$C$16:$L$16</c:f>
              <c:numCache>
                <c:formatCode>#,##0</c:formatCode>
                <c:ptCount val="10"/>
                <c:pt idx="0">
                  <c:v>61.8</c:v>
                </c:pt>
                <c:pt idx="1">
                  <c:v>60.4</c:v>
                </c:pt>
                <c:pt idx="2">
                  <c:v>60.066920737913101</c:v>
                </c:pt>
                <c:pt idx="3">
                  <c:v>61.749201686505799</c:v>
                </c:pt>
                <c:pt idx="4">
                  <c:v>58.997856011270301</c:v>
                </c:pt>
                <c:pt idx="5">
                  <c:v>60.763156564527698</c:v>
                </c:pt>
                <c:pt idx="6">
                  <c:v>59</c:v>
                </c:pt>
                <c:pt idx="7">
                  <c:v>60.9</c:v>
                </c:pt>
                <c:pt idx="8">
                  <c:v>61.1</c:v>
                </c:pt>
                <c:pt idx="9">
                  <c:v>60.4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D887-4F98-B689-639BD906A6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17251567"/>
        <c:axId val="317249167"/>
      </c:barChart>
      <c:catAx>
        <c:axId val="317251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249167"/>
        <c:crosses val="autoZero"/>
        <c:auto val="1"/>
        <c:lblAlgn val="ctr"/>
        <c:lblOffset val="100"/>
        <c:noMultiLvlLbl val="0"/>
      </c:catAx>
      <c:valAx>
        <c:axId val="317249167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17251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3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238D-1E27-47BB-86DE-2DCA6127632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63638"/>
            <a:ext cx="5591175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82297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AF59-CE35-435E-99B8-3B49E868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1981-D22B-4116-92B4-FBE1D59B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39E9-806A-419F-8E82-988D29F0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0294-8DE1-4930-804B-9FF175AF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89B-3351-4C6E-BC4A-373C0CA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E09B-26E3-42DA-8A80-229F5A4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46FF-370C-4F58-89B9-B4754D39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8440-4BEA-463A-939E-5CB8E449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EA2A-9F2A-4490-B578-73320DF6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239C-7F08-4C4F-A2CA-A85EA4C1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1F42-1FE6-4D95-ACBF-435418B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3A2F2-DB78-4DBF-9B14-24BE4B4C6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6FADC-73BF-4834-B9C7-9BE5BF13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4EE3-3F0B-451F-AA29-C0BD7C72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EA8D-EFEE-4439-A1FD-27D08B1B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AA7A-04C4-4F5B-8C50-2D6EAD2B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03D-3C6E-473D-A135-78BE83A6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B62D-E1D0-4ADC-9D40-A93AE852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FB58-282E-4E81-B132-60644F39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524B-E86A-49DD-BB91-6621086F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3538-BFBA-406E-B0F1-D1CFE0B2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A1FD-C26C-4F46-92D6-49ADCFED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E363-0B54-4361-8147-E25F720A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A879-17C6-4408-A0E2-D01EC0D1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230E-1E6E-4F93-8C8E-52DAB71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4511-2B57-4AEC-9211-D9C48B88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8A6A-6FE2-49B9-B186-A8E9D42A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BA3-1AD8-4FDD-8B5A-F1E31CE6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626C-0583-4C81-BC4F-825C8783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E31C-8024-4B0B-82B7-8EBAC8E9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A67D-962E-447D-B53B-7FE2F709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2D0E-241B-4F46-B2CF-A0D1773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D0F-3714-43E4-87A4-9842A010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3FE-A070-4893-AE30-148E7F3E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A008D-3EDB-4882-9ACB-6D057A41F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97CFE-52D2-4C2F-A71F-70BAAB67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7361-34CB-434F-8535-9BAA6E5A3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06897-3AC1-4363-9B40-0B978B4B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1B93-ECF1-4C25-B8CB-C066D8C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53928-E6AA-4C84-A14A-15F0491E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975-8A91-4B83-ADAD-55C67F30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AA823-20C1-4C27-93EC-9A8A3FB0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793D5-2F03-40E9-A9B9-EC771592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69DED-BD4F-42B6-8D6E-A3974F6F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FCF8F-9DA8-470E-B75C-43D3C49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6DF55-FFB7-400F-A6C6-616156D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F61F-EEEB-439D-821C-F73571A2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215D-084E-4D4B-9C1D-B76E6671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08FA-88D0-49CB-916B-5DBAF0CC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16DE-261F-4D5A-A9AF-700FCDE3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082E-FF86-44E3-AEFE-554FB5CA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D3E1-BD38-4F69-A355-78F3B15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E8B9-B7D3-4A0D-A1BE-30BBADD8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79BB-02C9-4EF6-A305-606A17CD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A12F9-F864-4F22-B597-AF9BF1453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053B4-E3B5-4A2A-8E66-5D0CE954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4F08-D8EB-44A5-82D3-89F20A0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A5081-01F0-4657-BD04-98FC58F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60983-5030-4AAC-BDF5-7213DA7F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86366-2FFD-4527-82E9-EA88713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D86A-9058-4C69-B5DC-B719105E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D22AC-8F79-407A-AF5C-CDDECE70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0556-9251-4098-8468-E8935FDC234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93EA-737E-451E-9876-580111C4E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9BD41-78CB-4314-BDE8-6776F453B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&#1092;&#1080;&#1085;&#1072;&#1085;&#1094;&#1077;.&#1075;&#1086;&#1074;brm.mk/ns-newsarticle-soopstenie-26032025.nspx" TargetMode="Externa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D195-1458-4A78-BBDC-96AC3D44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21" y="2090057"/>
            <a:ext cx="9162757" cy="32667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Макроекономски показатели и </a:t>
            </a:r>
            <a:b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b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БАНКАРСКИ СИСТЕМ НА РЕПУБЛИКА СЕВЕРНА МАКЕДОНИЈА </a:t>
            </a:r>
            <a:b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br>
              <a:rPr lang="mk-MK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br>
              <a:rPr lang="mk-MK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r>
              <a:rPr lang="mk-MK" sz="11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за трет квартал 2025</a:t>
            </a:r>
            <a:r>
              <a:rPr lang="mk-MK" sz="1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mk-MK" sz="11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година</a:t>
            </a:r>
            <a:br>
              <a:rPr lang="mk-MK" sz="11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mk-MK" sz="11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mk-MK" sz="11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Olivera\Desktop\Logo MBA\logo MBA final-01.jpg">
            <a:extLst>
              <a:ext uri="{FF2B5EF4-FFF2-40B4-BE49-F238E27FC236}">
                <a16:creationId xmlns:a16="http://schemas.microsoft.com/office/drawing/2014/main" id="{57EAFA9C-578C-41EC-A064-96E29F2E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204765"/>
            <a:ext cx="2515106" cy="156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C70C5339-79EB-459B-9B8A-E7A326E4686A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268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41748" y="3109351"/>
            <a:ext cx="7728030" cy="1938510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numCol="1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chemeClr val="bg1"/>
                </a:solidFill>
              </a:rPr>
              <a:t>Банкарскиот сектор бележи стабилни стапки на профитабилност изразени преку стапките на</a:t>
            </a:r>
            <a:r>
              <a:rPr lang="en-GB" sz="1100" dirty="0">
                <a:solidFill>
                  <a:schemeClr val="bg1"/>
                </a:solidFill>
              </a:rPr>
              <a:t>: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Поврат на активата 2,3%, со годишен пад од (-0,</a:t>
            </a:r>
            <a:r>
              <a:rPr lang="en-US" sz="1100" dirty="0">
                <a:solidFill>
                  <a:schemeClr val="bg1"/>
                </a:solidFill>
              </a:rPr>
              <a:t>3</a:t>
            </a:r>
            <a:r>
              <a:rPr lang="mk-MK" sz="1100" dirty="0">
                <a:solidFill>
                  <a:schemeClr val="bg1"/>
                </a:solidFill>
              </a:rPr>
              <a:t>пп) и </a:t>
            </a:r>
            <a:r>
              <a:rPr lang="en-US" sz="1100" dirty="0">
                <a:solidFill>
                  <a:schemeClr val="bg1"/>
                </a:solidFill>
              </a:rPr>
              <a:t>0.</a:t>
            </a:r>
            <a:r>
              <a:rPr lang="mk-MK" sz="1100" dirty="0">
                <a:solidFill>
                  <a:schemeClr val="bg1"/>
                </a:solidFill>
              </a:rPr>
              <a:t>1пп на иста квартална основа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ЕВРОЗОНА 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69%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Поврат на капиталот 17,5%, со годишен пад од (-2,7пп), или пораст од 0,7пп на квартална основа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ЕВРОЗОНА 9,88%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Од вкупните редовни приходи 43,7% служат за покривање на оперативните трошоци на банките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Најголемиот дел од вкупните приходи </a:t>
            </a:r>
            <a:r>
              <a:rPr lang="en-US" sz="1100" dirty="0">
                <a:solidFill>
                  <a:schemeClr val="bg1"/>
                </a:solidFill>
              </a:rPr>
              <a:t>6</a:t>
            </a:r>
            <a:r>
              <a:rPr lang="mk-MK" sz="1100" dirty="0">
                <a:solidFill>
                  <a:schemeClr val="bg1"/>
                </a:solidFill>
              </a:rPr>
              <a:t>8,2% претставуваат каматните приходи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800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800" dirty="0">
                <a:solidFill>
                  <a:srgbClr val="002060"/>
                </a:solidFill>
              </a:rPr>
              <a:t>Извор</a:t>
            </a:r>
            <a:r>
              <a:rPr lang="en-GB" sz="800" dirty="0">
                <a:solidFill>
                  <a:srgbClr val="002060"/>
                </a:solidFill>
              </a:rPr>
              <a:t>: </a:t>
            </a:r>
            <a:r>
              <a:rPr lang="mk-MK" sz="800" dirty="0">
                <a:solidFill>
                  <a:srgbClr val="002060"/>
                </a:solidFill>
              </a:rPr>
              <a:t>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" dirty="0">
                <a:solidFill>
                  <a:srgbClr val="002060"/>
                </a:solidFill>
              </a:rPr>
              <a:t>Податоци и показатели за банкарскиот систем на Република Северна 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" dirty="0">
                <a:solidFill>
                  <a:srgbClr val="002060"/>
                </a:solidFill>
              </a:rPr>
              <a:t>ИЗВЕШТАЈ ЗА РИЗИЦИТЕ ВО БАНКАРСКИОТ СИСТЕМ НА РС МАКЕДОНИЈА</a:t>
            </a:r>
            <a:r>
              <a:rPr lang="en-US" sz="800" dirty="0">
                <a:solidFill>
                  <a:srgbClr val="002060"/>
                </a:solidFill>
              </a:rPr>
              <a:t>, </a:t>
            </a:r>
            <a:r>
              <a:rPr lang="mk-MK" sz="800" dirty="0">
                <a:solidFill>
                  <a:srgbClr val="002060"/>
                </a:solidFill>
              </a:rPr>
              <a:t>анекс 32</a:t>
            </a:r>
            <a:r>
              <a:rPr lang="mk-MK" sz="800">
                <a:solidFill>
                  <a:srgbClr val="002060"/>
                </a:solidFill>
              </a:rPr>
              <a:t>, </a:t>
            </a:r>
            <a:r>
              <a:rPr lang="en-US" sz="800">
                <a:solidFill>
                  <a:srgbClr val="002060"/>
                </a:solidFill>
              </a:rPr>
              <a:t>Q</a:t>
            </a:r>
            <a:r>
              <a:rPr lang="mk-MK" sz="800">
                <a:solidFill>
                  <a:srgbClr val="002060"/>
                </a:solidFill>
              </a:rPr>
              <a:t>3</a:t>
            </a:r>
            <a:r>
              <a:rPr lang="en-US" sz="800">
                <a:solidFill>
                  <a:srgbClr val="002060"/>
                </a:solidFill>
              </a:rPr>
              <a:t> </a:t>
            </a:r>
            <a:r>
              <a:rPr lang="en-US" sz="800" dirty="0">
                <a:solidFill>
                  <a:srgbClr val="002060"/>
                </a:solidFill>
              </a:rPr>
              <a:t>2025</a:t>
            </a:r>
            <a:endParaRPr lang="mk-MK" sz="800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b="0" i="0" u="none" strike="noStrike" dirty="0">
                <a:solidFill>
                  <a:srgbClr val="002060"/>
                </a:solidFill>
                <a:effectLst/>
              </a:rPr>
              <a:t>European Central Bank</a:t>
            </a:r>
            <a:r>
              <a:rPr lang="ru-RU" sz="800" b="1" dirty="0">
                <a:solidFill>
                  <a:srgbClr val="002060"/>
                </a:solidFill>
              </a:rPr>
              <a:t>│</a:t>
            </a:r>
            <a:r>
              <a:rPr lang="en-GB" sz="800" b="0" i="0" u="none" strike="noStrike" dirty="0">
                <a:solidFill>
                  <a:srgbClr val="002060"/>
                </a:solidFill>
                <a:effectLst/>
              </a:rPr>
              <a:t>Banking supervision</a:t>
            </a:r>
            <a:r>
              <a:rPr lang="en-GB" sz="800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300CA-8CA9-505F-8858-D5E7E8D4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316118"/>
              </p:ext>
            </p:extLst>
          </p:nvPr>
        </p:nvGraphicFramePr>
        <p:xfrm>
          <a:off x="198471" y="5240867"/>
          <a:ext cx="7671307" cy="1523828"/>
        </p:xfrm>
        <a:graphic>
          <a:graphicData uri="http://schemas.openxmlformats.org/drawingml/2006/table">
            <a:tbl>
              <a:tblPr/>
              <a:tblGrid>
                <a:gridCol w="3576654">
                  <a:extLst>
                    <a:ext uri="{9D8B030D-6E8A-4147-A177-3AD203B41FA5}">
                      <a16:colId xmlns:a16="http://schemas.microsoft.com/office/drawing/2014/main" val="1181681593"/>
                    </a:ext>
                  </a:extLst>
                </a:gridCol>
                <a:gridCol w="271333">
                  <a:extLst>
                    <a:ext uri="{9D8B030D-6E8A-4147-A177-3AD203B41FA5}">
                      <a16:colId xmlns:a16="http://schemas.microsoft.com/office/drawing/2014/main" val="2950225263"/>
                    </a:ext>
                  </a:extLst>
                </a:gridCol>
                <a:gridCol w="1806770">
                  <a:extLst>
                    <a:ext uri="{9D8B030D-6E8A-4147-A177-3AD203B41FA5}">
                      <a16:colId xmlns:a16="http://schemas.microsoft.com/office/drawing/2014/main" val="2406167674"/>
                    </a:ext>
                  </a:extLst>
                </a:gridCol>
                <a:gridCol w="2016550">
                  <a:extLst>
                    <a:ext uri="{9D8B030D-6E8A-4147-A177-3AD203B41FA5}">
                      <a16:colId xmlns:a16="http://schemas.microsoft.com/office/drawing/2014/main" val="758365647"/>
                    </a:ext>
                  </a:extLst>
                </a:gridCol>
              </a:tblGrid>
              <a:tr h="329149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профитабилност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2655"/>
                  </a:ext>
                </a:extLst>
              </a:tr>
              <a:tr h="264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Стапка на поврат на просечната актива (ROAA)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43722"/>
                  </a:ext>
                </a:extLst>
              </a:tr>
              <a:tr h="264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Стапка на поврат на просечниот капитал (ROAE)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94986"/>
                  </a:ext>
                </a:extLst>
              </a:tr>
              <a:tr h="400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Оперативни трошоци / Вкупни редовни приходи </a:t>
                      </a:r>
                    </a:p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(Cost-to-income)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0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41419"/>
                  </a:ext>
                </a:extLst>
              </a:tr>
              <a:tr h="264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Нето каматен приход / Вкупни редовни приходи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41380"/>
                  </a:ext>
                </a:extLst>
              </a:tr>
            </a:tbl>
          </a:graphicData>
        </a:graphic>
      </p:graphicFrame>
      <p:sp>
        <p:nvSpPr>
          <p:cNvPr id="13" name="object 8">
            <a:extLst>
              <a:ext uri="{FF2B5EF4-FFF2-40B4-BE49-F238E27FC236}">
                <a16:creationId xmlns:a16="http://schemas.microsoft.com/office/drawing/2014/main" id="{75EA416E-B2FD-0AF3-4F60-634D409FFC58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7695FF8-AC79-420E-3575-6CB49E2EB9DC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0FA2F-CDDF-767B-C87E-1210A01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акедонски банкарски сектор</a:t>
            </a: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mk-MK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Индикатори за профитабилност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81C460-E601-C731-988A-FCCFBB903E6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3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5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5EA42C5-D776-D4B7-51AF-7479B0F40B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941433"/>
              </p:ext>
            </p:extLst>
          </p:nvPr>
        </p:nvGraphicFramePr>
        <p:xfrm>
          <a:off x="87260" y="843605"/>
          <a:ext cx="3999510" cy="2253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3887368-2311-0198-0DF4-D7DD953C49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342442"/>
              </p:ext>
            </p:extLst>
          </p:nvPr>
        </p:nvGraphicFramePr>
        <p:xfrm>
          <a:off x="3956495" y="843604"/>
          <a:ext cx="4056311" cy="2253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2C0E52F-B157-5D28-E7A8-6CC43072D3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733" y="843604"/>
            <a:ext cx="3938357" cy="2816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077DA8-936B-DD5C-EA29-1E07829F2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4197" y="3829520"/>
            <a:ext cx="4041998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5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4">
            <a:extLst>
              <a:ext uri="{FF2B5EF4-FFF2-40B4-BE49-F238E27FC236}">
                <a16:creationId xmlns:a16="http://schemas.microsoft.com/office/drawing/2014/main" id="{5077339C-8756-475E-A15D-7A450F2306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7985" y="521081"/>
            <a:ext cx="7676756" cy="3491334"/>
          </a:xfrm>
          <a:prstGeom prst="roundRect">
            <a:avLst>
              <a:gd name="adj" fmla="val 6588"/>
            </a:avLst>
          </a:prstGeom>
          <a:noFill/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1B0B9-4716-4655-90DD-99307075E936}"/>
              </a:ext>
            </a:extLst>
          </p:cNvPr>
          <p:cNvSpPr txBox="1"/>
          <p:nvPr/>
        </p:nvSpPr>
        <p:spPr>
          <a:xfrm>
            <a:off x="3676261" y="6463873"/>
            <a:ext cx="84284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900" dirty="0">
                <a:solidFill>
                  <a:srgbClr val="002060"/>
                </a:solidFill>
              </a:rPr>
              <a:t>Кредитен рејтинг на државата </a:t>
            </a:r>
            <a:r>
              <a:rPr lang="en-US" sz="900" b="1" dirty="0">
                <a:solidFill>
                  <a:srgbClr val="002060"/>
                </a:solidFill>
              </a:rPr>
              <a:t>:</a:t>
            </a:r>
            <a:r>
              <a:rPr lang="mk-MK" sz="900" b="1" dirty="0">
                <a:solidFill>
                  <a:srgbClr val="002060"/>
                </a:solidFill>
              </a:rPr>
              <a:t>  </a:t>
            </a:r>
            <a:r>
              <a:rPr lang="en-GB" sz="900" b="1" dirty="0">
                <a:solidFill>
                  <a:srgbClr val="002060"/>
                </a:solidFill>
              </a:rPr>
              <a:t> ‘BB</a:t>
            </a:r>
            <a:r>
              <a:rPr lang="en-US" sz="900" b="1" dirty="0">
                <a:solidFill>
                  <a:srgbClr val="002060"/>
                </a:solidFill>
              </a:rPr>
              <a:t>+</a:t>
            </a:r>
            <a:r>
              <a:rPr lang="en-GB" sz="900" b="1" dirty="0">
                <a:solidFill>
                  <a:srgbClr val="002060"/>
                </a:solidFill>
              </a:rPr>
              <a:t>' Ratings Affirmed; Outlook Stable </a:t>
            </a:r>
            <a:r>
              <a:rPr lang="en-US" sz="900" b="1" dirty="0">
                <a:solidFill>
                  <a:srgbClr val="002060"/>
                </a:solidFill>
              </a:rPr>
              <a:t>Fitch, Credit rating agency </a:t>
            </a:r>
            <a:endParaRPr lang="en-GB" sz="900" b="1" dirty="0">
              <a:solidFill>
                <a:srgbClr val="002060"/>
              </a:solidFill>
            </a:endParaRPr>
          </a:p>
          <a:p>
            <a:pPr algn="r"/>
            <a:r>
              <a:rPr lang="en-GB" sz="900" b="1" dirty="0">
                <a:solidFill>
                  <a:srgbClr val="002060"/>
                </a:solidFill>
              </a:rPr>
              <a:t> </a:t>
            </a:r>
            <a:r>
              <a:rPr lang="en-US" sz="900" b="1" dirty="0">
                <a:solidFill>
                  <a:srgbClr val="002060"/>
                </a:solidFill>
              </a:rPr>
              <a:t>source: </a:t>
            </a:r>
            <a:r>
              <a:rPr lang="en-US" sz="900" b="1" u="sng" dirty="0">
                <a:hlinkClick r:id="rId2"/>
              </a:rPr>
              <a:t>www.finance.gov.mk</a:t>
            </a:r>
            <a:r>
              <a:rPr lang="en-US" sz="900" dirty="0"/>
              <a:t> </a:t>
            </a:r>
            <a:r>
              <a:rPr lang="en-GB" sz="900" b="1" dirty="0">
                <a:solidFill>
                  <a:srgbClr val="002060"/>
                </a:solidFill>
              </a:rPr>
              <a:t> </a:t>
            </a:r>
            <a:r>
              <a:rPr lang="en-US" sz="900" b="1" dirty="0">
                <a:solidFill>
                  <a:srgbClr val="002060"/>
                </a:solidFill>
              </a:rPr>
              <a:t> (Rating Report Republic of North Macedonia │ 20 </a:t>
            </a:r>
            <a:r>
              <a:rPr lang="mk-MK" sz="900" b="1" dirty="0">
                <a:solidFill>
                  <a:srgbClr val="002060"/>
                </a:solidFill>
              </a:rPr>
              <a:t>Септември</a:t>
            </a:r>
            <a:r>
              <a:rPr lang="en-US" sz="900" b="1" dirty="0">
                <a:solidFill>
                  <a:srgbClr val="002060"/>
                </a:solidFill>
              </a:rPr>
              <a:t> 2025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08C7E014-7C73-6F06-2D34-9D58CC48AAE5}"/>
              </a:ext>
            </a:extLst>
          </p:cNvPr>
          <p:cNvSpPr/>
          <p:nvPr/>
        </p:nvSpPr>
        <p:spPr>
          <a:xfrm>
            <a:off x="87260" y="416749"/>
            <a:ext cx="4257683" cy="6478011"/>
          </a:xfrm>
          <a:prstGeom prst="roundRect">
            <a:avLst>
              <a:gd name="adj" fmla="val 3541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2" rtlCol="0" anchor="ctr"/>
          <a:lstStyle/>
          <a:p>
            <a:pPr algn="just"/>
            <a:endParaRPr lang="ru-RU" sz="900" b="1" dirty="0">
              <a:solidFill>
                <a:srgbClr val="FFFF00"/>
              </a:solidFill>
            </a:endParaRPr>
          </a:p>
          <a:p>
            <a:pPr algn="just"/>
            <a:r>
              <a:rPr lang="ru-RU" sz="900" b="1" dirty="0">
                <a:solidFill>
                  <a:srgbClr val="FFFF00"/>
                </a:solidFill>
              </a:rPr>
              <a:t>Кредитен рејтинг</a:t>
            </a:r>
            <a:endParaRPr lang="ru-RU" sz="900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ББ</a:t>
            </a:r>
            <a:r>
              <a:rPr lang="en-US" sz="900" dirty="0">
                <a:solidFill>
                  <a:schemeClr val="bg1"/>
                </a:solidFill>
              </a:rPr>
              <a:t>+</a:t>
            </a:r>
            <a:r>
              <a:rPr lang="ru-RU" sz="900" dirty="0">
                <a:solidFill>
                  <a:schemeClr val="bg1"/>
                </a:solidFill>
              </a:rPr>
              <a:t> со стабилен изглед, Агенцијата за кредитни рејтинзи </a:t>
            </a:r>
            <a:r>
              <a:rPr lang="en-GB" sz="900" b="1" dirty="0">
                <a:solidFill>
                  <a:schemeClr val="bg1"/>
                </a:solidFill>
              </a:rPr>
              <a:t>Fich, Credit rating agency</a:t>
            </a:r>
            <a:r>
              <a:rPr lang="ru-RU" sz="900" dirty="0">
                <a:solidFill>
                  <a:schemeClr val="bg1"/>
                </a:solidFill>
              </a:rPr>
              <a:t>, го потврди кредитниот рејтинг на РС Македонија</a:t>
            </a:r>
            <a:r>
              <a:rPr lang="mk-MK" sz="900" dirty="0">
                <a:solidFill>
                  <a:schemeClr val="bg1"/>
                </a:solidFill>
              </a:rPr>
              <a:t>, истиот е</a:t>
            </a:r>
            <a:r>
              <a:rPr lang="ru-RU" sz="900" dirty="0">
                <a:solidFill>
                  <a:schemeClr val="bg1"/>
                </a:solidFill>
              </a:rPr>
              <a:t> резултат на </a:t>
            </a:r>
            <a:r>
              <a:rPr lang="en-US" sz="9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спроведувањето добри политики на владеење</a:t>
            </a:r>
            <a:r>
              <a:rPr lang="mk-MK" sz="9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dirty="0">
                <a:solidFill>
                  <a:schemeClr val="bg1"/>
                </a:solidFill>
              </a:rPr>
              <a:t>ста</a:t>
            </a:r>
            <a:r>
              <a:rPr lang="mk-MK" sz="900" dirty="0">
                <a:solidFill>
                  <a:schemeClr val="bg1"/>
                </a:solidFill>
              </a:rPr>
              <a:t>билен</a:t>
            </a:r>
            <a:r>
              <a:rPr lang="ru-RU" sz="900" dirty="0">
                <a:solidFill>
                  <a:schemeClr val="bg1"/>
                </a:solidFill>
              </a:rPr>
              <a:t> банкарски систем, стабилноста на домашната валута и зголемените девизни резерви</a:t>
            </a:r>
            <a:endParaRPr lang="en-GB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ru-RU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ru-RU" sz="900" b="1" dirty="0">
                <a:solidFill>
                  <a:srgbClr val="FFFF00"/>
                </a:solidFill>
              </a:rPr>
              <a:t>Бруто домашен производ</a:t>
            </a:r>
            <a:endParaRPr lang="en-GB" sz="900" b="1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пораст </a:t>
            </a:r>
            <a:r>
              <a:rPr lang="mk-MK" sz="900" dirty="0">
                <a:solidFill>
                  <a:schemeClr val="bg1"/>
                </a:solidFill>
              </a:rPr>
              <a:t>3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  <a:r>
              <a:rPr lang="mk-MK" sz="900" dirty="0">
                <a:solidFill>
                  <a:schemeClr val="bg1"/>
                </a:solidFill>
              </a:rPr>
              <a:t>8</a:t>
            </a:r>
            <a:r>
              <a:rPr lang="en-GB" sz="900" dirty="0">
                <a:solidFill>
                  <a:schemeClr val="bg1"/>
                </a:solidFill>
              </a:rPr>
              <a:t>% </a:t>
            </a:r>
            <a:endParaRPr lang="mk-MK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mk-MK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mk-MK" sz="900" b="1" dirty="0">
                <a:solidFill>
                  <a:srgbClr val="FFFF00"/>
                </a:solidFill>
              </a:rPr>
              <a:t>Пазар на труд</a:t>
            </a:r>
            <a:endParaRPr lang="en-GB" sz="900" b="1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mk-MK" sz="900" dirty="0">
                <a:solidFill>
                  <a:schemeClr val="bg1"/>
                </a:solidFill>
              </a:rPr>
              <a:t>Стапка на невработеност </a:t>
            </a:r>
            <a:r>
              <a:rPr lang="en-GB" sz="900" dirty="0">
                <a:solidFill>
                  <a:schemeClr val="bg1"/>
                </a:solidFill>
              </a:rPr>
              <a:t>1</a:t>
            </a:r>
            <a:r>
              <a:rPr lang="mk-MK" sz="900" dirty="0">
                <a:solidFill>
                  <a:schemeClr val="bg1"/>
                </a:solidFill>
              </a:rPr>
              <a:t>1,</a:t>
            </a:r>
            <a:r>
              <a:rPr lang="en-US" sz="900" dirty="0">
                <a:solidFill>
                  <a:schemeClr val="bg1"/>
                </a:solidFill>
              </a:rPr>
              <a:t>5</a:t>
            </a:r>
            <a:r>
              <a:rPr lang="mk-MK" sz="900" dirty="0">
                <a:solidFill>
                  <a:schemeClr val="bg1"/>
                </a:solidFill>
              </a:rPr>
              <a:t>%</a:t>
            </a:r>
            <a:endParaRPr lang="ru-RU" sz="900" b="1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ru-RU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ru-RU" sz="900" b="1" dirty="0">
                <a:solidFill>
                  <a:srgbClr val="FFFF00"/>
                </a:solidFill>
              </a:rPr>
              <a:t>Индекс на индустриско производство</a:t>
            </a:r>
            <a:endParaRPr lang="en-GB" sz="900" b="1" dirty="0">
              <a:solidFill>
                <a:srgbClr val="FFFF00"/>
              </a:solidFill>
            </a:endParaRPr>
          </a:p>
          <a:p>
            <a:pPr marL="180975" indent="-180975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r>
              <a:rPr lang="mk-MK" sz="900" dirty="0">
                <a:solidFill>
                  <a:schemeClr val="bg1"/>
                </a:solidFill>
                <a:latin typeface="Arial" panose="020B0604020202020204" pitchFamily="34" charset="0"/>
              </a:rPr>
              <a:t>2,7</a:t>
            </a:r>
            <a:r>
              <a:rPr lang="ru-RU" sz="900" i="0" dirty="0">
                <a:solidFill>
                  <a:schemeClr val="bg1"/>
                </a:solidFill>
                <a:effectLst/>
              </a:rPr>
              <a:t> годишно </a:t>
            </a:r>
          </a:p>
          <a:p>
            <a:pPr>
              <a:buClr>
                <a:srgbClr val="FFFF00"/>
              </a:buClr>
            </a:pPr>
            <a:endParaRPr lang="ru-RU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ru-RU" sz="900" b="1" dirty="0">
                <a:solidFill>
                  <a:srgbClr val="FFFF00"/>
                </a:solidFill>
              </a:rPr>
              <a:t>Надворешно трговска размена</a:t>
            </a:r>
            <a:endParaRPr lang="mk-MK" sz="900" b="1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увоз 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mk-MK" sz="900" dirty="0">
                <a:solidFill>
                  <a:schemeClr val="bg1"/>
                </a:solidFill>
              </a:rPr>
              <a:t>2.817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ru-RU" sz="900" dirty="0">
                <a:solidFill>
                  <a:schemeClr val="bg1"/>
                </a:solidFill>
              </a:rPr>
              <a:t>милиони </a:t>
            </a:r>
            <a:r>
              <a:rPr lang="mk-MK" sz="900" dirty="0">
                <a:solidFill>
                  <a:schemeClr val="bg1"/>
                </a:solidFill>
              </a:rPr>
              <a:t>евра на годишно ниво</a:t>
            </a:r>
            <a:endParaRPr lang="ru-RU" sz="900" dirty="0">
              <a:solidFill>
                <a:schemeClr val="bg1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извоз 1.935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ru-RU" sz="900" dirty="0">
                <a:solidFill>
                  <a:schemeClr val="bg1"/>
                </a:solidFill>
              </a:rPr>
              <a:t>милиони </a:t>
            </a:r>
            <a:r>
              <a:rPr lang="mk-MK" sz="900" dirty="0">
                <a:solidFill>
                  <a:schemeClr val="bg1"/>
                </a:solidFill>
              </a:rPr>
              <a:t>евра на годишно ниво</a:t>
            </a:r>
            <a:endParaRPr lang="ru-RU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ru-RU" sz="900" b="1" dirty="0">
              <a:solidFill>
                <a:srgbClr val="00FFFF"/>
              </a:solidFill>
            </a:endParaRPr>
          </a:p>
          <a:p>
            <a:pPr>
              <a:buClr>
                <a:srgbClr val="FFFF00"/>
              </a:buClr>
            </a:pPr>
            <a:r>
              <a:rPr lang="ru-RU" sz="900" dirty="0">
                <a:solidFill>
                  <a:srgbClr val="00FFFF"/>
                </a:solidFill>
                <a:latin typeface="Georgia" panose="02040502050405020303" pitchFamily="18" charset="0"/>
              </a:rPr>
              <a:t>Монетарна политика и ма</a:t>
            </a:r>
            <a:r>
              <a:rPr lang="mk-MK" sz="900" dirty="0">
                <a:solidFill>
                  <a:srgbClr val="00FFFF"/>
                </a:solidFill>
                <a:latin typeface="Georgia" panose="02040502050405020303" pitchFamily="18" charset="0"/>
              </a:rPr>
              <a:t>кропрудентни мерки</a:t>
            </a:r>
            <a:endParaRPr lang="ru-RU" sz="900" dirty="0">
              <a:solidFill>
                <a:srgbClr val="00FFFF"/>
              </a:solidFill>
              <a:latin typeface="Georgia" panose="02040502050405020303" pitchFamily="18" charset="0"/>
            </a:endParaRPr>
          </a:p>
          <a:p>
            <a:pPr>
              <a:buClr>
                <a:srgbClr val="FFFF00"/>
              </a:buClr>
            </a:pPr>
            <a:r>
              <a:rPr lang="mk-MK" sz="900" b="1" dirty="0">
                <a:solidFill>
                  <a:srgbClr val="FFFF00"/>
                </a:solidFill>
              </a:rPr>
              <a:t>Инфлација</a:t>
            </a:r>
            <a:endParaRPr lang="en-GB" sz="900" b="1" dirty="0">
              <a:solidFill>
                <a:srgbClr val="FFFF00"/>
              </a:solidFill>
            </a:endParaRPr>
          </a:p>
          <a:p>
            <a:pPr marL="180975" indent="-180975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mk-MK" sz="900" dirty="0">
                <a:solidFill>
                  <a:schemeClr val="bg1"/>
                </a:solidFill>
              </a:rPr>
              <a:t>4</a:t>
            </a:r>
            <a:r>
              <a:rPr lang="en-GB" sz="900" dirty="0">
                <a:solidFill>
                  <a:schemeClr val="bg1"/>
                </a:solidFill>
              </a:rPr>
              <a:t>%</a:t>
            </a:r>
            <a:r>
              <a:rPr lang="mk-MK" sz="900" dirty="0">
                <a:solidFill>
                  <a:schemeClr val="bg1"/>
                </a:solidFill>
              </a:rPr>
              <a:t>  </a:t>
            </a:r>
            <a:endParaRPr lang="ru-RU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ru-RU" sz="900" b="1" dirty="0">
                <a:solidFill>
                  <a:srgbClr val="FFFF66"/>
                </a:solidFill>
              </a:rPr>
              <a:t>Основна </a:t>
            </a:r>
            <a:r>
              <a:rPr lang="ru-RU" sz="900" b="1" dirty="0">
                <a:solidFill>
                  <a:srgbClr val="FFFF00"/>
                </a:solidFill>
              </a:rPr>
              <a:t>каматна стапка</a:t>
            </a:r>
            <a:endParaRPr lang="mk-MK" sz="900" b="1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Во текот на кварталот, Народната банка не </a:t>
            </a:r>
            <a:r>
              <a:rPr lang="mk-MK" sz="900" dirty="0">
                <a:solidFill>
                  <a:schemeClr val="bg1"/>
                </a:solidFill>
              </a:rPr>
              <a:t>направи </a:t>
            </a:r>
            <a:r>
              <a:rPr lang="ru-RU" sz="900" dirty="0">
                <a:solidFill>
                  <a:schemeClr val="bg1"/>
                </a:solidFill>
              </a:rPr>
              <a:t> промена во поставеноста на монетарната политика, при што основната каматна стапка на благајнички записи</a:t>
            </a:r>
            <a:r>
              <a:rPr lang="mk-MK" sz="900" dirty="0">
                <a:solidFill>
                  <a:schemeClr val="bg1"/>
                </a:solidFill>
              </a:rPr>
              <a:t> го задржа </a:t>
            </a:r>
            <a:r>
              <a:rPr lang="ru-RU" sz="900" dirty="0">
                <a:solidFill>
                  <a:schemeClr val="bg1"/>
                </a:solidFill>
              </a:rPr>
              <a:t>нивото од 5,35%, а </a:t>
            </a:r>
            <a:r>
              <a:rPr lang="mk-MK" sz="900" dirty="0">
                <a:solidFill>
                  <a:schemeClr val="bg1"/>
                </a:solidFill>
              </a:rPr>
              <a:t>р</a:t>
            </a:r>
            <a:r>
              <a:rPr lang="ru-RU" sz="900" dirty="0">
                <a:solidFill>
                  <a:schemeClr val="bg1"/>
                </a:solidFill>
              </a:rPr>
              <a:t>еферентна стапка за пресметување на стапката на казнената камата </a:t>
            </a:r>
            <a:r>
              <a:rPr lang="mk-MK" sz="900" dirty="0">
                <a:solidFill>
                  <a:schemeClr val="bg1"/>
                </a:solidFill>
              </a:rPr>
              <a:t> падна на </a:t>
            </a:r>
            <a:r>
              <a:rPr lang="ru-RU" sz="900" dirty="0">
                <a:solidFill>
                  <a:schemeClr val="bg1"/>
                </a:solidFill>
              </a:rPr>
              <a:t>ниво од 5,35%</a:t>
            </a:r>
            <a:endParaRPr lang="en-US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ru-RU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ru-RU" sz="900" b="1" dirty="0">
                <a:solidFill>
                  <a:srgbClr val="FFFF00"/>
                </a:solidFill>
              </a:rPr>
              <a:t>Противцикличен заштитен слој</a:t>
            </a:r>
            <a:endParaRPr lang="en-US" sz="900" b="1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mk-MK" sz="900" dirty="0">
                <a:solidFill>
                  <a:schemeClr val="bg1"/>
                </a:solidFill>
              </a:rPr>
              <a:t>1,75</a:t>
            </a:r>
            <a:r>
              <a:rPr lang="en-US" sz="900" dirty="0">
                <a:solidFill>
                  <a:schemeClr val="bg1"/>
                </a:solidFill>
              </a:rPr>
              <a:t>% (39% </a:t>
            </a:r>
            <a:r>
              <a:rPr lang="mk-MK" sz="900" dirty="0">
                <a:solidFill>
                  <a:schemeClr val="bg1"/>
                </a:solidFill>
              </a:rPr>
              <a:t>слободни)</a:t>
            </a:r>
            <a:endParaRPr lang="ru-RU" sz="900" dirty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endParaRPr lang="ru-RU" sz="9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ru-RU" sz="900" b="1" dirty="0">
                <a:solidFill>
                  <a:srgbClr val="FFFF00"/>
                </a:solidFill>
              </a:rPr>
              <a:t>Стапки на задолжителната резерва на банки</a:t>
            </a: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Овој квартал има промена, </a:t>
            </a:r>
          </a:p>
          <a:p>
            <a:pPr>
              <a:buClr>
                <a:srgbClr val="FFFF00"/>
              </a:buClr>
            </a:pPr>
            <a:r>
              <a:rPr lang="ru-RU" sz="900" dirty="0">
                <a:solidFill>
                  <a:schemeClr val="bg1"/>
                </a:solidFill>
              </a:rPr>
              <a:t> зр обв. во денари до 2 години</a:t>
            </a:r>
            <a:r>
              <a:rPr lang="mk-MK" sz="900" dirty="0">
                <a:solidFill>
                  <a:schemeClr val="bg1"/>
                </a:solidFill>
              </a:rPr>
              <a:t> 9% </a:t>
            </a:r>
          </a:p>
          <a:p>
            <a:pPr>
              <a:buClr>
                <a:srgbClr val="FFFF00"/>
              </a:buClr>
            </a:pPr>
            <a:r>
              <a:rPr lang="ru-RU" sz="900" dirty="0">
                <a:solidFill>
                  <a:schemeClr val="bg1"/>
                </a:solidFill>
              </a:rPr>
              <a:t> зр обв. во денари над 2 години</a:t>
            </a:r>
            <a:r>
              <a:rPr lang="mk-MK" sz="900" dirty="0">
                <a:solidFill>
                  <a:schemeClr val="bg1"/>
                </a:solidFill>
              </a:rPr>
              <a:t> 9%</a:t>
            </a:r>
          </a:p>
          <a:p>
            <a:pPr>
              <a:buClr>
                <a:srgbClr val="FFFF00"/>
              </a:buClr>
            </a:pPr>
            <a:r>
              <a:rPr lang="ru-RU" sz="900" dirty="0">
                <a:solidFill>
                  <a:schemeClr val="bg1"/>
                </a:solidFill>
              </a:rPr>
              <a:t> зр обв. во денари со вал кл 100</a:t>
            </a:r>
            <a:r>
              <a:rPr lang="mk-MK" sz="900" dirty="0">
                <a:solidFill>
                  <a:schemeClr val="bg1"/>
                </a:solidFill>
              </a:rPr>
              <a:t>%</a:t>
            </a:r>
          </a:p>
          <a:p>
            <a:pPr>
              <a:buClr>
                <a:srgbClr val="FFFF00"/>
              </a:buClr>
            </a:pPr>
            <a:r>
              <a:rPr lang="ru-RU" sz="900" dirty="0">
                <a:solidFill>
                  <a:schemeClr val="bg1"/>
                </a:solidFill>
              </a:rPr>
              <a:t> зр обв. во девизи до 2 години</a:t>
            </a:r>
            <a:r>
              <a:rPr lang="mk-MK" sz="900" dirty="0">
                <a:solidFill>
                  <a:schemeClr val="bg1"/>
                </a:solidFill>
              </a:rPr>
              <a:t> 22% </a:t>
            </a:r>
          </a:p>
          <a:p>
            <a:pPr>
              <a:buClr>
                <a:srgbClr val="FFFF00"/>
              </a:buClr>
            </a:pPr>
            <a:r>
              <a:rPr lang="ru-RU" sz="900" dirty="0">
                <a:solidFill>
                  <a:schemeClr val="bg1"/>
                </a:solidFill>
              </a:rPr>
              <a:t> зр обв. во девизи над 2 години</a:t>
            </a:r>
            <a:r>
              <a:rPr lang="mk-MK" sz="900" dirty="0">
                <a:solidFill>
                  <a:schemeClr val="bg1"/>
                </a:solidFill>
              </a:rPr>
              <a:t> 10%</a:t>
            </a:r>
            <a:endParaRPr lang="ru-RU" sz="900" dirty="0">
              <a:solidFill>
                <a:schemeClr val="bg1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FF00"/>
                </a:solidFill>
              </a:rPr>
              <a:t>Во насока на поддршка на зелената агенга, основата за ЗР се намалува за новоодобрените кредити за финансирање проекти за производство на електрична енергија од обновливи извори</a:t>
            </a:r>
          </a:p>
          <a:p>
            <a:pPr>
              <a:buClr>
                <a:srgbClr val="FFFF00"/>
              </a:buClr>
            </a:pPr>
            <a:endParaRPr lang="mk-MK" sz="800" b="1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r>
              <a:rPr lang="mk-MK" sz="800" b="1" dirty="0">
                <a:solidFill>
                  <a:srgbClr val="FFFF00"/>
                </a:solidFill>
              </a:rPr>
              <a:t>Девизни резерви</a:t>
            </a:r>
            <a:endParaRPr lang="en-GB" sz="800" b="1" dirty="0">
              <a:solidFill>
                <a:srgbClr val="FFFF00"/>
              </a:solidFill>
            </a:endParaRPr>
          </a:p>
          <a:p>
            <a:pPr marL="180975" indent="-180975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schemeClr val="bg1"/>
                </a:solidFill>
              </a:rPr>
              <a:t>4,723 милиони евра</a:t>
            </a: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800" dirty="0">
                <a:solidFill>
                  <a:srgbClr val="00FF00"/>
                </a:solidFill>
              </a:rPr>
              <a:t>Се гради и зелено портфолио на ХВ во девизните резерви</a:t>
            </a:r>
            <a:r>
              <a:rPr lang="en-US" sz="800" dirty="0">
                <a:solidFill>
                  <a:srgbClr val="00FF00"/>
                </a:solidFill>
              </a:rPr>
              <a:t>,  3.2</a:t>
            </a:r>
            <a:r>
              <a:rPr lang="mk-MK" sz="800" dirty="0">
                <a:solidFill>
                  <a:srgbClr val="00FF00"/>
                </a:solidFill>
              </a:rPr>
              <a:t>% учество </a:t>
            </a:r>
            <a:endParaRPr lang="en-US" sz="800" dirty="0">
              <a:solidFill>
                <a:srgbClr val="00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800" b="1" dirty="0">
                <a:solidFill>
                  <a:srgbClr val="00FF00"/>
                </a:solidFill>
              </a:rPr>
              <a:t>Зелени обрзници, </a:t>
            </a:r>
            <a:r>
              <a:rPr lang="ru-RU" sz="800" dirty="0">
                <a:solidFill>
                  <a:srgbClr val="00FF00"/>
                </a:solidFill>
                <a:latin typeface="Titillium Web" panose="00000500000000000000" pitchFamily="2" charset="0"/>
              </a:rPr>
              <a:t>10 милиони евра, </a:t>
            </a:r>
            <a:r>
              <a:rPr lang="ru-RU" sz="800" b="1" dirty="0">
                <a:solidFill>
                  <a:srgbClr val="00FF00"/>
                </a:solidFill>
              </a:rPr>
              <a:t>10/2023 </a:t>
            </a:r>
            <a:r>
              <a:rPr lang="ru-RU" sz="800" dirty="0">
                <a:solidFill>
                  <a:srgbClr val="00FF00"/>
                </a:solidFill>
              </a:rPr>
              <a:t>издавач</a:t>
            </a:r>
            <a:r>
              <a:rPr lang="en-US" sz="800" dirty="0">
                <a:solidFill>
                  <a:srgbClr val="00FF00"/>
                </a:solidFill>
              </a:rPr>
              <a:t> </a:t>
            </a:r>
            <a:r>
              <a:rPr lang="mk-MK" sz="800" dirty="0">
                <a:solidFill>
                  <a:srgbClr val="00FF00"/>
                </a:solidFill>
              </a:rPr>
              <a:t>мин.финансии</a:t>
            </a:r>
            <a:endParaRPr lang="ru-RU" sz="800" dirty="0">
              <a:solidFill>
                <a:srgbClr val="00FF00"/>
              </a:solidFill>
              <a:latin typeface="Titillium Web" panose="00000500000000000000" pitchFamily="2" charset="0"/>
            </a:endParaRPr>
          </a:p>
          <a:p>
            <a:r>
              <a:rPr lang="ru-RU" sz="800" dirty="0">
                <a:solidFill>
                  <a:schemeClr val="bg1"/>
                </a:solidFill>
              </a:rPr>
              <a:t>Извор: НБРМ Основни економски покасзатели на РС МАКЕДОНИЈА</a:t>
            </a:r>
          </a:p>
          <a:p>
            <a:r>
              <a:rPr lang="ru-RU" sz="800" b="1" dirty="0">
                <a:solidFill>
                  <a:schemeClr val="bg1"/>
                </a:solidFill>
              </a:rPr>
              <a:t>Извештај за ризици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728107D-2E6F-B8AC-6324-76FA48ED8C7B}"/>
              </a:ext>
            </a:extLst>
          </p:cNvPr>
          <p:cNvSpPr/>
          <p:nvPr/>
        </p:nvSpPr>
        <p:spPr>
          <a:xfrm>
            <a:off x="10903192" y="85326"/>
            <a:ext cx="691560" cy="37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10A43BE-71E1-5837-BBD6-21381FDCE22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6EB47-DEBC-224E-94F6-400598D7BA24}"/>
              </a:ext>
            </a:extLst>
          </p:cNvPr>
          <p:cNvSpPr txBox="1"/>
          <p:nvPr/>
        </p:nvSpPr>
        <p:spPr>
          <a:xfrm>
            <a:off x="4344943" y="297826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(</a:t>
            </a:r>
            <a:r>
              <a:rPr lang="mk-MK" sz="1100" dirty="0">
                <a:solidFill>
                  <a:srgbClr val="002060"/>
                </a:solidFill>
              </a:rPr>
              <a:t>во милиони </a:t>
            </a:r>
            <a:r>
              <a:rPr lang="en-US" sz="1100" dirty="0">
                <a:solidFill>
                  <a:srgbClr val="002060"/>
                </a:solidFill>
              </a:rPr>
              <a:t>EUR</a:t>
            </a:r>
            <a:r>
              <a:rPr lang="mk-MK" sz="1100" dirty="0">
                <a:solidFill>
                  <a:srgbClr val="002060"/>
                </a:solidFill>
              </a:rPr>
              <a:t> или</a:t>
            </a:r>
            <a:r>
              <a:rPr lang="en-US" sz="1100" dirty="0">
                <a:solidFill>
                  <a:srgbClr val="002060"/>
                </a:solidFill>
              </a:rPr>
              <a:t> 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28796-1923-9F72-0E22-3B130F022364}"/>
              </a:ext>
            </a:extLst>
          </p:cNvPr>
          <p:cNvSpPr txBox="1"/>
          <p:nvPr/>
        </p:nvSpPr>
        <p:spPr>
          <a:xfrm>
            <a:off x="11526171" y="26777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3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5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DFDC60-D7B5-420B-8CAB-146CA2032782}"/>
              </a:ext>
            </a:extLst>
          </p:cNvPr>
          <p:cNvSpPr txBox="1">
            <a:spLocks/>
          </p:cNvSpPr>
          <p:nvPr/>
        </p:nvSpPr>
        <p:spPr>
          <a:xfrm>
            <a:off x="87260" y="68001"/>
            <a:ext cx="11507492" cy="3487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Макроекономски показатели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CC15BC-AC2D-A4B4-6321-68BF640C0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41855"/>
              </p:ext>
            </p:extLst>
          </p:nvPr>
        </p:nvGraphicFramePr>
        <p:xfrm>
          <a:off x="4497355" y="559436"/>
          <a:ext cx="7520474" cy="3414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9586">
                  <a:extLst>
                    <a:ext uri="{9D8B030D-6E8A-4147-A177-3AD203B41FA5}">
                      <a16:colId xmlns:a16="http://schemas.microsoft.com/office/drawing/2014/main" val="2673946206"/>
                    </a:ext>
                  </a:extLst>
                </a:gridCol>
                <a:gridCol w="315265">
                  <a:extLst>
                    <a:ext uri="{9D8B030D-6E8A-4147-A177-3AD203B41FA5}">
                      <a16:colId xmlns:a16="http://schemas.microsoft.com/office/drawing/2014/main" val="1830841726"/>
                    </a:ext>
                  </a:extLst>
                </a:gridCol>
                <a:gridCol w="315265">
                  <a:extLst>
                    <a:ext uri="{9D8B030D-6E8A-4147-A177-3AD203B41FA5}">
                      <a16:colId xmlns:a16="http://schemas.microsoft.com/office/drawing/2014/main" val="1434866731"/>
                    </a:ext>
                  </a:extLst>
                </a:gridCol>
                <a:gridCol w="315265">
                  <a:extLst>
                    <a:ext uri="{9D8B030D-6E8A-4147-A177-3AD203B41FA5}">
                      <a16:colId xmlns:a16="http://schemas.microsoft.com/office/drawing/2014/main" val="3769396093"/>
                    </a:ext>
                  </a:extLst>
                </a:gridCol>
                <a:gridCol w="379028">
                  <a:extLst>
                    <a:ext uri="{9D8B030D-6E8A-4147-A177-3AD203B41FA5}">
                      <a16:colId xmlns:a16="http://schemas.microsoft.com/office/drawing/2014/main" val="112887291"/>
                    </a:ext>
                  </a:extLst>
                </a:gridCol>
                <a:gridCol w="379028">
                  <a:extLst>
                    <a:ext uri="{9D8B030D-6E8A-4147-A177-3AD203B41FA5}">
                      <a16:colId xmlns:a16="http://schemas.microsoft.com/office/drawing/2014/main" val="1558547790"/>
                    </a:ext>
                  </a:extLst>
                </a:gridCol>
                <a:gridCol w="514196">
                  <a:extLst>
                    <a:ext uri="{9D8B030D-6E8A-4147-A177-3AD203B41FA5}">
                      <a16:colId xmlns:a16="http://schemas.microsoft.com/office/drawing/2014/main" val="1089102606"/>
                    </a:ext>
                  </a:extLst>
                </a:gridCol>
                <a:gridCol w="514196">
                  <a:extLst>
                    <a:ext uri="{9D8B030D-6E8A-4147-A177-3AD203B41FA5}">
                      <a16:colId xmlns:a16="http://schemas.microsoft.com/office/drawing/2014/main" val="1579951321"/>
                    </a:ext>
                  </a:extLst>
                </a:gridCol>
                <a:gridCol w="514196">
                  <a:extLst>
                    <a:ext uri="{9D8B030D-6E8A-4147-A177-3AD203B41FA5}">
                      <a16:colId xmlns:a16="http://schemas.microsoft.com/office/drawing/2014/main" val="2733712493"/>
                    </a:ext>
                  </a:extLst>
                </a:gridCol>
                <a:gridCol w="600860">
                  <a:extLst>
                    <a:ext uri="{9D8B030D-6E8A-4147-A177-3AD203B41FA5}">
                      <a16:colId xmlns:a16="http://schemas.microsoft.com/office/drawing/2014/main" val="1963995138"/>
                    </a:ext>
                  </a:extLst>
                </a:gridCol>
                <a:gridCol w="503589">
                  <a:extLst>
                    <a:ext uri="{9D8B030D-6E8A-4147-A177-3AD203B41FA5}">
                      <a16:colId xmlns:a16="http://schemas.microsoft.com/office/drawing/2014/main" val="1649159263"/>
                    </a:ext>
                  </a:extLst>
                </a:gridCol>
              </a:tblGrid>
              <a:tr h="17844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Клучни економски показатели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2019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Q3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</a:rPr>
                        <a:t>Q1 25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2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 2</a:t>
                      </a: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30471641"/>
                  </a:ext>
                </a:extLst>
              </a:tr>
              <a:tr h="17844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n-US" sz="10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71542063"/>
                  </a:ext>
                </a:extLst>
              </a:tr>
              <a:tr h="233898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Индекс на обемот на индустриското производство 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3,7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-9,5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-0.2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0,6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-4,2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-3,6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2481152"/>
                  </a:ext>
                </a:extLst>
              </a:tr>
              <a:tr h="17844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Увоз на стоки (</a:t>
                      </a:r>
                      <a:r>
                        <a:rPr lang="en-US" sz="11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EUR'm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8.441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7.599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9,648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12,131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11,149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2.662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11.062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2.773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2,81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14462277"/>
                  </a:ext>
                </a:extLst>
              </a:tr>
              <a:tr h="17844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Извоз на стоки (</a:t>
                      </a:r>
                      <a:r>
                        <a:rPr lang="en-US" sz="11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EUR'm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6,433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5,781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6,970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8,301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8,323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1.932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7.781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1.929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mk-MK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1,935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34716537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Реален раст на БДП (%) 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3.9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-4.7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4.5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2.6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94440659"/>
                  </a:ext>
                </a:extLst>
              </a:tr>
              <a:tr h="17844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Буџетски биланс (салдо цент.буџ.и фондови,%БДП)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-5.3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-4.4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-4,9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-0,9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4070435"/>
                  </a:ext>
                </a:extLst>
              </a:tr>
              <a:tr h="233898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Тековна сметка на билансот на плаќања (EUR'm)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-335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-318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-329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-801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56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-251.5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-338.4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-330.2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-189.2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60.4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09493965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Бруто надворешен долг (</a:t>
                      </a:r>
                      <a:r>
                        <a:rPr lang="en-US" sz="11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EUR'm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8,154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8,536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9,577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10,790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11,356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04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12,14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64325587"/>
                  </a:ext>
                </a:extLst>
              </a:tr>
              <a:tr h="21673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Директни инвестиции - нето (</a:t>
                      </a:r>
                      <a:r>
                        <a:rPr lang="en-US" sz="11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EUR'm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363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155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388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654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488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1,036.8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106.2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-88.0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30783111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Стапка на невработеност (%) 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17.1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16.2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15.4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14.4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13.1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11,6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3597606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8639778"/>
                  </a:ext>
                </a:extLst>
              </a:tr>
              <a:tr h="179847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Монетарна и Макропрудентна политика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3547938"/>
                  </a:ext>
                </a:extLst>
              </a:tr>
              <a:tr h="17844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Инфлација (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CPI%)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0.8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14.2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9,4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27126873"/>
                  </a:ext>
                </a:extLst>
              </a:tr>
              <a:tr h="17844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Основна каматна стапка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2.25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1.25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4.75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6.3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6,05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5.55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3677661"/>
                  </a:ext>
                </a:extLst>
              </a:tr>
              <a:tr h="21673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Стапка на противцикличен заштитен слој</a:t>
                      </a:r>
                      <a:endParaRPr lang="ru-RU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0.5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1.75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7704312"/>
                  </a:ext>
                </a:extLst>
              </a:tr>
              <a:tr h="186556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mk-MK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Девизни резерви (</a:t>
                      </a:r>
                      <a:r>
                        <a:rPr lang="en-US" sz="11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EUR'm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3.263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3.36</a:t>
                      </a:r>
                      <a:r>
                        <a:rPr lang="mk-MK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3,643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3,863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4,538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4.407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5.019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4.788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4,72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1473637"/>
                  </a:ext>
                </a:extLst>
              </a:tr>
              <a:tr h="178445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MKD/EUR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61.51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61.67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61.63</a:t>
                      </a:r>
                      <a:endParaRPr lang="en-US" sz="9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61.62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90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61.56</a:t>
                      </a:r>
                      <a:endParaRPr lang="en-US" sz="9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61.49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61.4925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61.695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61.6946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98120343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C8BDBD7-EC38-3311-3DAA-F007D81EE9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377371"/>
              </p:ext>
            </p:extLst>
          </p:nvPr>
        </p:nvGraphicFramePr>
        <p:xfrm>
          <a:off x="4427984" y="4200995"/>
          <a:ext cx="7589845" cy="2262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550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45812" y="4565948"/>
            <a:ext cx="7962490" cy="2110217"/>
          </a:xfrm>
          <a:prstGeom prst="roundRect">
            <a:avLst>
              <a:gd name="adj" fmla="val 20745"/>
            </a:avLst>
          </a:prstGeom>
          <a:ln>
            <a:solidFill>
              <a:srgbClr val="FF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numCol="3" anchor="ctr">
            <a:noAutofit/>
          </a:bodyPr>
          <a:lstStyle/>
          <a:p>
            <a:pPr algn="just">
              <a:spcBef>
                <a:spcPct val="35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Банкарскиот сектор се состои од 13 банки, </a:t>
            </a:r>
            <a:r>
              <a:rPr lang="en-US" sz="1000" dirty="0">
                <a:solidFill>
                  <a:srgbClr val="002060"/>
                </a:solidFill>
              </a:rPr>
              <a:t>5 </a:t>
            </a:r>
            <a:r>
              <a:rPr lang="mk-MK" sz="1000" dirty="0">
                <a:solidFill>
                  <a:srgbClr val="002060"/>
                </a:solidFill>
              </a:rPr>
              <a:t>големи</a:t>
            </a:r>
            <a:r>
              <a:rPr lang="en-US" sz="1000" dirty="0">
                <a:solidFill>
                  <a:srgbClr val="002060"/>
                </a:solidFill>
              </a:rPr>
              <a:t> (</a:t>
            </a:r>
            <a:r>
              <a:rPr lang="mk-MK" sz="1000" dirty="0">
                <a:solidFill>
                  <a:srgbClr val="002060"/>
                </a:solidFill>
              </a:rPr>
              <a:t>актива</a:t>
            </a:r>
            <a:r>
              <a:rPr lang="en-GB" sz="1000" dirty="0">
                <a:solidFill>
                  <a:srgbClr val="002060"/>
                </a:solidFill>
              </a:rPr>
              <a:t> 715.427 </a:t>
            </a:r>
            <a:r>
              <a:rPr lang="mk-MK" sz="1000" dirty="0">
                <a:solidFill>
                  <a:srgbClr val="002060"/>
                </a:solidFill>
              </a:rPr>
              <a:t>мил.денари</a:t>
            </a:r>
            <a:r>
              <a:rPr lang="en-US" sz="1000" dirty="0">
                <a:solidFill>
                  <a:srgbClr val="002060"/>
                </a:solidFill>
              </a:rPr>
              <a:t>) </a:t>
            </a:r>
            <a:r>
              <a:rPr lang="mk-MK" sz="1000" dirty="0">
                <a:solidFill>
                  <a:srgbClr val="002060"/>
                </a:solidFill>
              </a:rPr>
              <a:t>со </a:t>
            </a:r>
            <a:r>
              <a:rPr lang="en-US" sz="1000" dirty="0">
                <a:solidFill>
                  <a:srgbClr val="002060"/>
                </a:solidFill>
              </a:rPr>
              <a:t>8</a:t>
            </a:r>
            <a:r>
              <a:rPr lang="mk-MK" sz="1000" dirty="0">
                <a:solidFill>
                  <a:srgbClr val="002060"/>
                </a:solidFill>
              </a:rPr>
              <a:t>1</a:t>
            </a:r>
            <a:r>
              <a:rPr lang="en-US" sz="1000" dirty="0">
                <a:solidFill>
                  <a:srgbClr val="002060"/>
                </a:solidFill>
              </a:rPr>
              <a:t>% </a:t>
            </a:r>
            <a:r>
              <a:rPr lang="mk-MK" sz="1000" dirty="0">
                <a:solidFill>
                  <a:srgbClr val="002060"/>
                </a:solidFill>
              </a:rPr>
              <a:t>учество во вкупната актива</a:t>
            </a:r>
            <a:r>
              <a:rPr lang="en-US" sz="1000" dirty="0">
                <a:solidFill>
                  <a:srgbClr val="002060"/>
                </a:solidFill>
              </a:rPr>
              <a:t>,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3 </a:t>
            </a:r>
            <a:r>
              <a:rPr lang="mk-MK" sz="1000" dirty="0">
                <a:solidFill>
                  <a:srgbClr val="002060"/>
                </a:solidFill>
              </a:rPr>
              <a:t>средни</a:t>
            </a:r>
            <a:r>
              <a:rPr lang="en-US" sz="1000" dirty="0">
                <a:solidFill>
                  <a:srgbClr val="002060"/>
                </a:solidFill>
              </a:rPr>
              <a:t> (</a:t>
            </a:r>
            <a:r>
              <a:rPr lang="mk-MK" sz="1000" dirty="0">
                <a:solidFill>
                  <a:srgbClr val="002060"/>
                </a:solidFill>
              </a:rPr>
              <a:t>актива </a:t>
            </a:r>
            <a:r>
              <a:rPr lang="en-US" sz="1000" dirty="0">
                <a:solidFill>
                  <a:srgbClr val="002060"/>
                </a:solidFill>
              </a:rPr>
              <a:t>113.453  </a:t>
            </a:r>
            <a:r>
              <a:rPr lang="mk-MK" sz="1000" dirty="0">
                <a:solidFill>
                  <a:srgbClr val="002060"/>
                </a:solidFill>
              </a:rPr>
              <a:t>мил.денари</a:t>
            </a:r>
            <a:r>
              <a:rPr lang="en-US" sz="1000" b="0" i="0" dirty="0">
                <a:solidFill>
                  <a:srgbClr val="002060"/>
                </a:solidFill>
                <a:effectLst/>
              </a:rPr>
              <a:t>)</a:t>
            </a:r>
            <a:r>
              <a:rPr lang="mk-MK" sz="1000" b="0" i="0" dirty="0">
                <a:solidFill>
                  <a:srgbClr val="002060"/>
                </a:solidFill>
                <a:effectLst/>
              </a:rPr>
              <a:t> со</a:t>
            </a:r>
            <a:r>
              <a:rPr lang="en-US" sz="10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1</a:t>
            </a:r>
            <a:r>
              <a:rPr lang="mk-MK" sz="1000" dirty="0">
                <a:solidFill>
                  <a:srgbClr val="002060"/>
                </a:solidFill>
              </a:rPr>
              <a:t>3% учество</a:t>
            </a:r>
            <a:r>
              <a:rPr lang="en-US" sz="1000" dirty="0">
                <a:solidFill>
                  <a:srgbClr val="002060"/>
                </a:solidFill>
              </a:rPr>
              <a:t>, 5</a:t>
            </a:r>
            <a:r>
              <a:rPr lang="mk-MK" sz="1000" dirty="0">
                <a:solidFill>
                  <a:srgbClr val="002060"/>
                </a:solidFill>
              </a:rPr>
              <a:t> мали</a:t>
            </a:r>
            <a:r>
              <a:rPr lang="en-US" sz="1000" dirty="0">
                <a:solidFill>
                  <a:srgbClr val="002060"/>
                </a:solidFill>
              </a:rPr>
              <a:t> (</a:t>
            </a:r>
            <a:r>
              <a:rPr lang="mk-MK" sz="1000" dirty="0">
                <a:solidFill>
                  <a:srgbClr val="002060"/>
                </a:solidFill>
              </a:rPr>
              <a:t>актива </a:t>
            </a:r>
            <a:r>
              <a:rPr lang="en-US" sz="1000" dirty="0">
                <a:solidFill>
                  <a:srgbClr val="002060"/>
                </a:solidFill>
              </a:rPr>
              <a:t>52.409  </a:t>
            </a:r>
            <a:r>
              <a:rPr lang="mk-MK" sz="1000" dirty="0">
                <a:solidFill>
                  <a:srgbClr val="002060"/>
                </a:solidFill>
              </a:rPr>
              <a:t>мил. денари</a:t>
            </a:r>
            <a:r>
              <a:rPr lang="en-US" sz="1000" dirty="0">
                <a:solidFill>
                  <a:srgbClr val="002060"/>
                </a:solidFill>
              </a:rPr>
              <a:t>) </a:t>
            </a:r>
            <a:r>
              <a:rPr lang="mk-MK" sz="1000" dirty="0">
                <a:solidFill>
                  <a:srgbClr val="002060"/>
                </a:solidFill>
              </a:rPr>
              <a:t>со </a:t>
            </a:r>
            <a:r>
              <a:rPr lang="en-US" sz="1000" dirty="0">
                <a:solidFill>
                  <a:srgbClr val="002060"/>
                </a:solidFill>
              </a:rPr>
              <a:t>6% </a:t>
            </a:r>
            <a:r>
              <a:rPr lang="mk-MK" sz="1000" dirty="0">
                <a:solidFill>
                  <a:srgbClr val="002060"/>
                </a:solidFill>
              </a:rPr>
              <a:t>учество и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2</a:t>
            </a:r>
            <a:r>
              <a:rPr lang="en-US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штедилници</a:t>
            </a:r>
          </a:p>
          <a:p>
            <a:pPr algn="just">
              <a:spcBef>
                <a:spcPct val="35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Вкупна актива на ниво на банкарски систем изнесува 881.290</a:t>
            </a:r>
            <a:r>
              <a:rPr lang="en-US" sz="1000" dirty="0">
                <a:solidFill>
                  <a:srgbClr val="002060"/>
                </a:solidFill>
              </a:rPr>
              <a:t>  </a:t>
            </a:r>
            <a:r>
              <a:rPr lang="mk-MK" sz="1000" dirty="0">
                <a:solidFill>
                  <a:srgbClr val="002060"/>
                </a:solidFill>
              </a:rPr>
              <a:t>мил.денари и бележи годишен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пораст од </a:t>
            </a:r>
            <a:r>
              <a:rPr lang="en-US" sz="1000" dirty="0">
                <a:solidFill>
                  <a:srgbClr val="002060"/>
                </a:solidFill>
              </a:rPr>
              <a:t>1</a:t>
            </a:r>
            <a:r>
              <a:rPr lang="mk-MK" sz="1000" dirty="0">
                <a:solidFill>
                  <a:srgbClr val="002060"/>
                </a:solidFill>
              </a:rPr>
              <a:t>5.2% односно 2,7% на квартална основа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и истиот е поддржан со растот на депозитната база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за </a:t>
            </a:r>
            <a:r>
              <a:rPr lang="en-GB" sz="1000" dirty="0">
                <a:solidFill>
                  <a:srgbClr val="002060"/>
                </a:solidFill>
              </a:rPr>
              <a:t>1</a:t>
            </a:r>
            <a:r>
              <a:rPr lang="mk-MK" sz="1000" dirty="0">
                <a:solidFill>
                  <a:srgbClr val="002060"/>
                </a:solidFill>
              </a:rPr>
              <a:t>2,8% на годишно ниво односно 2,2% на квартална основа и капиталната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позиција на банките со годишен пораст од 10,8% или 0,1% квартално. Кредитите бележат годишен пораст од </a:t>
            </a:r>
            <a:r>
              <a:rPr lang="en-US" sz="1000" dirty="0">
                <a:solidFill>
                  <a:srgbClr val="002060"/>
                </a:solidFill>
              </a:rPr>
              <a:t>1</a:t>
            </a:r>
            <a:r>
              <a:rPr lang="mk-MK" sz="1000" dirty="0">
                <a:solidFill>
                  <a:srgbClr val="002060"/>
                </a:solidFill>
              </a:rPr>
              <a:t>4,9%, односно квартално 1,9%</a:t>
            </a:r>
          </a:p>
          <a:p>
            <a:pPr algn="just">
              <a:spcBef>
                <a:spcPct val="35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Учество на странски капитал во сопственичката структура 80,47% </a:t>
            </a:r>
            <a:endParaRPr lang="en-GB" sz="1000" dirty="0">
              <a:solidFill>
                <a:srgbClr val="002060"/>
              </a:solidFill>
            </a:endParaRPr>
          </a:p>
          <a:p>
            <a:pPr algn="just">
              <a:spcBef>
                <a:spcPct val="35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Нивото на финансиска интермедијација</a:t>
            </a:r>
            <a:r>
              <a:rPr lang="en-GB" sz="1000" dirty="0">
                <a:solidFill>
                  <a:srgbClr val="002060"/>
                </a:solidFill>
              </a:rPr>
              <a:t>:</a:t>
            </a:r>
            <a:r>
              <a:rPr lang="mk-MK" sz="1000" dirty="0">
                <a:solidFill>
                  <a:srgbClr val="002060"/>
                </a:solidFill>
              </a:rPr>
              <a:t>  </a:t>
            </a:r>
          </a:p>
          <a:p>
            <a:pPr lvl="1" algn="just">
              <a:spcBef>
                <a:spcPct val="35000"/>
              </a:spcBef>
              <a:buFont typeface="Wingdings" panose="05000000000000000000" pitchFamily="2" charset="2"/>
              <a:buChar char="ü"/>
              <a:defRPr/>
            </a:pPr>
            <a:r>
              <a:rPr lang="mk-MK" sz="1000" dirty="0">
                <a:solidFill>
                  <a:srgbClr val="002060"/>
                </a:solidFill>
              </a:rPr>
              <a:t>Вкупната актива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на банкарскиот систем</a:t>
            </a:r>
            <a:r>
              <a:rPr lang="en-US" sz="1000" dirty="0">
                <a:solidFill>
                  <a:srgbClr val="002060"/>
                </a:solidFill>
              </a:rPr>
              <a:t>/</a:t>
            </a:r>
            <a:r>
              <a:rPr lang="mk-MK" sz="1000" dirty="0">
                <a:solidFill>
                  <a:srgbClr val="002060"/>
                </a:solidFill>
              </a:rPr>
              <a:t>БДП изнесува </a:t>
            </a:r>
            <a:r>
              <a:rPr lang="en-US" sz="1000" dirty="0">
                <a:solidFill>
                  <a:srgbClr val="002060"/>
                </a:solidFill>
              </a:rPr>
              <a:t>8</a:t>
            </a:r>
            <a:r>
              <a:rPr lang="mk-MK" sz="1000" dirty="0">
                <a:solidFill>
                  <a:srgbClr val="002060"/>
                </a:solidFill>
              </a:rPr>
              <a:t>6,4% што укажува на доминантната позиција на банките во финансискиот систем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Депозити</a:t>
            </a:r>
            <a:r>
              <a:rPr lang="en-GB" sz="1000" dirty="0">
                <a:solidFill>
                  <a:srgbClr val="002060"/>
                </a:solidFill>
              </a:rPr>
              <a:t>/</a:t>
            </a:r>
            <a:r>
              <a:rPr lang="mk-MK" sz="1000" dirty="0">
                <a:solidFill>
                  <a:srgbClr val="002060"/>
                </a:solidFill>
              </a:rPr>
              <a:t>БДП изнесува </a:t>
            </a:r>
            <a:r>
              <a:rPr lang="en-US" sz="1000" dirty="0">
                <a:solidFill>
                  <a:srgbClr val="002060"/>
                </a:solidFill>
              </a:rPr>
              <a:t>6</a:t>
            </a:r>
            <a:r>
              <a:rPr lang="mk-MK" sz="1000" dirty="0">
                <a:solidFill>
                  <a:srgbClr val="002060"/>
                </a:solidFill>
              </a:rPr>
              <a:t>1,6%</a:t>
            </a:r>
            <a:endParaRPr lang="en-US" sz="1000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Кредити</a:t>
            </a:r>
            <a:r>
              <a:rPr lang="en-GB" sz="1000" dirty="0">
                <a:solidFill>
                  <a:srgbClr val="002060"/>
                </a:solidFill>
              </a:rPr>
              <a:t>/</a:t>
            </a:r>
            <a:r>
              <a:rPr lang="mk-MK" sz="1000" dirty="0">
                <a:solidFill>
                  <a:srgbClr val="002060"/>
                </a:solidFill>
              </a:rPr>
              <a:t>БДП изнесува </a:t>
            </a:r>
            <a:r>
              <a:rPr lang="en-US" sz="1000" dirty="0">
                <a:solidFill>
                  <a:srgbClr val="002060"/>
                </a:solidFill>
              </a:rPr>
              <a:t>5</a:t>
            </a:r>
            <a:r>
              <a:rPr lang="mk-MK" sz="1000" dirty="0">
                <a:solidFill>
                  <a:srgbClr val="002060"/>
                </a:solidFill>
              </a:rPr>
              <a:t>2,3%</a:t>
            </a:r>
            <a:endParaRPr lang="en-GB" sz="1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mk-MK" sz="1000" b="1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mk-MK" sz="1000" dirty="0">
                <a:solidFill>
                  <a:schemeClr val="bg1"/>
                </a:solidFill>
                <a:cs typeface="Arial" panose="020B0604020202020204" pitchFamily="34" charset="0"/>
              </a:rPr>
              <a:t>Извор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mk-MK" sz="1000" dirty="0">
                <a:solidFill>
                  <a:schemeClr val="bg1"/>
                </a:solidFill>
                <a:cs typeface="Arial" panose="020B0604020202020204" pitchFamily="34" charset="0"/>
              </a:rPr>
              <a:t>	Народна Банка,Отсек за 	финансискастабилност, 	</a:t>
            </a:r>
            <a:r>
              <a:rPr lang="ru-RU" sz="1000" dirty="0">
                <a:solidFill>
                  <a:schemeClr val="bg1"/>
                </a:solidFill>
                <a:cs typeface="Arial" panose="020B0604020202020204" pitchFamily="34" charset="0"/>
              </a:rPr>
              <a:t>Последна ревизија на 	податоците на БДП 	(по тековни цени):  	</a:t>
            </a:r>
            <a:r>
              <a:rPr lang="mk-MK" sz="1000" dirty="0">
                <a:solidFill>
                  <a:schemeClr val="bg1"/>
                </a:solidFill>
                <a:cs typeface="Arial" panose="020B0604020202020204" pitchFamily="34" charset="0"/>
              </a:rPr>
              <a:t>05.12.</a:t>
            </a:r>
            <a:r>
              <a:rPr lang="ru-RU" sz="1000" dirty="0">
                <a:solidFill>
                  <a:schemeClr val="bg1"/>
                </a:solidFill>
                <a:cs typeface="Arial" panose="020B0604020202020204" pitchFamily="34" charset="0"/>
              </a:rPr>
              <a:t>2025</a:t>
            </a:r>
            <a:endParaRPr lang="mk-MK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BBF0CFEB-6A5B-EF3D-32BF-DC524A8A4F8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2D08ACC-A5EB-9B44-3BA8-9D41D6F8B80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F71D7-8D0E-33C9-7AE8-716A62869A9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3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5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5FE58E6-57D2-361A-87CE-2819D5ACF0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006319"/>
              </p:ext>
            </p:extLst>
          </p:nvPr>
        </p:nvGraphicFramePr>
        <p:xfrm>
          <a:off x="8521302" y="1334630"/>
          <a:ext cx="3670698" cy="2751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 txBox="1">
            <a:spLocks/>
          </p:cNvSpPr>
          <p:nvPr/>
        </p:nvSpPr>
        <p:spPr>
          <a:xfrm>
            <a:off x="145812" y="176040"/>
            <a:ext cx="11941189" cy="678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br>
              <a:rPr lang="mk-MK" sz="1400" b="1" dirty="0">
                <a:solidFill>
                  <a:srgbClr val="FF0909"/>
                </a:solidFill>
                <a:latin typeface="+mn-lt"/>
                <a:cs typeface="Aldhabi" panose="020B0604020202020204" pitchFamily="2" charset="-78"/>
              </a:rPr>
            </a:br>
            <a:endParaRPr lang="en-US" sz="1400" b="1" dirty="0">
              <a:solidFill>
                <a:srgbClr val="FF0909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D0496A1-A564-6FB7-2882-6AFBDB01F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191995"/>
              </p:ext>
            </p:extLst>
          </p:nvPr>
        </p:nvGraphicFramePr>
        <p:xfrm>
          <a:off x="104999" y="792369"/>
          <a:ext cx="7831758" cy="1953670"/>
        </p:xfrm>
        <a:graphic>
          <a:graphicData uri="http://schemas.openxmlformats.org/drawingml/2006/table">
            <a:tbl>
              <a:tblPr/>
              <a:tblGrid>
                <a:gridCol w="1406560">
                  <a:extLst>
                    <a:ext uri="{9D8B030D-6E8A-4147-A177-3AD203B41FA5}">
                      <a16:colId xmlns:a16="http://schemas.microsoft.com/office/drawing/2014/main" val="456536985"/>
                    </a:ext>
                  </a:extLst>
                </a:gridCol>
                <a:gridCol w="367665">
                  <a:extLst>
                    <a:ext uri="{9D8B030D-6E8A-4147-A177-3AD203B41FA5}">
                      <a16:colId xmlns:a16="http://schemas.microsoft.com/office/drawing/2014/main" val="1693481509"/>
                    </a:ext>
                  </a:extLst>
                </a:gridCol>
                <a:gridCol w="399257">
                  <a:extLst>
                    <a:ext uri="{9D8B030D-6E8A-4147-A177-3AD203B41FA5}">
                      <a16:colId xmlns:a16="http://schemas.microsoft.com/office/drawing/2014/main" val="2490370310"/>
                    </a:ext>
                  </a:extLst>
                </a:gridCol>
                <a:gridCol w="399257">
                  <a:extLst>
                    <a:ext uri="{9D8B030D-6E8A-4147-A177-3AD203B41FA5}">
                      <a16:colId xmlns:a16="http://schemas.microsoft.com/office/drawing/2014/main" val="1304443101"/>
                    </a:ext>
                  </a:extLst>
                </a:gridCol>
                <a:gridCol w="399257">
                  <a:extLst>
                    <a:ext uri="{9D8B030D-6E8A-4147-A177-3AD203B41FA5}">
                      <a16:colId xmlns:a16="http://schemas.microsoft.com/office/drawing/2014/main" val="951548947"/>
                    </a:ext>
                  </a:extLst>
                </a:gridCol>
                <a:gridCol w="399257">
                  <a:extLst>
                    <a:ext uri="{9D8B030D-6E8A-4147-A177-3AD203B41FA5}">
                      <a16:colId xmlns:a16="http://schemas.microsoft.com/office/drawing/2014/main" val="2652805394"/>
                    </a:ext>
                  </a:extLst>
                </a:gridCol>
                <a:gridCol w="549032">
                  <a:extLst>
                    <a:ext uri="{9D8B030D-6E8A-4147-A177-3AD203B41FA5}">
                      <a16:colId xmlns:a16="http://schemas.microsoft.com/office/drawing/2014/main" val="280396809"/>
                    </a:ext>
                  </a:extLst>
                </a:gridCol>
                <a:gridCol w="549032">
                  <a:extLst>
                    <a:ext uri="{9D8B030D-6E8A-4147-A177-3AD203B41FA5}">
                      <a16:colId xmlns:a16="http://schemas.microsoft.com/office/drawing/2014/main" val="4173392692"/>
                    </a:ext>
                  </a:extLst>
                </a:gridCol>
                <a:gridCol w="549032">
                  <a:extLst>
                    <a:ext uri="{9D8B030D-6E8A-4147-A177-3AD203B41FA5}">
                      <a16:colId xmlns:a16="http://schemas.microsoft.com/office/drawing/2014/main" val="3343805908"/>
                    </a:ext>
                  </a:extLst>
                </a:gridCol>
                <a:gridCol w="549032">
                  <a:extLst>
                    <a:ext uri="{9D8B030D-6E8A-4147-A177-3AD203B41FA5}">
                      <a16:colId xmlns:a16="http://schemas.microsoft.com/office/drawing/2014/main" val="2062820131"/>
                    </a:ext>
                  </a:extLst>
                </a:gridCol>
                <a:gridCol w="549032">
                  <a:extLst>
                    <a:ext uri="{9D8B030D-6E8A-4147-A177-3AD203B41FA5}">
                      <a16:colId xmlns:a16="http://schemas.microsoft.com/office/drawing/2014/main" val="3865441267"/>
                    </a:ext>
                  </a:extLst>
                </a:gridCol>
                <a:gridCol w="239433">
                  <a:extLst>
                    <a:ext uri="{9D8B030D-6E8A-4147-A177-3AD203B41FA5}">
                      <a16:colId xmlns:a16="http://schemas.microsoft.com/office/drawing/2014/main" val="2425346250"/>
                    </a:ext>
                  </a:extLst>
                </a:gridCol>
                <a:gridCol w="622920">
                  <a:extLst>
                    <a:ext uri="{9D8B030D-6E8A-4147-A177-3AD203B41FA5}">
                      <a16:colId xmlns:a16="http://schemas.microsoft.com/office/drawing/2014/main" val="2846665693"/>
                    </a:ext>
                  </a:extLst>
                </a:gridCol>
                <a:gridCol w="852992">
                  <a:extLst>
                    <a:ext uri="{9D8B030D-6E8A-4147-A177-3AD203B41FA5}">
                      <a16:colId xmlns:a16="http://schemas.microsoft.com/office/drawing/2014/main" val="172003340"/>
                    </a:ext>
                  </a:extLst>
                </a:gridCol>
              </a:tblGrid>
              <a:tr h="566646">
                <a:tc>
                  <a:txBody>
                    <a:bodyPr/>
                    <a:lstStyle/>
                    <a:p>
                      <a:pPr algn="l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во милиони денари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</a:t>
                      </a:r>
                    </a:p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</a:t>
                      </a:r>
                    </a:p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</a:t>
                      </a:r>
                    </a:p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98027"/>
                  </a:ext>
                </a:extLst>
              </a:tr>
              <a:tr h="40418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Вкупна Актива на банкарскиот сектор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549,969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585,501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765,036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824,812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821,983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858,401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881,290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58756"/>
                  </a:ext>
                </a:extLst>
              </a:tr>
              <a:tr h="342929"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339,699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353,502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383,627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422,522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440,560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464,860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489,924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500,964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524,186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88303"/>
                  </a:ext>
                </a:extLst>
              </a:tr>
              <a:tr h="313084"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Депозити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405,587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430,870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468,844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556,975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600,967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598,155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615,093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628,344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39861"/>
                  </a:ext>
                </a:extLst>
              </a:tr>
              <a:tr h="326827"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Капитал и резерви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60,295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68,175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73,779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103,897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109,644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114,947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115,086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55770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2CF61E0-7787-88EB-46D8-355B03FD7B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474671"/>
              </p:ext>
            </p:extLst>
          </p:nvPr>
        </p:nvGraphicFramePr>
        <p:xfrm>
          <a:off x="104999" y="2861102"/>
          <a:ext cx="3565700" cy="1628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39BDB0B-BE33-6DDF-BA61-20C4F70126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145034"/>
              </p:ext>
            </p:extLst>
          </p:nvPr>
        </p:nvGraphicFramePr>
        <p:xfrm>
          <a:off x="3708032" y="2748412"/>
          <a:ext cx="4717510" cy="1628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F626565-6A9B-B605-0777-30A8D4B901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056709"/>
              </p:ext>
            </p:extLst>
          </p:nvPr>
        </p:nvGraphicFramePr>
        <p:xfrm>
          <a:off x="8281799" y="4443371"/>
          <a:ext cx="3647604" cy="2245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312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5647" y="3473497"/>
            <a:ext cx="7142714" cy="3299206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bg1"/>
                </a:solidFill>
              </a:rPr>
              <a:t>Во структурата на вкупната актива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високоликвидната актива  учествува со 3</a:t>
            </a:r>
            <a:r>
              <a:rPr lang="en-US" sz="1100" dirty="0">
                <a:solidFill>
                  <a:schemeClr val="bg1"/>
                </a:solidFill>
              </a:rPr>
              <a:t>1</a:t>
            </a:r>
            <a:r>
              <a:rPr lang="ru-RU" sz="1100" dirty="0">
                <a:solidFill>
                  <a:schemeClr val="bg1"/>
                </a:solidFill>
              </a:rPr>
              <a:t>%* додека пак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кредитите  учествуваат со </a:t>
            </a:r>
            <a:r>
              <a:rPr lang="en-US" sz="1100" dirty="0">
                <a:solidFill>
                  <a:schemeClr val="bg1"/>
                </a:solidFill>
              </a:rPr>
              <a:t>60</a:t>
            </a:r>
            <a:r>
              <a:rPr lang="ru-RU" sz="1100" dirty="0">
                <a:solidFill>
                  <a:schemeClr val="bg1"/>
                </a:solidFill>
              </a:rPr>
              <a:t>%, остатокот од </a:t>
            </a:r>
            <a:r>
              <a:rPr lang="en-US" sz="1100" dirty="0">
                <a:solidFill>
                  <a:schemeClr val="bg1"/>
                </a:solidFill>
              </a:rPr>
              <a:t>9</a:t>
            </a:r>
            <a:r>
              <a:rPr lang="ru-RU" sz="1100" dirty="0">
                <a:solidFill>
                  <a:schemeClr val="bg1"/>
                </a:solidFill>
              </a:rPr>
              <a:t>% е останата актива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bg1"/>
                </a:solidFill>
              </a:rPr>
              <a:t>Стабилното учество на ликвидните средства упатува на соодветно управување со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ликвидносниот ризик  од страна на банките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Clr>
                <a:srgbClr val="FF99CC"/>
              </a:buClr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Стапката на покриеност со ликвидност на банкарскиот систем (англ. Liquidity Coverage Ratio)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изнесува </a:t>
            </a:r>
            <a:r>
              <a:rPr lang="mk-MK" sz="1100" dirty="0">
                <a:solidFill>
                  <a:schemeClr val="bg1"/>
                </a:solidFill>
              </a:rPr>
              <a:t>2</a:t>
            </a:r>
            <a:r>
              <a:rPr lang="en-US" sz="1100" dirty="0">
                <a:solidFill>
                  <a:schemeClr val="bg1"/>
                </a:solidFill>
              </a:rPr>
              <a:t>67</a:t>
            </a:r>
            <a:r>
              <a:rPr lang="en-GB" sz="1100" dirty="0">
                <a:solidFill>
                  <a:schemeClr val="bg1"/>
                </a:solidFill>
              </a:rPr>
              <a:t>%</a:t>
            </a:r>
            <a:r>
              <a:rPr lang="ru-RU" sz="1100" dirty="0">
                <a:solidFill>
                  <a:schemeClr val="bg1"/>
                </a:solidFill>
              </a:rPr>
              <a:t>, што е 3 пати повисоко ниво од регулаторниот минимум (100%) и го потврдува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задоволителниот обем на ликвидност со кој располага банкарски систем</a:t>
            </a:r>
            <a:r>
              <a:rPr lang="en-GB" sz="1100" dirty="0">
                <a:solidFill>
                  <a:schemeClr val="bg1"/>
                </a:solidFill>
              </a:rPr>
              <a:t>**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rgbClr val="FF99CC"/>
                </a:solidFill>
              </a:rPr>
              <a:t>(</a:t>
            </a:r>
            <a:r>
              <a:rPr lang="mk-MK" sz="1100" b="1" dirty="0">
                <a:solidFill>
                  <a:srgbClr val="FF99CC"/>
                </a:solidFill>
              </a:rPr>
              <a:t>Е</a:t>
            </a:r>
            <a:r>
              <a:rPr lang="mk-MK" sz="1100" b="1" dirty="0">
                <a:solidFill>
                  <a:srgbClr val="FF99FF"/>
                </a:solidFill>
              </a:rPr>
              <a:t>ВРОЗОНА </a:t>
            </a:r>
            <a:r>
              <a:rPr lang="en-GB" sz="1100" b="1" dirty="0">
                <a:solidFill>
                  <a:srgbClr val="FF99FF"/>
                </a:solidFill>
              </a:rPr>
              <a:t>LCR</a:t>
            </a:r>
            <a:r>
              <a:rPr lang="mk-MK" sz="1100" b="1" dirty="0">
                <a:solidFill>
                  <a:srgbClr val="FF99FF"/>
                </a:solidFill>
              </a:rPr>
              <a:t> </a:t>
            </a:r>
            <a:r>
              <a:rPr lang="en-GB" sz="1100" b="1" dirty="0">
                <a:solidFill>
                  <a:srgbClr val="FF99FF"/>
                </a:solidFill>
              </a:rPr>
              <a:t>1</a:t>
            </a:r>
            <a:r>
              <a:rPr lang="en-US" sz="1100" b="1" dirty="0">
                <a:solidFill>
                  <a:srgbClr val="FF99FF"/>
                </a:solidFill>
              </a:rPr>
              <a:t>56.7</a:t>
            </a:r>
            <a:r>
              <a:rPr lang="mk-MK" sz="1100" b="1" dirty="0">
                <a:solidFill>
                  <a:srgbClr val="FF99FF"/>
                </a:solidFill>
              </a:rPr>
              <a:t>%</a:t>
            </a:r>
            <a:r>
              <a:rPr lang="en-GB" sz="1100" b="1" dirty="0">
                <a:solidFill>
                  <a:srgbClr val="FF99FF"/>
                </a:solidFill>
              </a:rPr>
              <a:t>) </a:t>
            </a:r>
            <a:endParaRPr kumimoji="0" lang="mk-MK" sz="11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Clr>
                <a:srgbClr val="FF99CC"/>
              </a:buClr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Ликвидна актива /Крат.обврски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US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.3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Clr>
                <a:srgbClr val="FF99CC"/>
              </a:buClr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Ликвидна актива/Депоз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население 61%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Clr>
                <a:srgbClr val="FF99CC"/>
              </a:buClr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Кредити/Депозити 85%</a:t>
            </a:r>
            <a:endParaRPr lang="mk-MK" sz="11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002060"/>
                </a:solidFill>
              </a:rPr>
              <a:t>   *Ликвидни средства  се паричните средства кај Народна банка, благајничките записи,  државни обврзници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**</a:t>
            </a:r>
            <a:r>
              <a:rPr lang="mk-MK" sz="10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Ликвидносен показател согласно Базел 3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0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rgbClr val="00B0F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GB" sz="1000" i="1" dirty="0">
                <a:solidFill>
                  <a:srgbClr val="00B0F0"/>
                </a:solidFill>
              </a:rPr>
              <a:t>Methodology for calculation of LCR is in accordance with requirements of Basel III accord</a:t>
            </a:r>
            <a:r>
              <a:rPr lang="mk-MK" sz="1000" i="1" dirty="0">
                <a:solidFill>
                  <a:srgbClr val="00B0F0"/>
                </a:solidFill>
              </a:rPr>
              <a:t>)</a:t>
            </a:r>
            <a:endParaRPr lang="en-GB" sz="1000" i="1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000" dirty="0">
                <a:solidFill>
                  <a:srgbClr val="00B0F0"/>
                </a:solidFill>
              </a:rPr>
              <a:t>Извор</a:t>
            </a:r>
            <a:r>
              <a:rPr lang="en-GB" sz="1000" dirty="0">
                <a:solidFill>
                  <a:srgbClr val="00B0F0"/>
                </a:solidFill>
              </a:rPr>
              <a:t>: 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B0F0"/>
                </a:solidFill>
              </a:rPr>
              <a:t>Податоци и показатели за банкарскиот систем на Република Северна Македонија, 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000" dirty="0">
                <a:solidFill>
                  <a:srgbClr val="00B0F0"/>
                </a:solidFill>
              </a:rPr>
              <a:t>ИЗВЕШТАЈ ЗА РИЗИЦИТЕ ВО БАНКАРСКИОТ СИСТЕМ НА РС МАКЕДОНИЈА, анекс 24</a:t>
            </a:r>
            <a:r>
              <a:rPr lang="en-US" sz="1000" dirty="0">
                <a:solidFill>
                  <a:srgbClr val="00B0F0"/>
                </a:solidFill>
              </a:rPr>
              <a:t>, Q</a:t>
            </a:r>
            <a:r>
              <a:rPr lang="mk-MK" sz="1000" dirty="0">
                <a:solidFill>
                  <a:srgbClr val="00B0F0"/>
                </a:solidFill>
              </a:rPr>
              <a:t>3</a:t>
            </a:r>
            <a:r>
              <a:rPr lang="en-US" sz="1000" dirty="0">
                <a:solidFill>
                  <a:srgbClr val="00B0F0"/>
                </a:solidFill>
              </a:rPr>
              <a:t> </a:t>
            </a:r>
            <a:r>
              <a:rPr lang="mk-MK" sz="1000" dirty="0">
                <a:solidFill>
                  <a:srgbClr val="00B0F0"/>
                </a:solidFill>
              </a:rPr>
              <a:t>202</a:t>
            </a:r>
            <a:r>
              <a:rPr lang="en-US" sz="1000" dirty="0">
                <a:solidFill>
                  <a:srgbClr val="00B0F0"/>
                </a:solidFill>
              </a:rPr>
              <a:t>5</a:t>
            </a:r>
            <a:endParaRPr lang="mk-MK" sz="1000" dirty="0">
              <a:solidFill>
                <a:srgbClr val="00B0F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10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rgbClr val="00B0F0"/>
                </a:solidFill>
              </a:rPr>
              <a:t>│</a:t>
            </a:r>
            <a:r>
              <a:rPr lang="en-GB" sz="10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r>
              <a:rPr lang="en-GB" sz="1000" dirty="0">
                <a:solidFill>
                  <a:srgbClr val="00B0F0"/>
                </a:solidFill>
              </a:rPr>
              <a:t> </a:t>
            </a:r>
            <a:endParaRPr lang="en-GB" sz="1000" dirty="0">
              <a:solidFill>
                <a:srgbClr val="00CCFF"/>
              </a:solidFill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9733BFD3-0484-6C5D-0718-A88F05213DC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FADA21-4A47-DAED-5964-DA0D426951B3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42EFC6-7099-0C86-B044-D60D95E1251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3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5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423FFB0-A0BA-411F-A76B-06B07A0D5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592829"/>
              </p:ext>
            </p:extLst>
          </p:nvPr>
        </p:nvGraphicFramePr>
        <p:xfrm>
          <a:off x="410599" y="734590"/>
          <a:ext cx="2604056" cy="257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B962AB03-008F-2E9C-AA39-AADAFD28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1" y="85297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Актива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DBAB3E3-7661-E454-5279-8D360E8C75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798674"/>
              </p:ext>
            </p:extLst>
          </p:nvPr>
        </p:nvGraphicFramePr>
        <p:xfrm>
          <a:off x="2754222" y="1427663"/>
          <a:ext cx="4760554" cy="190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2A1C4CE-A6DD-1070-E458-5D1C3C9DC4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280668"/>
              </p:ext>
            </p:extLst>
          </p:nvPr>
        </p:nvGraphicFramePr>
        <p:xfrm>
          <a:off x="7514714" y="847460"/>
          <a:ext cx="4511639" cy="2617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AD57E17-CAF7-640D-6FA5-7D324F958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327112"/>
              </p:ext>
            </p:extLst>
          </p:nvPr>
        </p:nvGraphicFramePr>
        <p:xfrm>
          <a:off x="7294459" y="3624326"/>
          <a:ext cx="4569802" cy="285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470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8">
            <a:extLst>
              <a:ext uri="{FF2B5EF4-FFF2-40B4-BE49-F238E27FC236}">
                <a16:creationId xmlns:a16="http://schemas.microsoft.com/office/drawing/2014/main" id="{3EE51D5D-A879-09AF-91B2-6BF6161BD5EE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240EF-67B2-D3BD-EE26-20DDD4E7D7B5}"/>
              </a:ext>
            </a:extLst>
          </p:cNvPr>
          <p:cNvSpPr txBox="1"/>
          <p:nvPr/>
        </p:nvSpPr>
        <p:spPr>
          <a:xfrm>
            <a:off x="3081175" y="224435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F0DC118-8932-0950-2462-63F41B90189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B04BD-CA1F-C6E2-455C-39CD7FD90B5C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3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5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0F1EDBA-9D8A-BD54-2F33-29B13F514B94}"/>
              </a:ext>
            </a:extLst>
          </p:cNvPr>
          <p:cNvSpPr txBox="1">
            <a:spLocks/>
          </p:cNvSpPr>
          <p:nvPr/>
        </p:nvSpPr>
        <p:spPr>
          <a:xfrm>
            <a:off x="87260" y="93234"/>
            <a:ext cx="11999742" cy="6413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Кредити</a:t>
            </a:r>
            <a:r>
              <a:rPr lang="en-US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/</a:t>
            </a:r>
            <a:r>
              <a:rPr lang="mk-MK" sz="900" dirty="0">
                <a:solidFill>
                  <a:srgbClr val="00FF00"/>
                </a:solidFill>
                <a:latin typeface="+mn-lt"/>
                <a:cs typeface="Aldhabi" panose="020B0604020202020204" pitchFamily="2" charset="-78"/>
              </a:rPr>
              <a:t>поддршка на зелена трансформација на економијата</a:t>
            </a:r>
            <a:endParaRPr lang="en-US" sz="9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A56A85FE-BE91-445D-9483-3604C563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728744"/>
              </p:ext>
            </p:extLst>
          </p:nvPr>
        </p:nvGraphicFramePr>
        <p:xfrm>
          <a:off x="4518415" y="288228"/>
          <a:ext cx="3252248" cy="2647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AutoShape 6">
            <a:extLst>
              <a:ext uri="{FF2B5EF4-FFF2-40B4-BE49-F238E27FC236}">
                <a16:creationId xmlns:a16="http://schemas.microsoft.com/office/drawing/2014/main" id="{0A4109AE-9660-4CDA-D07D-CF7507936DF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gray">
          <a:xfrm>
            <a:off x="116603" y="2791824"/>
            <a:ext cx="5495740" cy="3001950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3" anchor="ctr"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mk-MK" sz="1000" dirty="0">
                <a:solidFill>
                  <a:schemeClr val="bg1"/>
                </a:solidFill>
              </a:rPr>
              <a:t>Вкупниот износ на кр</a:t>
            </a:r>
            <a:r>
              <a:rPr lang="ru-RU" sz="1000" dirty="0">
                <a:solidFill>
                  <a:schemeClr val="bg1"/>
                </a:solidFill>
              </a:rPr>
              <a:t>едитите изнесува 533.919  милиони денари и бе</a:t>
            </a:r>
            <a:r>
              <a:rPr lang="mk-MK" sz="1000" dirty="0">
                <a:solidFill>
                  <a:schemeClr val="bg1"/>
                </a:solidFill>
              </a:rPr>
              <a:t>лежат годишен пораст од 1</a:t>
            </a:r>
            <a:r>
              <a:rPr lang="en-US" sz="1000" dirty="0">
                <a:solidFill>
                  <a:schemeClr val="bg1"/>
                </a:solidFill>
              </a:rPr>
              <a:t>4.4</a:t>
            </a:r>
            <a:r>
              <a:rPr lang="mk-MK" sz="1000" dirty="0">
                <a:solidFill>
                  <a:schemeClr val="bg1"/>
                </a:solidFill>
              </a:rPr>
              <a:t>% и 1,9% на квартална основа. </a:t>
            </a:r>
            <a:endParaRPr lang="ru-RU" sz="10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Кај населението доминираат </a:t>
            </a:r>
            <a:r>
              <a:rPr lang="ru-RU" sz="1000" dirty="0">
                <a:solidFill>
                  <a:srgbClr val="FF99FF"/>
                </a:solidFill>
              </a:rPr>
              <a:t>потрошувачките кредити и картичките </a:t>
            </a:r>
            <a:r>
              <a:rPr lang="ru-RU" sz="1000" dirty="0">
                <a:solidFill>
                  <a:schemeClr val="bg1"/>
                </a:solidFill>
              </a:rPr>
              <a:t>со 6</a:t>
            </a:r>
            <a:r>
              <a:rPr lang="mk-MK" sz="1000" dirty="0">
                <a:solidFill>
                  <a:schemeClr val="bg1"/>
                </a:solidFill>
              </a:rPr>
              <a:t>2</a:t>
            </a:r>
            <a:r>
              <a:rPr lang="ru-RU" sz="1000" dirty="0">
                <a:solidFill>
                  <a:schemeClr val="bg1"/>
                </a:solidFill>
              </a:rPr>
              <a:t>%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со годишен пораст од 7</a:t>
            </a:r>
            <a:r>
              <a:rPr lang="en-US" sz="1000" dirty="0">
                <a:solidFill>
                  <a:schemeClr val="bg1"/>
                </a:solidFill>
              </a:rPr>
              <a:t>.7</a:t>
            </a:r>
            <a:r>
              <a:rPr lang="mk-MK" sz="1000" dirty="0">
                <a:solidFill>
                  <a:schemeClr val="bg1"/>
                </a:solidFill>
              </a:rPr>
              <a:t>% или</a:t>
            </a:r>
            <a:r>
              <a:rPr lang="en-US" sz="1000" dirty="0">
                <a:solidFill>
                  <a:schemeClr val="bg1"/>
                </a:solidFill>
              </a:rPr>
              <a:t> 1.8</a:t>
            </a:r>
            <a:r>
              <a:rPr lang="mk-MK" sz="1000" dirty="0">
                <a:solidFill>
                  <a:schemeClr val="bg1"/>
                </a:solidFill>
              </a:rPr>
              <a:t>% квартално 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mk-MK" sz="1000" dirty="0">
                <a:solidFill>
                  <a:srgbClr val="FF99FF"/>
                </a:solidFill>
              </a:rPr>
              <a:t>С</a:t>
            </a:r>
            <a:r>
              <a:rPr lang="ru-RU" sz="1000" dirty="0">
                <a:solidFill>
                  <a:srgbClr val="FF99FF"/>
                </a:solidFill>
              </a:rPr>
              <a:t>та</a:t>
            </a:r>
            <a:r>
              <a:rPr lang="mk-MK" sz="1000" dirty="0">
                <a:solidFill>
                  <a:srgbClr val="FF99FF"/>
                </a:solidFill>
              </a:rPr>
              <a:t>н</a:t>
            </a:r>
            <a:r>
              <a:rPr lang="ru-RU" sz="1000" dirty="0">
                <a:solidFill>
                  <a:srgbClr val="FF99FF"/>
                </a:solidFill>
              </a:rPr>
              <a:t>бените кредити </a:t>
            </a:r>
            <a:r>
              <a:rPr lang="ru-RU" sz="1000" dirty="0">
                <a:solidFill>
                  <a:schemeClr val="bg1"/>
                </a:solidFill>
              </a:rPr>
              <a:t>учествуваат со 3</a:t>
            </a:r>
            <a:r>
              <a:rPr lang="en-US" sz="1000" dirty="0">
                <a:solidFill>
                  <a:schemeClr val="bg1"/>
                </a:solidFill>
              </a:rPr>
              <a:t>7</a:t>
            </a:r>
            <a:r>
              <a:rPr lang="ru-RU" sz="1000" dirty="0">
                <a:solidFill>
                  <a:schemeClr val="bg1"/>
                </a:solidFill>
              </a:rPr>
              <a:t>% со годишен пораст од </a:t>
            </a:r>
            <a:r>
              <a:rPr lang="mk-MK" sz="1000" dirty="0">
                <a:solidFill>
                  <a:schemeClr val="bg1"/>
                </a:solidFill>
              </a:rPr>
              <a:t>1</a:t>
            </a:r>
            <a:r>
              <a:rPr lang="en-US" sz="1000" dirty="0">
                <a:solidFill>
                  <a:schemeClr val="bg1"/>
                </a:solidFill>
              </a:rPr>
              <a:t>5.6%</a:t>
            </a:r>
            <a:r>
              <a:rPr lang="mk-MK" sz="1000" dirty="0">
                <a:solidFill>
                  <a:schemeClr val="bg1"/>
                </a:solidFill>
              </a:rPr>
              <a:t> или 3,</a:t>
            </a:r>
            <a:r>
              <a:rPr lang="en-US" sz="1000" dirty="0">
                <a:solidFill>
                  <a:schemeClr val="bg1"/>
                </a:solidFill>
              </a:rPr>
              <a:t>4</a:t>
            </a:r>
            <a:r>
              <a:rPr lang="mk-MK" sz="1000" dirty="0">
                <a:solidFill>
                  <a:schemeClr val="bg1"/>
                </a:solidFill>
              </a:rPr>
              <a:t>% квартално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mk-MK" sz="1000" dirty="0">
                <a:solidFill>
                  <a:schemeClr val="bg1"/>
                </a:solidFill>
              </a:rPr>
              <a:t>Н</a:t>
            </a:r>
            <a:r>
              <a:rPr lang="ru-RU" sz="1000" dirty="0">
                <a:solidFill>
                  <a:schemeClr val="bg1"/>
                </a:solidFill>
              </a:rPr>
              <a:t>а </a:t>
            </a:r>
            <a:r>
              <a:rPr lang="ru-RU" sz="1000" dirty="0">
                <a:solidFill>
                  <a:srgbClr val="FF99FF"/>
                </a:solidFill>
              </a:rPr>
              <a:t>автомобилски</a:t>
            </a:r>
            <a:r>
              <a:rPr lang="mk-MK" sz="1000" dirty="0">
                <a:solidFill>
                  <a:srgbClr val="FF99FF"/>
                </a:solidFill>
              </a:rPr>
              <a:t>те</a:t>
            </a:r>
            <a:r>
              <a:rPr lang="ru-RU" sz="1000" dirty="0">
                <a:solidFill>
                  <a:srgbClr val="FF99FF"/>
                </a:solidFill>
              </a:rPr>
              <a:t> кредити </a:t>
            </a:r>
            <a:r>
              <a:rPr lang="ru-RU" sz="1000" dirty="0">
                <a:solidFill>
                  <a:schemeClr val="bg1"/>
                </a:solidFill>
              </a:rPr>
              <a:t>учеството  е 0,1</a:t>
            </a:r>
            <a:r>
              <a:rPr lang="mk-MK" sz="1000" dirty="0">
                <a:solidFill>
                  <a:schemeClr val="bg1"/>
                </a:solidFill>
              </a:rPr>
              <a:t>5</a:t>
            </a:r>
            <a:r>
              <a:rPr lang="ru-RU" sz="1000" dirty="0">
                <a:solidFill>
                  <a:schemeClr val="bg1"/>
                </a:solidFill>
              </a:rPr>
              <a:t>% со годишен п</a:t>
            </a:r>
            <a:r>
              <a:rPr lang="mk-MK" sz="1000" dirty="0">
                <a:solidFill>
                  <a:schemeClr val="bg1"/>
                </a:solidFill>
              </a:rPr>
              <a:t>ад (-0,8</a:t>
            </a:r>
            <a:r>
              <a:rPr lang="ru-RU" sz="1000" dirty="0">
                <a:solidFill>
                  <a:schemeClr val="bg1"/>
                </a:solidFill>
              </a:rPr>
              <a:t>%) или пораст од 4% на квартална основа. </a:t>
            </a:r>
            <a:endParaRPr lang="en-GB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="0" i="0" dirty="0">
                <a:solidFill>
                  <a:srgbClr val="00FF00"/>
                </a:solidFill>
                <a:effectLst/>
              </a:rPr>
              <a:t>🌳</a:t>
            </a:r>
            <a:r>
              <a:rPr lang="mk-MK" sz="1000" b="0" i="0" dirty="0">
                <a:solidFill>
                  <a:srgbClr val="00FF00"/>
                </a:solidFill>
                <a:effectLst/>
              </a:rPr>
              <a:t> </a:t>
            </a:r>
            <a:r>
              <a:rPr lang="mk-MK" sz="1000" b="1" i="0" dirty="0">
                <a:solidFill>
                  <a:srgbClr val="00FF00"/>
                </a:solidFill>
                <a:effectLst/>
              </a:rPr>
              <a:t>Нашите банки посветија големо внимание на подигањето на свес</a:t>
            </a:r>
            <a:r>
              <a:rPr lang="mk-MK" sz="1000" b="1" dirty="0">
                <a:solidFill>
                  <a:srgbClr val="00FF00"/>
                </a:solidFill>
              </a:rPr>
              <a:t>носта за зелени кредити како начин на финансирање</a:t>
            </a:r>
            <a:r>
              <a:rPr lang="ru-RU" sz="1000" b="1" dirty="0">
                <a:solidFill>
                  <a:srgbClr val="00FF00"/>
                </a:solidFill>
              </a:rPr>
              <a:t> на клиенти домаќинства кои инвестираат исклучиво во  проекти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ru-RU" sz="1000" b="1" i="0" dirty="0">
                <a:solidFill>
                  <a:srgbClr val="00FF00"/>
                </a:solidFill>
                <a:effectLst/>
              </a:rPr>
              <a:t> коишто поддржуваат одржливи, еколошки цели, или цели коишто придонесуваат за зелената транзиција во општеството, како што е развивање нова еколошка технологија</a:t>
            </a:r>
            <a:r>
              <a:rPr lang="ru-RU" sz="1000" b="1" dirty="0">
                <a:solidFill>
                  <a:srgbClr val="00FF00"/>
                </a:solidFill>
              </a:rPr>
              <a:t>*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rgbClr val="00FF00"/>
                </a:solidFill>
              </a:rPr>
              <a:t>Зелените кредити за население изнесуваат </a:t>
            </a:r>
            <a:r>
              <a:rPr lang="mk-MK" sz="1000" b="1" dirty="0">
                <a:solidFill>
                  <a:srgbClr val="00FF00"/>
                </a:solidFill>
              </a:rPr>
              <a:t>1,399</a:t>
            </a:r>
            <a:r>
              <a:rPr lang="ru-RU" sz="1000" b="1" dirty="0">
                <a:solidFill>
                  <a:srgbClr val="00FF00"/>
                </a:solidFill>
              </a:rPr>
              <a:t> мил.денари  или 0,</a:t>
            </a:r>
            <a:r>
              <a:rPr lang="mk-MK" sz="1000" b="1" dirty="0">
                <a:solidFill>
                  <a:srgbClr val="00FF00"/>
                </a:solidFill>
              </a:rPr>
              <a:t>5</a:t>
            </a:r>
            <a:r>
              <a:rPr lang="ru-RU" sz="1000" b="1" dirty="0">
                <a:solidFill>
                  <a:srgbClr val="00FF00"/>
                </a:solidFill>
              </a:rPr>
              <a:t>% во вкупното кредитирање на населението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="1" dirty="0">
                <a:solidFill>
                  <a:srgbClr val="00FF00"/>
                </a:solidFill>
              </a:rPr>
              <a:t>  </a:t>
            </a:r>
            <a:r>
              <a:rPr lang="mk-MK" sz="1000" b="1" dirty="0">
                <a:solidFill>
                  <a:srgbClr val="00FF00"/>
                </a:solidFill>
              </a:rPr>
              <a:t>Согласно Светска Банка</a:t>
            </a:r>
            <a:endParaRPr lang="en-GB" sz="1000" b="1" dirty="0">
              <a:solidFill>
                <a:srgbClr val="00FF0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000" dirty="0">
                <a:solidFill>
                  <a:srgbClr val="00B0F0"/>
                </a:solidFill>
              </a:rPr>
              <a:t>Извор</a:t>
            </a:r>
            <a:r>
              <a:rPr lang="en-GB" sz="1000" dirty="0">
                <a:solidFill>
                  <a:srgbClr val="00B0F0"/>
                </a:solidFill>
              </a:rPr>
              <a:t>: </a:t>
            </a:r>
            <a:r>
              <a:rPr lang="mk-MK" sz="1000" dirty="0">
                <a:solidFill>
                  <a:srgbClr val="00B0F0"/>
                </a:solidFill>
              </a:rPr>
              <a:t>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00B0F0"/>
                </a:solidFill>
              </a:rPr>
              <a:t>Податоци и показатели за банкарскиот систем на Република Северна Македонија, </a:t>
            </a:r>
            <a:r>
              <a:rPr lang="en-GB" sz="1000" dirty="0">
                <a:solidFill>
                  <a:srgbClr val="00B0F0"/>
                </a:solidFill>
              </a:rPr>
              <a:t> </a:t>
            </a:r>
            <a:r>
              <a:rPr lang="mk-MK" sz="1000" dirty="0">
                <a:solidFill>
                  <a:srgbClr val="00B0F0"/>
                </a:solidFill>
              </a:rPr>
              <a:t>анекс 9</a:t>
            </a:r>
            <a:endParaRPr lang="ru-RU" sz="1000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rgbClr val="00B0F0"/>
                </a:solidFill>
              </a:rPr>
              <a:t>ИЗВЕШТАЈ ЗА РИЗИЦИТЕ ВО БАНКАРСКИОТ СИСТЕМ НА РС МАКЕДОНИЈА, </a:t>
            </a:r>
            <a:r>
              <a:rPr lang="en-US" sz="1000" dirty="0">
                <a:solidFill>
                  <a:srgbClr val="00B0F0"/>
                </a:solidFill>
              </a:rPr>
              <a:t>Q</a:t>
            </a:r>
            <a:r>
              <a:rPr lang="mk-MK" sz="1000" dirty="0">
                <a:solidFill>
                  <a:srgbClr val="00B0F0"/>
                </a:solidFill>
              </a:rPr>
              <a:t>3</a:t>
            </a:r>
            <a:r>
              <a:rPr lang="en-US" sz="1000" dirty="0">
                <a:solidFill>
                  <a:srgbClr val="00B0F0"/>
                </a:solidFill>
              </a:rPr>
              <a:t> 2025</a:t>
            </a:r>
            <a:endParaRPr lang="mk-MK" sz="1000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solidFill>
                <a:srgbClr val="00B0F0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35C0817-6F6C-895D-634F-75CA1E078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57474"/>
              </p:ext>
            </p:extLst>
          </p:nvPr>
        </p:nvGraphicFramePr>
        <p:xfrm>
          <a:off x="5719663" y="3143562"/>
          <a:ext cx="6367335" cy="3512831"/>
        </p:xfrm>
        <a:graphic>
          <a:graphicData uri="http://schemas.openxmlformats.org/drawingml/2006/table">
            <a:tbl>
              <a:tblPr/>
              <a:tblGrid>
                <a:gridCol w="527171">
                  <a:extLst>
                    <a:ext uri="{9D8B030D-6E8A-4147-A177-3AD203B41FA5}">
                      <a16:colId xmlns:a16="http://schemas.microsoft.com/office/drawing/2014/main" val="2735669285"/>
                    </a:ext>
                  </a:extLst>
                </a:gridCol>
                <a:gridCol w="388078">
                  <a:extLst>
                    <a:ext uri="{9D8B030D-6E8A-4147-A177-3AD203B41FA5}">
                      <a16:colId xmlns:a16="http://schemas.microsoft.com/office/drawing/2014/main" val="2114645517"/>
                    </a:ext>
                  </a:extLst>
                </a:gridCol>
                <a:gridCol w="388078">
                  <a:extLst>
                    <a:ext uri="{9D8B030D-6E8A-4147-A177-3AD203B41FA5}">
                      <a16:colId xmlns:a16="http://schemas.microsoft.com/office/drawing/2014/main" val="3529692708"/>
                    </a:ext>
                  </a:extLst>
                </a:gridCol>
                <a:gridCol w="388078">
                  <a:extLst>
                    <a:ext uri="{9D8B030D-6E8A-4147-A177-3AD203B41FA5}">
                      <a16:colId xmlns:a16="http://schemas.microsoft.com/office/drawing/2014/main" val="552789148"/>
                    </a:ext>
                  </a:extLst>
                </a:gridCol>
                <a:gridCol w="388078">
                  <a:extLst>
                    <a:ext uri="{9D8B030D-6E8A-4147-A177-3AD203B41FA5}">
                      <a16:colId xmlns:a16="http://schemas.microsoft.com/office/drawing/2014/main" val="3090049869"/>
                    </a:ext>
                  </a:extLst>
                </a:gridCol>
                <a:gridCol w="388078">
                  <a:extLst>
                    <a:ext uri="{9D8B030D-6E8A-4147-A177-3AD203B41FA5}">
                      <a16:colId xmlns:a16="http://schemas.microsoft.com/office/drawing/2014/main" val="2621758082"/>
                    </a:ext>
                  </a:extLst>
                </a:gridCol>
                <a:gridCol w="541610">
                  <a:extLst>
                    <a:ext uri="{9D8B030D-6E8A-4147-A177-3AD203B41FA5}">
                      <a16:colId xmlns:a16="http://schemas.microsoft.com/office/drawing/2014/main" val="3301463835"/>
                    </a:ext>
                  </a:extLst>
                </a:gridCol>
                <a:gridCol w="577464">
                  <a:extLst>
                    <a:ext uri="{9D8B030D-6E8A-4147-A177-3AD203B41FA5}">
                      <a16:colId xmlns:a16="http://schemas.microsoft.com/office/drawing/2014/main" val="2508393897"/>
                    </a:ext>
                  </a:extLst>
                </a:gridCol>
                <a:gridCol w="520177">
                  <a:extLst>
                    <a:ext uri="{9D8B030D-6E8A-4147-A177-3AD203B41FA5}">
                      <a16:colId xmlns:a16="http://schemas.microsoft.com/office/drawing/2014/main" val="4248075700"/>
                    </a:ext>
                  </a:extLst>
                </a:gridCol>
                <a:gridCol w="534690">
                  <a:extLst>
                    <a:ext uri="{9D8B030D-6E8A-4147-A177-3AD203B41FA5}">
                      <a16:colId xmlns:a16="http://schemas.microsoft.com/office/drawing/2014/main" val="1835400053"/>
                    </a:ext>
                  </a:extLst>
                </a:gridCol>
                <a:gridCol w="520177">
                  <a:extLst>
                    <a:ext uri="{9D8B030D-6E8A-4147-A177-3AD203B41FA5}">
                      <a16:colId xmlns:a16="http://schemas.microsoft.com/office/drawing/2014/main" val="2743890156"/>
                    </a:ext>
                  </a:extLst>
                </a:gridCol>
                <a:gridCol w="180594">
                  <a:extLst>
                    <a:ext uri="{9D8B030D-6E8A-4147-A177-3AD203B41FA5}">
                      <a16:colId xmlns:a16="http://schemas.microsoft.com/office/drawing/2014/main" val="238787583"/>
                    </a:ext>
                  </a:extLst>
                </a:gridCol>
                <a:gridCol w="466608">
                  <a:extLst>
                    <a:ext uri="{9D8B030D-6E8A-4147-A177-3AD203B41FA5}">
                      <a16:colId xmlns:a16="http://schemas.microsoft.com/office/drawing/2014/main" val="2853142753"/>
                    </a:ext>
                  </a:extLst>
                </a:gridCol>
                <a:gridCol w="558454">
                  <a:extLst>
                    <a:ext uri="{9D8B030D-6E8A-4147-A177-3AD203B41FA5}">
                      <a16:colId xmlns:a16="http://schemas.microsoft.com/office/drawing/2014/main" val="3028654234"/>
                    </a:ext>
                  </a:extLst>
                </a:gridCol>
              </a:tblGrid>
              <a:tr h="87634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Домаќинствата</a:t>
                      </a:r>
                      <a:b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(по видиви на кредити)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</a:t>
                      </a:r>
                    </a:p>
                    <a:p>
                      <a:pPr algn="ctr" fontAlgn="ctr"/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</a:t>
                      </a:r>
                    </a:p>
                    <a:p>
                      <a:pPr algn="ctr" fontAlgn="ctr"/>
                      <a:r>
                        <a:rPr lang="mk-MK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3553"/>
                  </a:ext>
                </a:extLst>
              </a:tr>
              <a:tr h="731956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картички и потрошувачки 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131,840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138,791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144,213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149,922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156,865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163,154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166,638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168,026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172,612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175,660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5961"/>
                  </a:ext>
                </a:extLst>
              </a:tr>
              <a:tr h="333732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автомобилски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433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en-US" sz="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8108"/>
                  </a:ext>
                </a:extLst>
              </a:tr>
              <a:tr h="425220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станбени 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52,461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59,847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67,984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76,393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84,196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90,535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94,784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97,714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101,176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104,649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3974"/>
                  </a:ext>
                </a:extLst>
              </a:tr>
              <a:tr h="333732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други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2,965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2,743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3,802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3,459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3,331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3,092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3,272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3,320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2060"/>
                  </a:ext>
                </a:extLst>
              </a:tr>
              <a:tr h="346332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Вкупно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187,583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201,668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216,241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230,136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800" b="0" i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244,795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257,106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265,461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269,251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277,476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284,062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800" b="1" u="none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81710"/>
                  </a:ext>
                </a:extLst>
              </a:tr>
              <a:tr h="4655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dirty="0">
                          <a:solidFill>
                            <a:srgbClr val="050505"/>
                          </a:solidFill>
                          <a:effectLst/>
                          <a:latin typeface="+mn-lt"/>
                        </a:rPr>
                        <a:t>🌳</a:t>
                      </a:r>
                      <a:r>
                        <a:rPr lang="en-US" sz="9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mk-MK" sz="900" b="1" i="0" u="none" strike="noStrike" kern="1200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Зелени кредити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1,160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1,432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1,315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1,309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 1,224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  995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1,145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100" b="1" i="0" u="none" strike="noStrike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    1,399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8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8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FF00"/>
                          </a:solidFill>
                          <a:effectLst/>
                          <a:latin typeface="Tahoma" panose="020B0604030504040204" pitchFamily="34" charset="0"/>
                        </a:rPr>
                        <a:t>40.6%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FF00"/>
                          </a:solidFill>
                          <a:effectLst/>
                          <a:latin typeface="Tahoma" panose="020B0604030504040204" pitchFamily="34" charset="0"/>
                        </a:rPr>
                        <a:t>5.2%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3208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C311F95-FB17-3586-E8E3-A1CB5FA86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446383"/>
              </p:ext>
            </p:extLst>
          </p:nvPr>
        </p:nvGraphicFramePr>
        <p:xfrm>
          <a:off x="78944" y="5793774"/>
          <a:ext cx="5533399" cy="973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6836">
                  <a:extLst>
                    <a:ext uri="{9D8B030D-6E8A-4147-A177-3AD203B41FA5}">
                      <a16:colId xmlns:a16="http://schemas.microsoft.com/office/drawing/2014/main" val="737798197"/>
                    </a:ext>
                  </a:extLst>
                </a:gridCol>
                <a:gridCol w="241779">
                  <a:extLst>
                    <a:ext uri="{9D8B030D-6E8A-4147-A177-3AD203B41FA5}">
                      <a16:colId xmlns:a16="http://schemas.microsoft.com/office/drawing/2014/main" val="2460679413"/>
                    </a:ext>
                  </a:extLst>
                </a:gridCol>
                <a:gridCol w="241779">
                  <a:extLst>
                    <a:ext uri="{9D8B030D-6E8A-4147-A177-3AD203B41FA5}">
                      <a16:colId xmlns:a16="http://schemas.microsoft.com/office/drawing/2014/main" val="1065856680"/>
                    </a:ext>
                  </a:extLst>
                </a:gridCol>
                <a:gridCol w="241779">
                  <a:extLst>
                    <a:ext uri="{9D8B030D-6E8A-4147-A177-3AD203B41FA5}">
                      <a16:colId xmlns:a16="http://schemas.microsoft.com/office/drawing/2014/main" val="2597346390"/>
                    </a:ext>
                  </a:extLst>
                </a:gridCol>
                <a:gridCol w="241779">
                  <a:extLst>
                    <a:ext uri="{9D8B030D-6E8A-4147-A177-3AD203B41FA5}">
                      <a16:colId xmlns:a16="http://schemas.microsoft.com/office/drawing/2014/main" val="909706953"/>
                    </a:ext>
                  </a:extLst>
                </a:gridCol>
                <a:gridCol w="241779">
                  <a:extLst>
                    <a:ext uri="{9D8B030D-6E8A-4147-A177-3AD203B41FA5}">
                      <a16:colId xmlns:a16="http://schemas.microsoft.com/office/drawing/2014/main" val="2787616432"/>
                    </a:ext>
                  </a:extLst>
                </a:gridCol>
                <a:gridCol w="369326">
                  <a:extLst>
                    <a:ext uri="{9D8B030D-6E8A-4147-A177-3AD203B41FA5}">
                      <a16:colId xmlns:a16="http://schemas.microsoft.com/office/drawing/2014/main" val="2715154816"/>
                    </a:ext>
                  </a:extLst>
                </a:gridCol>
                <a:gridCol w="369326">
                  <a:extLst>
                    <a:ext uri="{9D8B030D-6E8A-4147-A177-3AD203B41FA5}">
                      <a16:colId xmlns:a16="http://schemas.microsoft.com/office/drawing/2014/main" val="4233611758"/>
                    </a:ext>
                  </a:extLst>
                </a:gridCol>
                <a:gridCol w="369326">
                  <a:extLst>
                    <a:ext uri="{9D8B030D-6E8A-4147-A177-3AD203B41FA5}">
                      <a16:colId xmlns:a16="http://schemas.microsoft.com/office/drawing/2014/main" val="783844374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1550479477"/>
                    </a:ext>
                  </a:extLst>
                </a:gridCol>
                <a:gridCol w="378215">
                  <a:extLst>
                    <a:ext uri="{9D8B030D-6E8A-4147-A177-3AD203B41FA5}">
                      <a16:colId xmlns:a16="http://schemas.microsoft.com/office/drawing/2014/main" val="848841265"/>
                    </a:ext>
                  </a:extLst>
                </a:gridCol>
              </a:tblGrid>
              <a:tr h="201559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Пондерирани каматни стапки на дадени кредити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 25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Q2 25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25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4613901"/>
                  </a:ext>
                </a:extLst>
              </a:tr>
              <a:tr h="221104"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КАМАТНИ СТАПКИ НА ВКУПНИ КРЕДИТИ 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Денари и девизи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1776597"/>
                  </a:ext>
                </a:extLst>
              </a:tr>
              <a:tr h="201559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Пондерирани каматни стапки на дадени кредити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lang="mk-MK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lang="mk-MK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4.44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5.47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4.85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73469382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EC51621-A4F2-4004-5EFD-70234A101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25926"/>
              </p:ext>
            </p:extLst>
          </p:nvPr>
        </p:nvGraphicFramePr>
        <p:xfrm>
          <a:off x="78945" y="686206"/>
          <a:ext cx="4947146" cy="2032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572385F-A098-7C77-503F-F4AF018AC2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771705"/>
              </p:ext>
            </p:extLst>
          </p:nvPr>
        </p:nvGraphicFramePr>
        <p:xfrm>
          <a:off x="7352522" y="746092"/>
          <a:ext cx="4722875" cy="221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991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">
            <a:extLst>
              <a:ext uri="{FF2B5EF4-FFF2-40B4-BE49-F238E27FC236}">
                <a16:creationId xmlns:a16="http://schemas.microsoft.com/office/drawing/2014/main" id="{2F8F28CC-A4A1-DF56-248A-9C40EBB93C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260" y="718457"/>
            <a:ext cx="7865706" cy="3554174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vert="horz" wrap="none" lIns="91440" tIns="45720" rIns="91440" bIns="45720" numCol="3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t">
              <a:spcBef>
                <a:spcPts val="0"/>
              </a:spcBef>
            </a:pPr>
            <a:r>
              <a:rPr lang="mk-MK" sz="1000" dirty="0">
                <a:solidFill>
                  <a:schemeClr val="bg1"/>
                </a:solidFill>
              </a:rPr>
              <a:t>Кредитите на нефинансиските друштва бележат годишен пораст од 15,9% или 1,4% на квартална основа</a:t>
            </a:r>
          </a:p>
          <a:p>
            <a:pPr fontAlgn="t">
              <a:spcBef>
                <a:spcPts val="0"/>
              </a:spcBef>
            </a:pPr>
            <a:r>
              <a:rPr lang="mk-MK" sz="1000" dirty="0">
                <a:solidFill>
                  <a:schemeClr val="bg1"/>
                </a:solidFill>
              </a:rPr>
              <a:t>Кредити класифицирани според економската активност на клиентите</a:t>
            </a:r>
            <a:r>
              <a:rPr lang="en-GB" sz="1000" dirty="0">
                <a:solidFill>
                  <a:schemeClr val="bg1"/>
                </a:solidFill>
              </a:rPr>
              <a:t>: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FF99CC"/>
                </a:solidFill>
              </a:rPr>
              <a:t>T</a:t>
            </a:r>
            <a:r>
              <a:rPr lang="ru-RU" sz="1000" dirty="0">
                <a:solidFill>
                  <a:srgbClr val="FF99CC"/>
                </a:solidFill>
              </a:rPr>
              <a:t>рговијата </a:t>
            </a: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ru-RU" sz="1000" dirty="0">
                <a:solidFill>
                  <a:schemeClr val="bg1"/>
                </a:solidFill>
              </a:rPr>
              <a:t>28% учество во вк. кредити на     неф.друштва, годишен пораст од 13,1% или </a:t>
            </a:r>
            <a:r>
              <a:rPr lang="mk-MK" sz="1000" dirty="0">
                <a:solidFill>
                  <a:schemeClr val="bg1"/>
                </a:solidFill>
              </a:rPr>
              <a:t>0,4</a:t>
            </a:r>
            <a:r>
              <a:rPr lang="ru-RU" sz="1000" dirty="0">
                <a:solidFill>
                  <a:schemeClr val="bg1"/>
                </a:solidFill>
              </a:rPr>
              <a:t>% на квартална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основа</a:t>
            </a:r>
            <a:endParaRPr lang="en-US" sz="1000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ru-RU" sz="1000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rgbClr val="FF99CC"/>
                </a:solidFill>
              </a:rPr>
              <a:t>Индустријата </a:t>
            </a: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GB" sz="1000" dirty="0">
                <a:solidFill>
                  <a:schemeClr val="bg1"/>
                </a:solidFill>
              </a:rPr>
              <a:t>21% </a:t>
            </a:r>
            <a:r>
              <a:rPr lang="ru-RU" sz="1000" dirty="0">
                <a:solidFill>
                  <a:schemeClr val="bg1"/>
                </a:solidFill>
              </a:rPr>
              <a:t>учество во вк. кредити на     неф.друштва, </a:t>
            </a:r>
            <a:r>
              <a:rPr lang="mk-MK" sz="1000" dirty="0">
                <a:solidFill>
                  <a:schemeClr val="bg1"/>
                </a:solidFill>
              </a:rPr>
              <a:t>годишен пораст од 10.5% или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(-0,8%) на квартална основа</a:t>
            </a:r>
            <a:endParaRPr lang="en-US" sz="1000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000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FF99CC"/>
                </a:solidFill>
              </a:rPr>
              <a:t>Градежништвото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GB" sz="1000" dirty="0">
                <a:solidFill>
                  <a:schemeClr val="bg1"/>
                </a:solidFill>
              </a:rPr>
              <a:t>1</a:t>
            </a:r>
            <a:r>
              <a:rPr lang="mk-MK" sz="1000" dirty="0">
                <a:solidFill>
                  <a:schemeClr val="bg1"/>
                </a:solidFill>
              </a:rPr>
              <a:t>6</a:t>
            </a:r>
            <a:r>
              <a:rPr lang="en-GB" sz="1000" dirty="0">
                <a:solidFill>
                  <a:schemeClr val="bg1"/>
                </a:solidFill>
              </a:rPr>
              <a:t>%</a:t>
            </a:r>
            <a:r>
              <a:rPr lang="mk-MK" sz="1000" dirty="0">
                <a:solidFill>
                  <a:schemeClr val="bg1"/>
                </a:solidFill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учество во вк. кредити на     неф.друштва, годишен п</a:t>
            </a:r>
            <a:r>
              <a:rPr lang="en-US" sz="1000" dirty="0">
                <a:solidFill>
                  <a:schemeClr val="bg1"/>
                </a:solidFill>
              </a:rPr>
              <a:t>o</a:t>
            </a:r>
            <a:r>
              <a:rPr lang="mk-MK" sz="1000" dirty="0">
                <a:solidFill>
                  <a:schemeClr val="bg1"/>
                </a:solidFill>
              </a:rPr>
              <a:t>раст </a:t>
            </a:r>
            <a:r>
              <a:rPr lang="ru-RU" sz="1000" dirty="0">
                <a:solidFill>
                  <a:schemeClr val="bg1"/>
                </a:solidFill>
              </a:rPr>
              <a:t>од </a:t>
            </a:r>
            <a:r>
              <a:rPr lang="mk-MK" sz="1000" dirty="0">
                <a:solidFill>
                  <a:schemeClr val="bg1"/>
                </a:solidFill>
              </a:rPr>
              <a:t>15.6</a:t>
            </a:r>
            <a:r>
              <a:rPr lang="ru-RU" sz="1000" dirty="0">
                <a:solidFill>
                  <a:schemeClr val="bg1"/>
                </a:solidFill>
              </a:rPr>
              <a:t>%</a:t>
            </a:r>
            <a:r>
              <a:rPr lang="mk-MK" sz="1000" dirty="0">
                <a:solidFill>
                  <a:schemeClr val="bg1"/>
                </a:solidFill>
              </a:rPr>
              <a:t> или 3,3% на квартална основа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rgbClr val="FF99CC"/>
                </a:solidFill>
              </a:rPr>
              <a:t>Снабдување со електрична енергија, гас, пареа и климатизација</a:t>
            </a:r>
            <a:r>
              <a:rPr lang="en-US" sz="1000" dirty="0">
                <a:solidFill>
                  <a:srgbClr val="FF99CC"/>
                </a:solidFill>
              </a:rPr>
              <a:t> </a:t>
            </a:r>
            <a:endParaRPr lang="mk-MK" sz="1000" dirty="0">
              <a:solidFill>
                <a:srgbClr val="FF99CC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US" sz="1000" dirty="0">
                <a:solidFill>
                  <a:schemeClr val="bg1"/>
                </a:solidFill>
              </a:rPr>
              <a:t>1</a:t>
            </a:r>
            <a:r>
              <a:rPr lang="mk-MK" sz="1000" dirty="0">
                <a:solidFill>
                  <a:schemeClr val="bg1"/>
                </a:solidFill>
              </a:rPr>
              <a:t>1</a:t>
            </a:r>
            <a:r>
              <a:rPr lang="en-US" sz="1000" dirty="0">
                <a:solidFill>
                  <a:schemeClr val="bg1"/>
                </a:solidFill>
              </a:rPr>
              <a:t>% </a:t>
            </a:r>
            <a:r>
              <a:rPr lang="ru-RU" sz="1000" dirty="0">
                <a:solidFill>
                  <a:schemeClr val="bg1"/>
                </a:solidFill>
              </a:rPr>
              <a:t>учество во вк. кредити на     неф.друштва, </a:t>
            </a:r>
            <a:r>
              <a:rPr lang="mk-MK" sz="1000" dirty="0">
                <a:solidFill>
                  <a:schemeClr val="bg1"/>
                </a:solidFill>
              </a:rPr>
              <a:t>годишен раст од 42,3%, или 3% квартално</a:t>
            </a:r>
            <a:endParaRPr lang="en-US" sz="1000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ru-RU" sz="1000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rgbClr val="FF99CC"/>
                </a:solidFill>
              </a:rPr>
              <a:t>транспорт, складирање, информации и комуникации</a:t>
            </a: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ru-RU" sz="1000" dirty="0">
                <a:solidFill>
                  <a:schemeClr val="bg1"/>
                </a:solidFill>
              </a:rPr>
              <a:t>7% учество во вк. кредити на     неф.друштва, годишен пораст од 11,5% или квартално пораст од 1.2%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mk-MK" sz="1000" dirty="0">
              <a:solidFill>
                <a:schemeClr val="bg1"/>
              </a:solidFill>
            </a:endParaRPr>
          </a:p>
          <a:p>
            <a:pPr marL="0" indent="0" algn="just" fontAlgn="t">
              <a:spcBef>
                <a:spcPts val="0"/>
              </a:spcBef>
              <a:buNone/>
            </a:pPr>
            <a:r>
              <a:rPr lang="en-US" sz="1000" b="0" i="0" dirty="0">
                <a:solidFill>
                  <a:srgbClr val="00FF00"/>
                </a:solidFill>
                <a:effectLst/>
              </a:rPr>
              <a:t>🌳</a:t>
            </a:r>
            <a:r>
              <a:rPr lang="mk-MK" sz="1000" i="0" dirty="0">
                <a:solidFill>
                  <a:srgbClr val="050505"/>
                </a:solidFill>
                <a:effectLst/>
              </a:rPr>
              <a:t> </a:t>
            </a:r>
            <a:r>
              <a:rPr lang="ru-RU" sz="1000" b="1" dirty="0">
                <a:solidFill>
                  <a:srgbClr val="00FF00"/>
                </a:solidFill>
              </a:rPr>
              <a:t>Кредитирањето на клиенти од   корпоративниот сектор кои инвестираат исклучиво во проекти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ru-RU" sz="1000" b="1" dirty="0">
                <a:solidFill>
                  <a:srgbClr val="00FF00"/>
                </a:solidFill>
              </a:rPr>
              <a:t>со значителен позитивен придонес врз животната средина и во проекти што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ru-RU" sz="1000" b="1" dirty="0">
                <a:solidFill>
                  <a:srgbClr val="00FF00"/>
                </a:solidFill>
              </a:rPr>
              <a:t>придонесуваат за намалување на негативните ефекти од климатските  промени овој квартал изнесува 30.721 милиони денари или </a:t>
            </a:r>
            <a:r>
              <a:rPr lang="mk-MK" sz="1000" b="1" dirty="0">
                <a:solidFill>
                  <a:srgbClr val="00FF00"/>
                </a:solidFill>
              </a:rPr>
              <a:t>12</a:t>
            </a:r>
            <a:r>
              <a:rPr lang="ru-RU" sz="1000" b="1" dirty="0">
                <a:solidFill>
                  <a:srgbClr val="00FF00"/>
                </a:solidFill>
              </a:rPr>
              <a:t>% во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ru-RU" sz="1000" b="1" dirty="0">
                <a:solidFill>
                  <a:srgbClr val="00FF00"/>
                </a:solidFill>
              </a:rPr>
              <a:t>вкупното кредитирање на нефинансиските друштва</a:t>
            </a:r>
            <a:endParaRPr lang="en-GB" sz="1000" b="1" dirty="0">
              <a:solidFill>
                <a:srgbClr val="00FF00"/>
              </a:solidFill>
            </a:endParaRPr>
          </a:p>
          <a:p>
            <a:pPr fontAlgn="t">
              <a:spcBef>
                <a:spcPts val="0"/>
              </a:spcBef>
            </a:pPr>
            <a:r>
              <a:rPr lang="mk-MK" sz="1000" b="1" dirty="0">
                <a:solidFill>
                  <a:srgbClr val="00FF00"/>
                </a:solidFill>
              </a:rPr>
              <a:t>Согласно последните ЕСГ показатели идентификувани се следните климатски чувствителни дејности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mk-MK" sz="1000" b="1" dirty="0">
                <a:solidFill>
                  <a:srgbClr val="00FF00"/>
                </a:solidFill>
              </a:rPr>
              <a:t>(транзициски ризици) со вкупна к</a:t>
            </a:r>
            <a:r>
              <a:rPr lang="mk-MK" sz="1000" dirty="0">
                <a:solidFill>
                  <a:srgbClr val="00FF00"/>
                </a:solidFill>
              </a:rPr>
              <a:t>редитна изложеност </a:t>
            </a:r>
            <a:r>
              <a:rPr lang="mk-MK" sz="1000" dirty="0">
                <a:solidFill>
                  <a:schemeClr val="bg1"/>
                </a:solidFill>
              </a:rPr>
              <a:t>174.448</a:t>
            </a:r>
            <a:r>
              <a:rPr lang="mk-MK" sz="1000" dirty="0">
                <a:solidFill>
                  <a:srgbClr val="00FF00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милиони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денари</a:t>
            </a:r>
            <a:r>
              <a:rPr lang="en-US" sz="1000" b="1" dirty="0">
                <a:solidFill>
                  <a:srgbClr val="00FF00"/>
                </a:solidFill>
              </a:rPr>
              <a:t>:</a:t>
            </a:r>
            <a:endParaRPr lang="en-GB" sz="1000" b="1" dirty="0">
              <a:solidFill>
                <a:srgbClr val="00FF00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000" b="1" dirty="0">
                <a:solidFill>
                  <a:srgbClr val="00FF00"/>
                </a:solidFill>
              </a:rPr>
              <a:t>Градежништво</a:t>
            </a:r>
            <a:r>
              <a:rPr lang="en-GB" sz="1000" dirty="0">
                <a:solidFill>
                  <a:schemeClr val="bg1"/>
                </a:solidFill>
              </a:rPr>
              <a:t> 59.722 </a:t>
            </a:r>
            <a:r>
              <a:rPr lang="mk-MK" sz="1000" dirty="0">
                <a:solidFill>
                  <a:schemeClr val="bg1"/>
                </a:solidFill>
              </a:rPr>
              <a:t>милиони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денари </a:t>
            </a:r>
            <a:endParaRPr lang="mk-MK" sz="1000" b="1" dirty="0">
              <a:solidFill>
                <a:srgbClr val="00FF00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000" b="1" dirty="0">
                <a:solidFill>
                  <a:srgbClr val="00FF00"/>
                </a:solidFill>
              </a:rPr>
              <a:t>Енергетско интензивни дејности</a:t>
            </a:r>
            <a:r>
              <a:rPr lang="en-GB" sz="1000" dirty="0">
                <a:solidFill>
                  <a:schemeClr val="bg1"/>
                </a:solidFill>
              </a:rPr>
              <a:t> 32.793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милиони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денари</a:t>
            </a:r>
            <a:endParaRPr lang="mk-MK" sz="1000" b="1" dirty="0">
              <a:solidFill>
                <a:srgbClr val="00FF00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000" b="1" dirty="0">
                <a:solidFill>
                  <a:srgbClr val="00FF00"/>
                </a:solidFill>
              </a:rPr>
              <a:t>Транспорт </a:t>
            </a:r>
            <a:r>
              <a:rPr lang="en-GB" sz="1000" dirty="0">
                <a:solidFill>
                  <a:schemeClr val="bg1"/>
                </a:solidFill>
              </a:rPr>
              <a:t>32.209 </a:t>
            </a:r>
            <a:r>
              <a:rPr lang="mk-MK" sz="1000" dirty="0">
                <a:solidFill>
                  <a:schemeClr val="bg1"/>
                </a:solidFill>
              </a:rPr>
              <a:t>милиони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денари </a:t>
            </a:r>
            <a:endParaRPr lang="mk-MK" sz="1000" b="1" dirty="0">
              <a:solidFill>
                <a:srgbClr val="00FF00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000" b="1" dirty="0">
                <a:solidFill>
                  <a:srgbClr val="00FF00"/>
                </a:solidFill>
              </a:rPr>
              <a:t>Комунални услуги</a:t>
            </a:r>
            <a:r>
              <a:rPr lang="en-GB" sz="1000" dirty="0">
                <a:solidFill>
                  <a:schemeClr val="bg1"/>
                </a:solidFill>
              </a:rPr>
              <a:t> 34.556</a:t>
            </a:r>
            <a:r>
              <a:rPr lang="mk-MK" sz="1000" dirty="0">
                <a:solidFill>
                  <a:schemeClr val="bg1"/>
                </a:solidFill>
              </a:rPr>
              <a:t> милиони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денари</a:t>
            </a:r>
            <a:endParaRPr lang="mk-MK" sz="1000" b="1" dirty="0">
              <a:solidFill>
                <a:srgbClr val="00FF00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000" b="1" dirty="0">
                <a:solidFill>
                  <a:srgbClr val="00FF00"/>
                </a:solidFill>
              </a:rPr>
              <a:t>Фосилни горива </a:t>
            </a:r>
            <a:r>
              <a:rPr lang="en-GB" sz="1000" dirty="0">
                <a:solidFill>
                  <a:schemeClr val="bg1"/>
                </a:solidFill>
              </a:rPr>
              <a:t>9.182</a:t>
            </a:r>
            <a:r>
              <a:rPr lang="mk-MK" sz="1000" dirty="0">
                <a:solidFill>
                  <a:schemeClr val="bg1"/>
                </a:solidFill>
              </a:rPr>
              <a:t> милиони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денари</a:t>
            </a:r>
            <a:endParaRPr lang="mk-MK" sz="1000" b="1" dirty="0">
              <a:solidFill>
                <a:srgbClr val="00FF00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000" b="1" dirty="0">
                <a:solidFill>
                  <a:srgbClr val="00FF00"/>
                </a:solidFill>
              </a:rPr>
              <a:t>Земјоделство </a:t>
            </a:r>
            <a:r>
              <a:rPr lang="en-GB" sz="1000" dirty="0">
                <a:solidFill>
                  <a:schemeClr val="bg1"/>
                </a:solidFill>
              </a:rPr>
              <a:t>5.986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милиони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денари</a:t>
            </a:r>
            <a:endParaRPr lang="mk-MK" sz="1000" dirty="0">
              <a:solidFill>
                <a:srgbClr val="00FF0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000" b="1" dirty="0">
                <a:solidFill>
                  <a:srgbClr val="00FF00"/>
                </a:solidFill>
              </a:rPr>
              <a:t>        Согласно Светска банка</a:t>
            </a:r>
            <a:r>
              <a:rPr lang="mk-MK" sz="1000" b="1" dirty="0">
                <a:solidFill>
                  <a:srgbClr val="050505"/>
                </a:solidFill>
              </a:rPr>
              <a:t>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900" dirty="0">
                <a:solidFill>
                  <a:srgbClr val="00B0F0"/>
                </a:solidFill>
              </a:rPr>
              <a:t>         Извор</a:t>
            </a:r>
            <a:r>
              <a:rPr lang="en-GB" sz="900" dirty="0">
                <a:solidFill>
                  <a:srgbClr val="00B0F0"/>
                </a:solidFill>
              </a:rPr>
              <a:t>: </a:t>
            </a:r>
            <a:r>
              <a:rPr lang="mk-MK" sz="900" dirty="0">
                <a:solidFill>
                  <a:srgbClr val="00B0F0"/>
                </a:solidFill>
              </a:rPr>
              <a:t>Народна Банка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900" dirty="0">
                <a:solidFill>
                  <a:srgbClr val="00B0F0"/>
                </a:solidFill>
              </a:rPr>
              <a:t>Податоци и показатели за банкарскиот систем на РС Македонија, анекс 9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900" dirty="0">
                <a:solidFill>
                  <a:srgbClr val="00B0F0"/>
                </a:solidFill>
              </a:rPr>
              <a:t>ИЗВЕШТАЈ ЗА РИЗИЦИТЕ ВО БАНКАРСКИОТ СИСТЕМ НА РС МАКЕДОНИЈА</a:t>
            </a:r>
            <a:r>
              <a:rPr lang="en-US" sz="900" dirty="0">
                <a:solidFill>
                  <a:srgbClr val="00B0F0"/>
                </a:solidFill>
              </a:rPr>
              <a:t>, Q</a:t>
            </a:r>
            <a:r>
              <a:rPr lang="mk-MK" sz="900" dirty="0">
                <a:solidFill>
                  <a:srgbClr val="00B0F0"/>
                </a:solidFill>
              </a:rPr>
              <a:t>3</a:t>
            </a:r>
            <a:r>
              <a:rPr lang="en-US" sz="900" dirty="0">
                <a:solidFill>
                  <a:srgbClr val="00B0F0"/>
                </a:solidFill>
              </a:rPr>
              <a:t> 2025</a:t>
            </a:r>
            <a:endParaRPr lang="mk-MK" sz="900" dirty="0">
              <a:solidFill>
                <a:srgbClr val="00B0F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mk-MK" sz="900" dirty="0">
                <a:solidFill>
                  <a:srgbClr val="00B0F0"/>
                </a:solidFill>
              </a:rPr>
              <a:t>Преглед зелени показатели</a:t>
            </a:r>
            <a:endParaRPr lang="ru-RU" sz="900" dirty="0">
              <a:solidFill>
                <a:srgbClr val="00B0F0"/>
              </a:solidFill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DE6569E-A061-876E-23D7-F59334C6D2EF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2533EEE-F422-789C-B780-47B41BE0AC6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252196-F6D4-223B-4CE2-1968C5A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акедонски банкарски сектор</a:t>
            </a: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КРЕДИТИ/</a:t>
            </a:r>
            <a:r>
              <a:rPr lang="en-US" sz="800" dirty="0">
                <a:solidFill>
                  <a:srgbClr val="00FF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support green transformation of the economy</a:t>
            </a:r>
            <a:br>
              <a:rPr lang="mk-MK" sz="800" dirty="0">
                <a:solidFill>
                  <a:srgbClr val="00FF00"/>
                </a:solidFill>
              </a:rPr>
            </a:br>
            <a:endParaRPr lang="en-US" sz="800" b="1" dirty="0">
              <a:solidFill>
                <a:srgbClr val="00FF0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2A9D5-4A18-918F-37EA-72811D72AD6C}"/>
              </a:ext>
            </a:extLst>
          </p:cNvPr>
          <p:cNvSpPr txBox="1"/>
          <p:nvPr/>
        </p:nvSpPr>
        <p:spPr>
          <a:xfrm>
            <a:off x="10407253" y="374656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3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5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19D970-902A-4C83-9A45-A501916545CF}"/>
              </a:ext>
            </a:extLst>
          </p:cNvPr>
          <p:cNvSpPr txBox="1"/>
          <p:nvPr/>
        </p:nvSpPr>
        <p:spPr>
          <a:xfrm>
            <a:off x="5747917" y="198744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6E68CD2-D6B5-3E6A-6553-36F6AAE8B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894069"/>
              </p:ext>
            </p:extLst>
          </p:nvPr>
        </p:nvGraphicFramePr>
        <p:xfrm>
          <a:off x="87259" y="4329101"/>
          <a:ext cx="11842140" cy="2428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9840">
                  <a:extLst>
                    <a:ext uri="{9D8B030D-6E8A-4147-A177-3AD203B41FA5}">
                      <a16:colId xmlns:a16="http://schemas.microsoft.com/office/drawing/2014/main" val="708533755"/>
                    </a:ext>
                  </a:extLst>
                </a:gridCol>
                <a:gridCol w="409889">
                  <a:extLst>
                    <a:ext uri="{9D8B030D-6E8A-4147-A177-3AD203B41FA5}">
                      <a16:colId xmlns:a16="http://schemas.microsoft.com/office/drawing/2014/main" val="201099451"/>
                    </a:ext>
                  </a:extLst>
                </a:gridCol>
                <a:gridCol w="390490">
                  <a:extLst>
                    <a:ext uri="{9D8B030D-6E8A-4147-A177-3AD203B41FA5}">
                      <a16:colId xmlns:a16="http://schemas.microsoft.com/office/drawing/2014/main" val="3550146835"/>
                    </a:ext>
                  </a:extLst>
                </a:gridCol>
                <a:gridCol w="390490">
                  <a:extLst>
                    <a:ext uri="{9D8B030D-6E8A-4147-A177-3AD203B41FA5}">
                      <a16:colId xmlns:a16="http://schemas.microsoft.com/office/drawing/2014/main" val="3384147467"/>
                    </a:ext>
                  </a:extLst>
                </a:gridCol>
                <a:gridCol w="390490">
                  <a:extLst>
                    <a:ext uri="{9D8B030D-6E8A-4147-A177-3AD203B41FA5}">
                      <a16:colId xmlns:a16="http://schemas.microsoft.com/office/drawing/2014/main" val="2790780306"/>
                    </a:ext>
                  </a:extLst>
                </a:gridCol>
                <a:gridCol w="390490">
                  <a:extLst>
                    <a:ext uri="{9D8B030D-6E8A-4147-A177-3AD203B41FA5}">
                      <a16:colId xmlns:a16="http://schemas.microsoft.com/office/drawing/2014/main" val="611634052"/>
                    </a:ext>
                  </a:extLst>
                </a:gridCol>
                <a:gridCol w="956359">
                  <a:extLst>
                    <a:ext uri="{9D8B030D-6E8A-4147-A177-3AD203B41FA5}">
                      <a16:colId xmlns:a16="http://schemas.microsoft.com/office/drawing/2014/main" val="3444197145"/>
                    </a:ext>
                  </a:extLst>
                </a:gridCol>
                <a:gridCol w="956359">
                  <a:extLst>
                    <a:ext uri="{9D8B030D-6E8A-4147-A177-3AD203B41FA5}">
                      <a16:colId xmlns:a16="http://schemas.microsoft.com/office/drawing/2014/main" val="239553786"/>
                    </a:ext>
                  </a:extLst>
                </a:gridCol>
                <a:gridCol w="956359">
                  <a:extLst>
                    <a:ext uri="{9D8B030D-6E8A-4147-A177-3AD203B41FA5}">
                      <a16:colId xmlns:a16="http://schemas.microsoft.com/office/drawing/2014/main" val="3406976863"/>
                    </a:ext>
                  </a:extLst>
                </a:gridCol>
                <a:gridCol w="956359">
                  <a:extLst>
                    <a:ext uri="{9D8B030D-6E8A-4147-A177-3AD203B41FA5}">
                      <a16:colId xmlns:a16="http://schemas.microsoft.com/office/drawing/2014/main" val="1212267955"/>
                    </a:ext>
                  </a:extLst>
                </a:gridCol>
                <a:gridCol w="956359">
                  <a:extLst>
                    <a:ext uri="{9D8B030D-6E8A-4147-A177-3AD203B41FA5}">
                      <a16:colId xmlns:a16="http://schemas.microsoft.com/office/drawing/2014/main" val="2397604910"/>
                    </a:ext>
                  </a:extLst>
                </a:gridCol>
                <a:gridCol w="323722">
                  <a:extLst>
                    <a:ext uri="{9D8B030D-6E8A-4147-A177-3AD203B41FA5}">
                      <a16:colId xmlns:a16="http://schemas.microsoft.com/office/drawing/2014/main" val="1366017807"/>
                    </a:ext>
                  </a:extLst>
                </a:gridCol>
                <a:gridCol w="1138575">
                  <a:extLst>
                    <a:ext uri="{9D8B030D-6E8A-4147-A177-3AD203B41FA5}">
                      <a16:colId xmlns:a16="http://schemas.microsoft.com/office/drawing/2014/main" val="109602053"/>
                    </a:ext>
                  </a:extLst>
                </a:gridCol>
                <a:gridCol w="956359">
                  <a:extLst>
                    <a:ext uri="{9D8B030D-6E8A-4147-A177-3AD203B41FA5}">
                      <a16:colId xmlns:a16="http://schemas.microsoft.com/office/drawing/2014/main" val="2523807294"/>
                    </a:ext>
                  </a:extLst>
                </a:gridCol>
              </a:tblGrid>
              <a:tr h="212112">
                <a:tc>
                  <a:txBody>
                    <a:bodyPr/>
                    <a:lstStyle/>
                    <a:p>
                      <a:pPr algn="ctr" fontAlgn="b"/>
                      <a:r>
                        <a:rPr lang="mk-MK" sz="900" b="1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КРЕДИТИ СПОРЕД АКТИВНОСТА (бруто)</a:t>
                      </a:r>
                      <a:endParaRPr lang="mk-MK" sz="9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2023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Q3 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Q1 25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Q2 25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25</a:t>
                      </a: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mk-MK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Годишна промена</a:t>
                      </a:r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(%)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mk-MK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Квартална промена</a:t>
                      </a:r>
                      <a:r>
                        <a:rPr lang="en-US" sz="9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(%)</a:t>
                      </a:r>
                      <a:endParaRPr lang="en-US" sz="9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29815587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fontAlgn="b"/>
                      <a:endParaRPr lang="mk-MK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691050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индустрија</a:t>
                      </a:r>
                      <a:endParaRPr lang="mk-MK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50,531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54,037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56,274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64,130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61,214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63,375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66,361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67,169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70,528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69,998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63542080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градежништво</a:t>
                      </a:r>
                      <a:endParaRPr lang="mk-MK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31,242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34,037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38,192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40,073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43,768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45,511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45,744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47,812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50,900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52,592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15.6%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59856769"/>
                  </a:ext>
                </a:extLst>
              </a:tr>
              <a:tr h="434828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снабдување со електрична енергија, гас, пареа и климатизација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8,361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9,026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10,277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16,233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21,678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24,860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32,408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32,054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34,356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35,374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42.3%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29833032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трговија</a:t>
                      </a:r>
                      <a:endParaRPr lang="mk-MK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72,610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74,162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76,884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81,170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82,010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81,481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87,056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88,877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91,742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92,131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13.1%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92539501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транспорт, складирање, информации и комуникации </a:t>
                      </a:r>
                      <a:endParaRPr lang="ru-RU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17,319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17,556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18,987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20,337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21,509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22,015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23,122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23,705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24,266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24,551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96431642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други</a:t>
                      </a:r>
                      <a:endParaRPr lang="mk-MK" sz="9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36,407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36,681</a:t>
                      </a:r>
                      <a:endParaRPr lang="en-US" sz="8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43,153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44,573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46,062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47,903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51,726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53,810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54,182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55,791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0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6818258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fontAlgn="b"/>
                      <a:r>
                        <a:rPr lang="mk-MK" sz="900" b="1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ВКУПНО нефинансиски друштва</a:t>
                      </a:r>
                      <a:endParaRPr lang="mk-MK" sz="9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216,469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225,499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243,768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266,516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800" b="0" u="sng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276,240</a:t>
                      </a:r>
                      <a:endParaRPr lang="en-US" sz="800" b="0" i="0" u="sng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285,145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</a:rPr>
                        <a:t>306,418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313,428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325,975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en-US" sz="1100" b="1" i="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330,437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sng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900" b="1" i="0" u="sng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15.9%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sng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7334552"/>
                  </a:ext>
                </a:extLst>
              </a:tr>
              <a:tr h="22271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🌳 </a:t>
                      </a:r>
                      <a:r>
                        <a:rPr lang="mk-MK" sz="90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Зелени кредити</a:t>
                      </a:r>
                      <a:endParaRPr lang="mk-MK" sz="900" b="0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6,016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7,434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9,229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16,592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25,680</a:t>
                      </a: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27,016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28,032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28,464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29,866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  30,721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↑</a:t>
                      </a:r>
                      <a:endParaRPr lang="en-US" sz="9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13.7%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2.9%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78118628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1AFB06D-E41C-DDFD-1571-707BE81539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43000"/>
              </p:ext>
            </p:extLst>
          </p:nvPr>
        </p:nvGraphicFramePr>
        <p:xfrm>
          <a:off x="7952966" y="677953"/>
          <a:ext cx="3927395" cy="346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370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EF027-A43A-ED7E-A80E-E0CFF95688CF}"/>
              </a:ext>
            </a:extLst>
          </p:cNvPr>
          <p:cNvSpPr/>
          <p:nvPr/>
        </p:nvSpPr>
        <p:spPr>
          <a:xfrm>
            <a:off x="87260" y="3664257"/>
            <a:ext cx="6008740" cy="302460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1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Вкупен </a:t>
            </a: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NPL-</a:t>
            </a:r>
            <a:r>
              <a:rPr lang="mk-MK" sz="1100" dirty="0">
                <a:solidFill>
                  <a:schemeClr val="bg1"/>
                </a:solidFill>
              </a:rPr>
              <a:t>199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millions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€ </a:t>
            </a:r>
            <a:r>
              <a:rPr lang="mk-MK" sz="700" dirty="0">
                <a:solidFill>
                  <a:schemeClr val="bg1"/>
                </a:solidFill>
              </a:rPr>
              <a:t>(20</a:t>
            </a:r>
            <a:r>
              <a:rPr lang="en-US" sz="700" dirty="0">
                <a:solidFill>
                  <a:schemeClr val="bg1"/>
                </a:solidFill>
              </a:rPr>
              <a:t>8</a:t>
            </a:r>
            <a:r>
              <a:rPr lang="mk-MK" sz="700" dirty="0">
                <a:solidFill>
                  <a:schemeClr val="bg1"/>
                </a:solidFill>
              </a:rPr>
              <a:t> </a:t>
            </a:r>
            <a:r>
              <a:rPr lang="en-US" sz="700" dirty="0">
                <a:solidFill>
                  <a:schemeClr val="bg1"/>
                </a:solidFill>
              </a:rPr>
              <a:t>Q2 2025)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Нефункционалните кредити во однос на бруто кредитите изнесуваат </a:t>
            </a:r>
            <a:r>
              <a:rPr lang="mk-MK" sz="1100" b="1" i="1" dirty="0">
                <a:solidFill>
                  <a:schemeClr val="bg1"/>
                </a:solidFill>
              </a:rPr>
              <a:t>2,3</a:t>
            </a:r>
            <a:r>
              <a:rPr kumimoji="0" lang="mk-MK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mk-MK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и бележат годишен под од (-0,7пп) или (-0,2) пп квартално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mk-MK" sz="1100" dirty="0">
                <a:solidFill>
                  <a:schemeClr val="bg1"/>
                </a:solidFill>
              </a:rPr>
              <a:t>2,28% нефункционални кредити на домаќинствата со </a:t>
            </a:r>
            <a:r>
              <a:rPr lang="en-US" sz="1100" dirty="0">
                <a:solidFill>
                  <a:schemeClr val="bg1"/>
                </a:solidFill>
              </a:rPr>
              <a:t>4</a:t>
            </a:r>
            <a:r>
              <a:rPr lang="mk-MK" sz="1100" dirty="0">
                <a:solidFill>
                  <a:schemeClr val="bg1"/>
                </a:solidFill>
              </a:rPr>
              <a:t>9% учество во вкупните нефункционални кредити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mk-MK" sz="1100" dirty="0">
                <a:solidFill>
                  <a:schemeClr val="bg1"/>
                </a:solidFill>
              </a:rPr>
              <a:t>или 98 милиони евра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mk-MK" sz="1100" dirty="0">
                <a:solidFill>
                  <a:schemeClr val="bg1"/>
                </a:solidFill>
              </a:rPr>
              <a:t>2,36% нефинансиските друштва со 50% учество во вкупните нефункционални кредити, или 99 милиони евра</a:t>
            </a:r>
            <a:endParaRPr kumimoji="0" lang="mk-MK" sz="11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ea typeface="+mn-ea"/>
                <a:cs typeface="+mn-cs"/>
              </a:rPr>
              <a:t>ЕВРОЗОНА 2,</a:t>
            </a:r>
            <a:r>
              <a:rPr lang="mk-MK" sz="1100" b="1" dirty="0">
                <a:solidFill>
                  <a:srgbClr val="FF99FF"/>
                </a:solidFill>
              </a:rPr>
              <a:t>22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mk-MK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Покриеноста на нефункционалните кредити со исправка на вредност за нефункционални кредити изнесува 62,1% и бележи годишен пад од (-2,1пп) </a:t>
            </a:r>
            <a:r>
              <a:rPr lang="mk-MK" sz="1100" b="1" i="1" dirty="0">
                <a:solidFill>
                  <a:schemeClr val="bg1"/>
                </a:solidFill>
              </a:rPr>
              <a:t>односно</a:t>
            </a:r>
            <a:r>
              <a:rPr kumimoji="0" lang="mk-MK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пораст од </a:t>
            </a:r>
            <a:r>
              <a:rPr lang="mk-MK" sz="1100" b="1" i="1" dirty="0">
                <a:solidFill>
                  <a:schemeClr val="bg1"/>
                </a:solidFill>
              </a:rPr>
              <a:t>0,4</a:t>
            </a:r>
            <a:r>
              <a:rPr kumimoji="0" lang="mk-MK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на квартална основа.</a:t>
            </a:r>
          </a:p>
          <a:p>
            <a:pPr>
              <a:defRPr/>
            </a:pP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ea typeface="+mn-ea"/>
                <a:cs typeface="+mn-cs"/>
              </a:rPr>
              <a:t>ЕВРОЗОНА 39,94%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dirty="0">
                <a:solidFill>
                  <a:srgbClr val="00B0F0"/>
                </a:solidFill>
              </a:rPr>
              <a:t>Извор</a:t>
            </a:r>
            <a:r>
              <a:rPr lang="en-GB" sz="1100" dirty="0">
                <a:solidFill>
                  <a:srgbClr val="00B0F0"/>
                </a:solidFill>
              </a:rPr>
              <a:t>: </a:t>
            </a:r>
            <a:r>
              <a:rPr lang="mk-MK" sz="1100" dirty="0">
                <a:solidFill>
                  <a:srgbClr val="00B0F0"/>
                </a:solidFill>
              </a:rPr>
              <a:t>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B0F0"/>
                </a:solidFill>
              </a:rPr>
              <a:t>Податоци и показатели за банкарскиот систем на РС Македонија, ИЗВЕШТАЈ ЗА РИЗИЦИТЕ ВО БАНКАРСКИОТ СИСТЕМ НА РС МАКЕДОНИЈА анекс 5</a:t>
            </a:r>
            <a:r>
              <a:rPr lang="en-US" sz="1100" dirty="0">
                <a:solidFill>
                  <a:srgbClr val="00B0F0"/>
                </a:solidFill>
              </a:rPr>
              <a:t>, Q</a:t>
            </a:r>
            <a:r>
              <a:rPr lang="mk-MK" sz="1100" dirty="0">
                <a:solidFill>
                  <a:srgbClr val="00B0F0"/>
                </a:solidFill>
              </a:rPr>
              <a:t>3</a:t>
            </a:r>
            <a:r>
              <a:rPr lang="en-US" sz="1100" dirty="0">
                <a:solidFill>
                  <a:srgbClr val="00B0F0"/>
                </a:solidFill>
              </a:rPr>
              <a:t> 2025</a:t>
            </a:r>
            <a:endParaRPr lang="mk-MK" sz="1100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100" b="1" dirty="0">
                <a:solidFill>
                  <a:srgbClr val="00B0F0"/>
                </a:solidFill>
              </a:rPr>
              <a:t>│</a:t>
            </a: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endParaRPr lang="en-GB" sz="1100" i="1" dirty="0">
              <a:solidFill>
                <a:srgbClr val="00B0F0"/>
              </a:solidFill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632287D-17E2-74EC-CBDF-7D3A95CE094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D9E69CF-237F-CAB6-74E4-9B72F59E1608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88640A-48F3-99A6-8229-E0C142A1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mk-MK" sz="1400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КРЕДИТИ, квалитет на актива</a:t>
            </a:r>
            <a:r>
              <a:rPr lang="en-US" sz="1400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, </a:t>
            </a:r>
            <a:r>
              <a:rPr lang="mk-MK" sz="1400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кредитен ризик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459F6-FA60-9DAF-F9D9-CF5BA3AC89A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3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5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0D28E-96EB-4C89-C578-932D5465B0C6}"/>
              </a:ext>
            </a:extLst>
          </p:cNvPr>
          <p:cNvGraphicFramePr>
            <a:graphicFrameLocks/>
          </p:cNvGraphicFramePr>
          <p:nvPr/>
        </p:nvGraphicFramePr>
        <p:xfrm>
          <a:off x="6599583" y="3664257"/>
          <a:ext cx="5022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1FF0956-6153-B23E-7DDB-BF38CFEE9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500926"/>
              </p:ext>
            </p:extLst>
          </p:nvPr>
        </p:nvGraphicFramePr>
        <p:xfrm>
          <a:off x="6197990" y="1343608"/>
          <a:ext cx="5424262" cy="1671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0976">
                  <a:extLst>
                    <a:ext uri="{9D8B030D-6E8A-4147-A177-3AD203B41FA5}">
                      <a16:colId xmlns:a16="http://schemas.microsoft.com/office/drawing/2014/main" val="520046316"/>
                    </a:ext>
                  </a:extLst>
                </a:gridCol>
                <a:gridCol w="253028">
                  <a:extLst>
                    <a:ext uri="{9D8B030D-6E8A-4147-A177-3AD203B41FA5}">
                      <a16:colId xmlns:a16="http://schemas.microsoft.com/office/drawing/2014/main" val="1848950329"/>
                    </a:ext>
                  </a:extLst>
                </a:gridCol>
                <a:gridCol w="948850">
                  <a:extLst>
                    <a:ext uri="{9D8B030D-6E8A-4147-A177-3AD203B41FA5}">
                      <a16:colId xmlns:a16="http://schemas.microsoft.com/office/drawing/2014/main" val="2309138063"/>
                    </a:ext>
                  </a:extLst>
                </a:gridCol>
                <a:gridCol w="901408">
                  <a:extLst>
                    <a:ext uri="{9D8B030D-6E8A-4147-A177-3AD203B41FA5}">
                      <a16:colId xmlns:a16="http://schemas.microsoft.com/office/drawing/2014/main" val="97839676"/>
                    </a:ext>
                  </a:extLst>
                </a:gridCol>
              </a:tblGrid>
              <a:tr h="970688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Индикатори за квалитет на кредитното портфолио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</a:t>
                      </a:r>
                    </a:p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(пп)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(пп)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4318604"/>
                  </a:ext>
                </a:extLst>
              </a:tr>
              <a:tr h="3505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Нефункционални кредити / Вкупни кредити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      (0.7)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      (0.2)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38185323"/>
                  </a:ext>
                </a:extLst>
              </a:tr>
              <a:tr h="3505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Покриеност на нефункционалните кредити со исправката на вредност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      (2.1)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</a:rPr>
                        <a:t>         0.4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3613783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69479D6-9692-20C7-C245-FD7E34D84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931602"/>
              </p:ext>
            </p:extLst>
          </p:nvPr>
        </p:nvGraphicFramePr>
        <p:xfrm>
          <a:off x="87260" y="1124549"/>
          <a:ext cx="5664006" cy="2199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2A9AE83-D2FE-B606-05AD-DD512B847A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27683"/>
              </p:ext>
            </p:extLst>
          </p:nvPr>
        </p:nvGraphicFramePr>
        <p:xfrm>
          <a:off x="6197990" y="3557892"/>
          <a:ext cx="5689312" cy="30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9405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5393094" y="3429000"/>
            <a:ext cx="6693908" cy="3230256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numCol="2" anchor="ctr">
            <a:norm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</a:rPr>
              <a:t>Во структурата на изворите на финансирање на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банките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доминираат депозитите кои учествуваат со 72% или 628.344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милиони денари. Во однос на мината година бележат пораст од </a:t>
            </a:r>
            <a:r>
              <a:rPr lang="mk-MK" sz="1200" dirty="0">
                <a:solidFill>
                  <a:schemeClr val="bg1"/>
                </a:solidFill>
              </a:rPr>
              <a:t>12,8</a:t>
            </a:r>
            <a:r>
              <a:rPr lang="ru-RU" sz="1200" dirty="0">
                <a:solidFill>
                  <a:schemeClr val="bg1"/>
                </a:solidFill>
              </a:rPr>
              <a:t>% или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mk-MK" sz="1200" dirty="0">
                <a:solidFill>
                  <a:schemeClr val="bg1"/>
                </a:solidFill>
              </a:rPr>
              <a:t>2,2</a:t>
            </a:r>
            <a:r>
              <a:rPr lang="ru-RU" sz="1200" dirty="0">
                <a:solidFill>
                  <a:schemeClr val="bg1"/>
                </a:solidFill>
              </a:rPr>
              <a:t>% квартално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</a:rPr>
              <a:t>Капиталот и резервите учествуваат со 13% или 115.086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мил.денари и бележат годишен пораст од 10.8% или 0.1% кварталн</a:t>
            </a:r>
            <a:r>
              <a:rPr lang="en-GB" sz="1200" dirty="0">
                <a:solidFill>
                  <a:schemeClr val="bg1"/>
                </a:solidFill>
              </a:rPr>
              <a:t>o</a:t>
            </a:r>
            <a:endParaRPr lang="ru-RU" sz="12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</a:rPr>
              <a:t>Адекватноста на капиталот изнесува 19,5% и </a:t>
            </a:r>
            <a:r>
              <a:rPr lang="mk-MK" sz="1200" dirty="0">
                <a:solidFill>
                  <a:schemeClr val="bg1"/>
                </a:solidFill>
              </a:rPr>
              <a:t>бележи годишен пораст од </a:t>
            </a:r>
            <a:r>
              <a:rPr lang="en-GB" sz="1200" dirty="0">
                <a:solidFill>
                  <a:schemeClr val="bg1"/>
                </a:solidFill>
              </a:rPr>
              <a:t>0</a:t>
            </a:r>
            <a:r>
              <a:rPr lang="mk-MK" sz="1200" dirty="0">
                <a:solidFill>
                  <a:schemeClr val="bg1"/>
                </a:solidFill>
              </a:rPr>
              <a:t>,5 пп, </a:t>
            </a:r>
            <a:r>
              <a:rPr lang="ru-RU" sz="1200" dirty="0">
                <a:solidFill>
                  <a:schemeClr val="bg1"/>
                </a:solidFill>
              </a:rPr>
              <a:t>истото укажува на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mk-MK" sz="1200" dirty="0">
                <a:solidFill>
                  <a:schemeClr val="bg1"/>
                </a:solidFill>
              </a:rPr>
              <a:t>к</a:t>
            </a:r>
            <a:r>
              <a:rPr lang="ru-RU" sz="1200" dirty="0">
                <a:solidFill>
                  <a:schemeClr val="bg1"/>
                </a:solidFill>
              </a:rPr>
              <a:t>апацитет за покривање на ризиците од работењето од страна на банките како и на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стабилно ниво на солвентност на банкарскиот сектор</a:t>
            </a:r>
            <a:endParaRPr lang="en-GB" sz="12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ЕВРОЗОНА </a:t>
            </a:r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6,10%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200" dirty="0">
                <a:solidFill>
                  <a:schemeClr val="bg1"/>
                </a:solidFill>
              </a:rPr>
              <a:t>	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200" dirty="0">
                <a:solidFill>
                  <a:srgbClr val="0070C0"/>
                </a:solidFill>
              </a:rPr>
              <a:t>Извор</a:t>
            </a:r>
            <a:r>
              <a:rPr lang="en-GB" sz="1200" dirty="0">
                <a:solidFill>
                  <a:srgbClr val="0070C0"/>
                </a:solidFill>
              </a:rPr>
              <a:t>: </a:t>
            </a:r>
            <a:endParaRPr lang="mk-MK" sz="1200" dirty="0">
              <a:solidFill>
                <a:srgbClr val="0070C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200" dirty="0">
                <a:solidFill>
                  <a:srgbClr val="0070C0"/>
                </a:solidFill>
              </a:rPr>
              <a:t>Народна Банка,</a:t>
            </a:r>
            <a:r>
              <a:rPr lang="ru-RU" sz="1200" dirty="0">
                <a:solidFill>
                  <a:srgbClr val="0070C0"/>
                </a:solidFill>
              </a:rPr>
              <a:t>Податоци и показатели за банкарскиот систем на Р</a:t>
            </a:r>
            <a:r>
              <a:rPr lang="mk-MK" sz="1200" dirty="0">
                <a:solidFill>
                  <a:srgbClr val="0070C0"/>
                </a:solidFill>
              </a:rPr>
              <a:t>С </a:t>
            </a:r>
            <a:r>
              <a:rPr lang="ru-RU" sz="1200" dirty="0">
                <a:solidFill>
                  <a:srgbClr val="0070C0"/>
                </a:solidFill>
              </a:rPr>
              <a:t>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rgbClr val="0070C0"/>
                </a:solidFill>
              </a:rPr>
              <a:t>ИЗВЕШТАЈ ЗА РИЗИЦИТЕ ВО  БАНКАРСКИОТ СИСТЕМ НА РС МАКЕДОНИЈА</a:t>
            </a:r>
            <a:r>
              <a:rPr lang="en-US" sz="1200" dirty="0">
                <a:solidFill>
                  <a:srgbClr val="0070C0"/>
                </a:solidFill>
              </a:rPr>
              <a:t>, </a:t>
            </a:r>
            <a:r>
              <a:rPr lang="mk-MK" sz="1200" dirty="0">
                <a:solidFill>
                  <a:srgbClr val="0070C0"/>
                </a:solidFill>
              </a:rPr>
              <a:t>анекс 31,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70C0"/>
                </a:solidFill>
              </a:rPr>
              <a:t>Q</a:t>
            </a:r>
            <a:r>
              <a:rPr lang="mk-MK" sz="1200" dirty="0">
                <a:solidFill>
                  <a:srgbClr val="0070C0"/>
                </a:solidFill>
              </a:rPr>
              <a:t>3</a:t>
            </a:r>
            <a:r>
              <a:rPr lang="en-US" sz="1200" dirty="0">
                <a:solidFill>
                  <a:srgbClr val="0070C0"/>
                </a:solidFill>
              </a:rPr>
              <a:t> 2025</a:t>
            </a:r>
            <a:endParaRPr lang="ru-RU" sz="1200" dirty="0">
              <a:solidFill>
                <a:srgbClr val="0070C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b="0" i="0" u="none" strike="noStrike" dirty="0">
                <a:solidFill>
                  <a:srgbClr val="0070C0"/>
                </a:solidFill>
                <a:effectLst/>
              </a:rPr>
              <a:t>European Central Bank</a:t>
            </a:r>
            <a:r>
              <a:rPr lang="ru-RU" sz="1200" b="1" dirty="0">
                <a:solidFill>
                  <a:srgbClr val="0070C0"/>
                </a:solidFill>
              </a:rPr>
              <a:t>│</a:t>
            </a:r>
            <a:r>
              <a:rPr lang="en-GB" sz="1200" b="0" i="0" u="none" strike="noStrike" dirty="0">
                <a:solidFill>
                  <a:srgbClr val="0070C0"/>
                </a:solidFill>
                <a:effectLst/>
              </a:rPr>
              <a:t>Banking</a:t>
            </a:r>
            <a:r>
              <a:rPr lang="mk-MK" sz="1200" b="0" i="0" u="none" strike="noStrike" dirty="0">
                <a:solidFill>
                  <a:srgbClr val="0070C0"/>
                </a:solidFill>
                <a:effectLst/>
              </a:rPr>
              <a:t> </a:t>
            </a:r>
            <a:r>
              <a:rPr lang="en-GB" sz="1200" b="0" i="0" u="none" strike="noStrike" dirty="0">
                <a:solidFill>
                  <a:srgbClr val="0070C0"/>
                </a:solidFill>
                <a:effectLst/>
              </a:rPr>
              <a:t>supervision</a:t>
            </a:r>
            <a:endParaRPr lang="en-GB" sz="1200" dirty="0">
              <a:solidFill>
                <a:srgbClr val="0070C0"/>
              </a:solidFill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0C4D0599-CEE9-5E87-D97F-A52A22A29460}"/>
              </a:ext>
            </a:extLst>
          </p:cNvPr>
          <p:cNvSpPr/>
          <p:nvPr/>
        </p:nvSpPr>
        <p:spPr>
          <a:xfrm>
            <a:off x="11237843" y="78298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631A3BC-FCCF-7F0B-5DEF-31B90D35017B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00697B-99CD-F4A4-32F7-361006F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кедонски банкарски сектор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Извори на средства</a:t>
            </a:r>
            <a:r>
              <a:rPr lang="en-US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 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и солвентност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BA31E-0F8F-D2F4-8EB5-F7AA8184DF97}"/>
              </a:ext>
            </a:extLst>
          </p:cNvPr>
          <p:cNvSpPr txBox="1"/>
          <p:nvPr/>
        </p:nvSpPr>
        <p:spPr>
          <a:xfrm>
            <a:off x="10375475" y="273972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3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5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DD5E55-E512-D424-8E3A-247A64A6A04A}"/>
              </a:ext>
            </a:extLst>
          </p:cNvPr>
          <p:cNvSpPr txBox="1"/>
          <p:nvPr/>
        </p:nvSpPr>
        <p:spPr>
          <a:xfrm>
            <a:off x="87260" y="5832441"/>
            <a:ext cx="52218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dirty="0">
                <a:solidFill>
                  <a:srgbClr val="002060"/>
                </a:solidFill>
              </a:rPr>
              <a:t>Извор</a:t>
            </a:r>
            <a:r>
              <a:rPr lang="en-GB" sz="1100" dirty="0">
                <a:solidFill>
                  <a:srgbClr val="002060"/>
                </a:solidFill>
              </a:rPr>
              <a:t>: </a:t>
            </a:r>
            <a:r>
              <a:rPr lang="mk-MK" sz="1100" dirty="0">
                <a:solidFill>
                  <a:srgbClr val="002060"/>
                </a:solidFill>
              </a:rPr>
              <a:t>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</a:rPr>
              <a:t>Податоци и показатели за банкарскиот систем на РС 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</a:rPr>
              <a:t>ИЗВЕШТАЈ ЗА РИЗИЦИТЕ ВО БАНКАРСКИОТ СИСТЕМ НА РС </a:t>
            </a:r>
            <a:r>
              <a:rPr lang="ru-RU" sz="1000" dirty="0">
                <a:solidFill>
                  <a:srgbClr val="002060"/>
                </a:solidFill>
              </a:rPr>
              <a:t>МАКЕДОНИЈА</a:t>
            </a:r>
            <a:r>
              <a:rPr lang="en-US" sz="1100" dirty="0">
                <a:solidFill>
                  <a:srgbClr val="002060"/>
                </a:solidFill>
              </a:rPr>
              <a:t>, Q</a:t>
            </a:r>
            <a:r>
              <a:rPr lang="mk-MK" sz="1100" dirty="0">
                <a:solidFill>
                  <a:srgbClr val="002060"/>
                </a:solidFill>
              </a:rPr>
              <a:t>3</a:t>
            </a:r>
            <a:r>
              <a:rPr lang="en-US" sz="1100" dirty="0">
                <a:solidFill>
                  <a:srgbClr val="002060"/>
                </a:solidFill>
              </a:rPr>
              <a:t> 2025</a:t>
            </a:r>
            <a:endParaRPr lang="mk-MK" sz="11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E85C5-D750-CA74-B81F-3E186412FB93}"/>
              </a:ext>
            </a:extLst>
          </p:cNvPr>
          <p:cNvSpPr txBox="1"/>
          <p:nvPr/>
        </p:nvSpPr>
        <p:spPr>
          <a:xfrm>
            <a:off x="5747917" y="198744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0D4DB9-BA5E-46F1-E6E4-BA7515996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21007"/>
              </p:ext>
            </p:extLst>
          </p:nvPr>
        </p:nvGraphicFramePr>
        <p:xfrm>
          <a:off x="87259" y="784724"/>
          <a:ext cx="7819053" cy="2462329"/>
        </p:xfrm>
        <a:graphic>
          <a:graphicData uri="http://schemas.openxmlformats.org/drawingml/2006/table">
            <a:tbl>
              <a:tblPr/>
              <a:tblGrid>
                <a:gridCol w="1238469">
                  <a:extLst>
                    <a:ext uri="{9D8B030D-6E8A-4147-A177-3AD203B41FA5}">
                      <a16:colId xmlns:a16="http://schemas.microsoft.com/office/drawing/2014/main" val="2371310569"/>
                    </a:ext>
                  </a:extLst>
                </a:gridCol>
                <a:gridCol w="396840">
                  <a:extLst>
                    <a:ext uri="{9D8B030D-6E8A-4147-A177-3AD203B41FA5}">
                      <a16:colId xmlns:a16="http://schemas.microsoft.com/office/drawing/2014/main" val="762951595"/>
                    </a:ext>
                  </a:extLst>
                </a:gridCol>
                <a:gridCol w="396840">
                  <a:extLst>
                    <a:ext uri="{9D8B030D-6E8A-4147-A177-3AD203B41FA5}">
                      <a16:colId xmlns:a16="http://schemas.microsoft.com/office/drawing/2014/main" val="3686480024"/>
                    </a:ext>
                  </a:extLst>
                </a:gridCol>
                <a:gridCol w="396840">
                  <a:extLst>
                    <a:ext uri="{9D8B030D-6E8A-4147-A177-3AD203B41FA5}">
                      <a16:colId xmlns:a16="http://schemas.microsoft.com/office/drawing/2014/main" val="4147596208"/>
                    </a:ext>
                  </a:extLst>
                </a:gridCol>
                <a:gridCol w="396840">
                  <a:extLst>
                    <a:ext uri="{9D8B030D-6E8A-4147-A177-3AD203B41FA5}">
                      <a16:colId xmlns:a16="http://schemas.microsoft.com/office/drawing/2014/main" val="1102185611"/>
                    </a:ext>
                  </a:extLst>
                </a:gridCol>
                <a:gridCol w="396840">
                  <a:extLst>
                    <a:ext uri="{9D8B030D-6E8A-4147-A177-3AD203B41FA5}">
                      <a16:colId xmlns:a16="http://schemas.microsoft.com/office/drawing/2014/main" val="3983076434"/>
                    </a:ext>
                  </a:extLst>
                </a:gridCol>
                <a:gridCol w="658944">
                  <a:extLst>
                    <a:ext uri="{9D8B030D-6E8A-4147-A177-3AD203B41FA5}">
                      <a16:colId xmlns:a16="http://schemas.microsoft.com/office/drawing/2014/main" val="1970483407"/>
                    </a:ext>
                  </a:extLst>
                </a:gridCol>
                <a:gridCol w="635924">
                  <a:extLst>
                    <a:ext uri="{9D8B030D-6E8A-4147-A177-3AD203B41FA5}">
                      <a16:colId xmlns:a16="http://schemas.microsoft.com/office/drawing/2014/main" val="1551145318"/>
                    </a:ext>
                  </a:extLst>
                </a:gridCol>
                <a:gridCol w="611692">
                  <a:extLst>
                    <a:ext uri="{9D8B030D-6E8A-4147-A177-3AD203B41FA5}">
                      <a16:colId xmlns:a16="http://schemas.microsoft.com/office/drawing/2014/main" val="1757271263"/>
                    </a:ext>
                  </a:extLst>
                </a:gridCol>
                <a:gridCol w="611691">
                  <a:extLst>
                    <a:ext uri="{9D8B030D-6E8A-4147-A177-3AD203B41FA5}">
                      <a16:colId xmlns:a16="http://schemas.microsoft.com/office/drawing/2014/main" val="3876938482"/>
                    </a:ext>
                  </a:extLst>
                </a:gridCol>
                <a:gridCol w="691913">
                  <a:extLst>
                    <a:ext uri="{9D8B030D-6E8A-4147-A177-3AD203B41FA5}">
                      <a16:colId xmlns:a16="http://schemas.microsoft.com/office/drawing/2014/main" val="3114402775"/>
                    </a:ext>
                  </a:extLst>
                </a:gridCol>
                <a:gridCol w="220611">
                  <a:extLst>
                    <a:ext uri="{9D8B030D-6E8A-4147-A177-3AD203B41FA5}">
                      <a16:colId xmlns:a16="http://schemas.microsoft.com/office/drawing/2014/main" val="3207654719"/>
                    </a:ext>
                  </a:extLst>
                </a:gridCol>
                <a:gridCol w="621719">
                  <a:extLst>
                    <a:ext uri="{9D8B030D-6E8A-4147-A177-3AD203B41FA5}">
                      <a16:colId xmlns:a16="http://schemas.microsoft.com/office/drawing/2014/main" val="1288476619"/>
                    </a:ext>
                  </a:extLst>
                </a:gridCol>
                <a:gridCol w="543890">
                  <a:extLst>
                    <a:ext uri="{9D8B030D-6E8A-4147-A177-3AD203B41FA5}">
                      <a16:colId xmlns:a16="http://schemas.microsoft.com/office/drawing/2014/main" val="2443439902"/>
                    </a:ext>
                  </a:extLst>
                </a:gridCol>
              </a:tblGrid>
              <a:tr h="695485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Структура на изворите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900" b="1" dirty="0">
                          <a:solidFill>
                            <a:srgbClr val="002060"/>
                          </a:solidFill>
                        </a:rPr>
                        <a:t>Годишна промена </a:t>
                      </a:r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</a:t>
                      </a:r>
                      <a:r>
                        <a:rPr lang="mk-MK" sz="9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9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81012"/>
                  </a:ext>
                </a:extLst>
              </a:tr>
              <a:tr h="539517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Депозити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405,587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430,870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468,844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556,975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600,967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598,155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615,093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628,344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52192"/>
                  </a:ext>
                </a:extLst>
              </a:tr>
              <a:tr h="409109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Капитал и резерви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60,295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68,175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73,779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103,897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105,206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109,644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114,947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115,086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24086"/>
                  </a:ext>
                </a:extLst>
              </a:tr>
              <a:tr h="409109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Останата пасива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84,087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86,456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96,043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105,939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114,227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104,164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118,639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114,184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128,361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137,860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67135"/>
                  </a:ext>
                </a:extLst>
              </a:tr>
              <a:tr h="409109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Пасива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549,969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585,501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765,036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824,812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821,983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858,401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881,290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58813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4A57B97-3BE8-4BF4-964C-47E89151F5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360369"/>
              </p:ext>
            </p:extLst>
          </p:nvPr>
        </p:nvGraphicFramePr>
        <p:xfrm>
          <a:off x="8070805" y="706129"/>
          <a:ext cx="4033935" cy="2602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C64734E-68C0-5B4B-30EF-0F1418DB9E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960279"/>
              </p:ext>
            </p:extLst>
          </p:nvPr>
        </p:nvGraphicFramePr>
        <p:xfrm>
          <a:off x="104998" y="3494000"/>
          <a:ext cx="5000625" cy="223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835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6783355" y="1058699"/>
            <a:ext cx="5194872" cy="1426845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Депозити од домаќинствата со учество од 6</a:t>
            </a:r>
            <a:r>
              <a:rPr lang="en-US" sz="110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 во вкупните депозити, бележат</a:t>
            </a:r>
            <a:r>
              <a:rPr lang="mk-MK" sz="1100" dirty="0">
                <a:solidFill>
                  <a:schemeClr val="bg1"/>
                </a:solidFill>
              </a:rPr>
              <a:t> годишен пораст од 13,4 %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или 2,6%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на квартална основа</a:t>
            </a:r>
            <a:endParaRPr lang="en-US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Нефинансиските друштва  учествуваат со </a:t>
            </a:r>
            <a:r>
              <a:rPr lang="mk-MK" sz="1100" dirty="0">
                <a:solidFill>
                  <a:schemeClr val="bg1"/>
                </a:solidFill>
              </a:rPr>
              <a:t>29% со годишен пораст од </a:t>
            </a:r>
            <a:r>
              <a:rPr lang="en-US" sz="1100" dirty="0">
                <a:solidFill>
                  <a:schemeClr val="bg1"/>
                </a:solidFill>
              </a:rPr>
              <a:t>1</a:t>
            </a:r>
            <a:r>
              <a:rPr lang="mk-MK" sz="1100" dirty="0">
                <a:solidFill>
                  <a:schemeClr val="bg1"/>
                </a:solidFill>
              </a:rPr>
              <a:t>2,5% или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1,2% </a:t>
            </a:r>
            <a:r>
              <a:rPr lang="ru-RU" sz="1100" dirty="0">
                <a:solidFill>
                  <a:schemeClr val="bg1"/>
                </a:solidFill>
              </a:rPr>
              <a:t>на квартална основа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E7160CF-0E47-F20C-F5ED-90097421E1D9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692B6-BE7A-79E1-121D-C92B0AB5BCE6}"/>
              </a:ext>
            </a:extLst>
          </p:cNvPr>
          <p:cNvSpPr txBox="1"/>
          <p:nvPr/>
        </p:nvSpPr>
        <p:spPr>
          <a:xfrm flipH="1">
            <a:off x="8939585" y="5388733"/>
            <a:ext cx="15427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mk-MK" sz="1400" i="0" u="none" strike="noStrike" dirty="0">
                <a:solidFill>
                  <a:srgbClr val="002060"/>
                </a:solidFill>
                <a:effectLst/>
              </a:rPr>
              <a:t>Домаќинства </a:t>
            </a:r>
            <a:endParaRPr lang="en-GB" sz="1400" i="0" u="none" strike="noStrike" dirty="0">
              <a:solidFill>
                <a:srgbClr val="002060"/>
              </a:solidFill>
              <a:effectLst/>
            </a:endParaRPr>
          </a:p>
          <a:p>
            <a:pPr fontAlgn="ctr"/>
            <a:r>
              <a:rPr lang="mk-MK" sz="1400" b="1" dirty="0">
                <a:solidFill>
                  <a:srgbClr val="002060"/>
                </a:solidFill>
              </a:rPr>
              <a:t>годишно </a:t>
            </a:r>
            <a:r>
              <a:rPr lang="en-US" sz="1400" b="1" dirty="0">
                <a:solidFill>
                  <a:srgbClr val="002060"/>
                </a:solidFill>
              </a:rPr>
              <a:t>1</a:t>
            </a:r>
            <a:r>
              <a:rPr lang="mk-MK" sz="1400" b="1" dirty="0">
                <a:solidFill>
                  <a:srgbClr val="002060"/>
                </a:solidFill>
              </a:rPr>
              <a:t>3,4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  <a:endParaRPr lang="en-US" sz="1800" b="1" i="0" u="none" strike="noStrike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78D87-78A2-8386-B77F-212F10398B78}"/>
              </a:ext>
            </a:extLst>
          </p:cNvPr>
          <p:cNvSpPr txBox="1"/>
          <p:nvPr/>
        </p:nvSpPr>
        <p:spPr>
          <a:xfrm>
            <a:off x="7878204" y="6075409"/>
            <a:ext cx="177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mk-MK" sz="1400" i="0" u="none" strike="noStrike" dirty="0">
                <a:solidFill>
                  <a:srgbClr val="002060"/>
                </a:solidFill>
                <a:effectLst/>
              </a:rPr>
              <a:t>Вкупни депозити </a:t>
            </a:r>
            <a:endParaRPr lang="en-GB" sz="1400" i="0" u="none" strike="noStrike" dirty="0">
              <a:solidFill>
                <a:srgbClr val="002060"/>
              </a:solidFill>
              <a:effectLst/>
            </a:endParaRPr>
          </a:p>
          <a:p>
            <a:pPr fontAlgn="ctr"/>
            <a:r>
              <a:rPr lang="mk-MK" sz="1400" b="1" dirty="0">
                <a:solidFill>
                  <a:srgbClr val="002060"/>
                </a:solidFill>
              </a:rPr>
              <a:t>годишно </a:t>
            </a:r>
            <a:r>
              <a:rPr lang="en-US" sz="1400" b="1" dirty="0">
                <a:solidFill>
                  <a:srgbClr val="002060"/>
                </a:solidFill>
              </a:rPr>
              <a:t>1</a:t>
            </a:r>
            <a:r>
              <a:rPr lang="mk-MK" sz="1400" b="1" dirty="0">
                <a:solidFill>
                  <a:srgbClr val="002060"/>
                </a:solidFill>
              </a:rPr>
              <a:t>2,8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D4EF0D94-B175-6424-E7A2-73DE5D3AE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57">
            <a:off x="10217125" y="5280340"/>
            <a:ext cx="1436062" cy="137609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9380E86-1114-72BB-0849-E290F11D4481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0B17632-6000-9997-4657-4D0A1867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Депозити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4B1F4-A6AC-8728-3ED3-F792A531F3F7}"/>
              </a:ext>
            </a:extLst>
          </p:cNvPr>
          <p:cNvSpPr txBox="1"/>
          <p:nvPr/>
        </p:nvSpPr>
        <p:spPr>
          <a:xfrm>
            <a:off x="6737247" y="2791121"/>
            <a:ext cx="51948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mk-MK" sz="900" b="1" dirty="0">
                <a:solidFill>
                  <a:srgbClr val="002060"/>
                </a:solidFill>
              </a:rPr>
              <a:t>Извор</a:t>
            </a:r>
            <a:r>
              <a:rPr lang="en-US" sz="900" b="1" dirty="0">
                <a:solidFill>
                  <a:srgbClr val="002060"/>
                </a:solidFill>
              </a:rPr>
              <a:t>:</a:t>
            </a:r>
            <a:r>
              <a:rPr lang="en-GB" sz="900" b="1" dirty="0">
                <a:solidFill>
                  <a:srgbClr val="002060"/>
                </a:solidFill>
              </a:rPr>
              <a:t> </a:t>
            </a:r>
            <a:r>
              <a:rPr lang="mk-MK" sz="900" b="1" dirty="0">
                <a:solidFill>
                  <a:srgbClr val="002060"/>
                </a:solidFill>
              </a:rPr>
              <a:t>Народна банка </a:t>
            </a:r>
          </a:p>
          <a:p>
            <a:pPr fontAlgn="t"/>
            <a:r>
              <a:rPr lang="ru-RU" sz="900" dirty="0">
                <a:solidFill>
                  <a:srgbClr val="002060"/>
                </a:solidFill>
              </a:rPr>
              <a:t>ИЗВЕШТАЈ ЗА РИЗИЦИТЕ ВО БАНКАРСКИОТ СИСТЕМ НА РС МАКЕДОНИЈА</a:t>
            </a:r>
            <a:r>
              <a:rPr lang="en-US" sz="900" dirty="0">
                <a:solidFill>
                  <a:srgbClr val="002060"/>
                </a:solidFill>
              </a:rPr>
              <a:t>, </a:t>
            </a:r>
          </a:p>
          <a:p>
            <a:pPr fontAlgn="t"/>
            <a:r>
              <a:rPr lang="en-US" sz="900" dirty="0">
                <a:solidFill>
                  <a:srgbClr val="002060"/>
                </a:solidFill>
              </a:rPr>
              <a:t>Q</a:t>
            </a:r>
            <a:r>
              <a:rPr lang="mk-MK" sz="900" dirty="0">
                <a:solidFill>
                  <a:srgbClr val="002060"/>
                </a:solidFill>
              </a:rPr>
              <a:t>3</a:t>
            </a:r>
            <a:r>
              <a:rPr lang="en-US" sz="900" dirty="0">
                <a:solidFill>
                  <a:srgbClr val="002060"/>
                </a:solidFill>
              </a:rPr>
              <a:t> 2025</a:t>
            </a:r>
            <a:endParaRPr lang="mk-MK" sz="9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21FDFA-B8E6-1F05-BD59-C5FD5117ECF0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3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5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840301-CCDF-1605-F6BB-B20C39CEB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543151"/>
              </p:ext>
            </p:extLst>
          </p:nvPr>
        </p:nvGraphicFramePr>
        <p:xfrm>
          <a:off x="6783355" y="3812963"/>
          <a:ext cx="5194872" cy="1426845"/>
        </p:xfrm>
        <a:graphic>
          <a:graphicData uri="http://schemas.openxmlformats.org/drawingml/2006/table">
            <a:tbl>
              <a:tblPr/>
              <a:tblGrid>
                <a:gridCol w="981995">
                  <a:extLst>
                    <a:ext uri="{9D8B030D-6E8A-4147-A177-3AD203B41FA5}">
                      <a16:colId xmlns:a16="http://schemas.microsoft.com/office/drawing/2014/main" val="1167920208"/>
                    </a:ext>
                  </a:extLst>
                </a:gridCol>
                <a:gridCol w="323351">
                  <a:extLst>
                    <a:ext uri="{9D8B030D-6E8A-4147-A177-3AD203B41FA5}">
                      <a16:colId xmlns:a16="http://schemas.microsoft.com/office/drawing/2014/main" val="1230330"/>
                    </a:ext>
                  </a:extLst>
                </a:gridCol>
                <a:gridCol w="2205173">
                  <a:extLst>
                    <a:ext uri="{9D8B030D-6E8A-4147-A177-3AD203B41FA5}">
                      <a16:colId xmlns:a16="http://schemas.microsoft.com/office/drawing/2014/main" val="4063495216"/>
                    </a:ext>
                  </a:extLst>
                </a:gridCol>
                <a:gridCol w="1684353">
                  <a:extLst>
                    <a:ext uri="{9D8B030D-6E8A-4147-A177-3AD203B41FA5}">
                      <a16:colId xmlns:a16="http://schemas.microsoft.com/office/drawing/2014/main" val="3344929154"/>
                    </a:ext>
                  </a:extLst>
                </a:gridCol>
              </a:tblGrid>
              <a:tr h="385855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Депозити на нефинансиски субјекти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93723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Вкупно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12.8%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8596"/>
                  </a:ext>
                </a:extLst>
              </a:tr>
              <a:tr h="287517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нефинансиски друштва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12.5%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1.2%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94125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домаќинства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13.4%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2.6%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713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5AAAA6B-6FBA-221C-2BC4-0510FDA37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815155"/>
              </p:ext>
            </p:extLst>
          </p:nvPr>
        </p:nvGraphicFramePr>
        <p:xfrm>
          <a:off x="94143" y="5534389"/>
          <a:ext cx="6352785" cy="1082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2200">
                  <a:extLst>
                    <a:ext uri="{9D8B030D-6E8A-4147-A177-3AD203B41FA5}">
                      <a16:colId xmlns:a16="http://schemas.microsoft.com/office/drawing/2014/main" val="3939859226"/>
                    </a:ext>
                  </a:extLst>
                </a:gridCol>
                <a:gridCol w="225425">
                  <a:extLst>
                    <a:ext uri="{9D8B030D-6E8A-4147-A177-3AD203B41FA5}">
                      <a16:colId xmlns:a16="http://schemas.microsoft.com/office/drawing/2014/main" val="281506679"/>
                    </a:ext>
                  </a:extLst>
                </a:gridCol>
                <a:gridCol w="225425">
                  <a:extLst>
                    <a:ext uri="{9D8B030D-6E8A-4147-A177-3AD203B41FA5}">
                      <a16:colId xmlns:a16="http://schemas.microsoft.com/office/drawing/2014/main" val="2669261139"/>
                    </a:ext>
                  </a:extLst>
                </a:gridCol>
                <a:gridCol w="225425">
                  <a:extLst>
                    <a:ext uri="{9D8B030D-6E8A-4147-A177-3AD203B41FA5}">
                      <a16:colId xmlns:a16="http://schemas.microsoft.com/office/drawing/2014/main" val="1128778905"/>
                    </a:ext>
                  </a:extLst>
                </a:gridCol>
                <a:gridCol w="225425">
                  <a:extLst>
                    <a:ext uri="{9D8B030D-6E8A-4147-A177-3AD203B41FA5}">
                      <a16:colId xmlns:a16="http://schemas.microsoft.com/office/drawing/2014/main" val="2432907219"/>
                    </a:ext>
                  </a:extLst>
                </a:gridCol>
                <a:gridCol w="225425">
                  <a:extLst>
                    <a:ext uri="{9D8B030D-6E8A-4147-A177-3AD203B41FA5}">
                      <a16:colId xmlns:a16="http://schemas.microsoft.com/office/drawing/2014/main" val="2404041974"/>
                    </a:ext>
                  </a:extLst>
                </a:gridCol>
                <a:gridCol w="399387">
                  <a:extLst>
                    <a:ext uri="{9D8B030D-6E8A-4147-A177-3AD203B41FA5}">
                      <a16:colId xmlns:a16="http://schemas.microsoft.com/office/drawing/2014/main" val="2999322060"/>
                    </a:ext>
                  </a:extLst>
                </a:gridCol>
                <a:gridCol w="399387">
                  <a:extLst>
                    <a:ext uri="{9D8B030D-6E8A-4147-A177-3AD203B41FA5}">
                      <a16:colId xmlns:a16="http://schemas.microsoft.com/office/drawing/2014/main" val="3758501969"/>
                    </a:ext>
                  </a:extLst>
                </a:gridCol>
                <a:gridCol w="399387">
                  <a:extLst>
                    <a:ext uri="{9D8B030D-6E8A-4147-A177-3AD203B41FA5}">
                      <a16:colId xmlns:a16="http://schemas.microsoft.com/office/drawing/2014/main" val="602594260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1587119708"/>
                    </a:ext>
                  </a:extLst>
                </a:gridCol>
                <a:gridCol w="353824">
                  <a:extLst>
                    <a:ext uri="{9D8B030D-6E8A-4147-A177-3AD203B41FA5}">
                      <a16:colId xmlns:a16="http://schemas.microsoft.com/office/drawing/2014/main" val="912195312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Пондерирани каматни стапки на примени депозити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"/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mk-MK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2022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2023</a:t>
                      </a:r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Q3 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Q1 2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2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2</a:t>
                      </a:r>
                      <a:r>
                        <a:rPr lang="mk-MK" sz="11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50418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КАМАТНИ СТАПКИ НА ВКУПНО ПРИМЕНИ ДЕПОЗИТИ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Денари и девизи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0.86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1.79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334554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2.20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2.20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77027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D247B50-255F-EFCD-4A80-62580BEC59C2}"/>
              </a:ext>
            </a:extLst>
          </p:cNvPr>
          <p:cNvSpPr txBox="1"/>
          <p:nvPr/>
        </p:nvSpPr>
        <p:spPr>
          <a:xfrm>
            <a:off x="5747917" y="198744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EABEFF2-EC25-0373-FCB9-5A5BDB33BF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2611089"/>
              </p:ext>
            </p:extLst>
          </p:nvPr>
        </p:nvGraphicFramePr>
        <p:xfrm>
          <a:off x="102519" y="1166380"/>
          <a:ext cx="6545515" cy="407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143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49750</TotalTime>
  <Words>3315</Words>
  <Application>Microsoft Office PowerPoint</Application>
  <PresentationFormat>Widescreen</PresentationFormat>
  <Paragraphs>1030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Aldhabi</vt:lpstr>
      <vt:lpstr>Amasis MT Pro</vt:lpstr>
      <vt:lpstr>Arial</vt:lpstr>
      <vt:lpstr>Calibri</vt:lpstr>
      <vt:lpstr>Calibri Light</vt:lpstr>
      <vt:lpstr>Georgia</vt:lpstr>
      <vt:lpstr>Tahoma</vt:lpstr>
      <vt:lpstr>Times New Roman</vt:lpstr>
      <vt:lpstr>Titillium Web</vt:lpstr>
      <vt:lpstr>Wingdings</vt:lpstr>
      <vt:lpstr>Office Theme</vt:lpstr>
      <vt:lpstr>Макроекономски показатели и   БАНКАРСКИ СИСТЕМ НА РЕПУБЛИКА СЕВЕРНА МАКЕДОНИЈА    за трет квартал 2025 година   </vt:lpstr>
      <vt:lpstr>PowerPoint Presentation</vt:lpstr>
      <vt:lpstr>PowerPoint Presentation</vt:lpstr>
      <vt:lpstr>Македонски банкарски сектор:  Актива</vt:lpstr>
      <vt:lpstr>PowerPoint Presentation</vt:lpstr>
      <vt:lpstr> Mакедонски банкарски сектор  КРЕДИТИ/support green transformation of the economy </vt:lpstr>
      <vt:lpstr>Македонски банкарски сектор:   КРЕДИТИ, квалитет на актива, кредитен ризик</vt:lpstr>
      <vt:lpstr> Maкедонски банкарски сектор Извори на средства и солвентност</vt:lpstr>
      <vt:lpstr> Македонски банкарски сектор:   Депозити</vt:lpstr>
      <vt:lpstr> Mакедонски банкарски сектор  Индикатори за профитабилност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Bauloska</dc:creator>
  <cp:lastModifiedBy>Daniela Bauloska</cp:lastModifiedBy>
  <cp:revision>1361</cp:revision>
  <cp:lastPrinted>2023-11-22T08:32:00Z</cp:lastPrinted>
  <dcterms:created xsi:type="dcterms:W3CDTF">2022-02-26T19:35:07Z</dcterms:created>
  <dcterms:modified xsi:type="dcterms:W3CDTF">2026-02-09T10:52:29Z</dcterms:modified>
</cp:coreProperties>
</file>