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FFFF"/>
    <a:srgbClr val="FF99CC"/>
    <a:srgbClr val="BDBDBD"/>
    <a:srgbClr val="FF99FF"/>
    <a:srgbClr val="00CCFF"/>
    <a:srgbClr val="411B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277D0C5B-AED8-4849-BE7B-D9C153A53492}"/>
    <pc:docChg chg="undo custSel addSld delSld modSld sldOrd">
      <pc:chgData name="Daniela Bauloska" userId="1c2cd05b-4418-4939-8661-5d54f27325fe" providerId="ADAL" clId="{277D0C5B-AED8-4849-BE7B-D9C153A53492}" dt="2026-02-09T10:59:17.445" v="2080" actId="20577"/>
      <pc:docMkLst>
        <pc:docMk/>
      </pc:docMkLst>
      <pc:sldChg chg="modSp mod">
        <pc:chgData name="Daniela Bauloska" userId="1c2cd05b-4418-4939-8661-5d54f27325fe" providerId="ADAL" clId="{277D0C5B-AED8-4849-BE7B-D9C153A53492}" dt="2026-02-05T13:12:37.509" v="2022" actId="6549"/>
        <pc:sldMkLst>
          <pc:docMk/>
          <pc:sldMk cId="1672680497" sldId="256"/>
        </pc:sldMkLst>
        <pc:spChg chg="mod">
          <ac:chgData name="Daniela Bauloska" userId="1c2cd05b-4418-4939-8661-5d54f27325fe" providerId="ADAL" clId="{277D0C5B-AED8-4849-BE7B-D9C153A53492}" dt="2026-02-05T13:12:37.509" v="2022" actId="6549"/>
          <ac:spMkLst>
            <pc:docMk/>
            <pc:sldMk cId="1672680497" sldId="256"/>
            <ac:spMk id="2" creationId="{DCD5D195-1458-4A78-BBDC-96AC3D44AE5A}"/>
          </ac:spMkLst>
        </pc:spChg>
      </pc:sldChg>
      <pc:sldChg chg="addSp delSp modSp mod">
        <pc:chgData name="Daniela Bauloska" userId="1c2cd05b-4418-4939-8661-5d54f27325fe" providerId="ADAL" clId="{277D0C5B-AED8-4849-BE7B-D9C153A53492}" dt="2026-02-05T10:16:07.354" v="1664" actId="14734"/>
        <pc:sldMkLst>
          <pc:docMk/>
          <pc:sldMk cId="3344934849" sldId="289"/>
        </pc:sldMkLst>
        <pc:spChg chg="mod">
          <ac:chgData name="Daniela Bauloska" userId="1c2cd05b-4418-4939-8661-5d54f27325fe" providerId="ADAL" clId="{277D0C5B-AED8-4849-BE7B-D9C153A53492}" dt="2026-01-27T22:29:01.320" v="1046" actId="14100"/>
          <ac:spMkLst>
            <pc:docMk/>
            <pc:sldMk cId="3344934849" sldId="289"/>
            <ac:spMk id="10" creationId="{5077339C-8756-475E-A15D-7A450F2306DE}"/>
          </ac:spMkLst>
        </pc:spChg>
        <pc:spChg chg="mod">
          <ac:chgData name="Daniela Bauloska" userId="1c2cd05b-4418-4939-8661-5d54f27325fe" providerId="ADAL" clId="{277D0C5B-AED8-4849-BE7B-D9C153A53492}" dt="2026-01-27T22:37:00.109" v="1054" actId="6549"/>
          <ac:spMkLst>
            <pc:docMk/>
            <pc:sldMk cId="3344934849" sldId="289"/>
            <ac:spMk id="15" creationId="{08C7E014-7C73-6F06-2D34-9D58CC48AAE5}"/>
          </ac:spMkLst>
        </pc:spChg>
        <pc:graphicFrameChg chg="mod modGraphic">
          <ac:chgData name="Daniela Bauloska" userId="1c2cd05b-4418-4939-8661-5d54f27325fe" providerId="ADAL" clId="{277D0C5B-AED8-4849-BE7B-D9C153A53492}" dt="2026-02-05T10:16:07.354" v="1664" actId="14734"/>
          <ac:graphicFrameMkLst>
            <pc:docMk/>
            <pc:sldMk cId="3344934849" sldId="289"/>
            <ac:graphicFrameMk id="5" creationId="{FA654D11-6089-3E13-4630-61D34D4D0836}"/>
          </ac:graphicFrameMkLst>
        </pc:graphicFrameChg>
        <pc:graphicFrameChg chg="add mod">
          <ac:chgData name="Daniela Bauloska" userId="1c2cd05b-4418-4939-8661-5d54f27325fe" providerId="ADAL" clId="{277D0C5B-AED8-4849-BE7B-D9C153A53492}" dt="2026-01-27T23:01:49.435" v="1482" actId="208"/>
          <ac:graphicFrameMkLst>
            <pc:docMk/>
            <pc:sldMk cId="3344934849" sldId="289"/>
            <ac:graphicFrameMk id="6" creationId="{571F4F63-C699-B511-3D35-9661C8478A7C}"/>
          </ac:graphicFrameMkLst>
        </pc:graphicFrameChg>
      </pc:sldChg>
      <pc:sldChg chg="addSp delSp modSp mod ord">
        <pc:chgData name="Daniela Bauloska" userId="1c2cd05b-4418-4939-8661-5d54f27325fe" providerId="ADAL" clId="{277D0C5B-AED8-4849-BE7B-D9C153A53492}" dt="2026-02-05T13:30:54.799" v="2030" actId="6549"/>
        <pc:sldMkLst>
          <pc:docMk/>
          <pc:sldMk cId="783120301" sldId="300"/>
        </pc:sldMkLst>
        <pc:spChg chg="mod">
          <ac:chgData name="Daniela Bauloska" userId="1c2cd05b-4418-4939-8661-5d54f27325fe" providerId="ADAL" clId="{277D0C5B-AED8-4849-BE7B-D9C153A53492}" dt="2026-02-05T13:30:54.799" v="2030" actId="6549"/>
          <ac:spMkLst>
            <pc:docMk/>
            <pc:sldMk cId="783120301" sldId="300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277D0C5B-AED8-4849-BE7B-D9C153A53492}" dt="2026-01-14T13:28:30.780" v="739"/>
          <ac:graphicFrameMkLst>
            <pc:docMk/>
            <pc:sldMk cId="783120301" sldId="300"/>
            <ac:graphicFrameMk id="5" creationId="{FD5942A6-387A-02D0-D279-B73713DBEF3D}"/>
          </ac:graphicFrameMkLst>
        </pc:graphicFrameChg>
        <pc:graphicFrameChg chg="add mod">
          <ac:chgData name="Daniela Bauloska" userId="1c2cd05b-4418-4939-8661-5d54f27325fe" providerId="ADAL" clId="{277D0C5B-AED8-4849-BE7B-D9C153A53492}" dt="2026-01-14T13:29:44.394" v="740" actId="208"/>
          <ac:graphicFrameMkLst>
            <pc:docMk/>
            <pc:sldMk cId="783120301" sldId="300"/>
            <ac:graphicFrameMk id="10" creationId="{83851CE4-01B7-4B1B-9A2E-74BC68D0503B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1-27T23:23:04.496" v="1497" actId="14734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5T08:49:13.370" v="1529" actId="20577"/>
        <pc:sldMkLst>
          <pc:docMk/>
          <pc:sldMk cId="647033132" sldId="302"/>
        </pc:sldMkLst>
        <pc:spChg chg="mod">
          <ac:chgData name="Daniela Bauloska" userId="1c2cd05b-4418-4939-8661-5d54f27325fe" providerId="ADAL" clId="{277D0C5B-AED8-4849-BE7B-D9C153A53492}" dt="2026-02-05T08:49:13.370" v="1529" actId="20577"/>
          <ac:spMkLst>
            <pc:docMk/>
            <pc:sldMk cId="647033132" sldId="302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277D0C5B-AED8-4849-BE7B-D9C153A53492}" dt="2026-01-16T11:45:54.965" v="876" actId="208"/>
          <ac:graphicFrameMkLst>
            <pc:docMk/>
            <pc:sldMk cId="647033132" sldId="302"/>
            <ac:graphicFrameMk id="5" creationId="{26C16D32-F2B7-FAB7-83DC-DFCE3F681BF9}"/>
          </ac:graphicFrameMkLst>
        </pc:graphicFrameChg>
        <pc:graphicFrameChg chg="add mod">
          <ac:chgData name="Daniela Bauloska" userId="1c2cd05b-4418-4939-8661-5d54f27325fe" providerId="ADAL" clId="{277D0C5B-AED8-4849-BE7B-D9C153A53492}" dt="2026-01-12T14:12:01" v="658" actId="14100"/>
          <ac:graphicFrameMkLst>
            <pc:docMk/>
            <pc:sldMk cId="647033132" sldId="302"/>
            <ac:graphicFrameMk id="6" creationId="{1A209336-2A42-409A-8DD0-CD4FB14C9A54}"/>
          </ac:graphicFrameMkLst>
        </pc:graphicFrameChg>
        <pc:graphicFrameChg chg="add mod">
          <ac:chgData name="Daniela Bauloska" userId="1c2cd05b-4418-4939-8661-5d54f27325fe" providerId="ADAL" clId="{277D0C5B-AED8-4849-BE7B-D9C153A53492}" dt="2026-01-12T14:13:41.496" v="674" actId="14100"/>
          <ac:graphicFrameMkLst>
            <pc:docMk/>
            <pc:sldMk cId="647033132" sldId="302"/>
            <ac:graphicFrameMk id="8" creationId="{00C52D63-48E6-4A9D-945C-96E519E3079C}"/>
          </ac:graphicFrameMkLst>
        </pc:graphicFrameChg>
        <pc:graphicFrameChg chg="mod">
          <ac:chgData name="Daniela Bauloska" userId="1c2cd05b-4418-4939-8661-5d54f27325fe" providerId="ADAL" clId="{277D0C5B-AED8-4849-BE7B-D9C153A53492}" dt="2026-01-27T23:32:42.992" v="1517" actId="6549"/>
          <ac:graphicFrameMkLst>
            <pc:docMk/>
            <pc:sldMk cId="647033132" sldId="302"/>
            <ac:graphicFrameMk id="16" creationId="{64E22811-E8F5-FCCC-313D-BD55EF045901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10:59:17.445" v="2080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277D0C5B-AED8-4849-BE7B-D9C153A53492}" dt="2026-02-09T10:59:17.445" v="2080" actId="20577"/>
          <ac:spMkLst>
            <pc:docMk/>
            <pc:sldMk cId="2599196517" sldId="303"/>
            <ac:spMk id="9" creationId="{18DACE59-E83F-4419-BDA8-06A4FBE59298}"/>
          </ac:spMkLst>
        </pc:spChg>
        <pc:graphicFrameChg chg="add del mod">
          <ac:chgData name="Daniela Bauloska" userId="1c2cd05b-4418-4939-8661-5d54f27325fe" providerId="ADAL" clId="{277D0C5B-AED8-4849-BE7B-D9C153A53492}" dt="2026-01-27T23:01:13.823" v="1481"/>
          <ac:graphicFrameMkLst>
            <pc:docMk/>
            <pc:sldMk cId="2599196517" sldId="303"/>
            <ac:graphicFrameMk id="2" creationId="{42B17DC0-B05B-20F1-F18B-2F6363B06C25}"/>
          </ac:graphicFrameMkLst>
        </pc:graphicFrameChg>
        <pc:graphicFrameChg chg="modGraphic">
          <ac:chgData name="Daniela Bauloska" userId="1c2cd05b-4418-4939-8661-5d54f27325fe" providerId="ADAL" clId="{277D0C5B-AED8-4849-BE7B-D9C153A53492}" dt="2026-01-27T23:00:49.341" v="1480" actId="20577"/>
          <ac:graphicFrameMkLst>
            <pc:docMk/>
            <pc:sldMk cId="2599196517" sldId="303"/>
            <ac:graphicFrameMk id="4" creationId="{8B1B4B89-C967-0C5F-4850-15D12FA51CD4}"/>
          </ac:graphicFrameMkLst>
        </pc:graphicFrameChg>
        <pc:graphicFrameChg chg="mod">
          <ac:chgData name="Daniela Bauloska" userId="1c2cd05b-4418-4939-8661-5d54f27325fe" providerId="ADAL" clId="{277D0C5B-AED8-4849-BE7B-D9C153A53492}" dt="2026-02-05T09:27:42.404" v="1594" actId="6549"/>
          <ac:graphicFrameMkLst>
            <pc:docMk/>
            <pc:sldMk cId="2599196517" sldId="303"/>
            <ac:graphicFrameMk id="14" creationId="{41A0CC42-C0F0-B470-0B4C-20EE5472D198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2-09T10:52:46.589" v="2057" actId="20577"/>
          <ac:graphicFrameMkLst>
            <pc:docMk/>
            <pc:sldMk cId="2599196517" sldId="303"/>
            <ac:graphicFrameMk id="17" creationId="{CF4CB0C6-8520-0EBF-AD3A-6BAE9DDF33B4}"/>
          </ac:graphicFrameMkLst>
        </pc:graphicFrameChg>
      </pc:sldChg>
      <pc:sldChg chg="modSp mod">
        <pc:chgData name="Daniela Bauloska" userId="1c2cd05b-4418-4939-8661-5d54f27325fe" providerId="ADAL" clId="{277D0C5B-AED8-4849-BE7B-D9C153A53492}" dt="2026-02-09T10:48:57.299" v="2046" actId="113"/>
        <pc:sldMkLst>
          <pc:docMk/>
          <pc:sldMk cId="3513709735" sldId="304"/>
        </pc:sldMkLst>
        <pc:spChg chg="mod">
          <ac:chgData name="Daniela Bauloska" userId="1c2cd05b-4418-4939-8661-5d54f27325fe" providerId="ADAL" clId="{277D0C5B-AED8-4849-BE7B-D9C153A53492}" dt="2026-02-09T10:45:53.820" v="2044" actId="6549"/>
          <ac:spMkLst>
            <pc:docMk/>
            <pc:sldMk cId="3513709735" sldId="304"/>
            <ac:spMk id="14" creationId="{2F8F28CC-A4A1-DF56-248A-9C40EBB93C5C}"/>
          </ac:spMkLst>
        </pc:spChg>
        <pc:graphicFrameChg chg="mod modGraphic">
          <ac:chgData name="Daniela Bauloska" userId="1c2cd05b-4418-4939-8661-5d54f27325fe" providerId="ADAL" clId="{277D0C5B-AED8-4849-BE7B-D9C153A53492}" dt="2026-02-09T10:48:57.299" v="2046" actId="113"/>
          <ac:graphicFrameMkLst>
            <pc:docMk/>
            <pc:sldMk cId="3513709735" sldId="304"/>
            <ac:graphicFrameMk id="10" creationId="{0213A3B9-7868-5F00-FC2F-D5BF698BC258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5T12:59:24.688" v="2021" actId="20577"/>
        <pc:sldMkLst>
          <pc:docMk/>
          <pc:sldMk cId="1336893172" sldId="305"/>
        </pc:sldMkLst>
        <pc:spChg chg="mod">
          <ac:chgData name="Daniela Bauloska" userId="1c2cd05b-4418-4939-8661-5d54f27325fe" providerId="ADAL" clId="{277D0C5B-AED8-4849-BE7B-D9C153A53492}" dt="2026-02-05T12:59:24.688" v="2021" actId="20577"/>
          <ac:spMkLst>
            <pc:docMk/>
            <pc:sldMk cId="1336893172" sldId="305"/>
            <ac:spMk id="5" creationId="{F69EF027-A43A-ED7E-A80E-E0CFF95688CF}"/>
          </ac:spMkLst>
        </pc:spChg>
        <pc:graphicFrameChg chg="add mod">
          <ac:chgData name="Daniela Bauloska" userId="1c2cd05b-4418-4939-8661-5d54f27325fe" providerId="ADAL" clId="{277D0C5B-AED8-4849-BE7B-D9C153A53492}" dt="2026-01-12T14:15:37.409" v="682" actId="14100"/>
          <ac:graphicFrameMkLst>
            <pc:docMk/>
            <pc:sldMk cId="1336893172" sldId="305"/>
            <ac:graphicFrameMk id="2" creationId="{F377D0CF-BA79-4744-B8F3-5F8DEF52B6D5}"/>
          </ac:graphicFrameMkLst>
        </pc:graphicFrameChg>
        <pc:graphicFrameChg chg="add mod">
          <ac:chgData name="Daniela Bauloska" userId="1c2cd05b-4418-4939-8661-5d54f27325fe" providerId="ADAL" clId="{277D0C5B-AED8-4849-BE7B-D9C153A53492}" dt="2026-01-27T23:21:13.593" v="1495" actId="14100"/>
          <ac:graphicFrameMkLst>
            <pc:docMk/>
            <pc:sldMk cId="1336893172" sldId="305"/>
            <ac:graphicFrameMk id="4" creationId="{611EB13F-4850-47D6-BE6F-B767AB189049}"/>
          </ac:graphicFrameMkLst>
        </pc:graphicFrameChg>
        <pc:graphicFrameChg chg="modGraphic">
          <ac:chgData name="Daniela Bauloska" userId="1c2cd05b-4418-4939-8661-5d54f27325fe" providerId="ADAL" clId="{277D0C5B-AED8-4849-BE7B-D9C153A53492}" dt="2026-02-05T12:50:13.062" v="2020" actId="6549"/>
          <ac:graphicFrameMkLst>
            <pc:docMk/>
            <pc:sldMk cId="1336893172" sldId="305"/>
            <ac:graphicFrameMk id="8" creationId="{21FF0956-6153-B23E-7DDB-BF38CFEE917F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09:09:10.491" v="2036" actId="20577"/>
        <pc:sldMkLst>
          <pc:docMk/>
          <pc:sldMk cId="478354113" sldId="306"/>
        </pc:sldMkLst>
        <pc:spChg chg="mod">
          <ac:chgData name="Daniela Bauloska" userId="1c2cd05b-4418-4939-8661-5d54f27325fe" providerId="ADAL" clId="{277D0C5B-AED8-4849-BE7B-D9C153A53492}" dt="2026-02-09T09:09:10.491" v="2036" actId="20577"/>
          <ac:spMkLst>
            <pc:docMk/>
            <pc:sldMk cId="478354113" sldId="306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277D0C5B-AED8-4849-BE7B-D9C153A53492}" dt="2026-01-27T22:39:40.737" v="1142" actId="1076"/>
          <ac:graphicFrameMkLst>
            <pc:docMk/>
            <pc:sldMk cId="478354113" sldId="306"/>
            <ac:graphicFrameMk id="3" creationId="{310B3231-FB91-4A64-8B2D-C6D488B6D33C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1-27T23:20:52.706" v="1493" actId="242"/>
          <ac:graphicFrameMkLst>
            <pc:docMk/>
            <pc:sldMk cId="478354113" sldId="306"/>
            <ac:graphicFrameMk id="15" creationId="{34EC46BD-C29B-DA76-7C6D-89BED187C04F}"/>
          </ac:graphicFrameMkLst>
        </pc:graphicFrameChg>
      </pc:sldChg>
      <pc:sldChg chg="modSp mod">
        <pc:chgData name="Daniela Bauloska" userId="1c2cd05b-4418-4939-8661-5d54f27325fe" providerId="ADAL" clId="{277D0C5B-AED8-4849-BE7B-D9C153A53492}" dt="2026-02-09T08:45:06.892" v="2032" actId="20577"/>
        <pc:sldMkLst>
          <pc:docMk/>
          <pc:sldMk cId="2691431583" sldId="307"/>
        </pc:sldMkLst>
        <pc:spChg chg="mod">
          <ac:chgData name="Daniela Bauloska" userId="1c2cd05b-4418-4939-8661-5d54f27325fe" providerId="ADAL" clId="{277D0C5B-AED8-4849-BE7B-D9C153A53492}" dt="2026-02-09T08:45:06.892" v="2032" actId="20577"/>
          <ac:spMkLst>
            <pc:docMk/>
            <pc:sldMk cId="2691431583" sldId="307"/>
            <ac:spMk id="4" creationId="{B2D4B1F4-A6AC-8728-3ED3-F792A531F3F7}"/>
          </ac:spMkLst>
        </pc:spChg>
        <pc:spChg chg="mod">
          <ac:chgData name="Daniela Bauloska" userId="1c2cd05b-4418-4939-8661-5d54f27325fe" providerId="ADAL" clId="{277D0C5B-AED8-4849-BE7B-D9C153A53492}" dt="2026-02-05T11:44:35.944" v="1935" actId="20577"/>
          <ac:spMkLst>
            <pc:docMk/>
            <pc:sldMk cId="2691431583" sldId="307"/>
            <ac:spMk id="7" creationId="{BA9692B6-BE7A-79E1-121D-C92B0AB5BCE6}"/>
          </ac:spMkLst>
        </pc:spChg>
        <pc:spChg chg="mod">
          <ac:chgData name="Daniela Bauloska" userId="1c2cd05b-4418-4939-8661-5d54f27325fe" providerId="ADAL" clId="{277D0C5B-AED8-4849-BE7B-D9C153A53492}" dt="2026-02-05T11:44:21.379" v="1929" actId="6549"/>
          <ac:spMkLst>
            <pc:docMk/>
            <pc:sldMk cId="2691431583" sldId="307"/>
            <ac:spMk id="8" creationId="{3DD78D87-78A2-8386-B77F-212F10398B78}"/>
          </ac:spMkLst>
        </pc:spChg>
        <pc:spChg chg="mod">
          <ac:chgData name="Daniela Bauloska" userId="1c2cd05b-4418-4939-8661-5d54f27325fe" providerId="ADAL" clId="{277D0C5B-AED8-4849-BE7B-D9C153A53492}" dt="2026-02-05T12:10:04.050" v="1964" actId="20577"/>
          <ac:spMkLst>
            <pc:docMk/>
            <pc:sldMk cId="2691431583" sldId="307"/>
            <ac:spMk id="9" creationId="{18DACE59-E83F-4419-BDA8-06A4FBE59298}"/>
          </ac:spMkLst>
        </pc:spChg>
        <pc:graphicFrameChg chg="modGraphic">
          <ac:chgData name="Daniela Bauloska" userId="1c2cd05b-4418-4939-8661-5d54f27325fe" providerId="ADAL" clId="{277D0C5B-AED8-4849-BE7B-D9C153A53492}" dt="2026-02-05T12:09:52.581" v="1958" actId="20577"/>
          <ac:graphicFrameMkLst>
            <pc:docMk/>
            <pc:sldMk cId="2691431583" sldId="307"/>
            <ac:graphicFrameMk id="15" creationId="{11840301-CCDF-1605-F6BB-B20C39CEB8E7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2-05T11:45:25.322" v="1939" actId="14100"/>
          <ac:graphicFrameMkLst>
            <pc:docMk/>
            <pc:sldMk cId="2691431583" sldId="307"/>
            <ac:graphicFrameMk id="20" creationId="{85AAAA6B-6FBA-221C-2BC4-0510FDA37232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5T12:22:56.827" v="2012" actId="20577"/>
        <pc:sldMkLst>
          <pc:docMk/>
          <pc:sldMk cId="4292952005" sldId="308"/>
        </pc:sldMkLst>
        <pc:spChg chg="mod">
          <ac:chgData name="Daniela Bauloska" userId="1c2cd05b-4418-4939-8661-5d54f27325fe" providerId="ADAL" clId="{277D0C5B-AED8-4849-BE7B-D9C153A53492}" dt="2026-02-05T12:22:56.827" v="2012" actId="20577"/>
          <ac:spMkLst>
            <pc:docMk/>
            <pc:sldMk cId="4292952005" sldId="308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277D0C5B-AED8-4849-BE7B-D9C153A53492}" dt="2026-02-05T12:12:39.424" v="1977" actId="207"/>
          <ac:graphicFrameMkLst>
            <pc:docMk/>
            <pc:sldMk cId="4292952005" sldId="308"/>
            <ac:graphicFrameMk id="2" creationId="{E6D59853-F614-45E4-93BE-8AD60782BAFA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2-05T12:18:48.588" v="2008" actId="113"/>
          <ac:graphicFrameMkLst>
            <pc:docMk/>
            <pc:sldMk cId="4292952005" sldId="308"/>
            <ac:graphicFrameMk id="3" creationId="{0AA300CA-8CA9-505F-8858-D5E7E8D47E91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2:12:51.936" v="1982" actId="207"/>
          <ac:graphicFrameMkLst>
            <pc:docMk/>
            <pc:sldMk cId="4292952005" sldId="308"/>
            <ac:graphicFrameMk id="5" creationId="{85EEE1DB-587A-4F40-9584-CED862B55282}"/>
          </ac:graphicFrameMkLst>
        </pc:graphicFrameChg>
        <pc:graphicFrameChg chg="add mod">
          <ac:chgData name="Daniela Bauloska" userId="1c2cd05b-4418-4939-8661-5d54f27325fe" providerId="ADAL" clId="{277D0C5B-AED8-4849-BE7B-D9C153A53492}" dt="2026-01-27T22:56:04.765" v="1405" actId="14100"/>
          <ac:graphicFrameMkLst>
            <pc:docMk/>
            <pc:sldMk cId="4292952005" sldId="308"/>
            <ac:graphicFrameMk id="6" creationId="{7DC4C9EC-8488-4C85-9383-0C24955A7DA7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2:13:05.982" v="1987" actId="207"/>
          <ac:graphicFrameMkLst>
            <pc:docMk/>
            <pc:sldMk cId="4292952005" sldId="308"/>
            <ac:graphicFrameMk id="10" creationId="{D93BE448-53B1-40F5-A8CD-CF3C58F6E59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bamk-my.sharepoint.com/personal/daniela_bauloska_mba_mk/Documents/Desktop/Latest%20info/&#1055;&#1086;&#1089;&#1083;&#1077;&#1076;&#1085;&#1080;%20&#1072;&#1078;&#1091;&#1088;&#1080;&#1088;&#1072;&#1085;&#1080;%20&#1089;&#1086;&#1089;&#1090;&#1086;&#1112;&#1073;&#1080;%20&#1089;&#1086;%2027.01.2026%20&#1075;&#1086;&#1076;&#1080;&#1085;&#1072;%20-%20Copy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6.%20&#1087;&#1086;&#1076;&#1072;&#1090;&#1086;&#1094;&#1080;%2030.06.2025/Pregled_Zeleni_Pokazateli_July25_MK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А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chived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levels 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Inflati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о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Consumer Price Index (CPI)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RN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М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acedonia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vs EU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Forecast 9’2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5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</c:rich>
      </c:tx>
      <c:layout>
        <c:manualLayout>
          <c:xMode val="edge"/>
          <c:yMode val="edge"/>
          <c:x val="0.81156378600823043"/>
          <c:y val="4.00291120815138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089174619378412E-2"/>
          <c:y val="0.14992279742876108"/>
          <c:w val="0.96982167352537718"/>
          <c:h val="0.7941531900444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инфлација!$B$4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инфлација!$C$4:$AT$4</c:f>
              <c:numCache>
                <c:formatCode>0.0%</c:formatCode>
                <c:ptCount val="14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3.5000000000000003E-2</c:v>
                </c:pt>
                <c:pt idx="6">
                  <c:v>0.04</c:v>
                </c:pt>
                <c:pt idx="7">
                  <c:v>4.1000000000000002E-2</c:v>
                </c:pt>
                <c:pt idx="8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B-49F2-BB34-36BC5AB9A1B4}"/>
            </c:ext>
          </c:extLst>
        </c:ser>
        <c:ser>
          <c:idx val="1"/>
          <c:order val="1"/>
          <c:tx>
            <c:strRef>
              <c:f>инфлација!$B$5</c:f>
              <c:strCache>
                <c:ptCount val="1"/>
                <c:pt idx="0">
                  <c:v>Forcast NBRSM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инфлација!$C$5:$AQ$5</c:f>
            </c:numRef>
          </c:val>
          <c:extLst>
            <c:ext xmlns:c16="http://schemas.microsoft.com/office/drawing/2014/chart" uri="{C3380CC4-5D6E-409C-BE32-E72D297353CC}">
              <c16:uniqueId val="{00000001-D40B-49F2-BB34-36BC5AB9A1B4}"/>
            </c:ext>
          </c:extLst>
        </c:ser>
        <c:ser>
          <c:idx val="2"/>
          <c:order val="2"/>
          <c:tx>
            <c:strRef>
              <c:f>инфлација!$B$6</c:f>
              <c:strCache>
                <c:ptCount val="1"/>
                <c:pt idx="0">
                  <c:v>Forcast NBRSM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инфлација!$C$6:$AQ$6</c:f>
            </c:numRef>
          </c:val>
          <c:extLst>
            <c:ext xmlns:c16="http://schemas.microsoft.com/office/drawing/2014/chart" uri="{C3380CC4-5D6E-409C-BE32-E72D297353CC}">
              <c16:uniqueId val="{00000002-D40B-49F2-BB34-36BC5AB9A1B4}"/>
            </c:ext>
          </c:extLst>
        </c:ser>
        <c:ser>
          <c:idx val="3"/>
          <c:order val="3"/>
          <c:tx>
            <c:strRef>
              <c:f>инфлација!$B$7</c:f>
              <c:strCache>
                <c:ptCount val="1"/>
                <c:pt idx="0">
                  <c:v>Forcast NBRSM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инфлација!$C$7:$AQ$7</c:f>
            </c:numRef>
          </c:val>
          <c:extLst>
            <c:ext xmlns:c16="http://schemas.microsoft.com/office/drawing/2014/chart" uri="{C3380CC4-5D6E-409C-BE32-E72D297353CC}">
              <c16:uniqueId val="{00000003-D40B-49F2-BB34-36BC5AB9A1B4}"/>
            </c:ext>
          </c:extLst>
        </c:ser>
        <c:ser>
          <c:idx val="4"/>
          <c:order val="4"/>
          <c:tx>
            <c:strRef>
              <c:f>инфлација!$B$8</c:f>
              <c:strCache>
                <c:ptCount val="1"/>
                <c:pt idx="0">
                  <c:v>Forcast NBRSM  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инфлација!$C$8:$AQ$8</c:f>
            </c:numRef>
          </c:val>
          <c:extLst>
            <c:ext xmlns:c16="http://schemas.microsoft.com/office/drawing/2014/chart" uri="{C3380CC4-5D6E-409C-BE32-E72D297353CC}">
              <c16:uniqueId val="{00000004-D40B-49F2-BB34-36BC5AB9A1B4}"/>
            </c:ext>
          </c:extLst>
        </c:ser>
        <c:ser>
          <c:idx val="6"/>
          <c:order val="6"/>
          <c:tx>
            <c:strRef>
              <c:f>инфлација!$B$12</c:f>
              <c:strCache>
                <c:ptCount val="1"/>
                <c:pt idx="0">
                  <c:v>Forcast IMF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инфлација!$C$12:$AQ$12</c:f>
            </c:numRef>
          </c:val>
          <c:extLst>
            <c:ext xmlns:c16="http://schemas.microsoft.com/office/drawing/2014/chart" uri="{C3380CC4-5D6E-409C-BE32-E72D297353CC}">
              <c16:uniqueId val="{00000005-D40B-49F2-BB34-36BC5AB9A1B4}"/>
            </c:ext>
          </c:extLst>
        </c:ser>
        <c:ser>
          <c:idx val="7"/>
          <c:order val="7"/>
          <c:tx>
            <c:strRef>
              <c:f>инфлација!$B$13</c:f>
              <c:strCache>
                <c:ptCount val="1"/>
                <c:pt idx="0">
                  <c:v>Forcast IMF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инфлација!$C$13:$AQ$13</c:f>
            </c:numRef>
          </c:val>
          <c:extLst>
            <c:ext xmlns:c16="http://schemas.microsoft.com/office/drawing/2014/chart" uri="{C3380CC4-5D6E-409C-BE32-E72D297353CC}">
              <c16:uniqueId val="{00000006-D40B-49F2-BB34-36BC5AB9A1B4}"/>
            </c:ext>
          </c:extLst>
        </c:ser>
        <c:ser>
          <c:idx val="8"/>
          <c:order val="8"/>
          <c:tx>
            <c:strRef>
              <c:f>инфлација!$B$14</c:f>
              <c:strCache>
                <c:ptCount val="1"/>
                <c:pt idx="0">
                  <c:v>Forcast IMF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инфлација!$C$14:$AQ$14</c:f>
            </c:numRef>
          </c:val>
          <c:extLst>
            <c:ext xmlns:c16="http://schemas.microsoft.com/office/drawing/2014/chart" uri="{C3380CC4-5D6E-409C-BE32-E72D297353CC}">
              <c16:uniqueId val="{00000007-D40B-49F2-BB34-36BC5AB9A1B4}"/>
            </c:ext>
          </c:extLst>
        </c:ser>
        <c:ser>
          <c:idx val="9"/>
          <c:order val="9"/>
          <c:tx>
            <c:strRef>
              <c:f>инфлација!$B$15</c:f>
              <c:strCache>
                <c:ptCount val="1"/>
                <c:pt idx="0">
                  <c:v>Forcast IMF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инфлација!$C$15:$AQ$15</c:f>
            </c:numRef>
          </c:val>
          <c:extLst>
            <c:ext xmlns:c16="http://schemas.microsoft.com/office/drawing/2014/chart" uri="{C3380CC4-5D6E-409C-BE32-E72D297353CC}">
              <c16:uniqueId val="{00000008-D40B-49F2-BB34-36BC5AB9A1B4}"/>
            </c:ext>
          </c:extLst>
        </c:ser>
        <c:ser>
          <c:idx val="11"/>
          <c:order val="10"/>
          <c:tx>
            <c:strRef>
              <c:f>инфлација!$B$19</c:f>
              <c:strCache>
                <c:ptCount val="1"/>
                <c:pt idx="0">
                  <c:v>Forcast World Bank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инфлација!$C$19:$AQ$19</c:f>
            </c:numRef>
          </c:val>
          <c:extLst>
            <c:ext xmlns:c16="http://schemas.microsoft.com/office/drawing/2014/chart" uri="{C3380CC4-5D6E-409C-BE32-E72D297353CC}">
              <c16:uniqueId val="{00000009-D40B-49F2-BB34-36BC5AB9A1B4}"/>
            </c:ext>
          </c:extLst>
        </c:ser>
        <c:ser>
          <c:idx val="12"/>
          <c:order val="11"/>
          <c:tx>
            <c:strRef>
              <c:f>инфлација!$B$20</c:f>
              <c:strCache>
                <c:ptCount val="1"/>
                <c:pt idx="0">
                  <c:v>Forcast World Bank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инфлација!$C$20:$AQ$20</c:f>
            </c:numRef>
          </c:val>
          <c:extLst>
            <c:ext xmlns:c16="http://schemas.microsoft.com/office/drawing/2014/chart" uri="{C3380CC4-5D6E-409C-BE32-E72D297353CC}">
              <c16:uniqueId val="{0000000A-D40B-49F2-BB34-36BC5AB9A1B4}"/>
            </c:ext>
          </c:extLst>
        </c:ser>
        <c:ser>
          <c:idx val="13"/>
          <c:order val="12"/>
          <c:tx>
            <c:strRef>
              <c:f>инфлација!$B$21</c:f>
              <c:strCache>
                <c:ptCount val="1"/>
                <c:pt idx="0">
                  <c:v>Forcast World Bank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инфлација!$C$21:$AQ$21</c:f>
            </c:numRef>
          </c:val>
          <c:extLst>
            <c:ext xmlns:c16="http://schemas.microsoft.com/office/drawing/2014/chart" uri="{C3380CC4-5D6E-409C-BE32-E72D297353CC}">
              <c16:uniqueId val="{0000000B-D40B-49F2-BB34-36BC5AB9A1B4}"/>
            </c:ext>
          </c:extLst>
        </c:ser>
        <c:ser>
          <c:idx val="15"/>
          <c:order val="13"/>
          <c:tx>
            <c:strRef>
              <c:f>инфлација!$B$25</c:f>
              <c:strCache>
                <c:ptCount val="1"/>
                <c:pt idx="0">
                  <c:v>Forcast European Commission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инфлација!$C$25:$AQ$25</c:f>
            </c:numRef>
          </c:val>
          <c:extLst>
            <c:ext xmlns:c16="http://schemas.microsoft.com/office/drawing/2014/chart" uri="{C3380CC4-5D6E-409C-BE32-E72D297353CC}">
              <c16:uniqueId val="{0000000C-D40B-49F2-BB34-36BC5AB9A1B4}"/>
            </c:ext>
          </c:extLst>
        </c:ser>
        <c:ser>
          <c:idx val="16"/>
          <c:order val="14"/>
          <c:tx>
            <c:strRef>
              <c:f>инфлација!$B$26</c:f>
              <c:strCache>
                <c:ptCount val="1"/>
                <c:pt idx="0">
                  <c:v>Forcast European Commission 05'23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инфлација!$C$26:$AQ$26</c:f>
            </c:numRef>
          </c:val>
          <c:extLst>
            <c:ext xmlns:c16="http://schemas.microsoft.com/office/drawing/2014/chart" uri="{C3380CC4-5D6E-409C-BE32-E72D297353CC}">
              <c16:uniqueId val="{0000000D-D40B-49F2-BB34-36BC5AB9A1B4}"/>
            </c:ext>
          </c:extLst>
        </c:ser>
        <c:ser>
          <c:idx val="18"/>
          <c:order val="15"/>
          <c:tx>
            <c:strRef>
              <c:f>инфлација!$B$30</c:f>
              <c:strCache>
                <c:ptCount val="1"/>
                <c:pt idx="0">
                  <c:v>Консензус форкаст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инфлација!$C$30:$AQ$30</c:f>
            </c:numRef>
          </c:val>
          <c:extLst>
            <c:ext xmlns:c16="http://schemas.microsoft.com/office/drawing/2014/chart" uri="{C3380CC4-5D6E-409C-BE32-E72D297353CC}">
              <c16:uniqueId val="{0000000E-D40B-49F2-BB34-36BC5AB9A1B4}"/>
            </c:ext>
          </c:extLst>
        </c:ser>
        <c:ser>
          <c:idx val="19"/>
          <c:order val="16"/>
          <c:tx>
            <c:strRef>
              <c:f>инфлација!$B$31</c:f>
              <c:strCache>
                <c:ptCount val="1"/>
                <c:pt idx="0">
                  <c:v>Консензус форкаст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инфлација!$C$31:$AQ$31</c:f>
            </c:numRef>
          </c:val>
          <c:extLst>
            <c:ext xmlns:c16="http://schemas.microsoft.com/office/drawing/2014/chart" uri="{C3380CC4-5D6E-409C-BE32-E72D297353CC}">
              <c16:uniqueId val="{0000000F-D40B-49F2-BB34-36BC5AB9A1B4}"/>
            </c:ext>
          </c:extLst>
        </c:ser>
        <c:ser>
          <c:idx val="31"/>
          <c:order val="26"/>
          <c:tx>
            <c:strRef>
              <c:f>инфлација!$B$47</c:f>
              <c:strCache>
                <c:ptCount val="1"/>
                <c:pt idx="0">
                  <c:v>Forcast ECB 12'23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инфлација!$C$47:$AQ$47</c:f>
            </c:numRef>
          </c:val>
          <c:extLst>
            <c:ext xmlns:c16="http://schemas.microsoft.com/office/drawing/2014/chart" uri="{C3380CC4-5D6E-409C-BE32-E72D297353CC}">
              <c16:uniqueId val="{00000010-D40B-49F2-BB34-36BC5AB9A1B4}"/>
            </c:ext>
          </c:extLst>
        </c:ser>
        <c:ser>
          <c:idx val="32"/>
          <c:order val="27"/>
          <c:tx>
            <c:strRef>
              <c:f>инфлација!$B$48</c:f>
              <c:strCache>
                <c:ptCount val="1"/>
                <c:pt idx="0">
                  <c:v>Forcast ECB 03'24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инфлација!$C$48:$AQ$48</c:f>
            </c:numRef>
          </c:val>
          <c:extLst>
            <c:ext xmlns:c16="http://schemas.microsoft.com/office/drawing/2014/chart" uri="{C3380CC4-5D6E-409C-BE32-E72D297353CC}">
              <c16:uniqueId val="{00000011-D40B-49F2-BB34-36BC5AB9A1B4}"/>
            </c:ext>
          </c:extLst>
        </c:ser>
        <c:ser>
          <c:idx val="33"/>
          <c:order val="28"/>
          <c:tx>
            <c:strRef>
              <c:f>инфлација!$B$49</c:f>
              <c:strCache>
                <c:ptCount val="1"/>
                <c:pt idx="0">
                  <c:v>Forcast ECB 06'24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инфлација!$C$49:$AQ$49</c:f>
            </c:numRef>
          </c:val>
          <c:extLst>
            <c:ext xmlns:c16="http://schemas.microsoft.com/office/drawing/2014/chart" uri="{C3380CC4-5D6E-409C-BE32-E72D297353CC}">
              <c16:uniqueId val="{00000012-D40B-49F2-BB34-36BC5AB9A1B4}"/>
            </c:ext>
          </c:extLst>
        </c:ser>
        <c:ser>
          <c:idx val="20"/>
          <c:order val="17"/>
          <c:tx>
            <c:strRef>
              <c:f>инфлација!$B$32</c:f>
              <c:strCache>
                <c:ptCount val="1"/>
                <c:pt idx="0">
                  <c:v>Kонсензус форкаст 04'24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инфлација!$C$32:$AQ$32</c:f>
            </c:numRef>
          </c:val>
          <c:extLst>
            <c:ext xmlns:c16="http://schemas.microsoft.com/office/drawing/2014/chart" uri="{C3380CC4-5D6E-409C-BE32-E72D297353CC}">
              <c16:uniqueId val="{00000013-D40B-49F2-BB34-36BC5AB9A1B4}"/>
            </c:ext>
          </c:extLst>
        </c:ser>
        <c:ser>
          <c:idx val="22"/>
          <c:order val="18"/>
          <c:tx>
            <c:strRef>
              <c:f>инфлација!$B$36</c:f>
              <c:strCache>
                <c:ptCount val="1"/>
                <c:pt idx="0">
                  <c:v>Министерство за финансии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инфлација!$C$36:$AQ$36</c:f>
            </c:numRef>
          </c:val>
          <c:extLst>
            <c:ext xmlns:c16="http://schemas.microsoft.com/office/drawing/2014/chart" uri="{C3380CC4-5D6E-409C-BE32-E72D297353CC}">
              <c16:uniqueId val="{00000014-D40B-49F2-BB34-36BC5AB9A1B4}"/>
            </c:ext>
          </c:extLst>
        </c:ser>
        <c:ser>
          <c:idx val="23"/>
          <c:order val="19"/>
          <c:tx>
            <c:strRef>
              <c:f>инфлација!$B$37</c:f>
              <c:strCache>
                <c:ptCount val="1"/>
                <c:pt idx="0">
                  <c:v>Министерство за финансии 4'23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инфлација!$C$37:$AQ$37</c:f>
            </c:numRef>
          </c:val>
          <c:extLst>
            <c:ext xmlns:c16="http://schemas.microsoft.com/office/drawing/2014/chart" uri="{C3380CC4-5D6E-409C-BE32-E72D297353CC}">
              <c16:uniqueId val="{00000015-D40B-49F2-BB34-36BC5AB9A1B4}"/>
            </c:ext>
          </c:extLst>
        </c:ser>
        <c:ser>
          <c:idx val="26"/>
          <c:order val="21"/>
          <c:tx>
            <c:strRef>
              <c:f>инфлација!$B$42</c:f>
              <c:strCache>
                <c:ptCount val="1"/>
                <c:pt idx="0">
                  <c:v>Forcast ECB 12'22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инфлација!$C$42:$AQ$42</c:f>
            </c:numRef>
          </c:val>
          <c:extLst>
            <c:ext xmlns:c16="http://schemas.microsoft.com/office/drawing/2014/chart" uri="{C3380CC4-5D6E-409C-BE32-E72D297353CC}">
              <c16:uniqueId val="{00000016-D40B-49F2-BB34-36BC5AB9A1B4}"/>
            </c:ext>
          </c:extLst>
        </c:ser>
        <c:ser>
          <c:idx val="27"/>
          <c:order val="22"/>
          <c:tx>
            <c:strRef>
              <c:f>инфлација!$B$43</c:f>
              <c:strCache>
                <c:ptCount val="1"/>
                <c:pt idx="0">
                  <c:v>Forcast ECB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инфлација!$C$43:$AQ$43</c:f>
            </c:numRef>
          </c:val>
          <c:extLst>
            <c:ext xmlns:c16="http://schemas.microsoft.com/office/drawing/2014/chart" uri="{C3380CC4-5D6E-409C-BE32-E72D297353CC}">
              <c16:uniqueId val="{00000017-D40B-49F2-BB34-36BC5AB9A1B4}"/>
            </c:ext>
          </c:extLst>
        </c:ser>
        <c:ser>
          <c:idx val="28"/>
          <c:order val="23"/>
          <c:tx>
            <c:strRef>
              <c:f>инфлација!$B$44</c:f>
              <c:strCache>
                <c:ptCount val="1"/>
                <c:pt idx="0">
                  <c:v>Forcast ECB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инфлација!$C$44:$AQ$44</c:f>
            </c:numRef>
          </c:val>
          <c:extLst>
            <c:ext xmlns:c16="http://schemas.microsoft.com/office/drawing/2014/chart" uri="{C3380CC4-5D6E-409C-BE32-E72D297353CC}">
              <c16:uniqueId val="{00000018-D40B-49F2-BB34-36BC5AB9A1B4}"/>
            </c:ext>
          </c:extLst>
        </c:ser>
        <c:ser>
          <c:idx val="29"/>
          <c:order val="24"/>
          <c:tx>
            <c:strRef>
              <c:f>инфлација!$B$45</c:f>
              <c:strCache>
                <c:ptCount val="1"/>
                <c:pt idx="0">
                  <c:v>Forcast ECB 07'23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инфлација!$C$45:$AQ$45</c:f>
            </c:numRef>
          </c:val>
          <c:extLst>
            <c:ext xmlns:c16="http://schemas.microsoft.com/office/drawing/2014/chart" uri="{C3380CC4-5D6E-409C-BE32-E72D297353CC}">
              <c16:uniqueId val="{00000019-D40B-49F2-BB34-36BC5AB9A1B4}"/>
            </c:ext>
          </c:extLst>
        </c:ser>
        <c:ser>
          <c:idx val="30"/>
          <c:order val="25"/>
          <c:tx>
            <c:strRef>
              <c:f>инфлација!$B$46</c:f>
              <c:strCache>
                <c:ptCount val="1"/>
                <c:pt idx="0">
                  <c:v>Forcast ECB 09'23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инфлација!$C$46:$AQ$46</c:f>
            </c:numRef>
          </c:val>
          <c:extLst>
            <c:ext xmlns:c16="http://schemas.microsoft.com/office/drawing/2014/chart" uri="{C3380CC4-5D6E-409C-BE32-E72D297353CC}">
              <c16:uniqueId val="{0000001A-D40B-49F2-BB34-36BC5AB9A1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5898624"/>
        <c:axId val="175900160"/>
      </c:barChart>
      <c:lineChart>
        <c:grouping val="standard"/>
        <c:varyColors val="0"/>
        <c:ser>
          <c:idx val="5"/>
          <c:order val="5"/>
          <c:tx>
            <c:strRef>
              <c:f>инфлација!$B$11</c:f>
              <c:strCache>
                <c:ptCount val="1"/>
                <c:pt idx="0">
                  <c:v>Forcast NBRSM   11'25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0909471904645208E-2"/>
                  <c:y val="-0.103458677142481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40B-49F2-BB34-36BC5AB9A1B4}"/>
                </c:ext>
              </c:extLst>
            </c:dLbl>
            <c:dLbl>
              <c:idx val="8"/>
              <c:layout>
                <c:manualLayout>
                  <c:x val="-1.1718133998682264E-2"/>
                  <c:y val="-0.129157640775252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40B-49F2-BB34-36BC5AB9A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инфлација!$C$11:$AQ$11</c:f>
              <c:numCache>
                <c:formatCode>General</c:formatCode>
                <c:ptCount val="11"/>
                <c:pt idx="8" formatCode="0.0%">
                  <c:v>3.9E-2</c:v>
                </c:pt>
                <c:pt idx="9" formatCode="0.0%">
                  <c:v>3.9E-2</c:v>
                </c:pt>
                <c:pt idx="10" formatCode="0.0%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40B-49F2-BB34-36BC5AB9A1B4}"/>
            </c:ext>
          </c:extLst>
        </c:ser>
        <c:ser>
          <c:idx val="25"/>
          <c:order val="20"/>
          <c:tx>
            <c:strRef>
              <c:f>инфлација!$B$41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794206658019886E-2"/>
                  <c:y val="8.686577576495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40B-49F2-BB34-36BC5AB9A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инфлација!$C$41:$AQ$41</c:f>
              <c:numCache>
                <c:formatCode>0.0%</c:formatCode>
                <c:ptCount val="11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2.1999999999999999E-2</c:v>
                </c:pt>
                <c:pt idx="7">
                  <c:v>2.1000000000000001E-2</c:v>
                </c:pt>
                <c:pt idx="8">
                  <c:v>2.1000000000000001E-2</c:v>
                </c:pt>
                <c:pt idx="9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D40B-49F2-BB34-36BC5AB9A1B4}"/>
            </c:ext>
          </c:extLst>
        </c:ser>
        <c:ser>
          <c:idx val="35"/>
          <c:order val="29"/>
          <c:tx>
            <c:strRef>
              <c:f>инфлација!$B$55</c:f>
              <c:strCache>
                <c:ptCount val="1"/>
                <c:pt idx="0">
                  <c:v>Forcast ECB 09'25</c:v>
                </c:pt>
              </c:strCache>
            </c:strRef>
          </c:tx>
          <c:spPr>
            <a:ln w="2222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инфлација!$C$55:$AT$55</c:f>
              <c:numCache>
                <c:formatCode>General</c:formatCode>
                <c:ptCount val="14"/>
                <c:pt idx="6" formatCode="0.0%">
                  <c:v>2.1000000000000001E-2</c:v>
                </c:pt>
                <c:pt idx="7" formatCode="0.0%">
                  <c:v>2.1000000000000001E-2</c:v>
                </c:pt>
                <c:pt idx="8" formatCode="0.0%">
                  <c:v>2.1000000000000001E-2</c:v>
                </c:pt>
                <c:pt idx="9" formatCode="0.0%">
                  <c:v>2.1000000000000001E-2</c:v>
                </c:pt>
                <c:pt idx="10" formatCode="0.0%">
                  <c:v>1.7000000000000001E-2</c:v>
                </c:pt>
                <c:pt idx="11" formatCode="0.0%">
                  <c:v>1.9E-2</c:v>
                </c:pt>
                <c:pt idx="12" formatCode="0.0%">
                  <c:v>0.02</c:v>
                </c:pt>
                <c:pt idx="13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D40B-49F2-BB34-36BC5AB9A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98624"/>
        <c:axId val="175900160"/>
      </c:lineChart>
      <c:catAx>
        <c:axId val="1758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0160"/>
        <c:crosses val="autoZero"/>
        <c:auto val="1"/>
        <c:lblAlgn val="ctr"/>
        <c:lblOffset val="100"/>
        <c:noMultiLvlLbl val="0"/>
      </c:catAx>
      <c:valAx>
        <c:axId val="175900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589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37 %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Credit cards &amp;</a:t>
                    </a:r>
                    <a:r>
                      <a:rPr lang="en-US" baseline="0" dirty="0"/>
                      <a:t> consumer loans
62 %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Non-financial corporations (loans)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AB-42C2-A29F-8DCFE3903B6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AB-42C2-A29F-8DCFE3903B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AB-42C2-A29F-8DCFE3903B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AB-42C2-A29F-8DCFE3903B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AB-42C2-A29F-8DCFE3903B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AB-42C2-A29F-8DCFE3903B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AB-42C2-A29F-8DCFE3903B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AB-42C2-A29F-8DCFE3903B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CAB-42C2-A29F-8DCFE3903B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CAB-42C2-A29F-8DCFE3903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 25</c:v>
                </c:pt>
              </c:strCache>
            </c:strRef>
          </c:cat>
          <c:val>
            <c:numRef>
              <c:f>депозити!$B$34:$K$34</c:f>
              <c:numCache>
                <c:formatCode>0%</c:formatCode>
                <c:ptCount val="10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0.48209699199639705</c:v>
                </c:pt>
                <c:pt idx="6">
                  <c:v>0.47941883943501146</c:v>
                </c:pt>
                <c:pt idx="7">
                  <c:v>0.49221793612503079</c:v>
                </c:pt>
                <c:pt idx="8">
                  <c:v>0.49063102021061589</c:v>
                </c:pt>
                <c:pt idx="9">
                  <c:v>0.48884819456778072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AB-42C2-A29F-8DCFE3903B67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Households (loans)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CAB-42C2-A29F-8DCFE3903B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CAB-42C2-A29F-8DCFE3903B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CAB-42C2-A29F-8DCFE3903B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CAB-42C2-A29F-8DCFE3903B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CAB-42C2-A29F-8DCFE3903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 25</c:v>
                </c:pt>
              </c:strCache>
            </c:strRef>
          </c:cat>
          <c:val>
            <c:numRef>
              <c:f>депозити!$B$35:$K$35</c:f>
              <c:numCache>
                <c:formatCode>0%</c:formatCode>
                <c:ptCount val="10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0.51227715970728249</c:v>
                </c:pt>
                <c:pt idx="6">
                  <c:v>0.51546332976433062</c:v>
                </c:pt>
                <c:pt idx="7">
                  <c:v>0.5026712951282869</c:v>
                </c:pt>
                <c:pt idx="8">
                  <c:v>0.50203909922111645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AB-42C2-A29F-8DCFE3903B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LOANS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648446459763218E-2"/>
          <c:y val="0.13042830234416833"/>
          <c:w val="0.95070310708047356"/>
          <c:h val="0.74622434031407703"/>
        </c:manualLayout>
      </c:layout>
      <c:lineChart>
        <c:grouping val="standard"/>
        <c:varyColors val="0"/>
        <c:ser>
          <c:idx val="1"/>
          <c:order val="0"/>
          <c:tx>
            <c:strRef>
              <c:f>Sheet6!$A$3</c:f>
              <c:strCache>
                <c:ptCount val="1"/>
                <c:pt idx="0">
                  <c:v>Loans</c:v>
                </c:pt>
              </c:strCache>
            </c:strRef>
          </c:tx>
          <c:spPr>
            <a:ln w="2222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600-492C-860D-EFEC93B8DE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00-492C-860D-EFEC93B8DE1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600-492C-860D-EFEC93B8DE1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600-492C-860D-EFEC93B8DE1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600-492C-860D-EFEC93B8DE1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600-492C-860D-EFEC93B8DE1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600-492C-860D-EFEC93B8DE1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600-492C-860D-EFEC93B8DE1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600-492C-860D-EFEC93B8DE1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600-492C-860D-EFEC93B8D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Sheet6!$B$3:$K$3</c:f>
              <c:numCache>
                <c:formatCode>#,##0</c:formatCode>
                <c:ptCount val="10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464860</c:v>
                </c:pt>
                <c:pt idx="6">
                  <c:v>489924</c:v>
                </c:pt>
                <c:pt idx="7">
                  <c:v>500964</c:v>
                </c:pt>
                <c:pt idx="8">
                  <c:v>524186</c:v>
                </c:pt>
                <c:pt idx="9">
                  <c:v>533919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00-492C-860D-EFEC93B8DE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2969231"/>
        <c:axId val="222969711"/>
      </c:lineChart>
      <c:catAx>
        <c:axId val="22296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69711"/>
        <c:crosses val="autoZero"/>
        <c:auto val="1"/>
        <c:lblAlgn val="ctr"/>
        <c:lblOffset val="100"/>
        <c:noMultiLvlLbl val="0"/>
      </c:catAx>
      <c:valAx>
        <c:axId val="22296971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296923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b="1" i="0" u="none" strike="noStrike" kern="1200" cap="none" spc="20" baseline="0" dirty="0">
                <a:solidFill>
                  <a:srgbClr val="FF0000"/>
                </a:solidFill>
              </a:rPr>
              <a:t>Loan concentration by climate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576197668863521"/>
          <c:y val="0.17420713194694315"/>
          <c:w val="0.57276225647522494"/>
          <c:h val="0.74294673654974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'Климатски ризици (2)'!$C$5</c:f>
              <c:strCache>
                <c:ptCount val="1"/>
                <c:pt idx="0">
                  <c:v>12/2019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(2)'!$C$6:$C$12</c:f>
              <c:numCache>
                <c:formatCode>#,##0</c:formatCode>
                <c:ptCount val="7"/>
                <c:pt idx="0">
                  <c:v>10483.231</c:v>
                </c:pt>
                <c:pt idx="1">
                  <c:v>12457.365</c:v>
                </c:pt>
                <c:pt idx="2">
                  <c:v>26167.894</c:v>
                </c:pt>
                <c:pt idx="3">
                  <c:v>34826.591999999997</c:v>
                </c:pt>
                <c:pt idx="4">
                  <c:v>25944.962</c:v>
                </c:pt>
                <c:pt idx="5">
                  <c:v>4785.54</c:v>
                </c:pt>
                <c:pt idx="6">
                  <c:v>114665.58399999999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2-4704-B81D-8592D721F947}"/>
            </c:ext>
          </c:extLst>
        </c:ser>
        <c:ser>
          <c:idx val="1"/>
          <c:order val="1"/>
          <c:tx>
            <c:strRef>
              <c:f>'Климатски ризици (2)'!$D$5</c:f>
              <c:strCache>
                <c:ptCount val="1"/>
                <c:pt idx="0">
                  <c:v>12/2020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(2)'!$D$6:$D$12</c:f>
              <c:numCache>
                <c:formatCode>#,##0</c:formatCode>
                <c:ptCount val="7"/>
                <c:pt idx="0">
                  <c:v>11055.22</c:v>
                </c:pt>
                <c:pt idx="1">
                  <c:v>13279.623</c:v>
                </c:pt>
                <c:pt idx="2">
                  <c:v>29498.806</c:v>
                </c:pt>
                <c:pt idx="3">
                  <c:v>36177.964999999997</c:v>
                </c:pt>
                <c:pt idx="4">
                  <c:v>27786.315999999999</c:v>
                </c:pt>
                <c:pt idx="5">
                  <c:v>5274.3280000000004</c:v>
                </c:pt>
                <c:pt idx="6">
                  <c:v>123072.25799999999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2-4704-B81D-8592D721F947}"/>
            </c:ext>
          </c:extLst>
        </c:ser>
        <c:ser>
          <c:idx val="2"/>
          <c:order val="2"/>
          <c:tx>
            <c:strRef>
              <c:f>'Климатски ризици (2)'!$E$5</c:f>
              <c:strCache>
                <c:ptCount val="1"/>
                <c:pt idx="0">
                  <c:v>12/2021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(2)'!$E$6:$E$12</c:f>
              <c:numCache>
                <c:formatCode>#,##0</c:formatCode>
                <c:ptCount val="7"/>
                <c:pt idx="0">
                  <c:v>10625.262000000001</c:v>
                </c:pt>
                <c:pt idx="1">
                  <c:v>15418.847</c:v>
                </c:pt>
                <c:pt idx="2">
                  <c:v>28028.559000000001</c:v>
                </c:pt>
                <c:pt idx="3">
                  <c:v>44246.919000000002</c:v>
                </c:pt>
                <c:pt idx="4">
                  <c:v>29984.378000000001</c:v>
                </c:pt>
                <c:pt idx="5">
                  <c:v>5702.6710000000003</c:v>
                </c:pt>
                <c:pt idx="6">
                  <c:v>134006.636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2-4704-B81D-8592D721F947}"/>
            </c:ext>
          </c:extLst>
        </c:ser>
        <c:ser>
          <c:idx val="3"/>
          <c:order val="3"/>
          <c:tx>
            <c:strRef>
              <c:f>'Климатски ризици (2)'!$F$5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(2)'!$F$6:$F$12</c:f>
              <c:numCache>
                <c:formatCode>#,##0</c:formatCode>
                <c:ptCount val="7"/>
                <c:pt idx="0">
                  <c:v>9686.5630000000001</c:v>
                </c:pt>
                <c:pt idx="1">
                  <c:v>20382.367999999999</c:v>
                </c:pt>
                <c:pt idx="2">
                  <c:v>31873.766</c:v>
                </c:pt>
                <c:pt idx="3">
                  <c:v>47521.904999999999</c:v>
                </c:pt>
                <c:pt idx="4">
                  <c:v>31251.017</c:v>
                </c:pt>
                <c:pt idx="5">
                  <c:v>5614.4880000000003</c:v>
                </c:pt>
                <c:pt idx="6">
                  <c:v>146330.10700000002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2-4704-B81D-8592D721F947}"/>
            </c:ext>
          </c:extLst>
        </c:ser>
        <c:ser>
          <c:idx val="4"/>
          <c:order val="4"/>
          <c:tx>
            <c:strRef>
              <c:f>'Климатски ризици (2)'!$G$5</c:f>
              <c:strCache>
                <c:ptCount val="1"/>
                <c:pt idx="0">
                  <c:v>12/2023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(2)'!$G$6:$G$12</c:f>
              <c:numCache>
                <c:formatCode>#,##0</c:formatCode>
                <c:ptCount val="7"/>
                <c:pt idx="0">
                  <c:v>9234.6620000000003</c:v>
                </c:pt>
                <c:pt idx="1">
                  <c:v>25452.804</c:v>
                </c:pt>
                <c:pt idx="2">
                  <c:v>30379.476999999999</c:v>
                </c:pt>
                <c:pt idx="3">
                  <c:v>53619.775000000001</c:v>
                </c:pt>
                <c:pt idx="4">
                  <c:v>32213.811000000002</c:v>
                </c:pt>
                <c:pt idx="5">
                  <c:v>5426.6170000000002</c:v>
                </c:pt>
                <c:pt idx="6">
                  <c:v>156327.14599999998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D2-4704-B81D-8592D721F947}"/>
            </c:ext>
          </c:extLst>
        </c:ser>
        <c:ser>
          <c:idx val="5"/>
          <c:order val="5"/>
          <c:tx>
            <c:strRef>
              <c:f>'Климатски ризици (2)'!$H$5</c:f>
              <c:strCache>
                <c:ptCount val="1"/>
                <c:pt idx="0">
                  <c:v>12/2024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771937687041178E-2"/>
                  <c:y val="4.1431261770244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CE-44A1-9217-82D7BDCCAA73}"/>
                </c:ext>
              </c:extLst>
            </c:dLbl>
            <c:dLbl>
              <c:idx val="1"/>
              <c:layout>
                <c:manualLayout>
                  <c:x val="-1.0797473807143881E-4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E-44A1-9217-82D7BDCCAA73}"/>
                </c:ext>
              </c:extLst>
            </c:dLbl>
            <c:dLbl>
              <c:idx val="2"/>
              <c:layout>
                <c:manualLayout>
                  <c:x val="9.4981840956047288E-3"/>
                  <c:y val="3.3898305084745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CE-44A1-9217-82D7BDCCAA73}"/>
                </c:ext>
              </c:extLst>
            </c:dLbl>
            <c:dLbl>
              <c:idx val="3"/>
              <c:layout>
                <c:manualLayout>
                  <c:x val="-7.3125938633285641E-3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CE-44A1-9217-82D7BDCCAA73}"/>
                </c:ext>
              </c:extLst>
            </c:dLbl>
            <c:dLbl>
              <c:idx val="4"/>
              <c:layout>
                <c:manualLayout>
                  <c:x val="3.0294694937828333E-2"/>
                  <c:y val="2.0667590275785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4564796667086"/>
                      <c:h val="6.3877701719476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CE-44A1-9217-82D7BDCCAA73}"/>
                </c:ext>
              </c:extLst>
            </c:dLbl>
            <c:dLbl>
              <c:idx val="5"/>
              <c:layout>
                <c:manualLayout>
                  <c:x val="2.1557506286550204E-2"/>
                  <c:y val="3.0131826741996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CE-44A1-9217-82D7BDCCAA73}"/>
                </c:ext>
              </c:extLst>
            </c:dLbl>
            <c:dLbl>
              <c:idx val="6"/>
              <c:layout>
                <c:manualLayout>
                  <c:x val="-8.657456100043228E-3"/>
                  <c:y val="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CE-44A1-9217-82D7BDCCA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(2)'!$H$6:$H$12</c:f>
              <c:numCache>
                <c:formatCode>#,##0</c:formatCode>
                <c:ptCount val="7"/>
                <c:pt idx="0">
                  <c:v>9181.8259999999991</c:v>
                </c:pt>
                <c:pt idx="1">
                  <c:v>34556.447999999997</c:v>
                </c:pt>
                <c:pt idx="2">
                  <c:v>32793.14</c:v>
                </c:pt>
                <c:pt idx="3">
                  <c:v>59721.802000000003</c:v>
                </c:pt>
                <c:pt idx="4">
                  <c:v>32208.667000000001</c:v>
                </c:pt>
                <c:pt idx="5">
                  <c:v>5985.8490000000002</c:v>
                </c:pt>
                <c:pt idx="6">
                  <c:v>174447.73199999996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D2-4704-B81D-8592D721F9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58"/>
        <c:axId val="1237667280"/>
        <c:axId val="1237664400"/>
      </c:barChart>
      <c:catAx>
        <c:axId val="123766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rgbClr val="002060"/>
                </a:solidFill>
                <a:latin typeface="Amasis MT Pro" panose="02040504050005020304" pitchFamily="18" charset="0"/>
                <a:ea typeface="+mn-ea"/>
                <a:cs typeface="+mn-cs"/>
              </a:defRPr>
            </a:pPr>
            <a:endParaRPr lang="en-US"/>
          </a:p>
        </c:txPr>
        <c:crossAx val="1237664400"/>
        <c:crosses val="autoZero"/>
        <c:auto val="1"/>
        <c:lblAlgn val="ctr"/>
        <c:lblOffset val="100"/>
        <c:noMultiLvlLbl val="0"/>
      </c:catAx>
      <c:valAx>
        <c:axId val="123766440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3766728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C66-4EA9-8375-DA3C8F6270C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66-4EA9-8375-DA3C8F6270C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C66-4EA9-8375-DA3C8F6270C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66-4EA9-8375-DA3C8F6270C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C66-4EA9-8375-DA3C8F627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анализа'!$C$28:$L$28</c:f>
              <c:numCache>
                <c:formatCode>#,##0.0</c:formatCode>
                <c:ptCount val="10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3.0215187309477329</c:v>
                </c:pt>
                <c:pt idx="6">
                  <c:v>2.6913719018152311</c:v>
                </c:pt>
                <c:pt idx="7">
                  <c:v>2.5297002471616246</c:v>
                </c:pt>
                <c:pt idx="8">
                  <c:v>2.4479115046911168</c:v>
                </c:pt>
                <c:pt idx="9">
                  <c:v>2.29920453515378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66-4EA9-8375-DA3C8F627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C66-4EA9-8375-DA3C8F6270C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C66-4EA9-8375-DA3C8F6270C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C66-4EA9-8375-DA3C8F6270C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C66-4EA9-8375-DA3C8F6270C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C66-4EA9-8375-DA3C8F627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анализа'!$C$29:$L$29</c:f>
              <c:numCache>
                <c:formatCode>#,##0.00</c:formatCode>
                <c:ptCount val="10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2.31</c:v>
                </c:pt>
                <c:pt idx="6">
                  <c:v>2.2799999999999998</c:v>
                </c:pt>
                <c:pt idx="7">
                  <c:v>2.2400000000000002</c:v>
                </c:pt>
                <c:pt idx="8">
                  <c:v>2.2200000000000002</c:v>
                </c:pt>
                <c:pt idx="9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C66-4EA9-8375-DA3C8F6270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</a:rPr>
              <a:t>NPL 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with impairment</a:t>
            </a: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18B-46C4-A29E-E1A06F45849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18B-46C4-A29E-E1A06F45849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18B-46C4-A29E-E1A06F45849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18B-46C4-A29E-E1A06F45849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18B-46C4-A29E-E1A06F458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анализа'!$C$31:$L$31</c:f>
              <c:numCache>
                <c:formatCode>#,##0.0</c:formatCode>
                <c:ptCount val="10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64.213058776934048</c:v>
                </c:pt>
                <c:pt idx="6">
                  <c:v>62.935845734533643</c:v>
                </c:pt>
                <c:pt idx="7">
                  <c:v>60.808544854409682</c:v>
                </c:pt>
                <c:pt idx="8">
                  <c:v>61.700520589793953</c:v>
                </c:pt>
                <c:pt idx="9">
                  <c:v>62.114258110817225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8B-46C4-A29E-E1A06F458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18B-46C4-A29E-E1A06F45849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18B-46C4-A29E-E1A06F45849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18B-46C4-A29E-E1A06F45849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18B-46C4-A29E-E1A06F45849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18B-46C4-A29E-E1A06F458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анализа'!$C$32:$L$32</c:f>
              <c:numCache>
                <c:formatCode>#,##0.00</c:formatCode>
                <c:ptCount val="10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39.93</c:v>
                </c:pt>
                <c:pt idx="6">
                  <c:v>39.6</c:v>
                </c:pt>
                <c:pt idx="7">
                  <c:v>39.75</c:v>
                </c:pt>
                <c:pt idx="8">
                  <c:v>39.770000000000003</c:v>
                </c:pt>
                <c:pt idx="9">
                  <c:v>39.94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18B-46C4-A29E-E1A06F4584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0" i="0" u="none" strike="noStrike" kern="1200" cap="none" spc="20" baseline="0" dirty="0">
                <a:solidFill>
                  <a:srgbClr val="002060"/>
                </a:solidFill>
              </a:rPr>
              <a:t>Liabilities structure</a:t>
            </a:r>
            <a:endParaRPr lang="en-US" sz="1600" b="0" i="0" u="none" strike="noStrike" kern="1200" cap="none" spc="2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Sheet1!$B$19:$K$19</c:f>
              <c:numCache>
                <c:formatCode>0%</c:formatCode>
                <c:ptCount val="10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0.74140359190888716</c:v>
                </c:pt>
                <c:pt idx="6">
                  <c:v>0.78554081115137064</c:v>
                </c:pt>
                <c:pt idx="7">
                  <c:v>0.72520162170288505</c:v>
                </c:pt>
                <c:pt idx="8">
                  <c:v>0.716556714169718</c:v>
                </c:pt>
                <c:pt idx="9">
                  <c:v>0.71298210577675902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F-4E85-A1BC-E717068AB46F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99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rgbClr val="FF0066"/>
                      </a:solidFill>
                    </a:ln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Sheet1!$B$20:$K$20</c:f>
              <c:numCache>
                <c:formatCode>0%</c:formatCode>
                <c:ptCount val="10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0.1382999398331301</c:v>
                </c:pt>
                <c:pt idx="6">
                  <c:v>0.13751771158481432</c:v>
                </c:pt>
                <c:pt idx="7">
                  <c:v>0.13293211059004961</c:v>
                </c:pt>
                <c:pt idx="8">
                  <c:v>0.13390827829883703</c:v>
                </c:pt>
                <c:pt idx="9">
                  <c:v>0.13058811514938329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9F-4E85-A1BC-E717068AB46F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DBD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Sheet1!$B$21:$K$21</c:f>
              <c:numCache>
                <c:formatCode>0%</c:formatCode>
                <c:ptCount val="10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0.13865535032559329</c:v>
                </c:pt>
                <c:pt idx="6">
                  <c:v>0.15507636241954628</c:v>
                </c:pt>
                <c:pt idx="7">
                  <c:v>0.13843639520278561</c:v>
                </c:pt>
                <c:pt idx="8">
                  <c:v>0.14953500753144511</c:v>
                </c:pt>
                <c:pt idx="9">
                  <c:v>0.15642977907385763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F-4E85-A1BC-E717068AB4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6309423"/>
        <c:axId val="2036314223"/>
      </c:barChart>
      <c:catAx>
        <c:axId val="203630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14223"/>
        <c:crosses val="autoZero"/>
        <c:auto val="1"/>
        <c:lblAlgn val="ctr"/>
        <c:lblOffset val="100"/>
        <c:noMultiLvlLbl val="0"/>
      </c:catAx>
      <c:valAx>
        <c:axId val="203631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63094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72-48A1-9E45-27C24B7E67C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72-48A1-9E45-27C24B7E67C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72-48A1-9E45-27C24B7E67C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72-48A1-9E45-27C24B7E67C6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72-48A1-9E45-27C24B7E67C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672-48A1-9E45-27C24B7E67C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672-48A1-9E45-27C24B7E67C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72-48A1-9E45-27C24B7E67C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672-48A1-9E45-27C24B7E67C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672-48A1-9E45-27C24B7E67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анализа'!$C$47:$L$47</c:f>
              <c:numCache>
                <c:formatCode>#,##0.0</c:formatCode>
                <c:ptCount val="10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18.997762371556853</c:v>
                </c:pt>
                <c:pt idx="6">
                  <c:v>18.901744977596788</c:v>
                </c:pt>
                <c:pt idx="7">
                  <c:v>18.829438662346661</c:v>
                </c:pt>
                <c:pt idx="8">
                  <c:v>19.627169029357834</c:v>
                </c:pt>
                <c:pt idx="9">
                  <c:v>19.53650454113351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672-48A1-9E45-27C24B7E67C6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672-48A1-9E45-27C24B7E67C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672-48A1-9E45-27C24B7E67C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672-48A1-9E45-27C24B7E67C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672-48A1-9E45-27C24B7E67C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672-48A1-9E45-27C24B7E67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анализа'!$C$48:$L$48</c:f>
              <c:numCache>
                <c:formatCode>#,##0.00</c:formatCode>
                <c:ptCount val="10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15.74</c:v>
                </c:pt>
                <c:pt idx="6">
                  <c:v>15.95</c:v>
                </c:pt>
                <c:pt idx="7">
                  <c:v>16.05</c:v>
                </c:pt>
                <c:pt idx="8">
                  <c:v>16.12</c:v>
                </c:pt>
                <c:pt idx="9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672-48A1-9E45-27C24B7E67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00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layout>
                <c:manualLayout>
                  <c:x val="6.206513173568561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A1ACC5-966B-49DE-9798-93D09CD03F21}" type="CATEGORYNAME">
                      <a:rPr lang="en-US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Deposits</a:t>
            </a:r>
            <a:r>
              <a:rPr lang="en-US" baseline="0" dirty="0">
                <a:solidFill>
                  <a:srgbClr val="002060"/>
                </a:solidFill>
              </a:rPr>
              <a:t> structure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депозити!$B$3:$K$3</c:f>
              <c:numCache>
                <c:formatCode>_(* #,##0_);_(* \(#,##0\);_(* "-"??_);_(@_)</c:formatCode>
                <c:ptCount val="10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556975.14299999992</c:v>
                </c:pt>
                <c:pt idx="6">
                  <c:v>600967.06200000003</c:v>
                </c:pt>
                <c:pt idx="7">
                  <c:v>598155.35599999991</c:v>
                </c:pt>
                <c:pt idx="8" formatCode="#,##0">
                  <c:v>615093.26500000001</c:v>
                </c:pt>
                <c:pt idx="9" formatCode="#,##0">
                  <c:v>628343.62399999995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депозити!$B$2:$K$2</c:f>
            </c:numRef>
          </c:val>
          <c:extLst>
            <c:ext xmlns:c16="http://schemas.microsoft.com/office/drawing/2014/chart" uri="{C3380CC4-5D6E-409C-BE32-E72D297353CC}">
              <c16:uniqueId val="{00000001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Non-financial corporations (loans)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02F-4E3A-BDDB-36FB9D8AAD3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02F-4E3A-BDDB-36FB9D8AAD3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02F-4E3A-BDDB-36FB9D8AAD3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02F-4E3A-BDDB-36FB9D8AAD3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02F-4E3A-BDDB-36FB9D8AA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депозити!$B$4:$K$4</c:f>
              <c:numCache>
                <c:formatCode>_(* #,##0_);_(* \(#,##0\);_(* "-"??_);_(@_)</c:formatCode>
                <c:ptCount val="10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162853.954</c:v>
                </c:pt>
                <c:pt idx="6">
                  <c:v>181719.73100000003</c:v>
                </c:pt>
                <c:pt idx="7">
                  <c:v>175077.87000000002</c:v>
                </c:pt>
                <c:pt idx="8" formatCode="#,##0">
                  <c:v>181074.70800000001</c:v>
                </c:pt>
                <c:pt idx="9" formatCode="#,##0">
                  <c:v>183240.394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A-43FF-9C27-AD934271CBC6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Households (loans)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2F-4E3A-BDDB-36FB9D8AAD3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2F-4E3A-BDDB-36FB9D8AAD3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02F-4E3A-BDDB-36FB9D8AAD3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02F-4E3A-BDDB-36FB9D8AAD3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02F-4E3A-BDDB-36FB9D8AA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депозити!$B$5:$K$5</c:f>
              <c:numCache>
                <c:formatCode>_(* #,##0_);_(* \(#,##0\);_(* "-"??_);_(@_)</c:formatCode>
                <c:ptCount val="10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376723.29400000005</c:v>
                </c:pt>
                <c:pt idx="6">
                  <c:v>401824.92299999995</c:v>
                </c:pt>
                <c:pt idx="7">
                  <c:v>405201.05399999989</c:v>
                </c:pt>
                <c:pt idx="8" formatCode="#,##0">
                  <c:v>416308.78200000001</c:v>
                </c:pt>
                <c:pt idx="9" formatCode="#,##0">
                  <c:v>427188.54200000002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A-43FF-9C27-AD934271CBC6}"/>
            </c:ext>
          </c:extLst>
        </c:ser>
        <c:ser>
          <c:idx val="4"/>
          <c:order val="4"/>
          <c:tx>
            <c:strRef>
              <c:f>депозити!$A$6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депозити!$B$6:$K$6</c:f>
            </c:numRef>
          </c:val>
          <c:extLst>
            <c:ext xmlns:c16="http://schemas.microsoft.com/office/drawing/2014/chart" uri="{C3380CC4-5D6E-409C-BE32-E72D297353CC}">
              <c16:uniqueId val="{00000000-F8CC-4EF9-9CDD-40E963D1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B0F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B0F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B0F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72-43F2-869A-2CC12F838E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72-43F2-869A-2CC12F838E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72-43F2-869A-2CC12F838E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72-43F2-869A-2CC12F838EE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72-43F2-869A-2CC12F838EE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472-43F2-869A-2CC12F838EE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472-43F2-869A-2CC12F838EE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472-43F2-869A-2CC12F838EE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72-43F2-869A-2CC12F838EE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472-43F2-869A-2CC12F838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анализа'!$C$49:$L$49</c:f>
              <c:numCache>
                <c:formatCode>0.0</c:formatCode>
                <c:ptCount val="10"/>
                <c:pt idx="0">
                  <c:v>1.2691810162718675</c:v>
                </c:pt>
                <c:pt idx="1">
                  <c:v>1.2773853137386502</c:v>
                </c:pt>
                <c:pt idx="2">
                  <c:v>1.4949066761489729</c:v>
                </c:pt>
                <c:pt idx="3">
                  <c:v>1.4626584565432854</c:v>
                </c:pt>
                <c:pt idx="4">
                  <c:v>1.9979966782131164</c:v>
                </c:pt>
                <c:pt idx="5">
                  <c:v>2.6265088991381811</c:v>
                </c:pt>
                <c:pt idx="6">
                  <c:v>2.2131428736455678</c:v>
                </c:pt>
                <c:pt idx="7">
                  <c:v>2.1687416609950083</c:v>
                </c:pt>
                <c:pt idx="8">
                  <c:v>2.1946499574543776</c:v>
                </c:pt>
                <c:pt idx="9">
                  <c:v>2.2599753664821387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72-43F2-869A-2CC12F838E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472-43F2-869A-2CC12F838E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472-43F2-869A-2CC12F838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472-43F2-869A-2CC12F838E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472-43F2-869A-2CC12F838EE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472-43F2-869A-2CC12F838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анализа'!$C$50:$L$50</c:f>
              <c:numCache>
                <c:formatCode>0.00</c:formatCode>
                <c:ptCount val="10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0.7</c:v>
                </c:pt>
                <c:pt idx="6">
                  <c:v>0.67</c:v>
                </c:pt>
                <c:pt idx="7">
                  <c:v>0.69</c:v>
                </c:pt>
                <c:pt idx="8">
                  <c:v>0.7</c:v>
                </c:pt>
                <c:pt idx="9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472-43F2-869A-2CC12F838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B0F0"/>
                </a:solidFill>
                <a:effectLst/>
              </a:rPr>
              <a:t>(ROAE</a:t>
            </a:r>
            <a:r>
              <a:rPr lang="en-US" sz="1100" b="1" i="0" u="none" strike="noStrike" kern="1200" cap="none" spc="0" normalizeH="0" baseline="0" dirty="0">
                <a:solidFill>
                  <a:srgbClr val="00B0F0"/>
                </a:solidFill>
                <a:effectLst/>
              </a:rPr>
              <a:t>)</a:t>
            </a:r>
            <a:endParaRPr lang="ru-RU" sz="1100" b="1" i="0" u="none" strike="noStrike" kern="1200" cap="none" spc="0" normalizeH="0" baseline="0" dirty="0">
              <a:solidFill>
                <a:srgbClr val="00B0F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A-414B-9710-7092F4A049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A-414B-9710-7092F4A049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6A-414B-9710-7092F4A049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6A-414B-9710-7092F4A0498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6A-414B-9710-7092F4A0498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6A-414B-9710-7092F4A0498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6A-414B-9710-7092F4A0498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6A-414B-9710-7092F4A0498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6A-414B-9710-7092F4A0498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26A-414B-9710-7092F4A0498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26A-414B-9710-7092F4A0498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26A-414B-9710-7092F4A0498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26A-414B-9710-7092F4A0498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26A-414B-9710-7092F4A0498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326A-414B-9710-7092F4A04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анализа'!$C$51:$L$51</c:f>
              <c:numCache>
                <c:formatCode>0.0</c:formatCode>
                <c:ptCount val="10"/>
                <c:pt idx="0">
                  <c:v>11.664032944643903</c:v>
                </c:pt>
                <c:pt idx="1">
                  <c:v>11.29009921885774</c:v>
                </c:pt>
                <c:pt idx="2">
                  <c:v>12.891611494408501</c:v>
                </c:pt>
                <c:pt idx="3">
                  <c:v>12.235885115027333</c:v>
                </c:pt>
                <c:pt idx="4">
                  <c:v>16.128516518360961</c:v>
                </c:pt>
                <c:pt idx="5">
                  <c:v>20.175547051584541</c:v>
                </c:pt>
                <c:pt idx="6">
                  <c:v>17.555667533434406</c:v>
                </c:pt>
                <c:pt idx="7">
                  <c:v>16.623118713141217</c:v>
                </c:pt>
                <c:pt idx="8">
                  <c:v>16.779549056156622</c:v>
                </c:pt>
                <c:pt idx="9">
                  <c:v>17.502851765098345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26A-414B-9710-7092F4A049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326A-414B-9710-7092F4A049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26A-414B-9710-7092F4A049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326A-414B-9710-7092F4A0498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326A-414B-9710-7092F4A0498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409-4E6E-A872-33ECEFCC144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326A-414B-9710-7092F4A0498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26A-414B-9710-7092F4A0498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326A-414B-9710-7092F4A0498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326A-414B-9710-7092F4A0498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326A-414B-9710-7092F4A04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анализа'!$C$52:$L$52</c:f>
              <c:numCache>
                <c:formatCode>0.00</c:formatCode>
                <c:ptCount val="10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10.09</c:v>
                </c:pt>
                <c:pt idx="6">
                  <c:v>9.5399999999999991</c:v>
                </c:pt>
                <c:pt idx="7">
                  <c:v>9.85</c:v>
                </c:pt>
                <c:pt idx="8">
                  <c:v>10.11</c:v>
                </c:pt>
                <c:pt idx="9">
                  <c:v>9.8800000000000008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326A-414B-9710-7092F4A0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Cost-to income ratio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rgbClr val="002060"/>
                </a:solidFill>
                <a:latin typeface="+mn-lt"/>
              </a:defRPr>
            </a:pPr>
            <a:endParaRPr lang="en-US" sz="1050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7939167232584E-2"/>
          <c:y val="0.15194444444444444"/>
          <c:w val="0.93918732434251839"/>
          <c:h val="0.66103425792226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F-4561-8B17-EE8E41D8FB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9F-4561-8B17-EE8E41D8FB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9F-4561-8B17-EE8E41D8FB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9F-4561-8B17-EE8E41D8FB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9F-4561-8B17-EE8E41D8FB8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9F-4561-8B17-EE8E41D8FB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9F-4561-8B17-EE8E41D8FB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9F-4561-8B17-EE8E41D8FB8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F9F-4561-8B17-EE8E41D8FB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F9F-4561-8B17-EE8E41D8FB8F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F9F-4561-8B17-EE8E41D8FB8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F9F-4561-8B17-EE8E41D8FB8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F9F-4561-8B17-EE8E41D8FB8F}"/>
                </c:ext>
              </c:extLst>
            </c:dLbl>
            <c:dLbl>
              <c:idx val="8"/>
              <c:layout>
                <c:manualLayout>
                  <c:x val="4.846225820385897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9F-4561-8B17-EE8E41D8FB8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F9F-4561-8B17-EE8E41D8F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анализа'!$C$53:$L$53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анализа'!$C$54:$L$54</c:f>
              <c:numCache>
                <c:formatCode>_(* #,##0.0_);_(* \(#,##0.0\);_(* "-"??_);_(@_)</c:formatCode>
                <c:ptCount val="10"/>
                <c:pt idx="0">
                  <c:v>50.079492885017999</c:v>
                </c:pt>
                <c:pt idx="1">
                  <c:v>48.239110373923801</c:v>
                </c:pt>
                <c:pt idx="2">
                  <c:v>47.387866287038001</c:v>
                </c:pt>
                <c:pt idx="3">
                  <c:v>47.8049500741079</c:v>
                </c:pt>
                <c:pt idx="4">
                  <c:v>43.396779575783903</c:v>
                </c:pt>
                <c:pt idx="5">
                  <c:v>41.341664079008403</c:v>
                </c:pt>
                <c:pt idx="6">
                  <c:v>41.954658121531402</c:v>
                </c:pt>
                <c:pt idx="7">
                  <c:v>44.4</c:v>
                </c:pt>
                <c:pt idx="8">
                  <c:v>44.54</c:v>
                </c:pt>
                <c:pt idx="9">
                  <c:v>43.73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F9F-4561-8B17-EE8E41D8FB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F9F-4561-8B17-EE8E41D8FB8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2F9F-4561-8B17-EE8E41D8FB8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F9F-4561-8B17-EE8E41D8FB8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2F9F-4561-8B17-EE8E41D8FB8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F9F-4561-8B17-EE8E41D8F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анализа'!$C$53:$L$53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анализа'!$C$55:$L$55</c:f>
              <c:numCache>
                <c:formatCode>0.0</c:formatCode>
                <c:ptCount val="10"/>
                <c:pt idx="0">
                  <c:v>65.84</c:v>
                </c:pt>
                <c:pt idx="1">
                  <c:v>66.02</c:v>
                </c:pt>
                <c:pt idx="2">
                  <c:v>64.28</c:v>
                </c:pt>
                <c:pt idx="3">
                  <c:v>61.19</c:v>
                </c:pt>
                <c:pt idx="4">
                  <c:v>57.02</c:v>
                </c:pt>
                <c:pt idx="5">
                  <c:v>53.7</c:v>
                </c:pt>
                <c:pt idx="6">
                  <c:v>54.89</c:v>
                </c:pt>
                <c:pt idx="7">
                  <c:v>54.84</c:v>
                </c:pt>
                <c:pt idx="8">
                  <c:v>54.15</c:v>
                </c:pt>
                <c:pt idx="9">
                  <c:v>53.98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F9F-4561-8B17-EE8E41D8F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Net interest income to operating income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rgbClr val="002060"/>
                </a:solidFill>
                <a:latin typeface="+mn-lt"/>
              </a:defRPr>
            </a:pPr>
            <a:endParaRPr lang="en-US" sz="1050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4D-4AA0-91D5-838C1E6A99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4D-4AA0-91D5-838C1E6A99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4D-4AA0-91D5-838C1E6A99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4D-4AA0-91D5-838C1E6A99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4D-4AA0-91D5-838C1E6A99F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64D-4AA0-91D5-838C1E6A99F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64D-4AA0-91D5-838C1E6A99F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64D-4AA0-91D5-838C1E6A99F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64D-4AA0-91D5-838C1E6A99F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64D-4AA0-91D5-838C1E6A99F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64D-4AA0-91D5-838C1E6A99F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64D-4AA0-91D5-838C1E6A99F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64D-4AA0-91D5-838C1E6A99F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64D-4AA0-91D5-838C1E6A99F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64D-4AA0-91D5-838C1E6A9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анализа'!$C$46:$L$46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анализа'!$C$56:$L$56</c:f>
              <c:numCache>
                <c:formatCode>_(* #,##0.0_);_(* \(#,##0.0\);_(* "-"??_);_(@_)</c:formatCode>
                <c:ptCount val="10"/>
                <c:pt idx="0">
                  <c:v>64.665665152235604</c:v>
                </c:pt>
                <c:pt idx="1">
                  <c:v>62.6167420296646</c:v>
                </c:pt>
                <c:pt idx="2">
                  <c:v>59.353551134640803</c:v>
                </c:pt>
                <c:pt idx="3">
                  <c:v>62.622212289697501</c:v>
                </c:pt>
                <c:pt idx="4">
                  <c:v>70.683422199332597</c:v>
                </c:pt>
                <c:pt idx="5">
                  <c:v>70.989344455049306</c:v>
                </c:pt>
                <c:pt idx="6">
                  <c:v>70.2873867029911</c:v>
                </c:pt>
                <c:pt idx="7">
                  <c:v>72.2</c:v>
                </c:pt>
                <c:pt idx="8">
                  <c:v>69.48</c:v>
                </c:pt>
                <c:pt idx="9">
                  <c:v>68.23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64D-4AA0-91D5-838C1E6A99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470-4634-8917-4927F5BEE6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470-4634-8917-4927F5BEE64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470-4634-8917-4927F5BEE64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470-4634-8917-4927F5BEE64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D470-4634-8917-4927F5BEE64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64D-4AA0-91D5-838C1E6A99F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64D-4AA0-91D5-838C1E6A99F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64D-4AA0-91D5-838C1E6A99F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F64D-4AA0-91D5-838C1E6A99F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F64D-4AA0-91D5-838C1E6A9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анализа'!$C$46:$L$46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анализа'!$C$57:$L$57</c:f>
              <c:numCache>
                <c:formatCode>0.00</c:formatCode>
                <c:ptCount val="10"/>
                <c:pt idx="0">
                  <c:v>58.55</c:v>
                </c:pt>
                <c:pt idx="1">
                  <c:v>57.86</c:v>
                </c:pt>
                <c:pt idx="2">
                  <c:v>54.19</c:v>
                </c:pt>
                <c:pt idx="3">
                  <c:v>56.46</c:v>
                </c:pt>
                <c:pt idx="4">
                  <c:v>61.09</c:v>
                </c:pt>
                <c:pt idx="5">
                  <c:v>59.21</c:v>
                </c:pt>
                <c:pt idx="6">
                  <c:v>58.87</c:v>
                </c:pt>
                <c:pt idx="7">
                  <c:v>55.91</c:v>
                </c:pt>
                <c:pt idx="8">
                  <c:v>55.95</c:v>
                </c:pt>
                <c:pt idx="9">
                  <c:v>56.55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64D-4AA0-91D5-838C1E6A9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GB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PARTICIPATION OF FOREIGN 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вкупниот'!$AQ$19:$AY$19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'Странски капитал во вкупниот'!$AQ$20:$AY$20</c:f>
              <c:numCache>
                <c:formatCode>0.0%</c:formatCode>
                <c:ptCount val="9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  <c:pt idx="8" formatCode="0.00%">
                  <c:v>0.80472928473148397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9A-48D2-AFDF-109A7B0D2A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Financial intermediation</a:t>
            </a:r>
          </a:p>
        </c:rich>
      </c:tx>
      <c:layout>
        <c:manualLayout>
          <c:xMode val="edge"/>
          <c:yMode val="edge"/>
          <c:x val="0.2408956692913386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45-4B23-91FA-4D3A6DDCDF5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5-4B23-91FA-4D3A6DDCDF5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45-4B23-91FA-4D3A6DDCDF5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45-4B23-91FA-4D3A6DDCDF5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45-4B23-91FA-4D3A6DDCDF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F45-4B23-91FA-4D3A6DDCDF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45-4B23-91FA-4D3A6DDCDF5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F45-4B23-91FA-4D3A6DDCDF5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F45-4B23-91FA-4D3A6DDCDF5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F45-4B23-91FA-4D3A6DDCDF5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F45-4B23-91FA-4D3A6DDCDF5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F45-4B23-91FA-4D3A6DDCDF5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F45-4B23-91FA-4D3A6DDCDF5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F45-4B23-91FA-4D3A6DDCDF5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F45-4B23-91FA-4D3A6DDCD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анализа'!$C$3:$L$3</c:f>
              <c:numCache>
                <c:formatCode>0.0</c:formatCode>
                <c:ptCount val="10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82.704082584794975</c:v>
                </c:pt>
                <c:pt idx="5">
                  <c:v>81.302333083249209</c:v>
                </c:pt>
                <c:pt idx="6">
                  <c:v>85.553699510001536</c:v>
                </c:pt>
                <c:pt idx="7">
                  <c:v>85.377562176075827</c:v>
                </c:pt>
                <c:pt idx="8">
                  <c:v>87.535781572310611</c:v>
                </c:pt>
                <c:pt idx="9">
                  <c:v>86.355788808768679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F45-4B23-91FA-4D3A6DDCDF54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F45-4B23-91FA-4D3A6DDCDF5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F45-4B23-91FA-4D3A6DDCDF5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F45-4B23-91FA-4D3A6DDCDF5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F45-4B23-91FA-4D3A6DDCDF5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DF45-4B23-91FA-4D3A6DDCDF5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F45-4B23-91FA-4D3A6DDCDF5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DF45-4B23-91FA-4D3A6DDCDF5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DF45-4B23-91FA-4D3A6DDCDF5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DF45-4B23-91FA-4D3A6DDCDF5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F45-4B23-91FA-4D3A6DDCD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анализа'!$C$4:$L$4</c:f>
              <c:numCache>
                <c:formatCode>0.0</c:formatCode>
                <c:ptCount val="10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59.762892048499573</c:v>
                </c:pt>
                <c:pt idx="5">
                  <c:v>59.191172011047975</c:v>
                </c:pt>
                <c:pt idx="6">
                  <c:v>62.335373291570974</c:v>
                </c:pt>
                <c:pt idx="7">
                  <c:v>62.12907224315596</c:v>
                </c:pt>
                <c:pt idx="8">
                  <c:v>62.724360406066005</c:v>
                </c:pt>
                <c:pt idx="9">
                  <c:v>61.570125767971028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DF45-4B23-91FA-4D3A6DDCDF54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DF45-4B23-91FA-4D3A6DDCDF5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DF45-4B23-91FA-4D3A6DDCDF5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DF45-4B23-91FA-4D3A6DDCDF5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DF45-4B23-91FA-4D3A6DDCDF5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DF45-4B23-91FA-4D3A6DDCDF5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DF45-4B23-91FA-4D3A6DDCDF5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DF45-4B23-91FA-4D3A6DDCDF5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DF45-4B23-91FA-4D3A6DDCDF5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DF45-4B23-91FA-4D3A6DDCDF5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DF45-4B23-91FA-4D3A6DDCD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анализа'!$C$5:$L$5</c:f>
              <c:numCache>
                <c:formatCode>0.0</c:formatCode>
                <c:ptCount val="10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48.793565136113571</c:v>
                </c:pt>
                <c:pt idx="5">
                  <c:v>49.40186394198853</c:v>
                </c:pt>
                <c:pt idx="6">
                  <c:v>50.817454877736978</c:v>
                </c:pt>
                <c:pt idx="7">
                  <c:v>52.0340313959178</c:v>
                </c:pt>
                <c:pt idx="8">
                  <c:v>53.454019688639761</c:v>
                </c:pt>
                <c:pt idx="9">
                  <c:v>52.317647691018955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DF45-4B23-91FA-4D3A6DDCDF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solidFill>
                  <a:srgbClr val="002060"/>
                </a:solidFill>
              </a:rPr>
              <a:t>assets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94182686800202E-2"/>
          <c:y val="0.1670697643485779"/>
          <c:w val="0.94611634626399599"/>
          <c:h val="0.65898712008690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Total assets of the Banking system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8BB-4835-BD1C-762D0B55471E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58BB-4835-BD1C-762D0B55471E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8BB-4835-BD1C-762D0B55471E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58BB-4835-BD1C-762D0B55471E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58BB-4835-BD1C-762D0B55471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BB-4835-BD1C-762D0B55471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8BB-4835-BD1C-762D0B55471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8BB-4835-BD1C-762D0B55471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8BB-4835-BD1C-762D0B55471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BB-4835-BD1C-762D0B554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Sheet6!$B$2:$K$2</c:f>
              <c:numCache>
                <c:formatCode>#,##0</c:formatCode>
                <c:ptCount val="10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765036</c:v>
                </c:pt>
                <c:pt idx="6">
                  <c:v>824812</c:v>
                </c:pt>
                <c:pt idx="7">
                  <c:v>821983</c:v>
                </c:pt>
                <c:pt idx="8">
                  <c:v>858401</c:v>
                </c:pt>
                <c:pt idx="9">
                  <c:v>881290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B-4835-BD1C-762D0B5547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48611696"/>
        <c:axId val="1448617456"/>
      </c:barChart>
      <c:catAx>
        <c:axId val="144861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617456"/>
        <c:crosses val="autoZero"/>
        <c:auto val="1"/>
        <c:lblAlgn val="ctr"/>
        <c:lblOffset val="100"/>
        <c:noMultiLvlLbl val="0"/>
      </c:catAx>
      <c:valAx>
        <c:axId val="1448617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4861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3.8826658587412813E-2"/>
                  <c:y val="-0.15526192473508016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</a:t>
                    </a:r>
                  </a:p>
                  <a:p>
                    <a:r>
                      <a:rPr lang="en-US" sz="1100" b="0" i="0" u="none" strike="noStrike" baseline="0" dirty="0"/>
                      <a:t>31%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307453622302"/>
                      <c:h val="0.296359684544118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60 %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dirty="0">
                <a:solidFill>
                  <a:srgbClr val="002060"/>
                </a:solidFill>
                <a:latin typeface="+mn-lt"/>
              </a:rPr>
              <a:t>Liquidity Coverage Ratio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r>
              <a:rPr lang="en-US" sz="1100" b="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6-4B6E-B1EF-EBEAD9093D1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6-4B6E-B1EF-EBEAD9093D1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26-4B6E-B1EF-EBEAD9093D1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26-4B6E-B1EF-EBEAD9093D1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26-4B6E-B1EF-EBEAD9093D1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826-4B6E-B1EF-EBEAD9093D1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826-4B6E-B1EF-EBEAD9093D1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826-4B6E-B1EF-EBEAD9093D1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826-4B6E-B1EF-EBEAD9093D1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826-4B6E-B1EF-EBEAD9093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анализа'!$C$10:$L$10</c:f>
              <c:numCache>
                <c:formatCode>0.0</c:formatCode>
                <c:ptCount val="10"/>
                <c:pt idx="0">
                  <c:v>54.803741186068052</c:v>
                </c:pt>
                <c:pt idx="1">
                  <c:v>53.801824137427843</c:v>
                </c:pt>
                <c:pt idx="2" formatCode="#,##0.0">
                  <c:v>52.26936481751131</c:v>
                </c:pt>
                <c:pt idx="3" formatCode="#,##0.0">
                  <c:v>47.667391839709843</c:v>
                </c:pt>
                <c:pt idx="4" formatCode="#,##0.0">
                  <c:v>52.302690957828844</c:v>
                </c:pt>
                <c:pt idx="5" formatCode="#,##0.0">
                  <c:v>53.980836102246521</c:v>
                </c:pt>
                <c:pt idx="6" formatCode="#,##0.0">
                  <c:v>55.699270764410294</c:v>
                </c:pt>
                <c:pt idx="7" formatCode="#,##0.0">
                  <c:v>54.330472134912242</c:v>
                </c:pt>
                <c:pt idx="8" formatCode="#,##0.0">
                  <c:v>53.046824269022494</c:v>
                </c:pt>
                <c:pt idx="9" formatCode="#,##0.0">
                  <c:v>53.272615683649981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826-4B6E-B1EF-EBEAD9093D18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4826-4B6E-B1EF-EBEAD9093D1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4826-4B6E-B1EF-EBEAD9093D1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4826-4B6E-B1EF-EBEAD9093D1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4826-4B6E-B1EF-EBEAD9093D1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4826-4B6E-B1EF-EBEAD9093D1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4826-4B6E-B1EF-EBEAD9093D1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4826-4B6E-B1EF-EBEAD9093D1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826-4B6E-B1EF-EBEAD9093D1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4826-4B6E-B1EF-EBEAD9093D1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4826-4B6E-B1EF-EBEAD9093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анализа'!$C$11:$L$11</c:f>
              <c:numCache>
                <c:formatCode>_(* #,##0_);_(* \(#,##0\);_(* "-"??_);_(@_)</c:formatCode>
                <c:ptCount val="10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61.284015264529934</c:v>
                </c:pt>
                <c:pt idx="6">
                  <c:v>65.103786257678195</c:v>
                </c:pt>
                <c:pt idx="7">
                  <c:v>61.499616188066497</c:v>
                </c:pt>
                <c:pt idx="8">
                  <c:v>60.884395900156598</c:v>
                </c:pt>
                <c:pt idx="9">
                  <c:v>60.9735445572882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4826-4B6E-B1EF-EBEAD9093D18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4826-4B6E-B1EF-EBEAD9093D1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4826-4B6E-B1EF-EBEAD9093D1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4826-4B6E-B1EF-EBEAD9093D1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4826-4B6E-B1EF-EBEAD9093D1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4826-4B6E-B1EF-EBEAD9093D1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4826-4B6E-B1EF-EBEAD9093D1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4826-4B6E-B1EF-EBEAD9093D1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4826-4B6E-B1EF-EBEAD9093D1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4826-4B6E-B1EF-EBEAD9093D1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4826-4B6E-B1EF-EBEAD9093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анализа'!$C$12:$L$12</c:f>
              <c:numCache>
                <c:formatCode>_(* #,##0_);_(* \(#,##0\);_(* "-"??_);_(@_)</c:formatCode>
                <c:ptCount val="10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83</c:v>
                </c:pt>
                <c:pt idx="6">
                  <c:v>82</c:v>
                </c:pt>
                <c:pt idx="7">
                  <c:v>83.8</c:v>
                </c:pt>
                <c:pt idx="8">
                  <c:v>85.2</c:v>
                </c:pt>
                <c:pt idx="9">
                  <c:v>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4826-4B6E-B1EF-EBEAD9093D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.0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78-4183-AB04-EAB1FABB5FE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78-4183-AB04-EAB1FABB5FE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78-4183-AB04-EAB1FABB5FE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78-4183-AB04-EAB1FABB5FE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78-4183-AB04-EAB1FABB5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анализа'!$C$7:$L$7</c:f>
              <c:numCache>
                <c:formatCode>General</c:formatCode>
                <c:ptCount val="10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289.66124816513093</c:v>
                </c:pt>
                <c:pt idx="6" formatCode="#,##0.0">
                  <c:v>289.39638474123598</c:v>
                </c:pt>
                <c:pt idx="7" formatCode="#,##0.0">
                  <c:v>313.83074391998298</c:v>
                </c:pt>
                <c:pt idx="8" formatCode="#,##0.0">
                  <c:v>259.14589057853402</c:v>
                </c:pt>
                <c:pt idx="9" formatCode="#,##0.0">
                  <c:v>266.98135937468697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78-4183-AB04-EAB1FABB5F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778-4183-AB04-EAB1FABB5FE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778-4183-AB04-EAB1FABB5FE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778-4183-AB04-EAB1FABB5FE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778-4183-AB04-EAB1FABB5FE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778-4183-AB04-EAB1FABB5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анализа'!$C$8:$L$8</c:f>
              <c:numCache>
                <c:formatCode>_(* #,##0.0_);_(* \(#,##0.0\);_(* "-"??_);_(@_)</c:formatCode>
                <c:ptCount val="10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158.55000000000001</c:v>
                </c:pt>
                <c:pt idx="6">
                  <c:v>158.4</c:v>
                </c:pt>
                <c:pt idx="7">
                  <c:v>156.25</c:v>
                </c:pt>
                <c:pt idx="8">
                  <c:v>157.84</c:v>
                </c:pt>
                <c:pt idx="9">
                  <c:v>156.72999999999999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778-4183-AB04-EAB1FABB5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9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 sz="900"/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4604479581391059"/>
          <c:y val="4.2325868849901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70252277888628E-2"/>
          <c:y val="0.11486875956536788"/>
          <c:w val="0.93885949544422276"/>
          <c:h val="0.695063508968040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00B0F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60D-4EF7-9481-C74C0FB153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060D-4EF7-9481-C74C0FB153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60D-4EF7-9481-C74C0FB153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60D-4EF7-9481-C74C0FB153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60D-4EF7-9481-C74C0FB153D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60D-4EF7-9481-C74C0FB153D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060D-4EF7-9481-C74C0FB153D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60D-4EF7-9481-C74C0FB153D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060D-4EF7-9481-C74C0FB153D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060D-4EF7-9481-C74C0FB153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анализа'!$C$14:$L$14</c:f>
              <c:numCache>
                <c:formatCode>0</c:formatCode>
                <c:ptCount val="10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30.931370279755388</c:v>
                </c:pt>
                <c:pt idx="6">
                  <c:v>32.551884136716083</c:v>
                </c:pt>
                <c:pt idx="7">
                  <c:v>31.054291913527436</c:v>
                </c:pt>
                <c:pt idx="8">
                  <c:v>30.452470742338654</c:v>
                </c:pt>
                <c:pt idx="9">
                  <c:v>30.565564037678072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D-4EF7-9481-C74C0FB153D1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  <c:pt idx="0">
                  <c:v>othet assets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060D-4EF7-9481-C74C0FB153D1}"/>
                </c:ext>
              </c:extLst>
            </c:dLbl>
            <c:dLbl>
              <c:idx val="1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060D-4EF7-9481-C74C0FB153D1}"/>
                </c:ext>
              </c:extLst>
            </c:dLbl>
            <c:dLbl>
              <c:idx val="2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060D-4EF7-9481-C74C0FB153D1}"/>
                </c:ext>
              </c:extLst>
            </c:dLbl>
            <c:dLbl>
              <c:idx val="3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060D-4EF7-9481-C74C0FB153D1}"/>
                </c:ext>
              </c:extLst>
            </c:dLbl>
            <c:dLbl>
              <c:idx val="4"/>
              <c:spPr>
                <a:solidFill>
                  <a:schemeClr val="accent5"/>
                </a:solidFill>
                <a:ln>
                  <a:solidFill>
                    <a:srgbClr val="00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060D-4EF7-9481-C74C0FB153D1}"/>
                </c:ext>
              </c:extLst>
            </c:dLbl>
            <c:dLbl>
              <c:idx val="5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B421-44C8-AF9E-0A7C18C82F40}"/>
                </c:ext>
              </c:extLst>
            </c:dLbl>
            <c:dLbl>
              <c:idx val="6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B421-44C8-AF9E-0A7C18C82F40}"/>
                </c:ext>
              </c:extLst>
            </c:dLbl>
            <c:dLbl>
              <c:idx val="7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B421-44C8-AF9E-0A7C18C82F40}"/>
                </c:ext>
              </c:extLst>
            </c:dLbl>
            <c:dLbl>
              <c:idx val="8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B421-44C8-AF9E-0A7C18C82F40}"/>
                </c:ext>
              </c:extLst>
            </c:dLbl>
            <c:dLbl>
              <c:idx val="9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B421-44C8-AF9E-0A7C18C82F40}"/>
                </c:ext>
              </c:extLst>
            </c:dLbl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анализа'!$C$15:$L$15</c:f>
              <c:numCache>
                <c:formatCode>0</c:formatCode>
                <c:ptCount val="10"/>
                <c:pt idx="0">
                  <c:v>6.2917040219186617</c:v>
                </c:pt>
                <c:pt idx="1">
                  <c:v>7.1315400898687713</c:v>
                </c:pt>
                <c:pt idx="2">
                  <c:v>7.5138856447878553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8.3054731557169177</c:v>
                </c:pt>
                <c:pt idx="6">
                  <c:v>8.4481158632839168</c:v>
                </c:pt>
                <c:pt idx="7">
                  <c:v>8.0457080864725654</c:v>
                </c:pt>
                <c:pt idx="8">
                  <c:v>8.4475292576613512</c:v>
                </c:pt>
                <c:pt idx="9">
                  <c:v>9.034435962321929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D-4EF7-9481-C74C0FB153D1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Loans/Assets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060D-4EF7-9481-C74C0FB153D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60D-4EF7-9481-C74C0FB153D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060D-4EF7-9481-C74C0FB153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60D-4EF7-9481-C74C0FB153D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060D-4EF7-9481-C74C0FB153D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0D-4EF7-9481-C74C0FB153D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60D-4EF7-9481-C74C0FB153D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60D-4EF7-9481-C74C0FB153D1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60D-4EF7-9481-C74C0FB153D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60D-4EF7-9481-C74C0FB153D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60D-4EF7-9481-C74C0FB153D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60D-4EF7-9481-C74C0FB153D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60D-4EF7-9481-C74C0FB153D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60D-4EF7-9481-C74C0FB153D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60D-4EF7-9481-C74C0FB153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анализа'!$C$16:$L$16</c:f>
              <c:numCache>
                <c:formatCode>#,##0</c:formatCode>
                <c:ptCount val="10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60.763156564527698</c:v>
                </c:pt>
                <c:pt idx="6">
                  <c:v>59</c:v>
                </c:pt>
                <c:pt idx="7">
                  <c:v>60.9</c:v>
                </c:pt>
                <c:pt idx="8">
                  <c:v>61.1</c:v>
                </c:pt>
                <c:pt idx="9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D-4EF7-9481-C74C0FB153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32904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mk-MK" sz="2800" b="1" dirty="0">
                <a:solidFill>
                  <a:srgbClr val="002060"/>
                </a:solidFill>
                <a:latin typeface="+mn-lt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Q3 202</a:t>
            </a:r>
            <a:r>
              <a:rPr lang="mk-M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3065" y="3109350"/>
            <a:ext cx="7894608" cy="201315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bg1"/>
                </a:solidFill>
              </a:rPr>
              <a:t>Banking sector has stabile rates of profitability</a:t>
            </a:r>
            <a:r>
              <a:rPr lang="en-US" sz="1100" dirty="0">
                <a:solidFill>
                  <a:schemeClr val="bg1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chemeClr val="bg1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chemeClr val="bg1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chemeClr val="bg1"/>
                </a:solidFill>
                <a:effectLst/>
              </a:rPr>
              <a:t>2.3</a:t>
            </a:r>
            <a:r>
              <a:rPr lang="mk-MK" sz="1100" b="1" dirty="0">
                <a:solidFill>
                  <a:schemeClr val="bg1"/>
                </a:solidFill>
              </a:rPr>
              <a:t>%, </a:t>
            </a:r>
            <a:r>
              <a:rPr lang="en-US" sz="1100" b="1" dirty="0">
                <a:solidFill>
                  <a:schemeClr val="bg1"/>
                </a:solidFill>
              </a:rPr>
              <a:t>reduced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(-</a:t>
            </a:r>
            <a:r>
              <a:rPr lang="en-GB" sz="1100" b="1" dirty="0">
                <a:solidFill>
                  <a:schemeClr val="bg1"/>
                </a:solidFill>
              </a:rPr>
              <a:t>0.3) pp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en-GB" sz="1100" b="1" dirty="0">
                <a:solidFill>
                  <a:schemeClr val="bg1"/>
                </a:solidFill>
              </a:rPr>
              <a:t>, 0.1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pp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</a:t>
            </a: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69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chemeClr val="bg1"/>
                </a:solidFill>
                <a:effectLst/>
              </a:rPr>
              <a:t>equity </a:t>
            </a:r>
            <a:r>
              <a:rPr lang="ru-RU" sz="1100" b="1" dirty="0">
                <a:solidFill>
                  <a:schemeClr val="bg1"/>
                </a:solidFill>
              </a:rPr>
              <a:t>(ROAE)</a:t>
            </a:r>
            <a:r>
              <a:rPr lang="en-US" sz="1100" b="1" dirty="0">
                <a:solidFill>
                  <a:schemeClr val="bg1"/>
                </a:solidFill>
              </a:rPr>
              <a:t> 17.5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reduced </a:t>
            </a:r>
            <a:r>
              <a:rPr lang="en-US" sz="1100" dirty="0">
                <a:solidFill>
                  <a:schemeClr val="bg1"/>
                </a:solidFill>
              </a:rPr>
              <a:t>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(-2.7)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en-US" sz="1100" dirty="0">
                <a:solidFill>
                  <a:schemeClr val="bg1"/>
                </a:solidFill>
              </a:rPr>
              <a:t> annual,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0.7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9.88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43.7% of total income cover </a:t>
            </a:r>
            <a:r>
              <a:rPr lang="en-GB" sz="1100" dirty="0">
                <a:solidFill>
                  <a:schemeClr val="bg1"/>
                </a:solidFill>
              </a:rPr>
              <a:t>operating costs of the Banks </a:t>
            </a: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68.2%</a:t>
            </a:r>
            <a:r>
              <a:rPr lang="en-US" sz="1100" dirty="0">
                <a:solidFill>
                  <a:schemeClr val="bg1"/>
                </a:solidFill>
              </a:rPr>
              <a:t> of operating income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is net interest income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bg1"/>
                </a:solidFill>
              </a:rPr>
              <a:t>Source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GB" sz="1000" b="1" dirty="0">
                <a:solidFill>
                  <a:schemeClr val="bg1"/>
                </a:solidFill>
              </a:rPr>
              <a:t> NBR</a:t>
            </a:r>
            <a:r>
              <a:rPr lang="mk-MK" sz="1000" b="1" dirty="0">
                <a:solidFill>
                  <a:schemeClr val="bg1"/>
                </a:solidFill>
              </a:rPr>
              <a:t>М</a:t>
            </a:r>
            <a:r>
              <a:rPr lang="en-GB" sz="1000" b="1" dirty="0">
                <a:solidFill>
                  <a:schemeClr val="bg1"/>
                </a:solidFill>
              </a:rPr>
              <a:t> REPORT ON RISKS IN THE BANKING SYSTEM OF THE REPUBLIC OF MACEDONIA, Indicators on the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banking system,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Report Q32025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GB" sz="1000" dirty="0">
                <a:solidFill>
                  <a:schemeClr val="bg1"/>
                </a:solidFill>
              </a:rPr>
              <a:t>annex 32</a:t>
            </a: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chemeClr val="bg1"/>
                </a:solidFill>
              </a:rPr>
              <a:t>│</a:t>
            </a: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54134"/>
              </p:ext>
            </p:extLst>
          </p:nvPr>
        </p:nvGraphicFramePr>
        <p:xfrm>
          <a:off x="83065" y="5240867"/>
          <a:ext cx="7894608" cy="1308729"/>
        </p:xfrm>
        <a:graphic>
          <a:graphicData uri="http://schemas.openxmlformats.org/drawingml/2006/table">
            <a:tbl>
              <a:tblPr/>
              <a:tblGrid>
                <a:gridCol w="368076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79231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8593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2075249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230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23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B07E3-BA58-26EC-6EC8-6321921730CC}"/>
              </a:ext>
            </a:extLst>
          </p:cNvPr>
          <p:cNvSpPr txBox="1"/>
          <p:nvPr/>
        </p:nvSpPr>
        <p:spPr>
          <a:xfrm>
            <a:off x="10218315" y="133646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>
                <a:solidFill>
                  <a:srgbClr val="002060"/>
                </a:solidFill>
              </a:rPr>
              <a:t>-Q3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D59853-F614-45E4-93BE-8AD60782B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350438"/>
              </p:ext>
            </p:extLst>
          </p:nvPr>
        </p:nvGraphicFramePr>
        <p:xfrm>
          <a:off x="83065" y="784725"/>
          <a:ext cx="3999510" cy="225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EEE1DB-587A-4F40-9584-CED862B55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880881"/>
              </p:ext>
            </p:extLst>
          </p:nvPr>
        </p:nvGraphicFramePr>
        <p:xfrm>
          <a:off x="4109271" y="784724"/>
          <a:ext cx="4056311" cy="225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C4C9EC-8488-4C85-9383-0C24955A7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262547"/>
              </p:ext>
            </p:extLst>
          </p:nvPr>
        </p:nvGraphicFramePr>
        <p:xfrm>
          <a:off x="8192278" y="784723"/>
          <a:ext cx="3929500" cy="280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93BE448-53B1-40F5-A8CD-CF3C58F6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351265"/>
              </p:ext>
            </p:extLst>
          </p:nvPr>
        </p:nvGraphicFramePr>
        <p:xfrm>
          <a:off x="8090630" y="3999531"/>
          <a:ext cx="4031148" cy="280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261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3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53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</a:t>
            </a:r>
            <a:r>
              <a:rPr lang="mk-MK" sz="5300" dirty="0">
                <a:solidFill>
                  <a:srgbClr val="002060"/>
                </a:solidFill>
                <a:latin typeface="Amasis MT Pro" panose="02040504050005020304" pitchFamily="18" charset="0"/>
              </a:rPr>
              <a:t>,</a:t>
            </a:r>
            <a:r>
              <a:rPr lang="en-US" sz="53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en-US" sz="5300" dirty="0">
                <a:solidFill>
                  <a:srgbClr val="00FFFF"/>
                </a:solidFill>
              </a:rPr>
              <a:t>Monetary policy &amp; Macroprudential measures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9527" y="521079"/>
            <a:ext cx="8195214" cy="3624077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2060"/>
                </a:solidFill>
              </a:rPr>
              <a:t>The credit rating of the state: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 www.finance.gov.mk</a:t>
            </a:r>
            <a:r>
              <a:rPr lang="en-US" sz="900" dirty="0"/>
              <a:t> 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20  September 2025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50"/>
            <a:ext cx="3754545" cy="6046209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Credit rating of the state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u="none" strike="noStrike" dirty="0">
                <a:solidFill>
                  <a:schemeClr val="bg1"/>
                </a:solidFill>
                <a:effectLst/>
              </a:rPr>
              <a:t>BB + outlook Stabile, </a:t>
            </a:r>
            <a:r>
              <a:rPr lang="en-US" sz="900" b="1" u="none" strike="noStrike" dirty="0">
                <a:solidFill>
                  <a:schemeClr val="bg1"/>
                </a:solidFill>
                <a:effectLst/>
              </a:rPr>
              <a:t>F</a:t>
            </a:r>
            <a:r>
              <a:rPr lang="en-US" sz="900" b="1" dirty="0">
                <a:solidFill>
                  <a:schemeClr val="bg1"/>
                </a:solidFill>
              </a:rPr>
              <a:t>itch, </a:t>
            </a:r>
            <a:r>
              <a:rPr lang="en-GB" sz="900" b="1" dirty="0">
                <a:solidFill>
                  <a:schemeClr val="bg1"/>
                </a:solidFill>
              </a:rPr>
              <a:t>Credit rating agency </a:t>
            </a:r>
            <a:r>
              <a:rPr lang="en-GB" sz="900" u="none" strike="noStrike" dirty="0">
                <a:solidFill>
                  <a:schemeClr val="bg1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Industrial</a:t>
            </a:r>
            <a:r>
              <a:rPr lang="en-US" sz="900" b="1" u="none" strike="noStrike" baseline="0" dirty="0">
                <a:solidFill>
                  <a:srgbClr val="FFFF00"/>
                </a:solidFill>
                <a:effectLst/>
              </a:rPr>
              <a:t> production volume index</a:t>
            </a:r>
            <a:endParaRPr lang="en-US" sz="900" b="1" i="0" u="none" strike="noStrike" dirty="0">
              <a:solidFill>
                <a:srgbClr val="FFFF00"/>
              </a:solidFill>
              <a:effectLst/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102.7</a:t>
            </a:r>
            <a:r>
              <a:rPr lang="mk-MK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annual </a:t>
            </a:r>
            <a:endParaRPr lang="ru-RU" sz="900" b="0" i="0" dirty="0">
              <a:solidFill>
                <a:schemeClr val="bg1"/>
              </a:solidFill>
              <a:effectLst/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Trade 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Import amounts 2.817</a:t>
            </a:r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Export amounts  </a:t>
            </a:r>
            <a:r>
              <a:rPr lang="en-US" sz="900" dirty="0">
                <a:solidFill>
                  <a:schemeClr val="bg1"/>
                </a:solidFill>
              </a:rPr>
              <a:t>1.935 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Economic growth and </a:t>
            </a:r>
            <a:r>
              <a:rPr lang="en-US" sz="900" b="1" dirty="0" err="1">
                <a:solidFill>
                  <a:srgbClr val="FFFF00"/>
                </a:solidFill>
              </a:rPr>
              <a:t>labour</a:t>
            </a:r>
            <a:r>
              <a:rPr lang="en-US" sz="900" b="1" dirty="0">
                <a:solidFill>
                  <a:srgbClr val="FFFF00"/>
                </a:solidFill>
              </a:rPr>
              <a:t> market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3.8.% </a:t>
            </a:r>
            <a:r>
              <a:rPr lang="en-US" sz="900" b="1" dirty="0">
                <a:solidFill>
                  <a:schemeClr val="bg1"/>
                </a:solidFill>
              </a:rPr>
              <a:t>GDP growth </a:t>
            </a:r>
            <a:endParaRPr lang="mk-MK" sz="900" b="1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Rate of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unemployment </a:t>
            </a:r>
            <a:r>
              <a:rPr lang="en-GB" sz="900" dirty="0">
                <a:solidFill>
                  <a:schemeClr val="bg1"/>
                </a:solidFill>
              </a:rPr>
              <a:t>1</a:t>
            </a:r>
            <a:r>
              <a:rPr lang="mk-MK" sz="900" dirty="0">
                <a:solidFill>
                  <a:schemeClr val="bg1"/>
                </a:solidFill>
              </a:rPr>
              <a:t>1,5</a:t>
            </a:r>
            <a:endParaRPr lang="en-GB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en-US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1000" dirty="0">
                <a:solidFill>
                  <a:srgbClr val="00FFFF"/>
                </a:solidFill>
                <a:latin typeface="Amasis MT Pro" panose="02040504050005020304" pitchFamily="18" charset="0"/>
              </a:rPr>
              <a:t>Monetary policy &amp; Macroprudential measures</a:t>
            </a: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Inflation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</a:rPr>
              <a:t>4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Reference rate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5,</a:t>
            </a:r>
            <a:r>
              <a:rPr lang="en-US" sz="900" dirty="0">
                <a:solidFill>
                  <a:schemeClr val="bg1"/>
                </a:solidFill>
              </a:rPr>
              <a:t>3</a:t>
            </a:r>
            <a:r>
              <a:rPr lang="mk-MK" sz="900" dirty="0">
                <a:solidFill>
                  <a:schemeClr val="bg1"/>
                </a:solidFill>
              </a:rPr>
              <a:t>5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endParaRPr lang="mk-MK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C</a:t>
            </a:r>
            <a:r>
              <a:rPr lang="en-US" sz="900" b="1" i="0" dirty="0">
                <a:solidFill>
                  <a:srgbClr val="FFFF00"/>
                </a:solidFill>
                <a:effectLst/>
              </a:rPr>
              <a:t>ountercyclical capital </a:t>
            </a:r>
            <a:r>
              <a:rPr lang="en-US" sz="900" b="1" i="0" dirty="0" err="1">
                <a:solidFill>
                  <a:srgbClr val="FFFF00"/>
                </a:solidFill>
                <a:effectLst/>
              </a:rPr>
              <a:t>buffer_CCyB</a:t>
            </a:r>
            <a:endParaRPr lang="en-US" sz="900" b="1" i="0" dirty="0">
              <a:solidFill>
                <a:srgbClr val="FFFF00"/>
              </a:solidFill>
              <a:effectLst/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1.75%</a:t>
            </a:r>
            <a:r>
              <a:rPr lang="mk-MK" sz="9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</a:pPr>
            <a:r>
              <a:rPr lang="mk-MK" sz="900" b="1" dirty="0">
                <a:solidFill>
                  <a:schemeClr val="bg1"/>
                </a:solidFill>
              </a:rPr>
              <a:t>(</a:t>
            </a:r>
            <a:r>
              <a:rPr lang="en-US" sz="900" b="1" dirty="0">
                <a:solidFill>
                  <a:schemeClr val="bg1"/>
                </a:solidFill>
              </a:rPr>
              <a:t>Capital Buffer cover 39% of total own funds</a:t>
            </a:r>
            <a:r>
              <a:rPr lang="mk-MK" sz="900" b="1" dirty="0">
                <a:solidFill>
                  <a:schemeClr val="bg1"/>
                </a:solidFill>
              </a:rPr>
              <a:t>)</a:t>
            </a:r>
            <a:endParaRPr lang="en-GB" sz="900" b="1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Reserve requirement</a:t>
            </a: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FX Reserves 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4.723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mk-MK" sz="900" dirty="0">
                <a:solidFill>
                  <a:schemeClr val="bg1"/>
                </a:solidFill>
              </a:rPr>
              <a:t>, </a:t>
            </a:r>
            <a:endParaRPr lang="en-US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dirty="0">
                <a:solidFill>
                  <a:srgbClr val="00FF00"/>
                </a:solidFill>
              </a:rPr>
              <a:t>Share of green portfolio</a:t>
            </a:r>
            <a:r>
              <a:rPr lang="mk-MK" sz="900" dirty="0">
                <a:solidFill>
                  <a:srgbClr val="00FF00"/>
                </a:solidFill>
              </a:rPr>
              <a:t> </a:t>
            </a:r>
            <a:r>
              <a:rPr lang="en-US" sz="900" dirty="0">
                <a:solidFill>
                  <a:srgbClr val="00FF00"/>
                </a:solidFill>
              </a:rPr>
              <a:t>in total FX reserve portfolio 3.2%</a:t>
            </a:r>
            <a:r>
              <a:rPr lang="en-US" altLang="en-US" sz="900" dirty="0">
                <a:solidFill>
                  <a:srgbClr val="00FF00"/>
                </a:solidFill>
              </a:rPr>
              <a:t>, issued by Ministry of Finance</a:t>
            </a:r>
            <a:r>
              <a:rPr lang="mk-MK" altLang="en-US" sz="900" dirty="0">
                <a:solidFill>
                  <a:srgbClr val="00FF00"/>
                </a:solidFill>
              </a:rPr>
              <a:t> </a:t>
            </a:r>
            <a:r>
              <a:rPr lang="en-US" altLang="en-US" sz="900" dirty="0">
                <a:solidFill>
                  <a:srgbClr val="00FF00"/>
                </a:solidFill>
              </a:rPr>
              <a:t>600 million</a:t>
            </a:r>
          </a:p>
          <a:p>
            <a:pPr lvl="0">
              <a:buClr>
                <a:srgbClr val="FFFF00"/>
              </a:buClr>
            </a:pP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ru-RU" sz="900" dirty="0">
              <a:solidFill>
                <a:schemeClr val="bg1"/>
              </a:solidFill>
            </a:endParaRPr>
          </a:p>
          <a:p>
            <a:r>
              <a:rPr lang="en-US" sz="900" b="1" dirty="0">
                <a:solidFill>
                  <a:schemeClr val="bg1"/>
                </a:solidFill>
                <a:cs typeface="Arial" panose="020B0604020202020204" pitchFamily="34" charset="0"/>
              </a:rPr>
              <a:t>Source </a:t>
            </a:r>
            <a:r>
              <a:rPr lang="ru-RU" sz="900" b="1" dirty="0">
                <a:solidFill>
                  <a:schemeClr val="bg1"/>
                </a:solidFill>
              </a:rPr>
              <a:t>: </a:t>
            </a:r>
          </a:p>
          <a:p>
            <a:r>
              <a:rPr lang="en-GB" sz="900" b="1" dirty="0">
                <a:solidFill>
                  <a:schemeClr val="bg1"/>
                </a:solidFill>
              </a:rPr>
              <a:t>NBRM </a:t>
            </a:r>
            <a:r>
              <a:rPr lang="mk-MK" sz="900" b="1" dirty="0">
                <a:solidFill>
                  <a:schemeClr val="bg1"/>
                </a:solidFill>
              </a:rPr>
              <a:t>– </a:t>
            </a:r>
            <a:r>
              <a:rPr lang="en-GB" sz="900" dirty="0">
                <a:solidFill>
                  <a:schemeClr val="bg1"/>
                </a:solidFill>
              </a:rPr>
              <a:t>Q</a:t>
            </a:r>
            <a:r>
              <a:rPr lang="mk-MK" sz="900" dirty="0">
                <a:solidFill>
                  <a:schemeClr val="bg1"/>
                </a:solidFill>
              </a:rPr>
              <a:t>3</a:t>
            </a:r>
            <a:r>
              <a:rPr lang="en-GB" sz="900" dirty="0">
                <a:solidFill>
                  <a:schemeClr val="bg1"/>
                </a:solidFill>
              </a:rPr>
              <a:t>2025 </a:t>
            </a:r>
          </a:p>
          <a:p>
            <a:r>
              <a:rPr lang="en-GB" sz="900" b="1" i="1" dirty="0">
                <a:solidFill>
                  <a:schemeClr val="bg1"/>
                </a:solidFill>
              </a:rPr>
              <a:t>REPORT ON RISKS</a:t>
            </a:r>
            <a:endParaRPr lang="mk-MK" sz="900" b="1" i="1" dirty="0">
              <a:solidFill>
                <a:schemeClr val="bg1"/>
              </a:solidFill>
            </a:endParaRPr>
          </a:p>
          <a:p>
            <a:r>
              <a:rPr lang="en-GB" sz="900" b="1" i="1" dirty="0">
                <a:solidFill>
                  <a:schemeClr val="bg1"/>
                </a:solidFill>
              </a:rPr>
              <a:t>Indicators on the</a:t>
            </a:r>
            <a:r>
              <a:rPr lang="mk-MK" sz="900" b="1" i="1" dirty="0">
                <a:solidFill>
                  <a:schemeClr val="bg1"/>
                </a:solidFill>
              </a:rPr>
              <a:t> </a:t>
            </a:r>
            <a:r>
              <a:rPr lang="en-GB" sz="900" b="1" i="1" dirty="0">
                <a:solidFill>
                  <a:schemeClr val="bg1"/>
                </a:solidFill>
              </a:rPr>
              <a:t>banking </a:t>
            </a:r>
            <a:r>
              <a:rPr lang="en-GB" sz="900" b="1" dirty="0">
                <a:solidFill>
                  <a:schemeClr val="bg1"/>
                </a:solidFill>
              </a:rPr>
              <a:t>system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BDBB0-5A27-14A3-EF79-56E493659720}"/>
              </a:ext>
            </a:extLst>
          </p:cNvPr>
          <p:cNvSpPr txBox="1"/>
          <p:nvPr/>
        </p:nvSpPr>
        <p:spPr>
          <a:xfrm>
            <a:off x="11151135" y="-4072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>
                <a:solidFill>
                  <a:srgbClr val="002060"/>
                </a:solidFill>
              </a:rPr>
              <a:t>-Q3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654D11-6089-3E13-4630-61D34D4D0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2387"/>
              </p:ext>
            </p:extLst>
          </p:nvPr>
        </p:nvGraphicFramePr>
        <p:xfrm>
          <a:off x="3984171" y="607929"/>
          <a:ext cx="8005666" cy="348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8049">
                  <a:extLst>
                    <a:ext uri="{9D8B030D-6E8A-4147-A177-3AD203B41FA5}">
                      <a16:colId xmlns:a16="http://schemas.microsoft.com/office/drawing/2014/main" val="106704716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313211170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1965400078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824612278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3513473003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281404925"/>
                    </a:ext>
                  </a:extLst>
                </a:gridCol>
                <a:gridCol w="712819">
                  <a:extLst>
                    <a:ext uri="{9D8B030D-6E8A-4147-A177-3AD203B41FA5}">
                      <a16:colId xmlns:a16="http://schemas.microsoft.com/office/drawing/2014/main" val="3222518439"/>
                    </a:ext>
                  </a:extLst>
                </a:gridCol>
                <a:gridCol w="790913">
                  <a:extLst>
                    <a:ext uri="{9D8B030D-6E8A-4147-A177-3AD203B41FA5}">
                      <a16:colId xmlns:a16="http://schemas.microsoft.com/office/drawing/2014/main" val="139707626"/>
                    </a:ext>
                  </a:extLst>
                </a:gridCol>
                <a:gridCol w="699795">
                  <a:extLst>
                    <a:ext uri="{9D8B030D-6E8A-4147-A177-3AD203B41FA5}">
                      <a16:colId xmlns:a16="http://schemas.microsoft.com/office/drawing/2014/main" val="687229641"/>
                    </a:ext>
                  </a:extLst>
                </a:gridCol>
                <a:gridCol w="727788">
                  <a:extLst>
                    <a:ext uri="{9D8B030D-6E8A-4147-A177-3AD203B41FA5}">
                      <a16:colId xmlns:a16="http://schemas.microsoft.com/office/drawing/2014/main" val="3370974518"/>
                    </a:ext>
                  </a:extLst>
                </a:gridCol>
                <a:gridCol w="709127">
                  <a:extLst>
                    <a:ext uri="{9D8B030D-6E8A-4147-A177-3AD203B41FA5}">
                      <a16:colId xmlns:a16="http://schemas.microsoft.com/office/drawing/2014/main" val="1654908671"/>
                    </a:ext>
                  </a:extLst>
                </a:gridCol>
              </a:tblGrid>
              <a:tr h="25991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Key economic indicators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Q1 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3118375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9599855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Industrial production volume index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-9,5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4800144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import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8.441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7.599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9,648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12,131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11,149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225590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export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6,433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5,781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6,970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7.781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5642860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GDP growth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-4.7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6108414"/>
                  </a:ext>
                </a:extLst>
              </a:tr>
              <a:tr h="248588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Central Government Budget surplus/deficit (% GDP)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-0,9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0680719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Account Bal.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-335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-318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-329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-801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-330.2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-189.2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60.4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9490887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Gross External Debt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8,154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8,536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9,577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10,790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11,356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8648026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direct invest.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654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488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1,036.8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106.2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-88.0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1996688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Unemployment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13.1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11,6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4352781"/>
                  </a:ext>
                </a:extLst>
              </a:tr>
              <a:tr h="272461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Monetary policy &amp; Macroprudential measures 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9902957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Inflation (CPI%)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449317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Reference rate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4.75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6,05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8344280"/>
                  </a:ext>
                </a:extLst>
              </a:tr>
              <a:tr h="28801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and pending countercyclical capital buffer (</a:t>
                      </a:r>
                      <a:r>
                        <a:rPr lang="en-US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CCyB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 rates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6558201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Reserves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3.36</a:t>
                      </a:r>
                      <a:r>
                        <a:rPr lang="mk-MK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3,643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3,863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4,538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4.407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4.788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4,72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3017850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Exchange rate MKD/EUR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61.6946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722138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1F4F63-C699-B511-3D35-9661C8478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26676"/>
              </p:ext>
            </p:extLst>
          </p:nvPr>
        </p:nvGraphicFramePr>
        <p:xfrm>
          <a:off x="3909527" y="4200081"/>
          <a:ext cx="8195213" cy="226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8279730" cy="2110217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The Banking sector consists </a:t>
            </a:r>
            <a:r>
              <a:rPr 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chemeClr val="bg1"/>
                </a:solidFill>
              </a:rPr>
              <a:t>13 active banks, 5 large (</a:t>
            </a:r>
            <a:r>
              <a:rPr lang="en-GB" sz="1000" dirty="0">
                <a:solidFill>
                  <a:schemeClr val="bg1"/>
                </a:solidFill>
              </a:rPr>
              <a:t>amounts 715.427 Mio. Den.</a:t>
            </a:r>
            <a:r>
              <a:rPr lang="en-US" sz="1000" dirty="0">
                <a:solidFill>
                  <a:schemeClr val="bg1"/>
                </a:solidFill>
              </a:rPr>
              <a:t>) 8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% in total assets, 3 medium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dirty="0">
                <a:solidFill>
                  <a:schemeClr val="bg1"/>
                </a:solidFill>
              </a:rPr>
              <a:t>113.453 Mio. Den.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1</a:t>
            </a:r>
            <a:r>
              <a:rPr lang="mk-MK" sz="1000" dirty="0">
                <a:solidFill>
                  <a:schemeClr val="bg1"/>
                </a:solidFill>
              </a:rPr>
              <a:t>3% </a:t>
            </a:r>
            <a:r>
              <a:rPr lang="en-US" sz="1000" dirty="0">
                <a:solidFill>
                  <a:schemeClr val="bg1"/>
                </a:solidFill>
              </a:rPr>
              <a:t>in total assets, 5 small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dirty="0">
                <a:solidFill>
                  <a:schemeClr val="bg1"/>
                </a:solidFill>
              </a:rPr>
              <a:t>52.409 Mio. Den.) 6% % in total assets and 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Participation of foreign capital </a:t>
            </a:r>
            <a:r>
              <a:rPr lang="mk-MK" sz="1000" dirty="0">
                <a:solidFill>
                  <a:schemeClr val="bg1"/>
                </a:solidFill>
              </a:rPr>
              <a:t>80,47%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chemeClr val="bg1"/>
                </a:solidFill>
              </a:rPr>
              <a:t>Total assets </a:t>
            </a:r>
            <a:r>
              <a:rPr lang="en-GB" sz="1000" dirty="0">
                <a:solidFill>
                  <a:schemeClr val="bg1"/>
                </a:solidFill>
              </a:rPr>
              <a:t>of the Banking system registered the amount of</a:t>
            </a:r>
            <a:r>
              <a:rPr lang="mk-MK" sz="1000" dirty="0">
                <a:solidFill>
                  <a:schemeClr val="bg1"/>
                </a:solidFill>
              </a:rPr>
              <a:t> 881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r>
              <a:rPr lang="mk-MK" sz="1000" dirty="0">
                <a:solidFill>
                  <a:schemeClr val="bg1"/>
                </a:solidFill>
              </a:rPr>
              <a:t>290</a:t>
            </a:r>
            <a:r>
              <a:rPr lang="en-GB" sz="1000" dirty="0">
                <a:solidFill>
                  <a:schemeClr val="bg1"/>
                </a:solidFill>
              </a:rPr>
              <a:t> Mio. Den.</a:t>
            </a:r>
            <a:r>
              <a:rPr lang="en-US" sz="1000" dirty="0">
                <a:solidFill>
                  <a:schemeClr val="bg1"/>
                </a:solidFill>
              </a:rPr>
              <a:t>, increased by</a:t>
            </a:r>
            <a:r>
              <a:rPr lang="mk-MK" sz="1000" dirty="0">
                <a:solidFill>
                  <a:schemeClr val="bg1"/>
                </a:solidFill>
              </a:rPr>
              <a:t> 1</a:t>
            </a:r>
            <a:r>
              <a:rPr lang="en-US" sz="1000" dirty="0">
                <a:solidFill>
                  <a:schemeClr val="bg1"/>
                </a:solidFill>
              </a:rPr>
              <a:t>5.2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annual and 2.7% quarterly, </a:t>
            </a:r>
            <a:r>
              <a:rPr lang="en-GB" sz="1000" dirty="0">
                <a:solidFill>
                  <a:schemeClr val="bg1"/>
                </a:solidFill>
              </a:rPr>
              <a:t>which is supported by the growth of the deposit by </a:t>
            </a:r>
            <a:r>
              <a:rPr lang="mk-MK" sz="1000">
                <a:solidFill>
                  <a:schemeClr val="bg1"/>
                </a:solidFill>
              </a:rPr>
              <a:t>12,8%</a:t>
            </a:r>
            <a:r>
              <a:rPr lang="en-GB" sz="1000" dirty="0">
                <a:solidFill>
                  <a:schemeClr val="bg1"/>
                </a:solidFill>
              </a:rPr>
              <a:t> annual, </a:t>
            </a:r>
            <a:r>
              <a:rPr lang="mk-MK" sz="1000" dirty="0">
                <a:solidFill>
                  <a:schemeClr val="bg1"/>
                </a:solidFill>
              </a:rPr>
              <a:t>2,</a:t>
            </a:r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quarterly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and the capital position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of the banks which increased by 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0.8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annual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0.1% quarterly.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Total loans increased by </a:t>
            </a:r>
            <a:r>
              <a:rPr lang="mk-MK" sz="1000" dirty="0">
                <a:solidFill>
                  <a:schemeClr val="bg1"/>
                </a:solidFill>
              </a:rPr>
              <a:t>14,</a:t>
            </a:r>
            <a:r>
              <a:rPr lang="en-US" sz="1000" dirty="0">
                <a:solidFill>
                  <a:schemeClr val="bg1"/>
                </a:solidFill>
              </a:rPr>
              <a:t>9%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US" sz="1000" dirty="0">
                <a:solidFill>
                  <a:schemeClr val="bg1"/>
                </a:solidFill>
              </a:rPr>
              <a:t>1.9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chemeClr val="bg1"/>
                </a:solidFill>
              </a:rPr>
              <a:t>The level of financial intermediation</a:t>
            </a:r>
            <a:r>
              <a:rPr lang="mk-MK" sz="1000" dirty="0">
                <a:solidFill>
                  <a:schemeClr val="bg1"/>
                </a:solidFill>
              </a:rPr>
              <a:t>  </a:t>
            </a:r>
            <a:r>
              <a:rPr lang="en-GB" sz="1000" dirty="0">
                <a:solidFill>
                  <a:schemeClr val="bg1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chemeClr val="bg1"/>
                </a:solidFill>
              </a:rPr>
              <a:t>Т</a:t>
            </a:r>
            <a:r>
              <a:rPr lang="en-GB" sz="1000" dirty="0">
                <a:solidFill>
                  <a:schemeClr val="bg1"/>
                </a:solidFill>
              </a:rPr>
              <a:t>he ratio of total assets and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GDP is </a:t>
            </a: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6.4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GB" sz="1000" dirty="0">
                <a:solidFill>
                  <a:schemeClr val="bg1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deposits from non-financial sector/GDP</a:t>
            </a:r>
            <a:r>
              <a:rPr lang="mk-MK" sz="1000" dirty="0">
                <a:solidFill>
                  <a:schemeClr val="bg1"/>
                </a:solidFill>
              </a:rPr>
              <a:t> 6</a:t>
            </a:r>
            <a:r>
              <a:rPr lang="en-US" sz="1000" dirty="0">
                <a:solidFill>
                  <a:schemeClr val="bg1"/>
                </a:solidFill>
              </a:rPr>
              <a:t>1.6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gross loans to non-financial sector/GDP 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en-US" sz="1000" dirty="0">
                <a:solidFill>
                  <a:schemeClr val="bg1"/>
                </a:solidFill>
              </a:rPr>
              <a:t>2.3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Source NBRSM, Department for financial stability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Last revision to GDP figures (at current prices): 0</a:t>
            </a: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5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12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5</a:t>
            </a:r>
            <a:r>
              <a:rPr lang="en-GB" sz="800" dirty="0">
                <a:solidFill>
                  <a:srgbClr val="00B0F0"/>
                </a:solidFill>
              </a:rPr>
              <a:t>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on risk  Q</a:t>
            </a:r>
            <a:r>
              <a:rPr lang="mk-MK" sz="800" dirty="0">
                <a:solidFill>
                  <a:srgbClr val="00B0F0"/>
                </a:solidFill>
              </a:rPr>
              <a:t>3</a:t>
            </a:r>
            <a:r>
              <a:rPr lang="en-GB" sz="800" dirty="0">
                <a:solidFill>
                  <a:srgbClr val="00B0F0"/>
                </a:solidFill>
              </a:rPr>
              <a:t>2025</a:t>
            </a:r>
            <a:endParaRPr lang="mk-MK" sz="8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17825"/>
              </p:ext>
            </p:extLst>
          </p:nvPr>
        </p:nvGraphicFramePr>
        <p:xfrm>
          <a:off x="185530" y="690465"/>
          <a:ext cx="8118716" cy="1992064"/>
        </p:xfrm>
        <a:graphic>
          <a:graphicData uri="http://schemas.openxmlformats.org/drawingml/2006/table">
            <a:tbl>
              <a:tblPr/>
              <a:tblGrid>
                <a:gridCol w="1540029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386667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386667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386667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386667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386667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56442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614998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94834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594834">
                  <a:extLst>
                    <a:ext uri="{9D8B030D-6E8A-4147-A177-3AD203B41FA5}">
                      <a16:colId xmlns:a16="http://schemas.microsoft.com/office/drawing/2014/main" val="808924301"/>
                    </a:ext>
                  </a:extLst>
                </a:gridCol>
                <a:gridCol w="614999">
                  <a:extLst>
                    <a:ext uri="{9D8B030D-6E8A-4147-A177-3AD203B41FA5}">
                      <a16:colId xmlns:a16="http://schemas.microsoft.com/office/drawing/2014/main" val="3865441267"/>
                    </a:ext>
                  </a:extLst>
                </a:gridCol>
                <a:gridCol w="231884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603280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826097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577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denars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</a:p>
                    <a:p>
                      <a:pPr algn="ctr" fontAlgn="ctr"/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881,290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49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524,186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319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628,344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333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115,086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994213"/>
              </p:ext>
            </p:extLst>
          </p:nvPr>
        </p:nvGraphicFramePr>
        <p:xfrm>
          <a:off x="8602823" y="953863"/>
          <a:ext cx="3530750" cy="294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067474" y="61530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64A984-19F4-CFA5-7C85-6D65BC455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70314"/>
              </p:ext>
            </p:extLst>
          </p:nvPr>
        </p:nvGraphicFramePr>
        <p:xfrm>
          <a:off x="145812" y="2735235"/>
          <a:ext cx="3079103" cy="18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851CE4-01B7-4B1B-9A2E-74BC68D05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690109"/>
              </p:ext>
            </p:extLst>
          </p:nvPr>
        </p:nvGraphicFramePr>
        <p:xfrm>
          <a:off x="8485969" y="4430676"/>
          <a:ext cx="3647604" cy="224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5942A6-387A-02D0-D279-B73713DBE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759886"/>
              </p:ext>
            </p:extLst>
          </p:nvPr>
        </p:nvGraphicFramePr>
        <p:xfrm>
          <a:off x="3081676" y="2748412"/>
          <a:ext cx="5343866" cy="18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800648"/>
            <a:ext cx="7142714" cy="2888212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 </a:t>
            </a:r>
            <a:r>
              <a:rPr lang="en-GB" sz="1100" dirty="0">
                <a:solidFill>
                  <a:schemeClr val="bg1"/>
                </a:solidFill>
              </a:rPr>
              <a:t>31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mk-MK" sz="1100" dirty="0">
                <a:solidFill>
                  <a:schemeClr val="bg1"/>
                </a:solidFill>
              </a:rPr>
              <a:t>6</a:t>
            </a:r>
            <a:r>
              <a:rPr lang="en-US" sz="1100" dirty="0">
                <a:solidFill>
                  <a:schemeClr val="bg1"/>
                </a:solidFill>
              </a:rPr>
              <a:t>0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9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267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</a:t>
            </a:r>
            <a:r>
              <a:rPr lang="mk-MK" sz="1100" b="1" dirty="0">
                <a:solidFill>
                  <a:srgbClr val="FF99FF"/>
                </a:solidFill>
              </a:rPr>
              <a:t>5</a:t>
            </a:r>
            <a:r>
              <a:rPr lang="en-US" sz="1100" b="1" dirty="0">
                <a:solidFill>
                  <a:srgbClr val="FF99FF"/>
                </a:solidFill>
              </a:rPr>
              <a:t>6.7</a:t>
            </a:r>
            <a:r>
              <a:rPr lang="en-GB" sz="1100" b="1" dirty="0">
                <a:solidFill>
                  <a:srgbClr val="FF99FF"/>
                </a:solidFill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31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53%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</a:t>
            </a:r>
            <a:r>
              <a:rPr lang="en-US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BDBD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** Liquid assets</a:t>
            </a:r>
            <a:r>
              <a:rPr lang="en-US" sz="1100" dirty="0">
                <a:solidFill>
                  <a:srgbClr val="00B0F0"/>
                </a:solidFill>
              </a:rPr>
              <a:t>: cash</a:t>
            </a:r>
            <a:r>
              <a:rPr lang="ru-RU" sz="1100" dirty="0">
                <a:solidFill>
                  <a:srgbClr val="00B0F0"/>
                </a:solidFill>
              </a:rPr>
              <a:t>,</a:t>
            </a:r>
            <a:r>
              <a:rPr lang="en-US" sz="1100" dirty="0">
                <a:solidFill>
                  <a:srgbClr val="00B0F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*** Non-financial sub</a:t>
            </a:r>
            <a:r>
              <a:rPr lang="en-GB" sz="1100" dirty="0">
                <a:solidFill>
                  <a:srgbClr val="00B0F0"/>
                </a:solidFill>
              </a:rPr>
              <a:t>:</a:t>
            </a:r>
            <a:r>
              <a:rPr lang="ru-RU" sz="1100" dirty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B0F0"/>
                </a:solidFill>
              </a:rPr>
              <a:t>Source</a:t>
            </a:r>
            <a:r>
              <a:rPr lang="en-US" sz="1000" i="1" dirty="0">
                <a:solidFill>
                  <a:srgbClr val="00B0F0"/>
                </a:solidFill>
              </a:rPr>
              <a:t>:</a:t>
            </a:r>
            <a:r>
              <a:rPr lang="en-GB" sz="1000" i="1" dirty="0">
                <a:solidFill>
                  <a:srgbClr val="00B0F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B0F0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B0F0"/>
                </a:solidFill>
              </a:rPr>
              <a:t>, </a:t>
            </a:r>
            <a:r>
              <a:rPr lang="en-GB" sz="1000" i="1" dirty="0">
                <a:solidFill>
                  <a:srgbClr val="00B0F0"/>
                </a:solidFill>
              </a:rPr>
              <a:t>Indicators on the</a:t>
            </a:r>
            <a:r>
              <a:rPr lang="mk-MK" sz="1000" i="1" dirty="0">
                <a:solidFill>
                  <a:srgbClr val="00B0F0"/>
                </a:solidFill>
              </a:rPr>
              <a:t> </a:t>
            </a:r>
            <a:r>
              <a:rPr lang="en-GB" sz="1000" i="1" dirty="0">
                <a:solidFill>
                  <a:srgbClr val="00B0F0"/>
                </a:solidFill>
              </a:rPr>
              <a:t>banking </a:t>
            </a:r>
            <a:r>
              <a:rPr lang="en-GB" sz="1000" dirty="0">
                <a:solidFill>
                  <a:srgbClr val="00B0F0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000" dirty="0">
              <a:solidFill>
                <a:srgbClr val="00B0F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</a:t>
            </a:r>
            <a:r>
              <a:rPr lang="en-GB" sz="1000" dirty="0">
                <a:solidFill>
                  <a:srgbClr val="00B0F0"/>
                </a:solidFill>
              </a:rPr>
              <a:t>Annual Report on risk  Q</a:t>
            </a:r>
            <a:r>
              <a:rPr lang="mk-MK" sz="1000" dirty="0">
                <a:solidFill>
                  <a:srgbClr val="00B0F0"/>
                </a:solidFill>
              </a:rPr>
              <a:t>3</a:t>
            </a:r>
            <a:r>
              <a:rPr lang="en-GB" sz="1000" dirty="0">
                <a:solidFill>
                  <a:srgbClr val="00B0F0"/>
                </a:solidFill>
              </a:rPr>
              <a:t>2025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annex </a:t>
            </a:r>
            <a:r>
              <a:rPr lang="mk-MK" sz="1000" dirty="0">
                <a:solidFill>
                  <a:srgbClr val="00B0F0"/>
                </a:solidFill>
              </a:rPr>
              <a:t>24</a:t>
            </a:r>
            <a:endParaRPr lang="en-GB" sz="10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B0F0"/>
                </a:solidFill>
              </a:rPr>
              <a:t>│</a:t>
            </a: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endParaRPr lang="en-GB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        www.bankingsupervision.europa.eu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573478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r>
              <a:rPr lang="en-US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_Liquidity conditions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EAD95-7B57-049F-2DB7-E1CD4FE7BEE9}"/>
              </a:ext>
            </a:extLst>
          </p:cNvPr>
          <p:cNvSpPr txBox="1"/>
          <p:nvPr/>
        </p:nvSpPr>
        <p:spPr>
          <a:xfrm>
            <a:off x="11067474" y="53073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209336-2A42-409A-8DD0-CD4FB14C9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59756"/>
              </p:ext>
            </p:extLst>
          </p:nvPr>
        </p:nvGraphicFramePr>
        <p:xfrm>
          <a:off x="7412780" y="1146322"/>
          <a:ext cx="4511639" cy="261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C52D63-48E6-4A9D-945C-96E519E3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609267"/>
              </p:ext>
            </p:extLst>
          </p:nvPr>
        </p:nvGraphicFramePr>
        <p:xfrm>
          <a:off x="2733869" y="1730228"/>
          <a:ext cx="4760554" cy="190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C16D32-F2B7-FAB7-83DC-DFCE3F681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223016"/>
              </p:ext>
            </p:extLst>
          </p:nvPr>
        </p:nvGraphicFramePr>
        <p:xfrm>
          <a:off x="7383698" y="3800648"/>
          <a:ext cx="4569802" cy="28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7261" y="3392842"/>
            <a:ext cx="5667700" cy="259434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ru-RU" sz="1100" b="1" dirty="0">
                <a:solidFill>
                  <a:schemeClr val="bg1"/>
                </a:solidFill>
              </a:rPr>
              <a:t>5</a:t>
            </a:r>
            <a:r>
              <a:rPr lang="en-US" sz="1100" b="1" dirty="0">
                <a:solidFill>
                  <a:schemeClr val="bg1"/>
                </a:solidFill>
              </a:rPr>
              <a:t>33.919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mk-MK" sz="1100" b="1" dirty="0">
                <a:solidFill>
                  <a:schemeClr val="bg1"/>
                </a:solidFill>
              </a:rPr>
              <a:t>1</a:t>
            </a:r>
            <a:r>
              <a:rPr lang="en-US" sz="1100" b="1" dirty="0">
                <a:solidFill>
                  <a:schemeClr val="bg1"/>
                </a:solidFill>
              </a:rPr>
              <a:t>4.4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1,9%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consumer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and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7</a:t>
            </a:r>
            <a:r>
              <a:rPr lang="en-US" sz="1100" b="1" dirty="0">
                <a:solidFill>
                  <a:schemeClr val="bg1"/>
                </a:solidFill>
              </a:rPr>
              <a:t>.7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1.8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FF99FF"/>
                </a:solidFill>
              </a:rPr>
              <a:t>Real estate loans</a:t>
            </a:r>
            <a:r>
              <a:rPr lang="en-US" sz="1100" b="1" dirty="0">
                <a:solidFill>
                  <a:schemeClr val="bg1"/>
                </a:solidFill>
              </a:rPr>
              <a:t>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</a:t>
            </a:r>
            <a:r>
              <a:rPr lang="en-US" sz="1100" b="1" dirty="0">
                <a:solidFill>
                  <a:schemeClr val="bg1"/>
                </a:solidFill>
              </a:rPr>
              <a:t>5.6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3,</a:t>
            </a:r>
            <a:r>
              <a:rPr lang="en-US" sz="1100" b="1" dirty="0">
                <a:solidFill>
                  <a:schemeClr val="bg1"/>
                </a:solidFill>
              </a:rPr>
              <a:t>4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Car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reduced </a:t>
            </a:r>
            <a:r>
              <a:rPr lang="en-US" sz="1100" b="1" dirty="0">
                <a:solidFill>
                  <a:schemeClr val="bg1"/>
                </a:solidFill>
              </a:rPr>
              <a:t>by (-0.8%)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4</a:t>
            </a:r>
            <a:r>
              <a:rPr lang="ru-RU" sz="1100" b="1" dirty="0">
                <a:solidFill>
                  <a:schemeClr val="bg1"/>
                </a:solidFill>
              </a:rPr>
              <a:t>%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1.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399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rgbClr val="00B0F0"/>
                </a:solidFill>
              </a:rPr>
              <a:t>Source</a:t>
            </a:r>
            <a:r>
              <a:rPr lang="en-US" sz="800" dirty="0">
                <a:solidFill>
                  <a:srgbClr val="00B0F0"/>
                </a:solidFill>
              </a:rPr>
              <a:t>:</a:t>
            </a:r>
            <a:r>
              <a:rPr lang="en-GB" sz="8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Indicators on the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banking system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annex 9,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Q</a:t>
            </a:r>
            <a:r>
              <a:rPr lang="mk-MK" sz="800" dirty="0">
                <a:solidFill>
                  <a:srgbClr val="00B0F0"/>
                </a:solidFill>
              </a:rPr>
              <a:t>3</a:t>
            </a:r>
            <a:r>
              <a:rPr lang="en-GB" sz="800" dirty="0">
                <a:solidFill>
                  <a:srgbClr val="00B0F0"/>
                </a:solidFill>
              </a:rPr>
              <a:t>2025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37845"/>
              </p:ext>
            </p:extLst>
          </p:nvPr>
        </p:nvGraphicFramePr>
        <p:xfrm>
          <a:off x="5831633" y="3391732"/>
          <a:ext cx="6244564" cy="3417635"/>
        </p:xfrm>
        <a:graphic>
          <a:graphicData uri="http://schemas.openxmlformats.org/drawingml/2006/table">
            <a:tbl>
              <a:tblPr/>
              <a:tblGrid>
                <a:gridCol w="615820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61264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12127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83897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505583">
                  <a:extLst>
                    <a:ext uri="{9D8B030D-6E8A-4147-A177-3AD203B41FA5}">
                      <a16:colId xmlns:a16="http://schemas.microsoft.com/office/drawing/2014/main" val="2743890156"/>
                    </a:ext>
                  </a:extLst>
                </a:gridCol>
                <a:gridCol w="175528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442146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435834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793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L</a:t>
                      </a:r>
                      <a:r>
                        <a:rPr lang="mk-MK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О</a:t>
                      </a: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ANS - HOUSEHOLDS</a:t>
                      </a:r>
                      <a:endParaRPr lang="mk-MK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5485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Consumer loans and credit cards</a:t>
                      </a:r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168,026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172,612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175,660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433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413764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104,649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3,320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3700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269,251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277,476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284,062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u="none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reen loans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1,399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Tahoma" panose="020B0604030504040204" pitchFamily="34" charset="0"/>
                        </a:rPr>
                        <a:t>40.6%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Tahoma" panose="020B0604030504040204" pitchFamily="34" charset="0"/>
                        </a:rPr>
                        <a:t>5.2%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105006"/>
              </p:ext>
            </p:extLst>
          </p:nvPr>
        </p:nvGraphicFramePr>
        <p:xfrm>
          <a:off x="5382189" y="476932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4188430" y="641185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GB" sz="8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endParaRPr lang="en-US" sz="800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1B4B89-C967-0C5F-4850-15D12FA5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59263"/>
              </p:ext>
            </p:extLst>
          </p:nvPr>
        </p:nvGraphicFramePr>
        <p:xfrm>
          <a:off x="158621" y="6092039"/>
          <a:ext cx="5645305" cy="71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316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  <a:gridCol w="386415">
                  <a:extLst>
                    <a:ext uri="{9D8B030D-6E8A-4147-A177-3AD203B41FA5}">
                      <a16:colId xmlns:a16="http://schemas.microsoft.com/office/drawing/2014/main" val="848841265"/>
                    </a:ext>
                  </a:extLst>
                </a:gridCol>
              </a:tblGrid>
              <a:tr h="2084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Weighted interest rates on granted loans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260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INTEREST RATES ON TOTAL GRANTED LOANS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136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(Denar and foreign currency)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C45671-4F88-9673-B041-E66AF2E8A1D6}"/>
              </a:ext>
            </a:extLst>
          </p:cNvPr>
          <p:cNvSpPr txBox="1"/>
          <p:nvPr/>
        </p:nvSpPr>
        <p:spPr>
          <a:xfrm>
            <a:off x="10127972" y="24613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D7CE24-CEC5-4B9B-2974-C404108A6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963577"/>
              </p:ext>
            </p:extLst>
          </p:nvPr>
        </p:nvGraphicFramePr>
        <p:xfrm>
          <a:off x="8052318" y="827822"/>
          <a:ext cx="4034680" cy="22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2B17DC0-B05B-20F1-F18B-2F6363B06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07098"/>
              </p:ext>
            </p:extLst>
          </p:nvPr>
        </p:nvGraphicFramePr>
        <p:xfrm>
          <a:off x="87260" y="946946"/>
          <a:ext cx="5667700" cy="23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7"/>
            <a:ext cx="7787777" cy="350859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000" b="1" dirty="0">
                <a:solidFill>
                  <a:schemeClr val="bg1"/>
                </a:solidFill>
              </a:rPr>
              <a:t>Loans of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in total 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participate with</a:t>
            </a:r>
            <a:r>
              <a:rPr lang="mk-MK" sz="1000" b="1" dirty="0">
                <a:solidFill>
                  <a:schemeClr val="bg1"/>
                </a:solidFill>
              </a:rPr>
              <a:t> 4</a:t>
            </a:r>
            <a:r>
              <a:rPr lang="en-US" sz="1000" b="1" dirty="0">
                <a:solidFill>
                  <a:schemeClr val="bg1"/>
                </a:solidFill>
              </a:rPr>
              <a:t>9</a:t>
            </a:r>
            <a:r>
              <a:rPr lang="mk-MK" sz="1000" b="1" dirty="0">
                <a:solidFill>
                  <a:schemeClr val="bg1"/>
                </a:solidFill>
              </a:rPr>
              <a:t>%</a:t>
            </a:r>
            <a:r>
              <a:rPr lang="en-US" sz="1000" b="1" dirty="0">
                <a:solidFill>
                  <a:schemeClr val="bg1"/>
                </a:solidFill>
              </a:rPr>
              <a:t>,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increased by </a:t>
            </a:r>
            <a:r>
              <a:rPr lang="mk-MK" sz="1000" b="1" dirty="0">
                <a:solidFill>
                  <a:schemeClr val="bg1"/>
                </a:solidFill>
              </a:rPr>
              <a:t>15.9%</a:t>
            </a:r>
            <a:r>
              <a:rPr lang="en-US" sz="1000" b="1" dirty="0">
                <a:solidFill>
                  <a:schemeClr val="bg1"/>
                </a:solidFill>
              </a:rPr>
              <a:t>  annual,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and </a:t>
            </a:r>
            <a:r>
              <a:rPr lang="mk-MK" sz="1000" b="1" dirty="0">
                <a:solidFill>
                  <a:schemeClr val="bg1"/>
                </a:solidFill>
              </a:rPr>
              <a:t>1,4%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000" b="1" dirty="0">
                <a:solidFill>
                  <a:schemeClr val="bg1"/>
                </a:solidFill>
              </a:rPr>
              <a:t>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structure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by economic activity of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</a:t>
            </a:r>
            <a:r>
              <a:rPr lang="en-GB" sz="1000" b="1" dirty="0">
                <a:solidFill>
                  <a:schemeClr val="bg1"/>
                </a:solidFill>
              </a:rPr>
              <a:t>: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1" dirty="0">
                <a:solidFill>
                  <a:srgbClr val="FF99FF"/>
                </a:solidFill>
              </a:rPr>
              <a:t>Trade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28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13.1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0.4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Industry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21%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 10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US" sz="1000" dirty="0">
                <a:solidFill>
                  <a:schemeClr val="bg1"/>
                </a:solidFill>
              </a:rPr>
              <a:t>5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 annual or </a:t>
            </a:r>
            <a:r>
              <a:rPr lang="mk-MK" sz="1000" dirty="0">
                <a:solidFill>
                  <a:schemeClr val="bg1"/>
                </a:solidFill>
              </a:rPr>
              <a:t>(-0,8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)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kern="1200" dirty="0">
                <a:solidFill>
                  <a:srgbClr val="FF99FF"/>
                </a:solidFill>
                <a:ea typeface="+mn-ea"/>
                <a:cs typeface="+mn-cs"/>
              </a:rPr>
              <a:t>Construction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kern="1200" dirty="0">
                <a:solidFill>
                  <a:schemeClr val="bg1"/>
                </a:solidFill>
                <a:ea typeface="+mn-ea"/>
                <a:cs typeface="+mn-cs"/>
              </a:rPr>
              <a:t>16%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mk-MK" sz="1000" dirty="0">
                <a:solidFill>
                  <a:schemeClr val="bg1"/>
                </a:solidFill>
              </a:rPr>
              <a:t>5,6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</a:t>
            </a:r>
            <a:r>
              <a:rPr lang="mk-MK" sz="1000" dirty="0">
                <a:solidFill>
                  <a:schemeClr val="bg1"/>
                </a:solidFill>
              </a:rPr>
              <a:t>3,3%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Electricity, gas, steam and air conditioning supply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11%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42,3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</a:t>
            </a:r>
            <a:r>
              <a:rPr lang="mk-MK" sz="1000" dirty="0">
                <a:solidFill>
                  <a:schemeClr val="bg1"/>
                </a:solidFill>
              </a:rPr>
              <a:t>3,0%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Transport and storage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7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11.5%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increased by </a:t>
            </a:r>
            <a:r>
              <a:rPr lang="mk-MK" sz="1000" dirty="0">
                <a:solidFill>
                  <a:schemeClr val="bg1"/>
                </a:solidFill>
              </a:rPr>
              <a:t>1,2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0" dirty="0">
                <a:solidFill>
                  <a:srgbClr val="050505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en-GB" sz="10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</a:t>
            </a:r>
            <a:endParaRPr lang="mk-MK" sz="10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0" i="0" u="none" strike="noStrike" baseline="0" dirty="0">
                <a:solidFill>
                  <a:srgbClr val="00FF00"/>
                </a:solidFill>
              </a:rPr>
              <a:t>Green Loans of non-financial com. amount </a:t>
            </a:r>
            <a:r>
              <a:rPr lang="mk-MK" sz="1000" dirty="0">
                <a:solidFill>
                  <a:srgbClr val="00FF00"/>
                </a:solidFill>
              </a:rPr>
              <a:t>30.721 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Mio. DEN</a:t>
            </a:r>
            <a:r>
              <a:rPr lang="en-GB" sz="1000" dirty="0">
                <a:solidFill>
                  <a:srgbClr val="00FF00"/>
                </a:solidFill>
              </a:rPr>
              <a:t> </a:t>
            </a:r>
            <a:r>
              <a:rPr lang="mk-MK" sz="1000" dirty="0">
                <a:solidFill>
                  <a:srgbClr val="00FF00"/>
                </a:solidFill>
              </a:rPr>
              <a:t>12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0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000" dirty="0">
                <a:solidFill>
                  <a:srgbClr val="00FF00"/>
                </a:solidFill>
              </a:rPr>
              <a:t>of</a:t>
            </a:r>
            <a:r>
              <a:rPr lang="mk-MK" sz="1000" dirty="0">
                <a:solidFill>
                  <a:srgbClr val="00FF00"/>
                </a:solidFill>
              </a:rPr>
              <a:t> </a:t>
            </a:r>
            <a:r>
              <a:rPr lang="en-US" sz="1000" dirty="0">
                <a:solidFill>
                  <a:srgbClr val="00FF00"/>
                </a:solidFill>
              </a:rPr>
              <a:t>non-financial companies </a:t>
            </a:r>
            <a:endParaRPr lang="mk-MK" sz="1000" b="1" i="0" u="none" strike="noStrike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00FF00"/>
                </a:solidFill>
              </a:rPr>
              <a:t>Total exposures towards sectors that highly contribute to climate change since Q4*2024 amount </a:t>
            </a:r>
            <a:r>
              <a:rPr lang="en-US" sz="1000" dirty="0">
                <a:solidFill>
                  <a:schemeClr val="bg1"/>
                </a:solidFill>
              </a:rPr>
              <a:t>174.448 Mio. DEN</a:t>
            </a: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000" b="1" dirty="0">
                <a:solidFill>
                  <a:srgbClr val="00FF00"/>
                </a:solidFill>
              </a:rPr>
              <a:t> </a:t>
            </a:r>
            <a:r>
              <a:rPr lang="en-GB" sz="1000" b="1" dirty="0">
                <a:solidFill>
                  <a:srgbClr val="00FF00"/>
                </a:solidFill>
              </a:rPr>
              <a:t>have been identified as transition risks the following climate sensitive  sectors: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Fossil fuels </a:t>
            </a:r>
            <a:r>
              <a:rPr lang="en-GB" sz="1000" dirty="0">
                <a:solidFill>
                  <a:schemeClr val="bg1"/>
                </a:solidFill>
              </a:rPr>
              <a:t>9.182 Mio. DEN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Utilities </a:t>
            </a:r>
            <a:r>
              <a:rPr lang="en-GB" sz="1000" dirty="0">
                <a:solidFill>
                  <a:schemeClr val="bg1"/>
                </a:solidFill>
              </a:rPr>
              <a:t>34.556 Mio. DEN</a:t>
            </a:r>
            <a:endParaRPr lang="en-GB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Energy-intensive sectors </a:t>
            </a:r>
            <a:r>
              <a:rPr lang="en-GB" sz="1000" dirty="0">
                <a:solidFill>
                  <a:schemeClr val="bg1"/>
                </a:solidFill>
              </a:rPr>
              <a:t>32.793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Mio. DEN</a:t>
            </a:r>
            <a:endParaRPr lang="en-GB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Buildings </a:t>
            </a:r>
            <a:r>
              <a:rPr lang="en-GB" sz="1000" dirty="0">
                <a:solidFill>
                  <a:schemeClr val="bg1"/>
                </a:solidFill>
              </a:rPr>
              <a:t>59.722 Mio. DEN</a:t>
            </a:r>
            <a:endParaRPr lang="en-GB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Transportation </a:t>
            </a:r>
            <a:r>
              <a:rPr lang="en-GB" sz="1000" dirty="0">
                <a:solidFill>
                  <a:schemeClr val="bg1"/>
                </a:solidFill>
              </a:rPr>
              <a:t>32.209 Mio. DEN</a:t>
            </a:r>
            <a:endParaRPr lang="en-GB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Agriculture </a:t>
            </a:r>
            <a:r>
              <a:rPr lang="en-GB" sz="1000" dirty="0">
                <a:solidFill>
                  <a:schemeClr val="bg1"/>
                </a:solidFill>
              </a:rPr>
              <a:t>5.986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Mio. DEN</a:t>
            </a:r>
            <a:endParaRPr lang="en-US" sz="1000" b="1" dirty="0">
              <a:solidFill>
                <a:srgbClr val="00FF00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According to World Bank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</a:rPr>
              <a:t>Source</a:t>
            </a:r>
            <a:r>
              <a:rPr lang="en-US" sz="1000" dirty="0">
                <a:solidFill>
                  <a:srgbClr val="00B0F0"/>
                </a:solidFill>
              </a:rPr>
              <a:t>:</a:t>
            </a:r>
            <a:r>
              <a:rPr lang="en-GB" sz="10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Indicators on the</a:t>
            </a:r>
            <a:r>
              <a:rPr lang="mk-MK" sz="1000" dirty="0">
                <a:solidFill>
                  <a:srgbClr val="00B0F0"/>
                </a:solidFill>
              </a:rPr>
              <a:t> </a:t>
            </a:r>
            <a:r>
              <a:rPr lang="en-GB" sz="1000" dirty="0">
                <a:solidFill>
                  <a:srgbClr val="00B0F0"/>
                </a:solidFill>
              </a:rPr>
              <a:t>banking system, annex 9, </a:t>
            </a:r>
            <a:r>
              <a:rPr lang="en-US" sz="1000" dirty="0">
                <a:solidFill>
                  <a:srgbClr val="00B0F0"/>
                </a:solidFill>
              </a:rPr>
              <a:t>R</a:t>
            </a:r>
            <a:r>
              <a:rPr lang="en-GB" sz="1000" dirty="0" err="1">
                <a:solidFill>
                  <a:srgbClr val="00B0F0"/>
                </a:solidFill>
              </a:rPr>
              <a:t>eport</a:t>
            </a:r>
            <a:r>
              <a:rPr lang="en-GB" sz="1000" dirty="0">
                <a:solidFill>
                  <a:srgbClr val="00B0F0"/>
                </a:solidFill>
              </a:rPr>
              <a:t>  Q</a:t>
            </a:r>
            <a:r>
              <a:rPr lang="en-US" sz="1000" dirty="0">
                <a:solidFill>
                  <a:srgbClr val="00B0F0"/>
                </a:solidFill>
              </a:rPr>
              <a:t>3</a:t>
            </a:r>
            <a:r>
              <a:rPr lang="en-GB" sz="1000" dirty="0">
                <a:solidFill>
                  <a:srgbClr val="00B0F0"/>
                </a:solidFill>
              </a:rPr>
              <a:t>2025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8090496" y="532393"/>
            <a:ext cx="13807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3A3B9-7868-5F00-FC2F-D5BF698B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4370"/>
              </p:ext>
            </p:extLst>
          </p:nvPr>
        </p:nvGraphicFramePr>
        <p:xfrm>
          <a:off x="87259" y="4319164"/>
          <a:ext cx="11930568" cy="242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3005">
                  <a:extLst>
                    <a:ext uri="{9D8B030D-6E8A-4147-A177-3AD203B41FA5}">
                      <a16:colId xmlns:a16="http://schemas.microsoft.com/office/drawing/2014/main" val="4099760303"/>
                    </a:ext>
                  </a:extLst>
                </a:gridCol>
                <a:gridCol w="373643">
                  <a:extLst>
                    <a:ext uri="{9D8B030D-6E8A-4147-A177-3AD203B41FA5}">
                      <a16:colId xmlns:a16="http://schemas.microsoft.com/office/drawing/2014/main" val="4159046976"/>
                    </a:ext>
                  </a:extLst>
                </a:gridCol>
                <a:gridCol w="373643">
                  <a:extLst>
                    <a:ext uri="{9D8B030D-6E8A-4147-A177-3AD203B41FA5}">
                      <a16:colId xmlns:a16="http://schemas.microsoft.com/office/drawing/2014/main" val="3073462595"/>
                    </a:ext>
                  </a:extLst>
                </a:gridCol>
                <a:gridCol w="373643">
                  <a:extLst>
                    <a:ext uri="{9D8B030D-6E8A-4147-A177-3AD203B41FA5}">
                      <a16:colId xmlns:a16="http://schemas.microsoft.com/office/drawing/2014/main" val="719257523"/>
                    </a:ext>
                  </a:extLst>
                </a:gridCol>
                <a:gridCol w="373643">
                  <a:extLst>
                    <a:ext uri="{9D8B030D-6E8A-4147-A177-3AD203B41FA5}">
                      <a16:colId xmlns:a16="http://schemas.microsoft.com/office/drawing/2014/main" val="786821391"/>
                    </a:ext>
                  </a:extLst>
                </a:gridCol>
                <a:gridCol w="373643">
                  <a:extLst>
                    <a:ext uri="{9D8B030D-6E8A-4147-A177-3AD203B41FA5}">
                      <a16:colId xmlns:a16="http://schemas.microsoft.com/office/drawing/2014/main" val="304781201"/>
                    </a:ext>
                  </a:extLst>
                </a:gridCol>
                <a:gridCol w="932418">
                  <a:extLst>
                    <a:ext uri="{9D8B030D-6E8A-4147-A177-3AD203B41FA5}">
                      <a16:colId xmlns:a16="http://schemas.microsoft.com/office/drawing/2014/main" val="1930692724"/>
                    </a:ext>
                  </a:extLst>
                </a:gridCol>
                <a:gridCol w="932418">
                  <a:extLst>
                    <a:ext uri="{9D8B030D-6E8A-4147-A177-3AD203B41FA5}">
                      <a16:colId xmlns:a16="http://schemas.microsoft.com/office/drawing/2014/main" val="1910601988"/>
                    </a:ext>
                  </a:extLst>
                </a:gridCol>
                <a:gridCol w="932418">
                  <a:extLst>
                    <a:ext uri="{9D8B030D-6E8A-4147-A177-3AD203B41FA5}">
                      <a16:colId xmlns:a16="http://schemas.microsoft.com/office/drawing/2014/main" val="1395788775"/>
                    </a:ext>
                  </a:extLst>
                </a:gridCol>
                <a:gridCol w="932418">
                  <a:extLst>
                    <a:ext uri="{9D8B030D-6E8A-4147-A177-3AD203B41FA5}">
                      <a16:colId xmlns:a16="http://schemas.microsoft.com/office/drawing/2014/main" val="1129651412"/>
                    </a:ext>
                  </a:extLst>
                </a:gridCol>
                <a:gridCol w="932418">
                  <a:extLst>
                    <a:ext uri="{9D8B030D-6E8A-4147-A177-3AD203B41FA5}">
                      <a16:colId xmlns:a16="http://schemas.microsoft.com/office/drawing/2014/main" val="535618139"/>
                    </a:ext>
                  </a:extLst>
                </a:gridCol>
                <a:gridCol w="583631">
                  <a:extLst>
                    <a:ext uri="{9D8B030D-6E8A-4147-A177-3AD203B41FA5}">
                      <a16:colId xmlns:a16="http://schemas.microsoft.com/office/drawing/2014/main" val="3638441473"/>
                    </a:ext>
                  </a:extLst>
                </a:gridCol>
                <a:gridCol w="1281209">
                  <a:extLst>
                    <a:ext uri="{9D8B030D-6E8A-4147-A177-3AD203B41FA5}">
                      <a16:colId xmlns:a16="http://schemas.microsoft.com/office/drawing/2014/main" val="3088564822"/>
                    </a:ext>
                  </a:extLst>
                </a:gridCol>
                <a:gridCol w="932418">
                  <a:extLst>
                    <a:ext uri="{9D8B030D-6E8A-4147-A177-3AD203B41FA5}">
                      <a16:colId xmlns:a16="http://schemas.microsoft.com/office/drawing/2014/main" val="1792827024"/>
                    </a:ext>
                  </a:extLst>
                </a:gridCol>
              </a:tblGrid>
              <a:tr h="21211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Loan concentration by economic activity -non-financial companies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Q1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Q2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09903"/>
                  </a:ext>
                </a:extLst>
              </a:tr>
              <a:tr h="222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7356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50,531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56,274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64,130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61,214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63,375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67,169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70,528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69,998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382195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Construction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31,242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38,192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40,073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43,768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45,511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47,812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52,592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481501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Electricity, gas, steam and air conditioning supply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8,361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9,026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10,277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16,233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21,678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24,860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34,356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35,374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115386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Trade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72,610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74,162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76,884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81,170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82,010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81,481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88,877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91,742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92,131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808387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Transport and storage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17,319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17,556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18,987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20,337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21,509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22,015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23,705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24,551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310853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other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36,407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36,681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43,153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44,573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46,062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47,903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53,810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54,182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55,791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341673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9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216,469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225,499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243,768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266,516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276,240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285,145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313,428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325,975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330,437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898716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🌳 Green Loans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6,016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7,434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9,229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16,592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25,680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27,016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28,032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28,464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29,866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30,721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13.7%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38236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1D59EB-1140-C2E3-A780-C1BE51703A8D}"/>
              </a:ext>
            </a:extLst>
          </p:cNvPr>
          <p:cNvSpPr txBox="1"/>
          <p:nvPr/>
        </p:nvSpPr>
        <p:spPr>
          <a:xfrm>
            <a:off x="10218315" y="221240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9DD705B-5607-91C4-46C4-90F14E69E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78864"/>
              </p:ext>
            </p:extLst>
          </p:nvPr>
        </p:nvGraphicFramePr>
        <p:xfrm>
          <a:off x="7962297" y="766987"/>
          <a:ext cx="4142443" cy="346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45726" y="3429000"/>
            <a:ext cx="5689312" cy="3137213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Amount </a:t>
            </a:r>
            <a:r>
              <a:rPr lang="mk-MK" sz="1200" i="0" u="none" strike="noStrike" baseline="0" dirty="0">
                <a:solidFill>
                  <a:schemeClr val="bg1"/>
                </a:solidFill>
                <a:effectLst/>
              </a:rPr>
              <a:t>199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€</a:t>
            </a: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 </a:t>
            </a:r>
            <a:r>
              <a:rPr lang="mk-MK" sz="800" i="0" u="none" strike="noStrike" baseline="0" dirty="0">
                <a:solidFill>
                  <a:schemeClr val="bg1"/>
                </a:solidFill>
                <a:effectLst/>
              </a:rPr>
              <a:t>(20</a:t>
            </a:r>
            <a:r>
              <a:rPr lang="en-US" sz="800" i="0" u="none" strike="noStrike" baseline="0" dirty="0">
                <a:solidFill>
                  <a:schemeClr val="bg1"/>
                </a:solidFill>
                <a:effectLst/>
              </a:rPr>
              <a:t>8</a:t>
            </a:r>
            <a:r>
              <a:rPr lang="mk-MK" sz="800" i="0" u="none" strike="noStrike" baseline="0" dirty="0">
                <a:solidFill>
                  <a:schemeClr val="bg1"/>
                </a:solidFill>
                <a:effectLst/>
              </a:rPr>
              <a:t> </a:t>
            </a:r>
            <a:r>
              <a:rPr lang="en-US" sz="800" i="0" u="none" strike="noStrike" baseline="0" dirty="0">
                <a:solidFill>
                  <a:schemeClr val="bg1"/>
                </a:solidFill>
                <a:effectLst/>
              </a:rPr>
              <a:t>Q2 2025)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2.30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reduced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by (-</a:t>
            </a:r>
            <a:r>
              <a:rPr lang="en-US" sz="1200" i="1" dirty="0">
                <a:solidFill>
                  <a:schemeClr val="bg1"/>
                </a:solidFill>
              </a:rPr>
              <a:t>0.7)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and (-0.2)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chemeClr val="bg1"/>
                </a:solidFill>
              </a:rPr>
              <a:t>Households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2.28</a:t>
            </a:r>
            <a:r>
              <a:rPr lang="mk-MK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chemeClr val="bg1"/>
                </a:solidFill>
              </a:rPr>
              <a:t>NPL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49</a:t>
            </a:r>
            <a:r>
              <a:rPr lang="mk-MK" sz="1200" dirty="0">
                <a:solidFill>
                  <a:schemeClr val="bg1"/>
                </a:solidFill>
              </a:rPr>
              <a:t>%, </a:t>
            </a:r>
            <a:r>
              <a:rPr lang="en-US" sz="1200" dirty="0">
                <a:solidFill>
                  <a:schemeClr val="bg1"/>
                </a:solidFill>
              </a:rPr>
              <a:t>98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millions €</a:t>
            </a:r>
            <a:endParaRPr lang="mk-MK" sz="12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chemeClr val="bg1"/>
                </a:solidFill>
              </a:rPr>
              <a:t>non-financial companies</a:t>
            </a:r>
            <a:r>
              <a:rPr lang="mk-MK" sz="1200" dirty="0">
                <a:solidFill>
                  <a:schemeClr val="bg1"/>
                </a:solidFill>
              </a:rPr>
              <a:t> 2,</a:t>
            </a:r>
            <a:r>
              <a:rPr lang="en-US" sz="1200" dirty="0">
                <a:solidFill>
                  <a:schemeClr val="bg1"/>
                </a:solidFill>
              </a:rPr>
              <a:t>36</a:t>
            </a:r>
            <a:r>
              <a:rPr lang="mk-MK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</a:rPr>
              <a:t>participation of NPL</a:t>
            </a:r>
            <a:r>
              <a:rPr lang="en-US" sz="1200" dirty="0">
                <a:solidFill>
                  <a:schemeClr val="bg1"/>
                </a:solidFill>
              </a:rPr>
              <a:t> 50</a:t>
            </a: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% 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99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millions €</a:t>
            </a:r>
            <a:endParaRPr lang="mk-MK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2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chemeClr val="bg1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chemeClr val="bg1"/>
                </a:solidFill>
              </a:rPr>
              <a:t>(</a:t>
            </a:r>
            <a:r>
              <a:rPr lang="en-US" sz="1200" i="0" u="none" strike="noStrike" baseline="0" dirty="0">
                <a:solidFill>
                  <a:schemeClr val="bg1"/>
                </a:solidFill>
              </a:rPr>
              <a:t>non-financial companies</a:t>
            </a:r>
            <a:r>
              <a:rPr lang="ru-RU" sz="1200" dirty="0">
                <a:solidFill>
                  <a:schemeClr val="bg1"/>
                </a:solidFill>
              </a:rPr>
              <a:t>)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62.1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reduced</a:t>
            </a:r>
            <a:r>
              <a:rPr lang="en-US" sz="1200" dirty="0">
                <a:solidFill>
                  <a:schemeClr val="bg1"/>
                </a:solidFill>
              </a:rPr>
              <a:t> by (-2.1)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chemeClr val="bg1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0.4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39.94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B0F0"/>
                </a:solidFill>
              </a:rPr>
              <a:t>Source</a:t>
            </a:r>
            <a:r>
              <a:rPr lang="en-US" sz="1200" dirty="0">
                <a:solidFill>
                  <a:srgbClr val="00B0F0"/>
                </a:solidFill>
              </a:rPr>
              <a:t>: NBRM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Indicators on the</a:t>
            </a:r>
            <a:r>
              <a:rPr lang="mk-MK" sz="1200" dirty="0">
                <a:solidFill>
                  <a:srgbClr val="00B0F0"/>
                </a:solidFill>
              </a:rPr>
              <a:t> </a:t>
            </a:r>
            <a:r>
              <a:rPr lang="en-GB" sz="1200" dirty="0">
                <a:solidFill>
                  <a:srgbClr val="00B0F0"/>
                </a:solidFill>
              </a:rPr>
              <a:t>banking system, annex 5</a:t>
            </a:r>
            <a:endParaRPr lang="mk-MK" sz="1200" dirty="0">
              <a:solidFill>
                <a:srgbClr val="00B0F0"/>
              </a:solidFill>
            </a:endParaRPr>
          </a:p>
          <a:p>
            <a:pPr algn="just" fontAlgn="t"/>
            <a:r>
              <a:rPr lang="en-GB" sz="1200" dirty="0">
                <a:solidFill>
                  <a:srgbClr val="00B0F0"/>
                </a:solidFill>
              </a:rPr>
              <a:t>NBRM, Report Q</a:t>
            </a:r>
            <a:r>
              <a:rPr lang="en-US" sz="1200" dirty="0">
                <a:solidFill>
                  <a:srgbClr val="00B0F0"/>
                </a:solidFill>
              </a:rPr>
              <a:t>3</a:t>
            </a:r>
            <a:r>
              <a:rPr lang="en-GB" sz="1200" dirty="0">
                <a:solidFill>
                  <a:srgbClr val="00B0F0"/>
                </a:solidFill>
              </a:rPr>
              <a:t>2025</a:t>
            </a:r>
            <a:endParaRPr lang="mk-MK" sz="12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200" i="1" dirty="0">
              <a:solidFill>
                <a:srgbClr val="00B0F0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Credit Risk and Asset Quality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46067"/>
              </p:ext>
            </p:extLst>
          </p:nvPr>
        </p:nvGraphicFramePr>
        <p:xfrm>
          <a:off x="6282268" y="1343608"/>
          <a:ext cx="5446312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4476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54056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52707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905073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Indicators for the quality of credit portfolio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Non-performing loans  / Total loans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(0.7)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(0.2)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NPL Coverage with impairment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(2.1)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  0.4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F6E003-9C73-3968-6FD1-1C4EFD27B344}"/>
              </a:ext>
            </a:extLst>
          </p:cNvPr>
          <p:cNvSpPr txBox="1"/>
          <p:nvPr/>
        </p:nvSpPr>
        <p:spPr>
          <a:xfrm>
            <a:off x="11067474" y="601347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77D0CF-BA79-4744-B8F3-5F8DEF52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37923"/>
              </p:ext>
            </p:extLst>
          </p:nvPr>
        </p:nvGraphicFramePr>
        <p:xfrm>
          <a:off x="245726" y="953863"/>
          <a:ext cx="5664006" cy="219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1EB13F-4850-47D6-BE6F-B767AB189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5551"/>
              </p:ext>
            </p:extLst>
          </p:nvPr>
        </p:nvGraphicFramePr>
        <p:xfrm>
          <a:off x="6240091" y="3322699"/>
          <a:ext cx="5689312" cy="3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899"/>
            <a:ext cx="6848262" cy="2705189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In the structure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of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liabilities, the </a:t>
            </a:r>
            <a:r>
              <a:rPr lang="en-US" sz="1200" dirty="0">
                <a:solidFill>
                  <a:schemeClr val="bg1"/>
                </a:solidFill>
              </a:rPr>
              <a:t>deposits amount 628.344 </a:t>
            </a:r>
            <a:r>
              <a:rPr lang="en-GB" sz="1200" dirty="0">
                <a:solidFill>
                  <a:schemeClr val="bg1"/>
                </a:solidFill>
              </a:rPr>
              <a:t>Mio. DEN </a:t>
            </a:r>
            <a:r>
              <a:rPr lang="en-US" sz="1200" dirty="0">
                <a:solidFill>
                  <a:schemeClr val="bg1"/>
                </a:solidFill>
              </a:rPr>
              <a:t>are dominant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that participate by</a:t>
            </a:r>
            <a:r>
              <a:rPr lang="ru-RU" sz="1200" dirty="0">
                <a:solidFill>
                  <a:schemeClr val="bg1"/>
                </a:solidFill>
              </a:rPr>
              <a:t> 7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regarding previous year are </a:t>
            </a:r>
            <a:r>
              <a:rPr lang="en-US" sz="1200" dirty="0">
                <a:solidFill>
                  <a:schemeClr val="bg1"/>
                </a:solidFill>
              </a:rPr>
              <a:t>increased by 1</a:t>
            </a:r>
            <a:r>
              <a:rPr lang="mk-MK" sz="1200" dirty="0">
                <a:solidFill>
                  <a:schemeClr val="bg1"/>
                </a:solidFill>
              </a:rPr>
              <a:t>2,8</a:t>
            </a:r>
            <a:r>
              <a:rPr lang="en-GB" sz="1200" dirty="0">
                <a:solidFill>
                  <a:schemeClr val="bg1"/>
                </a:solidFill>
              </a:rPr>
              <a:t>% or 2.2%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115.086 </a:t>
            </a:r>
            <a:r>
              <a:rPr lang="en-GB" sz="1200" dirty="0">
                <a:solidFill>
                  <a:schemeClr val="bg1"/>
                </a:solidFill>
              </a:rPr>
              <a:t>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increased by 10.8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annual, or 0.1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Capital adequacy ratio </a:t>
            </a:r>
            <a:r>
              <a:rPr lang="ru-RU" sz="1200" dirty="0">
                <a:solidFill>
                  <a:schemeClr val="bg1"/>
                </a:solidFill>
              </a:rPr>
              <a:t>1</a:t>
            </a:r>
            <a:r>
              <a:rPr lang="en-US" sz="1200" dirty="0">
                <a:solidFill>
                  <a:schemeClr val="bg1"/>
                </a:solidFill>
              </a:rPr>
              <a:t>9.5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regarding previous year increased </a:t>
            </a:r>
            <a:r>
              <a:rPr lang="en-US" sz="1200" dirty="0">
                <a:solidFill>
                  <a:schemeClr val="bg1"/>
                </a:solidFill>
              </a:rPr>
              <a:t>by  </a:t>
            </a:r>
            <a:r>
              <a:rPr lang="ru-RU" sz="1200" dirty="0">
                <a:solidFill>
                  <a:schemeClr val="bg1"/>
                </a:solidFill>
              </a:rPr>
              <a:t>0,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pp annual,(-0.1) pp </a:t>
            </a:r>
            <a:r>
              <a:rPr lang="en-US" sz="1200" dirty="0">
                <a:solidFill>
                  <a:schemeClr val="bg1"/>
                </a:solidFill>
              </a:rPr>
              <a:t>quarterly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16,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10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Source</a:t>
            </a:r>
            <a:r>
              <a:rPr lang="en-US" sz="1100" b="1" dirty="0">
                <a:solidFill>
                  <a:srgbClr val="00B0F0"/>
                </a:solidFill>
              </a:rPr>
              <a:t>:</a:t>
            </a:r>
            <a:r>
              <a:rPr lang="en-GB" sz="1100" b="1" dirty="0">
                <a:solidFill>
                  <a:srgbClr val="00B0F0"/>
                </a:solidFill>
              </a:rPr>
              <a:t> NBRM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REPORT ON RISKS IN THE BANKING SYSTEM OF THE REPUBLIC OF MACEDONIA 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Indicators on the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  <a:r>
              <a:rPr lang="en-GB" sz="1100" b="1" dirty="0">
                <a:solidFill>
                  <a:srgbClr val="00B0F0"/>
                </a:solidFill>
              </a:rPr>
              <a:t>banking system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Report Q32025, annex 31</a:t>
            </a:r>
            <a:endParaRPr lang="mk-MK" sz="11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80717"/>
              </p:ext>
            </p:extLst>
          </p:nvPr>
        </p:nvGraphicFramePr>
        <p:xfrm>
          <a:off x="51277" y="875567"/>
          <a:ext cx="7267545" cy="2553435"/>
        </p:xfrm>
        <a:graphic>
          <a:graphicData uri="http://schemas.openxmlformats.org/drawingml/2006/table">
            <a:tbl>
              <a:tblPr/>
              <a:tblGrid>
                <a:gridCol w="1152372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613135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69168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6916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3114402775"/>
                    </a:ext>
                  </a:extLst>
                </a:gridCol>
                <a:gridCol w="205274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578498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506079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721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5594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628,344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42424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115,086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4242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128,361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137,860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42424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881,290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4135-F54C-6E27-B55E-31FB9E7A433E}"/>
              </a:ext>
            </a:extLst>
          </p:cNvPr>
          <p:cNvSpPr txBox="1"/>
          <p:nvPr/>
        </p:nvSpPr>
        <p:spPr>
          <a:xfrm>
            <a:off x="11146274" y="474605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-Q3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30E4B16-4A99-E24D-860C-2A59C4B2C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868010"/>
              </p:ext>
            </p:extLst>
          </p:nvPr>
        </p:nvGraphicFramePr>
        <p:xfrm>
          <a:off x="7515002" y="8755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0B3231-FB91-4A64-8B2D-C6D488B6D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36130"/>
              </p:ext>
            </p:extLst>
          </p:nvPr>
        </p:nvGraphicFramePr>
        <p:xfrm>
          <a:off x="104998" y="4080809"/>
          <a:ext cx="5000625" cy="223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263931" y="1058699"/>
            <a:ext cx="4714296" cy="1804351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6</a:t>
            </a:r>
            <a:r>
              <a:rPr lang="mk-MK" sz="1100" i="0" u="none" strike="noStrike" baseline="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13.4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</a:t>
            </a:r>
            <a:r>
              <a:rPr lang="mk-MK" sz="1100" dirty="0">
                <a:solidFill>
                  <a:schemeClr val="bg1"/>
                </a:solidFill>
              </a:rPr>
              <a:t>2,</a:t>
            </a:r>
            <a:r>
              <a:rPr lang="en-US" sz="1100" dirty="0">
                <a:solidFill>
                  <a:schemeClr val="bg1"/>
                </a:solidFill>
              </a:rPr>
              <a:t>6%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29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1</a:t>
            </a:r>
            <a:r>
              <a:rPr lang="en-US" sz="1100" dirty="0">
                <a:solidFill>
                  <a:schemeClr val="bg1"/>
                </a:solidFill>
              </a:rPr>
              <a:t>2.5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1.2</a:t>
            </a:r>
            <a:r>
              <a:rPr lang="mk-MK" sz="1100" dirty="0">
                <a:solidFill>
                  <a:schemeClr val="bg1"/>
                </a:solidFill>
              </a:rPr>
              <a:t>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13.4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12.8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263931" y="2961794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system, Report Q</a:t>
            </a:r>
            <a:r>
              <a:rPr lang="mk-MK" sz="900" b="1" dirty="0">
                <a:solidFill>
                  <a:srgbClr val="002060"/>
                </a:solidFill>
              </a:rPr>
              <a:t>3</a:t>
            </a:r>
            <a:r>
              <a:rPr lang="en-GB" sz="900" b="1" dirty="0">
                <a:solidFill>
                  <a:srgbClr val="002060"/>
                </a:solidFill>
              </a:rPr>
              <a:t>2025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90568"/>
              </p:ext>
            </p:extLst>
          </p:nvPr>
        </p:nvGraphicFramePr>
        <p:xfrm>
          <a:off x="7263931" y="3812963"/>
          <a:ext cx="4714296" cy="1300255"/>
        </p:xfrm>
        <a:graphic>
          <a:graphicData uri="http://schemas.openxmlformats.org/drawingml/2006/table">
            <a:tbl>
              <a:tblPr/>
              <a:tblGrid>
                <a:gridCol w="891151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93438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2001173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528534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6096000" y="510850"/>
            <a:ext cx="22128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84576"/>
              </p:ext>
            </p:extLst>
          </p:nvPr>
        </p:nvGraphicFramePr>
        <p:xfrm>
          <a:off x="349091" y="5593677"/>
          <a:ext cx="6415603" cy="100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237905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237905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237905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237905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237905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460579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460579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434252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  <a:gridCol w="434252">
                  <a:extLst>
                    <a:ext uri="{9D8B030D-6E8A-4147-A177-3AD203B41FA5}">
                      <a16:colId xmlns:a16="http://schemas.microsoft.com/office/drawing/2014/main" val="611643244"/>
                    </a:ext>
                  </a:extLst>
                </a:gridCol>
                <a:gridCol w="434252">
                  <a:extLst>
                    <a:ext uri="{9D8B030D-6E8A-4147-A177-3AD203B41FA5}">
                      <a16:colId xmlns:a16="http://schemas.microsoft.com/office/drawing/2014/main" val="1507063586"/>
                    </a:ext>
                  </a:extLst>
                </a:gridCol>
              </a:tblGrid>
              <a:tr h="5603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INTEREST RATES ON TOTAL RECEIVED DEPOSITS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1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(Denar and foreign currency)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46654A-8B9F-7222-F561-1E5A7DC5A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153787"/>
              </p:ext>
            </p:extLst>
          </p:nvPr>
        </p:nvGraphicFramePr>
        <p:xfrm>
          <a:off x="423739" y="1058699"/>
          <a:ext cx="6545515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4A00D-2E75-6A4F-0164-3BBC18AC00D6}"/>
              </a:ext>
            </a:extLst>
          </p:cNvPr>
          <p:cNvSpPr txBox="1"/>
          <p:nvPr/>
        </p:nvSpPr>
        <p:spPr>
          <a:xfrm>
            <a:off x="10958699" y="64803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-Q3</a:t>
            </a:r>
          </a:p>
        </p:txBody>
      </p:sp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27357</TotalTime>
  <Words>3181</Words>
  <Application>Microsoft Office PowerPoint</Application>
  <PresentationFormat>Widescreen</PresentationFormat>
  <Paragraphs>1068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Aldhabi</vt:lpstr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Q3 2025   </vt:lpstr>
      <vt:lpstr>PowerPoint Presentation</vt:lpstr>
      <vt:lpstr> Macedonian Banking sector  </vt:lpstr>
      <vt:lpstr>PowerPoint Presentation</vt:lpstr>
      <vt:lpstr> Macedonian Banking sector  Loans/ support green transformation of the economy</vt:lpstr>
      <vt:lpstr> Macedonian Banking sector  Loans/support green transformation of the economy </vt:lpstr>
      <vt:lpstr> Macedonian Banking sector  Loans, Credit Risk and Asset Quality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957</cp:revision>
  <cp:lastPrinted>2023-01-11T14:54:08Z</cp:lastPrinted>
  <dcterms:created xsi:type="dcterms:W3CDTF">2022-02-26T19:35:07Z</dcterms:created>
  <dcterms:modified xsi:type="dcterms:W3CDTF">2026-02-09T10:59:24Z</dcterms:modified>
</cp:coreProperties>
</file>