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0" r:id="rId4"/>
    <p:sldId id="302" r:id="rId5"/>
    <p:sldId id="303" r:id="rId6"/>
    <p:sldId id="308" r:id="rId7"/>
    <p:sldId id="309" r:id="rId8"/>
    <p:sldId id="310" r:id="rId9"/>
    <p:sldId id="311" r:id="rId10"/>
    <p:sldId id="312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1D4159-37B4-9BF7-548B-F470335DCB3D}" name="Daniela Bauloska" initials="DB" userId="S::daniela.bauloska@mba.mk::1c2cd05b-4418-4939-8661-5d54f27325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  <a:srgbClr val="00FF00"/>
    <a:srgbClr val="FF99CC"/>
    <a:srgbClr val="FF0066"/>
    <a:srgbClr val="FFFF00"/>
    <a:srgbClr val="FF99FF"/>
    <a:srgbClr val="00FFFF"/>
    <a:srgbClr val="411B45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B6A08-983B-460B-BD8B-197730522E0F}" v="15" dt="2025-08-15T12:27:54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A8C52C34-4FED-490A-A6CE-B7827E22575F}"/>
    <pc:docChg chg="modSld">
      <pc:chgData name="Daniela Bauloska" userId="1c2cd05b-4418-4939-8661-5d54f27325fe" providerId="ADAL" clId="{A8C52C34-4FED-490A-A6CE-B7827E22575F}" dt="2024-08-22T13:57:51.614" v="21" actId="6549"/>
      <pc:docMkLst>
        <pc:docMk/>
      </pc:docMkLst>
      <pc:sldChg chg="modSp mod">
        <pc:chgData name="Daniela Bauloska" userId="1c2cd05b-4418-4939-8661-5d54f27325fe" providerId="ADAL" clId="{A8C52C34-4FED-490A-A6CE-B7827E22575F}" dt="2024-08-22T13:56:25.681" v="17" actId="20577"/>
        <pc:sldMkLst>
          <pc:docMk/>
          <pc:sldMk cId="1672680497" sldId="256"/>
        </pc:sldMkLst>
      </pc:sldChg>
      <pc:sldChg chg="modSp mod">
        <pc:chgData name="Daniela Bauloska" userId="1c2cd05b-4418-4939-8661-5d54f27325fe" providerId="ADAL" clId="{A8C52C34-4FED-490A-A6CE-B7827E22575F}" dt="2024-08-22T13:57:51.614" v="21" actId="6549"/>
        <pc:sldMkLst>
          <pc:docMk/>
          <pc:sldMk cId="3344934849" sldId="289"/>
        </pc:sldMkLst>
      </pc:sldChg>
    </pc:docChg>
  </pc:docChgLst>
  <pc:docChgLst>
    <pc:chgData name="Daniela Bauloska" userId="1c2cd05b-4418-4939-8661-5d54f27325fe" providerId="ADAL" clId="{0EA3BE8F-37C2-4B35-ACCF-5083F1E19CE9}"/>
    <pc:docChg chg="undo custSel modSld">
      <pc:chgData name="Daniela Bauloska" userId="1c2cd05b-4418-4939-8661-5d54f27325fe" providerId="ADAL" clId="{0EA3BE8F-37C2-4B35-ACCF-5083F1E19CE9}" dt="2024-07-15T12:58:27.915" v="41" actId="207"/>
      <pc:docMkLst>
        <pc:docMk/>
      </pc:docMkLst>
      <pc:sldChg chg="modSp mod">
        <pc:chgData name="Daniela Bauloska" userId="1c2cd05b-4418-4939-8661-5d54f27325fe" providerId="ADAL" clId="{0EA3BE8F-37C2-4B35-ACCF-5083F1E19CE9}" dt="2024-07-15T12:15:18.997" v="21" actId="20577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0EA3BE8F-37C2-4B35-ACCF-5083F1E19CE9}" dt="2024-07-15T12:58:27.915" v="41" actId="207"/>
        <pc:sldMkLst>
          <pc:docMk/>
          <pc:sldMk cId="1525794244" sldId="274"/>
        </pc:sldMkLst>
      </pc:sldChg>
      <pc:sldChg chg="modSp mod">
        <pc:chgData name="Daniela Bauloska" userId="1c2cd05b-4418-4939-8661-5d54f27325fe" providerId="ADAL" clId="{0EA3BE8F-37C2-4B35-ACCF-5083F1E19CE9}" dt="2024-07-15T12:02:12.712" v="3" actId="20577"/>
        <pc:sldMkLst>
          <pc:docMk/>
          <pc:sldMk cId="3344934849" sldId="289"/>
        </pc:sldMkLst>
      </pc:sldChg>
      <pc:sldChg chg="modSp mod">
        <pc:chgData name="Daniela Bauloska" userId="1c2cd05b-4418-4939-8661-5d54f27325fe" providerId="ADAL" clId="{0EA3BE8F-37C2-4B35-ACCF-5083F1E19CE9}" dt="2024-07-15T12:03:30.182" v="7" actId="20577"/>
        <pc:sldMkLst>
          <pc:docMk/>
          <pc:sldMk cId="3210638177" sldId="305"/>
        </pc:sldMkLst>
      </pc:sldChg>
    </pc:docChg>
  </pc:docChgLst>
  <pc:docChgLst>
    <pc:chgData name="Daniela Bauloska" userId="1c2cd05b-4418-4939-8661-5d54f27325fe" providerId="ADAL" clId="{0F635328-8AAC-458D-8DF2-FA42C02062DA}"/>
    <pc:docChg chg="undo redo custSel modSld">
      <pc:chgData name="Daniela Bauloska" userId="1c2cd05b-4418-4939-8661-5d54f27325fe" providerId="ADAL" clId="{0F635328-8AAC-458D-8DF2-FA42C02062DA}" dt="2025-01-17T13:10:32.510" v="1542" actId="20578"/>
      <pc:docMkLst>
        <pc:docMk/>
      </pc:docMkLst>
      <pc:sldChg chg="modSp mod">
        <pc:chgData name="Daniela Bauloska" userId="1c2cd05b-4418-4939-8661-5d54f27325fe" providerId="ADAL" clId="{0F635328-8AAC-458D-8DF2-FA42C02062DA}" dt="2025-01-03T10:34:36.926" v="29" actId="6549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0F635328-8AAC-458D-8DF2-FA42C02062DA}" dt="2025-01-17T11:30:29.668" v="1441" actId="207"/>
        <pc:sldMkLst>
          <pc:docMk/>
          <pc:sldMk cId="1525794244" sldId="274"/>
        </pc:sldMkLst>
      </pc:sldChg>
      <pc:sldChg chg="addSp delSp modSp mod">
        <pc:chgData name="Daniela Bauloska" userId="1c2cd05b-4418-4939-8661-5d54f27325fe" providerId="ADAL" clId="{0F635328-8AAC-458D-8DF2-FA42C02062DA}" dt="2025-01-15T20:59:16.109" v="838" actId="6549"/>
        <pc:sldMkLst>
          <pc:docMk/>
          <pc:sldMk cId="632133030" sldId="277"/>
        </pc:sldMkLst>
      </pc:sldChg>
      <pc:sldChg chg="addSp delSp modSp mod">
        <pc:chgData name="Daniela Bauloska" userId="1c2cd05b-4418-4939-8661-5d54f27325fe" providerId="ADAL" clId="{0F635328-8AAC-458D-8DF2-FA42C02062DA}" dt="2025-01-17T12:59:15.249" v="1539" actId="207"/>
        <pc:sldMkLst>
          <pc:docMk/>
          <pc:sldMk cId="4114169548" sldId="286"/>
        </pc:sldMkLst>
      </pc:sldChg>
      <pc:sldChg chg="addSp delSp modSp mod">
        <pc:chgData name="Daniela Bauloska" userId="1c2cd05b-4418-4939-8661-5d54f27325fe" providerId="ADAL" clId="{0F635328-8AAC-458D-8DF2-FA42C02062DA}" dt="2025-01-17T13:10:32.510" v="1542" actId="20578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0F635328-8AAC-458D-8DF2-FA42C02062DA}" dt="2025-01-16T19:59:34.969" v="1282" actId="20577"/>
        <pc:sldMkLst>
          <pc:docMk/>
          <pc:sldMk cId="3823544248" sldId="292"/>
        </pc:sldMkLst>
      </pc:sldChg>
      <pc:sldChg chg="addSp delSp modSp mod">
        <pc:chgData name="Daniela Bauloska" userId="1c2cd05b-4418-4939-8661-5d54f27325fe" providerId="ADAL" clId="{0F635328-8AAC-458D-8DF2-FA42C02062DA}" dt="2025-01-17T12:59:25.711" v="1541" actId="13926"/>
        <pc:sldMkLst>
          <pc:docMk/>
          <pc:sldMk cId="2190304161" sldId="294"/>
        </pc:sldMkLst>
      </pc:sldChg>
      <pc:sldChg chg="modSp mod">
        <pc:chgData name="Daniela Bauloska" userId="1c2cd05b-4418-4939-8661-5d54f27325fe" providerId="ADAL" clId="{0F635328-8AAC-458D-8DF2-FA42C02062DA}" dt="2025-01-15T21:32:53.472" v="884" actId="20577"/>
        <pc:sldMkLst>
          <pc:docMk/>
          <pc:sldMk cId="833751890" sldId="298"/>
        </pc:sldMkLst>
      </pc:sldChg>
      <pc:sldChg chg="addSp delSp modSp mod">
        <pc:chgData name="Daniela Bauloska" userId="1c2cd05b-4418-4939-8661-5d54f27325fe" providerId="ADAL" clId="{0F635328-8AAC-458D-8DF2-FA42C02062DA}" dt="2025-01-17T12:03:19.927" v="1449" actId="6549"/>
        <pc:sldMkLst>
          <pc:docMk/>
          <pc:sldMk cId="1336893172" sldId="304"/>
        </pc:sldMkLst>
      </pc:sldChg>
      <pc:sldChg chg="addSp delSp modSp mod">
        <pc:chgData name="Daniela Bauloska" userId="1c2cd05b-4418-4939-8661-5d54f27325fe" providerId="ADAL" clId="{0F635328-8AAC-458D-8DF2-FA42C02062DA}" dt="2025-01-17T12:51:00.818" v="1538" actId="20577"/>
        <pc:sldMkLst>
          <pc:docMk/>
          <pc:sldMk cId="3210638177" sldId="305"/>
        </pc:sldMkLst>
      </pc:sldChg>
    </pc:docChg>
  </pc:docChgLst>
  <pc:docChgLst>
    <pc:chgData name="Daniela Bauloska" userId="1c2cd05b-4418-4939-8661-5d54f27325fe" providerId="ADAL" clId="{4D73AF45-D0B0-4739-81C7-12D3C3E2357D}"/>
    <pc:docChg chg="undo custSel addSld delSld modSld">
      <pc:chgData name="Daniela Bauloska" userId="1c2cd05b-4418-4939-8661-5d54f27325fe" providerId="ADAL" clId="{4D73AF45-D0B0-4739-81C7-12D3C3E2357D}" dt="2025-05-05T11:56:28.278" v="3039" actId="6549"/>
      <pc:docMkLst>
        <pc:docMk/>
      </pc:docMkLst>
      <pc:sldChg chg="modSp mod">
        <pc:chgData name="Daniela Bauloska" userId="1c2cd05b-4418-4939-8661-5d54f27325fe" providerId="ADAL" clId="{4D73AF45-D0B0-4739-81C7-12D3C3E2357D}" dt="2025-04-11T08:07:06.822" v="25" actId="6549"/>
        <pc:sldMkLst>
          <pc:docMk/>
          <pc:sldMk cId="1672680497" sldId="256"/>
        </pc:sldMkLst>
      </pc:sldChg>
      <pc:sldChg chg="addSp delSp modSp del mod">
        <pc:chgData name="Daniela Bauloska" userId="1c2cd05b-4418-4939-8661-5d54f27325fe" providerId="ADAL" clId="{4D73AF45-D0B0-4739-81C7-12D3C3E2357D}" dt="2025-04-11T13:34:09.359" v="293" actId="2696"/>
        <pc:sldMkLst>
          <pc:docMk/>
          <pc:sldMk cId="1525794244" sldId="274"/>
        </pc:sldMkLst>
      </pc:sldChg>
      <pc:sldChg chg="addSp delSp modSp del mod">
        <pc:chgData name="Daniela Bauloska" userId="1c2cd05b-4418-4939-8661-5d54f27325fe" providerId="ADAL" clId="{4D73AF45-D0B0-4739-81C7-12D3C3E2357D}" dt="2025-04-23T19:47:43.379" v="516" actId="47"/>
        <pc:sldMkLst>
          <pc:docMk/>
          <pc:sldMk cId="632133030" sldId="277"/>
        </pc:sldMkLst>
      </pc:sldChg>
      <pc:sldChg chg="addSp delSp modSp del mod">
        <pc:chgData name="Daniela Bauloska" userId="1c2cd05b-4418-4939-8661-5d54f27325fe" providerId="ADAL" clId="{4D73AF45-D0B0-4739-81C7-12D3C3E2357D}" dt="2025-04-11T13:12:59.849" v="92" actId="47"/>
        <pc:sldMkLst>
          <pc:docMk/>
          <pc:sldMk cId="4114169548" sldId="286"/>
        </pc:sldMkLst>
      </pc:sldChg>
      <pc:sldChg chg="delSp modSp del mod">
        <pc:chgData name="Daniela Bauloska" userId="1c2cd05b-4418-4939-8661-5d54f27325fe" providerId="ADAL" clId="{4D73AF45-D0B0-4739-81C7-12D3C3E2357D}" dt="2025-04-11T13:29:10.375" v="244" actId="2696"/>
        <pc:sldMkLst>
          <pc:docMk/>
          <pc:sldMk cId="3344934849" sldId="289"/>
        </pc:sldMkLst>
      </pc:sldChg>
      <pc:sldChg chg="addSp delSp modSp del mod">
        <pc:chgData name="Daniela Bauloska" userId="1c2cd05b-4418-4939-8661-5d54f27325fe" providerId="ADAL" clId="{4D73AF45-D0B0-4739-81C7-12D3C3E2357D}" dt="2025-04-11T13:41:49.653" v="327" actId="2696"/>
        <pc:sldMkLst>
          <pc:docMk/>
          <pc:sldMk cId="3823544248" sldId="292"/>
        </pc:sldMkLst>
      </pc:sldChg>
      <pc:sldChg chg="del">
        <pc:chgData name="Daniela Bauloska" userId="1c2cd05b-4418-4939-8661-5d54f27325fe" providerId="ADAL" clId="{4D73AF45-D0B0-4739-81C7-12D3C3E2357D}" dt="2025-04-24T19:10:06.564" v="1251" actId="47"/>
        <pc:sldMkLst>
          <pc:docMk/>
          <pc:sldMk cId="2190304161" sldId="294"/>
        </pc:sldMkLst>
      </pc:sldChg>
      <pc:sldChg chg="delSp modSp del mod">
        <pc:chgData name="Daniela Bauloska" userId="1c2cd05b-4418-4939-8661-5d54f27325fe" providerId="ADAL" clId="{4D73AF45-D0B0-4739-81C7-12D3C3E2357D}" dt="2025-04-24T18:58:49.780" v="924" actId="47"/>
        <pc:sldMkLst>
          <pc:docMk/>
          <pc:sldMk cId="833751890" sldId="298"/>
        </pc:sldMkLst>
      </pc:sldChg>
      <pc:sldChg chg="addSp delSp modSp add mod">
        <pc:chgData name="Daniela Bauloska" userId="1c2cd05b-4418-4939-8661-5d54f27325fe" providerId="ADAL" clId="{4D73AF45-D0B0-4739-81C7-12D3C3E2357D}" dt="2025-04-27T11:48:07.931" v="1995" actId="6549"/>
        <pc:sldMkLst>
          <pc:docMk/>
          <pc:sldMk cId="783120301" sldId="300"/>
        </pc:sldMkLst>
      </pc:sldChg>
      <pc:sldChg chg="addSp delSp modSp add mod">
        <pc:chgData name="Daniela Bauloska" userId="1c2cd05b-4418-4939-8661-5d54f27325fe" providerId="ADAL" clId="{4D73AF45-D0B0-4739-81C7-12D3C3E2357D}" dt="2025-04-27T12:37:20.123" v="2487" actId="6549"/>
        <pc:sldMkLst>
          <pc:docMk/>
          <pc:sldMk cId="647033132" sldId="302"/>
        </pc:sldMkLst>
      </pc:sldChg>
      <pc:sldChg chg="addSp delSp modSp add mod">
        <pc:chgData name="Daniela Bauloska" userId="1c2cd05b-4418-4939-8661-5d54f27325fe" providerId="ADAL" clId="{4D73AF45-D0B0-4739-81C7-12D3C3E2357D}" dt="2025-04-27T11:58:01.559" v="2129" actId="20577"/>
        <pc:sldMkLst>
          <pc:docMk/>
          <pc:sldMk cId="2599196517" sldId="303"/>
        </pc:sldMkLst>
      </pc:sldChg>
      <pc:sldChg chg="del">
        <pc:chgData name="Daniela Bauloska" userId="1c2cd05b-4418-4939-8661-5d54f27325fe" providerId="ADAL" clId="{4D73AF45-D0B0-4739-81C7-12D3C3E2357D}" dt="2025-04-24T19:03:30.863" v="1037" actId="47"/>
        <pc:sldMkLst>
          <pc:docMk/>
          <pc:sldMk cId="1336893172" sldId="304"/>
        </pc:sldMkLst>
      </pc:sldChg>
      <pc:sldChg chg="addSp delSp modSp del mod">
        <pc:chgData name="Daniela Bauloska" userId="1c2cd05b-4418-4939-8661-5d54f27325fe" providerId="ADAL" clId="{4D73AF45-D0B0-4739-81C7-12D3C3E2357D}" dt="2025-04-11T13:37:54.506" v="306" actId="2696"/>
        <pc:sldMkLst>
          <pc:docMk/>
          <pc:sldMk cId="3210638177" sldId="305"/>
        </pc:sldMkLst>
      </pc:sldChg>
      <pc:sldChg chg="add del">
        <pc:chgData name="Daniela Bauloska" userId="1c2cd05b-4418-4939-8661-5d54f27325fe" providerId="ADAL" clId="{4D73AF45-D0B0-4739-81C7-12D3C3E2357D}" dt="2025-04-11T08:06:48.904" v="6" actId="47"/>
        <pc:sldMkLst>
          <pc:docMk/>
          <pc:sldMk cId="3623064235" sldId="306"/>
        </pc:sldMkLst>
      </pc:sldChg>
      <pc:sldChg chg="addSp delSp modSp add mod">
        <pc:chgData name="Daniela Bauloska" userId="1c2cd05b-4418-4939-8661-5d54f27325fe" providerId="ADAL" clId="{4D73AF45-D0B0-4739-81C7-12D3C3E2357D}" dt="2025-05-05T11:56:28.278" v="3039" actId="6549"/>
        <pc:sldMkLst>
          <pc:docMk/>
          <pc:sldMk cId="435506706" sldId="307"/>
        </pc:sldMkLst>
      </pc:sldChg>
      <pc:sldChg chg="addSp delSp modSp add mod">
        <pc:chgData name="Daniela Bauloska" userId="1c2cd05b-4418-4939-8661-5d54f27325fe" providerId="ADAL" clId="{4D73AF45-D0B0-4739-81C7-12D3C3E2357D}" dt="2025-04-27T12:37:40.275" v="2499" actId="6549"/>
        <pc:sldMkLst>
          <pc:docMk/>
          <pc:sldMk cId="3513709735" sldId="308"/>
        </pc:sldMkLst>
      </pc:sldChg>
      <pc:sldChg chg="modSp add mod">
        <pc:chgData name="Daniela Bauloska" userId="1c2cd05b-4418-4939-8661-5d54f27325fe" providerId="ADAL" clId="{4D73AF45-D0B0-4739-81C7-12D3C3E2357D}" dt="2025-04-27T12:36:30.550" v="2486" actId="20577"/>
        <pc:sldMkLst>
          <pc:docMk/>
          <pc:sldMk cId="1994057393" sldId="309"/>
        </pc:sldMkLst>
      </pc:sldChg>
      <pc:sldChg chg="addSp delSp modSp add mod">
        <pc:chgData name="Daniela Bauloska" userId="1c2cd05b-4418-4939-8661-5d54f27325fe" providerId="ADAL" clId="{4D73AF45-D0B0-4739-81C7-12D3C3E2357D}" dt="2025-04-27T12:42:30.260" v="2641" actId="20577"/>
        <pc:sldMkLst>
          <pc:docMk/>
          <pc:sldMk cId="478354113" sldId="310"/>
        </pc:sldMkLst>
      </pc:sldChg>
      <pc:sldChg chg="addSp delSp modSp add mod">
        <pc:chgData name="Daniela Bauloska" userId="1c2cd05b-4418-4939-8661-5d54f27325fe" providerId="ADAL" clId="{4D73AF45-D0B0-4739-81C7-12D3C3E2357D}" dt="2025-04-27T12:51:35.443" v="2751" actId="6549"/>
        <pc:sldMkLst>
          <pc:docMk/>
          <pc:sldMk cId="2691431583" sldId="311"/>
        </pc:sldMkLst>
      </pc:sldChg>
      <pc:sldChg chg="modSp add mod">
        <pc:chgData name="Daniela Bauloska" userId="1c2cd05b-4418-4939-8661-5d54f27325fe" providerId="ADAL" clId="{4D73AF45-D0B0-4739-81C7-12D3C3E2357D}" dt="2025-04-27T12:58:26.958" v="2993" actId="20577"/>
        <pc:sldMkLst>
          <pc:docMk/>
          <pc:sldMk cId="4292952005" sldId="312"/>
        </pc:sldMkLst>
      </pc:sldChg>
    </pc:docChg>
  </pc:docChgLst>
  <pc:docChgLst>
    <pc:chgData name="Daniela Bauloska" userId="1c2cd05b-4418-4939-8661-5d54f27325fe" providerId="ADAL" clId="{465B4C78-2F1E-4488-BB51-BF41AF86C927}"/>
    <pc:docChg chg="undo redo custSel modSld">
      <pc:chgData name="Daniela Bauloska" userId="1c2cd05b-4418-4939-8661-5d54f27325fe" providerId="ADAL" clId="{465B4C78-2F1E-4488-BB51-BF41AF86C927}" dt="2025-07-25T09:15:21.871" v="3398" actId="6549"/>
      <pc:docMkLst>
        <pc:docMk/>
      </pc:docMkLst>
      <pc:sldChg chg="modSp mod">
        <pc:chgData name="Daniela Bauloska" userId="1c2cd05b-4418-4939-8661-5d54f27325fe" providerId="ADAL" clId="{465B4C78-2F1E-4488-BB51-BF41AF86C927}" dt="2025-07-18T07:37:40.446" v="211" actId="113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465B4C78-2F1E-4488-BB51-BF41AF86C927}" dt="2025-07-25T08:53:46.544" v="3234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465B4C78-2F1E-4488-BB51-BF41AF86C927}" dt="2025-07-25T08:53:46.544" v="3234" actId="20577"/>
          <ac:spMkLst>
            <pc:docMk/>
            <pc:sldMk cId="783120301" sldId="300"/>
            <ac:spMk id="7" creationId="{416F71D7-8D0E-33C9-7AE8-716A62869A9A}"/>
          </ac:spMkLst>
        </pc:spChg>
        <pc:spChg chg="mod">
          <ac:chgData name="Daniela Bauloska" userId="1c2cd05b-4418-4939-8661-5d54f27325fe" providerId="ADAL" clId="{465B4C78-2F1E-4488-BB51-BF41AF86C927}" dt="2025-07-25T08:53:31.752" v="3221" actId="20577"/>
          <ac:spMkLst>
            <pc:docMk/>
            <pc:sldMk cId="783120301" sldId="300"/>
            <ac:spMk id="9" creationId="{18DACE59-E83F-4419-BDA8-06A4FBE59298}"/>
          </ac:spMkLst>
        </pc:spChg>
        <pc:graphicFrameChg chg="add mod modGraphic">
          <ac:chgData name="Daniela Bauloska" userId="1c2cd05b-4418-4939-8661-5d54f27325fe" providerId="ADAL" clId="{465B4C78-2F1E-4488-BB51-BF41AF86C927}" dt="2025-07-22T13:10:36.380" v="2442" actId="113"/>
          <ac:graphicFrameMkLst>
            <pc:docMk/>
            <pc:sldMk cId="783120301" sldId="300"/>
            <ac:graphicFrameMk id="5" creationId="{DD0496A1-A564-6FB7-2882-6AFBDB01FF0F}"/>
          </ac:graphicFrameMkLst>
        </pc:graphicFrameChg>
        <pc:graphicFrameChg chg="mod">
          <ac:chgData name="Daniela Bauloska" userId="1c2cd05b-4418-4939-8661-5d54f27325fe" providerId="ADAL" clId="{465B4C78-2F1E-4488-BB51-BF41AF86C927}" dt="2025-07-21T07:57:45.183" v="1074" actId="1076"/>
          <ac:graphicFrameMkLst>
            <pc:docMk/>
            <pc:sldMk cId="783120301" sldId="300"/>
            <ac:graphicFrameMk id="8" creationId="{14B76E7F-70C4-664B-E4C9-B0A825050BA0}"/>
          </ac:graphicFrameMkLst>
        </pc:graphicFrameChg>
        <pc:graphicFrameChg chg="mod">
          <ac:chgData name="Daniela Bauloska" userId="1c2cd05b-4418-4939-8661-5d54f27325fe" providerId="ADAL" clId="{465B4C78-2F1E-4488-BB51-BF41AF86C927}" dt="2025-07-25T07:36:19.247" v="3147" actId="207"/>
          <ac:graphicFrameMkLst>
            <pc:docMk/>
            <pc:sldMk cId="783120301" sldId="300"/>
            <ac:graphicFrameMk id="11" creationId="{65FE58E6-57D2-361A-87CE-2819D5ACF070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1T07:58:31.587" v="1081" actId="255"/>
          <ac:graphicFrameMkLst>
            <pc:docMk/>
            <pc:sldMk cId="783120301" sldId="300"/>
            <ac:graphicFrameMk id="13" creationId="{39D91757-916F-DB0B-E62B-121B4B465B83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5T09:13:58.266" v="3378" actId="207"/>
        <pc:sldMkLst>
          <pc:docMk/>
          <pc:sldMk cId="647033132" sldId="302"/>
        </pc:sldMkLst>
        <pc:spChg chg="mod">
          <ac:chgData name="Daniela Bauloska" userId="1c2cd05b-4418-4939-8661-5d54f27325fe" providerId="ADAL" clId="{465B4C78-2F1E-4488-BB51-BF41AF86C927}" dt="2025-07-25T09:13:58.266" v="3378" actId="207"/>
          <ac:spMkLst>
            <pc:docMk/>
            <pc:sldMk cId="647033132" sldId="302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465B4C78-2F1E-4488-BB51-BF41AF86C927}" dt="2025-07-21T07:59:12.387" v="1084" actId="14100"/>
          <ac:graphicFrameMkLst>
            <pc:docMk/>
            <pc:sldMk cId="647033132" sldId="302"/>
            <ac:graphicFrameMk id="4" creationId="{A80F0BDF-F446-BE6B-0FEE-63FA47B65A26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3T13:27:09.311" v="3139" actId="20577"/>
          <ac:graphicFrameMkLst>
            <pc:docMk/>
            <pc:sldMk cId="647033132" sldId="302"/>
            <ac:graphicFrameMk id="5" creationId="{AA3C4F15-5BBD-3DA9-8B9B-BE03268F5BE0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2T13:21:27.552" v="2443" actId="207"/>
          <ac:graphicFrameMkLst>
            <pc:docMk/>
            <pc:sldMk cId="647033132" sldId="302"/>
            <ac:graphicFrameMk id="7" creationId="{6BBF96C7-9AA4-9302-DB7A-515EE9DCA874}"/>
          </ac:graphicFrameMkLst>
        </pc:graphicFrameChg>
        <pc:graphicFrameChg chg="mod">
          <ac:chgData name="Daniela Bauloska" userId="1c2cd05b-4418-4939-8661-5d54f27325fe" providerId="ADAL" clId="{465B4C78-2F1E-4488-BB51-BF41AF86C927}" dt="2025-07-21T07:58:52.561" v="1083" actId="6549"/>
          <ac:graphicFrameMkLst>
            <pc:docMk/>
            <pc:sldMk cId="647033132" sldId="302"/>
            <ac:graphicFrameMk id="14" creationId="{F423FFB0-A0BA-411F-A76B-06B07A0D548C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5T09:14:12.521" v="3381" actId="207"/>
        <pc:sldMkLst>
          <pc:docMk/>
          <pc:sldMk cId="2599196517" sldId="303"/>
        </pc:sldMkLst>
        <pc:spChg chg="mod">
          <ac:chgData name="Daniela Bauloska" userId="1c2cd05b-4418-4939-8661-5d54f27325fe" providerId="ADAL" clId="{465B4C78-2F1E-4488-BB51-BF41AF86C927}" dt="2025-07-25T09:14:12.521" v="3381" actId="207"/>
          <ac:spMkLst>
            <pc:docMk/>
            <pc:sldMk cId="2599196517" sldId="303"/>
            <ac:spMk id="22" creationId="{0A4109AE-9660-4CDA-D07D-CF7507936DF9}"/>
          </ac:spMkLst>
        </pc:spChg>
        <pc:graphicFrameChg chg="add mod">
          <ac:chgData name="Daniela Bauloska" userId="1c2cd05b-4418-4939-8661-5d54f27325fe" providerId="ADAL" clId="{465B4C78-2F1E-4488-BB51-BF41AF86C927}" dt="2025-07-21T08:15:37.986" v="1155" actId="2085"/>
          <ac:graphicFrameMkLst>
            <pc:docMk/>
            <pc:sldMk cId="2599196517" sldId="303"/>
            <ac:graphicFrameMk id="2" creationId="{192DDF9F-35B4-99E7-C230-54471FD8632A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1T07:24:08.261" v="885" actId="14100"/>
          <ac:graphicFrameMkLst>
            <pc:docMk/>
            <pc:sldMk cId="2599196517" sldId="303"/>
            <ac:graphicFrameMk id="4" creationId="{596830A1-354E-255A-DAAC-DC54338B0BDF}"/>
          </ac:graphicFrameMkLst>
        </pc:graphicFrameChg>
        <pc:graphicFrameChg chg="add mod modGraphic">
          <ac:chgData name="Daniela Bauloska" userId="1c2cd05b-4418-4939-8661-5d54f27325fe" providerId="ADAL" clId="{465B4C78-2F1E-4488-BB51-BF41AF86C927}" dt="2025-07-23T13:20:48.939" v="3041" actId="14734"/>
          <ac:graphicFrameMkLst>
            <pc:docMk/>
            <pc:sldMk cId="2599196517" sldId="303"/>
            <ac:graphicFrameMk id="7" creationId="{435C0817-6F6C-895D-634F-75CA1E078AD7}"/>
          </ac:graphicFrameMkLst>
        </pc:graphicFrameChg>
        <pc:graphicFrameChg chg="add mod modGraphic">
          <ac:chgData name="Daniela Bauloska" userId="1c2cd05b-4418-4939-8661-5d54f27325fe" providerId="ADAL" clId="{465B4C78-2F1E-4488-BB51-BF41AF86C927}" dt="2025-07-22T13:31:53.644" v="2458" actId="14100"/>
          <ac:graphicFrameMkLst>
            <pc:docMk/>
            <pc:sldMk cId="2599196517" sldId="303"/>
            <ac:graphicFrameMk id="9" creationId="{EC311F95-FB17-3586-E8E3-A1CB5FA8666D}"/>
          </ac:graphicFrameMkLst>
        </pc:graphicFrameChg>
        <pc:graphicFrameChg chg="mod">
          <ac:chgData name="Daniela Bauloska" userId="1c2cd05b-4418-4939-8661-5d54f27325fe" providerId="ADAL" clId="{465B4C78-2F1E-4488-BB51-BF41AF86C927}" dt="2025-07-21T07:29:13.928" v="918" actId="20577"/>
          <ac:graphicFrameMkLst>
            <pc:docMk/>
            <pc:sldMk cId="2599196517" sldId="303"/>
            <ac:graphicFrameMk id="24" creationId="{A56A85FE-BE91-445D-9483-3604C563634B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3T11:51:31.425" v="2936" actId="2161"/>
        <pc:sldMkLst>
          <pc:docMk/>
          <pc:sldMk cId="435506706" sldId="307"/>
        </pc:sldMkLst>
        <pc:spChg chg="add del mod">
          <ac:chgData name="Daniela Bauloska" userId="1c2cd05b-4418-4939-8661-5d54f27325fe" providerId="ADAL" clId="{465B4C78-2F1E-4488-BB51-BF41AF86C927}" dt="2025-07-22T11:43:29.469" v="2316" actId="14100"/>
          <ac:spMkLst>
            <pc:docMk/>
            <pc:sldMk cId="435506706" sldId="307"/>
            <ac:spMk id="10" creationId="{5077339C-8756-475E-A15D-7A450F2306DE}"/>
          </ac:spMkLst>
        </pc:spChg>
        <pc:spChg chg="mod">
          <ac:chgData name="Daniela Bauloska" userId="1c2cd05b-4418-4939-8661-5d54f27325fe" providerId="ADAL" clId="{465B4C78-2F1E-4488-BB51-BF41AF86C927}" dt="2025-07-23T11:43:48.878" v="2934" actId="20577"/>
          <ac:spMkLst>
            <pc:docMk/>
            <pc:sldMk cId="435506706" sldId="307"/>
            <ac:spMk id="15" creationId="{08C7E014-7C73-6F06-2D34-9D58CC48AAE5}"/>
          </ac:spMkLst>
        </pc:spChg>
        <pc:graphicFrameChg chg="add mod modGraphic">
          <ac:chgData name="Daniela Bauloska" userId="1c2cd05b-4418-4939-8661-5d54f27325fe" providerId="ADAL" clId="{465B4C78-2F1E-4488-BB51-BF41AF86C927}" dt="2025-07-23T11:51:31.425" v="2936" actId="2161"/>
          <ac:graphicFrameMkLst>
            <pc:docMk/>
            <pc:sldMk cId="435506706" sldId="307"/>
            <ac:graphicFrameMk id="3" creationId="{F3CC15BC-AC2D-A4B4-6321-68BF640C0CD7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2T11:43:45.880" v="2318" actId="14100"/>
          <ac:graphicFrameMkLst>
            <pc:docMk/>
            <pc:sldMk cId="435506706" sldId="307"/>
            <ac:graphicFrameMk id="11" creationId="{641BB244-3E85-C349-A528-5616277DF80E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5T09:14:24.763" v="3385" actId="6549"/>
        <pc:sldMkLst>
          <pc:docMk/>
          <pc:sldMk cId="3513709735" sldId="308"/>
        </pc:sldMkLst>
        <pc:spChg chg="mod">
          <ac:chgData name="Daniela Bauloska" userId="1c2cd05b-4418-4939-8661-5d54f27325fe" providerId="ADAL" clId="{465B4C78-2F1E-4488-BB51-BF41AF86C927}" dt="2025-07-25T09:14:24.763" v="3385" actId="6549"/>
          <ac:spMkLst>
            <pc:docMk/>
            <pc:sldMk cId="3513709735" sldId="308"/>
            <ac:spMk id="14" creationId="{2F8F28CC-A4A1-DF56-248A-9C40EBB93C5C}"/>
          </ac:spMkLst>
        </pc:spChg>
        <pc:graphicFrameChg chg="mod">
          <ac:chgData name="Daniela Bauloska" userId="1c2cd05b-4418-4939-8661-5d54f27325fe" providerId="ADAL" clId="{465B4C78-2F1E-4488-BB51-BF41AF86C927}" dt="2025-07-21T09:37:44.986" v="1444" actId="14100"/>
          <ac:graphicFrameMkLst>
            <pc:docMk/>
            <pc:sldMk cId="3513709735" sldId="308"/>
            <ac:graphicFrameMk id="3" creationId="{52F67CE8-18AD-109A-12C5-64F3337CCB26}"/>
          </ac:graphicFrameMkLst>
        </pc:graphicFrameChg>
        <pc:graphicFrameChg chg="add mod modGraphic">
          <ac:chgData name="Daniela Bauloska" userId="1c2cd05b-4418-4939-8661-5d54f27325fe" providerId="ADAL" clId="{465B4C78-2F1E-4488-BB51-BF41AF86C927}" dt="2025-07-23T12:54:45.383" v="3031" actId="14734"/>
          <ac:graphicFrameMkLst>
            <pc:docMk/>
            <pc:sldMk cId="3513709735" sldId="308"/>
            <ac:graphicFrameMk id="5" creationId="{F6E68CD2-D6B5-3E6A-6553-36F6AAE8B10A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5T09:14:33.547" v="3386" actId="207"/>
        <pc:sldMkLst>
          <pc:docMk/>
          <pc:sldMk cId="1994057393" sldId="309"/>
        </pc:sldMkLst>
        <pc:spChg chg="mod">
          <ac:chgData name="Daniela Bauloska" userId="1c2cd05b-4418-4939-8661-5d54f27325fe" providerId="ADAL" clId="{465B4C78-2F1E-4488-BB51-BF41AF86C927}" dt="2025-07-25T09:14:33.547" v="3386" actId="207"/>
          <ac:spMkLst>
            <pc:docMk/>
            <pc:sldMk cId="1994057393" sldId="309"/>
            <ac:spMk id="5" creationId="{F69EF027-A43A-ED7E-A80E-E0CFF95688CF}"/>
          </ac:spMkLst>
        </pc:spChg>
        <pc:graphicFrameChg chg="add mod">
          <ac:chgData name="Daniela Bauloska" userId="1c2cd05b-4418-4939-8661-5d54f27325fe" providerId="ADAL" clId="{465B4C78-2F1E-4488-BB51-BF41AF86C927}" dt="2025-07-21T09:42:35.547" v="1526" actId="6549"/>
          <ac:graphicFrameMkLst>
            <pc:docMk/>
            <pc:sldMk cId="1994057393" sldId="309"/>
            <ac:graphicFrameMk id="3" creationId="{C9051992-654F-BC67-A0E4-1DBE843FFA66}"/>
          </ac:graphicFrameMkLst>
        </pc:graphicFrameChg>
        <pc:graphicFrameChg chg="mod modGraphic">
          <ac:chgData name="Daniela Bauloska" userId="1c2cd05b-4418-4939-8661-5d54f27325fe" providerId="ADAL" clId="{465B4C78-2F1E-4488-BB51-BF41AF86C927}" dt="2025-07-23T08:44:00.386" v="2654" actId="14100"/>
          <ac:graphicFrameMkLst>
            <pc:docMk/>
            <pc:sldMk cId="1994057393" sldId="309"/>
            <ac:graphicFrameMk id="8" creationId="{21FF0956-6153-B23E-7DDB-BF38CFEE917F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1T09:50:01.867" v="1556" actId="113"/>
          <ac:graphicFrameMkLst>
            <pc:docMk/>
            <pc:sldMk cId="1994057393" sldId="309"/>
            <ac:graphicFrameMk id="11" creationId="{16C6DAB0-F624-1165-5E08-9775D6DC638D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5T09:14:52.952" v="3390" actId="1076"/>
        <pc:sldMkLst>
          <pc:docMk/>
          <pc:sldMk cId="478354113" sldId="310"/>
        </pc:sldMkLst>
        <pc:spChg chg="mod">
          <ac:chgData name="Daniela Bauloska" userId="1c2cd05b-4418-4939-8661-5d54f27325fe" providerId="ADAL" clId="{465B4C78-2F1E-4488-BB51-BF41AF86C927}" dt="2025-07-23T12:51:56.817" v="3004" actId="20577"/>
          <ac:spMkLst>
            <pc:docMk/>
            <pc:sldMk cId="478354113" sldId="310"/>
            <ac:spMk id="8" creationId="{7C00697B-99CD-F4A4-32F7-361006FAB76B}"/>
          </ac:spMkLst>
        </pc:spChg>
        <pc:spChg chg="mod">
          <ac:chgData name="Daniela Bauloska" userId="1c2cd05b-4418-4939-8661-5d54f27325fe" providerId="ADAL" clId="{465B4C78-2F1E-4488-BB51-BF41AF86C927}" dt="2025-07-23T12:53:28.160" v="3027" actId="20577"/>
          <ac:spMkLst>
            <pc:docMk/>
            <pc:sldMk cId="478354113" sldId="310"/>
            <ac:spMk id="9" creationId="{18DACE59-E83F-4419-BDA8-06A4FBE59298}"/>
          </ac:spMkLst>
        </pc:spChg>
        <pc:spChg chg="mod">
          <ac:chgData name="Daniela Bauloska" userId="1c2cd05b-4418-4939-8661-5d54f27325fe" providerId="ADAL" clId="{465B4C78-2F1E-4488-BB51-BF41AF86C927}" dt="2025-07-25T09:14:52.952" v="3390" actId="1076"/>
          <ac:spMkLst>
            <pc:docMk/>
            <pc:sldMk cId="478354113" sldId="310"/>
            <ac:spMk id="10" creationId="{27DD5E55-E512-D424-8E3A-247A64A6A04A}"/>
          </ac:spMkLst>
        </pc:spChg>
        <pc:graphicFrameChg chg="add mod modGraphic">
          <ac:chgData name="Daniela Bauloska" userId="1c2cd05b-4418-4939-8661-5d54f27325fe" providerId="ADAL" clId="{465B4C78-2F1E-4488-BB51-BF41AF86C927}" dt="2025-07-21T07:31:31.144" v="931" actId="14100"/>
          <ac:graphicFrameMkLst>
            <pc:docMk/>
            <pc:sldMk cId="478354113" sldId="310"/>
            <ac:graphicFrameMk id="2" creationId="{B20D4DB9-BA5E-46F1-E6E4-BA7515996E7F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5T09:14:48.786" v="3389" actId="1076"/>
          <ac:graphicFrameMkLst>
            <pc:docMk/>
            <pc:sldMk cId="478354113" sldId="310"/>
            <ac:graphicFrameMk id="13" creationId="{933E5631-6249-AB63-CF1C-04DF43C1AD0A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5T09:14:58.414" v="3392"/>
        <pc:sldMkLst>
          <pc:docMk/>
          <pc:sldMk cId="2691431583" sldId="311"/>
        </pc:sldMkLst>
        <pc:spChg chg="mod">
          <ac:chgData name="Daniela Bauloska" userId="1c2cd05b-4418-4939-8661-5d54f27325fe" providerId="ADAL" clId="{465B4C78-2F1E-4488-BB51-BF41AF86C927}" dt="2025-07-25T09:14:58.414" v="3392"/>
          <ac:spMkLst>
            <pc:docMk/>
            <pc:sldMk cId="2691431583" sldId="311"/>
            <ac:spMk id="4" creationId="{B2D4B1F4-A6AC-8728-3ED3-F792A531F3F7}"/>
          </ac:spMkLst>
        </pc:spChg>
        <pc:spChg chg="mod">
          <ac:chgData name="Daniela Bauloska" userId="1c2cd05b-4418-4939-8661-5d54f27325fe" providerId="ADAL" clId="{465B4C78-2F1E-4488-BB51-BF41AF86C927}" dt="2025-07-21T07:47:12.516" v="996" actId="20577"/>
          <ac:spMkLst>
            <pc:docMk/>
            <pc:sldMk cId="2691431583" sldId="311"/>
            <ac:spMk id="7" creationId="{BA9692B6-BE7A-79E1-121D-C92B0AB5BCE6}"/>
          </ac:spMkLst>
        </pc:spChg>
        <pc:spChg chg="mod">
          <ac:chgData name="Daniela Bauloska" userId="1c2cd05b-4418-4939-8661-5d54f27325fe" providerId="ADAL" clId="{465B4C78-2F1E-4488-BB51-BF41AF86C927}" dt="2025-07-21T07:47:18.440" v="998" actId="20577"/>
          <ac:spMkLst>
            <pc:docMk/>
            <pc:sldMk cId="2691431583" sldId="311"/>
            <ac:spMk id="8" creationId="{3DD78D87-78A2-8386-B77F-212F10398B78}"/>
          </ac:spMkLst>
        </pc:spChg>
        <pc:spChg chg="mod">
          <ac:chgData name="Daniela Bauloska" userId="1c2cd05b-4418-4939-8661-5d54f27325fe" providerId="ADAL" clId="{465B4C78-2F1E-4488-BB51-BF41AF86C927}" dt="2025-07-21T07:54:26.692" v="1055" actId="6549"/>
          <ac:spMkLst>
            <pc:docMk/>
            <pc:sldMk cId="2691431583" sldId="311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465B4C78-2F1E-4488-BB51-BF41AF86C927}" dt="2025-07-23T10:54:07.477" v="2851" actId="113"/>
          <ac:graphicFrameMkLst>
            <pc:docMk/>
            <pc:sldMk cId="2691431583" sldId="311"/>
            <ac:graphicFrameMk id="15" creationId="{11840301-CCDF-1605-F6BB-B20C39CEB8E7}"/>
          </ac:graphicFrameMkLst>
        </pc:graphicFrameChg>
        <pc:graphicFrameChg chg="mod modGraphic">
          <ac:chgData name="Daniela Bauloska" userId="1c2cd05b-4418-4939-8661-5d54f27325fe" providerId="ADAL" clId="{465B4C78-2F1E-4488-BB51-BF41AF86C927}" dt="2025-07-21T07:39:58.847" v="986" actId="14734"/>
          <ac:graphicFrameMkLst>
            <pc:docMk/>
            <pc:sldMk cId="2691431583" sldId="311"/>
            <ac:graphicFrameMk id="20" creationId="{85AAAA6B-6FBA-221C-2BC4-0510FDA37232}"/>
          </ac:graphicFrameMkLst>
        </pc:graphicFrameChg>
      </pc:sldChg>
      <pc:sldChg chg="addSp delSp modSp mod">
        <pc:chgData name="Daniela Bauloska" userId="1c2cd05b-4418-4939-8661-5d54f27325fe" providerId="ADAL" clId="{465B4C78-2F1E-4488-BB51-BF41AF86C927}" dt="2025-07-25T09:15:21.871" v="3398" actId="6549"/>
        <pc:sldMkLst>
          <pc:docMk/>
          <pc:sldMk cId="4292952005" sldId="312"/>
        </pc:sldMkLst>
        <pc:spChg chg="mod">
          <ac:chgData name="Daniela Bauloska" userId="1c2cd05b-4418-4939-8661-5d54f27325fe" providerId="ADAL" clId="{465B4C78-2F1E-4488-BB51-BF41AF86C927}" dt="2025-07-25T09:15:21.871" v="3398" actId="6549"/>
          <ac:spMkLst>
            <pc:docMk/>
            <pc:sldMk cId="4292952005" sldId="312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465B4C78-2F1E-4488-BB51-BF41AF86C927}" dt="2025-07-21T07:37:07.976" v="956" actId="20577"/>
          <ac:graphicFrameMkLst>
            <pc:docMk/>
            <pc:sldMk cId="4292952005" sldId="312"/>
            <ac:graphicFrameMk id="3" creationId="{0AA300CA-8CA9-505F-8858-D5E7E8D47E91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3T12:47:39.196" v="2960" actId="113"/>
          <ac:graphicFrameMkLst>
            <pc:docMk/>
            <pc:sldMk cId="4292952005" sldId="312"/>
            <ac:graphicFrameMk id="8" creationId="{64476925-5911-FC9E-EF7A-29234E556BA0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3T12:47:42.036" v="2961" actId="113"/>
          <ac:graphicFrameMkLst>
            <pc:docMk/>
            <pc:sldMk cId="4292952005" sldId="312"/>
            <ac:graphicFrameMk id="10" creationId="{8532A712-54A6-9154-FE24-ACFC4B2A095D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1T07:36:42.689" v="954" actId="14100"/>
          <ac:graphicFrameMkLst>
            <pc:docMk/>
            <pc:sldMk cId="4292952005" sldId="312"/>
            <ac:graphicFrameMk id="11" creationId="{EBB6D452-D251-22BA-921E-C183C1A40F1D}"/>
          </ac:graphicFrameMkLst>
        </pc:graphicFrameChg>
        <pc:graphicFrameChg chg="add mod">
          <ac:chgData name="Daniela Bauloska" userId="1c2cd05b-4418-4939-8661-5d54f27325fe" providerId="ADAL" clId="{465B4C78-2F1E-4488-BB51-BF41AF86C927}" dt="2025-07-23T12:47:45.813" v="2962" actId="113"/>
          <ac:graphicFrameMkLst>
            <pc:docMk/>
            <pc:sldMk cId="4292952005" sldId="312"/>
            <ac:graphicFrameMk id="14" creationId="{EF3E2A46-14A0-319D-999A-8E84006C535D}"/>
          </ac:graphicFrameMkLst>
        </pc:graphicFrameChg>
      </pc:sldChg>
    </pc:docChg>
  </pc:docChgLst>
  <pc:docChgLst>
    <pc:chgData name="Daniela Bauloska" userId="1c2cd05b-4418-4939-8661-5d54f27325fe" providerId="ADAL" clId="{ED365DA8-7F92-4743-873B-6FEB2AB63576}"/>
    <pc:docChg chg="undo redo custSel modSld">
      <pc:chgData name="Daniela Bauloska" userId="1c2cd05b-4418-4939-8661-5d54f27325fe" providerId="ADAL" clId="{ED365DA8-7F92-4743-873B-6FEB2AB63576}" dt="2024-07-25T12:47:39.963" v="2336" actId="6549"/>
      <pc:docMkLst>
        <pc:docMk/>
      </pc:docMkLst>
      <pc:sldChg chg="addSp delSp modSp mod">
        <pc:chgData name="Daniela Bauloska" userId="1c2cd05b-4418-4939-8661-5d54f27325fe" providerId="ADAL" clId="{ED365DA8-7F92-4743-873B-6FEB2AB63576}" dt="2024-07-23T12:18:26.124" v="1997" actId="20577"/>
        <pc:sldMkLst>
          <pc:docMk/>
          <pc:sldMk cId="1525794244" sldId="274"/>
        </pc:sldMkLst>
      </pc:sldChg>
      <pc:sldChg chg="addSp delSp modSp mod">
        <pc:chgData name="Daniela Bauloska" userId="1c2cd05b-4418-4939-8661-5d54f27325fe" providerId="ADAL" clId="{ED365DA8-7F92-4743-873B-6FEB2AB63576}" dt="2024-07-23T13:18:09.783" v="2055" actId="6549"/>
        <pc:sldMkLst>
          <pc:docMk/>
          <pc:sldMk cId="632133030" sldId="277"/>
        </pc:sldMkLst>
      </pc:sldChg>
      <pc:sldChg chg="modSp mod">
        <pc:chgData name="Daniela Bauloska" userId="1c2cd05b-4418-4939-8661-5d54f27325fe" providerId="ADAL" clId="{ED365DA8-7F92-4743-873B-6FEB2AB63576}" dt="2024-07-16T13:47:08.273" v="57" actId="20577"/>
        <pc:sldMkLst>
          <pc:docMk/>
          <pc:sldMk cId="4114169548" sldId="286"/>
        </pc:sldMkLst>
      </pc:sldChg>
      <pc:sldChg chg="addSp delSp modSp mod">
        <pc:chgData name="Daniela Bauloska" userId="1c2cd05b-4418-4939-8661-5d54f27325fe" providerId="ADAL" clId="{ED365DA8-7F92-4743-873B-6FEB2AB63576}" dt="2024-07-25T12:47:39.963" v="2336" actId="6549"/>
        <pc:sldMkLst>
          <pc:docMk/>
          <pc:sldMk cId="3344934849" sldId="289"/>
        </pc:sldMkLst>
      </pc:sldChg>
      <pc:sldChg chg="modSp mod">
        <pc:chgData name="Daniela Bauloska" userId="1c2cd05b-4418-4939-8661-5d54f27325fe" providerId="ADAL" clId="{ED365DA8-7F92-4743-873B-6FEB2AB63576}" dt="2024-07-16T13:53:39.032" v="117" actId="20577"/>
        <pc:sldMkLst>
          <pc:docMk/>
          <pc:sldMk cId="3823544248" sldId="292"/>
        </pc:sldMkLst>
      </pc:sldChg>
      <pc:sldChg chg="modSp mod">
        <pc:chgData name="Daniela Bauloska" userId="1c2cd05b-4418-4939-8661-5d54f27325fe" providerId="ADAL" clId="{ED365DA8-7F92-4743-873B-6FEB2AB63576}" dt="2024-07-16T13:46:09.867" v="49" actId="20577"/>
        <pc:sldMkLst>
          <pc:docMk/>
          <pc:sldMk cId="2190304161" sldId="294"/>
        </pc:sldMkLst>
      </pc:sldChg>
      <pc:sldChg chg="modSp mod">
        <pc:chgData name="Daniela Bauloska" userId="1c2cd05b-4418-4939-8661-5d54f27325fe" providerId="ADAL" clId="{ED365DA8-7F92-4743-873B-6FEB2AB63576}" dt="2024-07-23T13:34:30.928" v="2293" actId="122"/>
        <pc:sldMkLst>
          <pc:docMk/>
          <pc:sldMk cId="833751890" sldId="298"/>
        </pc:sldMkLst>
      </pc:sldChg>
      <pc:sldChg chg="modSp mod">
        <pc:chgData name="Daniela Bauloska" userId="1c2cd05b-4418-4939-8661-5d54f27325fe" providerId="ADAL" clId="{ED365DA8-7F92-4743-873B-6FEB2AB63576}" dt="2024-07-23T13:45:01.844" v="2310" actId="20577"/>
        <pc:sldMkLst>
          <pc:docMk/>
          <pc:sldMk cId="1336893172" sldId="304"/>
        </pc:sldMkLst>
      </pc:sldChg>
      <pc:sldChg chg="addSp delSp modSp mod">
        <pc:chgData name="Daniela Bauloska" userId="1c2cd05b-4418-4939-8661-5d54f27325fe" providerId="ADAL" clId="{ED365DA8-7F92-4743-873B-6FEB2AB63576}" dt="2024-07-23T12:57:43.522" v="1998" actId="20577"/>
        <pc:sldMkLst>
          <pc:docMk/>
          <pc:sldMk cId="3210638177" sldId="305"/>
        </pc:sldMkLst>
      </pc:sldChg>
    </pc:docChg>
  </pc:docChgLst>
  <pc:docChgLst>
    <pc:chgData name="Daniela Bauloska" userId="1c2cd05b-4418-4939-8661-5d54f27325fe" providerId="ADAL" clId="{4F1B6A08-983B-460B-BD8B-197730522E0F}"/>
    <pc:docChg chg="modSld">
      <pc:chgData name="Daniela Bauloska" userId="1c2cd05b-4418-4939-8661-5d54f27325fe" providerId="ADAL" clId="{4F1B6A08-983B-460B-BD8B-197730522E0F}" dt="2025-08-18T13:01:11.493" v="56" actId="20577"/>
      <pc:docMkLst>
        <pc:docMk/>
      </pc:docMkLst>
      <pc:sldChg chg="modSp mod">
        <pc:chgData name="Daniela Bauloska" userId="1c2cd05b-4418-4939-8661-5d54f27325fe" providerId="ADAL" clId="{4F1B6A08-983B-460B-BD8B-197730522E0F}" dt="2025-08-15T12:22:47.109" v="16" actId="6549"/>
        <pc:sldMkLst>
          <pc:docMk/>
          <pc:sldMk cId="647033132" sldId="302"/>
        </pc:sldMkLst>
        <pc:spChg chg="mod">
          <ac:chgData name="Daniela Bauloska" userId="1c2cd05b-4418-4939-8661-5d54f27325fe" providerId="ADAL" clId="{4F1B6A08-983B-460B-BD8B-197730522E0F}" dt="2025-08-15T12:22:47.109" v="16" actId="6549"/>
          <ac:spMkLst>
            <pc:docMk/>
            <pc:sldMk cId="647033132" sldId="302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4F1B6A08-983B-460B-BD8B-197730522E0F}" dt="2025-08-15T12:22:36.714" v="12" actId="207"/>
          <ac:graphicFrameMkLst>
            <pc:docMk/>
            <pc:sldMk cId="647033132" sldId="302"/>
            <ac:graphicFrameMk id="7" creationId="{6BBF96C7-9AA4-9302-DB7A-515EE9DCA874}"/>
          </ac:graphicFrameMkLst>
        </pc:graphicFrameChg>
      </pc:sldChg>
      <pc:sldChg chg="modSp mod">
        <pc:chgData name="Daniela Bauloska" userId="1c2cd05b-4418-4939-8661-5d54f27325fe" providerId="ADAL" clId="{4F1B6A08-983B-460B-BD8B-197730522E0F}" dt="2025-08-18T13:01:11.493" v="56" actId="20577"/>
        <pc:sldMkLst>
          <pc:docMk/>
          <pc:sldMk cId="435506706" sldId="307"/>
        </pc:sldMkLst>
        <pc:spChg chg="mod">
          <ac:chgData name="Daniela Bauloska" userId="1c2cd05b-4418-4939-8661-5d54f27325fe" providerId="ADAL" clId="{4F1B6A08-983B-460B-BD8B-197730522E0F}" dt="2025-08-15T12:21:04.557" v="10" actId="20577"/>
          <ac:spMkLst>
            <pc:docMk/>
            <pc:sldMk cId="435506706" sldId="307"/>
            <ac:spMk id="15" creationId="{08C7E014-7C73-6F06-2D34-9D58CC48AAE5}"/>
          </ac:spMkLst>
        </pc:spChg>
        <pc:graphicFrameChg chg="mod modGraphic">
          <ac:chgData name="Daniela Bauloska" userId="1c2cd05b-4418-4939-8661-5d54f27325fe" providerId="ADAL" clId="{4F1B6A08-983B-460B-BD8B-197730522E0F}" dt="2025-08-18T13:01:11.493" v="56" actId="20577"/>
          <ac:graphicFrameMkLst>
            <pc:docMk/>
            <pc:sldMk cId="435506706" sldId="307"/>
            <ac:graphicFrameMk id="3" creationId="{F3CC15BC-AC2D-A4B4-6321-68BF640C0CD7}"/>
          </ac:graphicFrameMkLst>
        </pc:graphicFrameChg>
      </pc:sldChg>
      <pc:sldChg chg="modSp mod">
        <pc:chgData name="Daniela Bauloska" userId="1c2cd05b-4418-4939-8661-5d54f27325fe" providerId="ADAL" clId="{4F1B6A08-983B-460B-BD8B-197730522E0F}" dt="2025-08-15T12:24:22.831" v="28" actId="20577"/>
        <pc:sldMkLst>
          <pc:docMk/>
          <pc:sldMk cId="1994057393" sldId="309"/>
        </pc:sldMkLst>
        <pc:spChg chg="mod">
          <ac:chgData name="Daniela Bauloska" userId="1c2cd05b-4418-4939-8661-5d54f27325fe" providerId="ADAL" clId="{4F1B6A08-983B-460B-BD8B-197730522E0F}" dt="2025-08-15T12:24:22.831" v="28" actId="20577"/>
          <ac:spMkLst>
            <pc:docMk/>
            <pc:sldMk cId="1994057393" sldId="309"/>
            <ac:spMk id="5" creationId="{F69EF027-A43A-ED7E-A80E-E0CFF95688CF}"/>
          </ac:spMkLst>
        </pc:spChg>
        <pc:graphicFrameChg chg="mod">
          <ac:chgData name="Daniela Bauloska" userId="1c2cd05b-4418-4939-8661-5d54f27325fe" providerId="ADAL" clId="{4F1B6A08-983B-460B-BD8B-197730522E0F}" dt="2025-08-15T12:23:59.987" v="22" actId="113"/>
          <ac:graphicFrameMkLst>
            <pc:docMk/>
            <pc:sldMk cId="1994057393" sldId="309"/>
            <ac:graphicFrameMk id="3" creationId="{C9051992-654F-BC67-A0E4-1DBE843FFA66}"/>
          </ac:graphicFrameMkLst>
        </pc:graphicFrameChg>
      </pc:sldChg>
      <pc:sldChg chg="modSp mod">
        <pc:chgData name="Daniela Bauloska" userId="1c2cd05b-4418-4939-8661-5d54f27325fe" providerId="ADAL" clId="{4F1B6A08-983B-460B-BD8B-197730522E0F}" dt="2025-08-15T12:25:48.937" v="41" actId="20577"/>
        <pc:sldMkLst>
          <pc:docMk/>
          <pc:sldMk cId="478354113" sldId="310"/>
        </pc:sldMkLst>
        <pc:spChg chg="mod">
          <ac:chgData name="Daniela Bauloska" userId="1c2cd05b-4418-4939-8661-5d54f27325fe" providerId="ADAL" clId="{4F1B6A08-983B-460B-BD8B-197730522E0F}" dt="2025-08-15T12:25:48.937" v="41" actId="20577"/>
          <ac:spMkLst>
            <pc:docMk/>
            <pc:sldMk cId="478354113" sldId="310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4F1B6A08-983B-460B-BD8B-197730522E0F}" dt="2025-08-15T12:25:19.220" v="33" actId="207"/>
          <ac:graphicFrameMkLst>
            <pc:docMk/>
            <pc:sldMk cId="478354113" sldId="310"/>
            <ac:graphicFrameMk id="13" creationId="{933E5631-6249-AB63-CF1C-04DF43C1AD0A}"/>
          </ac:graphicFrameMkLst>
        </pc:graphicFrameChg>
      </pc:sldChg>
      <pc:sldChg chg="modSp mod">
        <pc:chgData name="Daniela Bauloska" userId="1c2cd05b-4418-4939-8661-5d54f27325fe" providerId="ADAL" clId="{4F1B6A08-983B-460B-BD8B-197730522E0F}" dt="2025-08-15T12:27:54.432" v="55" actId="113"/>
        <pc:sldMkLst>
          <pc:docMk/>
          <pc:sldMk cId="4292952005" sldId="312"/>
        </pc:sldMkLst>
        <pc:spChg chg="mod">
          <ac:chgData name="Daniela Bauloska" userId="1c2cd05b-4418-4939-8661-5d54f27325fe" providerId="ADAL" clId="{4F1B6A08-983B-460B-BD8B-197730522E0F}" dt="2025-08-15T12:27:03.372" v="51" actId="20577"/>
          <ac:spMkLst>
            <pc:docMk/>
            <pc:sldMk cId="4292952005" sldId="312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4F1B6A08-983B-460B-BD8B-197730522E0F}" dt="2025-08-15T12:26:17.837" v="43" actId="207"/>
          <ac:graphicFrameMkLst>
            <pc:docMk/>
            <pc:sldMk cId="4292952005" sldId="312"/>
            <ac:graphicFrameMk id="8" creationId="{64476925-5911-FC9E-EF7A-29234E556BA0}"/>
          </ac:graphicFrameMkLst>
        </pc:graphicFrameChg>
        <pc:graphicFrameChg chg="mod">
          <ac:chgData name="Daniela Bauloska" userId="1c2cd05b-4418-4939-8661-5d54f27325fe" providerId="ADAL" clId="{4F1B6A08-983B-460B-BD8B-197730522E0F}" dt="2025-08-15T12:26:48.907" v="47" actId="207"/>
          <ac:graphicFrameMkLst>
            <pc:docMk/>
            <pc:sldMk cId="4292952005" sldId="312"/>
            <ac:graphicFrameMk id="10" creationId="{8532A712-54A6-9154-FE24-ACFC4B2A095D}"/>
          </ac:graphicFrameMkLst>
        </pc:graphicFrameChg>
        <pc:graphicFrameChg chg="mod">
          <ac:chgData name="Daniela Bauloska" userId="1c2cd05b-4418-4939-8661-5d54f27325fe" providerId="ADAL" clId="{4F1B6A08-983B-460B-BD8B-197730522E0F}" dt="2025-08-15T12:27:24.289" v="53" actId="207"/>
          <ac:graphicFrameMkLst>
            <pc:docMk/>
            <pc:sldMk cId="4292952005" sldId="312"/>
            <ac:graphicFrameMk id="11" creationId="{EBB6D452-D251-22BA-921E-C183C1A40F1D}"/>
          </ac:graphicFrameMkLst>
        </pc:graphicFrameChg>
        <pc:graphicFrameChg chg="mod">
          <ac:chgData name="Daniela Bauloska" userId="1c2cd05b-4418-4939-8661-5d54f27325fe" providerId="ADAL" clId="{4F1B6A08-983B-460B-BD8B-197730522E0F}" dt="2025-08-15T12:27:54.432" v="55" actId="113"/>
          <ac:graphicFrameMkLst>
            <pc:docMk/>
            <pc:sldMk cId="4292952005" sldId="312"/>
            <ac:graphicFrameMk id="14" creationId="{EF3E2A46-14A0-319D-999A-8E84006C535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bamk-my.sharepoint.com/personal/daniela_bauloska_mba_mk/Documents/Desktop/Latest%20info/&#1055;&#1086;&#1089;&#1083;&#1077;&#1076;&#1085;&#1080;%20&#1072;&#1078;&#1091;&#1088;&#1080;&#1088;&#1072;&#1085;&#1080;%20&#1089;&#1086;&#1089;&#1090;&#1086;&#1112;&#1073;&#1080;%20&#1089;&#1086;%2007.10.2025%20&#1075;&#1086;&#1076;&#1080;&#1085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6.%20&#1087;&#1086;&#1076;&#1072;&#1090;&#1086;&#1094;&#1080;%2030.06.2025/Pregled_Zeleni_Pokazateli_July25_MK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5.&#1087;&#1086;&#1076;&#1072;&#1090;&#1086;&#1094;&#1080;%2030%2009%202022\&#1089;&#1086;&#1087;&#1089;&#1090;&#1074;&#1077;&#1085;&#1080;&#1095;&#1082;&#1072;%20&#1089;&#1090;&#1088;&#1091;&#1082;&#1090;&#1091;&#1088;&#1072;%20&#1087;&#1086;%20&#1076;&#1088;&#1078;&#1072;&#1074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aBauloska\Desktop\&#1090;&#1077;&#1089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Остварено ниво на инфлација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Просек на кумулативна основа 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(CPI)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Македонија/ ЕУ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Forecast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4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’2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5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</c:rich>
      </c:tx>
      <c:layout>
        <c:manualLayout>
          <c:xMode val="edge"/>
          <c:yMode val="edge"/>
          <c:x val="0.78689317936053904"/>
          <c:y val="3.8252189066500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598576729640294E-3"/>
          <c:y val="6.4045093694197627E-2"/>
          <c:w val="0.98308028465407193"/>
          <c:h val="0.82529549708483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инфлација!$B$4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инфлација!$C$4:$AR$4</c:f>
              <c:numCache>
                <c:formatCode>0.0%</c:formatCode>
                <c:ptCount val="20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3.5000000000000003E-2</c:v>
                </c:pt>
                <c:pt idx="6">
                  <c:v>4.9000000000000002E-2</c:v>
                </c:pt>
                <c:pt idx="7">
                  <c:v>0.05</c:v>
                </c:pt>
                <c:pt idx="8">
                  <c:v>4.2000000000000003E-2</c:v>
                </c:pt>
                <c:pt idx="9">
                  <c:v>3.7999999999999999E-2</c:v>
                </c:pt>
                <c:pt idx="10">
                  <c:v>3.6999999999999998E-2</c:v>
                </c:pt>
                <c:pt idx="11">
                  <c:v>3.7999999999999999E-2</c:v>
                </c:pt>
                <c:pt idx="12">
                  <c:v>0.04</c:v>
                </c:pt>
                <c:pt idx="1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0-45FA-8903-1520DF6032D7}"/>
            </c:ext>
          </c:extLst>
        </c:ser>
        <c:ser>
          <c:idx val="1"/>
          <c:order val="1"/>
          <c:tx>
            <c:strRef>
              <c:f>инфлација!$B$5</c:f>
              <c:strCache>
                <c:ptCount val="1"/>
                <c:pt idx="0">
                  <c:v>Forcast NBRSM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инфлација!$C$5:$AO$5</c:f>
            </c:numRef>
          </c:val>
          <c:extLst>
            <c:ext xmlns:c16="http://schemas.microsoft.com/office/drawing/2014/chart" uri="{C3380CC4-5D6E-409C-BE32-E72D297353CC}">
              <c16:uniqueId val="{00000001-F990-45FA-8903-1520DF6032D7}"/>
            </c:ext>
          </c:extLst>
        </c:ser>
        <c:ser>
          <c:idx val="2"/>
          <c:order val="2"/>
          <c:tx>
            <c:strRef>
              <c:f>инфлација!$B$6</c:f>
              <c:strCache>
                <c:ptCount val="1"/>
                <c:pt idx="0">
                  <c:v>Forcast NBRSM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инфлација!$C$6:$AO$6</c:f>
            </c:numRef>
          </c:val>
          <c:extLst>
            <c:ext xmlns:c16="http://schemas.microsoft.com/office/drawing/2014/chart" uri="{C3380CC4-5D6E-409C-BE32-E72D297353CC}">
              <c16:uniqueId val="{00000002-F990-45FA-8903-1520DF6032D7}"/>
            </c:ext>
          </c:extLst>
        </c:ser>
        <c:ser>
          <c:idx val="3"/>
          <c:order val="3"/>
          <c:tx>
            <c:strRef>
              <c:f>инфлација!$B$7</c:f>
              <c:strCache>
                <c:ptCount val="1"/>
                <c:pt idx="0">
                  <c:v>Forcast NBRSM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инфлација!$C$7:$AO$7</c:f>
            </c:numRef>
          </c:val>
          <c:extLst>
            <c:ext xmlns:c16="http://schemas.microsoft.com/office/drawing/2014/chart" uri="{C3380CC4-5D6E-409C-BE32-E72D297353CC}">
              <c16:uniqueId val="{00000003-F990-45FA-8903-1520DF6032D7}"/>
            </c:ext>
          </c:extLst>
        </c:ser>
        <c:ser>
          <c:idx val="4"/>
          <c:order val="4"/>
          <c:tx>
            <c:strRef>
              <c:f>инфлација!$B$8</c:f>
              <c:strCache>
                <c:ptCount val="1"/>
                <c:pt idx="0">
                  <c:v>Forcast NBRSM  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инфлација!$C$8:$AO$8</c:f>
            </c:numRef>
          </c:val>
          <c:extLst>
            <c:ext xmlns:c16="http://schemas.microsoft.com/office/drawing/2014/chart" uri="{C3380CC4-5D6E-409C-BE32-E72D297353CC}">
              <c16:uniqueId val="{00000004-F990-45FA-8903-1520DF6032D7}"/>
            </c:ext>
          </c:extLst>
        </c:ser>
        <c:ser>
          <c:idx val="6"/>
          <c:order val="6"/>
          <c:tx>
            <c:strRef>
              <c:f>инфлација!$B$11</c:f>
              <c:strCache>
                <c:ptCount val="1"/>
                <c:pt idx="0">
                  <c:v>Forcast IMF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инфлација!$C$11:$AO$11</c:f>
            </c:numRef>
          </c:val>
          <c:extLst>
            <c:ext xmlns:c16="http://schemas.microsoft.com/office/drawing/2014/chart" uri="{C3380CC4-5D6E-409C-BE32-E72D297353CC}">
              <c16:uniqueId val="{00000005-F990-45FA-8903-1520DF6032D7}"/>
            </c:ext>
          </c:extLst>
        </c:ser>
        <c:ser>
          <c:idx val="7"/>
          <c:order val="7"/>
          <c:tx>
            <c:strRef>
              <c:f>инфлација!$B$12</c:f>
              <c:strCache>
                <c:ptCount val="1"/>
                <c:pt idx="0">
                  <c:v>Forcast IMF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инфлација!$C$12:$AO$12</c:f>
            </c:numRef>
          </c:val>
          <c:extLst>
            <c:ext xmlns:c16="http://schemas.microsoft.com/office/drawing/2014/chart" uri="{C3380CC4-5D6E-409C-BE32-E72D297353CC}">
              <c16:uniqueId val="{00000006-F990-45FA-8903-1520DF6032D7}"/>
            </c:ext>
          </c:extLst>
        </c:ser>
        <c:ser>
          <c:idx val="8"/>
          <c:order val="8"/>
          <c:tx>
            <c:strRef>
              <c:f>инфлација!$B$13</c:f>
              <c:strCache>
                <c:ptCount val="1"/>
                <c:pt idx="0">
                  <c:v>Forcast IMF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инфлација!$C$13:$AO$13</c:f>
            </c:numRef>
          </c:val>
          <c:extLst>
            <c:ext xmlns:c16="http://schemas.microsoft.com/office/drawing/2014/chart" uri="{C3380CC4-5D6E-409C-BE32-E72D297353CC}">
              <c16:uniqueId val="{00000007-F990-45FA-8903-1520DF6032D7}"/>
            </c:ext>
          </c:extLst>
        </c:ser>
        <c:ser>
          <c:idx val="9"/>
          <c:order val="9"/>
          <c:tx>
            <c:strRef>
              <c:f>инфлација!$B$14</c:f>
              <c:strCache>
                <c:ptCount val="1"/>
                <c:pt idx="0">
                  <c:v>Forcast IMF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инфлација!$C$14:$AO$14</c:f>
            </c:numRef>
          </c:val>
          <c:extLst>
            <c:ext xmlns:c16="http://schemas.microsoft.com/office/drawing/2014/chart" uri="{C3380CC4-5D6E-409C-BE32-E72D297353CC}">
              <c16:uniqueId val="{00000008-F990-45FA-8903-1520DF6032D7}"/>
            </c:ext>
          </c:extLst>
        </c:ser>
        <c:ser>
          <c:idx val="11"/>
          <c:order val="10"/>
          <c:tx>
            <c:strRef>
              <c:f>инфлација!$B$17</c:f>
              <c:strCache>
                <c:ptCount val="1"/>
                <c:pt idx="0">
                  <c:v>Forcast World Bank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инфлација!$C$17:$AO$17</c:f>
            </c:numRef>
          </c:val>
          <c:extLst>
            <c:ext xmlns:c16="http://schemas.microsoft.com/office/drawing/2014/chart" uri="{C3380CC4-5D6E-409C-BE32-E72D297353CC}">
              <c16:uniqueId val="{00000009-F990-45FA-8903-1520DF6032D7}"/>
            </c:ext>
          </c:extLst>
        </c:ser>
        <c:ser>
          <c:idx val="12"/>
          <c:order val="11"/>
          <c:tx>
            <c:strRef>
              <c:f>инфлација!$B$18</c:f>
              <c:strCache>
                <c:ptCount val="1"/>
                <c:pt idx="0">
                  <c:v>Forcast World Bank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инфлација!$C$18:$AO$18</c:f>
            </c:numRef>
          </c:val>
          <c:extLst>
            <c:ext xmlns:c16="http://schemas.microsoft.com/office/drawing/2014/chart" uri="{C3380CC4-5D6E-409C-BE32-E72D297353CC}">
              <c16:uniqueId val="{0000000A-F990-45FA-8903-1520DF6032D7}"/>
            </c:ext>
          </c:extLst>
        </c:ser>
        <c:ser>
          <c:idx val="13"/>
          <c:order val="12"/>
          <c:tx>
            <c:strRef>
              <c:f>инфлација!$B$19</c:f>
              <c:strCache>
                <c:ptCount val="1"/>
                <c:pt idx="0">
                  <c:v>Forcast World Bank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инфлација!$C$19:$AO$19</c:f>
            </c:numRef>
          </c:val>
          <c:extLst>
            <c:ext xmlns:c16="http://schemas.microsoft.com/office/drawing/2014/chart" uri="{C3380CC4-5D6E-409C-BE32-E72D297353CC}">
              <c16:uniqueId val="{0000000B-F990-45FA-8903-1520DF6032D7}"/>
            </c:ext>
          </c:extLst>
        </c:ser>
        <c:ser>
          <c:idx val="15"/>
          <c:order val="13"/>
          <c:tx>
            <c:strRef>
              <c:f>инфлација!$B$22</c:f>
              <c:strCache>
                <c:ptCount val="1"/>
                <c:pt idx="0">
                  <c:v>Forcast European Commission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инфлација!$C$22:$AO$22</c:f>
            </c:numRef>
          </c:val>
          <c:extLst>
            <c:ext xmlns:c16="http://schemas.microsoft.com/office/drawing/2014/chart" uri="{C3380CC4-5D6E-409C-BE32-E72D297353CC}">
              <c16:uniqueId val="{0000000C-F990-45FA-8903-1520DF6032D7}"/>
            </c:ext>
          </c:extLst>
        </c:ser>
        <c:ser>
          <c:idx val="16"/>
          <c:order val="14"/>
          <c:tx>
            <c:strRef>
              <c:f>инфлација!$B$23</c:f>
              <c:strCache>
                <c:ptCount val="1"/>
                <c:pt idx="0">
                  <c:v>Forcast European Commission 05'23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инфлација!$C$23:$AO$23</c:f>
            </c:numRef>
          </c:val>
          <c:extLst>
            <c:ext xmlns:c16="http://schemas.microsoft.com/office/drawing/2014/chart" uri="{C3380CC4-5D6E-409C-BE32-E72D297353CC}">
              <c16:uniqueId val="{0000000D-F990-45FA-8903-1520DF6032D7}"/>
            </c:ext>
          </c:extLst>
        </c:ser>
        <c:ser>
          <c:idx val="18"/>
          <c:order val="15"/>
          <c:tx>
            <c:strRef>
              <c:f>инфлација!$B$26</c:f>
              <c:strCache>
                <c:ptCount val="1"/>
                <c:pt idx="0">
                  <c:v>Консензус форкаст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инфлација!$C$26:$AO$26</c:f>
            </c:numRef>
          </c:val>
          <c:extLst>
            <c:ext xmlns:c16="http://schemas.microsoft.com/office/drawing/2014/chart" uri="{C3380CC4-5D6E-409C-BE32-E72D297353CC}">
              <c16:uniqueId val="{0000000E-F990-45FA-8903-1520DF6032D7}"/>
            </c:ext>
          </c:extLst>
        </c:ser>
        <c:ser>
          <c:idx val="19"/>
          <c:order val="16"/>
          <c:tx>
            <c:strRef>
              <c:f>инфлација!$B$27</c:f>
              <c:strCache>
                <c:ptCount val="1"/>
                <c:pt idx="0">
                  <c:v>Консензус форкаст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инфлација!$C$27:$AO$27</c:f>
            </c:numRef>
          </c:val>
          <c:extLst>
            <c:ext xmlns:c16="http://schemas.microsoft.com/office/drawing/2014/chart" uri="{C3380CC4-5D6E-409C-BE32-E72D297353CC}">
              <c16:uniqueId val="{0000000F-F990-45FA-8903-1520DF6032D7}"/>
            </c:ext>
          </c:extLst>
        </c:ser>
        <c:ser>
          <c:idx val="31"/>
          <c:order val="26"/>
          <c:tx>
            <c:strRef>
              <c:f>инфлација!$B$41</c:f>
              <c:strCache>
                <c:ptCount val="1"/>
                <c:pt idx="0">
                  <c:v>Forcast ECB 12'23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инфлација!$C$41:$AO$41</c:f>
            </c:numRef>
          </c:val>
          <c:extLst>
            <c:ext xmlns:c16="http://schemas.microsoft.com/office/drawing/2014/chart" uri="{C3380CC4-5D6E-409C-BE32-E72D297353CC}">
              <c16:uniqueId val="{00000010-F990-45FA-8903-1520DF6032D7}"/>
            </c:ext>
          </c:extLst>
        </c:ser>
        <c:ser>
          <c:idx val="32"/>
          <c:order val="27"/>
          <c:tx>
            <c:strRef>
              <c:f>инфлација!$B$42</c:f>
              <c:strCache>
                <c:ptCount val="1"/>
                <c:pt idx="0">
                  <c:v>Forcast ECB 03'24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инфлација!$C$42:$AO$42</c:f>
            </c:numRef>
          </c:val>
          <c:extLst>
            <c:ext xmlns:c16="http://schemas.microsoft.com/office/drawing/2014/chart" uri="{C3380CC4-5D6E-409C-BE32-E72D297353CC}">
              <c16:uniqueId val="{00000011-F990-45FA-8903-1520DF6032D7}"/>
            </c:ext>
          </c:extLst>
        </c:ser>
        <c:ser>
          <c:idx val="33"/>
          <c:order val="28"/>
          <c:tx>
            <c:strRef>
              <c:f>инфлација!$B$43</c:f>
              <c:strCache>
                <c:ptCount val="1"/>
                <c:pt idx="0">
                  <c:v>Forcast ECB 06'24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инфлација!$C$43:$AO$43</c:f>
            </c:numRef>
          </c:val>
          <c:extLst>
            <c:ext xmlns:c16="http://schemas.microsoft.com/office/drawing/2014/chart" uri="{C3380CC4-5D6E-409C-BE32-E72D297353CC}">
              <c16:uniqueId val="{00000012-F990-45FA-8903-1520DF6032D7}"/>
            </c:ext>
          </c:extLst>
        </c:ser>
        <c:ser>
          <c:idx val="20"/>
          <c:order val="17"/>
          <c:tx>
            <c:strRef>
              <c:f>инфлација!$B$28</c:f>
              <c:strCache>
                <c:ptCount val="1"/>
                <c:pt idx="0">
                  <c:v>Kонсензус форкаст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инфлација!$C$28:$AO$28</c:f>
            </c:numRef>
          </c:val>
          <c:extLst>
            <c:ext xmlns:c16="http://schemas.microsoft.com/office/drawing/2014/chart" uri="{C3380CC4-5D6E-409C-BE32-E72D297353CC}">
              <c16:uniqueId val="{00000013-F990-45FA-8903-1520DF6032D7}"/>
            </c:ext>
          </c:extLst>
        </c:ser>
        <c:ser>
          <c:idx val="22"/>
          <c:order val="18"/>
          <c:tx>
            <c:strRef>
              <c:f>инфлација!$B$31</c:f>
              <c:strCache>
                <c:ptCount val="1"/>
                <c:pt idx="0">
                  <c:v>Министерство за финансии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инфлација!$C$31:$AO$31</c:f>
            </c:numRef>
          </c:val>
          <c:extLst>
            <c:ext xmlns:c16="http://schemas.microsoft.com/office/drawing/2014/chart" uri="{C3380CC4-5D6E-409C-BE32-E72D297353CC}">
              <c16:uniqueId val="{00000014-F990-45FA-8903-1520DF6032D7}"/>
            </c:ext>
          </c:extLst>
        </c:ser>
        <c:ser>
          <c:idx val="23"/>
          <c:order val="19"/>
          <c:tx>
            <c:strRef>
              <c:f>инфлација!$B$32</c:f>
              <c:strCache>
                <c:ptCount val="1"/>
                <c:pt idx="0">
                  <c:v>Министерство за финансии 4'23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инфлација!$C$32:$AO$32</c:f>
            </c:numRef>
          </c:val>
          <c:extLst>
            <c:ext xmlns:c16="http://schemas.microsoft.com/office/drawing/2014/chart" uri="{C3380CC4-5D6E-409C-BE32-E72D297353CC}">
              <c16:uniqueId val="{00000015-F990-45FA-8903-1520DF6032D7}"/>
            </c:ext>
          </c:extLst>
        </c:ser>
        <c:ser>
          <c:idx val="26"/>
          <c:order val="21"/>
          <c:tx>
            <c:strRef>
              <c:f>инфлација!$B$36</c:f>
              <c:strCache>
                <c:ptCount val="1"/>
                <c:pt idx="0">
                  <c:v>Forcast ECB 12'22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инфлација!$C$36:$AO$36</c:f>
            </c:numRef>
          </c:val>
          <c:extLst>
            <c:ext xmlns:c16="http://schemas.microsoft.com/office/drawing/2014/chart" uri="{C3380CC4-5D6E-409C-BE32-E72D297353CC}">
              <c16:uniqueId val="{00000016-F990-45FA-8903-1520DF6032D7}"/>
            </c:ext>
          </c:extLst>
        </c:ser>
        <c:ser>
          <c:idx val="27"/>
          <c:order val="22"/>
          <c:tx>
            <c:strRef>
              <c:f>инфлација!$B$37</c:f>
              <c:strCache>
                <c:ptCount val="1"/>
                <c:pt idx="0">
                  <c:v>Forcast ECB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инфлација!$C$37:$AO$37</c:f>
            </c:numRef>
          </c:val>
          <c:extLst>
            <c:ext xmlns:c16="http://schemas.microsoft.com/office/drawing/2014/chart" uri="{C3380CC4-5D6E-409C-BE32-E72D297353CC}">
              <c16:uniqueId val="{00000017-F990-45FA-8903-1520DF6032D7}"/>
            </c:ext>
          </c:extLst>
        </c:ser>
        <c:ser>
          <c:idx val="28"/>
          <c:order val="23"/>
          <c:tx>
            <c:strRef>
              <c:f>инфлација!$B$38</c:f>
              <c:strCache>
                <c:ptCount val="1"/>
                <c:pt idx="0">
                  <c:v>Forcast ECB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инфлација!$C$38:$AO$38</c:f>
            </c:numRef>
          </c:val>
          <c:extLst>
            <c:ext xmlns:c16="http://schemas.microsoft.com/office/drawing/2014/chart" uri="{C3380CC4-5D6E-409C-BE32-E72D297353CC}">
              <c16:uniqueId val="{00000018-F990-45FA-8903-1520DF6032D7}"/>
            </c:ext>
          </c:extLst>
        </c:ser>
        <c:ser>
          <c:idx val="29"/>
          <c:order val="24"/>
          <c:tx>
            <c:strRef>
              <c:f>инфлација!$B$39</c:f>
              <c:strCache>
                <c:ptCount val="1"/>
                <c:pt idx="0">
                  <c:v>Forcast ECB 07'23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инфлација!$C$39:$AO$39</c:f>
            </c:numRef>
          </c:val>
          <c:extLst>
            <c:ext xmlns:c16="http://schemas.microsoft.com/office/drawing/2014/chart" uri="{C3380CC4-5D6E-409C-BE32-E72D297353CC}">
              <c16:uniqueId val="{00000019-F990-45FA-8903-1520DF6032D7}"/>
            </c:ext>
          </c:extLst>
        </c:ser>
        <c:ser>
          <c:idx val="30"/>
          <c:order val="25"/>
          <c:tx>
            <c:strRef>
              <c:f>инфлација!$B$40</c:f>
              <c:strCache>
                <c:ptCount val="1"/>
                <c:pt idx="0">
                  <c:v>Forcast ECB 09'23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инфлација!$C$40:$AO$40</c:f>
            </c:numRef>
          </c:val>
          <c:extLst>
            <c:ext xmlns:c16="http://schemas.microsoft.com/office/drawing/2014/chart" uri="{C3380CC4-5D6E-409C-BE32-E72D297353CC}">
              <c16:uniqueId val="{0000001A-F990-45FA-8903-1520DF6032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5898624"/>
        <c:axId val="175900160"/>
      </c:barChart>
      <c:lineChart>
        <c:grouping val="standard"/>
        <c:varyColors val="0"/>
        <c:ser>
          <c:idx val="5"/>
          <c:order val="5"/>
          <c:tx>
            <c:strRef>
              <c:f>инфлација!$B$10</c:f>
              <c:strCache>
                <c:ptCount val="1"/>
                <c:pt idx="0">
                  <c:v>Forcast NBRSM   4'25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0909471904645208E-2"/>
                  <c:y val="-0.103458677142481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990-45FA-8903-1520DF603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инфлација!$C$10:$AO$10</c:f>
              <c:numCache>
                <c:formatCode>General</c:formatCode>
                <c:ptCount val="17"/>
                <c:pt idx="9" formatCode="0.0%">
                  <c:v>0.03</c:v>
                </c:pt>
                <c:pt idx="10" formatCode="0.0%">
                  <c:v>0.03</c:v>
                </c:pt>
                <c:pt idx="11" formatCode="0.0%">
                  <c:v>0.03</c:v>
                </c:pt>
                <c:pt idx="12" formatCode="0.0%">
                  <c:v>0.03</c:v>
                </c:pt>
                <c:pt idx="13" formatCode="0.0%">
                  <c:v>0.03</c:v>
                </c:pt>
                <c:pt idx="14" formatCode="0.0%">
                  <c:v>0.03</c:v>
                </c:pt>
                <c:pt idx="15" formatCode="0.0%">
                  <c:v>0.03</c:v>
                </c:pt>
                <c:pt idx="16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990-45FA-8903-1520DF6032D7}"/>
            </c:ext>
          </c:extLst>
        </c:ser>
        <c:ser>
          <c:idx val="25"/>
          <c:order val="20"/>
          <c:tx>
            <c:strRef>
              <c:f>инфлација!$B$35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22225" cap="rnd">
              <a:solidFill>
                <a:srgbClr val="FF99CC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794206658019886E-2"/>
                  <c:y val="8.686577576495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990-45FA-8903-1520DF6032D7}"/>
                </c:ext>
              </c:extLst>
            </c:dLbl>
            <c:dLbl>
              <c:idx val="6"/>
              <c:layout>
                <c:manualLayout>
                  <c:x val="-1.902177768319515E-2"/>
                  <c:y val="-8.6719388834565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990-45FA-8903-1520DF6032D7}"/>
                </c:ext>
              </c:extLst>
            </c:dLbl>
            <c:dLbl>
              <c:idx val="7"/>
              <c:layout>
                <c:manualLayout>
                  <c:x val="-1.6084057354170331E-2"/>
                  <c:y val="-0.101243717084384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990-45FA-8903-1520DF6032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инфлација!$C$35:$AO$35</c:f>
              <c:numCache>
                <c:formatCode>0.0%</c:formatCode>
                <c:ptCount val="17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2.5000000000000001E-2</c:v>
                </c:pt>
                <c:pt idx="7">
                  <c:v>2.3E-2</c:v>
                </c:pt>
                <c:pt idx="8">
                  <c:v>2.1999999999999999E-2</c:v>
                </c:pt>
                <c:pt idx="9">
                  <c:v>2.1999999999999999E-2</c:v>
                </c:pt>
                <c:pt idx="10">
                  <c:v>1.9E-2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F990-45FA-8903-1520DF6032D7}"/>
            </c:ext>
          </c:extLst>
        </c:ser>
        <c:ser>
          <c:idx val="35"/>
          <c:order val="29"/>
          <c:tx>
            <c:strRef>
              <c:f>инфлација!$B$49</c:f>
              <c:strCache>
                <c:ptCount val="1"/>
                <c:pt idx="0">
                  <c:v>Forcast ECB 09'25</c:v>
                </c:pt>
              </c:strCache>
            </c:strRef>
          </c:tx>
          <c:spPr>
            <a:ln w="22225" cap="rnd">
              <a:solidFill>
                <a:srgbClr val="FF99CC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инфлација!$C$49:$AR$49</c:f>
              <c:numCache>
                <c:formatCode>General</c:formatCode>
                <c:ptCount val="20"/>
                <c:pt idx="14" formatCode="0.0%">
                  <c:v>2.1000000000000001E-2</c:v>
                </c:pt>
                <c:pt idx="15" formatCode="0.0%">
                  <c:v>2.1000000000000001E-2</c:v>
                </c:pt>
                <c:pt idx="16" formatCode="0.0%">
                  <c:v>1.7000000000000001E-2</c:v>
                </c:pt>
                <c:pt idx="17" formatCode="0.0%">
                  <c:v>1.9E-2</c:v>
                </c:pt>
                <c:pt idx="18" formatCode="0.0%">
                  <c:v>0.02</c:v>
                </c:pt>
                <c:pt idx="19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F990-45FA-8903-1520DF603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98624"/>
        <c:axId val="175900160"/>
      </c:lineChart>
      <c:catAx>
        <c:axId val="1758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0160"/>
        <c:crosses val="autoZero"/>
        <c:auto val="1"/>
        <c:lblAlgn val="ctr"/>
        <c:lblOffset val="100"/>
        <c:noMultiLvlLbl val="0"/>
      </c:catAx>
      <c:valAx>
        <c:axId val="175900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589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900" b="1" dirty="0">
                <a:solidFill>
                  <a:srgbClr val="002060"/>
                </a:solidFill>
                <a:latin typeface="+mn-lt"/>
              </a:rPr>
              <a:t>домаќинства </a:t>
            </a:r>
            <a:endParaRPr lang="en-US" sz="9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2-4513-B6B9-0EB84DE6B4D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2-4513-B6B9-0EB84DE6B4D0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F2-4513-B6B9-0EB84DE6B4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mk-MK" baseline="0" dirty="0"/>
                      <a:t>Станбени кредити
 36%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F2-4513-B6B9-0EB84DE6B4D0}"/>
                </c:ext>
              </c:extLst>
            </c:dLbl>
            <c:dLbl>
              <c:idx val="1"/>
              <c:layout>
                <c:manualLayout>
                  <c:x val="0.2146997825822835"/>
                  <c:y val="-0.1674524213029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3F63-4205-41C6-90D6-0C56E4879B86}" type="CATEGORYNAME">
                      <a:rPr lang="ru-RU"/>
                      <a:pPr>
                        <a:defRPr sz="1000"/>
                      </a:pPr>
                      <a:t>[CATEGORY NAME]</a:t>
                    </a:fld>
                    <a:r>
                      <a:rPr lang="ru-RU" baseline="0" dirty="0"/>
                      <a:t>
62 %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828661981858"/>
                      <c:h val="0.3153524974472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F2-4513-B6B9-0EB84DE6B4D0}"/>
                </c:ext>
              </c:extLst>
            </c:dLbl>
            <c:dLbl>
              <c:idx val="2"/>
              <c:layout>
                <c:manualLayout>
                  <c:x val="9.3532227554602235E-3"/>
                  <c:y val="0.16501916589593213"/>
                </c:manualLayout>
              </c:layout>
              <c:tx>
                <c:rich>
                  <a:bodyPr/>
                  <a:lstStyle/>
                  <a:p>
                    <a:fld id="{A3850A9F-B34B-4085-BD68-6D9DF5A79470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0,15 %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F2-4513-B6B9-0EB84DE6B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F2-4513-B6B9-0EB84DE6B4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mk-MK" sz="1600" b="1" i="0" u="none" strike="noStrike" kern="1200" cap="none" spc="0" normalizeH="0" baseline="0" dirty="0">
                <a:solidFill>
                  <a:srgbClr val="FF0000"/>
                </a:solidFill>
              </a:rPr>
              <a:t>Структура на кредитите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491-4D14-9553-0F1E1E12716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91-4D14-9553-0F1E1E12716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491-4D14-9553-0F1E1E12716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491-4D14-9553-0F1E1E12716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491-4D14-9553-0F1E1E12716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91-4D14-9553-0F1E1E1271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491-4D14-9553-0F1E1E1271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491-4D14-9553-0F1E1E12716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491-4D14-9553-0F1E1E12716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491-4D14-9553-0F1E1E127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 25</c:v>
                </c:pt>
              </c:strCache>
            </c:strRef>
          </c:cat>
          <c:val>
            <c:numRef>
              <c:f>депозити!$B$34:$K$34</c:f>
              <c:numCache>
                <c:formatCode>0%</c:formatCode>
                <c:ptCount val="10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0.48209699199639705</c:v>
                </c:pt>
                <c:pt idx="6">
                  <c:v>0.47941883943501146</c:v>
                </c:pt>
                <c:pt idx="7">
                  <c:v>0.49221793612503079</c:v>
                </c:pt>
                <c:pt idx="8">
                  <c:v>0.49063102021061589</c:v>
                </c:pt>
                <c:pt idx="9">
                  <c:v>0.48884819456778072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91-4D14-9553-0F1E1E127160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491-4D14-9553-0F1E1E1271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491-4D14-9553-0F1E1E1271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491-4D14-9553-0F1E1E12716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491-4D14-9553-0F1E1E12716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491-4D14-9553-0F1E1E1271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 25</c:v>
                </c:pt>
              </c:strCache>
            </c:strRef>
          </c:cat>
          <c:val>
            <c:numRef>
              <c:f>депозити!$B$35:$K$35</c:f>
              <c:numCache>
                <c:formatCode>0%</c:formatCode>
                <c:ptCount val="10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0.51227715970728249</c:v>
                </c:pt>
                <c:pt idx="6">
                  <c:v>0.51546332976433062</c:v>
                </c:pt>
                <c:pt idx="7">
                  <c:v>0.5026712951282869</c:v>
                </c:pt>
                <c:pt idx="8">
                  <c:v>0.50203909922111645</c:v>
                </c:pt>
                <c:pt idx="9">
                  <c:v>0.49486741353085884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491-4D14-9553-0F1E1E1271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КРЕДИТИ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532988854594784"/>
          <c:w val="0.98623748426828928"/>
          <c:h val="0.756144375319831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Sheet1!$A$10</c:f>
              <c:strCache>
                <c:ptCount val="1"/>
                <c:pt idx="0">
                  <c:v>Loans</c:v>
                </c:pt>
              </c:strCache>
            </c:strRef>
          </c:tx>
          <c:spPr>
            <a:ln w="31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3175" cap="rnd">
                <a:solidFill>
                  <a:srgbClr val="FF006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59-42A4-82D9-3BBF9238086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3175" cap="rnd">
                <a:solidFill>
                  <a:srgbClr val="FF006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E59-42A4-82D9-3BBF92380869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3175" cap="rnd">
                <a:solidFill>
                  <a:srgbClr val="FF006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59-42A4-82D9-3BBF92380869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3175" cap="rnd">
                <a:solidFill>
                  <a:srgbClr val="FF006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E59-42A4-82D9-3BBF923808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E59-42A4-82D9-3BBF9238086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59-42A4-82D9-3BBF9238086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E59-42A4-82D9-3BBF9238086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E59-42A4-82D9-3BBF9238086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E59-42A4-82D9-3BBF9238086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E59-42A4-82D9-3BBF9238086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59-42A4-82D9-3BBF9238086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E59-42A4-82D9-3BBF9238086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59-42A4-82D9-3BBF9238086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E59-42A4-82D9-3BBF923808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Sheet1!$B$8:$K$8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Sheet1!$B$10:$K$10</c:f>
              <c:numCache>
                <c:formatCode>#,##0</c:formatCode>
                <c:ptCount val="10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458207</c:v>
                </c:pt>
                <c:pt idx="6">
                  <c:v>464860</c:v>
                </c:pt>
                <c:pt idx="7">
                  <c:v>489924</c:v>
                </c:pt>
                <c:pt idx="8">
                  <c:v>500964</c:v>
                </c:pt>
                <c:pt idx="9">
                  <c:v>524186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59-42A4-82D9-3BBF923808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28594143"/>
        <c:axId val="1528592703"/>
      </c:lineChart>
      <c:catAx>
        <c:axId val="15285941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592703"/>
        <c:crosses val="autoZero"/>
        <c:auto val="1"/>
        <c:lblAlgn val="ctr"/>
        <c:lblOffset val="100"/>
        <c:noMultiLvlLbl val="0"/>
      </c:catAx>
      <c:valAx>
        <c:axId val="1528592703"/>
        <c:scaling>
          <c:orientation val="minMax"/>
          <c:min val="300000"/>
        </c:scaling>
        <c:delete val="1"/>
        <c:axPos val="l"/>
        <c:numFmt formatCode="#,##0" sourceLinked="1"/>
        <c:majorTickMark val="none"/>
        <c:minorTickMark val="none"/>
        <c:tickLblPos val="nextTo"/>
        <c:crossAx val="1528594143"/>
        <c:crosses val="autoZero"/>
        <c:crossBetween val="between"/>
        <c:majorUnit val="3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 b="0" i="0" u="none" strike="noStrike" kern="1200" spc="0" baseline="0" dirty="0">
                <a:solidFill>
                  <a:srgbClr val="002060"/>
                </a:solidFill>
                <a:latin typeface="Amasis MT Pro" panose="02040504050005020304" pitchFamily="18" charset="0"/>
              </a:rPr>
              <a:t>Кредитна изложеност </a:t>
            </a:r>
            <a:endParaRPr lang="en-US" sz="1200" b="0" i="0" u="none" strike="noStrike" kern="1200" spc="0" baseline="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>
              <a:defRPr sz="1200"/>
            </a:pPr>
            <a:r>
              <a:rPr lang="mk-MK" sz="1200" b="0" i="0" u="none" strike="noStrike" kern="1200" spc="0" baseline="0" dirty="0">
                <a:solidFill>
                  <a:srgbClr val="002060"/>
                </a:solidFill>
                <a:latin typeface="Amasis MT Pro" panose="02040504050005020304" pitchFamily="18" charset="0"/>
              </a:rPr>
              <a:t>во климатски чувствителни дејности</a:t>
            </a:r>
            <a:endParaRPr lang="en-US" sz="1200" b="0" i="0" u="none" strike="noStrike" kern="1200" spc="0" baseline="0" dirty="0">
              <a:solidFill>
                <a:srgbClr val="002060"/>
              </a:solidFill>
              <a:latin typeface="Amasis MT Pro" panose="020405040500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576197668863521"/>
          <c:y val="0.17420713194694315"/>
          <c:w val="0.57276225647522494"/>
          <c:h val="0.74294673654974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'Климатски ризици (2)'!$C$5</c:f>
              <c:strCache>
                <c:ptCount val="1"/>
                <c:pt idx="0">
                  <c:v>12/2019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(2)'!$C$6:$C$12</c:f>
              <c:numCache>
                <c:formatCode>#,##0</c:formatCode>
                <c:ptCount val="7"/>
                <c:pt idx="0">
                  <c:v>10483.231</c:v>
                </c:pt>
                <c:pt idx="1">
                  <c:v>12457.365</c:v>
                </c:pt>
                <c:pt idx="2">
                  <c:v>26167.894</c:v>
                </c:pt>
                <c:pt idx="3">
                  <c:v>34826.591999999997</c:v>
                </c:pt>
                <c:pt idx="4">
                  <c:v>25944.962</c:v>
                </c:pt>
                <c:pt idx="5">
                  <c:v>4785.54</c:v>
                </c:pt>
                <c:pt idx="6">
                  <c:v>114665.58399999999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0-42EB-B712-D4CEA27A37CA}"/>
            </c:ext>
          </c:extLst>
        </c:ser>
        <c:ser>
          <c:idx val="1"/>
          <c:order val="1"/>
          <c:tx>
            <c:strRef>
              <c:f>'Климатски ризици (2)'!$D$5</c:f>
              <c:strCache>
                <c:ptCount val="1"/>
                <c:pt idx="0">
                  <c:v>12/2020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(2)'!$D$6:$D$12</c:f>
              <c:numCache>
                <c:formatCode>#,##0</c:formatCode>
                <c:ptCount val="7"/>
                <c:pt idx="0">
                  <c:v>11055.22</c:v>
                </c:pt>
                <c:pt idx="1">
                  <c:v>13279.623</c:v>
                </c:pt>
                <c:pt idx="2">
                  <c:v>29498.806</c:v>
                </c:pt>
                <c:pt idx="3">
                  <c:v>36177.964999999997</c:v>
                </c:pt>
                <c:pt idx="4">
                  <c:v>27786.315999999999</c:v>
                </c:pt>
                <c:pt idx="5">
                  <c:v>5274.3280000000004</c:v>
                </c:pt>
                <c:pt idx="6">
                  <c:v>123072.25799999999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0-42EB-B712-D4CEA27A37CA}"/>
            </c:ext>
          </c:extLst>
        </c:ser>
        <c:ser>
          <c:idx val="2"/>
          <c:order val="2"/>
          <c:tx>
            <c:strRef>
              <c:f>'Климатски ризици (2)'!$E$5</c:f>
              <c:strCache>
                <c:ptCount val="1"/>
                <c:pt idx="0">
                  <c:v>12/2021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(2)'!$E$6:$E$12</c:f>
              <c:numCache>
                <c:formatCode>#,##0</c:formatCode>
                <c:ptCount val="7"/>
                <c:pt idx="0">
                  <c:v>10625.262000000001</c:v>
                </c:pt>
                <c:pt idx="1">
                  <c:v>15418.847</c:v>
                </c:pt>
                <c:pt idx="2">
                  <c:v>28028.559000000001</c:v>
                </c:pt>
                <c:pt idx="3">
                  <c:v>44246.919000000002</c:v>
                </c:pt>
                <c:pt idx="4">
                  <c:v>29984.378000000001</c:v>
                </c:pt>
                <c:pt idx="5">
                  <c:v>5702.6710000000003</c:v>
                </c:pt>
                <c:pt idx="6">
                  <c:v>134006.636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0-42EB-B712-D4CEA27A37CA}"/>
            </c:ext>
          </c:extLst>
        </c:ser>
        <c:ser>
          <c:idx val="3"/>
          <c:order val="3"/>
          <c:tx>
            <c:strRef>
              <c:f>'Климатски ризици (2)'!$F$5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(2)'!$F$6:$F$12</c:f>
              <c:numCache>
                <c:formatCode>#,##0</c:formatCode>
                <c:ptCount val="7"/>
                <c:pt idx="0">
                  <c:v>9686.5630000000001</c:v>
                </c:pt>
                <c:pt idx="1">
                  <c:v>20382.367999999999</c:v>
                </c:pt>
                <c:pt idx="2">
                  <c:v>31873.766</c:v>
                </c:pt>
                <c:pt idx="3">
                  <c:v>47521.904999999999</c:v>
                </c:pt>
                <c:pt idx="4">
                  <c:v>31251.017</c:v>
                </c:pt>
                <c:pt idx="5">
                  <c:v>5614.4880000000003</c:v>
                </c:pt>
                <c:pt idx="6">
                  <c:v>146330.10700000002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50-42EB-B712-D4CEA27A37CA}"/>
            </c:ext>
          </c:extLst>
        </c:ser>
        <c:ser>
          <c:idx val="4"/>
          <c:order val="4"/>
          <c:tx>
            <c:strRef>
              <c:f>'Климатски ризици (2)'!$G$5</c:f>
              <c:strCache>
                <c:ptCount val="1"/>
                <c:pt idx="0">
                  <c:v>12/2023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(2)'!$G$6:$G$12</c:f>
              <c:numCache>
                <c:formatCode>#,##0</c:formatCode>
                <c:ptCount val="7"/>
                <c:pt idx="0">
                  <c:v>9234.6620000000003</c:v>
                </c:pt>
                <c:pt idx="1">
                  <c:v>25452.804</c:v>
                </c:pt>
                <c:pt idx="2">
                  <c:v>30379.476999999999</c:v>
                </c:pt>
                <c:pt idx="3">
                  <c:v>53619.775000000001</c:v>
                </c:pt>
                <c:pt idx="4">
                  <c:v>32213.811000000002</c:v>
                </c:pt>
                <c:pt idx="5">
                  <c:v>5426.6170000000002</c:v>
                </c:pt>
                <c:pt idx="6">
                  <c:v>156327.14599999998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50-42EB-B712-D4CEA27A37CA}"/>
            </c:ext>
          </c:extLst>
        </c:ser>
        <c:ser>
          <c:idx val="5"/>
          <c:order val="5"/>
          <c:tx>
            <c:strRef>
              <c:f>'Климатски ризици (2)'!$H$5</c:f>
              <c:strCache>
                <c:ptCount val="1"/>
                <c:pt idx="0">
                  <c:v>12/2024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771937687041178E-2"/>
                  <c:y val="4.1431261770244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50-42EB-B712-D4CEA27A37CA}"/>
                </c:ext>
              </c:extLst>
            </c:dLbl>
            <c:dLbl>
              <c:idx val="1"/>
              <c:layout>
                <c:manualLayout>
                  <c:x val="-1.0797473807143881E-4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50-42EB-B712-D4CEA27A37CA}"/>
                </c:ext>
              </c:extLst>
            </c:dLbl>
            <c:dLbl>
              <c:idx val="2"/>
              <c:layout>
                <c:manualLayout>
                  <c:x val="9.4981840956047288E-3"/>
                  <c:y val="3.3898305084745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0-42EB-B712-D4CEA27A37CA}"/>
                </c:ext>
              </c:extLst>
            </c:dLbl>
            <c:dLbl>
              <c:idx val="3"/>
              <c:layout>
                <c:manualLayout>
                  <c:x val="-7.3125938633285641E-3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50-42EB-B712-D4CEA27A37CA}"/>
                </c:ext>
              </c:extLst>
            </c:dLbl>
            <c:dLbl>
              <c:idx val="4"/>
              <c:layout>
                <c:manualLayout>
                  <c:x val="3.0294694937828333E-2"/>
                  <c:y val="2.0667590275785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4564796667086"/>
                      <c:h val="6.3877701719476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050-42EB-B712-D4CEA27A37CA}"/>
                </c:ext>
              </c:extLst>
            </c:dLbl>
            <c:dLbl>
              <c:idx val="5"/>
              <c:layout>
                <c:manualLayout>
                  <c:x val="2.1557506286550204E-2"/>
                  <c:y val="3.0131826741996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50-42EB-B712-D4CEA27A37CA}"/>
                </c:ext>
              </c:extLst>
            </c:dLbl>
            <c:dLbl>
              <c:idx val="6"/>
              <c:layout>
                <c:manualLayout>
                  <c:x val="-8.657456100043228E-3"/>
                  <c:y val="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50-42EB-B712-D4CEA27A3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(2)'!$H$6:$H$12</c:f>
              <c:numCache>
                <c:formatCode>#,##0</c:formatCode>
                <c:ptCount val="7"/>
                <c:pt idx="0">
                  <c:v>9181.8259999999991</c:v>
                </c:pt>
                <c:pt idx="1">
                  <c:v>34556.447999999997</c:v>
                </c:pt>
                <c:pt idx="2">
                  <c:v>32793.14</c:v>
                </c:pt>
                <c:pt idx="3">
                  <c:v>59721.802000000003</c:v>
                </c:pt>
                <c:pt idx="4">
                  <c:v>32208.667000000001</c:v>
                </c:pt>
                <c:pt idx="5">
                  <c:v>5985.8490000000002</c:v>
                </c:pt>
                <c:pt idx="6">
                  <c:v>174447.73199999996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50-42EB-B712-D4CEA27A37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58"/>
        <c:axId val="1237667280"/>
        <c:axId val="1237664400"/>
      </c:barChart>
      <c:catAx>
        <c:axId val="123766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rgbClr val="002060"/>
                </a:solidFill>
                <a:latin typeface="Amasis MT Pro" panose="02040504050005020304" pitchFamily="18" charset="0"/>
                <a:ea typeface="+mn-ea"/>
                <a:cs typeface="+mn-cs"/>
              </a:defRPr>
            </a:pPr>
            <a:endParaRPr lang="en-US"/>
          </a:p>
        </c:txPr>
        <c:crossAx val="1237664400"/>
        <c:crosses val="autoZero"/>
        <c:auto val="1"/>
        <c:lblAlgn val="ctr"/>
        <c:lblOffset val="100"/>
        <c:noMultiLvlLbl val="0"/>
      </c:catAx>
      <c:valAx>
        <c:axId val="123766440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3766728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Нефункционални кредити/Вкупни кредити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нефункционални кредити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70-4FB4-B667-69C294633A0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70-4FB4-B667-69C294633A0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A70-4FB4-B667-69C294633A0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70-4FB4-B667-69C294633A0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A70-4FB4-B667-69C294633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анализа'!$C$28:$L$28</c:f>
              <c:numCache>
                <c:formatCode>#,##0.00</c:formatCode>
                <c:ptCount val="10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3.0981908616285589</c:v>
                </c:pt>
                <c:pt idx="6">
                  <c:v>3.0215187309477329</c:v>
                </c:pt>
                <c:pt idx="7">
                  <c:v>2.6913719018152311</c:v>
                </c:pt>
                <c:pt idx="8">
                  <c:v>2.5297002471616246</c:v>
                </c:pt>
                <c:pt idx="9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70-4FB4-B667-69C294633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A70-4FB4-B667-69C294633A0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A70-4FB4-B667-69C294633A0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A70-4FB4-B667-69C294633A0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A70-4FB4-B667-69C294633A0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A70-4FB4-B667-69C294633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анализа'!$C$29:$L$29</c:f>
              <c:numCache>
                <c:formatCode>#,##0.00</c:formatCode>
                <c:ptCount val="10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2.31</c:v>
                </c:pt>
                <c:pt idx="7">
                  <c:v>2.2799999999999998</c:v>
                </c:pt>
                <c:pt idx="8">
                  <c:v>2.2400000000000002</c:v>
                </c:pt>
                <c:pt idx="9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A70-4FB4-B667-69C294633A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</a:rPr>
              <a:t>Покриеност со </a:t>
            </a:r>
            <a:r>
              <a:rPr lang="mk-MK" sz="1100" b="1" i="0" u="none" strike="noStrike" kern="1200" cap="none" spc="0" normalizeH="0" baseline="0" dirty="0">
                <a:solidFill>
                  <a:srgbClr val="FF0909"/>
                </a:solidFill>
              </a:rPr>
              <a:t>исправка</a:t>
            </a:r>
            <a:r>
              <a:rPr lang="mk-MK" sz="11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NPL </a:t>
            </a:r>
            <a:r>
              <a:rPr lang="en-GB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Coverage with impairment</a:t>
            </a:r>
            <a:r>
              <a:rPr lang="mk-MK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100" b="0" i="0" u="none" strike="noStrike" kern="1200" cap="none" spc="0" normalizeH="0" baseline="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покриеност на NPL со исправка на вредност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2A-48AD-96D6-B0C81550C7D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2A-48AD-96D6-B0C81550C7D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2A-48AD-96D6-B0C81550C7D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2A-48AD-96D6-B0C81550C7D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2A-48AD-96D6-B0C81550C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анализа'!$C$31:$L$31</c:f>
              <c:numCache>
                <c:formatCode>#,##0.0</c:formatCode>
                <c:ptCount val="10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63.668703467906298</c:v>
                </c:pt>
                <c:pt idx="6">
                  <c:v>64.213058776934048</c:v>
                </c:pt>
                <c:pt idx="7">
                  <c:v>62.935845734533643</c:v>
                </c:pt>
                <c:pt idx="8">
                  <c:v>60.808544854409682</c:v>
                </c:pt>
                <c:pt idx="9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2A-48AD-96D6-B0C81550C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2A-48AD-96D6-B0C81550C7D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52A-48AD-96D6-B0C81550C7D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52A-48AD-96D6-B0C81550C7D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52A-48AD-96D6-B0C81550C7D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52A-48AD-96D6-B0C81550C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анализа'!$C$32:$L$32</c:f>
              <c:numCache>
                <c:formatCode>#,##0.00</c:formatCode>
                <c:ptCount val="10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40.409999999999997</c:v>
                </c:pt>
                <c:pt idx="6">
                  <c:v>39.93</c:v>
                </c:pt>
                <c:pt idx="7">
                  <c:v>39.6</c:v>
                </c:pt>
                <c:pt idx="8">
                  <c:v>39.75</c:v>
                </c:pt>
                <c:pt idx="9">
                  <c:v>39.770000000000003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52A-48AD-96D6-B0C81550C7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</a:rPr>
              <a:t>Адекватност на капиталот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837621675243346E-2"/>
          <c:y val="0.15694319324823516"/>
          <c:w val="0.90603901874470416"/>
          <c:h val="0.62675694748130351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Адекватност на капиталот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2A-4B12-A6EC-CBBEFB01FB6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2A-4B12-A6EC-CBBEFB01FB6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2A-4B12-A6EC-CBBEFB01FB6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2A-4B12-A6EC-CBBEFB01FB6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2A-4B12-A6EC-CBBEFB01FB6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82A-4B12-A6EC-CBBEFB01FB6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82A-4B12-A6EC-CBBEFB01FB6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82A-4B12-A6EC-CBBEFB01FB6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82A-4B12-A6EC-CBBEFB01FB6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82A-4B12-A6EC-CBBEFB01F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анализа'!$C$47:$M$47</c:f>
              <c:numCache>
                <c:formatCode>#,##0.0</c:formatCode>
                <c:ptCount val="11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19.04246523398653</c:v>
                </c:pt>
                <c:pt idx="6">
                  <c:v>18.997762371556853</c:v>
                </c:pt>
                <c:pt idx="7">
                  <c:v>18.901744977596788</c:v>
                </c:pt>
                <c:pt idx="8">
                  <c:v>18.829438662346661</c:v>
                </c:pt>
                <c:pt idx="9">
                  <c:v>19.627169029357834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82A-4B12-A6EC-CBBEFB01FB68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82A-4B12-A6EC-CBBEFB01FB6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82A-4B12-A6EC-CBBEFB01FB6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82A-4B12-A6EC-CBBEFB01FB6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82A-4B12-A6EC-CBBEFB01FB6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82A-4B12-A6EC-CBBEFB01F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анализа'!$C$48:$M$48</c:f>
              <c:numCache>
                <c:formatCode>#,##0.00</c:formatCode>
                <c:ptCount val="11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15.81</c:v>
                </c:pt>
                <c:pt idx="6">
                  <c:v>15.74</c:v>
                </c:pt>
                <c:pt idx="7">
                  <c:v>15.95</c:v>
                </c:pt>
                <c:pt idx="8">
                  <c:v>16.05</c:v>
                </c:pt>
                <c:pt idx="9">
                  <c:v>16.12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82A-4B12-A6EC-CBBEFB01FB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600" b="0" i="0" u="none" strike="noStrike" kern="1200" cap="none" spc="20" baseline="0" dirty="0">
                <a:solidFill>
                  <a:srgbClr val="002060"/>
                </a:solidFill>
              </a:rPr>
              <a:t>СТРУКТУРА НА ИЗВОРИТЕ</a:t>
            </a:r>
            <a:endParaRPr lang="en-US" sz="1600" b="0" i="0" u="none" strike="noStrike" kern="1200" cap="none" spc="2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депозити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Sheet1!$B$19:$K$19</c:f>
              <c:numCache>
                <c:formatCode>0%</c:formatCode>
                <c:ptCount val="10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0.73677629246296716</c:v>
                </c:pt>
                <c:pt idx="6">
                  <c:v>0.74140359190888716</c:v>
                </c:pt>
                <c:pt idx="7">
                  <c:v>0.78554081115137064</c:v>
                </c:pt>
                <c:pt idx="8">
                  <c:v>0.72520162170288505</c:v>
                </c:pt>
                <c:pt idx="9">
                  <c:v>0.71655671416971789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4-4B53-AF9F-F4B334D6141A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капитал и резерви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99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rgbClr val="FF0066"/>
                      </a:solidFill>
                    </a:ln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Sheet1!$B$20:$K$20</c:f>
              <c:numCache>
                <c:formatCode>0%</c:formatCode>
                <c:ptCount val="10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0.13478262046342182</c:v>
                </c:pt>
                <c:pt idx="6">
                  <c:v>0.1382999398331301</c:v>
                </c:pt>
                <c:pt idx="7">
                  <c:v>0.13751771158481432</c:v>
                </c:pt>
                <c:pt idx="8">
                  <c:v>0.13293211059004961</c:v>
                </c:pt>
                <c:pt idx="9">
                  <c:v>0.13390827829883703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4-4B53-AF9F-F4B334D6141A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останати обврски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DBD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Sheet1!$B$21:$K$21</c:f>
              <c:numCache>
                <c:formatCode>0%</c:formatCode>
                <c:ptCount val="10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0.14509471701279403</c:v>
                </c:pt>
                <c:pt idx="6">
                  <c:v>0.13865535032559329</c:v>
                </c:pt>
                <c:pt idx="7">
                  <c:v>0.15507636241954628</c:v>
                </c:pt>
                <c:pt idx="8">
                  <c:v>0.13843639520278561</c:v>
                </c:pt>
                <c:pt idx="9">
                  <c:v>0.14953500753144511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94-4B53-AF9F-F4B334D614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6309423"/>
        <c:axId val="2036314223"/>
      </c:barChart>
      <c:catAx>
        <c:axId val="203630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14223"/>
        <c:crosses val="autoZero"/>
        <c:auto val="1"/>
        <c:lblAlgn val="ctr"/>
        <c:lblOffset val="100"/>
        <c:noMultiLvlLbl val="0"/>
      </c:catAx>
      <c:valAx>
        <c:axId val="203631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63094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dirty="0">
                <a:solidFill>
                  <a:srgbClr val="002060"/>
                </a:solidFill>
              </a:rPr>
              <a:t>Структура на депозитите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ВКУПНО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депозити!$B$3:$K$3</c:f>
              <c:numCache>
                <c:formatCode>_(* #,##0_);_(* \(#,##0\);_(* "-"??_);_(@_)</c:formatCode>
                <c:ptCount val="10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544431.74599999981</c:v>
                </c:pt>
                <c:pt idx="6">
                  <c:v>556975.14299999992</c:v>
                </c:pt>
                <c:pt idx="7">
                  <c:v>600967.06200000003</c:v>
                </c:pt>
                <c:pt idx="8" formatCode="#,##0">
                  <c:v>598155.35599999991</c:v>
                </c:pt>
                <c:pt idx="9" formatCode="#,##0">
                  <c:v>615093.26500000001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D-477A-A624-718DB4175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депозити!$B$2:$K$2</c:f>
            </c:numRef>
          </c:val>
          <c:extLst>
            <c:ext xmlns:c16="http://schemas.microsoft.com/office/drawing/2014/chart" uri="{C3380CC4-5D6E-409C-BE32-E72D297353CC}">
              <c16:uniqueId val="{00000001-F2CD-477A-A624-718DB4175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90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2CD-477A-A624-718DB4175DD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90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2CD-477A-A624-718DB4175DD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90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2CD-477A-A624-718DB4175DD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90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2CD-477A-A624-718DB4175DD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90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2CD-477A-A624-718DB4175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депозити!$B$4:$K$4</c:f>
              <c:numCache>
                <c:formatCode>_(* #,##0_);_(* \(#,##0\);_(* "-"??_);_(@_)</c:formatCode>
                <c:ptCount val="10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158366.62900000004</c:v>
                </c:pt>
                <c:pt idx="6">
                  <c:v>162853.954</c:v>
                </c:pt>
                <c:pt idx="7">
                  <c:v>181719.73100000003</c:v>
                </c:pt>
                <c:pt idx="8" formatCode="#,##0">
                  <c:v>175077.87000000002</c:v>
                </c:pt>
                <c:pt idx="9" formatCode="#,##0">
                  <c:v>181074.70800000001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D-477A-A624-718DB4175DD2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2CD-477A-A624-718DB4175DD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2CD-477A-A624-718DB4175DD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2CD-477A-A624-718DB4175DD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2CD-477A-A624-718DB4175DD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2CD-477A-A624-718DB4175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депозити!$B$5:$K$5</c:f>
              <c:numCache>
                <c:formatCode>_(* #,##0_);_(* \(#,##0\);_(* "-"??_);_(@_)</c:formatCode>
                <c:ptCount val="10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369250.50499999995</c:v>
                </c:pt>
                <c:pt idx="6">
                  <c:v>376723.29400000005</c:v>
                </c:pt>
                <c:pt idx="7">
                  <c:v>401824.92299999995</c:v>
                </c:pt>
                <c:pt idx="8" formatCode="#,##0">
                  <c:v>405201.05399999989</c:v>
                </c:pt>
                <c:pt idx="9" formatCode="#,##0">
                  <c:v>416308.78200000001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CD-477A-A624-718DB4175DD2}"/>
            </c:ext>
          </c:extLst>
        </c:ser>
        <c:ser>
          <c:idx val="4"/>
          <c:order val="4"/>
          <c:tx>
            <c:strRef>
              <c:f>депозити!$A$6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депозити!$B$6:$K$6</c:f>
            </c:numRef>
          </c:val>
          <c:extLst>
            <c:ext xmlns:c16="http://schemas.microsoft.com/office/drawing/2014/chart" uri="{C3380CC4-5D6E-409C-BE32-E72D297353CC}">
              <c16:uniqueId val="{00000004-F2CD-477A-A624-718DB4175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FF99CC"/>
              </a:solidFill>
            </a:ln>
          </c:spPr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59-4E4C-897F-EF5020D824BB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59-4E4C-897F-EF5020D824BB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59-4E4C-897F-EF5020D824BB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59-4E4C-897F-EF5020D824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59-4E4C-897F-EF5020D824BB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59-4E4C-897F-EF5020D824BB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59-4E4C-897F-EF5020D824BB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159-4E4C-897F-EF5020D824BB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159-4E4C-897F-EF5020D824B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8D16C-3B9C-4A5B-AA5F-2EEAF9CC35A6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59-4E4C-897F-EF5020D824B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877C05-B8ED-4AE3-B628-37C306AFADF2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59-4E4C-897F-EF5020D824B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07926-ED47-4668-9F0A-C28ABED8E578}" type="CATEGORYNAME">
                      <a:rPr lang="mk-MK" b="1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>
                        <a:solidFill>
                          <a:srgbClr val="002060"/>
                        </a:solidFill>
                      </a:rPr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59-4E4C-897F-EF5020D824BB}"/>
                </c:ext>
              </c:extLst>
            </c:dLbl>
            <c:dLbl>
              <c:idx val="3"/>
              <c:layout>
                <c:manualLayout>
                  <c:x val="5.9776014097725231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54B34-75BF-40D1-9134-96DF87B4EB2B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159-4E4C-897F-EF5020D824BB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E04A7A-113F-4ECB-BA0C-078405406E1C}" type="CATEGORYNAME">
                      <a:rPr lang="mk-MK" b="1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159-4E4C-897F-EF5020D824BB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1BAE5-9BFA-47BF-B48C-7022A50FC91E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159-4E4C-897F-EF5020D824BB}"/>
                </c:ext>
              </c:extLst>
            </c:dLbl>
            <c:dLbl>
              <c:idx val="6"/>
              <c:layout>
                <c:manualLayout>
                  <c:x val="0"/>
                  <c:y val="-5.5397090634947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59-4E4C-897F-EF5020D824BB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36B1B-0444-4CAB-B324-56908A90B0BA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159-4E4C-897F-EF5020D824BB}"/>
                </c:ext>
              </c:extLst>
            </c:dLbl>
            <c:dLbl>
              <c:idx val="8"/>
              <c:layout>
                <c:manualLayout>
                  <c:x val="4.166666666666666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F4AF9A-06B2-4A98-ADBD-542B982FA137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159-4E4C-897F-EF5020D82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Грција</c:v>
                </c:pt>
                <c:pt idx="1">
                  <c:v>Словенија</c:v>
                </c:pt>
                <c:pt idx="2">
                  <c:v>Австрија</c:v>
                </c:pt>
                <c:pt idx="3">
                  <c:v>Германија</c:v>
                </c:pt>
                <c:pt idx="4">
                  <c:v>Турција</c:v>
                </c:pt>
                <c:pt idx="5">
                  <c:v>Бугарија</c:v>
                </c:pt>
                <c:pt idx="6">
                  <c:v>Швајцарија</c:v>
                </c:pt>
                <c:pt idx="7">
                  <c:v>домашни акционери</c:v>
                </c:pt>
                <c:pt idx="8">
                  <c:v>државна сопственост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24.9</c:v>
                </c:pt>
                <c:pt idx="1">
                  <c:v>16.3</c:v>
                </c:pt>
                <c:pt idx="2">
                  <c:v>10.6</c:v>
                </c:pt>
                <c:pt idx="3">
                  <c:v>3.7</c:v>
                </c:pt>
                <c:pt idx="4">
                  <c:v>13.6</c:v>
                </c:pt>
                <c:pt idx="5">
                  <c:v>6</c:v>
                </c:pt>
                <c:pt idx="6">
                  <c:v>0.8</c:v>
                </c:pt>
                <c:pt idx="7">
                  <c:v>20.399999999999999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159-4E4C-897F-EF5020D824B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Стапка на поврат на просечната актива (ROAA)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4-4478-9C8F-FD43EC111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4-4478-9C8F-FD43EC1114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4-4478-9C8F-FD43EC1114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4-4478-9C8F-FD43EC11147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E4-4478-9C8F-FD43EC11147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4-4478-9C8F-FD43EC11147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4-4478-9C8F-FD43EC11147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4-4478-9C8F-FD43EC11147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4-4478-9C8F-FD43EC11147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6E4-4478-9C8F-FD43EC111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анализа'!$C$49:$M$49</c:f>
              <c:numCache>
                <c:formatCode>_(* #,##0.00_);_(* \(#,##0.00\);_(* "-"??_);_(@_)</c:formatCode>
                <c:ptCount val="10"/>
                <c:pt idx="0">
                  <c:v>1.26918101627187</c:v>
                </c:pt>
                <c:pt idx="1">
                  <c:v>1.2773853137386499</c:v>
                </c:pt>
                <c:pt idx="2">
                  <c:v>1.49490667614897</c:v>
                </c:pt>
                <c:pt idx="3">
                  <c:v>1.4626584565432901</c:v>
                </c:pt>
                <c:pt idx="4">
                  <c:v>1.99799667821312</c:v>
                </c:pt>
                <c:pt idx="5">
                  <c:v>2.5477544239833598</c:v>
                </c:pt>
                <c:pt idx="6">
                  <c:v>2.6265088991381802</c:v>
                </c:pt>
                <c:pt idx="7">
                  <c:v>2.2131428736455701</c:v>
                </c:pt>
                <c:pt idx="8" formatCode="0.00">
                  <c:v>2.1687416609950083</c:v>
                </c:pt>
                <c:pt idx="9" formatCode="0.00">
                  <c:v>2.1946499574543799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6E4-4478-9C8F-FD43EC1114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6E4-4478-9C8F-FD43EC1114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6E4-4478-9C8F-FD43EC1114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6E4-4478-9C8F-FD43EC11147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6E4-4478-9C8F-FD43EC11147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6E4-4478-9C8F-FD43EC1114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анализа'!$C$50:$M$50</c:f>
              <c:numCache>
                <c:formatCode>0.00</c:formatCode>
                <c:ptCount val="10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0.68</c:v>
                </c:pt>
                <c:pt idx="6">
                  <c:v>0.7</c:v>
                </c:pt>
                <c:pt idx="7">
                  <c:v>0.67</c:v>
                </c:pt>
                <c:pt idx="8">
                  <c:v>0.69</c:v>
                </c:pt>
                <c:pt idx="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6E4-4478-9C8F-FD43EC111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Стапка на поврат на просечниот капитал 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63906819911307E-2"/>
          <c:y val="0.13472544590700211"/>
          <c:w val="0.9427218636017739"/>
          <c:h val="0.6403198042820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00-43A0-99D6-8D768459A0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00-43A0-99D6-8D768459A0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00-43A0-99D6-8D768459A0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00-43A0-99D6-8D768459A0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00-43A0-99D6-8D768459A0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00-43A0-99D6-8D768459A01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00-43A0-99D6-8D768459A01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C00-43A0-99D6-8D768459A01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C00-43A0-99D6-8D768459A01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C00-43A0-99D6-8D768459A01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C00-43A0-99D6-8D768459A01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C00-43A0-99D6-8D768459A01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C00-43A0-99D6-8D768459A01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C00-43A0-99D6-8D768459A01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C00-43A0-99D6-8D768459A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анализа'!$C$51:$M$51</c:f>
              <c:numCache>
                <c:formatCode>_(* #,##0.0_);_(* \(#,##0.0\);_(* "-"??_);_(@_)</c:formatCode>
                <c:ptCount val="10"/>
                <c:pt idx="0">
                  <c:v>11.6640329446439</c:v>
                </c:pt>
                <c:pt idx="1">
                  <c:v>11.2900992188577</c:v>
                </c:pt>
                <c:pt idx="2">
                  <c:v>12.891611494408499</c:v>
                </c:pt>
                <c:pt idx="3">
                  <c:v>12.235885115027299</c:v>
                </c:pt>
                <c:pt idx="4">
                  <c:v>16.128516518361</c:v>
                </c:pt>
                <c:pt idx="5">
                  <c:v>19.825247019693901</c:v>
                </c:pt>
                <c:pt idx="6">
                  <c:v>20.175547051584498</c:v>
                </c:pt>
                <c:pt idx="7">
                  <c:v>17.555667533434399</c:v>
                </c:pt>
                <c:pt idx="8" formatCode="0.0">
                  <c:v>16.623118713141217</c:v>
                </c:pt>
                <c:pt idx="9" formatCode="0.0">
                  <c:v>16.779549056156601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C00-43A0-99D6-8D768459A0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C00-43A0-99D6-8D768459A01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C00-43A0-99D6-8D768459A01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C00-43A0-99D6-8D768459A01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C00-43A0-99D6-8D768459A01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C00-43A0-99D6-8D768459A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анализа'!$C$52:$M$52</c:f>
              <c:numCache>
                <c:formatCode>0.00</c:formatCode>
                <c:ptCount val="10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10.11</c:v>
                </c:pt>
                <c:pt idx="6">
                  <c:v>10.09</c:v>
                </c:pt>
                <c:pt idx="7">
                  <c:v>9.5399999999999991</c:v>
                </c:pt>
                <c:pt idx="8">
                  <c:v>9.85</c:v>
                </c:pt>
                <c:pt idx="9">
                  <c:v>10.11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5C00-43A0-99D6-8D768459A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Cost-to income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7939167232584E-2"/>
          <c:y val="0.15194444444444444"/>
          <c:w val="0.93918732434251839"/>
          <c:h val="0.66103425792226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2C-41EB-9855-BAE1F047F0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2C-41EB-9855-BAE1F047F0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2C-41EB-9855-BAE1F047F0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2C-41EB-9855-BAE1F047F0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2C-41EB-9855-BAE1F047F0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2C-41EB-9855-BAE1F047F0D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2C-41EB-9855-BAE1F047F0D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02C-41EB-9855-BAE1F047F0D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02C-41EB-9855-BAE1F047F0D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02C-41EB-9855-BAE1F047F0D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02C-41EB-9855-BAE1F047F0D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02C-41EB-9855-BAE1F047F0D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02C-41EB-9855-BAE1F047F0DE}"/>
                </c:ext>
              </c:extLst>
            </c:dLbl>
            <c:dLbl>
              <c:idx val="8"/>
              <c:layout>
                <c:manualLayout>
                  <c:x val="4.846225820385897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2C-41EB-9855-BAE1F047F0D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02C-41EB-9855-BAE1F047F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анализа'!$C$53:$M$53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анализа'!$C$54:$M$54</c:f>
              <c:numCache>
                <c:formatCode>_(* #,##0.0_);_(* \(#,##0.0\);_(* "-"??_);_(@_)</c:formatCode>
                <c:ptCount val="10"/>
                <c:pt idx="0">
                  <c:v>50.079492885017999</c:v>
                </c:pt>
                <c:pt idx="1">
                  <c:v>48.239110373923801</c:v>
                </c:pt>
                <c:pt idx="2">
                  <c:v>47.387866287038001</c:v>
                </c:pt>
                <c:pt idx="3">
                  <c:v>47.8049500741079</c:v>
                </c:pt>
                <c:pt idx="4">
                  <c:v>43.396779575783903</c:v>
                </c:pt>
                <c:pt idx="5">
                  <c:v>40.8817158806295</c:v>
                </c:pt>
                <c:pt idx="6">
                  <c:v>41.341664079008403</c:v>
                </c:pt>
                <c:pt idx="7">
                  <c:v>41.954658121531402</c:v>
                </c:pt>
                <c:pt idx="8">
                  <c:v>44.4</c:v>
                </c:pt>
                <c:pt idx="9">
                  <c:v>44.54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02C-41EB-9855-BAE1F047F0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02C-41EB-9855-BAE1F047F0D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B02C-41EB-9855-BAE1F047F0D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B02C-41EB-9855-BAE1F047F0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B02C-41EB-9855-BAE1F047F0D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B02C-41EB-9855-BAE1F047F0D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B02C-41EB-9855-BAE1F047F0D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B02C-41EB-9855-BAE1F047F0D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B02C-41EB-9855-BAE1F047F0D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B02C-41EB-9855-BAE1F047F0D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B02C-41EB-9855-BAE1F047F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анализа'!$C$53:$M$53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анализа'!$C$55:$M$55</c:f>
              <c:numCache>
                <c:formatCode>0.0</c:formatCode>
                <c:ptCount val="10"/>
                <c:pt idx="0">
                  <c:v>65.84</c:v>
                </c:pt>
                <c:pt idx="1">
                  <c:v>66.02</c:v>
                </c:pt>
                <c:pt idx="2">
                  <c:v>64.28</c:v>
                </c:pt>
                <c:pt idx="3">
                  <c:v>61.19</c:v>
                </c:pt>
                <c:pt idx="4">
                  <c:v>57.02</c:v>
                </c:pt>
                <c:pt idx="5">
                  <c:v>54.24</c:v>
                </c:pt>
                <c:pt idx="6">
                  <c:v>53.7</c:v>
                </c:pt>
                <c:pt idx="7">
                  <c:v>54.89</c:v>
                </c:pt>
                <c:pt idx="8">
                  <c:v>54.84</c:v>
                </c:pt>
                <c:pt idx="9">
                  <c:v>54.15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B02C-41EB-9855-BAE1F047F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ru-RU" sz="105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Нето каматен приход / Вкупни редовни приходи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8-48D5-84D9-DB45506062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8-48D5-84D9-DB45506062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08-48D5-84D9-DB45506062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08-48D5-84D9-DB45506062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08-48D5-84D9-DB45506062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08-48D5-84D9-DB45506062F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08-48D5-84D9-DB45506062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08-48D5-84D9-DB45506062F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08-48D5-84D9-DB45506062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08-48D5-84D9-DB45506062F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008-48D5-84D9-DB45506062F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008-48D5-84D9-DB45506062F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008-48D5-84D9-DB45506062F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008-48D5-84D9-DB45506062F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008-48D5-84D9-DB4550606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анализа'!$C$46:$M$46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анализа'!$C$56:$M$56</c:f>
              <c:numCache>
                <c:formatCode>_(* #,##0.0_);_(* \(#,##0.0\);_(* "-"??_);_(@_)</c:formatCode>
                <c:ptCount val="10"/>
                <c:pt idx="0">
                  <c:v>64.665665152235604</c:v>
                </c:pt>
                <c:pt idx="1">
                  <c:v>62.6167420296646</c:v>
                </c:pt>
                <c:pt idx="2">
                  <c:v>59.353551134640803</c:v>
                </c:pt>
                <c:pt idx="3">
                  <c:v>62.622212289697501</c:v>
                </c:pt>
                <c:pt idx="4">
                  <c:v>70.683422199332597</c:v>
                </c:pt>
                <c:pt idx="5">
                  <c:v>70.828562627969106</c:v>
                </c:pt>
                <c:pt idx="6">
                  <c:v>70.989344455049306</c:v>
                </c:pt>
                <c:pt idx="7">
                  <c:v>70.2873867029911</c:v>
                </c:pt>
                <c:pt idx="8">
                  <c:v>72.2</c:v>
                </c:pt>
                <c:pt idx="9">
                  <c:v>69.48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008-48D5-84D9-DB45506062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008-48D5-84D9-DB45506062F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008-48D5-84D9-DB45506062F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008-48D5-84D9-DB45506062F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D008-48D5-84D9-DB45506062F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008-48D5-84D9-DB45506062F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D008-48D5-84D9-DB45506062F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D008-48D5-84D9-DB45506062F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D008-48D5-84D9-DB45506062F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008-48D5-84D9-DB45506062F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D008-48D5-84D9-DB4550606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анализа'!$C$46:$M$46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анализа'!$C$57:$M$57</c:f>
              <c:numCache>
                <c:formatCode>0.00</c:formatCode>
                <c:ptCount val="10"/>
                <c:pt idx="0">
                  <c:v>58.55</c:v>
                </c:pt>
                <c:pt idx="1">
                  <c:v>57.86</c:v>
                </c:pt>
                <c:pt idx="2">
                  <c:v>54.19</c:v>
                </c:pt>
                <c:pt idx="3">
                  <c:v>56.46</c:v>
                </c:pt>
                <c:pt idx="4">
                  <c:v>61.09</c:v>
                </c:pt>
                <c:pt idx="5">
                  <c:v>59.77</c:v>
                </c:pt>
                <c:pt idx="6">
                  <c:v>59.21</c:v>
                </c:pt>
                <c:pt idx="7">
                  <c:v>58.87</c:v>
                </c:pt>
                <c:pt idx="8">
                  <c:v>55.91</c:v>
                </c:pt>
                <c:pt idx="9">
                  <c:v>55.95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D008-48D5-84D9-DB4550606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1200" b="1" dirty="0">
                <a:solidFill>
                  <a:srgbClr val="002060"/>
                </a:solidFill>
                <a:latin typeface="+mn-lt"/>
              </a:rPr>
              <a:t>АКТИВА</a:t>
            </a:r>
            <a:endParaRPr lang="en-US" sz="12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732053798490847E-3"/>
          <c:y val="0.15442451985957187"/>
          <c:w val="0.96951920812694425"/>
          <c:h val="0.67500868729559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Total assets of the Banking system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442-47BA-9C98-5063F62709D5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442-47BA-9C98-5063F62709D5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442-47BA-9C98-5063F62709D5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442-47BA-9C98-5063F62709D5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B442-47BA-9C98-5063F62709D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442-47BA-9C98-5063F62709D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442-47BA-9C98-5063F62709D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442-47BA-9C98-5063F62709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442-47BA-9C98-5063F62709D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442-47BA-9C98-5063F6270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Sheet1!$B$8:$K$8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Sheet1!$B$9:$K$9</c:f>
              <c:numCache>
                <c:formatCode>#,##0</c:formatCode>
                <c:ptCount val="10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751244</c:v>
                </c:pt>
                <c:pt idx="6">
                  <c:v>765036</c:v>
                </c:pt>
                <c:pt idx="7">
                  <c:v>824812</c:v>
                </c:pt>
                <c:pt idx="8">
                  <c:v>821983</c:v>
                </c:pt>
                <c:pt idx="9">
                  <c:v>858401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42-47BA-9C98-5063F62709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67824191"/>
        <c:axId val="1067820831"/>
      </c:barChart>
      <c:catAx>
        <c:axId val="106782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820831"/>
        <c:crosses val="autoZero"/>
        <c:auto val="1"/>
        <c:lblAlgn val="ctr"/>
        <c:lblOffset val="100"/>
        <c:noMultiLvlLbl val="0"/>
      </c:catAx>
      <c:valAx>
        <c:axId val="106782083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6782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mk-MK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УЧЕСТВО НА СТРАНСКИ КАПИТАЛ ВО СОПСТВЕНИЧКАТА СТРУКТУРА</a:t>
            </a:r>
            <a:endParaRPr lang="en-GB" sz="10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вкупниот'!$AQ$19:$AY$19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'Странски капитал во вкупниот'!$AQ$20:$AY$20</c:f>
              <c:numCache>
                <c:formatCode>0.0%</c:formatCode>
                <c:ptCount val="9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  <c:pt idx="8" formatCode="0.00%">
                  <c:v>0.80472928473148397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87-41EA-B766-3F79935861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Финансиска интермедијација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0685126418846015"/>
          <c:y val="3.3058069614081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 АКТИВА/БДП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4-46E5-992D-B2197068B8C0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4-46E5-992D-B2197068B8C0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74-46E5-992D-B2197068B8C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74-46E5-992D-B2197068B8C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74-46E5-992D-B2197068B8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974-46E5-992D-B2197068B8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74-46E5-992D-B2197068B8C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74-46E5-992D-B2197068B8C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974-46E5-992D-B2197068B8C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974-46E5-992D-B2197068B8C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974-46E5-992D-B2197068B8C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974-46E5-992D-B2197068B8C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974-46E5-992D-B2197068B8C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974-46E5-992D-B2197068B8C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974-46E5-992D-B2197068B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анализа'!$C$3:$L$3</c:f>
              <c:numCache>
                <c:formatCode>0.0</c:formatCode>
                <c:ptCount val="10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83.184228161722132</c:v>
                </c:pt>
                <c:pt idx="5">
                  <c:v>81.697764026633408</c:v>
                </c:pt>
                <c:pt idx="6">
                  <c:v>81.923427827778823</c:v>
                </c:pt>
                <c:pt idx="7">
                  <c:v>86.92251488173423</c:v>
                </c:pt>
                <c:pt idx="8">
                  <c:v>85.377562176075799</c:v>
                </c:pt>
                <c:pt idx="9">
                  <c:v>87.535781572310611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974-46E5-992D-B2197068B8C0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 ДЕПОЗИТИ/БДП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974-46E5-992D-B2197068B8C0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974-46E5-992D-B2197068B8C0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974-46E5-992D-B2197068B8C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974-46E5-992D-B2197068B8C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974-46E5-992D-B2197068B8C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974-46E5-992D-B2197068B8C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974-46E5-992D-B2197068B8C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1974-46E5-992D-B2197068B8C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974-46E5-992D-B2197068B8C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974-46E5-992D-B2197068B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анализа'!$C$4:$L$4</c:f>
              <c:numCache>
                <c:formatCode>0.0</c:formatCode>
                <c:ptCount val="10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60.10985059497812</c:v>
                </c:pt>
                <c:pt idx="5">
                  <c:v>59.206899190663243</c:v>
                </c:pt>
                <c:pt idx="6">
                  <c:v>59.643352464725318</c:v>
                </c:pt>
                <c:pt idx="7">
                  <c:v>63.332707336187291</c:v>
                </c:pt>
                <c:pt idx="8">
                  <c:v>62.129072243156003</c:v>
                </c:pt>
                <c:pt idx="9">
                  <c:v>62.724360406066005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974-46E5-992D-B2197068B8C0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 КРЕДИТИ/БДП 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1974-46E5-992D-B2197068B8C0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1974-46E5-992D-B2197068B8C0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1974-46E5-992D-B2197068B8C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1974-46E5-992D-B2197068B8C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1974-46E5-992D-B2197068B8C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1974-46E5-992D-B2197068B8C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1974-46E5-992D-B2197068B8C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1974-46E5-992D-B2197068B8C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1974-46E5-992D-B2197068B8C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1974-46E5-992D-B2197068B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анализа'!$C$5:$L$5</c:f>
              <c:numCache>
                <c:formatCode>0.0</c:formatCode>
                <c:ptCount val="10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49.076840323388531</c:v>
                </c:pt>
                <c:pt idx="5">
                  <c:v>49.829926466700428</c:v>
                </c:pt>
                <c:pt idx="6">
                  <c:v>49.77926071402112</c:v>
                </c:pt>
                <c:pt idx="7">
                  <c:v>51.630508127185848</c:v>
                </c:pt>
                <c:pt idx="8">
                  <c:v>52.0340313959178</c:v>
                </c:pt>
                <c:pt idx="9">
                  <c:v>53.454019688639761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1974-46E5-992D-B2197068B8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5BE-4334-A6D0-0188A959A48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5BE-4334-A6D0-0188A959A48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5BE-4334-A6D0-0188A959A485}"/>
              </c:ext>
            </c:extLst>
          </c:dPt>
          <c:dLbls>
            <c:dLbl>
              <c:idx val="0"/>
              <c:layout>
                <c:manualLayout>
                  <c:x val="-1.9200815957874945E-7"/>
                  <c:y val="-4.192283625384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dirty="0"/>
                      <a:t>ликвидна </a:t>
                    </a:r>
                  </a:p>
                  <a:p>
                    <a:pPr>
                      <a:defRPr sz="800"/>
                    </a:pPr>
                    <a:r>
                      <a:rPr lang="mk-MK" sz="800" dirty="0"/>
                      <a:t>актива</a:t>
                    </a:r>
                    <a:r>
                      <a:rPr lang="mk-MK" sz="800" baseline="0" dirty="0"/>
                      <a:t>
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4108821008454"/>
                      <c:h val="0.26499508014822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5BE-4334-A6D0-0188A959A485}"/>
                </c:ext>
              </c:extLst>
            </c:dLbl>
            <c:dLbl>
              <c:idx val="1"/>
              <c:layout>
                <c:manualLayout>
                  <c:x val="2.2336693220115073E-2"/>
                  <c:y val="-8.4038744705053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baseline="0" dirty="0"/>
                      <a:t>Кредитна изложеност 61%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3988792867742"/>
                      <c:h val="0.160587606315709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5BE-4334-A6D0-0188A959A485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fld id="{747F1DA3-CD67-411D-B379-6A3C2B2903FD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BE-4334-A6D0-0188A959A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BE-4334-A6D0-0188A959A4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Liquidity coverage ratio MKD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9B1-417D-92FE-34879B3EB06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9B1-417D-92FE-34879B3EB06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9B1-417D-92FE-34879B3EB06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9B1-417D-92FE-34879B3EB06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9B1-417D-92FE-34879B3EB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анализа'!$C$7:$M$7</c:f>
              <c:numCache>
                <c:formatCode>General</c:formatCode>
                <c:ptCount val="10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276.428675494711</c:v>
                </c:pt>
                <c:pt idx="6" formatCode="#,##0.0">
                  <c:v>289.66124816513093</c:v>
                </c:pt>
                <c:pt idx="7" formatCode="#,##0.0">
                  <c:v>289.39638474123598</c:v>
                </c:pt>
                <c:pt idx="8" formatCode="#,##0.0">
                  <c:v>313.83074391998298</c:v>
                </c:pt>
                <c:pt idx="9" formatCode="#,##0.0">
                  <c:v>259.14589057853402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B1-417D-92FE-34879B3EB0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9B1-417D-92FE-34879B3EB06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9B1-417D-92FE-34879B3EB06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9B1-417D-92FE-34879B3EB06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9B1-417D-92FE-34879B3EB06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9B1-417D-92FE-34879B3EB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анализа'!$C$8:$M$8</c:f>
              <c:numCache>
                <c:formatCode>_(* #,##0.0_);_(* \(#,##0.0\);_(* "-"??_);_(@_)</c:formatCode>
                <c:ptCount val="10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159.47</c:v>
                </c:pt>
                <c:pt idx="6">
                  <c:v>158.55000000000001</c:v>
                </c:pt>
                <c:pt idx="7">
                  <c:v>158.4</c:v>
                </c:pt>
                <c:pt idx="8">
                  <c:v>156.25</c:v>
                </c:pt>
                <c:pt idx="9">
                  <c:v>157.84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9B1-417D-92FE-34879B3EB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900" b="1" i="0" u="none" strike="noStrike" kern="1200" cap="none" spc="0" normalizeH="0" baseline="0" dirty="0">
                <a:solidFill>
                  <a:srgbClr val="FF0000"/>
                </a:solidFill>
              </a:rPr>
              <a:t>Ликвидни средства/ Актива</a:t>
            </a:r>
          </a:p>
          <a:p>
            <a:pPr algn="r">
              <a:defRPr sz="900"/>
            </a:pPr>
            <a:r>
              <a:rPr lang="mk-MK" sz="900" b="1" i="0" u="none" strike="noStrike" kern="1200" cap="none" spc="0" normalizeH="0" baseline="0" dirty="0">
                <a:solidFill>
                  <a:srgbClr val="FF0000"/>
                </a:solidFill>
              </a:rPr>
              <a:t>Кредити/ Актива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2381188506635519"/>
          <c:y val="7.1634855262070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70252277888628E-2"/>
          <c:y val="0.19912525368427805"/>
          <c:w val="0.93885949544422276"/>
          <c:h val="0.577696276743296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анализа'!$C$14:$L$14</c:f>
              <c:numCache>
                <c:formatCode>0</c:formatCode>
                <c:ptCount val="10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30.45594422727876</c:v>
                </c:pt>
                <c:pt idx="6">
                  <c:v>30.931370279755388</c:v>
                </c:pt>
                <c:pt idx="7">
                  <c:v>32.551884136716083</c:v>
                </c:pt>
                <c:pt idx="8">
                  <c:v>31.054291913527436</c:v>
                </c:pt>
                <c:pt idx="9">
                  <c:v>30.452470742338654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0-4F78-A441-BCF3E68EBCE8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анализа'!$C$15:$L$15</c:f>
              <c:numCache>
                <c:formatCode>0</c:formatCode>
                <c:ptCount val="10"/>
                <c:pt idx="0">
                  <c:v>6.2917040219186617</c:v>
                </c:pt>
                <c:pt idx="1">
                  <c:v>7.1315400898687713</c:v>
                </c:pt>
                <c:pt idx="2">
                  <c:v>7.5138856447878553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8.5510444456843331</c:v>
                </c:pt>
                <c:pt idx="6">
                  <c:v>8.3054731557169177</c:v>
                </c:pt>
                <c:pt idx="7">
                  <c:v>8.4481158632839168</c:v>
                </c:pt>
                <c:pt idx="8">
                  <c:v>8.0457080864725654</c:v>
                </c:pt>
                <c:pt idx="9">
                  <c:v>8.4475292576613512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0-4F78-A441-BCF3E68EBCE8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Кредити/Актива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анализа'!$C$16:$L$16</c:f>
              <c:numCache>
                <c:formatCode>#,##0</c:formatCode>
                <c:ptCount val="10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60.993011327036903</c:v>
                </c:pt>
                <c:pt idx="6">
                  <c:v>60.763156564527698</c:v>
                </c:pt>
                <c:pt idx="7">
                  <c:v>59</c:v>
                </c:pt>
                <c:pt idx="8">
                  <c:v>60.9</c:v>
                </c:pt>
                <c:pt idx="9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0-4F78-A441-BCF3E68EBC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Покриеност со ликвидност</a:t>
            </a:r>
          </a:p>
          <a:p>
            <a:pPr algn="r">
              <a:defRPr sz="1050">
                <a:latin typeface="+mn-lt"/>
              </a:defRPr>
            </a:pPr>
            <a:r>
              <a:rPr lang="en-US" sz="1100">
                <a:solidFill>
                  <a:srgbClr val="002060"/>
                </a:solidFill>
                <a:latin typeface="+mn-lt"/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0">
                <a:solidFill>
                  <a:srgbClr val="002060"/>
                </a:solidFill>
                <a:latin typeface="+mn-lt"/>
              </a:rPr>
              <a:t>(</a:t>
            </a:r>
            <a:r>
              <a:rPr lang="mk-MK" sz="1100" b="0">
                <a:solidFill>
                  <a:srgbClr val="002060"/>
                </a:solidFill>
                <a:latin typeface="+mn-lt"/>
              </a:rPr>
              <a:t>согласно меѓународната спогодба Базел 3)</a:t>
            </a:r>
            <a:endParaRPr lang="en-US" sz="1100" b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Ликвидна актива/Краткорочни обврски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EB-4D83-9652-21C28B3998E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EB-4D83-9652-21C28B3998E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EB-4D83-9652-21C28B3998E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EB-4D83-9652-21C28B3998E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EB-4D83-9652-21C28B3998E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EEB-4D83-9652-21C28B3998E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EEB-4D83-9652-21C28B3998E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EEB-4D83-9652-21C28B3998E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EEB-4D83-9652-21C28B3998E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EEB-4D83-9652-21C28B399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анализа'!$C$10:$L$10</c:f>
              <c:numCache>
                <c:formatCode>0</c:formatCode>
                <c:ptCount val="10"/>
                <c:pt idx="0">
                  <c:v>54.803741186068052</c:v>
                </c:pt>
                <c:pt idx="1">
                  <c:v>53.801824137427843</c:v>
                </c:pt>
                <c:pt idx="2">
                  <c:v>52.26936481751131</c:v>
                </c:pt>
                <c:pt idx="3">
                  <c:v>47.667391839709843</c:v>
                </c:pt>
                <c:pt idx="4">
                  <c:v>52.302690957828844</c:v>
                </c:pt>
                <c:pt idx="5">
                  <c:v>52.059115164922687</c:v>
                </c:pt>
                <c:pt idx="6">
                  <c:v>53.980836102246521</c:v>
                </c:pt>
                <c:pt idx="7">
                  <c:v>55.699270764410294</c:v>
                </c:pt>
                <c:pt idx="8">
                  <c:v>54.330472134912242</c:v>
                </c:pt>
                <c:pt idx="9">
                  <c:v>53.046824269022494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EEB-4D83-9652-21C28B3998E1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Ликвидна актива/Депозити население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FEEB-4D83-9652-21C28B3998E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FEEB-4D83-9652-21C28B3998E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FEEB-4D83-9652-21C28B3998E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FEEB-4D83-9652-21C28B3998E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FEEB-4D83-9652-21C28B3998E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FEEB-4D83-9652-21C28B3998E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EEB-4D83-9652-21C28B3998E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FEEB-4D83-9652-21C28B3998E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FEEB-4D83-9652-21C28B3998E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FEEB-4D83-9652-21C28B399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анализа'!$C$11:$L$11</c:f>
              <c:numCache>
                <c:formatCode>_(* #,##0_);_(* \(#,##0\);_(* "-"??_);_(@_)</c:formatCode>
                <c:ptCount val="10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60.450311909526022</c:v>
                </c:pt>
                <c:pt idx="6">
                  <c:v>61.284015264529934</c:v>
                </c:pt>
                <c:pt idx="7">
                  <c:v>65.103786257678195</c:v>
                </c:pt>
                <c:pt idx="8">
                  <c:v>61.499616188066497</c:v>
                </c:pt>
                <c:pt idx="9">
                  <c:v>60.884395900156598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EEB-4D83-9652-21C28B3998E1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Кредити/Депозити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FEEB-4D83-9652-21C28B3998E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FEEB-4D83-9652-21C28B3998E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FEEB-4D83-9652-21C28B3998E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FEEB-4D83-9652-21C28B3998E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FEEB-4D83-9652-21C28B3998E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FEEB-4D83-9652-21C28B3998E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FEEB-4D83-9652-21C28B3998E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FEEB-4D83-9652-21C28B3998E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FEEB-4D83-9652-21C28B3998E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FEEB-4D83-9652-21C28B3998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анализа'!$C$12:$L$12</c:f>
              <c:numCache>
                <c:formatCode>_(* #,##0_);_(* \(#,##0\);_(* "-"??_);_(@_)</c:formatCode>
                <c:ptCount val="10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84</c:v>
                </c:pt>
                <c:pt idx="6">
                  <c:v>83</c:v>
                </c:pt>
                <c:pt idx="7">
                  <c:v>82</c:v>
                </c:pt>
                <c:pt idx="8">
                  <c:v>83.8</c:v>
                </c:pt>
                <c:pt idx="9">
                  <c:v>85.2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FEEB-4D83-9652-21C28B3998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&#1092;&#1080;&#1085;&#1072;&#1085;&#1094;&#1077;.&#1075;&#1086;&#1074;brm.mk/ns-newsarticle-soopstenie-26032025.n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090057"/>
            <a:ext cx="9162757" cy="3266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Макроекономски показатели и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БАНКАРСКИ СИСТЕМ НА РЕПУБЛИКА СЕВЕРНА МАКЕДОНИЈА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11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за втор квартал 2025</a:t>
            </a: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година</a:t>
            </a:r>
            <a:b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(Октомври, 2025 година)</a:t>
            </a: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ivera\Desktop\Logo MBA\logo MBA final-01.jpg">
            <a:extLst>
              <a:ext uri="{FF2B5EF4-FFF2-40B4-BE49-F238E27FC236}">
                <a16:creationId xmlns:a16="http://schemas.microsoft.com/office/drawing/2014/main" id="{57EAFA9C-578C-41EC-A064-96E29F2E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04765"/>
            <a:ext cx="251510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1748" y="3109351"/>
            <a:ext cx="7728030" cy="193851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Банкарскиот сектор бележи стабилни стапки на профитабилност изразени преку стапките на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активата 2,19%, со годишен пад од (-0,</a:t>
            </a:r>
            <a:r>
              <a:rPr lang="en-US" sz="1100" dirty="0">
                <a:solidFill>
                  <a:schemeClr val="bg1"/>
                </a:solidFill>
              </a:rPr>
              <a:t>36</a:t>
            </a:r>
            <a:r>
              <a:rPr lang="mk-MK" sz="1100" dirty="0">
                <a:solidFill>
                  <a:schemeClr val="bg1"/>
                </a:solidFill>
              </a:rPr>
              <a:t>пп) и </a:t>
            </a:r>
            <a:r>
              <a:rPr lang="en-US" sz="1100" dirty="0">
                <a:solidFill>
                  <a:schemeClr val="bg1"/>
                </a:solidFill>
              </a:rPr>
              <a:t>(-0.02</a:t>
            </a:r>
            <a:r>
              <a:rPr lang="mk-MK" sz="1100" dirty="0">
                <a:solidFill>
                  <a:schemeClr val="bg1"/>
                </a:solidFill>
              </a:rPr>
              <a:t>пп 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  <a:r>
              <a:rPr lang="mk-MK" sz="1100" dirty="0">
                <a:solidFill>
                  <a:schemeClr val="bg1"/>
                </a:solidFill>
              </a:rPr>
              <a:t>на иста квартална основа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70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капиталот 16,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mk-MK" sz="1100" dirty="0">
                <a:solidFill>
                  <a:schemeClr val="bg1"/>
                </a:solidFill>
              </a:rPr>
              <a:t>%, со годишен пад од (-</a:t>
            </a:r>
            <a:r>
              <a:rPr lang="en-US" sz="1100" dirty="0">
                <a:solidFill>
                  <a:schemeClr val="bg1"/>
                </a:solidFill>
              </a:rPr>
              <a:t>3</a:t>
            </a:r>
            <a:r>
              <a:rPr lang="mk-MK" sz="1100" dirty="0">
                <a:solidFill>
                  <a:schemeClr val="bg1"/>
                </a:solidFill>
              </a:rPr>
              <a:t>пп), или пораст од 0,</a:t>
            </a:r>
            <a:r>
              <a:rPr lang="en-US" sz="1100" dirty="0">
                <a:solidFill>
                  <a:schemeClr val="bg1"/>
                </a:solidFill>
              </a:rPr>
              <a:t>2</a:t>
            </a:r>
            <a:r>
              <a:rPr lang="mk-MK" sz="1100" dirty="0">
                <a:solidFill>
                  <a:schemeClr val="bg1"/>
                </a:solidFill>
              </a:rPr>
              <a:t>пп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10.11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Од вкупните редовни приходи 44,</a:t>
            </a:r>
            <a:r>
              <a:rPr lang="en-US" sz="1100" dirty="0">
                <a:solidFill>
                  <a:schemeClr val="bg1"/>
                </a:solidFill>
              </a:rPr>
              <a:t>5</a:t>
            </a:r>
            <a:r>
              <a:rPr lang="mk-MK" sz="1100" dirty="0">
                <a:solidFill>
                  <a:schemeClr val="bg1"/>
                </a:solidFill>
              </a:rPr>
              <a:t>% служат за покривање на оперативните трошоци на банките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Најголемиот дел од вкупните приходи </a:t>
            </a:r>
            <a:r>
              <a:rPr lang="en-US" sz="1100" dirty="0">
                <a:solidFill>
                  <a:schemeClr val="bg1"/>
                </a:solidFill>
              </a:rPr>
              <a:t>69.5</a:t>
            </a:r>
            <a:r>
              <a:rPr lang="mk-MK" sz="1100" dirty="0">
                <a:solidFill>
                  <a:schemeClr val="bg1"/>
                </a:solidFill>
              </a:rPr>
              <a:t>% претставуваат каматните приходи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8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rgbClr val="002060"/>
                </a:solidFill>
              </a:rPr>
              <a:t>Извор</a:t>
            </a:r>
            <a:r>
              <a:rPr lang="en-GB" sz="800" dirty="0">
                <a:solidFill>
                  <a:srgbClr val="002060"/>
                </a:solidFill>
              </a:rPr>
              <a:t>: </a:t>
            </a:r>
            <a:r>
              <a:rPr lang="mk-MK" sz="8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r>
              <a:rPr lang="en-US" sz="800" dirty="0">
                <a:solidFill>
                  <a:srgbClr val="002060"/>
                </a:solidFill>
              </a:rPr>
              <a:t>, </a:t>
            </a:r>
            <a:r>
              <a:rPr lang="mk-MK" sz="800" dirty="0">
                <a:solidFill>
                  <a:srgbClr val="002060"/>
                </a:solidFill>
              </a:rPr>
              <a:t>анекс 32, </a:t>
            </a:r>
            <a:r>
              <a:rPr lang="en-US" sz="800" dirty="0">
                <a:solidFill>
                  <a:srgbClr val="002060"/>
                </a:solidFill>
              </a:rPr>
              <a:t>Q2 2025</a:t>
            </a:r>
            <a:endParaRPr lang="mk-MK" sz="8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800" b="1" dirty="0">
                <a:solidFill>
                  <a:srgbClr val="002060"/>
                </a:solidFill>
              </a:rPr>
              <a:t>│</a:t>
            </a:r>
            <a:r>
              <a:rPr lang="en-GB" sz="8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8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72341"/>
              </p:ext>
            </p:extLst>
          </p:nvPr>
        </p:nvGraphicFramePr>
        <p:xfrm>
          <a:off x="198471" y="5240867"/>
          <a:ext cx="7671307" cy="1523828"/>
        </p:xfrm>
        <a:graphic>
          <a:graphicData uri="http://schemas.openxmlformats.org/drawingml/2006/table">
            <a:tbl>
              <a:tblPr/>
              <a:tblGrid>
                <a:gridCol w="3576654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71333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806770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2016550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29149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профитабилност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6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просечната актива (ROAA)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(0.36)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(0.02)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6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просечниот капитал (ROAE)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400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Оперативни трошоци / Вкупни редовни приходи </a:t>
                      </a:r>
                    </a:p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(Cost-to-income)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3.6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0.1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6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Нето каматен приход / Вкупни редовни приходи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(1.3)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(2.7)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акедонски банкарски сектор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Индикатори за профитабилност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F3D1D8-9563-0DFC-AB31-DD9CD9B5E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759537"/>
              </p:ext>
            </p:extLst>
          </p:nvPr>
        </p:nvGraphicFramePr>
        <p:xfrm>
          <a:off x="122935" y="859297"/>
          <a:ext cx="3703101" cy="219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0AEF95-BA82-DC9E-C36A-E65844698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878214"/>
              </p:ext>
            </p:extLst>
          </p:nvPr>
        </p:nvGraphicFramePr>
        <p:xfrm>
          <a:off x="4005763" y="859297"/>
          <a:ext cx="4002458" cy="208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018F4BF-F4DA-5658-F5B2-6B0A1540F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227158"/>
              </p:ext>
            </p:extLst>
          </p:nvPr>
        </p:nvGraphicFramePr>
        <p:xfrm>
          <a:off x="8155834" y="1050152"/>
          <a:ext cx="3913231" cy="237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33C1C28-E812-711E-2BA5-8B7DB10A8B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05673"/>
              </p:ext>
            </p:extLst>
          </p:nvPr>
        </p:nvGraphicFramePr>
        <p:xfrm>
          <a:off x="8155834" y="4078606"/>
          <a:ext cx="3931168" cy="259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985" y="521081"/>
            <a:ext cx="7676756" cy="3491334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900" dirty="0">
                <a:solidFill>
                  <a:srgbClr val="002060"/>
                </a:solidFill>
              </a:rPr>
              <a:t>Кредитен рејтинг на државата 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 </a:t>
            </a:r>
            <a:r>
              <a:rPr lang="en-US" sz="900" b="1" u="sng" dirty="0">
                <a:hlinkClick r:id="rId2"/>
              </a:rPr>
              <a:t>www.finance.gov.mk</a:t>
            </a:r>
            <a:r>
              <a:rPr lang="en-US" sz="900" dirty="0"/>
              <a:t> 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20 </a:t>
            </a:r>
            <a:r>
              <a:rPr lang="mk-MK" sz="900" b="1" dirty="0">
                <a:solidFill>
                  <a:srgbClr val="002060"/>
                </a:solidFill>
              </a:rPr>
              <a:t>Септември</a:t>
            </a:r>
            <a:r>
              <a:rPr lang="en-US" sz="900" b="1" dirty="0">
                <a:solidFill>
                  <a:srgbClr val="002060"/>
                </a:solidFill>
              </a:rPr>
              <a:t> 2025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49"/>
            <a:ext cx="4257683" cy="6478011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just"/>
            <a:endParaRPr lang="ru-RU" sz="900" b="1" dirty="0">
              <a:solidFill>
                <a:srgbClr val="FFFF00"/>
              </a:solidFill>
            </a:endParaRPr>
          </a:p>
          <a:p>
            <a:pPr algn="just"/>
            <a:r>
              <a:rPr lang="ru-RU" sz="900" b="1" dirty="0">
                <a:solidFill>
                  <a:srgbClr val="FFFF00"/>
                </a:solidFill>
              </a:rPr>
              <a:t>Кредитен рејтинг</a:t>
            </a:r>
            <a:endParaRPr lang="ru-RU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ББ</a:t>
            </a:r>
            <a:r>
              <a:rPr lang="en-US" sz="900" dirty="0">
                <a:solidFill>
                  <a:schemeClr val="bg1"/>
                </a:solidFill>
              </a:rPr>
              <a:t>+</a:t>
            </a:r>
            <a:r>
              <a:rPr lang="ru-RU" sz="900" dirty="0">
                <a:solidFill>
                  <a:schemeClr val="bg1"/>
                </a:solidFill>
              </a:rPr>
              <a:t> со стабилен изглед, Агенцијата за кредитни рејтинзи </a:t>
            </a:r>
            <a:r>
              <a:rPr lang="en-GB" sz="900" b="1" dirty="0">
                <a:solidFill>
                  <a:schemeClr val="bg1"/>
                </a:solidFill>
              </a:rPr>
              <a:t>Fich, Credit rating agency</a:t>
            </a:r>
            <a:r>
              <a:rPr lang="ru-RU" sz="900" dirty="0">
                <a:solidFill>
                  <a:schemeClr val="bg1"/>
                </a:solidFill>
              </a:rPr>
              <a:t>, го потврди кредитниот рејтинг на РС Македонија</a:t>
            </a:r>
            <a:r>
              <a:rPr lang="mk-MK" sz="900" dirty="0">
                <a:solidFill>
                  <a:schemeClr val="bg1"/>
                </a:solidFill>
              </a:rPr>
              <a:t>, истиот е</a:t>
            </a:r>
            <a:r>
              <a:rPr lang="ru-RU" sz="900" dirty="0">
                <a:solidFill>
                  <a:schemeClr val="bg1"/>
                </a:solidFill>
              </a:rPr>
              <a:t> резултат на </a:t>
            </a:r>
            <a:r>
              <a:rPr lang="en-US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спроведувањето добри политики на владеење</a:t>
            </a:r>
            <a:r>
              <a:rPr lang="mk-MK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chemeClr val="bg1"/>
                </a:solidFill>
              </a:rPr>
              <a:t>ста</a:t>
            </a:r>
            <a:r>
              <a:rPr lang="mk-MK" sz="900" dirty="0">
                <a:solidFill>
                  <a:schemeClr val="bg1"/>
                </a:solidFill>
              </a:rPr>
              <a:t>билен</a:t>
            </a:r>
            <a:r>
              <a:rPr lang="ru-RU" sz="900" dirty="0">
                <a:solidFill>
                  <a:schemeClr val="bg1"/>
                </a:solidFill>
              </a:rPr>
              <a:t> банкарски систем, стабилноста на домашната валута и зголемените девизни резерви</a:t>
            </a:r>
            <a:endParaRPr lang="en-GB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Бруто домашен производ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пораст </a:t>
            </a:r>
            <a:r>
              <a:rPr lang="mk-MK" sz="900" dirty="0">
                <a:solidFill>
                  <a:schemeClr val="bg1"/>
                </a:solidFill>
              </a:rPr>
              <a:t>3</a:t>
            </a:r>
            <a:r>
              <a:rPr lang="en-US" sz="900" dirty="0">
                <a:solidFill>
                  <a:schemeClr val="bg1"/>
                </a:solidFill>
              </a:rPr>
              <a:t>.4</a:t>
            </a:r>
            <a:r>
              <a:rPr lang="en-GB" sz="900" dirty="0">
                <a:solidFill>
                  <a:schemeClr val="bg1"/>
                </a:solidFill>
              </a:rPr>
              <a:t>% </a:t>
            </a:r>
            <a:endParaRPr lang="mk-MK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Пазар на труд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Стапка на невработеност </a:t>
            </a:r>
            <a:r>
              <a:rPr lang="en-GB" sz="900" dirty="0">
                <a:solidFill>
                  <a:schemeClr val="bg1"/>
                </a:solidFill>
              </a:rPr>
              <a:t>1</a:t>
            </a:r>
            <a:r>
              <a:rPr lang="mk-MK" sz="900" dirty="0">
                <a:solidFill>
                  <a:schemeClr val="bg1"/>
                </a:solidFill>
              </a:rPr>
              <a:t>1,</a:t>
            </a:r>
            <a:r>
              <a:rPr lang="en-US" sz="900" dirty="0">
                <a:solidFill>
                  <a:schemeClr val="bg1"/>
                </a:solidFill>
              </a:rPr>
              <a:t>5</a:t>
            </a:r>
            <a:r>
              <a:rPr lang="mk-MK" sz="900" dirty="0">
                <a:solidFill>
                  <a:schemeClr val="bg1"/>
                </a:solidFill>
              </a:rPr>
              <a:t>%</a:t>
            </a:r>
            <a:endParaRPr lang="ru-RU" sz="900" b="1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Индекс на индустриско производство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100.</a:t>
            </a:r>
            <a:r>
              <a:rPr lang="mk-MK" sz="9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lang="ru-RU" sz="900" i="0" dirty="0">
                <a:solidFill>
                  <a:schemeClr val="bg1"/>
                </a:solidFill>
                <a:effectLst/>
              </a:rPr>
              <a:t> годишно </a:t>
            </a: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Надворешно трговска размена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увоз 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mk-MK" sz="900" dirty="0">
                <a:solidFill>
                  <a:schemeClr val="bg1"/>
                </a:solidFill>
              </a:rPr>
              <a:t>2.903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извоз </a:t>
            </a:r>
            <a:r>
              <a:rPr lang="mk-MK" sz="900" dirty="0">
                <a:solidFill>
                  <a:schemeClr val="bg1"/>
                </a:solidFill>
              </a:rPr>
              <a:t>2.115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rgbClr val="00FFFF"/>
                </a:solidFill>
                <a:latin typeface="Georgia" panose="02040502050405020303" pitchFamily="18" charset="0"/>
              </a:rPr>
              <a:t>Монетарна политика и ма</a:t>
            </a:r>
            <a:r>
              <a:rPr lang="mk-MK" sz="900" dirty="0">
                <a:solidFill>
                  <a:srgbClr val="00FFFF"/>
                </a:solidFill>
                <a:latin typeface="Georgia" panose="02040502050405020303" pitchFamily="18" charset="0"/>
              </a:rPr>
              <a:t>кропрудентни мерки</a:t>
            </a:r>
            <a:endParaRPr lang="ru-RU" sz="900" dirty="0">
              <a:solidFill>
                <a:srgbClr val="00FFFF"/>
              </a:solidFill>
              <a:latin typeface="Georgia" panose="02040502050405020303" pitchFamily="18" charset="0"/>
            </a:endParaRPr>
          </a:p>
          <a:p>
            <a:pPr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Инфлација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3,8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r>
              <a:rPr lang="mk-MK" sz="900" dirty="0">
                <a:solidFill>
                  <a:schemeClr val="bg1"/>
                </a:solidFill>
              </a:rPr>
              <a:t>  </a:t>
            </a:r>
            <a:endParaRPr lang="ru-RU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66"/>
                </a:solidFill>
              </a:rPr>
              <a:t>Основна </a:t>
            </a:r>
            <a:r>
              <a:rPr lang="ru-RU" sz="900" b="1" dirty="0">
                <a:solidFill>
                  <a:srgbClr val="FFFF00"/>
                </a:solidFill>
              </a:rPr>
              <a:t>каматна стапка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Во текот на кварталот, Народната банка не </a:t>
            </a:r>
            <a:r>
              <a:rPr lang="mk-MK" sz="900" dirty="0">
                <a:solidFill>
                  <a:schemeClr val="bg1"/>
                </a:solidFill>
              </a:rPr>
              <a:t>направи </a:t>
            </a:r>
            <a:r>
              <a:rPr lang="ru-RU" sz="900" dirty="0">
                <a:solidFill>
                  <a:schemeClr val="bg1"/>
                </a:solidFill>
              </a:rPr>
              <a:t> промена во поставеноста на монетарната политика, при што основната каматна стапка на благајнички записи</a:t>
            </a:r>
            <a:r>
              <a:rPr lang="mk-MK" sz="900" dirty="0">
                <a:solidFill>
                  <a:schemeClr val="bg1"/>
                </a:solidFill>
              </a:rPr>
              <a:t> го задржа </a:t>
            </a:r>
            <a:r>
              <a:rPr lang="ru-RU" sz="900" dirty="0">
                <a:solidFill>
                  <a:schemeClr val="bg1"/>
                </a:solidFill>
              </a:rPr>
              <a:t>нивото од 5,35%, а </a:t>
            </a:r>
            <a:r>
              <a:rPr lang="mk-MK" sz="900" dirty="0">
                <a:solidFill>
                  <a:schemeClr val="bg1"/>
                </a:solidFill>
              </a:rPr>
              <a:t>р</a:t>
            </a:r>
            <a:r>
              <a:rPr lang="ru-RU" sz="900" dirty="0">
                <a:solidFill>
                  <a:schemeClr val="bg1"/>
                </a:solidFill>
              </a:rPr>
              <a:t>еферентна стапка за пресметување на стапката на казнената камата </a:t>
            </a:r>
            <a:r>
              <a:rPr lang="mk-MK" sz="900" dirty="0">
                <a:solidFill>
                  <a:schemeClr val="bg1"/>
                </a:solidFill>
              </a:rPr>
              <a:t> падна на </a:t>
            </a:r>
            <a:r>
              <a:rPr lang="ru-RU" sz="900" dirty="0">
                <a:solidFill>
                  <a:schemeClr val="bg1"/>
                </a:solidFill>
              </a:rPr>
              <a:t>ниво од 5,35%</a:t>
            </a:r>
            <a:endParaRPr lang="en-US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Противцикличен заштитен слој</a:t>
            </a:r>
            <a:endParaRPr lang="en-US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1,50</a:t>
            </a:r>
            <a:r>
              <a:rPr lang="en-US" sz="900" dirty="0">
                <a:solidFill>
                  <a:schemeClr val="bg1"/>
                </a:solidFill>
              </a:rPr>
              <a:t>% (39% </a:t>
            </a:r>
            <a:r>
              <a:rPr lang="mk-MK" sz="900" dirty="0">
                <a:solidFill>
                  <a:schemeClr val="bg1"/>
                </a:solidFill>
              </a:rPr>
              <a:t>слободни)</a:t>
            </a:r>
            <a:endParaRPr lang="ru-RU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Стапки на задолжителната резерва на банки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Овој квартал нема промена, 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денари до 2 години</a:t>
            </a:r>
            <a:r>
              <a:rPr lang="mk-MK" sz="900" dirty="0">
                <a:solidFill>
                  <a:schemeClr val="bg1"/>
                </a:solidFill>
              </a:rPr>
              <a:t> 8% 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денари над 2 години</a:t>
            </a:r>
            <a:r>
              <a:rPr lang="mk-MK" sz="900" dirty="0">
                <a:solidFill>
                  <a:schemeClr val="bg1"/>
                </a:solidFill>
              </a:rPr>
              <a:t> 0%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денари со вал кл 100</a:t>
            </a:r>
            <a:r>
              <a:rPr lang="mk-MK" sz="900" dirty="0">
                <a:solidFill>
                  <a:schemeClr val="bg1"/>
                </a:solidFill>
              </a:rPr>
              <a:t>%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девизи до 2 години</a:t>
            </a:r>
            <a:r>
              <a:rPr lang="mk-MK" sz="900" dirty="0">
                <a:solidFill>
                  <a:schemeClr val="bg1"/>
                </a:solidFill>
              </a:rPr>
              <a:t> 21% 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девизи над 2 години</a:t>
            </a:r>
            <a:r>
              <a:rPr lang="mk-MK" sz="900" dirty="0">
                <a:solidFill>
                  <a:schemeClr val="bg1"/>
                </a:solidFill>
              </a:rPr>
              <a:t> 5%</a:t>
            </a:r>
            <a:endParaRPr lang="ru-RU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FF00"/>
                </a:solidFill>
              </a:rPr>
              <a:t>Во насока на поддршка на зелената агенга, основата за ЗР се намалува за новоодобрените кредити за финансирање проекти за производство на електрична енергија од обновливи извори</a:t>
            </a:r>
          </a:p>
          <a:p>
            <a:pPr>
              <a:buClr>
                <a:srgbClr val="FFFF00"/>
              </a:buClr>
            </a:pPr>
            <a:endParaRPr lang="mk-MK" sz="8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mk-MK" sz="800" b="1" dirty="0">
                <a:solidFill>
                  <a:srgbClr val="FFFF00"/>
                </a:solidFill>
              </a:rPr>
              <a:t>Девизни резерви</a:t>
            </a:r>
            <a:endParaRPr lang="en-GB" sz="8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bg1"/>
                </a:solidFill>
              </a:rPr>
              <a:t>4,788 милиони евра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rgbClr val="00FF00"/>
                </a:solidFill>
              </a:rPr>
              <a:t>Се гради и зелено портфолио на ХВ во девизните резерви</a:t>
            </a:r>
            <a:r>
              <a:rPr lang="en-US" sz="800" dirty="0">
                <a:solidFill>
                  <a:srgbClr val="00FF00"/>
                </a:solidFill>
              </a:rPr>
              <a:t>,  3.2</a:t>
            </a:r>
            <a:r>
              <a:rPr lang="mk-MK" sz="800" dirty="0">
                <a:solidFill>
                  <a:srgbClr val="00FF00"/>
                </a:solidFill>
              </a:rPr>
              <a:t>% учество </a:t>
            </a:r>
            <a:endParaRPr lang="en-US" sz="800" dirty="0">
              <a:solidFill>
                <a:srgbClr val="00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800" b="1" dirty="0">
                <a:solidFill>
                  <a:srgbClr val="00FF00"/>
                </a:solidFill>
              </a:rPr>
              <a:t>Зелени обрзници, </a:t>
            </a:r>
            <a:r>
              <a:rPr lang="ru-RU" sz="800" dirty="0">
                <a:solidFill>
                  <a:srgbClr val="00FF00"/>
                </a:solidFill>
                <a:latin typeface="Titillium Web" panose="00000500000000000000" pitchFamily="2" charset="0"/>
              </a:rPr>
              <a:t>10 милиони евра, </a:t>
            </a:r>
            <a:r>
              <a:rPr lang="ru-RU" sz="800" b="1" dirty="0">
                <a:solidFill>
                  <a:srgbClr val="00FF00"/>
                </a:solidFill>
              </a:rPr>
              <a:t>10/2023 </a:t>
            </a:r>
            <a:r>
              <a:rPr lang="ru-RU" sz="800" dirty="0">
                <a:solidFill>
                  <a:srgbClr val="00FF00"/>
                </a:solidFill>
              </a:rPr>
              <a:t>издавач</a:t>
            </a:r>
            <a:r>
              <a:rPr lang="en-US" sz="800" dirty="0">
                <a:solidFill>
                  <a:srgbClr val="00FF00"/>
                </a:solidFill>
              </a:rPr>
              <a:t> </a:t>
            </a:r>
            <a:r>
              <a:rPr lang="mk-MK" sz="800" dirty="0">
                <a:solidFill>
                  <a:srgbClr val="00FF00"/>
                </a:solidFill>
              </a:rPr>
              <a:t>мин.финансии</a:t>
            </a:r>
            <a:endParaRPr lang="ru-RU" sz="800" dirty="0">
              <a:solidFill>
                <a:srgbClr val="00FF00"/>
              </a:solidFill>
              <a:latin typeface="Titillium Web" panose="00000500000000000000" pitchFamily="2" charset="0"/>
            </a:endParaRPr>
          </a:p>
          <a:p>
            <a:r>
              <a:rPr lang="ru-RU" sz="800" dirty="0">
                <a:solidFill>
                  <a:schemeClr val="bg1"/>
                </a:solidFill>
              </a:rPr>
              <a:t>Извор: НБРМ Основни економски покасзатели на РС МАКЕДОНИЈА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Извештај за ризици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</a:t>
            </a:r>
            <a:r>
              <a:rPr lang="mk-MK" sz="1100" dirty="0">
                <a:solidFill>
                  <a:srgbClr val="002060"/>
                </a:solidFill>
              </a:rPr>
              <a:t>во милиони </a:t>
            </a:r>
            <a:r>
              <a:rPr lang="en-US" sz="1100" dirty="0">
                <a:solidFill>
                  <a:srgbClr val="002060"/>
                </a:solidFill>
              </a:rPr>
              <a:t>EUR</a:t>
            </a:r>
            <a:r>
              <a:rPr lang="mk-MK" sz="1100" dirty="0">
                <a:solidFill>
                  <a:srgbClr val="002060"/>
                </a:solidFill>
              </a:rPr>
              <a:t> или</a:t>
            </a:r>
            <a:r>
              <a:rPr lang="en-US" sz="1100" dirty="0">
                <a:solidFill>
                  <a:srgbClr val="002060"/>
                </a:solidFill>
              </a:rPr>
              <a:t> 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526171" y="26777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87260" y="68001"/>
            <a:ext cx="11507492" cy="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Макроекономски показатели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CC15BC-AC2D-A4B4-6321-68BF640C0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5750"/>
              </p:ext>
            </p:extLst>
          </p:nvPr>
        </p:nvGraphicFramePr>
        <p:xfrm>
          <a:off x="4497355" y="559436"/>
          <a:ext cx="7520474" cy="3414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9586">
                  <a:extLst>
                    <a:ext uri="{9D8B030D-6E8A-4147-A177-3AD203B41FA5}">
                      <a16:colId xmlns:a16="http://schemas.microsoft.com/office/drawing/2014/main" val="2673946206"/>
                    </a:ext>
                  </a:extLst>
                </a:gridCol>
                <a:gridCol w="315265">
                  <a:extLst>
                    <a:ext uri="{9D8B030D-6E8A-4147-A177-3AD203B41FA5}">
                      <a16:colId xmlns:a16="http://schemas.microsoft.com/office/drawing/2014/main" val="1830841726"/>
                    </a:ext>
                  </a:extLst>
                </a:gridCol>
                <a:gridCol w="315265">
                  <a:extLst>
                    <a:ext uri="{9D8B030D-6E8A-4147-A177-3AD203B41FA5}">
                      <a16:colId xmlns:a16="http://schemas.microsoft.com/office/drawing/2014/main" val="1434866731"/>
                    </a:ext>
                  </a:extLst>
                </a:gridCol>
                <a:gridCol w="315265">
                  <a:extLst>
                    <a:ext uri="{9D8B030D-6E8A-4147-A177-3AD203B41FA5}">
                      <a16:colId xmlns:a16="http://schemas.microsoft.com/office/drawing/2014/main" val="3769396093"/>
                    </a:ext>
                  </a:extLst>
                </a:gridCol>
                <a:gridCol w="379028">
                  <a:extLst>
                    <a:ext uri="{9D8B030D-6E8A-4147-A177-3AD203B41FA5}">
                      <a16:colId xmlns:a16="http://schemas.microsoft.com/office/drawing/2014/main" val="112887291"/>
                    </a:ext>
                  </a:extLst>
                </a:gridCol>
                <a:gridCol w="379028">
                  <a:extLst>
                    <a:ext uri="{9D8B030D-6E8A-4147-A177-3AD203B41FA5}">
                      <a16:colId xmlns:a16="http://schemas.microsoft.com/office/drawing/2014/main" val="1558547790"/>
                    </a:ext>
                  </a:extLst>
                </a:gridCol>
                <a:gridCol w="514196">
                  <a:extLst>
                    <a:ext uri="{9D8B030D-6E8A-4147-A177-3AD203B41FA5}">
                      <a16:colId xmlns:a16="http://schemas.microsoft.com/office/drawing/2014/main" val="1089102606"/>
                    </a:ext>
                  </a:extLst>
                </a:gridCol>
                <a:gridCol w="514196">
                  <a:extLst>
                    <a:ext uri="{9D8B030D-6E8A-4147-A177-3AD203B41FA5}">
                      <a16:colId xmlns:a16="http://schemas.microsoft.com/office/drawing/2014/main" val="1579951321"/>
                    </a:ext>
                  </a:extLst>
                </a:gridCol>
                <a:gridCol w="514196">
                  <a:extLst>
                    <a:ext uri="{9D8B030D-6E8A-4147-A177-3AD203B41FA5}">
                      <a16:colId xmlns:a16="http://schemas.microsoft.com/office/drawing/2014/main" val="2733712493"/>
                    </a:ext>
                  </a:extLst>
                </a:gridCol>
                <a:gridCol w="600860">
                  <a:extLst>
                    <a:ext uri="{9D8B030D-6E8A-4147-A177-3AD203B41FA5}">
                      <a16:colId xmlns:a16="http://schemas.microsoft.com/office/drawing/2014/main" val="1963995138"/>
                    </a:ext>
                  </a:extLst>
                </a:gridCol>
                <a:gridCol w="503589">
                  <a:extLst>
                    <a:ext uri="{9D8B030D-6E8A-4147-A177-3AD203B41FA5}">
                      <a16:colId xmlns:a16="http://schemas.microsoft.com/office/drawing/2014/main" val="1649159263"/>
                    </a:ext>
                  </a:extLst>
                </a:gridCol>
              </a:tblGrid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Клучни економски показатели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Q1 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0471641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1542063"/>
                  </a:ext>
                </a:extLst>
              </a:tr>
              <a:tr h="23389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Индекс на обемот на индустриското производство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-9,5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-5,1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-4,2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-3,6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2481152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Увоз на стоки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8.441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7.599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9,648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12,131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11,149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2,806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2.662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11.062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4462277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Извоз на стоки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6,433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5,781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6,970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2,001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1.932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7.781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4716537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Реален раст на БДП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-4.7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2.8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4440659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Буџетски биланс (салдо цент.буџ.и фондови,%БДП)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-0,9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4070435"/>
                  </a:ext>
                </a:extLst>
              </a:tr>
              <a:tr h="23389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Тековна сметка на билансот на плаќања (EUR'm)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-335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-318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-329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-801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-355.5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-339.3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-194.2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9493965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Бруто надворешен долг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8,154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8,536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9,577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10,790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11,356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4325587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Директни инвестиции - нето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654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488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1.088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0783111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Стапка на невработеност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13.1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11,6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3597606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8639778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Монетарна и Макропрудентна политика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547938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Инфлација (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CPI%)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3,7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7126873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Основна каматна стапка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4.75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6,05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5.55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3677661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Стапка на противцикличен заштитен слој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704312"/>
                  </a:ext>
                </a:extLst>
              </a:tr>
              <a:tr h="18655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Девизни резерви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3.36</a:t>
                      </a:r>
                      <a:r>
                        <a:rPr lang="mk-MK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3,643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3,863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4,538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4.337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4.407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5.019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4.788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1473637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MKD/EUR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61.52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61.49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61.4925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8120343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E8F330-F451-CACC-6704-69A176889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334256"/>
              </p:ext>
            </p:extLst>
          </p:nvPr>
        </p:nvGraphicFramePr>
        <p:xfrm>
          <a:off x="4395935" y="4116747"/>
          <a:ext cx="7764015" cy="223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5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962490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3" anchor="ctr">
            <a:noAutofit/>
          </a:bodyPr>
          <a:lstStyle/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Банкарскиот сектор се состои од 13 банки, </a:t>
            </a:r>
            <a:r>
              <a:rPr lang="en-US" sz="1000" dirty="0">
                <a:solidFill>
                  <a:srgbClr val="002060"/>
                </a:solidFill>
              </a:rPr>
              <a:t>5 </a:t>
            </a:r>
            <a:r>
              <a:rPr lang="mk-MK" sz="1000" dirty="0">
                <a:solidFill>
                  <a:srgbClr val="002060"/>
                </a:solidFill>
              </a:rPr>
              <a:t>големи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</a:t>
            </a:r>
            <a:r>
              <a:rPr lang="en-GB" sz="1000" dirty="0">
                <a:solidFill>
                  <a:srgbClr val="002060"/>
                </a:solidFill>
              </a:rPr>
              <a:t> 699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GB" sz="1000" dirty="0">
                <a:solidFill>
                  <a:srgbClr val="002060"/>
                </a:solidFill>
              </a:rPr>
              <a:t>134</a:t>
            </a:r>
            <a:r>
              <a:rPr lang="mk-MK" sz="10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dirty="0">
                <a:solidFill>
                  <a:srgbClr val="002060"/>
                </a:solidFill>
              </a:rPr>
              <a:t>) </a:t>
            </a:r>
            <a:r>
              <a:rPr lang="mk-MK" sz="1000" dirty="0">
                <a:solidFill>
                  <a:srgbClr val="002060"/>
                </a:solidFill>
              </a:rPr>
              <a:t>со </a:t>
            </a:r>
            <a:r>
              <a:rPr lang="en-US" sz="1000" dirty="0">
                <a:solidFill>
                  <a:srgbClr val="002060"/>
                </a:solidFill>
              </a:rPr>
              <a:t>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</a:t>
            </a:r>
            <a:r>
              <a:rPr lang="mk-MK" sz="1000" dirty="0">
                <a:solidFill>
                  <a:srgbClr val="002060"/>
                </a:solidFill>
              </a:rPr>
              <a:t>учество во вкупната актива</a:t>
            </a:r>
            <a:r>
              <a:rPr lang="en-US" sz="1000" dirty="0">
                <a:solidFill>
                  <a:srgbClr val="002060"/>
                </a:solidFill>
              </a:rPr>
              <a:t>,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3 </a:t>
            </a:r>
            <a:r>
              <a:rPr lang="mk-MK" sz="1000" dirty="0">
                <a:solidFill>
                  <a:srgbClr val="002060"/>
                </a:solidFill>
              </a:rPr>
              <a:t>средни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107.636</a:t>
            </a:r>
            <a:r>
              <a:rPr lang="en-US" sz="1000" dirty="0">
                <a:solidFill>
                  <a:srgbClr val="002060"/>
                </a:solidFill>
              </a:rPr>
              <a:t> 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mk-MK" sz="1000" b="0" i="0" dirty="0">
                <a:solidFill>
                  <a:srgbClr val="002060"/>
                </a:solidFill>
                <a:effectLst/>
              </a:rPr>
              <a:t> со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3% учество</a:t>
            </a:r>
            <a:r>
              <a:rPr lang="en-US" sz="1000" dirty="0">
                <a:solidFill>
                  <a:srgbClr val="002060"/>
                </a:solidFill>
              </a:rPr>
              <a:t>, 5</a:t>
            </a:r>
            <a:r>
              <a:rPr lang="mk-MK" sz="1000" dirty="0">
                <a:solidFill>
                  <a:srgbClr val="002060"/>
                </a:solidFill>
              </a:rPr>
              <a:t> мали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51.631</a:t>
            </a:r>
            <a:r>
              <a:rPr lang="en-US" sz="1000" dirty="0">
                <a:solidFill>
                  <a:srgbClr val="002060"/>
                </a:solidFill>
              </a:rPr>
              <a:t>  </a:t>
            </a:r>
            <a:r>
              <a:rPr lang="mk-MK" sz="1000" dirty="0">
                <a:solidFill>
                  <a:srgbClr val="002060"/>
                </a:solidFill>
              </a:rPr>
              <a:t>мил. денари</a:t>
            </a:r>
            <a:r>
              <a:rPr lang="en-US" sz="1000" dirty="0">
                <a:solidFill>
                  <a:srgbClr val="002060"/>
                </a:solidFill>
              </a:rPr>
              <a:t>) </a:t>
            </a:r>
            <a:r>
              <a:rPr lang="mk-MK" sz="1000" dirty="0">
                <a:solidFill>
                  <a:srgbClr val="002060"/>
                </a:solidFill>
              </a:rPr>
              <a:t>со </a:t>
            </a:r>
            <a:r>
              <a:rPr lang="en-US" sz="1000" dirty="0">
                <a:solidFill>
                  <a:srgbClr val="002060"/>
                </a:solidFill>
              </a:rPr>
              <a:t>6% </a:t>
            </a:r>
            <a:r>
              <a:rPr lang="mk-MK" sz="1000" dirty="0">
                <a:solidFill>
                  <a:srgbClr val="002060"/>
                </a:solidFill>
              </a:rPr>
              <a:t>учество и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штедилници</a:t>
            </a: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 актива на ниво на банкарски систем изнесува </a:t>
            </a:r>
            <a:r>
              <a:rPr lang="en-US" sz="1000" dirty="0">
                <a:solidFill>
                  <a:srgbClr val="002060"/>
                </a:solidFill>
              </a:rPr>
              <a:t>8</a:t>
            </a:r>
            <a:r>
              <a:rPr lang="mk-MK" sz="1000" dirty="0">
                <a:solidFill>
                  <a:srgbClr val="002060"/>
                </a:solidFill>
              </a:rPr>
              <a:t>58.401</a:t>
            </a:r>
            <a:r>
              <a:rPr lang="en-US" sz="1000" dirty="0">
                <a:solidFill>
                  <a:srgbClr val="002060"/>
                </a:solidFill>
              </a:rPr>
              <a:t>  </a:t>
            </a:r>
            <a:r>
              <a:rPr lang="mk-MK" sz="1000" dirty="0">
                <a:solidFill>
                  <a:srgbClr val="002060"/>
                </a:solidFill>
              </a:rPr>
              <a:t>мил.денари и бележи годишен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пораст од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4,3% односно 4,4% на квартална основа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и истиот е поддржан со растот на депозитната база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за </a:t>
            </a:r>
            <a:r>
              <a:rPr lang="en-GB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3% на годишно ниво односно 2,8% на квартална основа и капиталната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позиција на банките со годишен пораст од 15,4% или 4.8% квартално. Кредитите бележат годишен пораст од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4,4%, односно квартално 4,6%</a:t>
            </a: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Учество на странски капитал во сопственичката структура 80,47% 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Нивото на финансиска интермедијација</a:t>
            </a:r>
            <a:r>
              <a:rPr lang="en-GB" sz="1000" dirty="0">
                <a:solidFill>
                  <a:srgbClr val="002060"/>
                </a:solidFill>
              </a:rPr>
              <a:t>: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</a:p>
          <a:p>
            <a:pPr lvl="1" algn="just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Вкупната актива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на банкарскиот систем</a:t>
            </a:r>
            <a:r>
              <a:rPr lang="en-US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8</a:t>
            </a:r>
            <a:r>
              <a:rPr lang="mk-MK" sz="1000" dirty="0">
                <a:solidFill>
                  <a:srgbClr val="002060"/>
                </a:solidFill>
              </a:rPr>
              <a:t>7,5% што укажува на доминантната позиција на банките во финансискиот систем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Депозити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6</a:t>
            </a:r>
            <a:r>
              <a:rPr lang="mk-MK" sz="1000" dirty="0">
                <a:solidFill>
                  <a:srgbClr val="002060"/>
                </a:solidFill>
              </a:rPr>
              <a:t>2.7%</a:t>
            </a: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Кредити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5</a:t>
            </a:r>
            <a:r>
              <a:rPr lang="mk-MK" sz="1000" dirty="0">
                <a:solidFill>
                  <a:srgbClr val="002060"/>
                </a:solidFill>
              </a:rPr>
              <a:t>3,5%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mk-MK" sz="10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Извор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	Народна Банка,Отсек за 	финансискастабилност, 	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Последна ревизија на 	податоците на БДП 	(по тековни цени):  	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09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.2025</a:t>
            </a:r>
            <a:endParaRPr lang="mk-MK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FE58E6-57D2-361A-87CE-2819D5ACF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006319"/>
              </p:ext>
            </p:extLst>
          </p:nvPr>
        </p:nvGraphicFramePr>
        <p:xfrm>
          <a:off x="8521302" y="1334630"/>
          <a:ext cx="3670698" cy="275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 txBox="1">
            <a:spLocks/>
          </p:cNvSpPr>
          <p:nvPr/>
        </p:nvSpPr>
        <p:spPr>
          <a:xfrm>
            <a:off x="145812" y="176040"/>
            <a:ext cx="11941189" cy="678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br>
              <a:rPr lang="mk-MK" sz="1400" b="1" dirty="0">
                <a:solidFill>
                  <a:srgbClr val="FF0909"/>
                </a:solidFill>
                <a:latin typeface="+mn-lt"/>
                <a:cs typeface="Aldhabi" panose="020B0604020202020204" pitchFamily="2" charset="-78"/>
              </a:rPr>
            </a:br>
            <a:endParaRPr lang="en-US" sz="1400" b="1" dirty="0">
              <a:solidFill>
                <a:srgbClr val="FF0909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0496A1-A564-6FB7-2882-6AFBDB01F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47514"/>
              </p:ext>
            </p:extLst>
          </p:nvPr>
        </p:nvGraphicFramePr>
        <p:xfrm>
          <a:off x="104999" y="792369"/>
          <a:ext cx="7831758" cy="1953670"/>
        </p:xfrm>
        <a:graphic>
          <a:graphicData uri="http://schemas.openxmlformats.org/drawingml/2006/table">
            <a:tbl>
              <a:tblPr/>
              <a:tblGrid>
                <a:gridCol w="1406560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3865441267"/>
                    </a:ext>
                  </a:extLst>
                </a:gridCol>
                <a:gridCol w="23943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622920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852992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566646">
                <a:tc>
                  <a:txBody>
                    <a:bodyPr/>
                    <a:lstStyle/>
                    <a:p>
                      <a:pPr algn="l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 милиони денари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</a:t>
                      </a:r>
                    </a:p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40418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Вкупна Актива на банкарскиот сектор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14.3%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42929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458,207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524,186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14.4%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31308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326827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40F3A22-548C-0F9B-3A29-6E51DEFBD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844643"/>
              </p:ext>
            </p:extLst>
          </p:nvPr>
        </p:nvGraphicFramePr>
        <p:xfrm>
          <a:off x="3670700" y="2746039"/>
          <a:ext cx="4717520" cy="174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CF61E0-7787-88EB-46D8-355B03FD7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74671"/>
              </p:ext>
            </p:extLst>
          </p:nvPr>
        </p:nvGraphicFramePr>
        <p:xfrm>
          <a:off x="104999" y="2861102"/>
          <a:ext cx="3565700" cy="162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E75E2A-87E6-35B7-AB74-98F3068BF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989159"/>
              </p:ext>
            </p:extLst>
          </p:nvPr>
        </p:nvGraphicFramePr>
        <p:xfrm>
          <a:off x="8483969" y="4304601"/>
          <a:ext cx="3708031" cy="238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473497"/>
            <a:ext cx="7142714" cy="3299206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Во структурата на вкупната актива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високоликвидната актива  учествува со 3</a:t>
            </a:r>
            <a:r>
              <a:rPr lang="mk-MK" sz="1100" dirty="0">
                <a:solidFill>
                  <a:schemeClr val="bg1"/>
                </a:solidFill>
              </a:rPr>
              <a:t>0</a:t>
            </a:r>
            <a:r>
              <a:rPr lang="ru-RU" sz="1100" dirty="0">
                <a:solidFill>
                  <a:schemeClr val="bg1"/>
                </a:solidFill>
              </a:rPr>
              <a:t>%* додека пак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кредитите  учествуваат со </a:t>
            </a:r>
            <a:r>
              <a:rPr lang="en-US" sz="1100" dirty="0">
                <a:solidFill>
                  <a:schemeClr val="bg1"/>
                </a:solidFill>
              </a:rPr>
              <a:t>61</a:t>
            </a:r>
            <a:r>
              <a:rPr lang="ru-RU" sz="1100" dirty="0">
                <a:solidFill>
                  <a:schemeClr val="bg1"/>
                </a:solidFill>
              </a:rPr>
              <a:t>%, остатокот од 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е останата актива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Стабилното учество на ликвидните средства упатува на соодветно управување со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ликвидносниот ризик  од страна на банките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Стапката на покриеност со ликвидност на банкарскиот систем (англ. Liquidity Coverage Ratio)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изнесува </a:t>
            </a:r>
            <a:r>
              <a:rPr lang="mk-MK" sz="1100" dirty="0">
                <a:solidFill>
                  <a:schemeClr val="bg1"/>
                </a:solidFill>
              </a:rPr>
              <a:t>259,1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што е 3 пати повисоко ниво од регулаторниот минимум (100%) и го потврдува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задоволителниот обем на ликвидност со кој располага банкарски систем</a:t>
            </a:r>
            <a:r>
              <a:rPr lang="en-GB" sz="1100" dirty="0">
                <a:solidFill>
                  <a:schemeClr val="bg1"/>
                </a:solidFill>
              </a:rPr>
              <a:t>**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rgbClr val="FF99CC"/>
                </a:solidFill>
              </a:rPr>
              <a:t>(</a:t>
            </a:r>
            <a:r>
              <a:rPr lang="mk-MK" sz="1100" b="1" dirty="0">
                <a:solidFill>
                  <a:srgbClr val="FF99CC"/>
                </a:solidFill>
              </a:rPr>
              <a:t>Е</a:t>
            </a:r>
            <a:r>
              <a:rPr lang="mk-MK" sz="1100" b="1" dirty="0">
                <a:solidFill>
                  <a:srgbClr val="FF99FF"/>
                </a:solidFill>
              </a:rPr>
              <a:t>ВРОЗОНА </a:t>
            </a:r>
            <a:r>
              <a:rPr lang="en-GB" sz="1100" b="1" dirty="0">
                <a:solidFill>
                  <a:srgbClr val="FF99FF"/>
                </a:solidFill>
              </a:rPr>
              <a:t>LCR</a:t>
            </a:r>
            <a:r>
              <a:rPr lang="mk-MK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1</a:t>
            </a:r>
            <a:r>
              <a:rPr lang="mk-MK" sz="1100" b="1" dirty="0">
                <a:solidFill>
                  <a:srgbClr val="FF99FF"/>
                </a:solidFill>
              </a:rPr>
              <a:t>57,8%</a:t>
            </a:r>
            <a:r>
              <a:rPr lang="en-GB" sz="1100" b="1" dirty="0">
                <a:solidFill>
                  <a:srgbClr val="FF99FF"/>
                </a:solidFill>
              </a:rPr>
              <a:t>) 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/Крат.обврски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актива/Депоз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население 61%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Кредити/Депозити 85%</a:t>
            </a:r>
            <a:endParaRPr lang="mk-MK" sz="11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002060"/>
                </a:solidFill>
              </a:rPr>
              <a:t>   *Ликвидни средства  се паричните средства кај Народна банка, благајничките записи,  државни обврзници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mk-MK" sz="10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Ликвидносен показател согласно Базел 3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0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000" i="1" dirty="0">
                <a:solidFill>
                  <a:srgbClr val="00B0F0"/>
                </a:solidFill>
              </a:rPr>
              <a:t>)</a:t>
            </a:r>
            <a:endParaRPr lang="en-GB" sz="10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rgbClr val="00B0F0"/>
                </a:solidFill>
              </a:rPr>
              <a:t>Извор</a:t>
            </a:r>
            <a:r>
              <a:rPr lang="en-GB" sz="1000" dirty="0">
                <a:solidFill>
                  <a:srgbClr val="00B0F0"/>
                </a:solidFill>
              </a:rPr>
              <a:t>: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B0F0"/>
                </a:solidFill>
              </a:rPr>
              <a:t>ИЗВЕШТАЈ ЗА РИЗИЦИТЕ ВО БАНКАРСКИОТ СИСТЕМ НА РС МАКЕДОНИЈА, анекс 24</a:t>
            </a:r>
            <a:r>
              <a:rPr lang="en-US" sz="1000" dirty="0">
                <a:solidFill>
                  <a:srgbClr val="00B0F0"/>
                </a:solidFill>
              </a:rPr>
              <a:t>, Q</a:t>
            </a:r>
            <a:r>
              <a:rPr lang="mk-MK" sz="1000" dirty="0">
                <a:solidFill>
                  <a:srgbClr val="00B0F0"/>
                </a:solidFill>
              </a:rPr>
              <a:t>2</a:t>
            </a:r>
            <a:r>
              <a:rPr lang="en-US" sz="1000" dirty="0">
                <a:solidFill>
                  <a:srgbClr val="00B0F0"/>
                </a:solidFill>
              </a:rPr>
              <a:t> </a:t>
            </a:r>
            <a:r>
              <a:rPr lang="mk-MK" sz="1000" dirty="0">
                <a:solidFill>
                  <a:srgbClr val="00B0F0"/>
                </a:solidFill>
              </a:rPr>
              <a:t>202</a:t>
            </a:r>
            <a:r>
              <a:rPr lang="en-US" sz="1000" dirty="0">
                <a:solidFill>
                  <a:srgbClr val="00B0F0"/>
                </a:solidFill>
              </a:rPr>
              <a:t>5</a:t>
            </a:r>
            <a:endParaRPr lang="mk-MK" sz="10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0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B0F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endParaRPr lang="en-GB" sz="1000" dirty="0">
              <a:solidFill>
                <a:srgbClr val="00CCFF"/>
              </a:solidFill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592829"/>
              </p:ext>
            </p:extLst>
          </p:nvPr>
        </p:nvGraphicFramePr>
        <p:xfrm>
          <a:off x="410599" y="734590"/>
          <a:ext cx="260405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B962AB03-008F-2E9C-AA39-AADAFD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1" y="85297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4B490F-5AAA-D846-3859-133F9C356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576430"/>
              </p:ext>
            </p:extLst>
          </p:nvPr>
        </p:nvGraphicFramePr>
        <p:xfrm>
          <a:off x="2699772" y="1477060"/>
          <a:ext cx="4511639" cy="190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FE19A7-3C81-1007-22AD-03F54D08E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145555"/>
              </p:ext>
            </p:extLst>
          </p:nvPr>
        </p:nvGraphicFramePr>
        <p:xfrm>
          <a:off x="7391399" y="3473497"/>
          <a:ext cx="4621042" cy="321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A209336-2A42-409A-8DD0-CD4FB14C9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181948"/>
              </p:ext>
            </p:extLst>
          </p:nvPr>
        </p:nvGraphicFramePr>
        <p:xfrm>
          <a:off x="7721191" y="1012886"/>
          <a:ext cx="4208212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81175" y="224435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F1EDBA-9D8A-BD54-2F33-29B13F514B94}"/>
              </a:ext>
            </a:extLst>
          </p:cNvPr>
          <p:cNvSpPr txBox="1">
            <a:spLocks/>
          </p:cNvSpPr>
          <p:nvPr/>
        </p:nvSpPr>
        <p:spPr>
          <a:xfrm>
            <a:off x="87260" y="93234"/>
            <a:ext cx="11999742" cy="641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/</a:t>
            </a:r>
            <a:r>
              <a:rPr lang="mk-MK" sz="900" dirty="0">
                <a:solidFill>
                  <a:srgbClr val="00FF00"/>
                </a:solidFill>
                <a:latin typeface="+mn-lt"/>
                <a:cs typeface="Aldhabi" panose="020B0604020202020204" pitchFamily="2" charset="-78"/>
              </a:rPr>
              <a:t>поддршка на зелена трансформација на економијата</a:t>
            </a:r>
            <a:endParaRPr lang="en-US" sz="9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561583"/>
              </p:ext>
            </p:extLst>
          </p:nvPr>
        </p:nvGraphicFramePr>
        <p:xfrm>
          <a:off x="4325283" y="297661"/>
          <a:ext cx="3252248" cy="264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AutoShape 6">
            <a:extLst>
              <a:ext uri="{FF2B5EF4-FFF2-40B4-BE49-F238E27FC236}">
                <a16:creationId xmlns:a16="http://schemas.microsoft.com/office/drawing/2014/main" id="{0A4109AE-9660-4CDA-D07D-CF7507936D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gray">
          <a:xfrm>
            <a:off x="116603" y="2791824"/>
            <a:ext cx="5495740" cy="3001950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Вкупниот износ на кр</a:t>
            </a:r>
            <a:r>
              <a:rPr lang="ru-RU" sz="1000" dirty="0">
                <a:solidFill>
                  <a:schemeClr val="bg1"/>
                </a:solidFill>
              </a:rPr>
              <a:t>едитите изнесува 500.964  милиони денари и бе</a:t>
            </a:r>
            <a:r>
              <a:rPr lang="mk-MK" sz="1000" dirty="0">
                <a:solidFill>
                  <a:schemeClr val="bg1"/>
                </a:solidFill>
              </a:rPr>
              <a:t>лежат годишен пораст од 12,6% и 2,3% на квартална основа. </a:t>
            </a:r>
            <a:endParaRPr lang="ru-RU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Кај населението доминираат </a:t>
            </a:r>
            <a:r>
              <a:rPr lang="ru-RU" sz="1000" dirty="0">
                <a:solidFill>
                  <a:srgbClr val="FF99FF"/>
                </a:solidFill>
              </a:rPr>
              <a:t>потрошувачките кредити и картичките </a:t>
            </a:r>
            <a:r>
              <a:rPr lang="ru-RU" sz="1000" dirty="0">
                <a:solidFill>
                  <a:schemeClr val="bg1"/>
                </a:solidFill>
              </a:rPr>
              <a:t>со 6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со годишен пораст од 7</a:t>
            </a:r>
            <a:r>
              <a:rPr lang="en-US" sz="1000" dirty="0">
                <a:solidFill>
                  <a:schemeClr val="bg1"/>
                </a:solidFill>
              </a:rPr>
              <a:t>.6</a:t>
            </a:r>
            <a:r>
              <a:rPr lang="mk-MK" sz="1000" dirty="0">
                <a:solidFill>
                  <a:schemeClr val="bg1"/>
                </a:solidFill>
              </a:rPr>
              <a:t>% или </a:t>
            </a:r>
            <a:r>
              <a:rPr lang="en-US" sz="1000" dirty="0">
                <a:solidFill>
                  <a:schemeClr val="bg1"/>
                </a:solidFill>
              </a:rPr>
              <a:t>2.7</a:t>
            </a:r>
            <a:r>
              <a:rPr lang="mk-MK" sz="1000" dirty="0">
                <a:solidFill>
                  <a:schemeClr val="bg1"/>
                </a:solidFill>
              </a:rPr>
              <a:t>% квартално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rgbClr val="FF99FF"/>
                </a:solidFill>
              </a:rPr>
              <a:t>С</a:t>
            </a:r>
            <a:r>
              <a:rPr lang="ru-RU" sz="1000" dirty="0">
                <a:solidFill>
                  <a:srgbClr val="FF99FF"/>
                </a:solidFill>
              </a:rPr>
              <a:t>та</a:t>
            </a:r>
            <a:r>
              <a:rPr lang="mk-MK" sz="1000" dirty="0">
                <a:solidFill>
                  <a:srgbClr val="FF99FF"/>
                </a:solidFill>
              </a:rPr>
              <a:t>н</a:t>
            </a:r>
            <a:r>
              <a:rPr lang="ru-RU" sz="1000" dirty="0">
                <a:solidFill>
                  <a:srgbClr val="FF99FF"/>
                </a:solidFill>
              </a:rPr>
              <a:t>бените кредити </a:t>
            </a:r>
            <a:r>
              <a:rPr lang="ru-RU" sz="1000" dirty="0">
                <a:solidFill>
                  <a:schemeClr val="bg1"/>
                </a:solidFill>
              </a:rPr>
              <a:t>учествуваат со 36% со годишен пораст од 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4.6%</a:t>
            </a:r>
            <a:r>
              <a:rPr lang="mk-MK" sz="1000" dirty="0">
                <a:solidFill>
                  <a:schemeClr val="bg1"/>
                </a:solidFill>
              </a:rPr>
              <a:t> или 3,</a:t>
            </a:r>
            <a:r>
              <a:rPr lang="en-US" sz="1000" dirty="0">
                <a:solidFill>
                  <a:schemeClr val="bg1"/>
                </a:solidFill>
              </a:rPr>
              <a:t>5</a:t>
            </a:r>
            <a:r>
              <a:rPr lang="mk-MK" sz="1000" dirty="0">
                <a:solidFill>
                  <a:schemeClr val="bg1"/>
                </a:solidFill>
              </a:rPr>
              <a:t>% квартално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а </a:t>
            </a:r>
            <a:r>
              <a:rPr lang="ru-RU" sz="1000" dirty="0">
                <a:solidFill>
                  <a:srgbClr val="FF99FF"/>
                </a:solidFill>
              </a:rPr>
              <a:t>автомобилски кредити </a:t>
            </a:r>
            <a:r>
              <a:rPr lang="ru-RU" sz="1000" dirty="0">
                <a:solidFill>
                  <a:schemeClr val="bg1"/>
                </a:solidFill>
              </a:rPr>
              <a:t>учеството  е 0,1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% со годишен п</a:t>
            </a:r>
            <a:r>
              <a:rPr lang="mk-MK" sz="1000" dirty="0">
                <a:solidFill>
                  <a:schemeClr val="bg1"/>
                </a:solidFill>
              </a:rPr>
              <a:t>ад (-2,6</a:t>
            </a:r>
            <a:r>
              <a:rPr lang="ru-RU" sz="1000" dirty="0">
                <a:solidFill>
                  <a:schemeClr val="bg1"/>
                </a:solidFill>
              </a:rPr>
              <a:t>%) или пад од (-0,7%) на квартална основа. </a:t>
            </a: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000" b="0" i="0" dirty="0">
                <a:solidFill>
                  <a:srgbClr val="00FF00"/>
                </a:solidFill>
                <a:effectLst/>
              </a:rPr>
              <a:t> 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Нашите банки посветија големо внимание на подигањето на свес</a:t>
            </a:r>
            <a:r>
              <a:rPr lang="mk-MK" sz="1000" b="1" dirty="0">
                <a:solidFill>
                  <a:srgbClr val="00FF00"/>
                </a:solidFill>
              </a:rPr>
              <a:t>носта за зелени кредити како начин на финансирање</a:t>
            </a:r>
            <a:r>
              <a:rPr lang="ru-RU" sz="1000" b="1" dirty="0">
                <a:solidFill>
                  <a:srgbClr val="00FF00"/>
                </a:solidFill>
              </a:rPr>
              <a:t> на клиенти домаќинства кои инвестираат исклучиво во 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i="0" dirty="0">
                <a:solidFill>
                  <a:srgbClr val="00FF00"/>
                </a:solidFill>
                <a:effectLst/>
              </a:rPr>
              <a:t> коишто поддржуваат одржливи, еколошки цели, или цели коишто придонесуваат за зелената транзиција во општеството, како што е развивање нова еколошка технологија</a:t>
            </a:r>
            <a:r>
              <a:rPr lang="ru-RU" sz="1000" b="1" dirty="0">
                <a:solidFill>
                  <a:srgbClr val="00FF00"/>
                </a:solidFill>
              </a:rPr>
              <a:t>*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FF00"/>
                </a:solidFill>
              </a:rPr>
              <a:t>Зелените кредити за население изнесуваат </a:t>
            </a:r>
            <a:r>
              <a:rPr lang="mk-MK" sz="1000" b="1" dirty="0">
                <a:solidFill>
                  <a:srgbClr val="00FF00"/>
                </a:solidFill>
              </a:rPr>
              <a:t>1,3</a:t>
            </a:r>
            <a:r>
              <a:rPr lang="en-US" sz="1000" b="1" dirty="0">
                <a:solidFill>
                  <a:srgbClr val="00FF00"/>
                </a:solidFill>
              </a:rPr>
              <a:t>30</a:t>
            </a:r>
            <a:r>
              <a:rPr lang="ru-RU" sz="1000" b="1" dirty="0">
                <a:solidFill>
                  <a:srgbClr val="00FF00"/>
                </a:solidFill>
              </a:rPr>
              <a:t> мил.денари  или 0,</a:t>
            </a:r>
            <a:r>
              <a:rPr lang="mk-MK" sz="1000" b="1" dirty="0">
                <a:solidFill>
                  <a:srgbClr val="00FF00"/>
                </a:solidFill>
              </a:rPr>
              <a:t>5</a:t>
            </a:r>
            <a:r>
              <a:rPr lang="ru-RU" sz="1000" b="1" dirty="0">
                <a:solidFill>
                  <a:srgbClr val="00FF00"/>
                </a:solidFill>
              </a:rPr>
              <a:t>% во вкупното кредитирање на населението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  </a:t>
            </a:r>
            <a:r>
              <a:rPr lang="mk-MK" sz="1000" b="1" dirty="0">
                <a:solidFill>
                  <a:srgbClr val="00FF00"/>
                </a:solidFill>
              </a:rPr>
              <a:t>Согласно Светска Банка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rgbClr val="00B0F0"/>
                </a:solidFill>
              </a:rPr>
              <a:t>Извор</a:t>
            </a:r>
            <a:r>
              <a:rPr lang="en-GB" sz="1000" dirty="0">
                <a:solidFill>
                  <a:srgbClr val="00B0F0"/>
                </a:solidFill>
              </a:rPr>
              <a:t>: </a:t>
            </a:r>
            <a:r>
              <a:rPr lang="mk-MK" sz="10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r>
              <a:rPr lang="mk-MK" sz="1000" dirty="0">
                <a:solidFill>
                  <a:srgbClr val="00B0F0"/>
                </a:solidFill>
              </a:rPr>
              <a:t>анекс 9</a:t>
            </a:r>
            <a:endParaRPr lang="ru-RU" sz="10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00B0F0"/>
                </a:solidFill>
              </a:rPr>
              <a:t>ИЗВЕШТАЈ ЗА РИЗИЦИТЕ ВО БАНКАРСКИОТ СИСТЕМ НА РС МАКЕДОНИЈА, </a:t>
            </a:r>
            <a:r>
              <a:rPr lang="en-US" sz="1000" dirty="0">
                <a:solidFill>
                  <a:srgbClr val="00B0F0"/>
                </a:solidFill>
              </a:rPr>
              <a:t>Q</a:t>
            </a:r>
            <a:r>
              <a:rPr lang="mk-MK" sz="1000" dirty="0">
                <a:solidFill>
                  <a:srgbClr val="00B0F0"/>
                </a:solidFill>
              </a:rPr>
              <a:t>2</a:t>
            </a:r>
            <a:r>
              <a:rPr lang="en-US" sz="1000" dirty="0">
                <a:solidFill>
                  <a:srgbClr val="00B0F0"/>
                </a:solidFill>
              </a:rPr>
              <a:t> 2025</a:t>
            </a:r>
            <a:endParaRPr lang="mk-MK" sz="10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5C0817-6F6C-895D-634F-75CA1E078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00671"/>
              </p:ext>
            </p:extLst>
          </p:nvPr>
        </p:nvGraphicFramePr>
        <p:xfrm>
          <a:off x="5719663" y="3143562"/>
          <a:ext cx="6367335" cy="3512831"/>
        </p:xfrm>
        <a:graphic>
          <a:graphicData uri="http://schemas.openxmlformats.org/drawingml/2006/table">
            <a:tbl>
              <a:tblPr/>
              <a:tblGrid>
                <a:gridCol w="52717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41610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77464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20177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34690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520177">
                  <a:extLst>
                    <a:ext uri="{9D8B030D-6E8A-4147-A177-3AD203B41FA5}">
                      <a16:colId xmlns:a16="http://schemas.microsoft.com/office/drawing/2014/main" val="2743890156"/>
                    </a:ext>
                  </a:extLst>
                </a:gridCol>
                <a:gridCol w="180594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466608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558454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87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Домаќинствата</a:t>
                      </a:r>
                      <a:b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(по видиви на кредити)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731956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картички и потрошувачки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160,479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168,026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172,612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3373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автомобилски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42522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станбени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88,277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3373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4633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269,251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277,476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u="sng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4655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dirty="0">
                          <a:solidFill>
                            <a:srgbClr val="050505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9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Зелени кредити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   1,016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1,352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1,330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30.9%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-1.6%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311F95-FB17-3586-E8E3-A1CB5FA8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49031"/>
              </p:ext>
            </p:extLst>
          </p:nvPr>
        </p:nvGraphicFramePr>
        <p:xfrm>
          <a:off x="78944" y="5793774"/>
          <a:ext cx="5533399" cy="973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836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69326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69326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69326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  <a:gridCol w="378215">
                  <a:extLst>
                    <a:ext uri="{9D8B030D-6E8A-4147-A177-3AD203B41FA5}">
                      <a16:colId xmlns:a16="http://schemas.microsoft.com/office/drawing/2014/main" val="848841265"/>
                    </a:ext>
                  </a:extLst>
                </a:gridCol>
              </a:tblGrid>
              <a:tr h="201559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221104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ВКУПНИ КРЕДИТИ 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201559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4.6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6830A1-354E-255A-DAAC-DC54338B0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54271"/>
              </p:ext>
            </p:extLst>
          </p:nvPr>
        </p:nvGraphicFramePr>
        <p:xfrm>
          <a:off x="7165910" y="827822"/>
          <a:ext cx="4921088" cy="21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F71D561-0C82-46D9-AFC7-D6F5D0CC2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009095"/>
              </p:ext>
            </p:extLst>
          </p:nvPr>
        </p:nvGraphicFramePr>
        <p:xfrm>
          <a:off x="116601" y="734589"/>
          <a:ext cx="4828623" cy="192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7"/>
            <a:ext cx="7865706" cy="3554174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Кредитите на нефинансиските друштва бележат годишен пораст од 15% или 4% на квартална основа</a:t>
            </a:r>
          </a:p>
          <a:p>
            <a:pPr fontAlgn="t"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Кредити класифицирани според економската активност на клиентите</a:t>
            </a:r>
            <a:r>
              <a:rPr lang="en-GB" sz="1000" dirty="0">
                <a:solidFill>
                  <a:schemeClr val="bg1"/>
                </a:solidFill>
              </a:rPr>
              <a:t>: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FF99CC"/>
                </a:solidFill>
              </a:rPr>
              <a:t>T</a:t>
            </a:r>
            <a:r>
              <a:rPr lang="ru-RU" sz="1000" dirty="0">
                <a:solidFill>
                  <a:srgbClr val="FF99CC"/>
                </a:solidFill>
              </a:rPr>
              <a:t>рговијата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28% учество во вк. кредити на     неф.друштва</a:t>
            </a:r>
            <a:endParaRPr lang="mk-MK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годишен пораст од 12,1% или </a:t>
            </a:r>
            <a:r>
              <a:rPr lang="mk-MK" sz="1000" dirty="0">
                <a:solidFill>
                  <a:schemeClr val="bg1"/>
                </a:solidFill>
              </a:rPr>
              <a:t>3,2</a:t>
            </a:r>
            <a:r>
              <a:rPr lang="ru-RU" sz="1000" dirty="0">
                <a:solidFill>
                  <a:schemeClr val="bg1"/>
                </a:solidFill>
              </a:rPr>
              <a:t>% на квартална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основа</a:t>
            </a: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FF99CC"/>
                </a:solidFill>
              </a:rPr>
              <a:t>Индустријата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21% </a:t>
            </a:r>
            <a:r>
              <a:rPr lang="ru-RU" sz="1000" dirty="0">
                <a:solidFill>
                  <a:schemeClr val="bg1"/>
                </a:solidFill>
              </a:rPr>
              <a:t>учество во вк. кредити на     неф.друштва</a:t>
            </a:r>
            <a:endParaRPr lang="mk-MK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годишен пораст од </a:t>
            </a:r>
            <a:r>
              <a:rPr lang="en-US" sz="1000" dirty="0">
                <a:solidFill>
                  <a:schemeClr val="bg1"/>
                </a:solidFill>
              </a:rPr>
              <a:t>8.</a:t>
            </a:r>
            <a:r>
              <a:rPr lang="mk-MK" sz="1000" dirty="0">
                <a:solidFill>
                  <a:schemeClr val="bg1"/>
                </a:solidFill>
              </a:rPr>
              <a:t>5% или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5% на квартална основа</a:t>
            </a: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0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FF99CC"/>
                </a:solidFill>
              </a:rPr>
              <a:t>Градежништвото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15%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учество во вк. кредити на     неф.друштва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годишен п</a:t>
            </a:r>
            <a:r>
              <a:rPr lang="en-US" sz="1000" dirty="0">
                <a:solidFill>
                  <a:schemeClr val="bg1"/>
                </a:solidFill>
              </a:rPr>
              <a:t>o</a:t>
            </a:r>
            <a:r>
              <a:rPr lang="mk-MK" sz="1000" dirty="0">
                <a:solidFill>
                  <a:schemeClr val="bg1"/>
                </a:solidFill>
              </a:rPr>
              <a:t>раст </a:t>
            </a:r>
            <a:r>
              <a:rPr lang="ru-RU" sz="1000" dirty="0">
                <a:solidFill>
                  <a:schemeClr val="bg1"/>
                </a:solidFill>
              </a:rPr>
              <a:t>од </a:t>
            </a:r>
            <a:r>
              <a:rPr lang="mk-MK" sz="1000" dirty="0">
                <a:solidFill>
                  <a:schemeClr val="bg1"/>
                </a:solidFill>
              </a:rPr>
              <a:t>13,4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или 6,5% на квартална основа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FF99CC"/>
                </a:solidFill>
              </a:rPr>
              <a:t>Снабдување со електрична енергија, гас, пареа и климатизација</a:t>
            </a:r>
            <a:r>
              <a:rPr lang="en-US" sz="1000" dirty="0">
                <a:solidFill>
                  <a:srgbClr val="FF99CC"/>
                </a:solidFill>
              </a:rPr>
              <a:t> </a:t>
            </a:r>
            <a:endParaRPr lang="mk-MK" sz="1000" dirty="0">
              <a:solidFill>
                <a:srgbClr val="FF99CC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10% </a:t>
            </a:r>
            <a:r>
              <a:rPr lang="ru-RU" sz="1000" dirty="0">
                <a:solidFill>
                  <a:schemeClr val="bg1"/>
                </a:solidFill>
              </a:rPr>
              <a:t>учество во вк. кредити на     неф.друштва </a:t>
            </a:r>
            <a:endParaRPr lang="mk-MK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годишен раст од 45,9%, или 7,2% квартално</a:t>
            </a: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FF99CC"/>
                </a:solidFill>
              </a:rPr>
              <a:t>транспорт, складирање, информации и комуникации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8% учество во вк. кредити на     неф.друштва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годишен пораст од 11,5% или квартално пораст од 2,4%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000" dirty="0">
              <a:solidFill>
                <a:schemeClr val="bg1"/>
              </a:solidFill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Кредитирањето на клиенти од   корпоративниот сектор кои инвестираат исклучиво во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 промени овој квартал изнесува 29.866 милиони денари или </a:t>
            </a:r>
            <a:r>
              <a:rPr lang="mk-MK" sz="1000" b="1" dirty="0">
                <a:solidFill>
                  <a:srgbClr val="00FF00"/>
                </a:solidFill>
              </a:rPr>
              <a:t>12</a:t>
            </a:r>
            <a:r>
              <a:rPr lang="ru-RU" sz="1000" b="1" dirty="0">
                <a:solidFill>
                  <a:srgbClr val="00FF00"/>
                </a:solidFill>
              </a:rPr>
              <a:t>% во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вкупното кредитирање на нефинансиските друштва</a:t>
            </a:r>
            <a:endParaRPr lang="en-GB" sz="1000" b="1" dirty="0">
              <a:solidFill>
                <a:srgbClr val="00FF00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mk-MK" sz="1000" b="1" dirty="0">
                <a:solidFill>
                  <a:srgbClr val="00FF00"/>
                </a:solidFill>
              </a:rPr>
              <a:t>Согласно последните ЕСГ показатели идентификувани се следните климатски чувствителни дејности (транзициски ризици</a:t>
            </a:r>
            <a:r>
              <a:rPr lang="en-US" sz="1000" b="1" dirty="0">
                <a:solidFill>
                  <a:srgbClr val="00FF00"/>
                </a:solidFill>
              </a:rPr>
              <a:t>:</a:t>
            </a:r>
            <a:endParaRPr lang="en-GB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Градежништво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Енергетско интензивни дејности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Транспорт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Комунални услуги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Фосилни горива 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Земјоделство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b="1" dirty="0">
                <a:solidFill>
                  <a:srgbClr val="00FF00"/>
                </a:solidFill>
              </a:rPr>
              <a:t>        Согласно Светска банка</a:t>
            </a:r>
            <a:r>
              <a:rPr lang="mk-MK" sz="1000" b="1" dirty="0">
                <a:solidFill>
                  <a:srgbClr val="050505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b="1" dirty="0">
                <a:solidFill>
                  <a:srgbClr val="050505"/>
                </a:solidFill>
              </a:rPr>
              <a:t>        </a:t>
            </a:r>
            <a:r>
              <a:rPr lang="mk-MK" sz="1000" dirty="0">
                <a:solidFill>
                  <a:srgbClr val="00FF00"/>
                </a:solidFill>
              </a:rPr>
              <a:t>Кредитна изложеност174.448 мил. ден.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</a:rPr>
              <a:t>       </a:t>
            </a:r>
            <a:r>
              <a:rPr lang="mk-MK" sz="1000" dirty="0">
                <a:solidFill>
                  <a:srgbClr val="00B0F0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rgbClr val="00B0F0"/>
                </a:solidFill>
              </a:rPr>
              <a:t>        </a:t>
            </a:r>
            <a:r>
              <a:rPr lang="mk-MK" sz="900" dirty="0">
                <a:solidFill>
                  <a:srgbClr val="00B0F0"/>
                </a:solidFill>
              </a:rPr>
              <a:t>Извор</a:t>
            </a:r>
            <a:r>
              <a:rPr lang="en-GB" sz="900" dirty="0">
                <a:solidFill>
                  <a:srgbClr val="00B0F0"/>
                </a:solidFill>
              </a:rPr>
              <a:t>: </a:t>
            </a:r>
            <a:r>
              <a:rPr lang="mk-MK" sz="900" dirty="0">
                <a:solidFill>
                  <a:srgbClr val="00B0F0"/>
                </a:solidFill>
              </a:rPr>
              <a:t>Народна Банка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900" dirty="0">
                <a:solidFill>
                  <a:srgbClr val="00B0F0"/>
                </a:solidFill>
              </a:rPr>
              <a:t>Податоци и показатели за банкарскиот систем на РС Македонија, анекс 9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900" dirty="0">
                <a:solidFill>
                  <a:srgbClr val="00B0F0"/>
                </a:solidFill>
              </a:rPr>
              <a:t>ИЗВЕШТАЈ ЗА РИЗИЦИТЕ ВО БАНКАРСКИОТ СИСТЕМ НА РС МАКЕДОНИЈА</a:t>
            </a:r>
            <a:r>
              <a:rPr lang="en-US" sz="900" dirty="0">
                <a:solidFill>
                  <a:srgbClr val="00B0F0"/>
                </a:solidFill>
              </a:rPr>
              <a:t>, Q</a:t>
            </a:r>
            <a:r>
              <a:rPr lang="mk-MK" sz="900" dirty="0">
                <a:solidFill>
                  <a:srgbClr val="00B0F0"/>
                </a:solidFill>
              </a:rPr>
              <a:t>2</a:t>
            </a:r>
            <a:r>
              <a:rPr lang="en-US" sz="900" dirty="0">
                <a:solidFill>
                  <a:srgbClr val="00B0F0"/>
                </a:solidFill>
              </a:rPr>
              <a:t> 2025</a:t>
            </a:r>
            <a:endParaRPr lang="mk-MK" sz="9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900" dirty="0">
                <a:solidFill>
                  <a:srgbClr val="00B0F0"/>
                </a:solidFill>
              </a:rPr>
              <a:t>Преглед зелени показатели</a:t>
            </a:r>
            <a:endParaRPr lang="ru-RU" sz="900" dirty="0">
              <a:solidFill>
                <a:srgbClr val="00B0F0"/>
              </a:solidFill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акедонски банкарски сектор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КРЕДИТИ/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0407253" y="374656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9D970-902A-4C83-9A45-A501916545CF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E68CD2-D6B5-3E6A-6553-36F6AAE8B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15"/>
              </p:ext>
            </p:extLst>
          </p:nvPr>
        </p:nvGraphicFramePr>
        <p:xfrm>
          <a:off x="87259" y="4329101"/>
          <a:ext cx="11842140" cy="249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840">
                  <a:extLst>
                    <a:ext uri="{9D8B030D-6E8A-4147-A177-3AD203B41FA5}">
                      <a16:colId xmlns:a16="http://schemas.microsoft.com/office/drawing/2014/main" val="708533755"/>
                    </a:ext>
                  </a:extLst>
                </a:gridCol>
                <a:gridCol w="409889">
                  <a:extLst>
                    <a:ext uri="{9D8B030D-6E8A-4147-A177-3AD203B41FA5}">
                      <a16:colId xmlns:a16="http://schemas.microsoft.com/office/drawing/2014/main" val="201099451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3550146835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3384147467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2790780306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611634052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3444197145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239553786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3406976863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1212267955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2397604910"/>
                    </a:ext>
                  </a:extLst>
                </a:gridCol>
                <a:gridCol w="323722">
                  <a:extLst>
                    <a:ext uri="{9D8B030D-6E8A-4147-A177-3AD203B41FA5}">
                      <a16:colId xmlns:a16="http://schemas.microsoft.com/office/drawing/2014/main" val="1366017807"/>
                    </a:ext>
                  </a:extLst>
                </a:gridCol>
                <a:gridCol w="1138575">
                  <a:extLst>
                    <a:ext uri="{9D8B030D-6E8A-4147-A177-3AD203B41FA5}">
                      <a16:colId xmlns:a16="http://schemas.microsoft.com/office/drawing/2014/main" val="109602053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2523807294"/>
                    </a:ext>
                  </a:extLst>
                </a:gridCol>
              </a:tblGrid>
              <a:tr h="212112">
                <a:tc>
                  <a:txBody>
                    <a:bodyPr/>
                    <a:lstStyle/>
                    <a:p>
                      <a:pPr algn="ctr" fontAlgn="b"/>
                      <a:r>
                        <a:rPr lang="mk-MK" sz="900" b="1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 СПОРЕД АКТИВНОСТА (бруто)</a:t>
                      </a:r>
                      <a:endParaRPr lang="mk-MK" sz="9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Q2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Q1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Q2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9815587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9105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индустрија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50,531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56,274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64,130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61,214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65,021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63,375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67,169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70,528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354208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градежништво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31,242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38,192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40,073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43,768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44,879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45,511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47,812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9856769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снабдување со електрична енергија, гас, пареа и климатизација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8,361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9,026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10,277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16,233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21,678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23,549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24,860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34,356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983303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трговија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72,610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74,162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76,884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81,170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82,010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81,872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81,481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88,877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91,742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539501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транспорт, складирање, информации и комуникации 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17,319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17,556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18,987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20,337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21,509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21,764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22,015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23,705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643164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36,407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36,681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43,153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44,573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46,062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46,263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47,903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53,810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54,182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6818258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 нефинансиски друштва</a:t>
                      </a:r>
                      <a:endParaRPr lang="mk-MK" sz="9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216,469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225,499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243,768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266,516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276,240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283,348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285,145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313,428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325,975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33455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🌳 </a:t>
                      </a:r>
                      <a:r>
                        <a:rPr lang="mk-MK" sz="90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Зелени кредити</a:t>
                      </a:r>
                      <a:endParaRPr lang="mk-MK" sz="9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6,016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7,434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9,229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16,592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25,680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24,668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27,016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28,032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28,464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29,866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21.1%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11862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AFB06D-E41C-DDFD-1571-707BE8153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43000"/>
              </p:ext>
            </p:extLst>
          </p:nvPr>
        </p:nvGraphicFramePr>
        <p:xfrm>
          <a:off x="7952966" y="677953"/>
          <a:ext cx="3927395" cy="346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87260" y="3664257"/>
            <a:ext cx="6008740" cy="302460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Вкупен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NPL-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207 милиони денари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Нефункционалните кредити во однос на бруто кредитите изнесуваат </a:t>
            </a:r>
            <a:r>
              <a:rPr lang="mk-MK" sz="1100" b="1" i="1" dirty="0">
                <a:solidFill>
                  <a:schemeClr val="bg1"/>
                </a:solidFill>
              </a:rPr>
              <a:t>2,45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и бележат годишен под од (-0,6пп) или (-0,</a:t>
            </a:r>
            <a:r>
              <a:rPr lang="mk-MK" sz="1100" b="1" i="1" dirty="0">
                <a:solidFill>
                  <a:schemeClr val="bg1"/>
                </a:solidFill>
              </a:rPr>
              <a:t>1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) пп квартално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100" dirty="0">
                <a:solidFill>
                  <a:schemeClr val="bg1"/>
                </a:solidFill>
              </a:rPr>
              <a:t>5,2% нефункционални кредити на домаќинствата со </a:t>
            </a:r>
            <a:r>
              <a:rPr lang="en-US" sz="1100" dirty="0">
                <a:solidFill>
                  <a:schemeClr val="bg1"/>
                </a:solidFill>
              </a:rPr>
              <a:t>4</a:t>
            </a:r>
            <a:r>
              <a:rPr lang="mk-MK" sz="1100" dirty="0">
                <a:solidFill>
                  <a:schemeClr val="bg1"/>
                </a:solidFill>
              </a:rPr>
              <a:t>7% учество во вкупните нефункционални кредити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mk-MK" sz="1100" dirty="0">
                <a:solidFill>
                  <a:schemeClr val="bg1"/>
                </a:solidFill>
              </a:rPr>
              <a:t>или 101 милиони денари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100" dirty="0">
                <a:solidFill>
                  <a:schemeClr val="bg1"/>
                </a:solidFill>
              </a:rPr>
              <a:t>2,8% нефинансиските друштва со 52% учество во вкупните нефункционални кредити, или 104 милиони денари</a:t>
            </a:r>
            <a:endParaRPr kumimoji="0" lang="mk-MK" sz="11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ЕВРОЗОНА 2,</a:t>
            </a:r>
            <a:r>
              <a:rPr lang="mk-MK" sz="1100" b="1" dirty="0">
                <a:solidFill>
                  <a:srgbClr val="FF99FF"/>
                </a:solidFill>
              </a:rPr>
              <a:t>22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Покриеноста на нефункционалните кредити со исправка на вредност за нефункционални кредити изнесува 61,7% и бележи годишен пад од (-2пп) </a:t>
            </a:r>
            <a:r>
              <a:rPr lang="mk-MK" sz="1100" b="1" i="1" dirty="0">
                <a:solidFill>
                  <a:schemeClr val="bg1"/>
                </a:solidFill>
              </a:rPr>
              <a:t>односно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(-0,9пп) на квартална основа.</a:t>
            </a:r>
          </a:p>
          <a:p>
            <a:pPr>
              <a:defRPr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ЕВРОЗОНА 39,77%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Извор</a:t>
            </a:r>
            <a:r>
              <a:rPr lang="en-GB" sz="1100" dirty="0">
                <a:solidFill>
                  <a:srgbClr val="00B0F0"/>
                </a:solidFill>
              </a:rPr>
              <a:t>: </a:t>
            </a:r>
            <a:r>
              <a:rPr lang="mk-MK" sz="11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Податоци и показатели за банкарскиот систем на РС Македонија, ИЗВЕШТАЈ ЗА РИЗИЦИТЕ ВО БАНКАРСКИОТ СИСТЕМ НА РС МАКЕДОНИЈА анекс 5</a:t>
            </a:r>
            <a:r>
              <a:rPr lang="en-US" sz="1100" dirty="0">
                <a:solidFill>
                  <a:srgbClr val="00B0F0"/>
                </a:solidFill>
              </a:rPr>
              <a:t>, Q</a:t>
            </a:r>
            <a:r>
              <a:rPr lang="mk-MK" sz="1100" dirty="0">
                <a:solidFill>
                  <a:srgbClr val="00B0F0"/>
                </a:solidFill>
              </a:rPr>
              <a:t>2</a:t>
            </a:r>
            <a:r>
              <a:rPr lang="en-US" sz="1100" dirty="0">
                <a:solidFill>
                  <a:srgbClr val="00B0F0"/>
                </a:solidFill>
              </a:rPr>
              <a:t> 2025</a:t>
            </a:r>
            <a:endParaRPr lang="mk-MK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100" i="1" dirty="0">
              <a:solidFill>
                <a:srgbClr val="00B0F0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КРЕДИТИ, квалитет на актива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, </a:t>
            </a:r>
            <a:r>
              <a:rPr lang="mk-MK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кредитен ризик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/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64711"/>
              </p:ext>
            </p:extLst>
          </p:nvPr>
        </p:nvGraphicFramePr>
        <p:xfrm>
          <a:off x="6197990" y="1343608"/>
          <a:ext cx="5424262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976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53028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48850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901408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Индикатори за квалитет на кредитното портфолио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</a:t>
                      </a:r>
                    </a:p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(пп)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Нефункционални кредити / Вкупни кредити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(0.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(0.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Покриеност на нефункционалните кредити со исправката на вредност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(2.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F1A4CE-049A-819E-0B64-1A315A241D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670420"/>
              </p:ext>
            </p:extLst>
          </p:nvPr>
        </p:nvGraphicFramePr>
        <p:xfrm>
          <a:off x="183689" y="1268154"/>
          <a:ext cx="5539683" cy="193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7E530B-DCF8-77DC-A276-5BB53B6A1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295807"/>
              </p:ext>
            </p:extLst>
          </p:nvPr>
        </p:nvGraphicFramePr>
        <p:xfrm>
          <a:off x="6197990" y="3460556"/>
          <a:ext cx="5539684" cy="328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405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393094" y="3429000"/>
            <a:ext cx="6693908" cy="323025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Во структурата на изворите на финансирање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банките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доминираат депозитите кои учествуваат со 72% или 615.093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милиони денари. Во однос на мината година бележат пораст од </a:t>
            </a:r>
            <a:r>
              <a:rPr lang="mk-MK" sz="1200" dirty="0">
                <a:solidFill>
                  <a:schemeClr val="bg1"/>
                </a:solidFill>
              </a:rPr>
              <a:t>13</a:t>
            </a:r>
            <a:r>
              <a:rPr lang="ru-RU" sz="1200" dirty="0">
                <a:solidFill>
                  <a:schemeClr val="bg1"/>
                </a:solidFill>
              </a:rPr>
              <a:t>% или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2,8</a:t>
            </a:r>
            <a:r>
              <a:rPr lang="ru-RU" sz="1200" dirty="0">
                <a:solidFill>
                  <a:schemeClr val="bg1"/>
                </a:solidFill>
              </a:rPr>
              <a:t>% квартално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Капиталот и резервите учествуваат со 13% или 114.947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мил.денари и бележат годишен пораст од 15.4% или 4,8% кварталн</a:t>
            </a:r>
            <a:r>
              <a:rPr lang="en-GB" sz="1200" dirty="0">
                <a:solidFill>
                  <a:schemeClr val="bg1"/>
                </a:solidFill>
              </a:rPr>
              <a:t>o</a:t>
            </a:r>
            <a:endParaRPr lang="ru-RU" sz="12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Адекватноста на капиталот изнесува 19,6% и </a:t>
            </a:r>
            <a:r>
              <a:rPr lang="mk-MK" sz="1200" dirty="0">
                <a:solidFill>
                  <a:schemeClr val="bg1"/>
                </a:solidFill>
              </a:rPr>
              <a:t>бележи годишен пад од </a:t>
            </a:r>
            <a:r>
              <a:rPr lang="en-GB" sz="1200" dirty="0">
                <a:solidFill>
                  <a:schemeClr val="bg1"/>
                </a:solidFill>
              </a:rPr>
              <a:t>0</a:t>
            </a:r>
            <a:r>
              <a:rPr lang="mk-MK" sz="1200" dirty="0">
                <a:solidFill>
                  <a:schemeClr val="bg1"/>
                </a:solidFill>
              </a:rPr>
              <a:t>,6 пп, </a:t>
            </a:r>
            <a:r>
              <a:rPr lang="ru-RU" sz="1200" dirty="0">
                <a:solidFill>
                  <a:schemeClr val="bg1"/>
                </a:solidFill>
              </a:rPr>
              <a:t>истото укажува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к</a:t>
            </a:r>
            <a:r>
              <a:rPr lang="ru-RU" sz="1200" dirty="0">
                <a:solidFill>
                  <a:schemeClr val="bg1"/>
                </a:solidFill>
              </a:rPr>
              <a:t>апацитет за покривање на ризиците од работењето од страна на банките како и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стабилно ниво на солвентност на банкарскиот сектор</a:t>
            </a:r>
            <a:endParaRPr lang="en-GB" sz="12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6,12%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bg1"/>
                </a:solidFill>
              </a:rPr>
              <a:t>	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70C0"/>
                </a:solidFill>
              </a:rPr>
              <a:t>Извор</a:t>
            </a:r>
            <a:r>
              <a:rPr lang="en-GB" sz="1200" dirty="0">
                <a:solidFill>
                  <a:srgbClr val="0070C0"/>
                </a:solidFill>
              </a:rPr>
              <a:t>: </a:t>
            </a:r>
            <a:endParaRPr lang="mk-MK" sz="1200" dirty="0">
              <a:solidFill>
                <a:srgbClr val="0070C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70C0"/>
                </a:solidFill>
              </a:rPr>
              <a:t>Народна Банка,</a:t>
            </a:r>
            <a:r>
              <a:rPr lang="ru-RU" sz="1200" dirty="0">
                <a:solidFill>
                  <a:srgbClr val="0070C0"/>
                </a:solidFill>
              </a:rPr>
              <a:t>Податоци и показатели за банкарскиот систем на Р</a:t>
            </a:r>
            <a:r>
              <a:rPr lang="mk-MK" sz="1200" dirty="0">
                <a:solidFill>
                  <a:srgbClr val="0070C0"/>
                </a:solidFill>
              </a:rPr>
              <a:t>С </a:t>
            </a:r>
            <a:r>
              <a:rPr lang="ru-RU" sz="1200" dirty="0">
                <a:solidFill>
                  <a:srgbClr val="0070C0"/>
                </a:solidFill>
              </a:rPr>
              <a:t>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70C0"/>
                </a:solidFill>
              </a:rPr>
              <a:t>ИЗВЕШТАЈ ЗА РИЗИЦИТЕ ВО  БАНКАРСКИОТ СИСТЕМ НА РС МАКЕДОНИЈА</a:t>
            </a:r>
            <a:r>
              <a:rPr lang="en-US" sz="1200" dirty="0">
                <a:solidFill>
                  <a:srgbClr val="0070C0"/>
                </a:solidFill>
              </a:rPr>
              <a:t>, </a:t>
            </a:r>
            <a:r>
              <a:rPr lang="mk-MK" sz="1200" dirty="0">
                <a:solidFill>
                  <a:srgbClr val="0070C0"/>
                </a:solidFill>
              </a:rPr>
              <a:t>анекс 31,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70C0"/>
                </a:solidFill>
              </a:rPr>
              <a:t>Q</a:t>
            </a:r>
            <a:r>
              <a:rPr lang="mk-MK" sz="1200" dirty="0">
                <a:solidFill>
                  <a:srgbClr val="0070C0"/>
                </a:solidFill>
              </a:rPr>
              <a:t>2</a:t>
            </a:r>
            <a:r>
              <a:rPr lang="en-US" sz="1200" dirty="0">
                <a:solidFill>
                  <a:srgbClr val="0070C0"/>
                </a:solidFill>
              </a:rPr>
              <a:t> 2025</a:t>
            </a:r>
            <a:endParaRPr lang="ru-RU" sz="1200" dirty="0">
              <a:solidFill>
                <a:srgbClr val="0070C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70C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70C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70C0"/>
                </a:solidFill>
                <a:effectLst/>
              </a:rPr>
              <a:t>Banking</a:t>
            </a:r>
            <a:r>
              <a:rPr lang="mk-MK" sz="1200" b="0" i="0" u="none" strike="noStrike" dirty="0">
                <a:solidFill>
                  <a:srgbClr val="0070C0"/>
                </a:solidFill>
                <a:effectLst/>
              </a:rPr>
              <a:t> </a:t>
            </a:r>
            <a:r>
              <a:rPr lang="en-GB" sz="1200" b="0" i="0" u="none" strike="noStrike" dirty="0">
                <a:solidFill>
                  <a:srgbClr val="0070C0"/>
                </a:solidFill>
                <a:effectLst/>
              </a:rPr>
              <a:t>supervision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кедонски банкарски сектор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Извори на средства</a:t>
            </a:r>
            <a:r>
              <a:rPr lang="en-US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 солвентност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0375475" y="273972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D5E55-E512-D424-8E3A-247A64A6A04A}"/>
              </a:ext>
            </a:extLst>
          </p:cNvPr>
          <p:cNvSpPr txBox="1"/>
          <p:nvPr/>
        </p:nvSpPr>
        <p:spPr>
          <a:xfrm>
            <a:off x="87260" y="5832441"/>
            <a:ext cx="522185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2060"/>
                </a:solidFill>
              </a:rPr>
              <a:t>Извор</a:t>
            </a:r>
            <a:r>
              <a:rPr lang="en-GB" sz="1100" dirty="0">
                <a:solidFill>
                  <a:srgbClr val="002060"/>
                </a:solidFill>
              </a:rPr>
              <a:t>: </a:t>
            </a:r>
            <a:r>
              <a:rPr lang="mk-MK" sz="11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Податоци и показатели за банкарскиот систем на РС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ИЗВЕШТАЈ ЗА РИЗИЦИТЕ ВО БАНКАРСКИОТ СИСТЕМ НА РС </a:t>
            </a:r>
            <a:r>
              <a:rPr lang="ru-RU" sz="1000" dirty="0">
                <a:solidFill>
                  <a:srgbClr val="002060"/>
                </a:solidFill>
              </a:rPr>
              <a:t>МАКЕДОНИЈА</a:t>
            </a:r>
            <a:r>
              <a:rPr lang="en-US" sz="1100" dirty="0">
                <a:solidFill>
                  <a:srgbClr val="002060"/>
                </a:solidFill>
              </a:rPr>
              <a:t>, Q</a:t>
            </a:r>
            <a:r>
              <a:rPr lang="mk-MK" sz="1100" dirty="0">
                <a:solidFill>
                  <a:srgbClr val="002060"/>
                </a:solidFill>
              </a:rPr>
              <a:t>2</a:t>
            </a:r>
            <a:r>
              <a:rPr lang="en-US" sz="1100" dirty="0">
                <a:solidFill>
                  <a:srgbClr val="002060"/>
                </a:solidFill>
              </a:rPr>
              <a:t> 2025</a:t>
            </a:r>
            <a:endParaRPr lang="mk-MK" sz="1100" dirty="0">
              <a:solidFill>
                <a:srgbClr val="002060"/>
              </a:solidFill>
            </a:endParaRPr>
          </a:p>
          <a:p>
            <a:pPr fontAlgn="t"/>
            <a:r>
              <a:rPr lang="en-US" sz="1100" dirty="0">
                <a:solidFill>
                  <a:srgbClr val="002060"/>
                </a:solidFill>
              </a:rPr>
              <a:t>https://www.nbrm.mk/ns-newsarticle-izvestai-za-bankarskiot-sistem-na-republika-severna-makedonija-vo-2025-godina.nspx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E85C5-D750-CA74-B81F-3E186412FB93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0D4DB9-BA5E-46F1-E6E4-BA7515996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1242"/>
              </p:ext>
            </p:extLst>
          </p:nvPr>
        </p:nvGraphicFramePr>
        <p:xfrm>
          <a:off x="87259" y="702140"/>
          <a:ext cx="7819053" cy="2544913"/>
        </p:xfrm>
        <a:graphic>
          <a:graphicData uri="http://schemas.openxmlformats.org/drawingml/2006/table">
            <a:tbl>
              <a:tblPr/>
              <a:tblGrid>
                <a:gridCol w="1238469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658944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635924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611692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611691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691913">
                  <a:extLst>
                    <a:ext uri="{9D8B030D-6E8A-4147-A177-3AD203B41FA5}">
                      <a16:colId xmlns:a16="http://schemas.microsoft.com/office/drawing/2014/main" val="3114402775"/>
                    </a:ext>
                  </a:extLst>
                </a:gridCol>
                <a:gridCol w="220611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621719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543890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718811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Структура на изворите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900" b="1" dirty="0">
                          <a:solidFill>
                            <a:srgbClr val="002060"/>
                          </a:solidFill>
                        </a:rPr>
                        <a:t>Годишна промена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</a:t>
                      </a:r>
                      <a:r>
                        <a:rPr lang="mk-MK" sz="9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55761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Останата пасива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107,216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128,361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Пасива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14.3%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E5D562-AFDB-C18B-8B89-9C8A0E473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323566"/>
              </p:ext>
            </p:extLst>
          </p:nvPr>
        </p:nvGraphicFramePr>
        <p:xfrm>
          <a:off x="87258" y="3429000"/>
          <a:ext cx="5221859" cy="240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F3EB0D-9C4D-7038-F609-59B162448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696832"/>
              </p:ext>
            </p:extLst>
          </p:nvPr>
        </p:nvGraphicFramePr>
        <p:xfrm>
          <a:off x="8108303" y="702140"/>
          <a:ext cx="3996438" cy="254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6783355" y="1058699"/>
            <a:ext cx="5194872" cy="1426845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Депозити од домаќинствата со учество од 6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во вкупните депозити, бележат</a:t>
            </a:r>
            <a:r>
              <a:rPr lang="mk-MK" sz="1100" dirty="0">
                <a:solidFill>
                  <a:schemeClr val="bg1"/>
                </a:solidFill>
              </a:rPr>
              <a:t> годишен пораст од 1</a:t>
            </a:r>
            <a:r>
              <a:rPr lang="en-US" sz="1100" dirty="0">
                <a:solidFill>
                  <a:schemeClr val="bg1"/>
                </a:solidFill>
              </a:rPr>
              <a:t>2.7</a:t>
            </a:r>
            <a:r>
              <a:rPr lang="mk-MK" sz="1100" dirty="0">
                <a:solidFill>
                  <a:schemeClr val="bg1"/>
                </a:solidFill>
              </a:rPr>
              <a:t> 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или 2,7%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на квартална основа</a:t>
            </a:r>
            <a:endParaRPr lang="en-US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Нефинансиските друштва  учествуваат со </a:t>
            </a:r>
            <a:r>
              <a:rPr lang="mk-MK" sz="1100" dirty="0">
                <a:solidFill>
                  <a:schemeClr val="bg1"/>
                </a:solidFill>
              </a:rPr>
              <a:t>30% со годишен пораст од 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mk-MK" sz="1100" dirty="0">
                <a:solidFill>
                  <a:schemeClr val="bg1"/>
                </a:solidFill>
              </a:rPr>
              <a:t>4,3% или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3,4% </a:t>
            </a:r>
            <a:r>
              <a:rPr lang="ru-RU" sz="1100" dirty="0">
                <a:solidFill>
                  <a:schemeClr val="bg1"/>
                </a:solidFill>
              </a:rPr>
              <a:t>на квартална основа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Домаќинства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1</a:t>
            </a:r>
            <a:r>
              <a:rPr lang="mk-MK" sz="1400" b="1" dirty="0">
                <a:solidFill>
                  <a:srgbClr val="002060"/>
                </a:solidFill>
              </a:rPr>
              <a:t>2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r>
              <a:rPr lang="mk-MK" sz="1400" b="1" dirty="0">
                <a:solidFill>
                  <a:srgbClr val="002060"/>
                </a:solidFill>
              </a:rPr>
              <a:t>7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Вкупни депозити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1</a:t>
            </a:r>
            <a:r>
              <a:rPr lang="mk-MK" sz="1400" b="1" dirty="0">
                <a:solidFill>
                  <a:srgbClr val="002060"/>
                </a:solidFill>
              </a:rPr>
              <a:t>3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Депозити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6783355" y="2846252"/>
            <a:ext cx="5194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mk-MK" sz="900" b="1" dirty="0">
                <a:solidFill>
                  <a:srgbClr val="002060"/>
                </a:solidFill>
              </a:rPr>
              <a:t>Извор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mk-MK" sz="900" b="1" dirty="0">
                <a:solidFill>
                  <a:srgbClr val="002060"/>
                </a:solidFill>
              </a:rPr>
              <a:t>Народна банка </a:t>
            </a:r>
          </a:p>
          <a:p>
            <a:pPr fontAlgn="t"/>
            <a:r>
              <a:rPr lang="ru-RU" sz="9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r>
              <a:rPr lang="en-US" sz="900" dirty="0">
                <a:solidFill>
                  <a:srgbClr val="002060"/>
                </a:solidFill>
              </a:rPr>
              <a:t>, </a:t>
            </a:r>
          </a:p>
          <a:p>
            <a:pPr fontAlgn="t"/>
            <a:r>
              <a:rPr lang="en-US" sz="900" dirty="0">
                <a:solidFill>
                  <a:srgbClr val="002060"/>
                </a:solidFill>
              </a:rPr>
              <a:t>Q</a:t>
            </a:r>
            <a:r>
              <a:rPr lang="mk-MK" sz="900" dirty="0">
                <a:solidFill>
                  <a:srgbClr val="002060"/>
                </a:solidFill>
              </a:rPr>
              <a:t>2</a:t>
            </a:r>
            <a:r>
              <a:rPr lang="en-US" sz="900" dirty="0">
                <a:solidFill>
                  <a:srgbClr val="002060"/>
                </a:solidFill>
              </a:rPr>
              <a:t> 2025</a:t>
            </a:r>
            <a:endParaRPr lang="mk-MK" sz="9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58160"/>
              </p:ext>
            </p:extLst>
          </p:nvPr>
        </p:nvGraphicFramePr>
        <p:xfrm>
          <a:off x="6783355" y="3812963"/>
          <a:ext cx="5194872" cy="1426845"/>
        </p:xfrm>
        <a:graphic>
          <a:graphicData uri="http://schemas.openxmlformats.org/drawingml/2006/table">
            <a:tbl>
              <a:tblPr/>
              <a:tblGrid>
                <a:gridCol w="981995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32335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2205173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684353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 на нефинансиски субјекти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Вкупно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нефинансиски друштва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домаќинства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54080"/>
              </p:ext>
            </p:extLst>
          </p:nvPr>
        </p:nvGraphicFramePr>
        <p:xfrm>
          <a:off x="94143" y="5534389"/>
          <a:ext cx="6352785" cy="108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200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669261139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399387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399387">
                  <a:extLst>
                    <a:ext uri="{9D8B030D-6E8A-4147-A177-3AD203B41FA5}">
                      <a16:colId xmlns:a16="http://schemas.microsoft.com/office/drawing/2014/main" val="3758501969"/>
                    </a:ext>
                  </a:extLst>
                </a:gridCol>
                <a:gridCol w="399387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353824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примени депозити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ВКУПНО ПРИМЕНИ ДЕПОЗИТИ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247B50-255F-EFCD-4A80-62580BEC59C2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26F1ECC-C627-1D43-A86D-03A2EB954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490771"/>
              </p:ext>
            </p:extLst>
          </p:nvPr>
        </p:nvGraphicFramePr>
        <p:xfrm>
          <a:off x="102519" y="1166380"/>
          <a:ext cx="6545515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49510</TotalTime>
  <Words>3330</Words>
  <Application>Microsoft Office PowerPoint</Application>
  <PresentationFormat>Widescreen</PresentationFormat>
  <Paragraphs>1059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Aldhabi</vt:lpstr>
      <vt:lpstr>Amasis MT Pro</vt:lpstr>
      <vt:lpstr>Arial</vt:lpstr>
      <vt:lpstr>Calibri</vt:lpstr>
      <vt:lpstr>Calibri Light</vt:lpstr>
      <vt:lpstr>Georgia</vt:lpstr>
      <vt:lpstr>Tahoma</vt:lpstr>
      <vt:lpstr>Times New Roman</vt:lpstr>
      <vt:lpstr>Titillium Web</vt:lpstr>
      <vt:lpstr>Wingdings</vt:lpstr>
      <vt:lpstr>Office Theme</vt:lpstr>
      <vt:lpstr>Макроекономски показатели и   БАНКАРСКИ СИСТЕМ НА РЕПУБЛИКА СЕВЕРНА МАКЕДОНИЈА    за втор квартал 2025 година   (Октомври, 2025 година)</vt:lpstr>
      <vt:lpstr>PowerPoint Presentation</vt:lpstr>
      <vt:lpstr>PowerPoint Presentation</vt:lpstr>
      <vt:lpstr>Македонски банкарски сектор:  Актива</vt:lpstr>
      <vt:lpstr>PowerPoint Presentation</vt:lpstr>
      <vt:lpstr> Mакедонски банкарски сектор  КРЕДИТИ/support green transformation of the economy </vt:lpstr>
      <vt:lpstr>Македонски банкарски сектор:   КРЕДИТИ, квалитет на актива, кредитен ризик</vt:lpstr>
      <vt:lpstr> Maкедонски банкарски сектор Извори на средства и солвентност</vt:lpstr>
      <vt:lpstr> Македонски банкарски сектор:   Депозити</vt:lpstr>
      <vt:lpstr> Mакедонски банкарски сектор  Индикатори за профитабилност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1361</cp:revision>
  <cp:lastPrinted>2023-11-22T08:32:00Z</cp:lastPrinted>
  <dcterms:created xsi:type="dcterms:W3CDTF">2022-02-26T19:35:07Z</dcterms:created>
  <dcterms:modified xsi:type="dcterms:W3CDTF">2025-11-05T09:23:35Z</dcterms:modified>
</cp:coreProperties>
</file>