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E637EE-A7D3-299A-9116-8709B48F670A}" name="Daniela Bauloska" initials="DB" userId="Daniela Baulosk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00"/>
    <a:srgbClr val="FF99CC"/>
    <a:srgbClr val="BDBDBD"/>
    <a:srgbClr val="FF99FF"/>
    <a:srgbClr val="00FFFF"/>
    <a:srgbClr val="00CCFF"/>
    <a:srgbClr val="411B4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5DD278-A572-48F5-9B31-0B17F06AD747}" v="14" dt="2025-08-15T12:39:11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Bauloska" userId="1c2cd05b-4418-4939-8661-5d54f27325fe" providerId="ADAL" clId="{315DD278-A572-48F5-9B31-0B17F06AD747}"/>
    <pc:docChg chg="undo redo custSel modSld">
      <pc:chgData name="Daniela Bauloska" userId="1c2cd05b-4418-4939-8661-5d54f27325fe" providerId="ADAL" clId="{315DD278-A572-48F5-9B31-0B17F06AD747}" dt="2025-08-18T13:02:17.881" v="60" actId="20577"/>
      <pc:docMkLst>
        <pc:docMk/>
      </pc:docMkLst>
      <pc:sldChg chg="modSp mod">
        <pc:chgData name="Daniela Bauloska" userId="1c2cd05b-4418-4939-8661-5d54f27325fe" providerId="ADAL" clId="{315DD278-A572-48F5-9B31-0B17F06AD747}" dt="2025-08-18T13:02:17.881" v="60" actId="20577"/>
        <pc:sldMkLst>
          <pc:docMk/>
          <pc:sldMk cId="3344934849" sldId="289"/>
        </pc:sldMkLst>
        <pc:spChg chg="mod">
          <ac:chgData name="Daniela Bauloska" userId="1c2cd05b-4418-4939-8661-5d54f27325fe" providerId="ADAL" clId="{315DD278-A572-48F5-9B31-0B17F06AD747}" dt="2025-08-15T12:21:21.407" v="9" actId="20577"/>
          <ac:spMkLst>
            <pc:docMk/>
            <pc:sldMk cId="3344934849" sldId="289"/>
            <ac:spMk id="15" creationId="{08C7E014-7C73-6F06-2D34-9D58CC48AAE5}"/>
          </ac:spMkLst>
        </pc:spChg>
        <pc:graphicFrameChg chg="modGraphic">
          <ac:chgData name="Daniela Bauloska" userId="1c2cd05b-4418-4939-8661-5d54f27325fe" providerId="ADAL" clId="{315DD278-A572-48F5-9B31-0B17F06AD747}" dt="2025-08-18T13:02:17.881" v="60" actId="20577"/>
          <ac:graphicFrameMkLst>
            <pc:docMk/>
            <pc:sldMk cId="3344934849" sldId="289"/>
            <ac:graphicFrameMk id="5" creationId="{FA654D11-6089-3E13-4630-61D34D4D0836}"/>
          </ac:graphicFrameMkLst>
        </pc:graphicFrameChg>
      </pc:sldChg>
      <pc:sldChg chg="modSp mod">
        <pc:chgData name="Daniela Bauloska" userId="1c2cd05b-4418-4939-8661-5d54f27325fe" providerId="ADAL" clId="{315DD278-A572-48F5-9B31-0B17F06AD747}" dt="2025-08-15T12:30:02.017" v="16" actId="27918"/>
        <pc:sldMkLst>
          <pc:docMk/>
          <pc:sldMk cId="647033132" sldId="302"/>
        </pc:sldMkLst>
        <pc:spChg chg="mod">
          <ac:chgData name="Daniela Bauloska" userId="1c2cd05b-4418-4939-8661-5d54f27325fe" providerId="ADAL" clId="{315DD278-A572-48F5-9B31-0B17F06AD747}" dt="2025-08-15T12:22:01.102" v="15" actId="6549"/>
          <ac:spMkLst>
            <pc:docMk/>
            <pc:sldMk cId="647033132" sldId="302"/>
            <ac:spMk id="9" creationId="{18DACE59-E83F-4419-BDA8-06A4FBE59298}"/>
          </ac:spMkLst>
        </pc:spChg>
      </pc:sldChg>
      <pc:sldChg chg="modSp mod">
        <pc:chgData name="Daniela Bauloska" userId="1c2cd05b-4418-4939-8661-5d54f27325fe" providerId="ADAL" clId="{315DD278-A572-48F5-9B31-0B17F06AD747}" dt="2025-08-15T12:35:23.667" v="28" actId="20577"/>
        <pc:sldMkLst>
          <pc:docMk/>
          <pc:sldMk cId="1336893172" sldId="305"/>
        </pc:sldMkLst>
        <pc:spChg chg="mod">
          <ac:chgData name="Daniela Bauloska" userId="1c2cd05b-4418-4939-8661-5d54f27325fe" providerId="ADAL" clId="{315DD278-A572-48F5-9B31-0B17F06AD747}" dt="2025-08-15T12:35:23.667" v="28" actId="20577"/>
          <ac:spMkLst>
            <pc:docMk/>
            <pc:sldMk cId="1336893172" sldId="305"/>
            <ac:spMk id="5" creationId="{F69EF027-A43A-ED7E-A80E-E0CFF95688CF}"/>
          </ac:spMkLst>
        </pc:spChg>
        <pc:graphicFrameChg chg="mod">
          <ac:chgData name="Daniela Bauloska" userId="1c2cd05b-4418-4939-8661-5d54f27325fe" providerId="ADAL" clId="{315DD278-A572-48F5-9B31-0B17F06AD747}" dt="2025-08-15T12:34:58.354" v="23" actId="255"/>
          <ac:graphicFrameMkLst>
            <pc:docMk/>
            <pc:sldMk cId="1336893172" sldId="305"/>
            <ac:graphicFrameMk id="2" creationId="{F377D0CF-BA79-4744-B8F3-5F8DEF52B6D5}"/>
          </ac:graphicFrameMkLst>
        </pc:graphicFrameChg>
      </pc:sldChg>
      <pc:sldChg chg="modSp mod">
        <pc:chgData name="Daniela Bauloska" userId="1c2cd05b-4418-4939-8661-5d54f27325fe" providerId="ADAL" clId="{315DD278-A572-48F5-9B31-0B17F06AD747}" dt="2025-08-15T12:36:34.939" v="40" actId="20577"/>
        <pc:sldMkLst>
          <pc:docMk/>
          <pc:sldMk cId="478354113" sldId="306"/>
        </pc:sldMkLst>
        <pc:spChg chg="mod">
          <ac:chgData name="Daniela Bauloska" userId="1c2cd05b-4418-4939-8661-5d54f27325fe" providerId="ADAL" clId="{315DD278-A572-48F5-9B31-0B17F06AD747}" dt="2025-08-15T12:36:34.939" v="40" actId="20577"/>
          <ac:spMkLst>
            <pc:docMk/>
            <pc:sldMk cId="478354113" sldId="306"/>
            <ac:spMk id="9" creationId="{18DACE59-E83F-4419-BDA8-06A4FBE59298}"/>
          </ac:spMkLst>
        </pc:spChg>
        <pc:graphicFrameChg chg="mod">
          <ac:chgData name="Daniela Bauloska" userId="1c2cd05b-4418-4939-8661-5d54f27325fe" providerId="ADAL" clId="{315DD278-A572-48F5-9B31-0B17F06AD747}" dt="2025-08-15T12:36:23.847" v="32" actId="113"/>
          <ac:graphicFrameMkLst>
            <pc:docMk/>
            <pc:sldMk cId="478354113" sldId="306"/>
            <ac:graphicFrameMk id="4" creationId="{310B3231-FB91-4A64-8B2D-C6D488B6D33C}"/>
          </ac:graphicFrameMkLst>
        </pc:graphicFrameChg>
      </pc:sldChg>
      <pc:sldChg chg="modSp mod">
        <pc:chgData name="Daniela Bauloska" userId="1c2cd05b-4418-4939-8661-5d54f27325fe" providerId="ADAL" clId="{315DD278-A572-48F5-9B31-0B17F06AD747}" dt="2025-08-15T12:39:11.321" v="57" actId="113"/>
        <pc:sldMkLst>
          <pc:docMk/>
          <pc:sldMk cId="4292952005" sldId="308"/>
        </pc:sldMkLst>
        <pc:spChg chg="mod">
          <ac:chgData name="Daniela Bauloska" userId="1c2cd05b-4418-4939-8661-5d54f27325fe" providerId="ADAL" clId="{315DD278-A572-48F5-9B31-0B17F06AD747}" dt="2025-08-15T12:37:59.247" v="50" actId="20577"/>
          <ac:spMkLst>
            <pc:docMk/>
            <pc:sldMk cId="4292952005" sldId="308"/>
            <ac:spMk id="9" creationId="{18DACE59-E83F-4419-BDA8-06A4FBE59298}"/>
          </ac:spMkLst>
        </pc:spChg>
        <pc:graphicFrameChg chg="mod">
          <ac:chgData name="Daniela Bauloska" userId="1c2cd05b-4418-4939-8661-5d54f27325fe" providerId="ADAL" clId="{315DD278-A572-48F5-9B31-0B17F06AD747}" dt="2025-08-15T12:37:20.199" v="42" actId="207"/>
          <ac:graphicFrameMkLst>
            <pc:docMk/>
            <pc:sldMk cId="4292952005" sldId="308"/>
            <ac:graphicFrameMk id="2" creationId="{E6D59853-F614-45E4-93BE-8AD60782BAFA}"/>
          </ac:graphicFrameMkLst>
        </pc:graphicFrameChg>
        <pc:graphicFrameChg chg="mod">
          <ac:chgData name="Daniela Bauloska" userId="1c2cd05b-4418-4939-8661-5d54f27325fe" providerId="ADAL" clId="{315DD278-A572-48F5-9B31-0B17F06AD747}" dt="2025-08-15T12:38:19.903" v="52" actId="207"/>
          <ac:graphicFrameMkLst>
            <pc:docMk/>
            <pc:sldMk cId="4292952005" sldId="308"/>
            <ac:graphicFrameMk id="5" creationId="{7DC4C9EC-8488-4C85-9383-0C24955A7DA7}"/>
          </ac:graphicFrameMkLst>
        </pc:graphicFrameChg>
        <pc:graphicFrameChg chg="mod">
          <ac:chgData name="Daniela Bauloska" userId="1c2cd05b-4418-4939-8661-5d54f27325fe" providerId="ADAL" clId="{315DD278-A572-48F5-9B31-0B17F06AD747}" dt="2025-08-15T12:39:11.321" v="57" actId="113"/>
          <ac:graphicFrameMkLst>
            <pc:docMk/>
            <pc:sldMk cId="4292952005" sldId="308"/>
            <ac:graphicFrameMk id="6" creationId="{D93BE448-53B1-40F5-A8CD-CF3C58F6E59A}"/>
          </ac:graphicFrameMkLst>
        </pc:graphicFrameChg>
        <pc:graphicFrameChg chg="mod">
          <ac:chgData name="Daniela Bauloska" userId="1c2cd05b-4418-4939-8661-5d54f27325fe" providerId="ADAL" clId="{315DD278-A572-48F5-9B31-0B17F06AD747}" dt="2025-08-15T12:37:47.737" v="46" actId="207"/>
          <ac:graphicFrameMkLst>
            <pc:docMk/>
            <pc:sldMk cId="4292952005" sldId="308"/>
            <ac:graphicFrameMk id="10" creationId="{85EEE1DB-587A-4F40-9584-CED862B55282}"/>
          </ac:graphicFrameMkLst>
        </pc:graphicFrameChg>
      </pc:sldChg>
    </pc:docChg>
  </pc:docChgLst>
  <pc:docChgLst>
    <pc:chgData name="Daniela Bauloska" userId="1c2cd05b-4418-4939-8661-5d54f27325fe" providerId="ADAL" clId="{A6A64618-0F72-4ED0-B141-B02629B450A2}"/>
    <pc:docChg chg="undo custSel modSld">
      <pc:chgData name="Daniela Bauloska" userId="1c2cd05b-4418-4939-8661-5d54f27325fe" providerId="ADAL" clId="{A6A64618-0F72-4ED0-B141-B02629B450A2}" dt="2025-01-18T21:23:50.931" v="1212" actId="6549"/>
      <pc:docMkLst>
        <pc:docMk/>
      </pc:docMkLst>
      <pc:sldChg chg="modSp mod">
        <pc:chgData name="Daniela Bauloska" userId="1c2cd05b-4418-4939-8661-5d54f27325fe" providerId="ADAL" clId="{A6A64618-0F72-4ED0-B141-B02629B450A2}" dt="2025-01-17T09:06:41.339" v="18" actId="255"/>
        <pc:sldMkLst>
          <pc:docMk/>
          <pc:sldMk cId="1672680497" sldId="256"/>
        </pc:sldMkLst>
      </pc:sldChg>
      <pc:sldChg chg="addSp delSp modSp mod">
        <pc:chgData name="Daniela Bauloska" userId="1c2cd05b-4418-4939-8661-5d54f27325fe" providerId="ADAL" clId="{A6A64618-0F72-4ED0-B141-B02629B450A2}" dt="2025-01-18T21:23:50.931" v="1212" actId="6549"/>
        <pc:sldMkLst>
          <pc:docMk/>
          <pc:sldMk cId="3344934849" sldId="289"/>
        </pc:sldMkLst>
      </pc:sldChg>
      <pc:sldChg chg="addSp delSp modSp mod">
        <pc:chgData name="Daniela Bauloska" userId="1c2cd05b-4418-4939-8661-5d54f27325fe" providerId="ADAL" clId="{A6A64618-0F72-4ED0-B141-B02629B450A2}" dt="2025-01-17T11:34:57.120" v="335" actId="20577"/>
        <pc:sldMkLst>
          <pc:docMk/>
          <pc:sldMk cId="783120301" sldId="300"/>
        </pc:sldMkLst>
      </pc:sldChg>
      <pc:sldChg chg="addSp delSp modSp mod">
        <pc:chgData name="Daniela Bauloska" userId="1c2cd05b-4418-4939-8661-5d54f27325fe" providerId="ADAL" clId="{A6A64618-0F72-4ED0-B141-B02629B450A2}" dt="2025-01-17T12:59:43.198" v="1196" actId="27918"/>
        <pc:sldMkLst>
          <pc:docMk/>
          <pc:sldMk cId="647033132" sldId="302"/>
        </pc:sldMkLst>
      </pc:sldChg>
      <pc:sldChg chg="addSp delSp modSp mod">
        <pc:chgData name="Daniela Bauloska" userId="1c2cd05b-4418-4939-8661-5d54f27325fe" providerId="ADAL" clId="{A6A64618-0F72-4ED0-B141-B02629B450A2}" dt="2025-01-17T12:41:01.974" v="1162" actId="20577"/>
        <pc:sldMkLst>
          <pc:docMk/>
          <pc:sldMk cId="2599196517" sldId="303"/>
        </pc:sldMkLst>
      </pc:sldChg>
      <pc:sldChg chg="modSp mod">
        <pc:chgData name="Daniela Bauloska" userId="1c2cd05b-4418-4939-8661-5d54f27325fe" providerId="ADAL" clId="{A6A64618-0F72-4ED0-B141-B02629B450A2}" dt="2025-01-17T11:53:34.376" v="500" actId="20577"/>
        <pc:sldMkLst>
          <pc:docMk/>
          <pc:sldMk cId="3513709735" sldId="304"/>
        </pc:sldMkLst>
      </pc:sldChg>
      <pc:sldChg chg="addSp delSp modSp mod">
        <pc:chgData name="Daniela Bauloska" userId="1c2cd05b-4418-4939-8661-5d54f27325fe" providerId="ADAL" clId="{A6A64618-0F72-4ED0-B141-B02629B450A2}" dt="2025-01-17T12:03:59.481" v="600" actId="6549"/>
        <pc:sldMkLst>
          <pc:docMk/>
          <pc:sldMk cId="1336893172" sldId="305"/>
        </pc:sldMkLst>
      </pc:sldChg>
      <pc:sldChg chg="addSp delSp modSp mod">
        <pc:chgData name="Daniela Bauloska" userId="1c2cd05b-4418-4939-8661-5d54f27325fe" providerId="ADAL" clId="{A6A64618-0F72-4ED0-B141-B02629B450A2}" dt="2025-01-17T12:49:58.248" v="1180" actId="6549"/>
        <pc:sldMkLst>
          <pc:docMk/>
          <pc:sldMk cId="478354113" sldId="306"/>
        </pc:sldMkLst>
      </pc:sldChg>
      <pc:sldChg chg="addSp delSp modSp mod">
        <pc:chgData name="Daniela Bauloska" userId="1c2cd05b-4418-4939-8661-5d54f27325fe" providerId="ADAL" clId="{A6A64618-0F72-4ED0-B141-B02629B450A2}" dt="2025-01-17T12:27:17.642" v="815" actId="20577"/>
        <pc:sldMkLst>
          <pc:docMk/>
          <pc:sldMk cId="2691431583" sldId="307"/>
        </pc:sldMkLst>
      </pc:sldChg>
      <pc:sldChg chg="addSp delSp modSp mod">
        <pc:chgData name="Daniela Bauloska" userId="1c2cd05b-4418-4939-8661-5d54f27325fe" providerId="ADAL" clId="{A6A64618-0F72-4ED0-B141-B02629B450A2}" dt="2025-01-17T12:59:09.240" v="1195" actId="207"/>
        <pc:sldMkLst>
          <pc:docMk/>
          <pc:sldMk cId="4292952005" sldId="308"/>
        </pc:sldMkLst>
      </pc:sldChg>
    </pc:docChg>
  </pc:docChgLst>
  <pc:docChgLst>
    <pc:chgData name="Daniela Bauloska" userId="1c2cd05b-4418-4939-8661-5d54f27325fe" providerId="ADAL" clId="{070F63F4-AE9B-472D-A67F-31E83C1C17D7}"/>
    <pc:docChg chg="undo redo custSel modSld">
      <pc:chgData name="Daniela Bauloska" userId="1c2cd05b-4418-4939-8661-5d54f27325fe" providerId="ADAL" clId="{070F63F4-AE9B-472D-A67F-31E83C1C17D7}" dt="2025-03-12T12:06:14.522" v="2220" actId="14100"/>
      <pc:docMkLst>
        <pc:docMk/>
      </pc:docMkLst>
      <pc:sldChg chg="modSp mod">
        <pc:chgData name="Daniela Bauloska" userId="1c2cd05b-4418-4939-8661-5d54f27325fe" providerId="ADAL" clId="{070F63F4-AE9B-472D-A67F-31E83C1C17D7}" dt="2025-02-18T13:29:50.017" v="711" actId="20577"/>
        <pc:sldMkLst>
          <pc:docMk/>
          <pc:sldMk cId="1672680497" sldId="256"/>
        </pc:sldMkLst>
      </pc:sldChg>
      <pc:sldChg chg="addSp delSp modSp mod">
        <pc:chgData name="Daniela Bauloska" userId="1c2cd05b-4418-4939-8661-5d54f27325fe" providerId="ADAL" clId="{070F63F4-AE9B-472D-A67F-31E83C1C17D7}" dt="2025-03-09T12:30:55.328" v="1960" actId="14100"/>
        <pc:sldMkLst>
          <pc:docMk/>
          <pc:sldMk cId="3344934849" sldId="289"/>
        </pc:sldMkLst>
      </pc:sldChg>
      <pc:sldChg chg="addSp delSp modSp mod">
        <pc:chgData name="Daniela Bauloska" userId="1c2cd05b-4418-4939-8661-5d54f27325fe" providerId="ADAL" clId="{070F63F4-AE9B-472D-A67F-31E83C1C17D7}" dt="2025-03-11T14:00:33.952" v="2213" actId="27918"/>
        <pc:sldMkLst>
          <pc:docMk/>
          <pc:sldMk cId="783120301" sldId="300"/>
        </pc:sldMkLst>
      </pc:sldChg>
      <pc:sldChg chg="addSp delSp modSp mod">
        <pc:chgData name="Daniela Bauloska" userId="1c2cd05b-4418-4939-8661-5d54f27325fe" providerId="ADAL" clId="{070F63F4-AE9B-472D-A67F-31E83C1C17D7}" dt="2025-03-12T12:06:14.522" v="2220" actId="14100"/>
        <pc:sldMkLst>
          <pc:docMk/>
          <pc:sldMk cId="647033132" sldId="302"/>
        </pc:sldMkLst>
      </pc:sldChg>
      <pc:sldChg chg="addSp delSp modSp mod">
        <pc:chgData name="Daniela Bauloska" userId="1c2cd05b-4418-4939-8661-5d54f27325fe" providerId="ADAL" clId="{070F63F4-AE9B-472D-A67F-31E83C1C17D7}" dt="2025-02-23T13:00:25.292" v="1515" actId="14734"/>
        <pc:sldMkLst>
          <pc:docMk/>
          <pc:sldMk cId="2599196517" sldId="303"/>
        </pc:sldMkLst>
      </pc:sldChg>
      <pc:sldChg chg="modSp mod">
        <pc:chgData name="Daniela Bauloska" userId="1c2cd05b-4418-4939-8661-5d54f27325fe" providerId="ADAL" clId="{070F63F4-AE9B-472D-A67F-31E83C1C17D7}" dt="2025-02-23T13:01:37.931" v="1527" actId="14100"/>
        <pc:sldMkLst>
          <pc:docMk/>
          <pc:sldMk cId="3513709735" sldId="304"/>
        </pc:sldMkLst>
      </pc:sldChg>
      <pc:sldChg chg="addSp delSp modSp mod">
        <pc:chgData name="Daniela Bauloska" userId="1c2cd05b-4418-4939-8661-5d54f27325fe" providerId="ADAL" clId="{070F63F4-AE9B-472D-A67F-31E83C1C17D7}" dt="2025-02-24T14:40:48.440" v="1671" actId="113"/>
        <pc:sldMkLst>
          <pc:docMk/>
          <pc:sldMk cId="1336893172" sldId="305"/>
        </pc:sldMkLst>
      </pc:sldChg>
      <pc:sldChg chg="addSp delSp modSp mod">
        <pc:chgData name="Daniela Bauloska" userId="1c2cd05b-4418-4939-8661-5d54f27325fe" providerId="ADAL" clId="{070F63F4-AE9B-472D-A67F-31E83C1C17D7}" dt="2025-03-11T14:27:22.260" v="2218" actId="27918"/>
        <pc:sldMkLst>
          <pc:docMk/>
          <pc:sldMk cId="478354113" sldId="306"/>
        </pc:sldMkLst>
      </pc:sldChg>
      <pc:sldChg chg="addSp delSp modSp mod">
        <pc:chgData name="Daniela Bauloska" userId="1c2cd05b-4418-4939-8661-5d54f27325fe" providerId="ADAL" clId="{070F63F4-AE9B-472D-A67F-31E83C1C17D7}" dt="2025-02-23T13:03:34.279" v="1539" actId="20577"/>
        <pc:sldMkLst>
          <pc:docMk/>
          <pc:sldMk cId="2691431583" sldId="307"/>
        </pc:sldMkLst>
      </pc:sldChg>
      <pc:sldChg chg="addSp delSp modSp mod">
        <pc:chgData name="Daniela Bauloska" userId="1c2cd05b-4418-4939-8661-5d54f27325fe" providerId="ADAL" clId="{070F63F4-AE9B-472D-A67F-31E83C1C17D7}" dt="2025-02-20T13:25:46.036" v="1380" actId="1076"/>
        <pc:sldMkLst>
          <pc:docMk/>
          <pc:sldMk cId="4292952005" sldId="308"/>
        </pc:sldMkLst>
      </pc:sldChg>
    </pc:docChg>
  </pc:docChgLst>
  <pc:docChgLst>
    <pc:chgData name="Daniela Bauloska" userId="1c2cd05b-4418-4939-8661-5d54f27325fe" providerId="ADAL" clId="{FD0EAFDB-FC74-43F3-AB90-BB4F2F3707CE}"/>
    <pc:docChg chg="undo redo custSel modSld">
      <pc:chgData name="Daniela Bauloska" userId="1c2cd05b-4418-4939-8661-5d54f27325fe" providerId="ADAL" clId="{FD0EAFDB-FC74-43F3-AB90-BB4F2F3707CE}" dt="2025-07-25T09:17:32.864" v="3715" actId="20577"/>
      <pc:docMkLst>
        <pc:docMk/>
      </pc:docMkLst>
      <pc:sldChg chg="modSp mod">
        <pc:chgData name="Daniela Bauloska" userId="1c2cd05b-4418-4939-8661-5d54f27325fe" providerId="ADAL" clId="{FD0EAFDB-FC74-43F3-AB90-BB4F2F3707CE}" dt="2025-07-14T09:50:59.969" v="1764" actId="114"/>
        <pc:sldMkLst>
          <pc:docMk/>
          <pc:sldMk cId="1672680497" sldId="256"/>
        </pc:sldMkLst>
      </pc:sldChg>
      <pc:sldChg chg="addSp delSp modSp mod">
        <pc:chgData name="Daniela Bauloska" userId="1c2cd05b-4418-4939-8661-5d54f27325fe" providerId="ADAL" clId="{FD0EAFDB-FC74-43F3-AB90-BB4F2F3707CE}" dt="2025-07-23T11:38:50.229" v="3545" actId="20577"/>
        <pc:sldMkLst>
          <pc:docMk/>
          <pc:sldMk cId="3344934849" sldId="289"/>
        </pc:sldMkLst>
        <pc:spChg chg="mod">
          <ac:chgData name="Daniela Bauloska" userId="1c2cd05b-4418-4939-8661-5d54f27325fe" providerId="ADAL" clId="{FD0EAFDB-FC74-43F3-AB90-BB4F2F3707CE}" dt="2025-07-22T13:00:56.016" v="3455" actId="14100"/>
          <ac:spMkLst>
            <pc:docMk/>
            <pc:sldMk cId="3344934849" sldId="289"/>
            <ac:spMk id="10" creationId="{5077339C-8756-475E-A15D-7A450F2306DE}"/>
          </ac:spMkLst>
        </pc:spChg>
        <pc:spChg chg="mod">
          <ac:chgData name="Daniela Bauloska" userId="1c2cd05b-4418-4939-8661-5d54f27325fe" providerId="ADAL" clId="{FD0EAFDB-FC74-43F3-AB90-BB4F2F3707CE}" dt="2025-07-23T11:37:46.164" v="3505" actId="6549"/>
          <ac:spMkLst>
            <pc:docMk/>
            <pc:sldMk cId="3344934849" sldId="289"/>
            <ac:spMk id="15" creationId="{08C7E014-7C73-6F06-2D34-9D58CC48AAE5}"/>
          </ac:spMkLst>
        </pc:spChg>
        <pc:graphicFrameChg chg="add mod modGraphic">
          <ac:chgData name="Daniela Bauloska" userId="1c2cd05b-4418-4939-8661-5d54f27325fe" providerId="ADAL" clId="{FD0EAFDB-FC74-43F3-AB90-BB4F2F3707CE}" dt="2025-07-23T11:38:50.229" v="3545" actId="20577"/>
          <ac:graphicFrameMkLst>
            <pc:docMk/>
            <pc:sldMk cId="3344934849" sldId="289"/>
            <ac:graphicFrameMk id="5" creationId="{FA654D11-6089-3E13-4630-61D34D4D0836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5T09:17:32.864" v="3715" actId="20577"/>
        <pc:sldMkLst>
          <pc:docMk/>
          <pc:sldMk cId="783120301" sldId="300"/>
        </pc:sldMkLst>
        <pc:spChg chg="mod">
          <ac:chgData name="Daniela Bauloska" userId="1c2cd05b-4418-4939-8661-5d54f27325fe" providerId="ADAL" clId="{FD0EAFDB-FC74-43F3-AB90-BB4F2F3707CE}" dt="2025-07-25T09:17:32.864" v="3715" actId="20577"/>
          <ac:spMkLst>
            <pc:docMk/>
            <pc:sldMk cId="783120301" sldId="300"/>
            <ac:spMk id="9" creationId="{18DACE59-E83F-4419-BDA8-06A4FBE59298}"/>
          </ac:spMkLst>
        </pc:spChg>
        <pc:graphicFrameChg chg="mod modGraphic">
          <ac:chgData name="Daniela Bauloska" userId="1c2cd05b-4418-4939-8661-5d54f27325fe" providerId="ADAL" clId="{FD0EAFDB-FC74-43F3-AB90-BB4F2F3707CE}" dt="2025-07-22T13:12:22.593" v="3457" actId="113"/>
          <ac:graphicFrameMkLst>
            <pc:docMk/>
            <pc:sldMk cId="783120301" sldId="300"/>
            <ac:graphicFrameMk id="14" creationId="{F96848CB-8340-5DD6-EF3B-BD11A5B8CD9B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3T13:34:00.149" v="3672" actId="20577"/>
        <pc:sldMkLst>
          <pc:docMk/>
          <pc:sldMk cId="647033132" sldId="302"/>
        </pc:sldMkLst>
        <pc:spChg chg="mod">
          <ac:chgData name="Daniela Bauloska" userId="1c2cd05b-4418-4939-8661-5d54f27325fe" providerId="ADAL" clId="{FD0EAFDB-FC74-43F3-AB90-BB4F2F3707CE}" dt="2025-07-23T13:34:00.149" v="3672" actId="20577"/>
          <ac:spMkLst>
            <pc:docMk/>
            <pc:sldMk cId="647033132" sldId="302"/>
            <ac:spMk id="9" creationId="{18DACE59-E83F-4419-BDA8-06A4FBE59298}"/>
          </ac:spMkLst>
        </pc:spChg>
        <pc:graphicFrameChg chg="mod">
          <ac:chgData name="Daniela Bauloska" userId="1c2cd05b-4418-4939-8661-5d54f27325fe" providerId="ADAL" clId="{FD0EAFDB-FC74-43F3-AB90-BB4F2F3707CE}" dt="2025-07-21T07:26:04.167" v="3213" actId="20577"/>
          <ac:graphicFrameMkLst>
            <pc:docMk/>
            <pc:sldMk cId="647033132" sldId="302"/>
            <ac:graphicFrameMk id="16" creationId="{64E22811-E8F5-FCCC-313D-BD55EF045901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3T13:32:56.932" v="3666" actId="20577"/>
        <pc:sldMkLst>
          <pc:docMk/>
          <pc:sldMk cId="2599196517" sldId="303"/>
        </pc:sldMkLst>
        <pc:spChg chg="mod">
          <ac:chgData name="Daniela Bauloska" userId="1c2cd05b-4418-4939-8661-5d54f27325fe" providerId="ADAL" clId="{FD0EAFDB-FC74-43F3-AB90-BB4F2F3707CE}" dt="2025-07-23T13:32:56.932" v="3666" actId="20577"/>
          <ac:spMkLst>
            <pc:docMk/>
            <pc:sldMk cId="2599196517" sldId="303"/>
            <ac:spMk id="9" creationId="{18DACE59-E83F-4419-BDA8-06A4FBE59298}"/>
          </ac:spMkLst>
        </pc:spChg>
        <pc:graphicFrameChg chg="mod modGraphic">
          <ac:chgData name="Daniela Bauloska" userId="1c2cd05b-4418-4939-8661-5d54f27325fe" providerId="ADAL" clId="{FD0EAFDB-FC74-43F3-AB90-BB4F2F3707CE}" dt="2025-07-22T13:24:24.058" v="3461" actId="20577"/>
          <ac:graphicFrameMkLst>
            <pc:docMk/>
            <pc:sldMk cId="2599196517" sldId="303"/>
            <ac:graphicFrameMk id="4" creationId="{8B1B4B89-C967-0C5F-4850-15D12FA51CD4}"/>
          </ac:graphicFrameMkLst>
        </pc:graphicFrameChg>
        <pc:graphicFrameChg chg="mod">
          <ac:chgData name="Daniela Bauloska" userId="1c2cd05b-4418-4939-8661-5d54f27325fe" providerId="ADAL" clId="{FD0EAFDB-FC74-43F3-AB90-BB4F2F3707CE}" dt="2025-07-21T07:28:12.167" v="3217" actId="6549"/>
          <ac:graphicFrameMkLst>
            <pc:docMk/>
            <pc:sldMk cId="2599196517" sldId="303"/>
            <ac:graphicFrameMk id="14" creationId="{41A0CC42-C0F0-B470-0B4C-20EE5472D198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1T08:59:21.327" v="3337" actId="20577"/>
        <pc:sldMkLst>
          <pc:docMk/>
          <pc:sldMk cId="3513709735" sldId="304"/>
        </pc:sldMkLst>
        <pc:spChg chg="mod">
          <ac:chgData name="Daniela Bauloska" userId="1c2cd05b-4418-4939-8661-5d54f27325fe" providerId="ADAL" clId="{FD0EAFDB-FC74-43F3-AB90-BB4F2F3707CE}" dt="2025-07-21T08:59:21.327" v="3337" actId="20577"/>
          <ac:spMkLst>
            <pc:docMk/>
            <pc:sldMk cId="3513709735" sldId="304"/>
            <ac:spMk id="14" creationId="{2F8F28CC-A4A1-DF56-248A-9C40EBB93C5C}"/>
          </ac:spMkLst>
        </pc:spChg>
        <pc:graphicFrameChg chg="mod modGraphic">
          <ac:chgData name="Daniela Bauloska" userId="1c2cd05b-4418-4939-8661-5d54f27325fe" providerId="ADAL" clId="{FD0EAFDB-FC74-43F3-AB90-BB4F2F3707CE}" dt="2025-07-21T08:32:11.451" v="3307" actId="113"/>
          <ac:graphicFrameMkLst>
            <pc:docMk/>
            <pc:sldMk cId="3513709735" sldId="304"/>
            <ac:graphicFrameMk id="10" creationId="{0213A3B9-7868-5F00-FC2F-D5BF698BC258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5T09:15:54.978" v="3696" actId="6549"/>
        <pc:sldMkLst>
          <pc:docMk/>
          <pc:sldMk cId="1336893172" sldId="305"/>
        </pc:sldMkLst>
        <pc:spChg chg="mod">
          <ac:chgData name="Daniela Bauloska" userId="1c2cd05b-4418-4939-8661-5d54f27325fe" providerId="ADAL" clId="{FD0EAFDB-FC74-43F3-AB90-BB4F2F3707CE}" dt="2025-07-25T09:15:54.978" v="3696" actId="6549"/>
          <ac:spMkLst>
            <pc:docMk/>
            <pc:sldMk cId="1336893172" sldId="305"/>
            <ac:spMk id="5" creationId="{F69EF027-A43A-ED7E-A80E-E0CFF95688CF}"/>
          </ac:spMkLst>
        </pc:spChg>
        <pc:graphicFrameChg chg="add mod">
          <ac:chgData name="Daniela Bauloska" userId="1c2cd05b-4418-4939-8661-5d54f27325fe" providerId="ADAL" clId="{FD0EAFDB-FC74-43F3-AB90-BB4F2F3707CE}" dt="2025-07-21T07:51:38.836" v="3277" actId="1076"/>
          <ac:graphicFrameMkLst>
            <pc:docMk/>
            <pc:sldMk cId="1336893172" sldId="305"/>
            <ac:graphicFrameMk id="2" creationId="{F377D0CF-BA79-4744-B8F3-5F8DEF52B6D5}"/>
          </ac:graphicFrameMkLst>
        </pc:graphicFrameChg>
        <pc:graphicFrameChg chg="add mod">
          <ac:chgData name="Daniela Bauloska" userId="1c2cd05b-4418-4939-8661-5d54f27325fe" providerId="ADAL" clId="{FD0EAFDB-FC74-43F3-AB90-BB4F2F3707CE}" dt="2025-07-21T07:51:49.969" v="3278" actId="1076"/>
          <ac:graphicFrameMkLst>
            <pc:docMk/>
            <pc:sldMk cId="1336893172" sldId="305"/>
            <ac:graphicFrameMk id="4" creationId="{611EB13F-4850-47D6-BE6F-B767AB189049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5T09:16:10.214" v="3704" actId="27636"/>
        <pc:sldMkLst>
          <pc:docMk/>
          <pc:sldMk cId="478354113" sldId="306"/>
        </pc:sldMkLst>
        <pc:spChg chg="mod">
          <ac:chgData name="Daniela Bauloska" userId="1c2cd05b-4418-4939-8661-5d54f27325fe" providerId="ADAL" clId="{FD0EAFDB-FC74-43F3-AB90-BB4F2F3707CE}" dt="2025-07-25T09:16:10.214" v="3704" actId="27636"/>
          <ac:spMkLst>
            <pc:docMk/>
            <pc:sldMk cId="478354113" sldId="306"/>
            <ac:spMk id="9" creationId="{18DACE59-E83F-4419-BDA8-06A4FBE59298}"/>
          </ac:spMkLst>
        </pc:spChg>
        <pc:graphicFrameChg chg="add mod">
          <ac:chgData name="Daniela Bauloska" userId="1c2cd05b-4418-4939-8661-5d54f27325fe" providerId="ADAL" clId="{FD0EAFDB-FC74-43F3-AB90-BB4F2F3707CE}" dt="2025-07-21T07:15:11.693" v="3197" actId="207"/>
          <ac:graphicFrameMkLst>
            <pc:docMk/>
            <pc:sldMk cId="478354113" sldId="306"/>
            <ac:graphicFrameMk id="4" creationId="{310B3231-FB91-4A64-8B2D-C6D488B6D33C}"/>
          </ac:graphicFrameMkLst>
        </pc:graphicFrameChg>
        <pc:graphicFrameChg chg="mod modGraphic">
          <ac:chgData name="Daniela Bauloska" userId="1c2cd05b-4418-4939-8661-5d54f27325fe" providerId="ADAL" clId="{FD0EAFDB-FC74-43F3-AB90-BB4F2F3707CE}" dt="2025-07-21T07:32:26.846" v="3218" actId="14100"/>
          <ac:graphicFrameMkLst>
            <pc:docMk/>
            <pc:sldMk cId="478354113" sldId="306"/>
            <ac:graphicFrameMk id="15" creationId="{34EC46BD-C29B-DA76-7C6D-89BED187C04F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5T09:16:10.133" v="3703"/>
        <pc:sldMkLst>
          <pc:docMk/>
          <pc:sldMk cId="2691431583" sldId="307"/>
        </pc:sldMkLst>
        <pc:spChg chg="mod">
          <ac:chgData name="Daniela Bauloska" userId="1c2cd05b-4418-4939-8661-5d54f27325fe" providerId="ADAL" clId="{FD0EAFDB-FC74-43F3-AB90-BB4F2F3707CE}" dt="2025-07-25T09:16:10.133" v="3703"/>
          <ac:spMkLst>
            <pc:docMk/>
            <pc:sldMk cId="2691431583" sldId="307"/>
            <ac:spMk id="4" creationId="{B2D4B1F4-A6AC-8728-3ED3-F792A531F3F7}"/>
          </ac:spMkLst>
        </pc:spChg>
        <pc:spChg chg="mod">
          <ac:chgData name="Daniela Bauloska" userId="1c2cd05b-4418-4939-8661-5d54f27325fe" providerId="ADAL" clId="{FD0EAFDB-FC74-43F3-AB90-BB4F2F3707CE}" dt="2025-07-21T07:49:30.178" v="3272" actId="20577"/>
          <ac:spMkLst>
            <pc:docMk/>
            <pc:sldMk cId="2691431583" sldId="307"/>
            <ac:spMk id="9" creationId="{18DACE59-E83F-4419-BDA8-06A4FBE59298}"/>
          </ac:spMkLst>
        </pc:spChg>
        <pc:graphicFrameChg chg="mod">
          <ac:chgData name="Daniela Bauloska" userId="1c2cd05b-4418-4939-8661-5d54f27325fe" providerId="ADAL" clId="{FD0EAFDB-FC74-43F3-AB90-BB4F2F3707CE}" dt="2025-07-23T12:45:34.853" v="3628" actId="1076"/>
          <ac:graphicFrameMkLst>
            <pc:docMk/>
            <pc:sldMk cId="2691431583" sldId="307"/>
            <ac:graphicFrameMk id="3" creationId="{2146654A-8B9F-7222-F561-1E5A7DC5A1DE}"/>
          </ac:graphicFrameMkLst>
        </pc:graphicFrameChg>
        <pc:graphicFrameChg chg="mod modGraphic">
          <ac:chgData name="Daniela Bauloska" userId="1c2cd05b-4418-4939-8661-5d54f27325fe" providerId="ADAL" clId="{FD0EAFDB-FC74-43F3-AB90-BB4F2F3707CE}" dt="2025-07-21T07:46:03.818" v="3220" actId="14734"/>
          <ac:graphicFrameMkLst>
            <pc:docMk/>
            <pc:sldMk cId="2691431583" sldId="307"/>
            <ac:graphicFrameMk id="15" creationId="{11840301-CCDF-1605-F6BB-B20C39CEB8E7}"/>
          </ac:graphicFrameMkLst>
        </pc:graphicFrameChg>
      </pc:sldChg>
      <pc:sldChg chg="addSp delSp modSp mod">
        <pc:chgData name="Daniela Bauloska" userId="1c2cd05b-4418-4939-8661-5d54f27325fe" providerId="ADAL" clId="{FD0EAFDB-FC74-43F3-AB90-BB4F2F3707CE}" dt="2025-07-25T09:16:23.532" v="3708" actId="6549"/>
        <pc:sldMkLst>
          <pc:docMk/>
          <pc:sldMk cId="4292952005" sldId="308"/>
        </pc:sldMkLst>
        <pc:spChg chg="mod">
          <ac:chgData name="Daniela Bauloska" userId="1c2cd05b-4418-4939-8661-5d54f27325fe" providerId="ADAL" clId="{FD0EAFDB-FC74-43F3-AB90-BB4F2F3707CE}" dt="2025-07-25T09:16:23.532" v="3708" actId="6549"/>
          <ac:spMkLst>
            <pc:docMk/>
            <pc:sldMk cId="4292952005" sldId="308"/>
            <ac:spMk id="9" creationId="{18DACE59-E83F-4419-BDA8-06A4FBE59298}"/>
          </ac:spMkLst>
        </pc:spChg>
        <pc:graphicFrameChg chg="add mod">
          <ac:chgData name="Daniela Bauloska" userId="1c2cd05b-4418-4939-8661-5d54f27325fe" providerId="ADAL" clId="{FD0EAFDB-FC74-43F3-AB90-BB4F2F3707CE}" dt="2025-07-21T07:20:24.183" v="3205" actId="207"/>
          <ac:graphicFrameMkLst>
            <pc:docMk/>
            <pc:sldMk cId="4292952005" sldId="308"/>
            <ac:graphicFrameMk id="2" creationId="{E6D59853-F614-45E4-93BE-8AD60782BAFA}"/>
          </ac:graphicFrameMkLst>
        </pc:graphicFrameChg>
        <pc:graphicFrameChg chg="mod modGraphic">
          <ac:chgData name="Daniela Bauloska" userId="1c2cd05b-4418-4939-8661-5d54f27325fe" providerId="ADAL" clId="{FD0EAFDB-FC74-43F3-AB90-BB4F2F3707CE}" dt="2025-07-23T12:37:21.263" v="3547" actId="20577"/>
          <ac:graphicFrameMkLst>
            <pc:docMk/>
            <pc:sldMk cId="4292952005" sldId="308"/>
            <ac:graphicFrameMk id="3" creationId="{0AA300CA-8CA9-505F-8858-D5E7E8D47E91}"/>
          </ac:graphicFrameMkLst>
        </pc:graphicFrameChg>
        <pc:graphicFrameChg chg="add mod">
          <ac:chgData name="Daniela Bauloska" userId="1c2cd05b-4418-4939-8661-5d54f27325fe" providerId="ADAL" clId="{FD0EAFDB-FC74-43F3-AB90-BB4F2F3707CE}" dt="2025-07-21T07:19:58.487" v="3201" actId="207"/>
          <ac:graphicFrameMkLst>
            <pc:docMk/>
            <pc:sldMk cId="4292952005" sldId="308"/>
            <ac:graphicFrameMk id="5" creationId="{7DC4C9EC-8488-4C85-9383-0C24955A7DA7}"/>
          </ac:graphicFrameMkLst>
        </pc:graphicFrameChg>
        <pc:graphicFrameChg chg="add mod">
          <ac:chgData name="Daniela Bauloska" userId="1c2cd05b-4418-4939-8661-5d54f27325fe" providerId="ADAL" clId="{FD0EAFDB-FC74-43F3-AB90-BB4F2F3707CE}" dt="2025-07-21T07:20:39.802" v="3206" actId="207"/>
          <ac:graphicFrameMkLst>
            <pc:docMk/>
            <pc:sldMk cId="4292952005" sldId="308"/>
            <ac:graphicFrameMk id="6" creationId="{D93BE448-53B1-40F5-A8CD-CF3C58F6E59A}"/>
          </ac:graphicFrameMkLst>
        </pc:graphicFrameChg>
      </pc:sldChg>
    </pc:docChg>
  </pc:docChgLst>
  <pc:docChgLst>
    <pc:chgData name="Daniela Bauloska" userId="1c2cd05b-4418-4939-8661-5d54f27325fe" providerId="ADAL" clId="{C9818FA3-5906-4696-B223-A98C9A0D172A}"/>
    <pc:docChg chg="undo redo custSel modSld">
      <pc:chgData name="Daniela Bauloska" userId="1c2cd05b-4418-4939-8661-5d54f27325fe" providerId="ADAL" clId="{C9818FA3-5906-4696-B223-A98C9A0D172A}" dt="2025-04-27T12:48:26.582" v="2726" actId="207"/>
      <pc:docMkLst>
        <pc:docMk/>
      </pc:docMkLst>
      <pc:sldChg chg="addSp delSp modSp mod">
        <pc:chgData name="Daniela Bauloska" userId="1c2cd05b-4418-4939-8661-5d54f27325fe" providerId="ADAL" clId="{C9818FA3-5906-4696-B223-A98C9A0D172A}" dt="2025-04-27T10:52:04.268" v="2714" actId="14734"/>
        <pc:sldMkLst>
          <pc:docMk/>
          <pc:sldMk cId="3344934849" sldId="289"/>
        </pc:sldMkLst>
      </pc:sldChg>
      <pc:sldChg chg="addSp delSp modSp mod">
        <pc:chgData name="Daniela Bauloska" userId="1c2cd05b-4418-4939-8661-5d54f27325fe" providerId="ADAL" clId="{C9818FA3-5906-4696-B223-A98C9A0D172A}" dt="2025-04-27T11:44:29.817" v="2722" actId="20577"/>
        <pc:sldMkLst>
          <pc:docMk/>
          <pc:sldMk cId="783120301" sldId="300"/>
        </pc:sldMkLst>
      </pc:sldChg>
      <pc:sldChg chg="addSp delSp modSp mod">
        <pc:chgData name="Daniela Bauloska" userId="1c2cd05b-4418-4939-8661-5d54f27325fe" providerId="ADAL" clId="{C9818FA3-5906-4696-B223-A98C9A0D172A}" dt="2025-04-27T08:17:52.546" v="2430" actId="20577"/>
        <pc:sldMkLst>
          <pc:docMk/>
          <pc:sldMk cId="647033132" sldId="302"/>
        </pc:sldMkLst>
      </pc:sldChg>
      <pc:sldChg chg="addSp delSp modSp mod">
        <pc:chgData name="Daniela Bauloska" userId="1c2cd05b-4418-4939-8661-5d54f27325fe" providerId="ADAL" clId="{C9818FA3-5906-4696-B223-A98C9A0D172A}" dt="2025-04-27T08:19:12.120" v="2460" actId="6549"/>
        <pc:sldMkLst>
          <pc:docMk/>
          <pc:sldMk cId="2599196517" sldId="303"/>
        </pc:sldMkLst>
      </pc:sldChg>
      <pc:sldChg chg="addSp delSp modSp mod">
        <pc:chgData name="Daniela Bauloska" userId="1c2cd05b-4418-4939-8661-5d54f27325fe" providerId="ADAL" clId="{C9818FA3-5906-4696-B223-A98C9A0D172A}" dt="2025-04-27T08:20:03.774" v="2508" actId="20577"/>
        <pc:sldMkLst>
          <pc:docMk/>
          <pc:sldMk cId="3513709735" sldId="304"/>
        </pc:sldMkLst>
      </pc:sldChg>
      <pc:sldChg chg="addSp delSp modSp mod">
        <pc:chgData name="Daniela Bauloska" userId="1c2cd05b-4418-4939-8661-5d54f27325fe" providerId="ADAL" clId="{C9818FA3-5906-4696-B223-A98C9A0D172A}" dt="2025-04-27T08:43:18.632" v="2576" actId="20577"/>
        <pc:sldMkLst>
          <pc:docMk/>
          <pc:sldMk cId="1336893172" sldId="305"/>
        </pc:sldMkLst>
      </pc:sldChg>
      <pc:sldChg chg="addSp delSp modSp mod">
        <pc:chgData name="Daniela Bauloska" userId="1c2cd05b-4418-4939-8661-5d54f27325fe" providerId="ADAL" clId="{C9818FA3-5906-4696-B223-A98C9A0D172A}" dt="2025-04-27T08:46:21.281" v="2578" actId="20577"/>
        <pc:sldMkLst>
          <pc:docMk/>
          <pc:sldMk cId="478354113" sldId="306"/>
        </pc:sldMkLst>
      </pc:sldChg>
      <pc:sldChg chg="addSp delSp modSp mod">
        <pc:chgData name="Daniela Bauloska" userId="1c2cd05b-4418-4939-8661-5d54f27325fe" providerId="ADAL" clId="{C9818FA3-5906-4696-B223-A98C9A0D172A}" dt="2025-04-27T12:48:26.582" v="2726" actId="207"/>
        <pc:sldMkLst>
          <pc:docMk/>
          <pc:sldMk cId="2691431583" sldId="307"/>
        </pc:sldMkLst>
      </pc:sldChg>
      <pc:sldChg chg="addSp delSp modSp mod">
        <pc:chgData name="Daniela Bauloska" userId="1c2cd05b-4418-4939-8661-5d54f27325fe" providerId="ADAL" clId="{C9818FA3-5906-4696-B223-A98C9A0D172A}" dt="2025-04-27T08:21:13.705" v="2575" actId="20577"/>
        <pc:sldMkLst>
          <pc:docMk/>
          <pc:sldMk cId="4292952005" sldId="30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mbamk-my.sharepoint.com/personal/daniela_bauloska_mba_mk/Documents/Desktop/Latest%20info/&#1055;&#1086;&#1089;&#1083;&#1077;&#1076;&#1085;&#1080;%20&#1072;&#1078;&#1091;&#1088;&#1080;&#1088;&#1072;&#1085;&#1080;%20&#1089;&#1086;&#1089;&#1090;&#1086;&#1112;&#1073;&#1080;%20&#1089;&#1086;%2007.10.2025%20&#1075;&#1086;&#1076;&#1080;&#1085;&#1072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4.%20&#1087;&#1086;&#1076;&#1072;&#1090;&#1086;&#1094;&#1080;%2031.12.2024/Podatoci_po_banka_2024_1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6.%20&#1087;&#1086;&#1076;&#1072;&#1090;&#1086;&#1094;&#1080;%2030.06.2025/Pregled_Zeleni_Pokazateli_July25_MKD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6.2025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6.2025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6.2025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6.2025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4.%20&#1087;&#1086;&#1076;&#1072;&#1090;&#1086;&#1094;&#1080;%2031.12.2024/Podatoci_po_banka_2024_1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6.2025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6.2025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6.2025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aBauloska\Desktop\&#1090;&#1077;&#1089;&#109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6.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6.202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6.202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А</a:t>
            </a:r>
            <a:r>
              <a:rPr lang="en-US" sz="1100" b="1" i="0" u="none" strike="noStrike" kern="1200" cap="none" spc="0" normalizeH="0" baseline="0" dirty="0" err="1">
                <a:solidFill>
                  <a:srgbClr val="002060"/>
                </a:solidFill>
                <a:cs typeface="Aldhabi" panose="01000000000000000000" pitchFamily="2" charset="-78"/>
              </a:rPr>
              <a:t>chived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 levels </a:t>
            </a:r>
            <a:r>
              <a:rPr lang="en-US" sz="1100" b="1" i="0" u="none" strike="noStrike" kern="1200" cap="none" spc="0" normalizeH="0" baseline="0" dirty="0" err="1">
                <a:solidFill>
                  <a:srgbClr val="002060"/>
                </a:solidFill>
                <a:cs typeface="Aldhabi" panose="01000000000000000000" pitchFamily="2" charset="-78"/>
              </a:rPr>
              <a:t>Inflati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о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 Consumer Price Index (CPI)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RN 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М</a:t>
            </a:r>
            <a:r>
              <a:rPr lang="en-US" sz="1100" b="1" i="0" u="none" strike="noStrike" kern="1200" cap="none" spc="0" normalizeH="0" baseline="0" dirty="0" err="1">
                <a:solidFill>
                  <a:srgbClr val="002060"/>
                </a:solidFill>
                <a:cs typeface="Aldhabi" panose="01000000000000000000" pitchFamily="2" charset="-78"/>
              </a:rPr>
              <a:t>acedonia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 vs EU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Forecast 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4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’2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5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  <a:cs typeface="Aldhabi" panose="01000000000000000000" pitchFamily="2" charset="-78"/>
            </a:endParaRPr>
          </a:p>
        </c:rich>
      </c:tx>
      <c:layout>
        <c:manualLayout>
          <c:xMode val="edge"/>
          <c:yMode val="edge"/>
          <c:x val="0.78689317936053904"/>
          <c:y val="3.82521890665002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393044769788806E-2"/>
          <c:y val="6.4045093694197627E-2"/>
          <c:w val="0.96902301758074894"/>
          <c:h val="0.825295497084830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инфлација!$B$4</c:f>
              <c:strCache>
                <c:ptCount val="1"/>
                <c:pt idx="0">
                  <c:v>Consumer Price Index (CPI) RN Мacedonia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инфлација!$C$4:$AR$4</c:f>
              <c:numCache>
                <c:formatCode>0.0%</c:formatCode>
                <c:ptCount val="20"/>
                <c:pt idx="0">
                  <c:v>8.0000000000000002E-3</c:v>
                </c:pt>
                <c:pt idx="1">
                  <c:v>1.2E-2</c:v>
                </c:pt>
                <c:pt idx="2">
                  <c:v>3.2000000000000001E-2</c:v>
                </c:pt>
                <c:pt idx="3">
                  <c:v>0.14199999999999999</c:v>
                </c:pt>
                <c:pt idx="4">
                  <c:v>9.4E-2</c:v>
                </c:pt>
                <c:pt idx="5">
                  <c:v>3.5000000000000003E-2</c:v>
                </c:pt>
                <c:pt idx="6">
                  <c:v>4.9000000000000002E-2</c:v>
                </c:pt>
                <c:pt idx="7">
                  <c:v>0.05</c:v>
                </c:pt>
                <c:pt idx="8">
                  <c:v>4.2000000000000003E-2</c:v>
                </c:pt>
                <c:pt idx="9">
                  <c:v>3.7999999999999999E-2</c:v>
                </c:pt>
                <c:pt idx="10">
                  <c:v>3.6999999999999998E-2</c:v>
                </c:pt>
                <c:pt idx="11">
                  <c:v>3.7999999999999999E-2</c:v>
                </c:pt>
                <c:pt idx="12">
                  <c:v>0.04</c:v>
                </c:pt>
                <c:pt idx="1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5-43C5-8E93-22D162BC418C}"/>
            </c:ext>
          </c:extLst>
        </c:ser>
        <c:ser>
          <c:idx val="1"/>
          <c:order val="1"/>
          <c:tx>
            <c:strRef>
              <c:f>инфлација!$B$5</c:f>
              <c:strCache>
                <c:ptCount val="1"/>
                <c:pt idx="0">
                  <c:v>Forcast NBRSM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инфлација!$C$5:$AO$5</c:f>
            </c:numRef>
          </c:val>
          <c:extLst>
            <c:ext xmlns:c16="http://schemas.microsoft.com/office/drawing/2014/chart" uri="{C3380CC4-5D6E-409C-BE32-E72D297353CC}">
              <c16:uniqueId val="{00000001-1025-43C5-8E93-22D162BC418C}"/>
            </c:ext>
          </c:extLst>
        </c:ser>
        <c:ser>
          <c:idx val="2"/>
          <c:order val="2"/>
          <c:tx>
            <c:strRef>
              <c:f>инфлација!$B$6</c:f>
              <c:strCache>
                <c:ptCount val="1"/>
                <c:pt idx="0">
                  <c:v>Forcast NBRSM 03'23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инфлација!$C$6:$AO$6</c:f>
            </c:numRef>
          </c:val>
          <c:extLst>
            <c:ext xmlns:c16="http://schemas.microsoft.com/office/drawing/2014/chart" uri="{C3380CC4-5D6E-409C-BE32-E72D297353CC}">
              <c16:uniqueId val="{00000002-1025-43C5-8E93-22D162BC418C}"/>
            </c:ext>
          </c:extLst>
        </c:ser>
        <c:ser>
          <c:idx val="3"/>
          <c:order val="3"/>
          <c:tx>
            <c:strRef>
              <c:f>инфлација!$B$7</c:f>
              <c:strCache>
                <c:ptCount val="1"/>
                <c:pt idx="0">
                  <c:v>Forcast NBRSM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инфлација!$C$7:$AO$7</c:f>
            </c:numRef>
          </c:val>
          <c:extLst>
            <c:ext xmlns:c16="http://schemas.microsoft.com/office/drawing/2014/chart" uri="{C3380CC4-5D6E-409C-BE32-E72D297353CC}">
              <c16:uniqueId val="{00000003-1025-43C5-8E93-22D162BC418C}"/>
            </c:ext>
          </c:extLst>
        </c:ser>
        <c:ser>
          <c:idx val="4"/>
          <c:order val="4"/>
          <c:tx>
            <c:strRef>
              <c:f>инфлација!$B$8</c:f>
              <c:strCache>
                <c:ptCount val="1"/>
                <c:pt idx="0">
                  <c:v>Forcast NBRSM   4'24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инфлација!$C$8:$AO$8</c:f>
            </c:numRef>
          </c:val>
          <c:extLst>
            <c:ext xmlns:c16="http://schemas.microsoft.com/office/drawing/2014/chart" uri="{C3380CC4-5D6E-409C-BE32-E72D297353CC}">
              <c16:uniqueId val="{00000004-1025-43C5-8E93-22D162BC418C}"/>
            </c:ext>
          </c:extLst>
        </c:ser>
        <c:ser>
          <c:idx val="6"/>
          <c:order val="6"/>
          <c:tx>
            <c:strRef>
              <c:f>инфлација!$B$11</c:f>
              <c:strCache>
                <c:ptCount val="1"/>
                <c:pt idx="0">
                  <c:v>Forcast IMF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инфлација!$C$11:$AO$11</c:f>
            </c:numRef>
          </c:val>
          <c:extLst>
            <c:ext xmlns:c16="http://schemas.microsoft.com/office/drawing/2014/chart" uri="{C3380CC4-5D6E-409C-BE32-E72D297353CC}">
              <c16:uniqueId val="{00000005-1025-43C5-8E93-22D162BC418C}"/>
            </c:ext>
          </c:extLst>
        </c:ser>
        <c:ser>
          <c:idx val="7"/>
          <c:order val="7"/>
          <c:tx>
            <c:strRef>
              <c:f>инфлација!$B$12</c:f>
              <c:strCache>
                <c:ptCount val="1"/>
                <c:pt idx="0">
                  <c:v>Forcast IMF 06'23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инфлација!$C$12:$AO$12</c:f>
            </c:numRef>
          </c:val>
          <c:extLst>
            <c:ext xmlns:c16="http://schemas.microsoft.com/office/drawing/2014/chart" uri="{C3380CC4-5D6E-409C-BE32-E72D297353CC}">
              <c16:uniqueId val="{00000006-1025-43C5-8E93-22D162BC418C}"/>
            </c:ext>
          </c:extLst>
        </c:ser>
        <c:ser>
          <c:idx val="8"/>
          <c:order val="8"/>
          <c:tx>
            <c:strRef>
              <c:f>инфлација!$B$13</c:f>
              <c:strCache>
                <c:ptCount val="1"/>
                <c:pt idx="0">
                  <c:v>Forcast IMF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инфлација!$C$13:$AO$13</c:f>
            </c:numRef>
          </c:val>
          <c:extLst>
            <c:ext xmlns:c16="http://schemas.microsoft.com/office/drawing/2014/chart" uri="{C3380CC4-5D6E-409C-BE32-E72D297353CC}">
              <c16:uniqueId val="{00000007-1025-43C5-8E93-22D162BC418C}"/>
            </c:ext>
          </c:extLst>
        </c:ser>
        <c:ser>
          <c:idx val="9"/>
          <c:order val="9"/>
          <c:tx>
            <c:strRef>
              <c:f>инфлација!$B$14</c:f>
              <c:strCache>
                <c:ptCount val="1"/>
                <c:pt idx="0">
                  <c:v>Forcast IMF 4'24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инфлација!$C$14:$AO$14</c:f>
            </c:numRef>
          </c:val>
          <c:extLst>
            <c:ext xmlns:c16="http://schemas.microsoft.com/office/drawing/2014/chart" uri="{C3380CC4-5D6E-409C-BE32-E72D297353CC}">
              <c16:uniqueId val="{00000008-1025-43C5-8E93-22D162BC418C}"/>
            </c:ext>
          </c:extLst>
        </c:ser>
        <c:ser>
          <c:idx val="11"/>
          <c:order val="10"/>
          <c:tx>
            <c:strRef>
              <c:f>инфлација!$B$17</c:f>
              <c:strCache>
                <c:ptCount val="1"/>
                <c:pt idx="0">
                  <c:v>Forcast World Bank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инфлација!$C$17:$AO$17</c:f>
            </c:numRef>
          </c:val>
          <c:extLst>
            <c:ext xmlns:c16="http://schemas.microsoft.com/office/drawing/2014/chart" uri="{C3380CC4-5D6E-409C-BE32-E72D297353CC}">
              <c16:uniqueId val="{00000009-1025-43C5-8E93-22D162BC418C}"/>
            </c:ext>
          </c:extLst>
        </c:ser>
        <c:ser>
          <c:idx val="12"/>
          <c:order val="11"/>
          <c:tx>
            <c:strRef>
              <c:f>инфлација!$B$18</c:f>
              <c:strCache>
                <c:ptCount val="1"/>
                <c:pt idx="0">
                  <c:v>Forcast World Bank 03'23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инфлација!$C$18:$AO$18</c:f>
            </c:numRef>
          </c:val>
          <c:extLst>
            <c:ext xmlns:c16="http://schemas.microsoft.com/office/drawing/2014/chart" uri="{C3380CC4-5D6E-409C-BE32-E72D297353CC}">
              <c16:uniqueId val="{0000000A-1025-43C5-8E93-22D162BC418C}"/>
            </c:ext>
          </c:extLst>
        </c:ser>
        <c:ser>
          <c:idx val="13"/>
          <c:order val="12"/>
          <c:tx>
            <c:strRef>
              <c:f>инфлација!$B$19</c:f>
              <c:strCache>
                <c:ptCount val="1"/>
                <c:pt idx="0">
                  <c:v>Forcast World Bank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инфлација!$C$19:$AO$19</c:f>
            </c:numRef>
          </c:val>
          <c:extLst>
            <c:ext xmlns:c16="http://schemas.microsoft.com/office/drawing/2014/chart" uri="{C3380CC4-5D6E-409C-BE32-E72D297353CC}">
              <c16:uniqueId val="{0000000B-1025-43C5-8E93-22D162BC418C}"/>
            </c:ext>
          </c:extLst>
        </c:ser>
        <c:ser>
          <c:idx val="15"/>
          <c:order val="13"/>
          <c:tx>
            <c:strRef>
              <c:f>инфлација!$B$22</c:f>
              <c:strCache>
                <c:ptCount val="1"/>
                <c:pt idx="0">
                  <c:v>Forcast European Commission 11'22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инфлација!$C$22:$AO$22</c:f>
            </c:numRef>
          </c:val>
          <c:extLst>
            <c:ext xmlns:c16="http://schemas.microsoft.com/office/drawing/2014/chart" uri="{C3380CC4-5D6E-409C-BE32-E72D297353CC}">
              <c16:uniqueId val="{0000000C-1025-43C5-8E93-22D162BC418C}"/>
            </c:ext>
          </c:extLst>
        </c:ser>
        <c:ser>
          <c:idx val="16"/>
          <c:order val="14"/>
          <c:tx>
            <c:strRef>
              <c:f>инфлација!$B$23</c:f>
              <c:strCache>
                <c:ptCount val="1"/>
                <c:pt idx="0">
                  <c:v>Forcast European Commission 05'23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инфлација!$C$23:$AO$23</c:f>
            </c:numRef>
          </c:val>
          <c:extLst>
            <c:ext xmlns:c16="http://schemas.microsoft.com/office/drawing/2014/chart" uri="{C3380CC4-5D6E-409C-BE32-E72D297353CC}">
              <c16:uniqueId val="{0000000D-1025-43C5-8E93-22D162BC418C}"/>
            </c:ext>
          </c:extLst>
        </c:ser>
        <c:ser>
          <c:idx val="18"/>
          <c:order val="15"/>
          <c:tx>
            <c:strRef>
              <c:f>инфлација!$B$26</c:f>
              <c:strCache>
                <c:ptCount val="1"/>
                <c:pt idx="0">
                  <c:v>Консензус форкаст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инфлација!$C$26:$AO$26</c:f>
            </c:numRef>
          </c:val>
          <c:extLst>
            <c:ext xmlns:c16="http://schemas.microsoft.com/office/drawing/2014/chart" uri="{C3380CC4-5D6E-409C-BE32-E72D297353CC}">
              <c16:uniqueId val="{0000000E-1025-43C5-8E93-22D162BC418C}"/>
            </c:ext>
          </c:extLst>
        </c:ser>
        <c:ser>
          <c:idx val="19"/>
          <c:order val="16"/>
          <c:tx>
            <c:strRef>
              <c:f>инфлација!$B$27</c:f>
              <c:strCache>
                <c:ptCount val="1"/>
                <c:pt idx="0">
                  <c:v>Консензус форкаст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инфлација!$C$27:$AO$27</c:f>
            </c:numRef>
          </c:val>
          <c:extLst>
            <c:ext xmlns:c16="http://schemas.microsoft.com/office/drawing/2014/chart" uri="{C3380CC4-5D6E-409C-BE32-E72D297353CC}">
              <c16:uniqueId val="{0000000F-1025-43C5-8E93-22D162BC418C}"/>
            </c:ext>
          </c:extLst>
        </c:ser>
        <c:ser>
          <c:idx val="31"/>
          <c:order val="26"/>
          <c:tx>
            <c:strRef>
              <c:f>инфлација!$B$41</c:f>
              <c:strCache>
                <c:ptCount val="1"/>
                <c:pt idx="0">
                  <c:v>Forcast ECB 12'23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инфлација!$C$41:$AO$41</c:f>
            </c:numRef>
          </c:val>
          <c:extLst>
            <c:ext xmlns:c16="http://schemas.microsoft.com/office/drawing/2014/chart" uri="{C3380CC4-5D6E-409C-BE32-E72D297353CC}">
              <c16:uniqueId val="{00000010-1025-43C5-8E93-22D162BC418C}"/>
            </c:ext>
          </c:extLst>
        </c:ser>
        <c:ser>
          <c:idx val="32"/>
          <c:order val="27"/>
          <c:tx>
            <c:strRef>
              <c:f>инфлација!$B$42</c:f>
              <c:strCache>
                <c:ptCount val="1"/>
                <c:pt idx="0">
                  <c:v>Forcast ECB 03'24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инфлација!$C$42:$AO$42</c:f>
            </c:numRef>
          </c:val>
          <c:extLst>
            <c:ext xmlns:c16="http://schemas.microsoft.com/office/drawing/2014/chart" uri="{C3380CC4-5D6E-409C-BE32-E72D297353CC}">
              <c16:uniqueId val="{00000011-1025-43C5-8E93-22D162BC418C}"/>
            </c:ext>
          </c:extLst>
        </c:ser>
        <c:ser>
          <c:idx val="33"/>
          <c:order val="28"/>
          <c:tx>
            <c:strRef>
              <c:f>инфлација!$B$43</c:f>
              <c:strCache>
                <c:ptCount val="1"/>
                <c:pt idx="0">
                  <c:v>Forcast ECB 06'24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инфлација!$C$43:$AO$43</c:f>
            </c:numRef>
          </c:val>
          <c:extLst>
            <c:ext xmlns:c16="http://schemas.microsoft.com/office/drawing/2014/chart" uri="{C3380CC4-5D6E-409C-BE32-E72D297353CC}">
              <c16:uniqueId val="{00000012-1025-43C5-8E93-22D162BC418C}"/>
            </c:ext>
          </c:extLst>
        </c:ser>
        <c:ser>
          <c:idx val="20"/>
          <c:order val="17"/>
          <c:tx>
            <c:strRef>
              <c:f>инфлација!$B$28</c:f>
              <c:strCache>
                <c:ptCount val="1"/>
                <c:pt idx="0">
                  <c:v>Kонсензус форкаст 4'24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инфлација!$C$28:$AO$28</c:f>
            </c:numRef>
          </c:val>
          <c:extLst>
            <c:ext xmlns:c16="http://schemas.microsoft.com/office/drawing/2014/chart" uri="{C3380CC4-5D6E-409C-BE32-E72D297353CC}">
              <c16:uniqueId val="{00000013-1025-43C5-8E93-22D162BC418C}"/>
            </c:ext>
          </c:extLst>
        </c:ser>
        <c:ser>
          <c:idx val="22"/>
          <c:order val="18"/>
          <c:tx>
            <c:strRef>
              <c:f>инфлација!$B$31</c:f>
              <c:strCache>
                <c:ptCount val="1"/>
                <c:pt idx="0">
                  <c:v>Министерство за финансии 11'22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инфлација!$C$31:$AO$31</c:f>
            </c:numRef>
          </c:val>
          <c:extLst>
            <c:ext xmlns:c16="http://schemas.microsoft.com/office/drawing/2014/chart" uri="{C3380CC4-5D6E-409C-BE32-E72D297353CC}">
              <c16:uniqueId val="{00000014-1025-43C5-8E93-22D162BC418C}"/>
            </c:ext>
          </c:extLst>
        </c:ser>
        <c:ser>
          <c:idx val="23"/>
          <c:order val="19"/>
          <c:tx>
            <c:strRef>
              <c:f>инфлација!$B$32</c:f>
              <c:strCache>
                <c:ptCount val="1"/>
                <c:pt idx="0">
                  <c:v>Министерство за финансии 4'23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инфлација!$C$32:$AO$32</c:f>
            </c:numRef>
          </c:val>
          <c:extLst>
            <c:ext xmlns:c16="http://schemas.microsoft.com/office/drawing/2014/chart" uri="{C3380CC4-5D6E-409C-BE32-E72D297353CC}">
              <c16:uniqueId val="{00000015-1025-43C5-8E93-22D162BC418C}"/>
            </c:ext>
          </c:extLst>
        </c:ser>
        <c:ser>
          <c:idx val="26"/>
          <c:order val="21"/>
          <c:tx>
            <c:strRef>
              <c:f>инфлација!$B$36</c:f>
              <c:strCache>
                <c:ptCount val="1"/>
                <c:pt idx="0">
                  <c:v>Forcast ECB 12'22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инфлација!$C$36:$AO$36</c:f>
            </c:numRef>
          </c:val>
          <c:extLst>
            <c:ext xmlns:c16="http://schemas.microsoft.com/office/drawing/2014/chart" uri="{C3380CC4-5D6E-409C-BE32-E72D297353CC}">
              <c16:uniqueId val="{00000016-1025-43C5-8E93-22D162BC418C}"/>
            </c:ext>
          </c:extLst>
        </c:ser>
        <c:ser>
          <c:idx val="27"/>
          <c:order val="22"/>
          <c:tx>
            <c:strRef>
              <c:f>инфлација!$B$37</c:f>
              <c:strCache>
                <c:ptCount val="1"/>
                <c:pt idx="0">
                  <c:v>Forcast ECB 03'23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инфлација!$C$37:$AO$37</c:f>
            </c:numRef>
          </c:val>
          <c:extLst>
            <c:ext xmlns:c16="http://schemas.microsoft.com/office/drawing/2014/chart" uri="{C3380CC4-5D6E-409C-BE32-E72D297353CC}">
              <c16:uniqueId val="{00000017-1025-43C5-8E93-22D162BC418C}"/>
            </c:ext>
          </c:extLst>
        </c:ser>
        <c:ser>
          <c:idx val="28"/>
          <c:order val="23"/>
          <c:tx>
            <c:strRef>
              <c:f>инфлација!$B$38</c:f>
              <c:strCache>
                <c:ptCount val="1"/>
                <c:pt idx="0">
                  <c:v>Forcast ECB 06'23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инфлација!$C$38:$AO$38</c:f>
            </c:numRef>
          </c:val>
          <c:extLst>
            <c:ext xmlns:c16="http://schemas.microsoft.com/office/drawing/2014/chart" uri="{C3380CC4-5D6E-409C-BE32-E72D297353CC}">
              <c16:uniqueId val="{00000018-1025-43C5-8E93-22D162BC418C}"/>
            </c:ext>
          </c:extLst>
        </c:ser>
        <c:ser>
          <c:idx val="29"/>
          <c:order val="24"/>
          <c:tx>
            <c:strRef>
              <c:f>инфлација!$B$39</c:f>
              <c:strCache>
                <c:ptCount val="1"/>
                <c:pt idx="0">
                  <c:v>Forcast ECB 07'23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инфлација!$C$39:$AO$39</c:f>
            </c:numRef>
          </c:val>
          <c:extLst>
            <c:ext xmlns:c16="http://schemas.microsoft.com/office/drawing/2014/chart" uri="{C3380CC4-5D6E-409C-BE32-E72D297353CC}">
              <c16:uniqueId val="{00000019-1025-43C5-8E93-22D162BC418C}"/>
            </c:ext>
          </c:extLst>
        </c:ser>
        <c:ser>
          <c:idx val="30"/>
          <c:order val="25"/>
          <c:tx>
            <c:strRef>
              <c:f>инфлација!$B$40</c:f>
              <c:strCache>
                <c:ptCount val="1"/>
                <c:pt idx="0">
                  <c:v>Forcast ECB 09'23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инфлација!$C$40:$AO$40</c:f>
            </c:numRef>
          </c:val>
          <c:extLst>
            <c:ext xmlns:c16="http://schemas.microsoft.com/office/drawing/2014/chart" uri="{C3380CC4-5D6E-409C-BE32-E72D297353CC}">
              <c16:uniqueId val="{0000001A-1025-43C5-8E93-22D162BC418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75898624"/>
        <c:axId val="175900160"/>
      </c:barChart>
      <c:lineChart>
        <c:grouping val="standard"/>
        <c:varyColors val="0"/>
        <c:ser>
          <c:idx val="5"/>
          <c:order val="5"/>
          <c:tx>
            <c:strRef>
              <c:f>инфлација!$B$10</c:f>
              <c:strCache>
                <c:ptCount val="1"/>
                <c:pt idx="0">
                  <c:v>Forcast NBRSM   4'25</c:v>
                </c:pt>
              </c:strCache>
            </c:strRef>
          </c:tx>
          <c:spPr>
            <a:ln w="2222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0909471904645208E-2"/>
                  <c:y val="-0.103458677142481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025-43C5-8E93-22D162BC41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инфлација!$C$10:$AO$10</c:f>
              <c:numCache>
                <c:formatCode>General</c:formatCode>
                <c:ptCount val="17"/>
                <c:pt idx="9" formatCode="0.0%">
                  <c:v>0.03</c:v>
                </c:pt>
                <c:pt idx="10" formatCode="0.0%">
                  <c:v>0.03</c:v>
                </c:pt>
                <c:pt idx="11" formatCode="0.0%">
                  <c:v>0.03</c:v>
                </c:pt>
                <c:pt idx="12" formatCode="0.0%">
                  <c:v>0.03</c:v>
                </c:pt>
                <c:pt idx="13" formatCode="0.0%">
                  <c:v>0.03</c:v>
                </c:pt>
                <c:pt idx="14" formatCode="0.0%">
                  <c:v>0.03</c:v>
                </c:pt>
                <c:pt idx="15" formatCode="0.0%">
                  <c:v>0.03</c:v>
                </c:pt>
                <c:pt idx="16" formatCode="0.0%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1025-43C5-8E93-22D162BC418C}"/>
            </c:ext>
          </c:extLst>
        </c:ser>
        <c:ser>
          <c:idx val="25"/>
          <c:order val="20"/>
          <c:tx>
            <c:strRef>
              <c:f>инфлација!$B$35</c:f>
              <c:strCache>
                <c:ptCount val="1"/>
                <c:pt idx="0">
                  <c:v>Inflation rate EU</c:v>
                </c:pt>
              </c:strCache>
            </c:strRef>
          </c:tx>
          <c:spPr>
            <a:ln w="22225" cap="rnd">
              <a:solidFill>
                <a:srgbClr val="FF99CC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6794206658019886E-2"/>
                  <c:y val="8.6865775764957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025-43C5-8E93-22D162BC418C}"/>
                </c:ext>
              </c:extLst>
            </c:dLbl>
            <c:dLbl>
              <c:idx val="6"/>
              <c:layout>
                <c:manualLayout>
                  <c:x val="-1.902177768319515E-2"/>
                  <c:y val="-8.67193888345657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025-43C5-8E93-22D162BC418C}"/>
                </c:ext>
              </c:extLst>
            </c:dLbl>
            <c:dLbl>
              <c:idx val="7"/>
              <c:layout>
                <c:manualLayout>
                  <c:x val="-1.6084057354170331E-2"/>
                  <c:y val="-0.101243717084384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025-43C5-8E93-22D162BC41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инфлација!$C$35:$AO$35</c:f>
              <c:numCache>
                <c:formatCode>0.0%</c:formatCode>
                <c:ptCount val="17"/>
                <c:pt idx="0">
                  <c:v>1.2999999999999999E-2</c:v>
                </c:pt>
                <c:pt idx="1">
                  <c:v>-3.0000000000000001E-3</c:v>
                </c:pt>
                <c:pt idx="2">
                  <c:v>0.05</c:v>
                </c:pt>
                <c:pt idx="3">
                  <c:v>9.1999999999999998E-2</c:v>
                </c:pt>
                <c:pt idx="4">
                  <c:v>2.9000000000000001E-2</c:v>
                </c:pt>
                <c:pt idx="5">
                  <c:v>2.4E-2</c:v>
                </c:pt>
                <c:pt idx="6">
                  <c:v>2.5000000000000001E-2</c:v>
                </c:pt>
                <c:pt idx="7">
                  <c:v>2.3E-2</c:v>
                </c:pt>
                <c:pt idx="8">
                  <c:v>2.1999999999999999E-2</c:v>
                </c:pt>
                <c:pt idx="9">
                  <c:v>2.1999999999999999E-2</c:v>
                </c:pt>
                <c:pt idx="10">
                  <c:v>1.9E-2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1025-43C5-8E93-22D162BC418C}"/>
            </c:ext>
          </c:extLst>
        </c:ser>
        <c:ser>
          <c:idx val="35"/>
          <c:order val="29"/>
          <c:tx>
            <c:strRef>
              <c:f>инфлација!$B$49</c:f>
              <c:strCache>
                <c:ptCount val="1"/>
                <c:pt idx="0">
                  <c:v>Forcast ECB 09'25</c:v>
                </c:pt>
              </c:strCache>
            </c:strRef>
          </c:tx>
          <c:spPr>
            <a:ln w="22225" cap="rnd">
              <a:solidFill>
                <a:srgbClr val="FF99CC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инфлација!$C$3:$AR$3</c:f>
              <c:strCache>
                <c:ptCount val="20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01/2025</c:v>
                </c:pt>
                <c:pt idx="7">
                  <c:v>02/2025</c:v>
                </c:pt>
                <c:pt idx="8">
                  <c:v>03/2025</c:v>
                </c:pt>
                <c:pt idx="9">
                  <c:v>04/2025</c:v>
                </c:pt>
                <c:pt idx="10">
                  <c:v>05/2025</c:v>
                </c:pt>
                <c:pt idx="11">
                  <c:v>06/2025</c:v>
                </c:pt>
                <c:pt idx="12">
                  <c:v>07/2025</c:v>
                </c:pt>
                <c:pt idx="13">
                  <c:v>08/2025</c:v>
                </c:pt>
                <c:pt idx="14">
                  <c:v>09/2025</c:v>
                </c:pt>
                <c:pt idx="15">
                  <c:v>12/2025</c:v>
                </c:pt>
                <c:pt idx="16">
                  <c:v>12/2026</c:v>
                </c:pt>
                <c:pt idx="17">
                  <c:v>12/2027</c:v>
                </c:pt>
                <c:pt idx="18">
                  <c:v>12/2028</c:v>
                </c:pt>
                <c:pt idx="19">
                  <c:v>12/2029</c:v>
                </c:pt>
              </c:strCache>
            </c:strRef>
          </c:cat>
          <c:val>
            <c:numRef>
              <c:f>инфлација!$C$49:$AR$49</c:f>
              <c:numCache>
                <c:formatCode>General</c:formatCode>
                <c:ptCount val="20"/>
                <c:pt idx="14" formatCode="0.0%">
                  <c:v>2.1000000000000001E-2</c:v>
                </c:pt>
                <c:pt idx="15" formatCode="0.0%">
                  <c:v>2.1000000000000001E-2</c:v>
                </c:pt>
                <c:pt idx="16" formatCode="0.0%">
                  <c:v>1.7000000000000001E-2</c:v>
                </c:pt>
                <c:pt idx="17" formatCode="0.0%">
                  <c:v>1.9E-2</c:v>
                </c:pt>
                <c:pt idx="18" formatCode="0.0%">
                  <c:v>0.02</c:v>
                </c:pt>
                <c:pt idx="19" formatCode="0.0%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1025-43C5-8E93-22D162BC4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98624"/>
        <c:axId val="175900160"/>
      </c:lineChart>
      <c:catAx>
        <c:axId val="17589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00160"/>
        <c:crosses val="autoZero"/>
        <c:auto val="1"/>
        <c:lblAlgn val="ctr"/>
        <c:lblOffset val="100"/>
        <c:noMultiLvlLbl val="0"/>
      </c:catAx>
      <c:valAx>
        <c:axId val="1759001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75898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Loans - </a:t>
            </a:r>
            <a:r>
              <a:rPr lang="mk-MK" sz="1800" b="0" i="0" baseline="0" dirty="0">
                <a:effectLst/>
              </a:rPr>
              <a:t> </a:t>
            </a:r>
            <a:r>
              <a:rPr lang="en-US" sz="1800" b="0" i="0" baseline="0" dirty="0">
                <a:effectLst/>
              </a:rPr>
              <a:t>households</a:t>
            </a:r>
            <a:endParaRPr lang="en-US" sz="9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u="none" strike="noStrike" baseline="0" dirty="0">
                <a:solidFill>
                  <a:srgbClr val="002060"/>
                </a:solidFill>
              </a:rPr>
              <a:t>Loans - 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US" sz="1000" b="1" i="0" u="none" strike="noStrike" baseline="0" dirty="0">
                <a:solidFill>
                  <a:srgbClr val="002060"/>
                </a:solidFill>
              </a:rPr>
              <a:t>households</a:t>
            </a:r>
            <a:endParaRPr lang="en-US" sz="10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'12.2010-9.2021'!$GA$33</c:f>
              <c:strCache>
                <c:ptCount val="1"/>
                <c:pt idx="0">
                  <c:v>30.09.2021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7-4083-A4BF-E0EA5A4E1FE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7-4083-A4BF-E0EA5A4E1FE8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47-4083-A4BF-E0EA5A4E1F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real estate loans</a:t>
                    </a:r>
                    <a:r>
                      <a:rPr lang="en-US" baseline="0" dirty="0"/>
                      <a:t>
 36 %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867056174296817"/>
                      <c:h val="0.268709667532533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647-4083-A4BF-E0EA5A4E1F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Credit cards &amp;</a:t>
                    </a:r>
                    <a:r>
                      <a:rPr lang="en-US" baseline="0" dirty="0"/>
                      <a:t> consumer loans
62 %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49426622109127"/>
                      <c:h val="0.331294878183421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647-4083-A4BF-E0EA5A4E1F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Car loans
0,15%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50031167274908"/>
                      <c:h val="0.204812397958147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647-4083-A4BF-E0EA5A4E1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'12.2010-9.2021'!$FZ$34:$FZ$36</c:f>
              <c:strCache>
                <c:ptCount val="3"/>
                <c:pt idx="0">
                  <c:v>Стамбени кредити</c:v>
                </c:pt>
                <c:pt idx="1">
                  <c:v>Картички и потрошувачки кредити</c:v>
                </c:pt>
                <c:pt idx="2">
                  <c:v>автомобилски кредити</c:v>
                </c:pt>
              </c:strCache>
            </c:strRef>
          </c:cat>
          <c:val>
            <c:numRef>
              <c:f>'12.2010-9.2021'!$GA$34:$GA$36</c:f>
              <c:numCache>
                <c:formatCode>0.0%</c:formatCode>
                <c:ptCount val="3"/>
                <c:pt idx="0" formatCode="0.00%">
                  <c:v>0.30889098450713698</c:v>
                </c:pt>
                <c:pt idx="1">
                  <c:v>0.67088072737990112</c:v>
                </c:pt>
                <c:pt idx="2" formatCode="0.00%">
                  <c:v>1.1669101711402723E-3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47-4083-A4BF-E0EA5A4E1F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LOANS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292296205558115E-2"/>
          <c:y val="0.12532988854594784"/>
          <c:w val="0.94941540758888376"/>
          <c:h val="0.75614437531983103"/>
        </c:manualLayout>
      </c:layout>
      <c:lineChart>
        <c:grouping val="standard"/>
        <c:varyColors val="0"/>
        <c:ser>
          <c:idx val="1"/>
          <c:order val="0"/>
          <c:tx>
            <c:strRef>
              <c:f>Sheet1!$A$10</c:f>
              <c:strCache>
                <c:ptCount val="1"/>
                <c:pt idx="0">
                  <c:v>Loans</c:v>
                </c:pt>
              </c:strCache>
            </c:strRef>
          </c:tx>
          <c:spPr>
            <a:ln w="3175" cap="rnd">
              <a:solidFill>
                <a:srgbClr val="FF0066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C0E-4504-A605-7268917B026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C0E-4504-A605-7268917B026F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C0E-4504-A605-7268917B026F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C0E-4504-A605-7268917B026F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C0E-4504-A605-7268917B02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Sheet1!$B$8:$K$8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Sheet1!$B$10:$K$10</c:f>
              <c:numCache>
                <c:formatCode>#,##0</c:formatCode>
                <c:ptCount val="10"/>
                <c:pt idx="0">
                  <c:v>339699</c:v>
                </c:pt>
                <c:pt idx="1">
                  <c:v>353502</c:v>
                </c:pt>
                <c:pt idx="2">
                  <c:v>383627</c:v>
                </c:pt>
                <c:pt idx="3">
                  <c:v>422522</c:v>
                </c:pt>
                <c:pt idx="4">
                  <c:v>440560</c:v>
                </c:pt>
                <c:pt idx="5">
                  <c:v>458207</c:v>
                </c:pt>
                <c:pt idx="6">
                  <c:v>464860</c:v>
                </c:pt>
                <c:pt idx="7">
                  <c:v>489924</c:v>
                </c:pt>
                <c:pt idx="8">
                  <c:v>500964</c:v>
                </c:pt>
                <c:pt idx="9">
                  <c:v>524186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0E-4504-A605-7268917B02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28594143"/>
        <c:axId val="1528592703"/>
      </c:lineChart>
      <c:catAx>
        <c:axId val="15285941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8592703"/>
        <c:crosses val="autoZero"/>
        <c:auto val="1"/>
        <c:lblAlgn val="ctr"/>
        <c:lblOffset val="100"/>
        <c:noMultiLvlLbl val="0"/>
      </c:catAx>
      <c:valAx>
        <c:axId val="1528592703"/>
        <c:scaling>
          <c:orientation val="minMax"/>
          <c:min val="300000"/>
        </c:scaling>
        <c:delete val="1"/>
        <c:axPos val="l"/>
        <c:numFmt formatCode="#,##0" sourceLinked="1"/>
        <c:majorTickMark val="none"/>
        <c:minorTickMark val="none"/>
        <c:tickLblPos val="nextTo"/>
        <c:crossAx val="1528594143"/>
        <c:crosses val="autoZero"/>
        <c:crossBetween val="between"/>
        <c:majorUnit val="3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en-US" sz="1600" b="1" i="0" u="none" strike="noStrike" kern="1200" cap="none" spc="0" normalizeH="0" baseline="0" dirty="0">
                <a:solidFill>
                  <a:srgbClr val="FF0000"/>
                </a:solidFill>
              </a:rPr>
              <a:t>Structure of loans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8300925925925926"/>
          <c:w val="0.95"/>
          <c:h val="0.603688028579760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депозити!$A$34</c:f>
              <c:strCache>
                <c:ptCount val="1"/>
                <c:pt idx="0">
                  <c:v>Non-financial corporations (loans)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CAB-42C2-A29F-8DCFE3903B6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CAB-42C2-A29F-8DCFE3903B6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CAB-42C2-A29F-8DCFE3903B6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CAB-42C2-A29F-8DCFE3903B6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CAB-42C2-A29F-8DCFE3903B6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CAB-42C2-A29F-8DCFE3903B6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CAB-42C2-A29F-8DCFE3903B6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CAB-42C2-A29F-8DCFE3903B6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CAB-42C2-A29F-8DCFE3903B6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CAB-42C2-A29F-8DCFE3903B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депозити!$B$33:$K$33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 25</c:v>
                </c:pt>
              </c:strCache>
            </c:strRef>
          </c:cat>
          <c:val>
            <c:numRef>
              <c:f>депозити!$B$34:$K$34</c:f>
              <c:numCache>
                <c:formatCode>0%</c:formatCode>
                <c:ptCount val="10"/>
                <c:pt idx="0">
                  <c:v>0.49079530981928343</c:v>
                </c:pt>
                <c:pt idx="1">
                  <c:v>0.4764334512433655</c:v>
                </c:pt>
                <c:pt idx="2">
                  <c:v>0.47869158445500021</c:v>
                </c:pt>
                <c:pt idx="3">
                  <c:v>0.48573408930099393</c:v>
                </c:pt>
                <c:pt idx="4">
                  <c:v>0.48076836508706744</c:v>
                </c:pt>
                <c:pt idx="5">
                  <c:v>0.48209699199639705</c:v>
                </c:pt>
                <c:pt idx="6">
                  <c:v>0.47941883943501146</c:v>
                </c:pt>
                <c:pt idx="7">
                  <c:v>0.49221793612503079</c:v>
                </c:pt>
                <c:pt idx="8">
                  <c:v>0.49063102021061589</c:v>
                </c:pt>
                <c:pt idx="9">
                  <c:v>0.48884819456778072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CAB-42C2-A29F-8DCFE3903B67}"/>
            </c:ext>
          </c:extLst>
        </c:ser>
        <c:ser>
          <c:idx val="1"/>
          <c:order val="1"/>
          <c:tx>
            <c:strRef>
              <c:f>депозити!$A$35</c:f>
              <c:strCache>
                <c:ptCount val="1"/>
                <c:pt idx="0">
                  <c:v>Households (loans)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CAB-42C2-A29F-8DCFE3903B6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CAB-42C2-A29F-8DCFE3903B6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CAB-42C2-A29F-8DCFE3903B6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1CAB-42C2-A29F-8DCFE3903B6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1CAB-42C2-A29F-8DCFE3903B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депозити!$B$33:$K$33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 25</c:v>
                </c:pt>
              </c:strCache>
            </c:strRef>
          </c:cat>
          <c:val>
            <c:numRef>
              <c:f>депозити!$B$35:$K$35</c:f>
              <c:numCache>
                <c:formatCode>0%</c:formatCode>
                <c:ptCount val="10"/>
                <c:pt idx="0">
                  <c:v>0.49900201126160831</c:v>
                </c:pt>
                <c:pt idx="1">
                  <c:v>0.51248974080202003</c:v>
                </c:pt>
                <c:pt idx="2">
                  <c:v>0.51134881984770619</c:v>
                </c:pt>
                <c:pt idx="3">
                  <c:v>0.50017244178305587</c:v>
                </c:pt>
                <c:pt idx="4">
                  <c:v>0.51294553015243149</c:v>
                </c:pt>
                <c:pt idx="5">
                  <c:v>0.51227715970728249</c:v>
                </c:pt>
                <c:pt idx="6">
                  <c:v>0.51546332976433062</c:v>
                </c:pt>
                <c:pt idx="7">
                  <c:v>0.5026712951282869</c:v>
                </c:pt>
                <c:pt idx="8">
                  <c:v>0.50203909922111645</c:v>
                </c:pt>
                <c:pt idx="9">
                  <c:v>0.49486741353085884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CAB-42C2-A29F-8DCFE3903B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8343807"/>
        <c:axId val="1858344287"/>
      </c:barChart>
      <c:catAx>
        <c:axId val="185834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344287"/>
        <c:crosses val="autoZero"/>
        <c:auto val="1"/>
        <c:lblAlgn val="ctr"/>
        <c:lblOffset val="100"/>
        <c:noMultiLvlLbl val="0"/>
      </c:catAx>
      <c:valAx>
        <c:axId val="18583442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5834380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200" b="1" i="0" u="none" strike="noStrike" kern="1200" cap="none" spc="20" baseline="0" dirty="0">
                <a:solidFill>
                  <a:srgbClr val="FF0000"/>
                </a:solidFill>
              </a:rPr>
              <a:t>Loan concentration by climate policy relevant sectors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8576197668863521"/>
          <c:y val="0.17420713194694315"/>
          <c:w val="0.57276225647522494"/>
          <c:h val="0.742946736549746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'Климатски ризици (2)'!$C$5</c:f>
              <c:strCache>
                <c:ptCount val="1"/>
                <c:pt idx="0">
                  <c:v>12/2019</c:v>
                </c:pt>
              </c:strCache>
            </c:strRef>
          </c:tx>
          <c:spPr>
            <a:solidFill>
              <a:schemeClr val="accent5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'Климатски ризици (2)'!$B$6:$B$12</c:f>
              <c:strCache>
                <c:ptCount val="7"/>
                <c:pt idx="0">
                  <c:v>Fossil fuels</c:v>
                </c:pt>
                <c:pt idx="1">
                  <c:v>Utilities</c:v>
                </c:pt>
                <c:pt idx="2">
                  <c:v>Energy-intensive sectors</c:v>
                </c:pt>
                <c:pt idx="3">
                  <c:v>Buildings</c:v>
                </c:pt>
                <c:pt idx="4">
                  <c:v>Transportation</c:v>
                </c:pt>
                <c:pt idx="5">
                  <c:v>Agriculture </c:v>
                </c:pt>
                <c:pt idx="6">
                  <c:v>Exposures towards sectors that highly contribute to climate change </c:v>
                </c:pt>
              </c:strCache>
            </c:strRef>
          </c:cat>
          <c:val>
            <c:numRef>
              <c:f>'Климатски ризици (2)'!$C$6:$C$12</c:f>
              <c:numCache>
                <c:formatCode>#,##0</c:formatCode>
                <c:ptCount val="7"/>
                <c:pt idx="0">
                  <c:v>10483.231</c:v>
                </c:pt>
                <c:pt idx="1">
                  <c:v>12457.365</c:v>
                </c:pt>
                <c:pt idx="2">
                  <c:v>26167.894</c:v>
                </c:pt>
                <c:pt idx="3">
                  <c:v>34826.591999999997</c:v>
                </c:pt>
                <c:pt idx="4">
                  <c:v>25944.962</c:v>
                </c:pt>
                <c:pt idx="5">
                  <c:v>4785.54</c:v>
                </c:pt>
                <c:pt idx="6">
                  <c:v>114665.58399999999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2-4704-B81D-8592D721F947}"/>
            </c:ext>
          </c:extLst>
        </c:ser>
        <c:ser>
          <c:idx val="1"/>
          <c:order val="1"/>
          <c:tx>
            <c:strRef>
              <c:f>'Климатски ризици (2)'!$D$5</c:f>
              <c:strCache>
                <c:ptCount val="1"/>
                <c:pt idx="0">
                  <c:v>12/2020</c:v>
                </c:pt>
              </c:strCache>
            </c:strRef>
          </c:tx>
          <c:spPr>
            <a:solidFill>
              <a:schemeClr val="accent5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'Климатски ризици (2)'!$B$6:$B$12</c:f>
              <c:strCache>
                <c:ptCount val="7"/>
                <c:pt idx="0">
                  <c:v>Fossil fuels</c:v>
                </c:pt>
                <c:pt idx="1">
                  <c:v>Utilities</c:v>
                </c:pt>
                <c:pt idx="2">
                  <c:v>Energy-intensive sectors</c:v>
                </c:pt>
                <c:pt idx="3">
                  <c:v>Buildings</c:v>
                </c:pt>
                <c:pt idx="4">
                  <c:v>Transportation</c:v>
                </c:pt>
                <c:pt idx="5">
                  <c:v>Agriculture </c:v>
                </c:pt>
                <c:pt idx="6">
                  <c:v>Exposures towards sectors that highly contribute to climate change </c:v>
                </c:pt>
              </c:strCache>
            </c:strRef>
          </c:cat>
          <c:val>
            <c:numRef>
              <c:f>'Климатски ризици (2)'!$D$6:$D$12</c:f>
              <c:numCache>
                <c:formatCode>#,##0</c:formatCode>
                <c:ptCount val="7"/>
                <c:pt idx="0">
                  <c:v>11055.22</c:v>
                </c:pt>
                <c:pt idx="1">
                  <c:v>13279.623</c:v>
                </c:pt>
                <c:pt idx="2">
                  <c:v>29498.806</c:v>
                </c:pt>
                <c:pt idx="3">
                  <c:v>36177.964999999997</c:v>
                </c:pt>
                <c:pt idx="4">
                  <c:v>27786.315999999999</c:v>
                </c:pt>
                <c:pt idx="5">
                  <c:v>5274.3280000000004</c:v>
                </c:pt>
                <c:pt idx="6">
                  <c:v>123072.25799999999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D2-4704-B81D-8592D721F947}"/>
            </c:ext>
          </c:extLst>
        </c:ser>
        <c:ser>
          <c:idx val="2"/>
          <c:order val="2"/>
          <c:tx>
            <c:strRef>
              <c:f>'Климатски ризици (2)'!$E$5</c:f>
              <c:strCache>
                <c:ptCount val="1"/>
                <c:pt idx="0">
                  <c:v>12/2021</c:v>
                </c:pt>
              </c:strCache>
            </c:strRef>
          </c:tx>
          <c:spPr>
            <a:solidFill>
              <a:schemeClr val="accent5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'Климатски ризици (2)'!$B$6:$B$12</c:f>
              <c:strCache>
                <c:ptCount val="7"/>
                <c:pt idx="0">
                  <c:v>Fossil fuels</c:v>
                </c:pt>
                <c:pt idx="1">
                  <c:v>Utilities</c:v>
                </c:pt>
                <c:pt idx="2">
                  <c:v>Energy-intensive sectors</c:v>
                </c:pt>
                <c:pt idx="3">
                  <c:v>Buildings</c:v>
                </c:pt>
                <c:pt idx="4">
                  <c:v>Transportation</c:v>
                </c:pt>
                <c:pt idx="5">
                  <c:v>Agriculture </c:v>
                </c:pt>
                <c:pt idx="6">
                  <c:v>Exposures towards sectors that highly contribute to climate change </c:v>
                </c:pt>
              </c:strCache>
            </c:strRef>
          </c:cat>
          <c:val>
            <c:numRef>
              <c:f>'Климатски ризици (2)'!$E$6:$E$12</c:f>
              <c:numCache>
                <c:formatCode>#,##0</c:formatCode>
                <c:ptCount val="7"/>
                <c:pt idx="0">
                  <c:v>10625.262000000001</c:v>
                </c:pt>
                <c:pt idx="1">
                  <c:v>15418.847</c:v>
                </c:pt>
                <c:pt idx="2">
                  <c:v>28028.559000000001</c:v>
                </c:pt>
                <c:pt idx="3">
                  <c:v>44246.919000000002</c:v>
                </c:pt>
                <c:pt idx="4">
                  <c:v>29984.378000000001</c:v>
                </c:pt>
                <c:pt idx="5">
                  <c:v>5702.6710000000003</c:v>
                </c:pt>
                <c:pt idx="6">
                  <c:v>134006.636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D2-4704-B81D-8592D721F947}"/>
            </c:ext>
          </c:extLst>
        </c:ser>
        <c:ser>
          <c:idx val="3"/>
          <c:order val="3"/>
          <c:tx>
            <c:strRef>
              <c:f>'Климатски ризици (2)'!$F$5</c:f>
              <c:strCache>
                <c:ptCount val="1"/>
                <c:pt idx="0">
                  <c:v>12/2022</c:v>
                </c:pt>
              </c:strCache>
            </c:strRef>
          </c:tx>
          <c:spPr>
            <a:solidFill>
              <a:schemeClr val="accent5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'Климатски ризици (2)'!$B$6:$B$12</c:f>
              <c:strCache>
                <c:ptCount val="7"/>
                <c:pt idx="0">
                  <c:v>Fossil fuels</c:v>
                </c:pt>
                <c:pt idx="1">
                  <c:v>Utilities</c:v>
                </c:pt>
                <c:pt idx="2">
                  <c:v>Energy-intensive sectors</c:v>
                </c:pt>
                <c:pt idx="3">
                  <c:v>Buildings</c:v>
                </c:pt>
                <c:pt idx="4">
                  <c:v>Transportation</c:v>
                </c:pt>
                <c:pt idx="5">
                  <c:v>Agriculture </c:v>
                </c:pt>
                <c:pt idx="6">
                  <c:v>Exposures towards sectors that highly contribute to climate change </c:v>
                </c:pt>
              </c:strCache>
            </c:strRef>
          </c:cat>
          <c:val>
            <c:numRef>
              <c:f>'Климатски ризици (2)'!$F$6:$F$12</c:f>
              <c:numCache>
                <c:formatCode>#,##0</c:formatCode>
                <c:ptCount val="7"/>
                <c:pt idx="0">
                  <c:v>9686.5630000000001</c:v>
                </c:pt>
                <c:pt idx="1">
                  <c:v>20382.367999999999</c:v>
                </c:pt>
                <c:pt idx="2">
                  <c:v>31873.766</c:v>
                </c:pt>
                <c:pt idx="3">
                  <c:v>47521.904999999999</c:v>
                </c:pt>
                <c:pt idx="4">
                  <c:v>31251.017</c:v>
                </c:pt>
                <c:pt idx="5">
                  <c:v>5614.4880000000003</c:v>
                </c:pt>
                <c:pt idx="6">
                  <c:v>146330.10700000002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D2-4704-B81D-8592D721F947}"/>
            </c:ext>
          </c:extLst>
        </c:ser>
        <c:ser>
          <c:idx val="4"/>
          <c:order val="4"/>
          <c:tx>
            <c:strRef>
              <c:f>'Климатски ризици (2)'!$G$5</c:f>
              <c:strCache>
                <c:ptCount val="1"/>
                <c:pt idx="0">
                  <c:v>12/2023</c:v>
                </c:pt>
              </c:strCache>
            </c:strRef>
          </c:tx>
          <c:spPr>
            <a:solidFill>
              <a:schemeClr val="accent5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'Климатски ризици (2)'!$B$6:$B$12</c:f>
              <c:strCache>
                <c:ptCount val="7"/>
                <c:pt idx="0">
                  <c:v>Fossil fuels</c:v>
                </c:pt>
                <c:pt idx="1">
                  <c:v>Utilities</c:v>
                </c:pt>
                <c:pt idx="2">
                  <c:v>Energy-intensive sectors</c:v>
                </c:pt>
                <c:pt idx="3">
                  <c:v>Buildings</c:v>
                </c:pt>
                <c:pt idx="4">
                  <c:v>Transportation</c:v>
                </c:pt>
                <c:pt idx="5">
                  <c:v>Agriculture </c:v>
                </c:pt>
                <c:pt idx="6">
                  <c:v>Exposures towards sectors that highly contribute to climate change </c:v>
                </c:pt>
              </c:strCache>
            </c:strRef>
          </c:cat>
          <c:val>
            <c:numRef>
              <c:f>'Климатски ризици (2)'!$G$6:$G$12</c:f>
              <c:numCache>
                <c:formatCode>#,##0</c:formatCode>
                <c:ptCount val="7"/>
                <c:pt idx="0">
                  <c:v>9234.6620000000003</c:v>
                </c:pt>
                <c:pt idx="1">
                  <c:v>25452.804</c:v>
                </c:pt>
                <c:pt idx="2">
                  <c:v>30379.476999999999</c:v>
                </c:pt>
                <c:pt idx="3">
                  <c:v>53619.775000000001</c:v>
                </c:pt>
                <c:pt idx="4">
                  <c:v>32213.811000000002</c:v>
                </c:pt>
                <c:pt idx="5">
                  <c:v>5426.6170000000002</c:v>
                </c:pt>
                <c:pt idx="6">
                  <c:v>156327.14599999998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D2-4704-B81D-8592D721F947}"/>
            </c:ext>
          </c:extLst>
        </c:ser>
        <c:ser>
          <c:idx val="5"/>
          <c:order val="5"/>
          <c:tx>
            <c:strRef>
              <c:f>'Климатски ризици (2)'!$H$5</c:f>
              <c:strCache>
                <c:ptCount val="1"/>
                <c:pt idx="0">
                  <c:v>12/2024</c:v>
                </c:pt>
              </c:strCache>
            </c:strRef>
          </c:tx>
          <c:spPr>
            <a:solidFill>
              <a:schemeClr val="accent5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771937687041178E-2"/>
                  <c:y val="4.14312617702448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CE-44A1-9217-82D7BDCCAA73}"/>
                </c:ext>
              </c:extLst>
            </c:dLbl>
            <c:dLbl>
              <c:idx val="1"/>
              <c:layout>
                <c:manualLayout>
                  <c:x val="-1.0797473807143881E-4"/>
                  <c:y val="3.01318267419962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CE-44A1-9217-82D7BDCCAA73}"/>
                </c:ext>
              </c:extLst>
            </c:dLbl>
            <c:dLbl>
              <c:idx val="2"/>
              <c:layout>
                <c:manualLayout>
                  <c:x val="9.4981840956047288E-3"/>
                  <c:y val="3.38983050847456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CE-44A1-9217-82D7BDCCAA73}"/>
                </c:ext>
              </c:extLst>
            </c:dLbl>
            <c:dLbl>
              <c:idx val="3"/>
              <c:layout>
                <c:manualLayout>
                  <c:x val="-7.3125938633285641E-3"/>
                  <c:y val="3.01318267419962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CE-44A1-9217-82D7BDCCAA73}"/>
                </c:ext>
              </c:extLst>
            </c:dLbl>
            <c:dLbl>
              <c:idx val="4"/>
              <c:layout>
                <c:manualLayout>
                  <c:x val="3.0294694937828333E-2"/>
                  <c:y val="2.06675902757857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34564796667086"/>
                      <c:h val="6.38777017194763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CE-44A1-9217-82D7BDCCAA73}"/>
                </c:ext>
              </c:extLst>
            </c:dLbl>
            <c:dLbl>
              <c:idx val="5"/>
              <c:layout>
                <c:manualLayout>
                  <c:x val="2.1557506286550204E-2"/>
                  <c:y val="3.01318267419962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CE-44A1-9217-82D7BDCCAA73}"/>
                </c:ext>
              </c:extLst>
            </c:dLbl>
            <c:dLbl>
              <c:idx val="6"/>
              <c:layout>
                <c:manualLayout>
                  <c:x val="-8.657456100043228E-3"/>
                  <c:y val="1.12994350282485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CE-44A1-9217-82D7BDCCA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'Климатски ризици (2)'!$B$6:$B$12</c:f>
              <c:strCache>
                <c:ptCount val="7"/>
                <c:pt idx="0">
                  <c:v>Fossil fuels</c:v>
                </c:pt>
                <c:pt idx="1">
                  <c:v>Utilities</c:v>
                </c:pt>
                <c:pt idx="2">
                  <c:v>Energy-intensive sectors</c:v>
                </c:pt>
                <c:pt idx="3">
                  <c:v>Buildings</c:v>
                </c:pt>
                <c:pt idx="4">
                  <c:v>Transportation</c:v>
                </c:pt>
                <c:pt idx="5">
                  <c:v>Agriculture </c:v>
                </c:pt>
                <c:pt idx="6">
                  <c:v>Exposures towards sectors that highly contribute to climate change </c:v>
                </c:pt>
              </c:strCache>
            </c:strRef>
          </c:cat>
          <c:val>
            <c:numRef>
              <c:f>'Климатски ризици (2)'!$H$6:$H$12</c:f>
              <c:numCache>
                <c:formatCode>#,##0</c:formatCode>
                <c:ptCount val="7"/>
                <c:pt idx="0">
                  <c:v>9181.8259999999991</c:v>
                </c:pt>
                <c:pt idx="1">
                  <c:v>34556.447999999997</c:v>
                </c:pt>
                <c:pt idx="2">
                  <c:v>32793.14</c:v>
                </c:pt>
                <c:pt idx="3">
                  <c:v>59721.802000000003</c:v>
                </c:pt>
                <c:pt idx="4">
                  <c:v>32208.667000000001</c:v>
                </c:pt>
                <c:pt idx="5">
                  <c:v>5985.8490000000002</c:v>
                </c:pt>
                <c:pt idx="6">
                  <c:v>174447.73199999996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D2-4704-B81D-8592D721F94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overlap val="-58"/>
        <c:axId val="1237667280"/>
        <c:axId val="1237664400"/>
      </c:barChart>
      <c:catAx>
        <c:axId val="1237667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rgbClr val="002060"/>
                </a:solidFill>
                <a:latin typeface="Amasis MT Pro" panose="02040504050005020304" pitchFamily="18" charset="0"/>
                <a:ea typeface="+mn-ea"/>
                <a:cs typeface="+mn-cs"/>
              </a:defRPr>
            </a:pPr>
            <a:endParaRPr lang="en-US"/>
          </a:p>
        </c:txPr>
        <c:crossAx val="1237664400"/>
        <c:crosses val="autoZero"/>
        <c:auto val="1"/>
        <c:lblAlgn val="ctr"/>
        <c:lblOffset val="100"/>
        <c:noMultiLvlLbl val="0"/>
      </c:catAx>
      <c:valAx>
        <c:axId val="123766440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237667280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411B45"/>
                </a:solidFill>
                <a:latin typeface="+mn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002060"/>
                </a:solidFill>
              </a:rPr>
              <a:t>NPL Coverage - Coverage of non-performing loans with impairment</a:t>
            </a:r>
            <a:endParaRPr lang="ru-RU" sz="1600" b="1" i="0" u="none" strike="noStrike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411B45"/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219344"/>
        <c:axId val="1832608400"/>
      </c:lineChart>
      <c:catAx>
        <c:axId val="47221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08400"/>
        <c:crosses val="autoZero"/>
        <c:auto val="1"/>
        <c:lblAlgn val="ctr"/>
        <c:lblOffset val="100"/>
        <c:noMultiLvlLbl val="0"/>
      </c:catAx>
      <c:valAx>
        <c:axId val="183260840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7221934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Non-performing loans</a:t>
            </a:r>
            <a:r>
              <a:rPr lang="ru-RU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 /</a:t>
            </a: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Total loans</a:t>
            </a:r>
            <a:r>
              <a:rPr lang="ru-RU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</a:t>
            </a:r>
            <a:r>
              <a:rPr lang="mk-MK" sz="1100" b="0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n-US" sz="1100" b="0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NPL)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'годишна анализа'!$B$28</c:f>
              <c:strCache>
                <c:ptCount val="1"/>
                <c:pt idx="0">
                  <c:v>Non performing loans (NPL) MKD</c:v>
                </c:pt>
              </c:strCache>
            </c:strRef>
          </c:tx>
          <c:spPr>
            <a:noFill/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E1E-4DD1-9FA8-7B7A6B7F84D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E1E-4DD1-9FA8-7B7A6B7F84D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E1E-4DD1-9FA8-7B7A6B7F84D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E1E-4DD1-9FA8-7B7A6B7F84D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E1E-4DD1-9FA8-7B7A6B7F84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анализа'!$C$28:$L$28</c:f>
              <c:numCache>
                <c:formatCode>#,##0.00</c:formatCode>
                <c:ptCount val="10"/>
                <c:pt idx="0">
                  <c:v>4.7528097419430102</c:v>
                </c:pt>
                <c:pt idx="1">
                  <c:v>3.3590526196644857</c:v>
                </c:pt>
                <c:pt idx="2">
                  <c:v>3.2348578579317251</c:v>
                </c:pt>
                <c:pt idx="3">
                  <c:v>2.887134193366979</c:v>
                </c:pt>
                <c:pt idx="4">
                  <c:v>2.7749848401907142</c:v>
                </c:pt>
                <c:pt idx="5">
                  <c:v>3.0981908616285589</c:v>
                </c:pt>
                <c:pt idx="6">
                  <c:v>3.0215187309477329</c:v>
                </c:pt>
                <c:pt idx="7">
                  <c:v>2.6913719018152311</c:v>
                </c:pt>
                <c:pt idx="8">
                  <c:v>2.5297002471616246</c:v>
                </c:pt>
                <c:pt idx="9">
                  <c:v>2.4500000000000002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1E-4DD1-9FA8-7B7A6B7F8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735392"/>
        <c:axId val="962469840"/>
      </c:barChart>
      <c:lineChart>
        <c:grouping val="standard"/>
        <c:varyColors val="0"/>
        <c:ser>
          <c:idx val="2"/>
          <c:order val="1"/>
          <c:tx>
            <c:strRef>
              <c:f>'годишна анализа'!$B$29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E1E-4DD1-9FA8-7B7A6B7F84D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E1E-4DD1-9FA8-7B7A6B7F84D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E1E-4DD1-9FA8-7B7A6B7F84D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E1E-4DD1-9FA8-7B7A6B7F84D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E1E-4DD1-9FA8-7B7A6B7F84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анализа'!$C$29:$L$29</c:f>
              <c:numCache>
                <c:formatCode>#,##0.00</c:formatCode>
                <c:ptCount val="10"/>
                <c:pt idx="0">
                  <c:v>3.22</c:v>
                </c:pt>
                <c:pt idx="1">
                  <c:v>2.63</c:v>
                </c:pt>
                <c:pt idx="2">
                  <c:v>2.61</c:v>
                </c:pt>
                <c:pt idx="3">
                  <c:v>2.27</c:v>
                </c:pt>
                <c:pt idx="4">
                  <c:v>2.2999999999999998</c:v>
                </c:pt>
                <c:pt idx="5">
                  <c:v>2.2999999999999998</c:v>
                </c:pt>
                <c:pt idx="6">
                  <c:v>2.31</c:v>
                </c:pt>
                <c:pt idx="7">
                  <c:v>2.2799999999999998</c:v>
                </c:pt>
                <c:pt idx="8">
                  <c:v>2.2400000000000002</c:v>
                </c:pt>
                <c:pt idx="9">
                  <c:v>2.2200000000000002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E1E-4DD1-9FA8-7B7A6B7F84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8735392"/>
        <c:axId val="962469840"/>
      </c:lineChart>
      <c:catAx>
        <c:axId val="5387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9840"/>
        <c:crosses val="autoZero"/>
        <c:auto val="1"/>
        <c:lblAlgn val="ctr"/>
        <c:lblOffset val="100"/>
        <c:noMultiLvlLbl val="0"/>
      </c:catAx>
      <c:valAx>
        <c:axId val="962469840"/>
        <c:scaling>
          <c:orientation val="minMax"/>
          <c:min val="2.0000000000000004E-2"/>
        </c:scaling>
        <c:delete val="1"/>
        <c:axPos val="l"/>
        <c:numFmt formatCode="#,##0.00" sourceLinked="1"/>
        <c:majorTickMark val="none"/>
        <c:minorTickMark val="none"/>
        <c:tickLblPos val="nextTo"/>
        <c:crossAx val="538735392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FF0000"/>
                </a:solidFill>
              </a:rPr>
              <a:t>NPL </a:t>
            </a: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Coverage with impairment</a:t>
            </a:r>
            <a:endParaRPr lang="en-US" sz="1100" b="0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анализа'!$B$31</c:f>
              <c:strCache>
                <c:ptCount val="1"/>
                <c:pt idx="0">
                  <c:v>Coverage with impairment 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333-4984-AF38-76D9ACE995F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333-4984-AF38-76D9ACE995F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333-4984-AF38-76D9ACE995F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333-4984-AF38-76D9ACE995F4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333-4984-AF38-76D9ACE99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анализа'!$C$30:$L$30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анализа'!$C$31:$L$31</c:f>
              <c:numCache>
                <c:formatCode>#,##0.0</c:formatCode>
                <c:ptCount val="10"/>
                <c:pt idx="0">
                  <c:v>67.726593495021504</c:v>
                </c:pt>
                <c:pt idx="1">
                  <c:v>73.226510165459473</c:v>
                </c:pt>
                <c:pt idx="2">
                  <c:v>66.279528426735084</c:v>
                </c:pt>
                <c:pt idx="3">
                  <c:v>69.378846386845382</c:v>
                </c:pt>
                <c:pt idx="4">
                  <c:v>70.09718159549459</c:v>
                </c:pt>
                <c:pt idx="5">
                  <c:v>63.668703467906298</c:v>
                </c:pt>
                <c:pt idx="6">
                  <c:v>64.213058776934048</c:v>
                </c:pt>
                <c:pt idx="7">
                  <c:v>62.935845734533643</c:v>
                </c:pt>
                <c:pt idx="8">
                  <c:v>60.808544854409682</c:v>
                </c:pt>
                <c:pt idx="9">
                  <c:v>61.7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33-4984-AF38-76D9ACE99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axId val="1795620591"/>
        <c:axId val="1795635471"/>
      </c:barChart>
      <c:lineChart>
        <c:grouping val="standard"/>
        <c:varyColors val="0"/>
        <c:ser>
          <c:idx val="1"/>
          <c:order val="1"/>
          <c:tx>
            <c:strRef>
              <c:f>'годишна анализа'!$B$32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333-4984-AF38-76D9ACE995F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333-4984-AF38-76D9ACE995F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333-4984-AF38-76D9ACE995F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333-4984-AF38-76D9ACE995F4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333-4984-AF38-76D9ACE99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анализа'!$C$30:$L$30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анализа'!$C$32:$L$32</c:f>
              <c:numCache>
                <c:formatCode>#,##0.00</c:formatCode>
                <c:ptCount val="10"/>
                <c:pt idx="0">
                  <c:v>43.98</c:v>
                </c:pt>
                <c:pt idx="1">
                  <c:v>43.26</c:v>
                </c:pt>
                <c:pt idx="2">
                  <c:v>42.94</c:v>
                </c:pt>
                <c:pt idx="3">
                  <c:v>41.94</c:v>
                </c:pt>
                <c:pt idx="4">
                  <c:v>40.58</c:v>
                </c:pt>
                <c:pt idx="5">
                  <c:v>40.409999999999997</c:v>
                </c:pt>
                <c:pt idx="6">
                  <c:v>39.93</c:v>
                </c:pt>
                <c:pt idx="7">
                  <c:v>39.6</c:v>
                </c:pt>
                <c:pt idx="8">
                  <c:v>39.75</c:v>
                </c:pt>
                <c:pt idx="9">
                  <c:v>39.770000000000003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333-4984-AF38-76D9ACE995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5620591"/>
        <c:axId val="1795635471"/>
      </c:lineChart>
      <c:catAx>
        <c:axId val="179562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35471"/>
        <c:crosses val="autoZero"/>
        <c:auto val="1"/>
        <c:lblAlgn val="ctr"/>
        <c:lblOffset val="100"/>
        <c:noMultiLvlLbl val="0"/>
      </c:catAx>
      <c:valAx>
        <c:axId val="1795635471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7956205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Capital adequacy ratio</a:t>
            </a:r>
            <a:endParaRPr lang="ru-RU" sz="1100" b="1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'годишна анализа'!$B$47</c:f>
              <c:strCache>
                <c:ptCount val="1"/>
                <c:pt idx="0">
                  <c:v>Capital adequacy ratio MKD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06-4F49-81BF-35B19129D1EA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06-4F49-81BF-35B19129D1EA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06-4F49-81BF-35B19129D1EA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C06-4F49-81BF-35B19129D1EA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CC06-4F49-81BF-35B19129D1EA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C06-4F49-81BF-35B19129D1E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C06-4F49-81BF-35B19129D1E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C06-4F49-81BF-35B19129D1EA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C06-4F49-81BF-35B19129D1EA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C06-4F49-81BF-35B19129D1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анализа'!$C$2:$M$2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анализа'!$C$47:$M$47</c:f>
              <c:numCache>
                <c:formatCode>#,##0.0</c:formatCode>
                <c:ptCount val="10"/>
                <c:pt idx="0">
                  <c:v>16.313815251708768</c:v>
                </c:pt>
                <c:pt idx="1">
                  <c:v>16.69661628855695</c:v>
                </c:pt>
                <c:pt idx="2">
                  <c:v>17.314068341155956</c:v>
                </c:pt>
                <c:pt idx="3">
                  <c:v>17.72029503535623</c:v>
                </c:pt>
                <c:pt idx="4">
                  <c:v>18.08105895067089</c:v>
                </c:pt>
                <c:pt idx="5">
                  <c:v>19.04246523398653</c:v>
                </c:pt>
                <c:pt idx="6">
                  <c:v>18.997762371556853</c:v>
                </c:pt>
                <c:pt idx="7">
                  <c:v>18.901744977596788</c:v>
                </c:pt>
                <c:pt idx="8">
                  <c:v>18.829438662346661</c:v>
                </c:pt>
                <c:pt idx="9">
                  <c:v>19.627169029357798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C06-4F49-81BF-35B19129D1EA}"/>
            </c:ext>
          </c:extLst>
        </c:ser>
        <c:ser>
          <c:idx val="1"/>
          <c:order val="1"/>
          <c:tx>
            <c:strRef>
              <c:f>'годишна анализа'!$B$48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C06-4F49-81BF-35B19129D1E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CC06-4F49-81BF-35B19129D1E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CC06-4F49-81BF-35B19129D1EA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CC06-4F49-81BF-35B19129D1EA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CC06-4F49-81BF-35B19129D1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анализа'!$C$2:$M$2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анализа'!$C$48:$M$48</c:f>
              <c:numCache>
                <c:formatCode>#,##0.00</c:formatCode>
                <c:ptCount val="10"/>
                <c:pt idx="0">
                  <c:v>14.94</c:v>
                </c:pt>
                <c:pt idx="1">
                  <c:v>15.65</c:v>
                </c:pt>
                <c:pt idx="2">
                  <c:v>15.6</c:v>
                </c:pt>
                <c:pt idx="3">
                  <c:v>15.38</c:v>
                </c:pt>
                <c:pt idx="4">
                  <c:v>15.88</c:v>
                </c:pt>
                <c:pt idx="5">
                  <c:v>15.81</c:v>
                </c:pt>
                <c:pt idx="6">
                  <c:v>15.74</c:v>
                </c:pt>
                <c:pt idx="7">
                  <c:v>15.95</c:v>
                </c:pt>
                <c:pt idx="8">
                  <c:v>16.05</c:v>
                </c:pt>
                <c:pt idx="9">
                  <c:v>16.12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CC06-4F49-81BF-35B19129D1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84819983"/>
        <c:axId val="1198914543"/>
      </c:lineChart>
      <c:catAx>
        <c:axId val="1384819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914543"/>
        <c:crosses val="autoZero"/>
        <c:auto val="1"/>
        <c:lblAlgn val="ctr"/>
        <c:lblOffset val="100"/>
        <c:noMultiLvlLbl val="0"/>
      </c:catAx>
      <c:valAx>
        <c:axId val="1198914543"/>
        <c:scaling>
          <c:orientation val="minMax"/>
          <c:min val="14.129999999999999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81998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rgbClr val="FFFF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600" b="0" i="0" u="none" strike="noStrike" kern="1200" cap="none" spc="20" baseline="0" dirty="0">
                <a:solidFill>
                  <a:srgbClr val="002060"/>
                </a:solidFill>
              </a:rPr>
              <a:t>Liabilities structure</a:t>
            </a:r>
            <a:endParaRPr lang="en-US" sz="1600" b="0" i="0" u="none" strike="noStrike" kern="1200" cap="none" spc="20" baseline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Deposits'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Sheet1!$B$18:$K$18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Sheet1!$B$19:$K$19</c:f>
              <c:numCache>
                <c:formatCode>0%</c:formatCode>
                <c:ptCount val="10"/>
                <c:pt idx="0">
                  <c:v>0.73747247572135888</c:v>
                </c:pt>
                <c:pt idx="1">
                  <c:v>0.73589968249413751</c:v>
                </c:pt>
                <c:pt idx="2">
                  <c:v>0.73409888736835838</c:v>
                </c:pt>
                <c:pt idx="3">
                  <c:v>0.72188730809420465</c:v>
                </c:pt>
                <c:pt idx="4">
                  <c:v>0.72261124703544344</c:v>
                </c:pt>
                <c:pt idx="5">
                  <c:v>0.73677629246296716</c:v>
                </c:pt>
                <c:pt idx="6">
                  <c:v>0.74140359190888716</c:v>
                </c:pt>
                <c:pt idx="7">
                  <c:v>0.78554081115137064</c:v>
                </c:pt>
                <c:pt idx="8">
                  <c:v>0.72520162170288505</c:v>
                </c:pt>
                <c:pt idx="9">
                  <c:v>0.71655671416971789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9F-4E85-A1BC-E717068AB46F}"/>
            </c:ext>
          </c:extLst>
        </c:ser>
        <c:ser>
          <c:idx val="1"/>
          <c:order val="1"/>
          <c:tx>
            <c:strRef>
              <c:f>Sheet1!$A$20</c:f>
              <c:strCache>
                <c:ptCount val="1"/>
                <c:pt idx="0">
                  <c:v>Capital &amp; reserves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99C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solidFill>
                        <a:srgbClr val="FF0066"/>
                      </a:solidFill>
                    </a:ln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Sheet1!$B$18:$K$18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Sheet1!$B$20:$K$20</c:f>
              <c:numCache>
                <c:formatCode>0%</c:formatCode>
                <c:ptCount val="10"/>
                <c:pt idx="0">
                  <c:v>0.10963345206729834</c:v>
                </c:pt>
                <c:pt idx="1">
                  <c:v>0.11643874220539333</c:v>
                </c:pt>
                <c:pt idx="2">
                  <c:v>0.11552047549110177</c:v>
                </c:pt>
                <c:pt idx="3">
                  <c:v>0.12328883237974148</c:v>
                </c:pt>
                <c:pt idx="4">
                  <c:v>0.12442098243161265</c:v>
                </c:pt>
                <c:pt idx="5">
                  <c:v>0.13478262046342182</c:v>
                </c:pt>
                <c:pt idx="6">
                  <c:v>0.1382999398331301</c:v>
                </c:pt>
                <c:pt idx="7">
                  <c:v>0.13751771158481432</c:v>
                </c:pt>
                <c:pt idx="8">
                  <c:v>0.13293211059004961</c:v>
                </c:pt>
                <c:pt idx="9">
                  <c:v>0.13390827829883703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9F-4E85-A1BC-E717068AB46F}"/>
            </c:ext>
          </c:extLst>
        </c:ser>
        <c:ser>
          <c:idx val="2"/>
          <c:order val="2"/>
          <c:tx>
            <c:strRef>
              <c:f>Sheet1!$A$21</c:f>
              <c:strCache>
                <c:ptCount val="1"/>
                <c:pt idx="0">
                  <c:v>Other liabilities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BDBDBD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Sheet1!$B$18:$K$18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Sheet1!$B$21:$K$21</c:f>
              <c:numCache>
                <c:formatCode>0%</c:formatCode>
                <c:ptCount val="10"/>
                <c:pt idx="0">
                  <c:v>0.15289407221134282</c:v>
                </c:pt>
                <c:pt idx="1">
                  <c:v>0.14766157530046917</c:v>
                </c:pt>
                <c:pt idx="2">
                  <c:v>0.15038063714053981</c:v>
                </c:pt>
                <c:pt idx="3">
                  <c:v>0.15482385952605388</c:v>
                </c:pt>
                <c:pt idx="4">
                  <c:v>0.15296777053294391</c:v>
                </c:pt>
                <c:pt idx="5">
                  <c:v>0.14509471701279403</c:v>
                </c:pt>
                <c:pt idx="6">
                  <c:v>0.13865535032559329</c:v>
                </c:pt>
                <c:pt idx="7">
                  <c:v>0.15507636241954628</c:v>
                </c:pt>
                <c:pt idx="8">
                  <c:v>0.13843639520278561</c:v>
                </c:pt>
                <c:pt idx="9">
                  <c:v>0.14953500753144511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9F-4E85-A1BC-E717068AB4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36309423"/>
        <c:axId val="2036314223"/>
      </c:barChart>
      <c:catAx>
        <c:axId val="20363094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6314223"/>
        <c:crosses val="autoZero"/>
        <c:auto val="1"/>
        <c:lblAlgn val="ctr"/>
        <c:lblOffset val="100"/>
        <c:noMultiLvlLbl val="0"/>
      </c:catAx>
      <c:valAx>
        <c:axId val="20363142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3630942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73-499B-86AD-EBF34F252048}"/>
              </c:ext>
            </c:extLst>
          </c:dPt>
          <c:dPt>
            <c:idx val="1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73-499B-86AD-EBF34F252048}"/>
              </c:ext>
            </c:extLst>
          </c:dPt>
          <c:dPt>
            <c:idx val="2"/>
            <c:bubble3D val="0"/>
            <c:spPr>
              <a:solidFill>
                <a:schemeClr val="accent1">
                  <a:shade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73-499B-86AD-EBF34F252048}"/>
              </c:ext>
            </c:extLst>
          </c:dPt>
          <c:dPt>
            <c:idx val="3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73-499B-86AD-EBF34F252048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73-499B-86AD-EBF34F252048}"/>
              </c:ext>
            </c:extLst>
          </c:dPt>
          <c:dPt>
            <c:idx val="5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C73-499B-86AD-EBF34F252048}"/>
              </c:ext>
            </c:extLst>
          </c:dPt>
          <c:dPt>
            <c:idx val="6"/>
            <c:bubble3D val="0"/>
            <c:spPr>
              <a:solidFill>
                <a:schemeClr val="accent1">
                  <a:tint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C73-499B-86AD-EBF34F252048}"/>
              </c:ext>
            </c:extLst>
          </c:dPt>
          <c:dPt>
            <c:idx val="7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C73-499B-86AD-EBF34F252048}"/>
              </c:ext>
            </c:extLst>
          </c:dPt>
          <c:dPt>
            <c:idx val="8"/>
            <c:bubble3D val="0"/>
            <c:spPr>
              <a:solidFill>
                <a:schemeClr val="accent1">
                  <a:tint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C73-499B-86AD-EBF34F25204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3907BF-1A64-40FE-8F0E-916F69669F78}" type="CATEGORYNAME">
                      <a:rPr lang="en-US" sz="1000" smtClean="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22%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73-499B-86AD-EBF34F25204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38D306-5B99-41FC-B027-4681B1021A2A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73-499B-86AD-EBF34F25204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AAFF470-0E46-4EB1-9EBF-34BB6D6DE690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73-499B-86AD-EBF34F252048}"/>
                </c:ext>
              </c:extLst>
            </c:dLbl>
            <c:dLbl>
              <c:idx val="3"/>
              <c:layout>
                <c:manualLayout>
                  <c:x val="6.2065131735685617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4D68DCE-981D-45B7-8ECB-76C169F88674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C73-499B-86AD-EBF34F252048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07F438-84DA-4FD5-BD54-0EFFB68F96B9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C73-499B-86AD-EBF34F252048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1710E1-0D86-4FAE-8655-44566F4D7943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C73-499B-86AD-EBF34F252048}"/>
                </c:ext>
              </c:extLst>
            </c:dLbl>
            <c:dLbl>
              <c:idx val="6"/>
              <c:layout>
                <c:manualLayout>
                  <c:x val="1.1111111111111098E-2"/>
                  <c:y val="-3.1727077186732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73-499B-86AD-EBF34F252048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19FC6C-6EFC-4CAC-A3BC-8AC481581C7C}" type="CATEGORYNAME">
                      <a:rPr lang="en-US" sz="100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1000" baseline="0" dirty="0">
                        <a:solidFill>
                          <a:srgbClr val="002060"/>
                        </a:solidFill>
                      </a:rPr>
                      <a:t>
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58963707780741"/>
                      <c:h val="0.189995354088755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C73-499B-86AD-EBF34F252048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A1ACC5-966B-49DE-9798-93D09CD03F21}" type="CATEGORYNAME">
                      <a:rPr lang="en-US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2060"/>
                        </a:solidFill>
                      </a:rPr>
                      <a:t>
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C73-499B-86AD-EBF34F252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анг!$A$1:$A$9</c:f>
              <c:strCache>
                <c:ptCount val="9"/>
                <c:pt idx="0">
                  <c:v>Greece</c:v>
                </c:pt>
                <c:pt idx="1">
                  <c:v>Slovenia</c:v>
                </c:pt>
                <c:pt idx="2">
                  <c:v>Austria</c:v>
                </c:pt>
                <c:pt idx="3">
                  <c:v>Germany</c:v>
                </c:pt>
                <c:pt idx="4">
                  <c:v>Turkey</c:v>
                </c:pt>
                <c:pt idx="5">
                  <c:v>Bulgaria</c:v>
                </c:pt>
                <c:pt idx="6">
                  <c:v>Switzerland</c:v>
                </c:pt>
                <c:pt idx="7">
                  <c:v>domestic shareholders</c:v>
                </c:pt>
                <c:pt idx="8">
                  <c:v>state owned</c:v>
                </c:pt>
              </c:strCache>
            </c:strRef>
          </c:cat>
          <c:val>
            <c:numRef>
              <c:f>анг!$B$1:$B$9</c:f>
              <c:numCache>
                <c:formatCode>0.0</c:formatCode>
                <c:ptCount val="9"/>
                <c:pt idx="0">
                  <c:v>22.6</c:v>
                </c:pt>
                <c:pt idx="1">
                  <c:v>18.2</c:v>
                </c:pt>
                <c:pt idx="2">
                  <c:v>10.6</c:v>
                </c:pt>
                <c:pt idx="3">
                  <c:v>3.8</c:v>
                </c:pt>
                <c:pt idx="4">
                  <c:v>13.5</c:v>
                </c:pt>
                <c:pt idx="5">
                  <c:v>5.9</c:v>
                </c:pt>
                <c:pt idx="6">
                  <c:v>0.8</c:v>
                </c:pt>
                <c:pt idx="7">
                  <c:v>20.8</c:v>
                </c:pt>
                <c:pt idx="8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C73-499B-86AD-EBF34F25204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2060"/>
                </a:solidFill>
              </a:rPr>
              <a:t>Deposits</a:t>
            </a:r>
            <a:r>
              <a:rPr lang="en-US" baseline="0" dirty="0">
                <a:solidFill>
                  <a:srgbClr val="002060"/>
                </a:solidFill>
              </a:rPr>
              <a:t> structure</a:t>
            </a:r>
            <a:endParaRPr lang="en-US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978960369369325E-2"/>
          <c:y val="0.19102510669394501"/>
          <c:w val="0.95605143020820826"/>
          <c:h val="0.56233341171401663"/>
        </c:manualLayout>
      </c:layout>
      <c:areaChart>
        <c:grouping val="stacked"/>
        <c:varyColors val="0"/>
        <c:ser>
          <c:idx val="1"/>
          <c:order val="1"/>
          <c:tx>
            <c:strRef>
              <c:f>депозити!$A$3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q22024</c:v>
                </c:pt>
                <c:pt idx="6">
                  <c:v>q32024</c:v>
                </c:pt>
                <c:pt idx="7">
                  <c:v>2024</c:v>
                </c:pt>
                <c:pt idx="8">
                  <c:v>q12025</c:v>
                </c:pt>
                <c:pt idx="9">
                  <c:v>q22025</c:v>
                </c:pt>
              </c:strCache>
            </c:strRef>
          </c:cat>
          <c:val>
            <c:numRef>
              <c:f>депозити!$B$3:$K$3</c:f>
              <c:numCache>
                <c:formatCode>_(* #,##0_);_(* \(#,##0\);_(* "-"??_);_(@_)</c:formatCode>
                <c:ptCount val="10"/>
                <c:pt idx="0">
                  <c:v>405586.69799999992</c:v>
                </c:pt>
                <c:pt idx="1">
                  <c:v>430870.06600000005</c:v>
                </c:pt>
                <c:pt idx="2">
                  <c:v>468844.24500000005</c:v>
                </c:pt>
                <c:pt idx="3">
                  <c:v>493954.74599999998</c:v>
                </c:pt>
                <c:pt idx="4">
                  <c:v>539602.25399999996</c:v>
                </c:pt>
                <c:pt idx="5">
                  <c:v>544431.74599999981</c:v>
                </c:pt>
                <c:pt idx="6">
                  <c:v>556975.14299999992</c:v>
                </c:pt>
                <c:pt idx="7">
                  <c:v>600967.06200000003</c:v>
                </c:pt>
                <c:pt idx="8" formatCode="#,##0">
                  <c:v>598155.35599999991</c:v>
                </c:pt>
                <c:pt idx="9" formatCode="#,##0">
                  <c:v>615093.26500000001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A-43FF-9C27-AD934271C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4428639"/>
        <c:axId val="1974429599"/>
      </c:areaChart>
      <c:barChart>
        <c:barDir val="col"/>
        <c:grouping val="clustered"/>
        <c:varyColors val="0"/>
        <c:ser>
          <c:idx val="0"/>
          <c:order val="0"/>
          <c:tx>
            <c:strRef>
              <c:f>депозити!$A$2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q22024</c:v>
                </c:pt>
                <c:pt idx="6">
                  <c:v>q32024</c:v>
                </c:pt>
                <c:pt idx="7">
                  <c:v>2024</c:v>
                </c:pt>
                <c:pt idx="8">
                  <c:v>q12025</c:v>
                </c:pt>
                <c:pt idx="9">
                  <c:v>q22025</c:v>
                </c:pt>
              </c:strCache>
            </c:strRef>
          </c:cat>
          <c:val>
            <c:numRef>
              <c:f>депозити!$B$2:$K$2</c:f>
            </c:numRef>
          </c:val>
          <c:extLst>
            <c:ext xmlns:c16="http://schemas.microsoft.com/office/drawing/2014/chart" uri="{C3380CC4-5D6E-409C-BE32-E72D297353CC}">
              <c16:uniqueId val="{00000001-924A-43FF-9C27-AD934271C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4428639"/>
        <c:axId val="1974429599"/>
      </c:barChart>
      <c:barChart>
        <c:barDir val="col"/>
        <c:grouping val="clustered"/>
        <c:varyColors val="0"/>
        <c:ser>
          <c:idx val="2"/>
          <c:order val="2"/>
          <c:tx>
            <c:strRef>
              <c:f>депозити!$A$4</c:f>
              <c:strCache>
                <c:ptCount val="1"/>
                <c:pt idx="0">
                  <c:v>Non-financial corporations (deposits)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02F-4E3A-BDDB-36FB9D8AAD3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02F-4E3A-BDDB-36FB9D8AAD3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02F-4E3A-BDDB-36FB9D8AAD3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02F-4E3A-BDDB-36FB9D8AAD3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02F-4E3A-BDDB-36FB9D8AAD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411B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q22024</c:v>
                </c:pt>
                <c:pt idx="6">
                  <c:v>q32024</c:v>
                </c:pt>
                <c:pt idx="7">
                  <c:v>2024</c:v>
                </c:pt>
                <c:pt idx="8">
                  <c:v>q12025</c:v>
                </c:pt>
                <c:pt idx="9">
                  <c:v>q22025</c:v>
                </c:pt>
              </c:strCache>
            </c:strRef>
          </c:cat>
          <c:val>
            <c:numRef>
              <c:f>депозити!$B$4:$K$4</c:f>
              <c:numCache>
                <c:formatCode>_(* #,##0_);_(* \(#,##0\);_(* "-"??_);_(@_)</c:formatCode>
                <c:ptCount val="10"/>
                <c:pt idx="0">
                  <c:v>114852.76400000001</c:v>
                </c:pt>
                <c:pt idx="1">
                  <c:v>127384.56100000002</c:v>
                </c:pt>
                <c:pt idx="2">
                  <c:v>142478.43799999999</c:v>
                </c:pt>
                <c:pt idx="3">
                  <c:v>147832.28099999999</c:v>
                </c:pt>
                <c:pt idx="4">
                  <c:v>167385.478</c:v>
                </c:pt>
                <c:pt idx="5">
                  <c:v>158366.62900000004</c:v>
                </c:pt>
                <c:pt idx="6">
                  <c:v>162853.954</c:v>
                </c:pt>
                <c:pt idx="7">
                  <c:v>181719.73100000003</c:v>
                </c:pt>
                <c:pt idx="8" formatCode="#,##0">
                  <c:v>175077.87000000002</c:v>
                </c:pt>
                <c:pt idx="9" formatCode="#,##0">
                  <c:v>181074.70800000001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4A-43FF-9C27-AD934271CBC6}"/>
            </c:ext>
          </c:extLst>
        </c:ser>
        <c:ser>
          <c:idx val="3"/>
          <c:order val="3"/>
          <c:tx>
            <c:strRef>
              <c:f>депозити!$A$5</c:f>
              <c:strCache>
                <c:ptCount val="1"/>
                <c:pt idx="0">
                  <c:v>Households (deposits)</c:v>
                </c:pt>
              </c:strCache>
            </c:strRef>
          </c:tx>
          <c:spPr>
            <a:solidFill>
              <a:srgbClr val="00FFFF"/>
            </a:soli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02F-4E3A-BDDB-36FB9D8AAD3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02F-4E3A-BDDB-36FB9D8AAD3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02F-4E3A-BDDB-36FB9D8AAD3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02F-4E3A-BDDB-36FB9D8AAD3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02F-4E3A-BDDB-36FB9D8AAD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411B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q22024</c:v>
                </c:pt>
                <c:pt idx="6">
                  <c:v>q32024</c:v>
                </c:pt>
                <c:pt idx="7">
                  <c:v>2024</c:v>
                </c:pt>
                <c:pt idx="8">
                  <c:v>q12025</c:v>
                </c:pt>
                <c:pt idx="9">
                  <c:v>q22025</c:v>
                </c:pt>
              </c:strCache>
            </c:strRef>
          </c:cat>
          <c:val>
            <c:numRef>
              <c:f>депозити!$B$5:$K$5</c:f>
              <c:numCache>
                <c:formatCode>_(* #,##0_);_(* \(#,##0\);_(* "-"??_);_(@_)</c:formatCode>
                <c:ptCount val="10"/>
                <c:pt idx="0">
                  <c:v>276671.40299999999</c:v>
                </c:pt>
                <c:pt idx="1">
                  <c:v>288992.022</c:v>
                </c:pt>
                <c:pt idx="2">
                  <c:v>309051.23799999995</c:v>
                </c:pt>
                <c:pt idx="3">
                  <c:v>328436.02899999998</c:v>
                </c:pt>
                <c:pt idx="4">
                  <c:v>354166.125</c:v>
                </c:pt>
                <c:pt idx="5">
                  <c:v>369250.50499999995</c:v>
                </c:pt>
                <c:pt idx="6">
                  <c:v>376723.29400000005</c:v>
                </c:pt>
                <c:pt idx="7">
                  <c:v>401824.92299999995</c:v>
                </c:pt>
                <c:pt idx="8" formatCode="#,##0">
                  <c:v>405201.05399999989</c:v>
                </c:pt>
                <c:pt idx="9" formatCode="#,##0">
                  <c:v>416308.78200000001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4A-43FF-9C27-AD934271CBC6}"/>
            </c:ext>
          </c:extLst>
        </c:ser>
        <c:ser>
          <c:idx val="4"/>
          <c:order val="4"/>
          <c:tx>
            <c:strRef>
              <c:f>депозити!$A$6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q22024</c:v>
                </c:pt>
                <c:pt idx="6">
                  <c:v>q32024</c:v>
                </c:pt>
                <c:pt idx="7">
                  <c:v>2024</c:v>
                </c:pt>
                <c:pt idx="8">
                  <c:v>q12025</c:v>
                </c:pt>
                <c:pt idx="9">
                  <c:v>q22025</c:v>
                </c:pt>
              </c:strCache>
            </c:strRef>
          </c:cat>
          <c:val>
            <c:numRef>
              <c:f>депозити!$B$6:$K$6</c:f>
            </c:numRef>
          </c:val>
          <c:extLst>
            <c:ext xmlns:c16="http://schemas.microsoft.com/office/drawing/2014/chart" uri="{C3380CC4-5D6E-409C-BE32-E72D297353CC}">
              <c16:uniqueId val="{00000000-F8CC-4EF9-9CDD-40E963D13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4428639"/>
        <c:axId val="1974429599"/>
      </c:barChart>
      <c:catAx>
        <c:axId val="197442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429599"/>
        <c:crosses val="autoZero"/>
        <c:auto val="1"/>
        <c:lblAlgn val="ctr"/>
        <c:lblOffset val="100"/>
        <c:noMultiLvlLbl val="0"/>
      </c:catAx>
      <c:valAx>
        <c:axId val="1974429599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974428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Return on average assets </a:t>
            </a:r>
            <a:r>
              <a:rPr lang="mk-MK" sz="1100" b="1" i="0" u="none" strike="noStrike" kern="1200" cap="none" spc="0" normalizeH="0" baseline="0" dirty="0">
                <a:solidFill>
                  <a:srgbClr val="00B0F0"/>
                </a:solidFill>
              </a:rPr>
              <a:t>(</a:t>
            </a:r>
            <a:r>
              <a:rPr lang="en-GB" sz="1100" b="1" i="0" u="none" strike="noStrike" kern="1200" cap="none" spc="0" normalizeH="0" baseline="0" dirty="0">
                <a:solidFill>
                  <a:srgbClr val="00B0F0"/>
                </a:solidFill>
              </a:rPr>
              <a:t>ROAA)</a:t>
            </a:r>
            <a:endParaRPr lang="en-US" sz="1100" b="1" i="0" u="none" strike="noStrike" kern="1200" cap="none" spc="0" normalizeH="0" baseline="0" dirty="0">
              <a:solidFill>
                <a:srgbClr val="00B0F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717083112710666E-2"/>
          <c:y val="0.18636902116907295"/>
          <c:w val="0.94970808353546543"/>
          <c:h val="0.54310921380935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анализа'!$B$49</c:f>
              <c:strCache>
                <c:ptCount val="1"/>
                <c:pt idx="0">
                  <c:v>ROA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F3-42BE-B4BE-06F3B562288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F3-42BE-B4BE-06F3B562288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F3-42BE-B4BE-06F3B562288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F3-42BE-B4BE-06F3B562288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F3-42BE-B4BE-06F3B5622886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7F3-42BE-B4BE-06F3B562288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7F3-42BE-B4BE-06F3B562288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47F3-42BE-B4BE-06F3B562288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7F3-42BE-B4BE-06F3B562288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47F3-42BE-B4BE-06F3B56228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анализа'!$C$2:$M$2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анализа'!$C$49:$M$49</c:f>
              <c:numCache>
                <c:formatCode>_(* #,##0.00_);_(* \(#,##0.00\);_(* "-"??_);_(@_)</c:formatCode>
                <c:ptCount val="10"/>
                <c:pt idx="0">
                  <c:v>1.26918101627187</c:v>
                </c:pt>
                <c:pt idx="1">
                  <c:v>1.2773853137386499</c:v>
                </c:pt>
                <c:pt idx="2">
                  <c:v>1.49490667614897</c:v>
                </c:pt>
                <c:pt idx="3">
                  <c:v>1.4626584565432901</c:v>
                </c:pt>
                <c:pt idx="4">
                  <c:v>1.99799667821312</c:v>
                </c:pt>
                <c:pt idx="5">
                  <c:v>2.5477544239833598</c:v>
                </c:pt>
                <c:pt idx="6">
                  <c:v>2.6265088991381802</c:v>
                </c:pt>
                <c:pt idx="7">
                  <c:v>2.2131428736455701</c:v>
                </c:pt>
                <c:pt idx="8" formatCode="0.00">
                  <c:v>2.1687416609950083</c:v>
                </c:pt>
                <c:pt idx="9" formatCode="0.00">
                  <c:v>2.1946499574543799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7F3-42BE-B4BE-06F3B562288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4841327"/>
        <c:axId val="527915200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анализа'!$B$50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47F3-42BE-B4BE-06F3B562288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47F3-42BE-B4BE-06F3B562288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47F3-42BE-B4BE-06F3B562288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47F3-42BE-B4BE-06F3B562288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47F3-42BE-B4BE-06F3B56228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анализа'!$C$2:$M$2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анализа'!$C$50:$M$50</c:f>
              <c:numCache>
                <c:formatCode>0.00</c:formatCode>
                <c:ptCount val="10"/>
                <c:pt idx="0">
                  <c:v>0.36</c:v>
                </c:pt>
                <c:pt idx="1">
                  <c:v>0.1</c:v>
                </c:pt>
                <c:pt idx="2">
                  <c:v>0.43</c:v>
                </c:pt>
                <c:pt idx="3">
                  <c:v>0.49</c:v>
                </c:pt>
                <c:pt idx="4">
                  <c:v>0.63</c:v>
                </c:pt>
                <c:pt idx="5">
                  <c:v>0.68</c:v>
                </c:pt>
                <c:pt idx="6">
                  <c:v>0.7</c:v>
                </c:pt>
                <c:pt idx="7">
                  <c:v>0.67</c:v>
                </c:pt>
                <c:pt idx="8">
                  <c:v>0.69</c:v>
                </c:pt>
                <c:pt idx="9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47F3-42BE-B4BE-06F3B5622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841327"/>
        <c:axId val="527915200"/>
      </c:lineChart>
      <c:catAx>
        <c:axId val="1384841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15200"/>
        <c:crosses val="autoZero"/>
        <c:auto val="1"/>
        <c:lblAlgn val="ctr"/>
        <c:lblOffset val="100"/>
        <c:noMultiLvlLbl val="0"/>
      </c:catAx>
      <c:valAx>
        <c:axId val="52791520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138484132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Return on average equity </a:t>
            </a:r>
            <a:r>
              <a:rPr lang="ru-RU" sz="1100" b="1" i="0" u="none" strike="noStrike" kern="1200" cap="none" spc="0" normalizeH="0" baseline="0" dirty="0">
                <a:solidFill>
                  <a:srgbClr val="00B0F0"/>
                </a:solidFill>
                <a:effectLst/>
              </a:rPr>
              <a:t>(ROAE</a:t>
            </a:r>
            <a:r>
              <a:rPr lang="en-US" sz="1100" b="1" i="0" u="none" strike="noStrike" kern="1200" cap="none" spc="0" normalizeH="0" baseline="0" dirty="0">
                <a:solidFill>
                  <a:srgbClr val="00B0F0"/>
                </a:solidFill>
                <a:effectLst/>
              </a:rPr>
              <a:t>)</a:t>
            </a:r>
            <a:endParaRPr lang="ru-RU" sz="1100" b="1" i="0" u="none" strike="noStrike" kern="1200" cap="none" spc="0" normalizeH="0" baseline="0" dirty="0">
              <a:solidFill>
                <a:srgbClr val="00B0F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863906819911307E-2"/>
          <c:y val="0.13472544590700211"/>
          <c:w val="0.9427218636017739"/>
          <c:h val="0.64031980428200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анализа'!$B$51</c:f>
              <c:strCache>
                <c:ptCount val="1"/>
                <c:pt idx="0">
                  <c:v>ROE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B-4CC7-A5AA-1C964C91832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B-4CC7-A5AA-1C964C91832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4B-4CC7-A5AA-1C964C91832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4B-4CC7-A5AA-1C964C91832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4B-4CC7-A5AA-1C964C91832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64B-4CC7-A5AA-1C964C91832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4B-4CC7-A5AA-1C964C91832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64B-4CC7-A5AA-1C964C91832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64B-4CC7-A5AA-1C964C91832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64B-4CC7-A5AA-1C964C91832B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64B-4CC7-A5AA-1C964C91832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64B-4CC7-A5AA-1C964C91832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964B-4CC7-A5AA-1C964C91832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964B-4CC7-A5AA-1C964C91832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964B-4CC7-A5AA-1C964C918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анализа'!$C$2:$M$2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анализа'!$C$51:$M$51</c:f>
              <c:numCache>
                <c:formatCode>_(* #,##0.0_);_(* \(#,##0.0\);_(* "-"??_);_(@_)</c:formatCode>
                <c:ptCount val="10"/>
                <c:pt idx="0">
                  <c:v>11.6640329446439</c:v>
                </c:pt>
                <c:pt idx="1">
                  <c:v>11.2900992188577</c:v>
                </c:pt>
                <c:pt idx="2">
                  <c:v>12.891611494408499</c:v>
                </c:pt>
                <c:pt idx="3">
                  <c:v>12.235885115027299</c:v>
                </c:pt>
                <c:pt idx="4">
                  <c:v>16.128516518361</c:v>
                </c:pt>
                <c:pt idx="5">
                  <c:v>19.825247019693901</c:v>
                </c:pt>
                <c:pt idx="6">
                  <c:v>20.175547051584498</c:v>
                </c:pt>
                <c:pt idx="7">
                  <c:v>17.555667533434399</c:v>
                </c:pt>
                <c:pt idx="8" formatCode="0.0">
                  <c:v>16.623118713141217</c:v>
                </c:pt>
                <c:pt idx="9" formatCode="0.0">
                  <c:v>16.779549056156601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64B-4CC7-A5AA-1C964C9183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0571695"/>
        <c:axId val="535620944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анализа'!$B$52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964B-4CC7-A5AA-1C964C91832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964B-4CC7-A5AA-1C964C91832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964B-4CC7-A5AA-1C964C91832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964B-4CC7-A5AA-1C964C91832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964B-4CC7-A5AA-1C964C918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анализа'!$C$2:$M$2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анализа'!$C$52:$M$52</c:f>
              <c:numCache>
                <c:formatCode>0.00</c:formatCode>
                <c:ptCount val="10"/>
                <c:pt idx="0">
                  <c:v>5.38</c:v>
                </c:pt>
                <c:pt idx="1">
                  <c:v>2.31</c:v>
                </c:pt>
                <c:pt idx="2">
                  <c:v>6.7</c:v>
                </c:pt>
                <c:pt idx="3">
                  <c:v>7.68</c:v>
                </c:pt>
                <c:pt idx="4">
                  <c:v>9.31</c:v>
                </c:pt>
                <c:pt idx="5">
                  <c:v>10.11</c:v>
                </c:pt>
                <c:pt idx="6">
                  <c:v>10.09</c:v>
                </c:pt>
                <c:pt idx="7">
                  <c:v>9.5399999999999991</c:v>
                </c:pt>
                <c:pt idx="8">
                  <c:v>9.85</c:v>
                </c:pt>
                <c:pt idx="9">
                  <c:v>10.11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964B-4CC7-A5AA-1C964C918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571695"/>
        <c:axId val="535620944"/>
      </c:lineChart>
      <c:catAx>
        <c:axId val="2130571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620944"/>
        <c:crosses val="autoZero"/>
        <c:auto val="1"/>
        <c:lblAlgn val="ctr"/>
        <c:lblOffset val="100"/>
        <c:noMultiLvlLbl val="0"/>
      </c:catAx>
      <c:valAx>
        <c:axId val="535620944"/>
        <c:scaling>
          <c:orientation val="minMax"/>
        </c:scaling>
        <c:delete val="1"/>
        <c:axPos val="l"/>
        <c:numFmt formatCode="_(* #,##0.0_);_(* \(#,##0.0\);_(* &quot;-&quot;??_);_(@_)" sourceLinked="1"/>
        <c:majorTickMark val="none"/>
        <c:minorTickMark val="none"/>
        <c:tickLblPos val="nextTo"/>
        <c:crossAx val="2130571695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050" b="1" i="0" u="none" strike="noStrike" kern="1200" cap="none" spc="0" normalizeH="0" baseline="0" dirty="0">
                <a:solidFill>
                  <a:srgbClr val="002060"/>
                </a:solidFill>
              </a:rPr>
              <a:t>Net interest income to operating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анализа'!$B$56</c:f>
              <c:strCache>
                <c:ptCount val="1"/>
                <c:pt idx="0">
                  <c:v>Net interest income / operating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99-4382-A2E0-2E85F57199D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99-4382-A2E0-2E85F57199D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99-4382-A2E0-2E85F57199D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99-4382-A2E0-2E85F57199D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99-4382-A2E0-2E85F57199D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499-4382-A2E0-2E85F57199D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499-4382-A2E0-2E85F57199D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499-4382-A2E0-2E85F57199D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499-4382-A2E0-2E85F57199D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499-4382-A2E0-2E85F57199D2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499-4382-A2E0-2E85F57199D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499-4382-A2E0-2E85F57199D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7499-4382-A2E0-2E85F57199D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7499-4382-A2E0-2E85F57199D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7499-4382-A2E0-2E85F5719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анализа'!$C$46:$M$46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анализа'!$C$56:$M$56</c:f>
              <c:numCache>
                <c:formatCode>_(* #,##0.0_);_(* \(#,##0.0\);_(* "-"??_);_(@_)</c:formatCode>
                <c:ptCount val="10"/>
                <c:pt idx="0">
                  <c:v>64.665665152235604</c:v>
                </c:pt>
                <c:pt idx="1">
                  <c:v>62.6167420296646</c:v>
                </c:pt>
                <c:pt idx="2">
                  <c:v>59.353551134640803</c:v>
                </c:pt>
                <c:pt idx="3">
                  <c:v>62.622212289697501</c:v>
                </c:pt>
                <c:pt idx="4">
                  <c:v>70.683422199332597</c:v>
                </c:pt>
                <c:pt idx="5">
                  <c:v>70.828562627969106</c:v>
                </c:pt>
                <c:pt idx="6">
                  <c:v>70.989344455049306</c:v>
                </c:pt>
                <c:pt idx="7">
                  <c:v>70.2873867029911</c:v>
                </c:pt>
                <c:pt idx="8">
                  <c:v>72.2</c:v>
                </c:pt>
                <c:pt idx="9">
                  <c:v>69.48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499-4382-A2E0-2E85F57199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795640751"/>
        <c:axId val="1795617231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анализа'!$B$57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7499-4382-A2E0-2E85F57199D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7499-4382-A2E0-2E85F57199D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7499-4382-A2E0-2E85F57199D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7499-4382-A2E0-2E85F57199D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7499-4382-A2E0-2E85F57199D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7499-4382-A2E0-2E85F57199D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7499-4382-A2E0-2E85F57199D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7499-4382-A2E0-2E85F57199D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7499-4382-A2E0-2E85F57199D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7499-4382-A2E0-2E85F5719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анализа'!$C$46:$M$46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анализа'!$C$57:$M$57</c:f>
              <c:numCache>
                <c:formatCode>0.00</c:formatCode>
                <c:ptCount val="10"/>
                <c:pt idx="0">
                  <c:v>58.55</c:v>
                </c:pt>
                <c:pt idx="1">
                  <c:v>57.86</c:v>
                </c:pt>
                <c:pt idx="2">
                  <c:v>54.19</c:v>
                </c:pt>
                <c:pt idx="3">
                  <c:v>56.46</c:v>
                </c:pt>
                <c:pt idx="4">
                  <c:v>61.09</c:v>
                </c:pt>
                <c:pt idx="5">
                  <c:v>59.77</c:v>
                </c:pt>
                <c:pt idx="6">
                  <c:v>59.21</c:v>
                </c:pt>
                <c:pt idx="7">
                  <c:v>58.87</c:v>
                </c:pt>
                <c:pt idx="8">
                  <c:v>55.91</c:v>
                </c:pt>
                <c:pt idx="9">
                  <c:v>55.95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7499-4382-A2E0-2E85F5719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640751"/>
        <c:axId val="1795617231"/>
      </c:lineChart>
      <c:catAx>
        <c:axId val="17956407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17231"/>
        <c:crosses val="autoZero"/>
        <c:auto val="1"/>
        <c:lblAlgn val="ctr"/>
        <c:lblOffset val="100"/>
        <c:noMultiLvlLbl val="0"/>
      </c:catAx>
      <c:valAx>
        <c:axId val="1795617231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crossAx val="179564075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050" b="1" i="0" u="none" strike="noStrike" kern="1200" cap="none" spc="0" normalizeH="0" baseline="0" dirty="0">
                <a:solidFill>
                  <a:srgbClr val="002060"/>
                </a:solidFill>
              </a:rPr>
              <a:t>Cost-to income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5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47939167232584E-2"/>
          <c:y val="0.15194444444444444"/>
          <c:w val="0.93918732434251839"/>
          <c:h val="0.66103425792226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анализа'!$B$54</c:f>
              <c:strCache>
                <c:ptCount val="1"/>
                <c:pt idx="0">
                  <c:v>Cost-to-income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58-46FD-B729-EBAB8EFBB18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58-46FD-B729-EBAB8EFBB18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58-46FD-B729-EBAB8EFBB18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58-46FD-B729-EBAB8EFBB18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A58-46FD-B729-EBAB8EFBB18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58-46FD-B729-EBAB8EFBB18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58-46FD-B729-EBAB8EFBB18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A58-46FD-B729-EBAB8EFBB18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A58-46FD-B729-EBAB8EFBB18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A58-46FD-B729-EBAB8EFBB186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A58-46FD-B729-EBAB8EFBB18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A58-46FD-B729-EBAB8EFBB18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6A58-46FD-B729-EBAB8EFBB186}"/>
                </c:ext>
              </c:extLst>
            </c:dLbl>
            <c:dLbl>
              <c:idx val="8"/>
              <c:layout>
                <c:manualLayout>
                  <c:x val="4.8462258203858972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A58-46FD-B729-EBAB8EFBB18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6A58-46FD-B729-EBAB8EFBB1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анализа'!$C$53:$M$53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анализа'!$C$54:$M$54</c:f>
              <c:numCache>
                <c:formatCode>_(* #,##0.0_);_(* \(#,##0.0\);_(* "-"??_);_(@_)</c:formatCode>
                <c:ptCount val="10"/>
                <c:pt idx="0">
                  <c:v>50.079492885017999</c:v>
                </c:pt>
                <c:pt idx="1">
                  <c:v>48.239110373923801</c:v>
                </c:pt>
                <c:pt idx="2">
                  <c:v>47.387866287038001</c:v>
                </c:pt>
                <c:pt idx="3">
                  <c:v>47.8049500741079</c:v>
                </c:pt>
                <c:pt idx="4">
                  <c:v>43.396779575783903</c:v>
                </c:pt>
                <c:pt idx="5">
                  <c:v>40.8817158806295</c:v>
                </c:pt>
                <c:pt idx="6">
                  <c:v>41.341664079008403</c:v>
                </c:pt>
                <c:pt idx="7">
                  <c:v>41.954658121531402</c:v>
                </c:pt>
                <c:pt idx="8">
                  <c:v>44.4</c:v>
                </c:pt>
                <c:pt idx="9">
                  <c:v>44.54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A58-46FD-B729-EBAB8EFBB18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4629647"/>
        <c:axId val="304630127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анализа'!$B$55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6A58-46FD-B729-EBAB8EFBB18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6A58-46FD-B729-EBAB8EFBB18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6A58-46FD-B729-EBAB8EFBB18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6A58-46FD-B729-EBAB8EFBB18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6A58-46FD-B729-EBAB8EFBB18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A58-46FD-B729-EBAB8EFBB18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6A58-46FD-B729-EBAB8EFBB18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6A58-46FD-B729-EBAB8EFBB18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6A58-46FD-B729-EBAB8EFBB18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6A58-46FD-B729-EBAB8EFBB1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анализа'!$C$53:$M$53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анализа'!$C$55:$M$55</c:f>
              <c:numCache>
                <c:formatCode>0.0</c:formatCode>
                <c:ptCount val="10"/>
                <c:pt idx="0">
                  <c:v>65.84</c:v>
                </c:pt>
                <c:pt idx="1">
                  <c:v>66.02</c:v>
                </c:pt>
                <c:pt idx="2">
                  <c:v>64.28</c:v>
                </c:pt>
                <c:pt idx="3">
                  <c:v>61.19</c:v>
                </c:pt>
                <c:pt idx="4">
                  <c:v>57.02</c:v>
                </c:pt>
                <c:pt idx="5">
                  <c:v>54.24</c:v>
                </c:pt>
                <c:pt idx="6">
                  <c:v>53.7</c:v>
                </c:pt>
                <c:pt idx="7">
                  <c:v>54.89</c:v>
                </c:pt>
                <c:pt idx="8">
                  <c:v>54.84</c:v>
                </c:pt>
                <c:pt idx="9">
                  <c:v>54.15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6A58-46FD-B729-EBAB8EFBB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629647"/>
        <c:axId val="304630127"/>
      </c:lineChart>
      <c:catAx>
        <c:axId val="3046296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630127"/>
        <c:crosses val="autoZero"/>
        <c:auto val="1"/>
        <c:lblAlgn val="ctr"/>
        <c:lblOffset val="100"/>
        <c:noMultiLvlLbl val="0"/>
      </c:catAx>
      <c:valAx>
        <c:axId val="304630127"/>
        <c:scaling>
          <c:orientation val="minMax"/>
          <c:min val="0.4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crossAx val="30462964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cap="none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en-GB" sz="10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PARTICIPATION OF FOREIGN CAPITAL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'Странски капитал во вкупниот'!$AP$20</c:f>
              <c:strCache>
                <c:ptCount val="1"/>
                <c:pt idx="0">
                  <c:v>Учество на странскиот капитал во вкупниот капитал*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FF006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вкупниот'!$AQ$19:$AY$19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strCache>
            </c:strRef>
          </c:cat>
          <c:val>
            <c:numRef>
              <c:f>'Странски капитал во вкупниот'!$AQ$20:$AY$20</c:f>
              <c:numCache>
                <c:formatCode>0.0%</c:formatCode>
                <c:ptCount val="9"/>
                <c:pt idx="0">
                  <c:v>0.74364480613881534</c:v>
                </c:pt>
                <c:pt idx="1">
                  <c:v>0.72885806445272527</c:v>
                </c:pt>
                <c:pt idx="2">
                  <c:v>0.75365272744995504</c:v>
                </c:pt>
                <c:pt idx="3">
                  <c:v>0.75407264972055998</c:v>
                </c:pt>
                <c:pt idx="4">
                  <c:v>0.76289609687090398</c:v>
                </c:pt>
                <c:pt idx="5">
                  <c:v>0.77715436819894623</c:v>
                </c:pt>
                <c:pt idx="6">
                  <c:v>0.78819625574543817</c:v>
                </c:pt>
                <c:pt idx="7" formatCode="0.00%">
                  <c:v>0.79721368446525165</c:v>
                </c:pt>
                <c:pt idx="8" formatCode="0.00%">
                  <c:v>0.80472928473148397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9A-48D2-AFDF-109A7B0D2A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71466623"/>
        <c:axId val="1071464223"/>
      </c:lineChart>
      <c:catAx>
        <c:axId val="107146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464223"/>
        <c:crosses val="autoZero"/>
        <c:auto val="1"/>
        <c:lblAlgn val="ctr"/>
        <c:lblOffset val="100"/>
        <c:noMultiLvlLbl val="0"/>
      </c:catAx>
      <c:valAx>
        <c:axId val="1071464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0714666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5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rgbClr val="002060"/>
                </a:solidFill>
                <a:latin typeface="+mn-lt"/>
              </a:rPr>
              <a:t>assets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5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505069877066081E-2"/>
          <c:y val="0.16171005880758763"/>
          <c:w val="0.96951920812694425"/>
          <c:h val="0.67500868729559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Total assets of the Banking system 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5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4257-4F6D-A011-DD0EB95A45D3}"/>
              </c:ext>
            </c:extLst>
          </c:dPt>
          <c:dPt>
            <c:idx val="6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4257-4F6D-A011-DD0EB95A45D3}"/>
              </c:ext>
            </c:extLst>
          </c:dPt>
          <c:dPt>
            <c:idx val="7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4257-4F6D-A011-DD0EB95A45D3}"/>
              </c:ext>
            </c:extLst>
          </c:dPt>
          <c:dPt>
            <c:idx val="8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4257-4F6D-A011-DD0EB95A45D3}"/>
              </c:ext>
            </c:extLst>
          </c:dPt>
          <c:dPt>
            <c:idx val="9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4257-4F6D-A011-DD0EB95A45D3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257-4F6D-A011-DD0EB95A45D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257-4F6D-A011-DD0EB95A45D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257-4F6D-A011-DD0EB95A45D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257-4F6D-A011-DD0EB95A45D3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257-4F6D-A011-DD0EB95A4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Sheet1!$B$8:$K$8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Sheet1!$B$9:$K$9</c:f>
              <c:numCache>
                <c:formatCode>#,##0</c:formatCode>
                <c:ptCount val="10"/>
                <c:pt idx="0">
                  <c:v>549969</c:v>
                </c:pt>
                <c:pt idx="1">
                  <c:v>585501</c:v>
                </c:pt>
                <c:pt idx="2">
                  <c:v>638666</c:v>
                </c:pt>
                <c:pt idx="3">
                  <c:v>684255</c:v>
                </c:pt>
                <c:pt idx="4">
                  <c:v>746739</c:v>
                </c:pt>
                <c:pt idx="5">
                  <c:v>751244</c:v>
                </c:pt>
                <c:pt idx="6">
                  <c:v>765036</c:v>
                </c:pt>
                <c:pt idx="7">
                  <c:v>824812</c:v>
                </c:pt>
                <c:pt idx="8">
                  <c:v>821983</c:v>
                </c:pt>
                <c:pt idx="9">
                  <c:v>858401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57-4F6D-A011-DD0EB95A45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067824191"/>
        <c:axId val="1067820831"/>
      </c:barChart>
      <c:catAx>
        <c:axId val="1067824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7820831"/>
        <c:crosses val="autoZero"/>
        <c:auto val="1"/>
        <c:lblAlgn val="ctr"/>
        <c:lblOffset val="100"/>
        <c:noMultiLvlLbl val="0"/>
      </c:catAx>
      <c:valAx>
        <c:axId val="1067820831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6782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Financial intermediation</a:t>
            </a:r>
          </a:p>
        </c:rich>
      </c:tx>
      <c:layout>
        <c:manualLayout>
          <c:xMode val="edge"/>
          <c:yMode val="edge"/>
          <c:x val="0.30685126418846015"/>
          <c:y val="3.30580696140813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'годишна анализа'!$B$3</c:f>
              <c:strCache>
                <c:ptCount val="1"/>
                <c:pt idx="0">
                  <c:v>Assets/GDP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B8-4C14-9729-70EFFA78ACA2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B8-4C14-9729-70EFFA78ACA2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B8-4C14-9729-70EFFA78ACA2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8B8-4C14-9729-70EFFA78ACA2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8B8-4C14-9729-70EFFA78ACA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8B8-4C14-9729-70EFFA78ACA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8B8-4C14-9729-70EFFA78ACA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8B8-4C14-9729-70EFFA78ACA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8B8-4C14-9729-70EFFA78ACA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8B8-4C14-9729-70EFFA78ACA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8B8-4C14-9729-70EFFA78ACA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8B8-4C14-9729-70EFFA78ACA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A8B8-4C14-9729-70EFFA78ACA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8B8-4C14-9729-70EFFA78ACA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A8B8-4C14-9729-70EFFA78AC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анализа'!$C$3:$L$3</c:f>
              <c:numCache>
                <c:formatCode>0.0</c:formatCode>
                <c:ptCount val="10"/>
                <c:pt idx="0">
                  <c:v>79.396980148206325</c:v>
                </c:pt>
                <c:pt idx="1">
                  <c:v>87.482281081581817</c:v>
                </c:pt>
                <c:pt idx="2">
                  <c:v>87.555148990189778</c:v>
                </c:pt>
                <c:pt idx="3">
                  <c:v>83.846125766465221</c:v>
                </c:pt>
                <c:pt idx="4">
                  <c:v>83.184228161722132</c:v>
                </c:pt>
                <c:pt idx="5">
                  <c:v>81.697764026633408</c:v>
                </c:pt>
                <c:pt idx="6">
                  <c:v>81.923427827778823</c:v>
                </c:pt>
                <c:pt idx="7">
                  <c:v>86.92251488173423</c:v>
                </c:pt>
                <c:pt idx="8">
                  <c:v>85.377562176075799</c:v>
                </c:pt>
                <c:pt idx="9">
                  <c:v>87.535781572310611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A8B8-4C14-9729-70EFFA78ACA2}"/>
            </c:ext>
          </c:extLst>
        </c:ser>
        <c:ser>
          <c:idx val="1"/>
          <c:order val="1"/>
          <c:tx>
            <c:strRef>
              <c:f>'годишна анализа'!$B$4</c:f>
              <c:strCache>
                <c:ptCount val="1"/>
                <c:pt idx="0">
                  <c:v>Deposities/GDP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A8B8-4C14-9729-70EFFA78ACA2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A8B8-4C14-9729-70EFFA78ACA2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A8B8-4C14-9729-70EFFA78ACA2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A8B8-4C14-9729-70EFFA78ACA2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A8B8-4C14-9729-70EFFA78ACA2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A8B8-4C14-9729-70EFFA78ACA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A8B8-4C14-9729-70EFFA78ACA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A8B8-4C14-9729-70EFFA78ACA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A8B8-4C14-9729-70EFFA78ACA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A8B8-4C14-9729-70EFFA78AC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анализа'!$C$4:$L$4</c:f>
              <c:numCache>
                <c:formatCode>0.0</c:formatCode>
                <c:ptCount val="10"/>
                <c:pt idx="0">
                  <c:v>58.553003033133479</c:v>
                </c:pt>
                <c:pt idx="1">
                  <c:v>64.378243751858349</c:v>
                </c:pt>
                <c:pt idx="2">
                  <c:v>64.274193084047567</c:v>
                </c:pt>
                <c:pt idx="3">
                  <c:v>60.527439087152793</c:v>
                </c:pt>
                <c:pt idx="4">
                  <c:v>60.10985059497812</c:v>
                </c:pt>
                <c:pt idx="5">
                  <c:v>59.206899190663243</c:v>
                </c:pt>
                <c:pt idx="6">
                  <c:v>59.643352464725318</c:v>
                </c:pt>
                <c:pt idx="7">
                  <c:v>63.332707336187291</c:v>
                </c:pt>
                <c:pt idx="8">
                  <c:v>62.129072243156003</c:v>
                </c:pt>
                <c:pt idx="9">
                  <c:v>62.724360406066005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A8B8-4C14-9729-70EFFA78ACA2}"/>
            </c:ext>
          </c:extLst>
        </c:ser>
        <c:ser>
          <c:idx val="2"/>
          <c:order val="2"/>
          <c:tx>
            <c:strRef>
              <c:f>'годишна анализа'!$B$5</c:f>
              <c:strCache>
                <c:ptCount val="1"/>
                <c:pt idx="0">
                  <c:v>Loans/GDP</c:v>
                </c:pt>
              </c:strCache>
            </c:strRef>
          </c:tx>
          <c:spPr>
            <a:ln w="22225" cap="rnd">
              <a:solidFill>
                <a:srgbClr val="0DFB18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A8B8-4C14-9729-70EFFA78ACA2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A8B8-4C14-9729-70EFFA78ACA2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A8B8-4C14-9729-70EFFA78ACA2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A8B8-4C14-9729-70EFFA78ACA2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A8B8-4C14-9729-70EFFA78ACA2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A8B8-4C14-9729-70EFFA78ACA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A8B8-4C14-9729-70EFFA78ACA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A8B8-4C14-9729-70EFFA78ACA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A8B8-4C14-9729-70EFFA78ACA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A8B8-4C14-9729-70EFFA78AC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анализа'!$C$5:$L$5</c:f>
              <c:numCache>
                <c:formatCode>0.0</c:formatCode>
                <c:ptCount val="10"/>
                <c:pt idx="0">
                  <c:v>49.041007647076654</c:v>
                </c:pt>
                <c:pt idx="1">
                  <c:v>52.818374997572015</c:v>
                </c:pt>
                <c:pt idx="2">
                  <c:v>52.591661183038042</c:v>
                </c:pt>
                <c:pt idx="3">
                  <c:v>51.77436477127354</c:v>
                </c:pt>
                <c:pt idx="4">
                  <c:v>49.076840323388531</c:v>
                </c:pt>
                <c:pt idx="5">
                  <c:v>49.829926466700428</c:v>
                </c:pt>
                <c:pt idx="6">
                  <c:v>49.77926071402112</c:v>
                </c:pt>
                <c:pt idx="7">
                  <c:v>51.630508127185848</c:v>
                </c:pt>
                <c:pt idx="8">
                  <c:v>52.0340313959178</c:v>
                </c:pt>
                <c:pt idx="9">
                  <c:v>53.454019688639761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A8B8-4C14-9729-70EFFA78AC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106047"/>
        <c:axId val="153094047"/>
      </c:lineChart>
      <c:catAx>
        <c:axId val="15310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94047"/>
        <c:crosses val="autoZero"/>
        <c:auto val="1"/>
        <c:lblAlgn val="ctr"/>
        <c:lblOffset val="100"/>
        <c:noMultiLvlLbl val="0"/>
      </c:catAx>
      <c:valAx>
        <c:axId val="153094047"/>
        <c:scaling>
          <c:orientation val="minMax"/>
          <c:min val="40"/>
        </c:scaling>
        <c:delete val="1"/>
        <c:axPos val="l"/>
        <c:numFmt formatCode="0.0" sourceLinked="1"/>
        <c:majorTickMark val="none"/>
        <c:minorTickMark val="none"/>
        <c:tickLblPos val="nextTo"/>
        <c:crossAx val="15310604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/>
              <a:t>Asset structure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Sheet1!$E$33</c:f>
              <c:strCache>
                <c:ptCount val="1"/>
                <c:pt idx="0">
                  <c:v>30.09.2021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F63-495E-8D82-1E3BCBA78A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F63-495E-8D82-1E3BCBA78A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5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F63-495E-8D82-1E3BCBA78A3B}"/>
              </c:ext>
            </c:extLst>
          </c:dPt>
          <c:dLbls>
            <c:dLbl>
              <c:idx val="0"/>
              <c:layout>
                <c:manualLayout>
                  <c:x val="3.8826658587412813E-2"/>
                  <c:y val="-0.15526192473508016"/>
                </c:manualLayout>
              </c:layout>
              <c:tx>
                <c:rich>
                  <a:bodyPr/>
                  <a:lstStyle/>
                  <a:p>
                    <a:r>
                      <a:rPr lang="en-US" sz="1100" b="0" i="0" u="none" strike="noStrike" baseline="0" dirty="0"/>
                      <a:t>Highly liquid assets</a:t>
                    </a:r>
                  </a:p>
                  <a:p>
                    <a:r>
                      <a:rPr lang="en-US" sz="1100" b="0" i="0" u="none" strike="noStrike" baseline="0" dirty="0"/>
                      <a:t>30%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307453622302"/>
                      <c:h val="0.2963596845441182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DF63-495E-8D82-1E3BCBA78A3B}"/>
                </c:ext>
              </c:extLst>
            </c:dLbl>
            <c:dLbl>
              <c:idx val="1"/>
              <c:layout>
                <c:manualLayout>
                  <c:x val="-8.3575260628741585E-2"/>
                  <c:y val="-0.1061958553319885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CREDIT EXPOSURE</a:t>
                    </a:r>
                  </a:p>
                  <a:p>
                    <a:r>
                      <a:rPr lang="en-US" dirty="0"/>
                      <a:t>61 % </a:t>
                    </a:r>
                    <a:endParaRPr lang="en-US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75761006734683"/>
                      <c:h val="0.222583260958734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F63-495E-8D82-1E3BCBA78A3B}"/>
                </c:ext>
              </c:extLst>
            </c:dLbl>
            <c:dLbl>
              <c:idx val="2"/>
              <c:layout>
                <c:manualLayout>
                  <c:x val="-0.18839085739282591"/>
                  <c:y val="8.01793525809273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ass</a:t>
                    </a:r>
                    <a:r>
                      <a:rPr lang="en-US" sz="1100" b="0" i="0" u="none" strike="noStrike" baseline="0" dirty="0"/>
                      <a:t>ets 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F63-495E-8D82-1E3BCBA78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BDBDB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Sheet1!$D$34:$D$36</c:f>
              <c:strCache>
                <c:ptCount val="3"/>
                <c:pt idx="0">
                  <c:v>високоликвидна актива </c:v>
                </c:pt>
                <c:pt idx="1">
                  <c:v>кредити </c:v>
                </c:pt>
                <c:pt idx="2">
                  <c:v>останата актива </c:v>
                </c:pt>
              </c:strCache>
            </c:strRef>
          </c:cat>
          <c:val>
            <c:numRef>
              <c:f>Sheet1!$E$34:$E$36</c:f>
              <c:numCache>
                <c:formatCode>0.00%</c:formatCode>
                <c:ptCount val="3"/>
                <c:pt idx="0">
                  <c:v>0.316</c:v>
                </c:pt>
                <c:pt idx="1">
                  <c:v>0.61099999999999999</c:v>
                </c:pt>
                <c:pt idx="2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63-495E-8D82-1E3BCBA78A3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'годишна анализа'!$B$7</c:f>
              <c:strCache>
                <c:ptCount val="1"/>
                <c:pt idx="0">
                  <c:v>Liquidity coverage ratio MKD
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5B8-439E-95D4-2EECC8598D6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5B8-439E-95D4-2EECC8598D6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5B8-439E-95D4-2EECC8598D6A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5B8-439E-95D4-2EECC8598D6A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5B8-439E-95D4-2EECC8598D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анализа'!$C$2:$M$2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анализа'!$C$7:$M$7</c:f>
              <c:numCache>
                <c:formatCode>General</c:formatCode>
                <c:ptCount val="10"/>
                <c:pt idx="2" formatCode="#,##0.0">
                  <c:v>292.19387826243246</c:v>
                </c:pt>
                <c:pt idx="3" formatCode="#,##0.0">
                  <c:v>273.76751101924151</c:v>
                </c:pt>
                <c:pt idx="4" formatCode="#,##0.0">
                  <c:v>263.46160008832987</c:v>
                </c:pt>
                <c:pt idx="5" formatCode="#,##0.0">
                  <c:v>276.428675494711</c:v>
                </c:pt>
                <c:pt idx="6" formatCode="#,##0.0">
                  <c:v>289.66124816513093</c:v>
                </c:pt>
                <c:pt idx="7" formatCode="#,##0.0">
                  <c:v>289.39638474123598</c:v>
                </c:pt>
                <c:pt idx="8" formatCode="#,##0.0">
                  <c:v>313.83074391998298</c:v>
                </c:pt>
                <c:pt idx="9" formatCode="#,##0.0">
                  <c:v>259.14589057853402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B8-439E-95D4-2EECC8598D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5024687"/>
        <c:axId val="962464080"/>
      </c:barChart>
      <c:lineChart>
        <c:grouping val="standard"/>
        <c:varyColors val="0"/>
        <c:ser>
          <c:idx val="3"/>
          <c:order val="1"/>
          <c:tx>
            <c:strRef>
              <c:f>'годишна анализа'!$B$8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5B8-439E-95D4-2EECC8598D6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5B8-439E-95D4-2EECC8598D6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5B8-439E-95D4-2EECC8598D6A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5B8-439E-95D4-2EECC8598D6A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35B8-439E-95D4-2EECC8598D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анализа'!$C$2:$M$2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анализа'!$C$8:$M$8</c:f>
              <c:numCache>
                <c:formatCode>_(* #,##0.0_);_(* \(#,##0.0\);_(* "-"??_);_(@_)</c:formatCode>
                <c:ptCount val="10"/>
                <c:pt idx="0">
                  <c:v>145.93</c:v>
                </c:pt>
                <c:pt idx="1">
                  <c:v>171.78</c:v>
                </c:pt>
                <c:pt idx="2">
                  <c:v>173.43</c:v>
                </c:pt>
                <c:pt idx="3">
                  <c:v>161.32</c:v>
                </c:pt>
                <c:pt idx="4">
                  <c:v>164.36</c:v>
                </c:pt>
                <c:pt idx="5">
                  <c:v>159.47</c:v>
                </c:pt>
                <c:pt idx="6">
                  <c:v>158.55000000000001</c:v>
                </c:pt>
                <c:pt idx="7">
                  <c:v>158.4</c:v>
                </c:pt>
                <c:pt idx="8">
                  <c:v>156.25</c:v>
                </c:pt>
                <c:pt idx="9">
                  <c:v>157.84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5B8-439E-95D4-2EECC8598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024687"/>
        <c:axId val="962464080"/>
      </c:lineChart>
      <c:catAx>
        <c:axId val="213502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4080"/>
        <c:crosses val="autoZero"/>
        <c:auto val="1"/>
        <c:lblAlgn val="ctr"/>
        <c:lblOffset val="100"/>
        <c:noMultiLvlLbl val="0"/>
      </c:catAx>
      <c:valAx>
        <c:axId val="962464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3502468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9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900" b="1" i="0" u="none" strike="noStrike" kern="1200" cap="none" spc="0" normalizeH="0" baseline="0" dirty="0">
                <a:solidFill>
                  <a:srgbClr val="FF0000"/>
                </a:solidFill>
              </a:rPr>
              <a:t>Liquid assets/Assets</a:t>
            </a:r>
            <a:endParaRPr lang="mk-MK" sz="900" b="1" i="0" u="none" strike="noStrike" kern="1200" cap="none" spc="0" normalizeH="0" baseline="0" dirty="0">
              <a:solidFill>
                <a:srgbClr val="FF0000"/>
              </a:solidFill>
            </a:endParaRPr>
          </a:p>
          <a:p>
            <a:pPr algn="r">
              <a:defRPr sz="900"/>
            </a:pPr>
            <a:r>
              <a:rPr lang="en-GB" sz="900" b="1" i="0" u="none" strike="noStrike" kern="1200" cap="none" spc="0" normalizeH="0" baseline="0" dirty="0">
                <a:solidFill>
                  <a:srgbClr val="FF0000"/>
                </a:solidFill>
              </a:rPr>
              <a:t>Loans/Assets</a:t>
            </a:r>
            <a:endParaRPr lang="en-US" sz="900" b="1" i="0" u="none" strike="noStrike" kern="1200" cap="none" spc="0" normalizeH="0" baseline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c:rich>
      </c:tx>
      <c:layout>
        <c:manualLayout>
          <c:xMode val="edge"/>
          <c:yMode val="edge"/>
          <c:x val="0.72381188506635519"/>
          <c:y val="7.1634855262070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9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title>
    <c:autoTitleDeleted val="0"/>
    <c:plotArea>
      <c:layout>
        <c:manualLayout>
          <c:layoutTarget val="inner"/>
          <c:xMode val="edge"/>
          <c:yMode val="edge"/>
          <c:x val="3.0570252277888628E-2"/>
          <c:y val="0.19912525368427805"/>
          <c:w val="0.93885949544422276"/>
          <c:h val="0.577696276743296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'годишна анализа'!$B$14</c:f>
              <c:strCache>
                <c:ptCount val="1"/>
                <c:pt idx="0">
                  <c:v>Liquid assets/Assets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анализа'!$C$13:$L$13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анализа'!$C$14:$L$14</c:f>
              <c:numCache>
                <c:formatCode>0</c:formatCode>
                <c:ptCount val="10"/>
                <c:pt idx="0">
                  <c:v>31.908295978081341</c:v>
                </c:pt>
                <c:pt idx="1">
                  <c:v>32.468459910131237</c:v>
                </c:pt>
                <c:pt idx="2">
                  <c:v>32.419193617299044</c:v>
                </c:pt>
                <c:pt idx="3">
                  <c:v>30.038483854896509</c:v>
                </c:pt>
                <c:pt idx="4">
                  <c:v>31.788934420129493</c:v>
                </c:pt>
                <c:pt idx="5">
                  <c:v>30.45594422727876</c:v>
                </c:pt>
                <c:pt idx="6">
                  <c:v>30.931370279755388</c:v>
                </c:pt>
                <c:pt idx="7">
                  <c:v>32.551884136716083</c:v>
                </c:pt>
                <c:pt idx="8">
                  <c:v>31.054291913527436</c:v>
                </c:pt>
                <c:pt idx="9">
                  <c:v>30.452470742338654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0-4214-BBBA-E23B79A15EE3}"/>
            </c:ext>
          </c:extLst>
        </c:ser>
        <c:ser>
          <c:idx val="1"/>
          <c:order val="1"/>
          <c:tx>
            <c:strRef>
              <c:f>'годишна анализа'!$B$15</c:f>
              <c:strCache>
                <c:ptCount val="1"/>
                <c:pt idx="0">
                  <c:v>othet assets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анализа'!$C$13:$L$13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анализа'!$C$15:$L$15</c:f>
              <c:numCache>
                <c:formatCode>0</c:formatCode>
                <c:ptCount val="10"/>
                <c:pt idx="0">
                  <c:v>6.2917040219186617</c:v>
                </c:pt>
                <c:pt idx="1">
                  <c:v>7.1315400898687713</c:v>
                </c:pt>
                <c:pt idx="2">
                  <c:v>7.5138856447878553</c:v>
                </c:pt>
                <c:pt idx="3">
                  <c:v>8.2123144585976888</c:v>
                </c:pt>
                <c:pt idx="4">
                  <c:v>9.213209568600206</c:v>
                </c:pt>
                <c:pt idx="5">
                  <c:v>8.5510444456843331</c:v>
                </c:pt>
                <c:pt idx="6">
                  <c:v>8.3054731557169177</c:v>
                </c:pt>
                <c:pt idx="7">
                  <c:v>8.4481158632839168</c:v>
                </c:pt>
                <c:pt idx="8">
                  <c:v>8.0457080864725654</c:v>
                </c:pt>
                <c:pt idx="9">
                  <c:v>8.4475292576613512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60-4214-BBBA-E23B79A15EE3}"/>
            </c:ext>
          </c:extLst>
        </c:ser>
        <c:ser>
          <c:idx val="2"/>
          <c:order val="2"/>
          <c:tx>
            <c:strRef>
              <c:f>'годишна анализа'!$B$16</c:f>
              <c:strCache>
                <c:ptCount val="1"/>
                <c:pt idx="0">
                  <c:v>Loans/Assets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анализа'!$C$13:$L$13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анализа'!$C$16:$L$16</c:f>
              <c:numCache>
                <c:formatCode>#,##0</c:formatCode>
                <c:ptCount val="10"/>
                <c:pt idx="0">
                  <c:v>61.8</c:v>
                </c:pt>
                <c:pt idx="1">
                  <c:v>60.4</c:v>
                </c:pt>
                <c:pt idx="2">
                  <c:v>60.066920737913101</c:v>
                </c:pt>
                <c:pt idx="3">
                  <c:v>61.749201686505799</c:v>
                </c:pt>
                <c:pt idx="4">
                  <c:v>58.997856011270301</c:v>
                </c:pt>
                <c:pt idx="5">
                  <c:v>60.993011327036903</c:v>
                </c:pt>
                <c:pt idx="6">
                  <c:v>60.763156564527698</c:v>
                </c:pt>
                <c:pt idx="7">
                  <c:v>59</c:v>
                </c:pt>
                <c:pt idx="8">
                  <c:v>60.9</c:v>
                </c:pt>
                <c:pt idx="9">
                  <c:v>61.1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60-4214-BBBA-E23B79A15E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7251567"/>
        <c:axId val="317249167"/>
      </c:barChart>
      <c:catAx>
        <c:axId val="31725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249167"/>
        <c:crosses val="autoZero"/>
        <c:auto val="1"/>
        <c:lblAlgn val="ctr"/>
        <c:lblOffset val="100"/>
        <c:noMultiLvlLbl val="0"/>
      </c:catAx>
      <c:valAx>
        <c:axId val="317249167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17251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05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Liquidity Coverage Ratio</a:t>
            </a:r>
          </a:p>
          <a:p>
            <a:pPr algn="r">
              <a:defRPr sz="1050">
                <a:latin typeface="+mn-lt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(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accordance with requirements of Basel III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)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</a:endParaRPr>
          </a:p>
          <a:p>
            <a:pPr algn="r">
              <a:defRPr sz="1050">
                <a:latin typeface="+mn-lt"/>
              </a:defRPr>
            </a:pPr>
            <a:endParaRPr lang="en-US" sz="1100" b="0" dirty="0">
              <a:solidFill>
                <a:srgbClr val="00206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3466034534011442"/>
          <c:y val="1.7722258641185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05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601354015297449E-2"/>
          <c:y val="0.32092552731552676"/>
          <c:w val="0.98453741565566111"/>
          <c:h val="0.40334959419835187"/>
        </c:manualLayout>
      </c:layout>
      <c:lineChart>
        <c:grouping val="standard"/>
        <c:varyColors val="0"/>
        <c:ser>
          <c:idx val="0"/>
          <c:order val="0"/>
          <c:tx>
            <c:strRef>
              <c:f>'годишна анализа'!$B$10</c:f>
              <c:strCache>
                <c:ptCount val="1"/>
                <c:pt idx="0">
                  <c:v>Liquid assets /to total short-term liabilities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C1-45B0-986F-FF51C7BF0AE7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C1-45B0-986F-FF51C7BF0AE7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C1-45B0-986F-FF51C7BF0AE7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CC1-45B0-986F-FF51C7BF0AE7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CC1-45B0-986F-FF51C7BF0AE7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CC1-45B0-986F-FF51C7BF0AE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CC1-45B0-986F-FF51C7BF0AE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CC1-45B0-986F-FF51C7BF0AE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2CC1-45B0-986F-FF51C7BF0AE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CC1-45B0-986F-FF51C7BF0A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анализа'!$C$9:$L$9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анализа'!$C$10:$L$10</c:f>
              <c:numCache>
                <c:formatCode>0</c:formatCode>
                <c:ptCount val="10"/>
                <c:pt idx="0">
                  <c:v>54.803741186068052</c:v>
                </c:pt>
                <c:pt idx="1">
                  <c:v>53.801824137427843</c:v>
                </c:pt>
                <c:pt idx="2">
                  <c:v>52.26936481751131</c:v>
                </c:pt>
                <c:pt idx="3">
                  <c:v>47.667391839709843</c:v>
                </c:pt>
                <c:pt idx="4">
                  <c:v>52.302690957828844</c:v>
                </c:pt>
                <c:pt idx="5">
                  <c:v>52.059115164922687</c:v>
                </c:pt>
                <c:pt idx="6">
                  <c:v>53.980836102246521</c:v>
                </c:pt>
                <c:pt idx="7">
                  <c:v>55.699270764410294</c:v>
                </c:pt>
                <c:pt idx="8">
                  <c:v>54.330472134912242</c:v>
                </c:pt>
                <c:pt idx="9">
                  <c:v>53.046824269022494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CC1-45B0-986F-FF51C7BF0AE7}"/>
            </c:ext>
          </c:extLst>
        </c:ser>
        <c:ser>
          <c:idx val="1"/>
          <c:order val="1"/>
          <c:tx>
            <c:strRef>
              <c:f>'годишна анализа'!$B$11</c:f>
              <c:strCache>
                <c:ptCount val="1"/>
                <c:pt idx="0">
                  <c:v>Liquid assets /deposite from households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2CC1-45B0-986F-FF51C7BF0AE7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2CC1-45B0-986F-FF51C7BF0AE7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2CC1-45B0-986F-FF51C7BF0AE7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2CC1-45B0-986F-FF51C7BF0AE7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2CC1-45B0-986F-FF51C7BF0AE7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2CC1-45B0-986F-FF51C7BF0AE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2CC1-45B0-986F-FF51C7BF0AE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2CC1-45B0-986F-FF51C7BF0AE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2CC1-45B0-986F-FF51C7BF0AE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2CC1-45B0-986F-FF51C7BF0A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анализа'!$C$9:$L$9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анализа'!$C$11:$L$11</c:f>
              <c:numCache>
                <c:formatCode>_(* #,##0_);_(* \(#,##0\);_(* "-"??_);_(@_)</c:formatCode>
                <c:ptCount val="10"/>
                <c:pt idx="0">
                  <c:v>62.220137366347195</c:v>
                </c:pt>
                <c:pt idx="1">
                  <c:v>64.444616744471929</c:v>
                </c:pt>
                <c:pt idx="2">
                  <c:v>65.477769741210352</c:v>
                </c:pt>
                <c:pt idx="3">
                  <c:v>61.064953382443917</c:v>
                </c:pt>
                <c:pt idx="4">
                  <c:v>65.279408639095564</c:v>
                </c:pt>
                <c:pt idx="5">
                  <c:v>60.450311909526022</c:v>
                </c:pt>
                <c:pt idx="6">
                  <c:v>61.284015264529934</c:v>
                </c:pt>
                <c:pt idx="7">
                  <c:v>65.103786257678195</c:v>
                </c:pt>
                <c:pt idx="8">
                  <c:v>61.499616188066497</c:v>
                </c:pt>
                <c:pt idx="9">
                  <c:v>60.884395900156598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2CC1-45B0-986F-FF51C7BF0AE7}"/>
            </c:ext>
          </c:extLst>
        </c:ser>
        <c:ser>
          <c:idx val="2"/>
          <c:order val="2"/>
          <c:tx>
            <c:strRef>
              <c:f>'годишна анализа'!$B$12</c:f>
              <c:strCache>
                <c:ptCount val="1"/>
                <c:pt idx="0">
                  <c:v>Loan-to-deposit ratio LDR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2CC1-45B0-986F-FF51C7BF0AE7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2CC1-45B0-986F-FF51C7BF0AE7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2CC1-45B0-986F-FF51C7BF0AE7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2CC1-45B0-986F-FF51C7BF0AE7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2CC1-45B0-986F-FF51C7BF0AE7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2CC1-45B0-986F-FF51C7BF0AE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2CC1-45B0-986F-FF51C7BF0AE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2CC1-45B0-986F-FF51C7BF0AE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2CC1-45B0-986F-FF51C7BF0AE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2CC1-45B0-986F-FF51C7BF0A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анализа'!$C$9:$L$9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Q2 24</c:v>
                </c:pt>
                <c:pt idx="6">
                  <c:v>Q3 24</c:v>
                </c:pt>
                <c:pt idx="7">
                  <c:v>2024</c:v>
                </c:pt>
                <c:pt idx="8">
                  <c:v>Q1 25</c:v>
                </c:pt>
                <c:pt idx="9">
                  <c:v>Q2 25</c:v>
                </c:pt>
              </c:strCache>
            </c:strRef>
          </c:cat>
          <c:val>
            <c:numRef>
              <c:f>'годишна анализа'!$C$12:$L$12</c:f>
              <c:numCache>
                <c:formatCode>_(* #,##0_);_(* \(#,##0\);_(* "-"??_);_(@_)</c:formatCode>
                <c:ptCount val="10"/>
                <c:pt idx="0">
                  <c:v>84</c:v>
                </c:pt>
                <c:pt idx="1">
                  <c:v>82</c:v>
                </c:pt>
                <c:pt idx="2">
                  <c:v>82</c:v>
                </c:pt>
                <c:pt idx="3">
                  <c:v>86</c:v>
                </c:pt>
                <c:pt idx="4">
                  <c:v>82</c:v>
                </c:pt>
                <c:pt idx="5">
                  <c:v>84</c:v>
                </c:pt>
                <c:pt idx="6">
                  <c:v>83</c:v>
                </c:pt>
                <c:pt idx="7">
                  <c:v>82</c:v>
                </c:pt>
                <c:pt idx="8">
                  <c:v>83.8</c:v>
                </c:pt>
                <c:pt idx="9">
                  <c:v>85.2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2CC1-45B0-986F-FF51C7BF0A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082527"/>
        <c:axId val="153077247"/>
      </c:lineChart>
      <c:catAx>
        <c:axId val="15308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77247"/>
        <c:crosses val="autoZero"/>
        <c:auto val="1"/>
        <c:lblAlgn val="ctr"/>
        <c:lblOffset val="100"/>
        <c:noMultiLvlLbl val="0"/>
      </c:catAx>
      <c:valAx>
        <c:axId val="153077247"/>
        <c:scaling>
          <c:orientation val="minMax"/>
          <c:min val="0.4"/>
        </c:scaling>
        <c:delete val="1"/>
        <c:axPos val="l"/>
        <c:numFmt formatCode="0" sourceLinked="1"/>
        <c:majorTickMark val="none"/>
        <c:minorTickMark val="none"/>
        <c:tickLblPos val="nextTo"/>
        <c:crossAx val="15308252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6473477296024695E-2"/>
          <c:y val="0.79942700108988496"/>
          <c:w val="0.66376263052955287"/>
          <c:h val="0.16631176464240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238D-1E27-47BB-86DE-2DCA61276327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63638"/>
            <a:ext cx="5591175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82297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AF59-CE35-435E-99B8-3B49E868C4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1981-D22B-4116-92B4-FBE1D59B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39E9-806A-419F-8E82-988D29F0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0294-8DE1-4930-804B-9FF175AF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89B-3351-4C6E-BC4A-373C0CA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E09B-26E3-42DA-8A80-229F5A4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46FF-370C-4F58-89B9-B4754D39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8440-4BEA-463A-939E-5CB8E449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EA2A-9F2A-4490-B578-73320DF6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239C-7F08-4C4F-A2CA-A85EA4C1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1F42-1FE6-4D95-ACBF-435418B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3A2F2-DB78-4DBF-9B14-24BE4B4C6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6FADC-73BF-4834-B9C7-9BE5BF13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4EE3-3F0B-451F-AA29-C0BD7C72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EA8D-EFEE-4439-A1FD-27D08B1B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AA7A-04C4-4F5B-8C50-2D6EAD2B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03D-3C6E-473D-A135-78BE83A6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B62D-E1D0-4ADC-9D40-A93AE852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FB58-282E-4E81-B132-60644F39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524B-E86A-49DD-BB91-6621086F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3538-BFBA-406E-B0F1-D1CFE0B2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A1FD-C26C-4F46-92D6-49ADCFED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E363-0B54-4361-8147-E25F720A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A879-17C6-4408-A0E2-D01EC0D1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230E-1E6E-4F93-8C8E-52DAB71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4511-2B57-4AEC-9211-D9C48B88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8A6A-6FE2-49B9-B186-A8E9D42A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BA3-1AD8-4FDD-8B5A-F1E31CE6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626C-0583-4C81-BC4F-825C8783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E31C-8024-4B0B-82B7-8EBAC8E9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A67D-962E-447D-B53B-7FE2F709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2D0E-241B-4F46-B2CF-A0D1773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D0F-3714-43E4-87A4-9842A010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3FE-A070-4893-AE30-148E7F3E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A008D-3EDB-4882-9ACB-6D057A41F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97CFE-52D2-4C2F-A71F-70BAAB67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7361-34CB-434F-8535-9BAA6E5A3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06897-3AC1-4363-9B40-0B978B4B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1B93-ECF1-4C25-B8CB-C066D8C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53928-E6AA-4C84-A14A-15F0491E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975-8A91-4B83-ADAD-55C67F30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AA823-20C1-4C27-93EC-9A8A3FB0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793D5-2F03-40E9-A9B9-EC771592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69DED-BD4F-42B6-8D6E-A3974F6F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FCF8F-9DA8-470E-B75C-43D3C49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6DF55-FFB7-400F-A6C6-616156D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F61F-EEEB-439D-821C-F73571A2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215D-084E-4D4B-9C1D-B76E6671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08FA-88D0-49CB-916B-5DBAF0CC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16DE-261F-4D5A-A9AF-700FCDE3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082E-FF86-44E3-AEFE-554FB5CA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D3E1-BD38-4F69-A355-78F3B15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E8B9-B7D3-4A0D-A1BE-30BBADD8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79BB-02C9-4EF6-A305-606A17CD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A12F9-F864-4F22-B597-AF9BF1453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053B4-E3B5-4A2A-8E66-5D0CE954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4F08-D8EB-44A5-82D3-89F20A0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A5081-01F0-4657-BD04-98FC58F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60983-5030-4AAC-BDF5-7213DA7F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86366-2FFD-4527-82E9-EA88713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D86A-9058-4C69-B5DC-B719105E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D22AC-8F79-407A-AF5C-CDDECE70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0556-9251-4098-8468-E8935FDC2344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93EA-737E-451E-9876-580111C4E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9BD41-78CB-4314-BDE8-6776F453B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4DDC-ED98-43F8-A89D-6025F7C7F8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image" Target="../media/image1.png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D195-1458-4A78-BBDC-96AC3D44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21" y="2475914"/>
            <a:ext cx="9162757" cy="32904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br>
              <a:rPr lang="mk-MK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b="1" spc="-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 Light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Macroeconomic data and </a:t>
            </a:r>
            <a:br>
              <a:rPr lang="mk-MK" sz="3200" dirty="0">
                <a:solidFill>
                  <a:srgbClr val="002060"/>
                </a:solidFill>
                <a:latin typeface="+mn-lt"/>
              </a:rPr>
            </a:br>
            <a:br>
              <a:rPr lang="en-US" sz="3200" dirty="0">
                <a:solidFill>
                  <a:srgbClr val="002060"/>
                </a:solidFill>
                <a:latin typeface="+mn-lt"/>
              </a:rPr>
            </a:br>
            <a:r>
              <a:rPr lang="en-GB" sz="2800" b="1" dirty="0">
                <a:solidFill>
                  <a:srgbClr val="002060"/>
                </a:solidFill>
                <a:latin typeface="+mn-lt"/>
              </a:rPr>
              <a:t>BANKING SYSTEM OF THE REPUBLIC OF NORTH</a:t>
            </a:r>
            <a:r>
              <a:rPr lang="mk-MK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002060"/>
                </a:solidFill>
                <a:latin typeface="+mn-lt"/>
              </a:rPr>
              <a:t>MACEDONIA</a:t>
            </a:r>
            <a:br>
              <a:rPr lang="mk-MK" sz="2800" b="1" dirty="0">
                <a:solidFill>
                  <a:srgbClr val="002060"/>
                </a:solidFill>
                <a:latin typeface="+mn-lt"/>
              </a:rPr>
            </a:br>
            <a:r>
              <a:rPr lang="en-US" sz="2000" dirty="0">
                <a:solidFill>
                  <a:srgbClr val="002060"/>
                </a:solidFill>
                <a:latin typeface="+mn-lt"/>
              </a:rPr>
              <a:t>Q2 202</a:t>
            </a:r>
            <a:r>
              <a:rPr lang="mk-MK" sz="2000" dirty="0">
                <a:solidFill>
                  <a:srgbClr val="002060"/>
                </a:solidFill>
                <a:latin typeface="+mn-lt"/>
              </a:rPr>
              <a:t>5</a:t>
            </a:r>
            <a:br>
              <a:rPr lang="en-GB" sz="2000" dirty="0">
                <a:solidFill>
                  <a:srgbClr val="002060"/>
                </a:solidFill>
                <a:latin typeface="+mn-lt"/>
              </a:rPr>
            </a:br>
            <a:br>
              <a:rPr lang="en-US" sz="32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n-US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Octobe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r</a:t>
            </a:r>
            <a:r>
              <a:rPr lang="mk-MK" sz="16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202</a:t>
            </a:r>
            <a:r>
              <a:rPr lang="en-US" sz="16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5</a:t>
            </a:r>
            <a:br>
              <a:rPr lang="en-US" sz="16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70C5339-79EB-459B-9B8A-E7A326E4686A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EB141B5-5528-4862-84F1-94FFB3359DD9}"/>
              </a:ext>
            </a:extLst>
          </p:cNvPr>
          <p:cNvSpPr/>
          <p:nvPr/>
        </p:nvSpPr>
        <p:spPr>
          <a:xfrm>
            <a:off x="325199" y="453144"/>
            <a:ext cx="2378844" cy="106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8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83065" y="3109350"/>
            <a:ext cx="7894608" cy="2013155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numCol="1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chemeClr val="bg1"/>
                </a:solidFill>
              </a:rPr>
              <a:t>Banking sector has stabile rates of profitability</a:t>
            </a:r>
            <a:r>
              <a:rPr lang="en-US" sz="1100" dirty="0">
                <a:solidFill>
                  <a:schemeClr val="bg1"/>
                </a:solidFill>
              </a:rPr>
              <a:t> measured by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i="0" baseline="0" dirty="0">
                <a:solidFill>
                  <a:schemeClr val="bg1"/>
                </a:solidFill>
                <a:effectLst/>
              </a:rPr>
              <a:t>Return on average asset </a:t>
            </a:r>
            <a:r>
              <a:rPr lang="ru-RU" sz="1100" b="1" i="0" baseline="0" dirty="0">
                <a:solidFill>
                  <a:schemeClr val="bg1"/>
                </a:solidFill>
                <a:effectLst/>
              </a:rPr>
              <a:t>(ROAA)</a:t>
            </a:r>
            <a:r>
              <a:rPr lang="en-US" sz="1100" b="1" i="0" baseline="0" dirty="0">
                <a:solidFill>
                  <a:schemeClr val="bg1"/>
                </a:solidFill>
                <a:effectLst/>
              </a:rPr>
              <a:t> </a:t>
            </a:r>
            <a:r>
              <a:rPr lang="en-GB" sz="1100" b="1" i="0" baseline="0" dirty="0">
                <a:solidFill>
                  <a:schemeClr val="bg1"/>
                </a:solidFill>
                <a:effectLst/>
              </a:rPr>
              <a:t>2.19</a:t>
            </a:r>
            <a:r>
              <a:rPr lang="mk-MK" sz="1100" b="1" dirty="0">
                <a:solidFill>
                  <a:schemeClr val="bg1"/>
                </a:solidFill>
              </a:rPr>
              <a:t>%, </a:t>
            </a:r>
            <a:r>
              <a:rPr lang="en-US" sz="1100" b="1" dirty="0">
                <a:solidFill>
                  <a:schemeClr val="bg1"/>
                </a:solidFill>
              </a:rPr>
              <a:t>reduced by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(-</a:t>
            </a:r>
            <a:r>
              <a:rPr lang="en-GB" sz="1100" b="1" dirty="0">
                <a:solidFill>
                  <a:schemeClr val="bg1"/>
                </a:solidFill>
              </a:rPr>
              <a:t>0.36) pp</a:t>
            </a:r>
            <a:r>
              <a:rPr lang="en-US" sz="1100" b="1" dirty="0">
                <a:solidFill>
                  <a:schemeClr val="bg1"/>
                </a:solidFill>
              </a:rPr>
              <a:t> annual</a:t>
            </a:r>
            <a:r>
              <a:rPr lang="en-GB" sz="1100" b="1" dirty="0">
                <a:solidFill>
                  <a:schemeClr val="bg1"/>
                </a:solidFill>
              </a:rPr>
              <a:t>, 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(-0.</a:t>
            </a:r>
            <a:r>
              <a:rPr lang="mk-MK" sz="1100" b="1" dirty="0">
                <a:solidFill>
                  <a:schemeClr val="bg1"/>
                </a:solidFill>
              </a:rPr>
              <a:t>0</a:t>
            </a:r>
            <a:r>
              <a:rPr lang="en-US" sz="1100" b="1" dirty="0">
                <a:solidFill>
                  <a:schemeClr val="bg1"/>
                </a:solidFill>
              </a:rPr>
              <a:t>2) </a:t>
            </a:r>
            <a:r>
              <a:rPr lang="en-GB" sz="1100" b="1" dirty="0">
                <a:solidFill>
                  <a:schemeClr val="bg1"/>
                </a:solidFill>
              </a:rPr>
              <a:t>pp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US" sz="1100" b="1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EUROZONE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0.70%</a:t>
            </a:r>
            <a:endParaRPr kumimoji="0" lang="mk-MK" sz="11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baseline="0" dirty="0">
                <a:solidFill>
                  <a:schemeClr val="bg1"/>
                </a:solidFill>
                <a:effectLst/>
              </a:rPr>
              <a:t>Return on average </a:t>
            </a:r>
            <a:r>
              <a:rPr lang="en-US" sz="1100" b="1" i="0" u="none" strike="noStrike" baseline="0" dirty="0">
                <a:solidFill>
                  <a:schemeClr val="bg1"/>
                </a:solidFill>
                <a:effectLst/>
              </a:rPr>
              <a:t>equity </a:t>
            </a:r>
            <a:r>
              <a:rPr lang="ru-RU" sz="1100" b="1" dirty="0">
                <a:solidFill>
                  <a:schemeClr val="bg1"/>
                </a:solidFill>
              </a:rPr>
              <a:t>(ROAE)</a:t>
            </a:r>
            <a:r>
              <a:rPr lang="en-US" sz="1100" b="1" dirty="0">
                <a:solidFill>
                  <a:schemeClr val="bg1"/>
                </a:solidFill>
              </a:rPr>
              <a:t> 16.8</a:t>
            </a:r>
            <a:r>
              <a:rPr lang="en-GB" sz="1100" dirty="0">
                <a:solidFill>
                  <a:schemeClr val="bg1"/>
                </a:solidFill>
              </a:rPr>
              <a:t>%</a:t>
            </a:r>
            <a:r>
              <a:rPr lang="mk-MK" sz="1100" dirty="0">
                <a:solidFill>
                  <a:schemeClr val="bg1"/>
                </a:solidFill>
              </a:rPr>
              <a:t>, </a:t>
            </a:r>
            <a:r>
              <a:rPr lang="en-GB" sz="1100" dirty="0">
                <a:solidFill>
                  <a:schemeClr val="bg1"/>
                </a:solidFill>
              </a:rPr>
              <a:t>reduced </a:t>
            </a:r>
            <a:r>
              <a:rPr lang="en-US" sz="1100" dirty="0">
                <a:solidFill>
                  <a:schemeClr val="bg1"/>
                </a:solidFill>
              </a:rPr>
              <a:t>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(-3)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pp</a:t>
            </a:r>
            <a:r>
              <a:rPr lang="en-US" sz="1100" dirty="0">
                <a:solidFill>
                  <a:schemeClr val="bg1"/>
                </a:solidFill>
              </a:rPr>
              <a:t> annual </a:t>
            </a:r>
            <a:r>
              <a:rPr lang="en-GB" sz="1100" dirty="0">
                <a:solidFill>
                  <a:schemeClr val="bg1"/>
                </a:solidFill>
              </a:rPr>
              <a:t>or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0.2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pp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100" b="1" dirty="0">
                <a:solidFill>
                  <a:srgbClr val="FF99FF"/>
                </a:solidFill>
                <a:latin typeface="Calibri" panose="020F0502020204030204"/>
              </a:rPr>
              <a:t>EUROZONE </a:t>
            </a:r>
            <a:r>
              <a:rPr lang="en-US" sz="1100" b="1" dirty="0">
                <a:solidFill>
                  <a:srgbClr val="FF99FF"/>
                </a:solidFill>
                <a:latin typeface="Calibri" panose="020F0502020204030204"/>
              </a:rPr>
              <a:t>10.11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i="0" u="none" strike="noStrike" dirty="0">
                <a:solidFill>
                  <a:schemeClr val="bg1"/>
                </a:solidFill>
                <a:effectLst/>
                <a:latin typeface="+mn-lt"/>
              </a:rPr>
              <a:t>44.5% of total income cover </a:t>
            </a:r>
            <a:r>
              <a:rPr lang="en-GB" sz="1100" dirty="0">
                <a:solidFill>
                  <a:schemeClr val="bg1"/>
                </a:solidFill>
              </a:rPr>
              <a:t>operating costs of the Banks </a:t>
            </a:r>
            <a:endParaRPr lang="mk-MK" sz="11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chemeClr val="bg1"/>
                </a:solidFill>
              </a:rPr>
              <a:t>69.5%</a:t>
            </a:r>
            <a:r>
              <a:rPr lang="en-US" sz="1100" dirty="0">
                <a:solidFill>
                  <a:schemeClr val="bg1"/>
                </a:solidFill>
              </a:rPr>
              <a:t> of operating income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is net interest income</a:t>
            </a:r>
            <a:endParaRPr lang="mk-MK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chemeClr val="bg1"/>
                </a:solidFill>
              </a:rPr>
              <a:t>Source</a:t>
            </a:r>
            <a:r>
              <a:rPr lang="en-US" sz="1000" b="1" dirty="0">
                <a:solidFill>
                  <a:schemeClr val="bg1"/>
                </a:solidFill>
              </a:rPr>
              <a:t>:</a:t>
            </a:r>
            <a:r>
              <a:rPr lang="en-GB" sz="1000" b="1" dirty="0">
                <a:solidFill>
                  <a:schemeClr val="bg1"/>
                </a:solidFill>
              </a:rPr>
              <a:t> NBR</a:t>
            </a:r>
            <a:r>
              <a:rPr lang="mk-MK" sz="1000" b="1" dirty="0">
                <a:solidFill>
                  <a:schemeClr val="bg1"/>
                </a:solidFill>
              </a:rPr>
              <a:t>М</a:t>
            </a:r>
            <a:r>
              <a:rPr lang="en-GB" sz="1000" b="1" dirty="0">
                <a:solidFill>
                  <a:schemeClr val="bg1"/>
                </a:solidFill>
              </a:rPr>
              <a:t> REPORT ON RISKS IN THE BANKING SYSTEM OF THE REPUBLIC OF MACEDONIA, Indicators on the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banking system,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chemeClr val="bg1"/>
                </a:solidFill>
              </a:rPr>
              <a:t>Report Q22025</a:t>
            </a:r>
            <a:r>
              <a:rPr lang="mk-MK" sz="1000" dirty="0">
                <a:solidFill>
                  <a:schemeClr val="bg1"/>
                </a:solidFill>
              </a:rPr>
              <a:t>, </a:t>
            </a:r>
            <a:r>
              <a:rPr lang="en-GB" sz="1000" dirty="0">
                <a:solidFill>
                  <a:schemeClr val="bg1"/>
                </a:solidFill>
              </a:rPr>
              <a:t>annex 32</a:t>
            </a:r>
            <a:endParaRPr lang="mk-MK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0" i="0" u="none" strike="noStrike" dirty="0">
                <a:solidFill>
                  <a:schemeClr val="bg1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chemeClr val="bg1"/>
                </a:solidFill>
              </a:rPr>
              <a:t>│</a:t>
            </a:r>
            <a:r>
              <a:rPr lang="en-GB" sz="1000" b="0" i="0" u="none" strike="noStrike" dirty="0">
                <a:solidFill>
                  <a:schemeClr val="bg1"/>
                </a:solidFill>
                <a:effectLst/>
              </a:rPr>
              <a:t>Banking supervision</a:t>
            </a:r>
            <a:endParaRPr lang="en-GB" sz="1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300CA-8CA9-505F-8858-D5E7E8D4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601008"/>
              </p:ext>
            </p:extLst>
          </p:nvPr>
        </p:nvGraphicFramePr>
        <p:xfrm>
          <a:off x="83065" y="5240867"/>
          <a:ext cx="7894608" cy="1308729"/>
        </p:xfrm>
        <a:graphic>
          <a:graphicData uri="http://schemas.openxmlformats.org/drawingml/2006/table">
            <a:tbl>
              <a:tblPr/>
              <a:tblGrid>
                <a:gridCol w="3680766">
                  <a:extLst>
                    <a:ext uri="{9D8B030D-6E8A-4147-A177-3AD203B41FA5}">
                      <a16:colId xmlns:a16="http://schemas.microsoft.com/office/drawing/2014/main" val="1181681593"/>
                    </a:ext>
                  </a:extLst>
                </a:gridCol>
                <a:gridCol w="279231">
                  <a:extLst>
                    <a:ext uri="{9D8B030D-6E8A-4147-A177-3AD203B41FA5}">
                      <a16:colId xmlns:a16="http://schemas.microsoft.com/office/drawing/2014/main" val="2950225263"/>
                    </a:ext>
                  </a:extLst>
                </a:gridCol>
                <a:gridCol w="1859362">
                  <a:extLst>
                    <a:ext uri="{9D8B030D-6E8A-4147-A177-3AD203B41FA5}">
                      <a16:colId xmlns:a16="http://schemas.microsoft.com/office/drawing/2014/main" val="2406167674"/>
                    </a:ext>
                  </a:extLst>
                </a:gridCol>
                <a:gridCol w="2075249">
                  <a:extLst>
                    <a:ext uri="{9D8B030D-6E8A-4147-A177-3AD203B41FA5}">
                      <a16:colId xmlns:a16="http://schemas.microsoft.com/office/drawing/2014/main" val="758365647"/>
                    </a:ext>
                  </a:extLst>
                </a:gridCol>
              </a:tblGrid>
              <a:tr h="32301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+mn-lt"/>
                          <a:cs typeface="Aldhabi" panose="020B0604020202020204" pitchFamily="2" charset="-78"/>
                        </a:rPr>
                        <a:t>Profitability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2655"/>
                  </a:ext>
                </a:extLst>
              </a:tr>
              <a:tr h="213638">
                <a:tc>
                  <a:txBody>
                    <a:bodyPr/>
                    <a:lstStyle/>
                    <a:p>
                      <a:pPr algn="l" rtl="0" eaLnBrk="1" fontAlgn="auto" latinLnBrk="0" hangingPunct="1"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assets </a:t>
                      </a:r>
                      <a:r>
                        <a:rPr lang="ru-RU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(ROAA)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(0.36)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(0.02)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43722"/>
                  </a:ext>
                </a:extLst>
              </a:tr>
              <a:tr h="213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</a:t>
                      </a:r>
                      <a:r>
                        <a:rPr lang="en-US" sz="11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equity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(ROAE)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(3)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94986"/>
                  </a:ext>
                </a:extLst>
              </a:tr>
              <a:tr h="323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Cost-to-income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0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3.6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0.1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41419"/>
                  </a:ext>
                </a:extLst>
              </a:tr>
              <a:tr h="213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Net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interest income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operating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income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(1.3)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(2.7)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41380"/>
                  </a:ext>
                </a:extLst>
              </a:tr>
            </a:tbl>
          </a:graphicData>
        </a:graphic>
      </p:graphicFrame>
      <p:sp>
        <p:nvSpPr>
          <p:cNvPr id="13" name="object 8">
            <a:extLst>
              <a:ext uri="{FF2B5EF4-FFF2-40B4-BE49-F238E27FC236}">
                <a16:creationId xmlns:a16="http://schemas.microsoft.com/office/drawing/2014/main" id="{75EA416E-B2FD-0AF3-4F60-634D409FFC58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7695FF8-AC79-420E-3575-6CB49E2EB9DC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0FA2F-CDDF-767B-C87E-1210A01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Profitability indicators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B07E3-BA58-26EC-6EC8-6321921730CC}"/>
              </a:ext>
            </a:extLst>
          </p:cNvPr>
          <p:cNvSpPr txBox="1"/>
          <p:nvPr/>
        </p:nvSpPr>
        <p:spPr>
          <a:xfrm>
            <a:off x="10218315" y="133646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-Q2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5E5B02C-568B-718D-069A-FB60AAF318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650814"/>
              </p:ext>
            </p:extLst>
          </p:nvPr>
        </p:nvGraphicFramePr>
        <p:xfrm>
          <a:off x="188139" y="856331"/>
          <a:ext cx="3703101" cy="219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54BD159-EE00-9234-5E0F-E6D1CB7F5B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155914"/>
              </p:ext>
            </p:extLst>
          </p:nvPr>
        </p:nvGraphicFramePr>
        <p:xfrm>
          <a:off x="3891240" y="903086"/>
          <a:ext cx="4002458" cy="208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93BE448-53B1-40F5-A8CD-CF3C58F6E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235490"/>
              </p:ext>
            </p:extLst>
          </p:nvPr>
        </p:nvGraphicFramePr>
        <p:xfrm>
          <a:off x="8090630" y="3955865"/>
          <a:ext cx="3996372" cy="2593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DC4C9EC-8488-4C85-9383-0C24955A7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688314"/>
              </p:ext>
            </p:extLst>
          </p:nvPr>
        </p:nvGraphicFramePr>
        <p:xfrm>
          <a:off x="8090630" y="905528"/>
          <a:ext cx="3913231" cy="237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9295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6DFDC60-D7B5-420B-8CAB-146CA2032782}"/>
              </a:ext>
            </a:extLst>
          </p:cNvPr>
          <p:cNvSpPr txBox="1">
            <a:spLocks/>
          </p:cNvSpPr>
          <p:nvPr/>
        </p:nvSpPr>
        <p:spPr>
          <a:xfrm>
            <a:off x="159229" y="155138"/>
            <a:ext cx="11999742" cy="2616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3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</a:t>
            </a:r>
            <a:r>
              <a:rPr lang="en-US" sz="5300" dirty="0">
                <a:solidFill>
                  <a:srgbClr val="002060"/>
                </a:solidFill>
                <a:latin typeface="Amasis MT Pro" panose="02040504050005020304" pitchFamily="18" charset="0"/>
              </a:rPr>
              <a:t>macroeconomic environment</a:t>
            </a:r>
            <a:r>
              <a:rPr lang="mk-MK" sz="5300" dirty="0">
                <a:solidFill>
                  <a:srgbClr val="002060"/>
                </a:solidFill>
                <a:latin typeface="Amasis MT Pro" panose="02040504050005020304" pitchFamily="18" charset="0"/>
              </a:rPr>
              <a:t>,</a:t>
            </a:r>
            <a:r>
              <a:rPr lang="en-US" sz="5300" dirty="0">
                <a:solidFill>
                  <a:srgbClr val="002060"/>
                </a:solidFill>
                <a:latin typeface="Amasis MT Pro" panose="02040504050005020304" pitchFamily="18" charset="0"/>
              </a:rPr>
              <a:t> </a:t>
            </a:r>
            <a:r>
              <a:rPr lang="en-US" sz="5300" dirty="0">
                <a:solidFill>
                  <a:srgbClr val="00FFFF"/>
                </a:solidFill>
              </a:rPr>
              <a:t>Monetary policy &amp; Macroprudential measures</a:t>
            </a:r>
          </a:p>
          <a:p>
            <a:pPr algn="l"/>
            <a:r>
              <a:rPr lang="en-US" sz="1600" dirty="0">
                <a:solidFill>
                  <a:srgbClr val="002060"/>
                </a:solidFill>
                <a:latin typeface="Amasis MT Pro" panose="02040504050005020304" pitchFamily="18" charset="0"/>
              </a:rPr>
              <a:t> </a:t>
            </a:r>
            <a:endParaRPr lang="en-US" sz="1800" b="1" dirty="0">
              <a:solidFill>
                <a:srgbClr val="002060"/>
              </a:solidFill>
              <a:latin typeface="Amasis MT Pro" panose="02040504050005020304" pitchFamily="18" charset="0"/>
              <a:cs typeface="Aldhabi" panose="020B0604020202020204" pitchFamily="2" charset="-78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077339C-8756-475E-A15D-7A450F2306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09527" y="521080"/>
            <a:ext cx="8195214" cy="3574670"/>
          </a:xfrm>
          <a:prstGeom prst="roundRect">
            <a:avLst>
              <a:gd name="adj" fmla="val 6588"/>
            </a:avLst>
          </a:prstGeom>
          <a:noFill/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1B0B9-4716-4655-90DD-99307075E936}"/>
              </a:ext>
            </a:extLst>
          </p:cNvPr>
          <p:cNvSpPr txBox="1"/>
          <p:nvPr/>
        </p:nvSpPr>
        <p:spPr>
          <a:xfrm>
            <a:off x="3676261" y="6463873"/>
            <a:ext cx="8428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b="1" dirty="0">
                <a:solidFill>
                  <a:srgbClr val="002060"/>
                </a:solidFill>
              </a:rPr>
              <a:t>The credit rating of the state:</a:t>
            </a:r>
            <a:r>
              <a:rPr lang="mk-MK" sz="900" b="1" dirty="0">
                <a:solidFill>
                  <a:srgbClr val="002060"/>
                </a:solidFill>
              </a:rPr>
              <a:t>  </a:t>
            </a:r>
            <a:r>
              <a:rPr lang="en-GB" sz="900" b="1" dirty="0">
                <a:solidFill>
                  <a:srgbClr val="002060"/>
                </a:solidFill>
              </a:rPr>
              <a:t> ‘BB</a:t>
            </a:r>
            <a:r>
              <a:rPr lang="en-US" sz="900" b="1" dirty="0">
                <a:solidFill>
                  <a:srgbClr val="002060"/>
                </a:solidFill>
              </a:rPr>
              <a:t>+</a:t>
            </a:r>
            <a:r>
              <a:rPr lang="en-GB" sz="900" b="1" dirty="0">
                <a:solidFill>
                  <a:srgbClr val="002060"/>
                </a:solidFill>
              </a:rPr>
              <a:t>' Ratings Affirmed; Outlook Stable </a:t>
            </a:r>
            <a:r>
              <a:rPr lang="en-US" sz="900" b="1" dirty="0">
                <a:solidFill>
                  <a:srgbClr val="002060"/>
                </a:solidFill>
              </a:rPr>
              <a:t>Fitch, Credit rating agency </a:t>
            </a:r>
            <a:endParaRPr lang="en-GB" sz="900" b="1" dirty="0">
              <a:solidFill>
                <a:srgbClr val="002060"/>
              </a:solidFill>
            </a:endParaRPr>
          </a:p>
          <a:p>
            <a:pPr algn="r"/>
            <a:r>
              <a:rPr lang="en-GB" sz="900" b="1" dirty="0">
                <a:solidFill>
                  <a:srgbClr val="002060"/>
                </a:solidFill>
              </a:rPr>
              <a:t> </a:t>
            </a:r>
            <a:r>
              <a:rPr lang="en-US" sz="900" b="1" dirty="0">
                <a:solidFill>
                  <a:srgbClr val="002060"/>
                </a:solidFill>
              </a:rPr>
              <a:t>source: www.finance.gov.mk</a:t>
            </a:r>
            <a:r>
              <a:rPr lang="en-US" sz="900" dirty="0"/>
              <a:t> </a:t>
            </a:r>
            <a:r>
              <a:rPr lang="en-GB" sz="900" b="1" dirty="0">
                <a:solidFill>
                  <a:srgbClr val="002060"/>
                </a:solidFill>
              </a:rPr>
              <a:t> </a:t>
            </a:r>
            <a:r>
              <a:rPr lang="en-US" sz="900" b="1" dirty="0">
                <a:solidFill>
                  <a:srgbClr val="002060"/>
                </a:solidFill>
              </a:rPr>
              <a:t> (Rating Report Republic of North Macedonia │ 20  September 2025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08C7E014-7C73-6F06-2D34-9D58CC48AAE5}"/>
              </a:ext>
            </a:extLst>
          </p:cNvPr>
          <p:cNvSpPr/>
          <p:nvPr/>
        </p:nvSpPr>
        <p:spPr>
          <a:xfrm>
            <a:off x="87260" y="416750"/>
            <a:ext cx="3754545" cy="6286112"/>
          </a:xfrm>
          <a:prstGeom prst="roundRect">
            <a:avLst>
              <a:gd name="adj" fmla="val 3541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2" rtlCol="0" anchor="ctr"/>
          <a:lstStyle/>
          <a:p>
            <a:pPr>
              <a:buClr>
                <a:srgbClr val="FFFF00"/>
              </a:buClr>
            </a:pPr>
            <a:r>
              <a:rPr lang="en-GB" sz="900" b="1" dirty="0">
                <a:solidFill>
                  <a:srgbClr val="FFFF00"/>
                </a:solidFill>
              </a:rPr>
              <a:t>Credit rating of the state</a:t>
            </a: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900" u="none" strike="noStrike" dirty="0">
                <a:solidFill>
                  <a:schemeClr val="bg1"/>
                </a:solidFill>
                <a:effectLst/>
              </a:rPr>
              <a:t>BB + outlook Stabile, </a:t>
            </a:r>
            <a:r>
              <a:rPr lang="en-US" sz="900" b="1" u="none" strike="noStrike" dirty="0">
                <a:solidFill>
                  <a:schemeClr val="bg1"/>
                </a:solidFill>
                <a:effectLst/>
              </a:rPr>
              <a:t>F</a:t>
            </a:r>
            <a:r>
              <a:rPr lang="en-US" sz="900" b="1" dirty="0">
                <a:solidFill>
                  <a:schemeClr val="bg1"/>
                </a:solidFill>
              </a:rPr>
              <a:t>itch, </a:t>
            </a:r>
            <a:r>
              <a:rPr lang="en-GB" sz="900" b="1" dirty="0">
                <a:solidFill>
                  <a:schemeClr val="bg1"/>
                </a:solidFill>
              </a:rPr>
              <a:t>Credit rating agency </a:t>
            </a:r>
            <a:r>
              <a:rPr lang="en-GB" sz="900" u="none" strike="noStrike" dirty="0">
                <a:solidFill>
                  <a:schemeClr val="bg1"/>
                </a:solidFill>
                <a:effectLst/>
              </a:rPr>
              <a:t>confirmed the implementation of good policies, the stabile banking system and domestic currency and increased foreign reserves</a:t>
            </a:r>
          </a:p>
          <a:p>
            <a:pPr>
              <a:buClr>
                <a:srgbClr val="FFFF00"/>
              </a:buClr>
            </a:pPr>
            <a:endParaRPr lang="mk-MK" sz="900" b="1" u="none" strike="noStrike" dirty="0">
              <a:solidFill>
                <a:srgbClr val="FFFF00"/>
              </a:solidFill>
              <a:effectLst/>
            </a:endParaRPr>
          </a:p>
          <a:p>
            <a:pPr>
              <a:buClr>
                <a:srgbClr val="FFFF00"/>
              </a:buClr>
            </a:pPr>
            <a:r>
              <a:rPr lang="en-US" sz="900" b="1" u="none" strike="noStrike" dirty="0">
                <a:solidFill>
                  <a:srgbClr val="FFFF00"/>
                </a:solidFill>
                <a:effectLst/>
              </a:rPr>
              <a:t>Industrial</a:t>
            </a:r>
            <a:r>
              <a:rPr lang="en-US" sz="900" b="1" u="none" strike="noStrike" baseline="0" dirty="0">
                <a:solidFill>
                  <a:srgbClr val="FFFF00"/>
                </a:solidFill>
                <a:effectLst/>
              </a:rPr>
              <a:t> production volume index</a:t>
            </a:r>
            <a:endParaRPr lang="en-US" sz="900" b="1" i="0" u="none" strike="noStrike" dirty="0">
              <a:solidFill>
                <a:srgbClr val="FFFF00"/>
              </a:solidFill>
              <a:effectLst/>
            </a:endParaRPr>
          </a:p>
          <a:p>
            <a:pPr marL="180975" indent="-180975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900" dirty="0">
                <a:solidFill>
                  <a:schemeClr val="bg1"/>
                </a:solidFill>
                <a:latin typeface="+mj-lt"/>
              </a:rPr>
              <a:t>100.5</a:t>
            </a:r>
            <a:r>
              <a:rPr lang="mk-MK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dirty="0">
                <a:solidFill>
                  <a:schemeClr val="bg1"/>
                </a:solidFill>
              </a:rPr>
              <a:t>annual </a:t>
            </a:r>
            <a:endParaRPr lang="ru-RU" sz="900" b="0" i="0" dirty="0">
              <a:solidFill>
                <a:schemeClr val="bg1"/>
              </a:solidFill>
              <a:effectLst/>
            </a:endParaRPr>
          </a:p>
          <a:p>
            <a:pPr lvl="0"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 lvl="0">
              <a:buClr>
                <a:srgbClr val="FFFF00"/>
              </a:buClr>
            </a:pPr>
            <a:r>
              <a:rPr lang="en-GB" sz="900" b="1" dirty="0">
                <a:solidFill>
                  <a:srgbClr val="FFFF00"/>
                </a:solidFill>
              </a:rPr>
              <a:t>Trade </a:t>
            </a:r>
            <a:endParaRPr lang="en-US" sz="900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900" dirty="0">
                <a:solidFill>
                  <a:schemeClr val="bg1"/>
                </a:solidFill>
              </a:rPr>
              <a:t>Import amounts 2.</a:t>
            </a:r>
            <a:r>
              <a:rPr lang="mk-MK" sz="900" dirty="0">
                <a:solidFill>
                  <a:schemeClr val="bg1"/>
                </a:solidFill>
              </a:rPr>
              <a:t>903</a:t>
            </a:r>
            <a:r>
              <a:rPr lang="en-US" sz="900" b="0" i="0" u="none" strike="noStrike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US" sz="900" dirty="0">
                <a:solidFill>
                  <a:schemeClr val="bg1"/>
                </a:solidFill>
              </a:rPr>
              <a:t>EUR millions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endParaRPr lang="en-US" sz="900" dirty="0">
              <a:solidFill>
                <a:schemeClr val="bg1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900" dirty="0">
                <a:solidFill>
                  <a:schemeClr val="bg1"/>
                </a:solidFill>
              </a:rPr>
              <a:t>Export amounts  </a:t>
            </a:r>
            <a:r>
              <a:rPr lang="mk-MK" sz="900" dirty="0">
                <a:solidFill>
                  <a:schemeClr val="bg1"/>
                </a:solidFill>
              </a:rPr>
              <a:t>2.115</a:t>
            </a:r>
            <a:r>
              <a:rPr lang="en-US" sz="900" dirty="0">
                <a:solidFill>
                  <a:schemeClr val="bg1"/>
                </a:solidFill>
              </a:rPr>
              <a:t> EUR millions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rgbClr val="FFFF00"/>
              </a:buClr>
            </a:pPr>
            <a:endParaRPr lang="mk-MK" sz="900" b="1" u="none" strike="noStrike" dirty="0">
              <a:solidFill>
                <a:srgbClr val="FFFF00"/>
              </a:solidFill>
              <a:effectLst/>
            </a:endParaRPr>
          </a:p>
          <a:p>
            <a:pPr>
              <a:buClr>
                <a:srgbClr val="FFFF00"/>
              </a:buClr>
            </a:pPr>
            <a:r>
              <a:rPr lang="en-US" sz="900" b="1" dirty="0">
                <a:solidFill>
                  <a:srgbClr val="FFFF00"/>
                </a:solidFill>
              </a:rPr>
              <a:t>Economic growth and </a:t>
            </a:r>
            <a:r>
              <a:rPr lang="en-US" sz="900" b="1" dirty="0" err="1">
                <a:solidFill>
                  <a:srgbClr val="FFFF00"/>
                </a:solidFill>
              </a:rPr>
              <a:t>Labour</a:t>
            </a:r>
            <a:r>
              <a:rPr lang="en-US" sz="900" b="1" dirty="0">
                <a:solidFill>
                  <a:srgbClr val="FFFF00"/>
                </a:solidFill>
              </a:rPr>
              <a:t> market</a:t>
            </a: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3.4% </a:t>
            </a:r>
            <a:r>
              <a:rPr lang="en-US" sz="900" b="1" dirty="0">
                <a:solidFill>
                  <a:schemeClr val="bg1"/>
                </a:solidFill>
              </a:rPr>
              <a:t>GDP growth </a:t>
            </a:r>
            <a:endParaRPr lang="mk-MK" sz="900" b="1" dirty="0">
              <a:solidFill>
                <a:schemeClr val="bg1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900" dirty="0">
                <a:solidFill>
                  <a:schemeClr val="bg1"/>
                </a:solidFill>
              </a:rPr>
              <a:t>Rate of</a:t>
            </a:r>
            <a:r>
              <a:rPr lang="mk-MK" sz="900" dirty="0">
                <a:solidFill>
                  <a:schemeClr val="bg1"/>
                </a:solidFill>
              </a:rPr>
              <a:t> </a:t>
            </a:r>
            <a:r>
              <a:rPr lang="en-US" sz="900" dirty="0">
                <a:solidFill>
                  <a:schemeClr val="bg1"/>
                </a:solidFill>
              </a:rPr>
              <a:t>unemployment </a:t>
            </a:r>
            <a:r>
              <a:rPr lang="en-GB" sz="900" dirty="0">
                <a:solidFill>
                  <a:schemeClr val="bg1"/>
                </a:solidFill>
              </a:rPr>
              <a:t>1</a:t>
            </a:r>
            <a:r>
              <a:rPr lang="mk-MK" sz="900" dirty="0">
                <a:solidFill>
                  <a:schemeClr val="bg1"/>
                </a:solidFill>
              </a:rPr>
              <a:t>1,5</a:t>
            </a:r>
            <a:endParaRPr lang="en-GB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en-US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1000" dirty="0">
                <a:solidFill>
                  <a:srgbClr val="00FFFF"/>
                </a:solidFill>
                <a:latin typeface="Amasis MT Pro" panose="02040504050005020304" pitchFamily="18" charset="0"/>
              </a:rPr>
              <a:t>Monetary policy &amp; Macroprudential measures</a:t>
            </a: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900" b="1" dirty="0">
                <a:solidFill>
                  <a:srgbClr val="FFFF00"/>
                </a:solidFill>
              </a:rPr>
              <a:t>Inflation</a:t>
            </a:r>
            <a:endParaRPr lang="en-GB" sz="900" b="1" dirty="0">
              <a:solidFill>
                <a:srgbClr val="FFFF00"/>
              </a:solidFill>
            </a:endParaRPr>
          </a:p>
          <a:p>
            <a:pPr marL="180975" indent="-180975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mk-MK" sz="900" dirty="0">
                <a:solidFill>
                  <a:schemeClr val="bg1"/>
                </a:solidFill>
              </a:rPr>
              <a:t>3,8</a:t>
            </a:r>
            <a:r>
              <a:rPr lang="en-GB" sz="900" dirty="0">
                <a:solidFill>
                  <a:schemeClr val="bg1"/>
                </a:solidFill>
              </a:rPr>
              <a:t>%</a:t>
            </a:r>
            <a:r>
              <a:rPr lang="mk-MK" sz="900" dirty="0">
                <a:solidFill>
                  <a:schemeClr val="bg1"/>
                </a:solidFill>
              </a:rPr>
              <a:t> </a:t>
            </a:r>
            <a:endParaRPr lang="en-US" sz="900" dirty="0">
              <a:solidFill>
                <a:schemeClr val="bg1"/>
              </a:solidFill>
            </a:endParaRPr>
          </a:p>
          <a:p>
            <a:pPr lvl="0"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 lvl="0">
              <a:buClr>
                <a:srgbClr val="FFFF00"/>
              </a:buClr>
            </a:pPr>
            <a:r>
              <a:rPr lang="en-GB" sz="900" b="1" dirty="0">
                <a:solidFill>
                  <a:srgbClr val="FFFF00"/>
                </a:solidFill>
              </a:rPr>
              <a:t>Reference rate</a:t>
            </a:r>
            <a:endParaRPr lang="en-US" sz="900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mk-MK" sz="900" dirty="0">
                <a:solidFill>
                  <a:schemeClr val="bg1"/>
                </a:solidFill>
              </a:rPr>
              <a:t>5,</a:t>
            </a:r>
            <a:r>
              <a:rPr lang="en-US" sz="900" dirty="0">
                <a:solidFill>
                  <a:schemeClr val="bg1"/>
                </a:solidFill>
              </a:rPr>
              <a:t>3</a:t>
            </a:r>
            <a:r>
              <a:rPr lang="mk-MK" sz="900" dirty="0">
                <a:solidFill>
                  <a:schemeClr val="bg1"/>
                </a:solidFill>
              </a:rPr>
              <a:t>5</a:t>
            </a:r>
            <a:r>
              <a:rPr lang="en-GB" sz="900" dirty="0">
                <a:solidFill>
                  <a:schemeClr val="bg1"/>
                </a:solidFill>
              </a:rPr>
              <a:t>%</a:t>
            </a:r>
            <a:endParaRPr lang="mk-MK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900" b="1" dirty="0">
                <a:solidFill>
                  <a:srgbClr val="FFFF00"/>
                </a:solidFill>
              </a:rPr>
              <a:t>C</a:t>
            </a:r>
            <a:r>
              <a:rPr lang="en-US" sz="900" b="1" i="0" dirty="0">
                <a:solidFill>
                  <a:srgbClr val="FFFF00"/>
                </a:solidFill>
                <a:effectLst/>
              </a:rPr>
              <a:t>ountercyclical capital </a:t>
            </a:r>
            <a:r>
              <a:rPr lang="en-US" sz="900" b="1" i="0" dirty="0" err="1">
                <a:solidFill>
                  <a:srgbClr val="FFFF00"/>
                </a:solidFill>
                <a:effectLst/>
              </a:rPr>
              <a:t>buffer_CCyB</a:t>
            </a:r>
            <a:endParaRPr lang="en-US" sz="900" b="1" i="0" dirty="0">
              <a:solidFill>
                <a:srgbClr val="FFFF00"/>
              </a:solidFill>
              <a:effectLst/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900" b="1" dirty="0">
                <a:solidFill>
                  <a:schemeClr val="bg1"/>
                </a:solidFill>
              </a:rPr>
              <a:t>1.5%</a:t>
            </a:r>
            <a:r>
              <a:rPr lang="mk-MK" sz="9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 (VIII 1.75%)</a:t>
            </a:r>
          </a:p>
          <a:p>
            <a:pPr>
              <a:buClr>
                <a:srgbClr val="FFFF00"/>
              </a:buClr>
            </a:pPr>
            <a:r>
              <a:rPr lang="mk-MK" sz="900" b="1" dirty="0">
                <a:solidFill>
                  <a:schemeClr val="bg1"/>
                </a:solidFill>
              </a:rPr>
              <a:t>(</a:t>
            </a:r>
            <a:r>
              <a:rPr lang="en-US" sz="900" b="1" dirty="0">
                <a:solidFill>
                  <a:schemeClr val="bg1"/>
                </a:solidFill>
              </a:rPr>
              <a:t>Capital Buffer cover 39% of total own funds</a:t>
            </a:r>
            <a:r>
              <a:rPr lang="mk-MK" sz="900" b="1" dirty="0">
                <a:solidFill>
                  <a:schemeClr val="bg1"/>
                </a:solidFill>
              </a:rPr>
              <a:t>)</a:t>
            </a:r>
            <a:endParaRPr lang="en-GB" sz="900" b="1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900" b="1" dirty="0">
                <a:solidFill>
                  <a:srgbClr val="FFFF00"/>
                </a:solidFill>
              </a:rPr>
              <a:t>Reserve requirement</a:t>
            </a:r>
          </a:p>
          <a:p>
            <a:pPr>
              <a:buClr>
                <a:srgbClr val="FFFF00"/>
              </a:buClr>
            </a:pPr>
            <a:r>
              <a:rPr lang="en-US" sz="900" b="1" u="none" strike="noStrike" dirty="0">
                <a:solidFill>
                  <a:srgbClr val="FFFF00"/>
                </a:solidFill>
                <a:effectLst/>
              </a:rPr>
              <a:t>FX Reserves </a:t>
            </a: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900" b="1" dirty="0">
                <a:solidFill>
                  <a:schemeClr val="bg1"/>
                </a:solidFill>
              </a:rPr>
              <a:t>4.698 </a:t>
            </a:r>
            <a:r>
              <a:rPr lang="en-US" sz="900" dirty="0">
                <a:solidFill>
                  <a:schemeClr val="bg1"/>
                </a:solidFill>
              </a:rPr>
              <a:t>EUR millions</a:t>
            </a:r>
            <a:r>
              <a:rPr lang="mk-MK" sz="900" dirty="0">
                <a:solidFill>
                  <a:schemeClr val="bg1"/>
                </a:solidFill>
              </a:rPr>
              <a:t>, </a:t>
            </a:r>
            <a:endParaRPr lang="en-US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900" dirty="0">
                <a:solidFill>
                  <a:srgbClr val="00FF00"/>
                </a:solidFill>
              </a:rPr>
              <a:t>Share of green portfolio</a:t>
            </a:r>
            <a:r>
              <a:rPr lang="mk-MK" sz="900" dirty="0">
                <a:solidFill>
                  <a:srgbClr val="00FF00"/>
                </a:solidFill>
              </a:rPr>
              <a:t> </a:t>
            </a:r>
            <a:r>
              <a:rPr lang="en-US" sz="900" dirty="0">
                <a:solidFill>
                  <a:srgbClr val="00FF00"/>
                </a:solidFill>
              </a:rPr>
              <a:t>in total FX reserve portfolio 3.2%</a:t>
            </a:r>
            <a:r>
              <a:rPr lang="en-US" altLang="en-US" sz="900" dirty="0">
                <a:solidFill>
                  <a:srgbClr val="00FF00"/>
                </a:solidFill>
              </a:rPr>
              <a:t>, issued by Ministry of Finance</a:t>
            </a:r>
            <a:r>
              <a:rPr lang="mk-MK" altLang="en-US" sz="900" dirty="0">
                <a:solidFill>
                  <a:srgbClr val="00FF00"/>
                </a:solidFill>
              </a:rPr>
              <a:t> </a:t>
            </a:r>
            <a:r>
              <a:rPr lang="en-US" altLang="en-US" sz="900" dirty="0">
                <a:solidFill>
                  <a:srgbClr val="00FF00"/>
                </a:solidFill>
              </a:rPr>
              <a:t>600 million</a:t>
            </a:r>
          </a:p>
          <a:p>
            <a:pPr lvl="0">
              <a:buClr>
                <a:srgbClr val="FFFF00"/>
              </a:buClr>
            </a:pPr>
            <a:r>
              <a:rPr lang="mk-MK" sz="900" dirty="0">
                <a:solidFill>
                  <a:schemeClr val="bg1"/>
                </a:solidFill>
              </a:rPr>
              <a:t> </a:t>
            </a:r>
            <a:endParaRPr lang="ru-RU" sz="900" dirty="0">
              <a:solidFill>
                <a:schemeClr val="bg1"/>
              </a:solidFill>
            </a:endParaRPr>
          </a:p>
          <a:p>
            <a:r>
              <a:rPr lang="en-US" sz="900" b="1" dirty="0">
                <a:solidFill>
                  <a:schemeClr val="bg1"/>
                </a:solidFill>
                <a:cs typeface="Arial" panose="020B0604020202020204" pitchFamily="34" charset="0"/>
              </a:rPr>
              <a:t>Source </a:t>
            </a:r>
            <a:r>
              <a:rPr lang="ru-RU" sz="900" b="1" dirty="0">
                <a:solidFill>
                  <a:schemeClr val="bg1"/>
                </a:solidFill>
              </a:rPr>
              <a:t>: </a:t>
            </a:r>
          </a:p>
          <a:p>
            <a:r>
              <a:rPr lang="en-GB" sz="900" b="1" dirty="0">
                <a:solidFill>
                  <a:schemeClr val="bg1"/>
                </a:solidFill>
              </a:rPr>
              <a:t>NBRM </a:t>
            </a:r>
            <a:r>
              <a:rPr lang="mk-MK" sz="900" b="1" dirty="0">
                <a:solidFill>
                  <a:schemeClr val="bg1"/>
                </a:solidFill>
              </a:rPr>
              <a:t>– </a:t>
            </a:r>
            <a:r>
              <a:rPr lang="en-GB" sz="900" dirty="0">
                <a:solidFill>
                  <a:schemeClr val="bg1"/>
                </a:solidFill>
              </a:rPr>
              <a:t>Q</a:t>
            </a:r>
            <a:r>
              <a:rPr lang="mk-MK" sz="900" dirty="0">
                <a:solidFill>
                  <a:schemeClr val="bg1"/>
                </a:solidFill>
              </a:rPr>
              <a:t>2</a:t>
            </a:r>
            <a:r>
              <a:rPr lang="en-GB" sz="900" dirty="0">
                <a:solidFill>
                  <a:schemeClr val="bg1"/>
                </a:solidFill>
              </a:rPr>
              <a:t>2025 </a:t>
            </a:r>
          </a:p>
          <a:p>
            <a:r>
              <a:rPr lang="en-GB" sz="900" b="1" i="1" dirty="0">
                <a:solidFill>
                  <a:schemeClr val="bg1"/>
                </a:solidFill>
              </a:rPr>
              <a:t>REPORT ON RISKS</a:t>
            </a:r>
            <a:endParaRPr lang="mk-MK" sz="900" b="1" i="1" dirty="0">
              <a:solidFill>
                <a:schemeClr val="bg1"/>
              </a:solidFill>
            </a:endParaRPr>
          </a:p>
          <a:p>
            <a:r>
              <a:rPr lang="en-GB" sz="900" b="1" i="1" dirty="0">
                <a:solidFill>
                  <a:schemeClr val="bg1"/>
                </a:solidFill>
              </a:rPr>
              <a:t>Indicators on the</a:t>
            </a:r>
            <a:r>
              <a:rPr lang="mk-MK" sz="900" b="1" i="1" dirty="0">
                <a:solidFill>
                  <a:schemeClr val="bg1"/>
                </a:solidFill>
              </a:rPr>
              <a:t> </a:t>
            </a:r>
            <a:r>
              <a:rPr lang="en-GB" sz="900" b="1" i="1" dirty="0">
                <a:solidFill>
                  <a:schemeClr val="bg1"/>
                </a:solidFill>
              </a:rPr>
              <a:t>banking </a:t>
            </a:r>
            <a:r>
              <a:rPr lang="en-GB" sz="900" b="1" dirty="0">
                <a:solidFill>
                  <a:schemeClr val="bg1"/>
                </a:solidFill>
              </a:rPr>
              <a:t>system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728107D-2E6F-B8AC-6324-76FA48ED8C7B}"/>
              </a:ext>
            </a:extLst>
          </p:cNvPr>
          <p:cNvSpPr/>
          <p:nvPr/>
        </p:nvSpPr>
        <p:spPr>
          <a:xfrm>
            <a:off x="10903192" y="85326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10A43BE-71E1-5837-BBD6-21381FDCE22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6EB47-DEBC-224E-94F6-400598D7BA24}"/>
              </a:ext>
            </a:extLst>
          </p:cNvPr>
          <p:cNvSpPr txBox="1"/>
          <p:nvPr/>
        </p:nvSpPr>
        <p:spPr>
          <a:xfrm>
            <a:off x="4344943" y="297826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(EUR millions; percentages)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5BDBB0-5A27-14A3-EF79-56E493659720}"/>
              </a:ext>
            </a:extLst>
          </p:cNvPr>
          <p:cNvSpPr txBox="1"/>
          <p:nvPr/>
        </p:nvSpPr>
        <p:spPr>
          <a:xfrm>
            <a:off x="11151135" y="-40728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654D11-6089-3E13-4630-61D34D4D0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631616"/>
              </p:ext>
            </p:extLst>
          </p:nvPr>
        </p:nvGraphicFramePr>
        <p:xfrm>
          <a:off x="3984171" y="607929"/>
          <a:ext cx="8033663" cy="343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8049">
                  <a:extLst>
                    <a:ext uri="{9D8B030D-6E8A-4147-A177-3AD203B41FA5}">
                      <a16:colId xmlns:a16="http://schemas.microsoft.com/office/drawing/2014/main" val="1067047161"/>
                    </a:ext>
                  </a:extLst>
                </a:gridCol>
                <a:gridCol w="312793">
                  <a:extLst>
                    <a:ext uri="{9D8B030D-6E8A-4147-A177-3AD203B41FA5}">
                      <a16:colId xmlns:a16="http://schemas.microsoft.com/office/drawing/2014/main" val="3132111701"/>
                    </a:ext>
                  </a:extLst>
                </a:gridCol>
                <a:gridCol w="312793">
                  <a:extLst>
                    <a:ext uri="{9D8B030D-6E8A-4147-A177-3AD203B41FA5}">
                      <a16:colId xmlns:a16="http://schemas.microsoft.com/office/drawing/2014/main" val="1965400078"/>
                    </a:ext>
                  </a:extLst>
                </a:gridCol>
                <a:gridCol w="312793">
                  <a:extLst>
                    <a:ext uri="{9D8B030D-6E8A-4147-A177-3AD203B41FA5}">
                      <a16:colId xmlns:a16="http://schemas.microsoft.com/office/drawing/2014/main" val="2824612278"/>
                    </a:ext>
                  </a:extLst>
                </a:gridCol>
                <a:gridCol w="346570">
                  <a:extLst>
                    <a:ext uri="{9D8B030D-6E8A-4147-A177-3AD203B41FA5}">
                      <a16:colId xmlns:a16="http://schemas.microsoft.com/office/drawing/2014/main" val="3513473003"/>
                    </a:ext>
                  </a:extLst>
                </a:gridCol>
                <a:gridCol w="346570">
                  <a:extLst>
                    <a:ext uri="{9D8B030D-6E8A-4147-A177-3AD203B41FA5}">
                      <a16:colId xmlns:a16="http://schemas.microsoft.com/office/drawing/2014/main" val="2281404925"/>
                    </a:ext>
                  </a:extLst>
                </a:gridCol>
                <a:gridCol w="712819">
                  <a:extLst>
                    <a:ext uri="{9D8B030D-6E8A-4147-A177-3AD203B41FA5}">
                      <a16:colId xmlns:a16="http://schemas.microsoft.com/office/drawing/2014/main" val="3222518439"/>
                    </a:ext>
                  </a:extLst>
                </a:gridCol>
                <a:gridCol w="712819">
                  <a:extLst>
                    <a:ext uri="{9D8B030D-6E8A-4147-A177-3AD203B41FA5}">
                      <a16:colId xmlns:a16="http://schemas.microsoft.com/office/drawing/2014/main" val="139707626"/>
                    </a:ext>
                  </a:extLst>
                </a:gridCol>
                <a:gridCol w="712819">
                  <a:extLst>
                    <a:ext uri="{9D8B030D-6E8A-4147-A177-3AD203B41FA5}">
                      <a16:colId xmlns:a16="http://schemas.microsoft.com/office/drawing/2014/main" val="687229641"/>
                    </a:ext>
                  </a:extLst>
                </a:gridCol>
                <a:gridCol w="712819">
                  <a:extLst>
                    <a:ext uri="{9D8B030D-6E8A-4147-A177-3AD203B41FA5}">
                      <a16:colId xmlns:a16="http://schemas.microsoft.com/office/drawing/2014/main" val="3370974518"/>
                    </a:ext>
                  </a:extLst>
                </a:gridCol>
                <a:gridCol w="712819">
                  <a:extLst>
                    <a:ext uri="{9D8B030D-6E8A-4147-A177-3AD203B41FA5}">
                      <a16:colId xmlns:a16="http://schemas.microsoft.com/office/drawing/2014/main" val="1654908671"/>
                    </a:ext>
                  </a:extLst>
                </a:gridCol>
              </a:tblGrid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Key economic indicators</a:t>
                      </a:r>
                      <a:endParaRPr lang="en-US" sz="10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2019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Q2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Q3 24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Q1 25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2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3118375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99599855"/>
                  </a:ext>
                </a:extLst>
              </a:tr>
              <a:tr h="17093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Industrial production volume index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3,7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-9,5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-0.2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0,6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-5,1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-4,2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-3,6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14800144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External Trade (%) total import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8.441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7.599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9,648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12,131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11,149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2,806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2.662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11.062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2.773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903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32255906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External Trade (%) total export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6,433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5,781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6,970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8,301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8,323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2,001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1.932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7.781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1.929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mk-MK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95642860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Real GDP growth (%)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3.9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-4.7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2.8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3.2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2.8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k-MK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6108414"/>
                  </a:ext>
                </a:extLst>
              </a:tr>
              <a:tr h="248588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Central Government Budget surplus/deficit (% GDP)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-5.3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-0,9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0680719"/>
                  </a:ext>
                </a:extLst>
              </a:tr>
              <a:tr h="17093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Current Account Bal. (EUR millions)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-335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-318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-329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-801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56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-251.5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-355.5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-339.3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-194.2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59490887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Gross External Debt (EUR millions)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8,154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8,536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9,577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10,790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11,356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04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8648026"/>
                  </a:ext>
                </a:extLst>
              </a:tr>
              <a:tr h="17093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Foreign direct invest. (EUR millions)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363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155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388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654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488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1.088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97.3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81996688"/>
                  </a:ext>
                </a:extLst>
              </a:tr>
              <a:tr h="21130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Unemployment (%)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17.1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16.2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15.4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14.4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13.1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11,6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4352781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en-US" sz="10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7152156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Monetary policy &amp; Macroprudential measures </a:t>
                      </a:r>
                      <a:endParaRPr lang="en-US" sz="10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9902957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Inflation (CPI%)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0.8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14.2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9,4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3,7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3,3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3.5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4493176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Reference rate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2.25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1.25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4.75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6.3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6,3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6,05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5.55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28344280"/>
                  </a:ext>
                </a:extLst>
              </a:tr>
              <a:tr h="288013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Current and pending countercyclical capital buffer (</a:t>
                      </a:r>
                      <a:r>
                        <a:rPr lang="en-US" sz="10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CCyB</a:t>
                      </a: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) rates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0.5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0.75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1.25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6558201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Foreign Reserves (EUR millions)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3.263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3.36</a:t>
                      </a:r>
                      <a:r>
                        <a:rPr lang="mk-MK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3,643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3,863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4,538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4.337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4.407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5.019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4.788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3017850"/>
                  </a:ext>
                </a:extLst>
              </a:tr>
              <a:tr h="15840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Exchange rate MKD/EUR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61.51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61.67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61.63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61.62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61.56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61.52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61.49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61.4925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61.695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61.656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07221388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71F4F63-C699-B511-3D35-9661C8478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675437"/>
              </p:ext>
            </p:extLst>
          </p:nvPr>
        </p:nvGraphicFramePr>
        <p:xfrm>
          <a:off x="3901044" y="4182599"/>
          <a:ext cx="8195214" cy="232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49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45812" y="4565948"/>
            <a:ext cx="8279730" cy="2110217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>
            <a:solidFill>
              <a:srgbClr val="FF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numCol="2" anchor="ctr">
            <a:noAutofit/>
          </a:bodyPr>
          <a:lstStyle/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chemeClr val="bg1"/>
                </a:solidFill>
              </a:rPr>
              <a:t>The Banking sector consists </a:t>
            </a:r>
            <a:r>
              <a:rPr lang="en-US" sz="1000" dirty="0">
                <a:solidFill>
                  <a:schemeClr val="bg1"/>
                </a:solidFill>
                <a:cs typeface="Arial" panose="020B0604020202020204" pitchFamily="34" charset="0"/>
              </a:rPr>
              <a:t>of </a:t>
            </a:r>
            <a:r>
              <a:rPr lang="en-US" sz="1000" dirty="0">
                <a:solidFill>
                  <a:schemeClr val="bg1"/>
                </a:solidFill>
              </a:rPr>
              <a:t>13 active banks, 5 large (</a:t>
            </a:r>
            <a:r>
              <a:rPr lang="en-GB" sz="1000" dirty="0">
                <a:solidFill>
                  <a:schemeClr val="bg1"/>
                </a:solidFill>
              </a:rPr>
              <a:t>amounts 699</a:t>
            </a:r>
            <a:r>
              <a:rPr lang="mk-MK" sz="1000" dirty="0">
                <a:solidFill>
                  <a:schemeClr val="bg1"/>
                </a:solidFill>
              </a:rPr>
              <a:t>.</a:t>
            </a:r>
            <a:r>
              <a:rPr lang="en-GB" sz="1000" dirty="0">
                <a:solidFill>
                  <a:schemeClr val="bg1"/>
                </a:solidFill>
              </a:rPr>
              <a:t>13</a:t>
            </a:r>
            <a:r>
              <a:rPr lang="mk-MK" sz="1000" dirty="0">
                <a:solidFill>
                  <a:schemeClr val="bg1"/>
                </a:solidFill>
              </a:rPr>
              <a:t>5</a:t>
            </a:r>
            <a:r>
              <a:rPr lang="en-US" sz="1000" b="1" dirty="0"/>
              <a:t> </a:t>
            </a:r>
            <a:r>
              <a:rPr lang="mk-MK" sz="1000" b="1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Mio. Den.</a:t>
            </a:r>
            <a:r>
              <a:rPr lang="en-US" sz="1000" dirty="0">
                <a:solidFill>
                  <a:schemeClr val="bg1"/>
                </a:solidFill>
              </a:rPr>
              <a:t>) 8</a:t>
            </a:r>
            <a:r>
              <a:rPr lang="mk-MK" sz="1000" dirty="0">
                <a:solidFill>
                  <a:schemeClr val="bg1"/>
                </a:solidFill>
              </a:rPr>
              <a:t>1</a:t>
            </a:r>
            <a:r>
              <a:rPr lang="en-US" sz="1000" dirty="0">
                <a:solidFill>
                  <a:schemeClr val="bg1"/>
                </a:solidFill>
              </a:rPr>
              <a:t>% in total assets, 3 medium (</a:t>
            </a:r>
            <a:r>
              <a:rPr lang="en-GB" sz="1000" dirty="0">
                <a:solidFill>
                  <a:schemeClr val="bg1"/>
                </a:solidFill>
              </a:rPr>
              <a:t>amounts </a:t>
            </a:r>
            <a:r>
              <a:rPr lang="en-US" sz="1000" dirty="0">
                <a:solidFill>
                  <a:schemeClr val="bg1"/>
                </a:solidFill>
              </a:rPr>
              <a:t>107</a:t>
            </a:r>
            <a:r>
              <a:rPr lang="mk-MK" sz="1000" dirty="0">
                <a:solidFill>
                  <a:schemeClr val="bg1"/>
                </a:solidFill>
              </a:rPr>
              <a:t>.</a:t>
            </a:r>
            <a:r>
              <a:rPr lang="en-US" sz="1000" dirty="0">
                <a:solidFill>
                  <a:schemeClr val="bg1"/>
                </a:solidFill>
              </a:rPr>
              <a:t>63</a:t>
            </a:r>
            <a:r>
              <a:rPr lang="mk-MK" sz="1000" dirty="0">
                <a:solidFill>
                  <a:schemeClr val="bg1"/>
                </a:solidFill>
              </a:rPr>
              <a:t>6</a:t>
            </a:r>
            <a:r>
              <a:rPr lang="en-US" sz="1000" dirty="0"/>
              <a:t> </a:t>
            </a:r>
            <a:r>
              <a:rPr lang="mk-MK" sz="100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Mio. Den.</a:t>
            </a:r>
            <a:r>
              <a:rPr lang="en-US" sz="1000" b="0" i="0" dirty="0">
                <a:solidFill>
                  <a:schemeClr val="bg1"/>
                </a:solidFill>
                <a:effectLst/>
              </a:rPr>
              <a:t>)</a:t>
            </a:r>
            <a:r>
              <a:rPr lang="en-US" sz="1000" dirty="0">
                <a:solidFill>
                  <a:schemeClr val="bg1"/>
                </a:solidFill>
              </a:rPr>
              <a:t> 1</a:t>
            </a:r>
            <a:r>
              <a:rPr lang="mk-MK" sz="1000" dirty="0">
                <a:solidFill>
                  <a:schemeClr val="bg1"/>
                </a:solidFill>
              </a:rPr>
              <a:t>3% </a:t>
            </a:r>
            <a:r>
              <a:rPr lang="en-US" sz="1000" dirty="0">
                <a:solidFill>
                  <a:schemeClr val="bg1"/>
                </a:solidFill>
              </a:rPr>
              <a:t>in total assets, 5 small (</a:t>
            </a:r>
            <a:r>
              <a:rPr lang="en-GB" sz="1000" dirty="0">
                <a:solidFill>
                  <a:schemeClr val="bg1"/>
                </a:solidFill>
              </a:rPr>
              <a:t>amounts </a:t>
            </a:r>
            <a:r>
              <a:rPr lang="en-US" sz="1000" b="0" i="0" u="none" strike="noStrike" dirty="0">
                <a:solidFill>
                  <a:schemeClr val="bg1"/>
                </a:solidFill>
                <a:effectLst/>
              </a:rPr>
              <a:t>51.</a:t>
            </a:r>
            <a:r>
              <a:rPr lang="mk-MK" sz="1000" b="0" i="0" u="none" strike="noStrike" dirty="0">
                <a:solidFill>
                  <a:schemeClr val="bg1"/>
                </a:solidFill>
                <a:effectLst/>
              </a:rPr>
              <a:t>631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Mio. Den.) 6% % in total assets and </a:t>
            </a:r>
            <a:r>
              <a:rPr lang="mk-MK" sz="1000" dirty="0">
                <a:solidFill>
                  <a:schemeClr val="bg1"/>
                </a:solidFill>
              </a:rPr>
              <a:t>2</a:t>
            </a:r>
            <a:r>
              <a:rPr lang="en-US" sz="1000" dirty="0">
                <a:solidFill>
                  <a:schemeClr val="bg1"/>
                </a:solidFill>
              </a:rPr>
              <a:t> saving houses. 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chemeClr val="bg1"/>
                </a:solidFill>
              </a:rPr>
              <a:t>Participation of foreign capital </a:t>
            </a:r>
            <a:r>
              <a:rPr lang="mk-MK" sz="1000" dirty="0">
                <a:solidFill>
                  <a:schemeClr val="bg1"/>
                </a:solidFill>
              </a:rPr>
              <a:t>80,47%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chemeClr val="bg1"/>
                </a:solidFill>
              </a:rPr>
              <a:t>Total assets </a:t>
            </a:r>
            <a:r>
              <a:rPr lang="en-GB" sz="1000" dirty="0">
                <a:solidFill>
                  <a:schemeClr val="bg1"/>
                </a:solidFill>
              </a:rPr>
              <a:t>of the Banking system registered the amount of</a:t>
            </a:r>
            <a:r>
              <a:rPr lang="mk-MK" sz="1000" dirty="0">
                <a:solidFill>
                  <a:schemeClr val="bg1"/>
                </a:solidFill>
              </a:rPr>
              <a:t> 858.401</a:t>
            </a:r>
            <a:r>
              <a:rPr lang="en-GB" sz="1000" dirty="0">
                <a:solidFill>
                  <a:schemeClr val="bg1"/>
                </a:solidFill>
              </a:rPr>
              <a:t> Mio. Den.</a:t>
            </a:r>
            <a:r>
              <a:rPr lang="en-US" sz="1000" dirty="0">
                <a:solidFill>
                  <a:schemeClr val="bg1"/>
                </a:solidFill>
              </a:rPr>
              <a:t>, increased by</a:t>
            </a:r>
            <a:r>
              <a:rPr lang="mk-MK" sz="1000" dirty="0">
                <a:solidFill>
                  <a:schemeClr val="bg1"/>
                </a:solidFill>
              </a:rPr>
              <a:t> 14,3% </a:t>
            </a:r>
            <a:r>
              <a:rPr lang="en-US" sz="1000" dirty="0">
                <a:solidFill>
                  <a:schemeClr val="bg1"/>
                </a:solidFill>
              </a:rPr>
              <a:t>annual and </a:t>
            </a:r>
            <a:r>
              <a:rPr lang="mk-MK" sz="1000" dirty="0">
                <a:solidFill>
                  <a:schemeClr val="bg1"/>
                </a:solidFill>
              </a:rPr>
              <a:t>4,4</a:t>
            </a:r>
            <a:r>
              <a:rPr lang="en-US" sz="1000" dirty="0">
                <a:solidFill>
                  <a:schemeClr val="bg1"/>
                </a:solidFill>
              </a:rPr>
              <a:t>% quarterly, </a:t>
            </a:r>
            <a:r>
              <a:rPr lang="en-GB" sz="1000" dirty="0">
                <a:solidFill>
                  <a:schemeClr val="bg1"/>
                </a:solidFill>
              </a:rPr>
              <a:t>which is supported by the growth of the deposit by </a:t>
            </a:r>
            <a:r>
              <a:rPr lang="mk-MK" sz="1000" dirty="0">
                <a:solidFill>
                  <a:schemeClr val="bg1"/>
                </a:solidFill>
              </a:rPr>
              <a:t>13%</a:t>
            </a:r>
            <a:r>
              <a:rPr lang="en-GB" sz="1000" dirty="0">
                <a:solidFill>
                  <a:schemeClr val="bg1"/>
                </a:solidFill>
              </a:rPr>
              <a:t> annual, </a:t>
            </a:r>
            <a:r>
              <a:rPr lang="mk-MK" sz="1000" dirty="0">
                <a:solidFill>
                  <a:schemeClr val="bg1"/>
                </a:solidFill>
              </a:rPr>
              <a:t>2,8%</a:t>
            </a:r>
            <a:r>
              <a:rPr lang="en-GB" sz="1000" dirty="0">
                <a:solidFill>
                  <a:schemeClr val="bg1"/>
                </a:solidFill>
              </a:rPr>
              <a:t> quarterly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and the capital position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of the banks which increased by </a:t>
            </a:r>
            <a:r>
              <a:rPr lang="mk-MK" sz="1000" dirty="0">
                <a:solidFill>
                  <a:schemeClr val="bg1"/>
                </a:solidFill>
              </a:rPr>
              <a:t>15,4%</a:t>
            </a:r>
            <a:r>
              <a:rPr lang="en-GB" sz="1000" dirty="0">
                <a:solidFill>
                  <a:schemeClr val="bg1"/>
                </a:solidFill>
              </a:rPr>
              <a:t> annual</a:t>
            </a:r>
            <a:r>
              <a:rPr lang="mk-MK" sz="1000" dirty="0">
                <a:solidFill>
                  <a:schemeClr val="bg1"/>
                </a:solidFill>
              </a:rPr>
              <a:t>,</a:t>
            </a:r>
            <a:r>
              <a:rPr lang="en-GB" sz="1000" dirty="0">
                <a:solidFill>
                  <a:schemeClr val="bg1"/>
                </a:solidFill>
              </a:rPr>
              <a:t> 4.</a:t>
            </a:r>
            <a:r>
              <a:rPr lang="mk-MK" sz="1000" dirty="0">
                <a:solidFill>
                  <a:schemeClr val="bg1"/>
                </a:solidFill>
              </a:rPr>
              <a:t>8</a:t>
            </a:r>
            <a:r>
              <a:rPr lang="en-GB" sz="1000" dirty="0">
                <a:solidFill>
                  <a:schemeClr val="bg1"/>
                </a:solidFill>
              </a:rPr>
              <a:t>% quarterly.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Total loans increased by </a:t>
            </a:r>
            <a:r>
              <a:rPr lang="mk-MK" sz="1000" dirty="0">
                <a:solidFill>
                  <a:schemeClr val="bg1"/>
                </a:solidFill>
              </a:rPr>
              <a:t>14,4</a:t>
            </a:r>
            <a:r>
              <a:rPr lang="en-US" sz="1000" dirty="0">
                <a:solidFill>
                  <a:schemeClr val="bg1"/>
                </a:solidFill>
              </a:rPr>
              <a:t>%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annual</a:t>
            </a:r>
            <a:r>
              <a:rPr lang="mk-MK" sz="1000" dirty="0">
                <a:solidFill>
                  <a:schemeClr val="bg1"/>
                </a:solidFill>
              </a:rPr>
              <a:t>, 4,6</a:t>
            </a:r>
            <a:r>
              <a:rPr lang="en-GB" sz="1000" dirty="0">
                <a:solidFill>
                  <a:schemeClr val="bg1"/>
                </a:solidFill>
              </a:rPr>
              <a:t>%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i="0" u="none" strike="noStrike" dirty="0">
                <a:solidFill>
                  <a:schemeClr val="bg1"/>
                </a:solidFill>
                <a:effectLst/>
              </a:rPr>
              <a:t>quarterly</a:t>
            </a:r>
            <a:r>
              <a:rPr lang="mk-MK" sz="1000" dirty="0">
                <a:solidFill>
                  <a:schemeClr val="bg1"/>
                </a:solidFill>
              </a:rPr>
              <a:t>.</a:t>
            </a:r>
            <a:endParaRPr lang="en-GB" sz="10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000" dirty="0">
                <a:solidFill>
                  <a:schemeClr val="bg1"/>
                </a:solidFill>
              </a:rPr>
              <a:t>The level of financial intermediation</a:t>
            </a:r>
            <a:r>
              <a:rPr lang="mk-MK" sz="1000" dirty="0">
                <a:solidFill>
                  <a:schemeClr val="bg1"/>
                </a:solidFill>
              </a:rPr>
              <a:t>  </a:t>
            </a:r>
            <a:r>
              <a:rPr lang="en-GB" sz="1000" dirty="0">
                <a:solidFill>
                  <a:schemeClr val="bg1"/>
                </a:solidFill>
              </a:rPr>
              <a:t>measured by: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chemeClr val="bg1"/>
                </a:solidFill>
              </a:rPr>
              <a:t>Т</a:t>
            </a:r>
            <a:r>
              <a:rPr lang="en-GB" sz="1000" dirty="0">
                <a:solidFill>
                  <a:schemeClr val="bg1"/>
                </a:solidFill>
              </a:rPr>
              <a:t>he ratio of total assets and 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GDP is </a:t>
            </a:r>
            <a:r>
              <a:rPr lang="mk-MK" sz="1000" dirty="0">
                <a:solidFill>
                  <a:schemeClr val="bg1"/>
                </a:solidFill>
              </a:rPr>
              <a:t>87,5% </a:t>
            </a:r>
            <a:r>
              <a:rPr lang="en-GB" sz="1000" dirty="0">
                <a:solidFill>
                  <a:schemeClr val="bg1"/>
                </a:solidFill>
              </a:rPr>
              <a:t>which indicates the dominant position of banks in the  financial system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bg1"/>
                </a:solidFill>
              </a:rPr>
              <a:t>Total deposits from non-financial sector/GDP</a:t>
            </a:r>
            <a:r>
              <a:rPr lang="mk-MK" sz="1000" dirty="0">
                <a:solidFill>
                  <a:schemeClr val="bg1"/>
                </a:solidFill>
              </a:rPr>
              <a:t> 6</a:t>
            </a:r>
            <a:r>
              <a:rPr lang="en-US" sz="1000" dirty="0">
                <a:solidFill>
                  <a:schemeClr val="bg1"/>
                </a:solidFill>
              </a:rPr>
              <a:t>2.</a:t>
            </a:r>
            <a:r>
              <a:rPr lang="mk-MK" sz="1000" dirty="0">
                <a:solidFill>
                  <a:schemeClr val="bg1"/>
                </a:solidFill>
              </a:rPr>
              <a:t>7</a:t>
            </a:r>
            <a:r>
              <a:rPr lang="en-GB" sz="1000" dirty="0">
                <a:solidFill>
                  <a:schemeClr val="bg1"/>
                </a:solidFill>
              </a:rPr>
              <a:t>%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chemeClr val="bg1"/>
                </a:solidFill>
              </a:rPr>
              <a:t>Total gross loans to non-financial sector/GDP </a:t>
            </a:r>
            <a:r>
              <a:rPr lang="mk-MK" sz="1000" dirty="0">
                <a:solidFill>
                  <a:schemeClr val="bg1"/>
                </a:solidFill>
              </a:rPr>
              <a:t>53,5</a:t>
            </a:r>
            <a:r>
              <a:rPr lang="en-GB" sz="1000" dirty="0">
                <a:solidFill>
                  <a:schemeClr val="bg1"/>
                </a:solidFill>
              </a:rPr>
              <a:t>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B0F0"/>
                </a:solidFill>
                <a:cs typeface="Arial" panose="020B0604020202020204" pitchFamily="34" charset="0"/>
              </a:rPr>
              <a:t>Source NBRSM, Department for financial stability</a:t>
            </a:r>
            <a:r>
              <a:rPr lang="mk-MK" sz="800" dirty="0">
                <a:solidFill>
                  <a:srgbClr val="00B0F0"/>
                </a:solidFill>
                <a:cs typeface="Arial" panose="020B0604020202020204" pitchFamily="34" charset="0"/>
              </a:rPr>
              <a:t>, </a:t>
            </a:r>
            <a:r>
              <a:rPr lang="en-GB" sz="800" dirty="0">
                <a:solidFill>
                  <a:srgbClr val="00B0F0"/>
                </a:solidFill>
                <a:cs typeface="Arial" panose="020B0604020202020204" pitchFamily="34" charset="0"/>
              </a:rPr>
              <a:t>Last revision to GDP figures (at current prices): 0</a:t>
            </a:r>
            <a:r>
              <a:rPr lang="mk-MK" sz="800" dirty="0">
                <a:solidFill>
                  <a:srgbClr val="00B0F0"/>
                </a:solidFill>
                <a:cs typeface="Arial" panose="020B0604020202020204" pitchFamily="34" charset="0"/>
              </a:rPr>
              <a:t>4</a:t>
            </a:r>
            <a:r>
              <a:rPr lang="en-GB" sz="800" dirty="0">
                <a:solidFill>
                  <a:srgbClr val="00B0F0"/>
                </a:solidFill>
                <a:cs typeface="Arial" panose="020B0604020202020204" pitchFamily="34" charset="0"/>
              </a:rPr>
              <a:t>.</a:t>
            </a:r>
            <a:r>
              <a:rPr lang="mk-MK" sz="800" dirty="0">
                <a:solidFill>
                  <a:srgbClr val="00B0F0"/>
                </a:solidFill>
                <a:cs typeface="Arial" panose="020B0604020202020204" pitchFamily="34" charset="0"/>
              </a:rPr>
              <a:t>09</a:t>
            </a:r>
            <a:r>
              <a:rPr lang="en-GB" sz="800" dirty="0">
                <a:solidFill>
                  <a:srgbClr val="00B0F0"/>
                </a:solidFill>
                <a:cs typeface="Arial" panose="020B0604020202020204" pitchFamily="34" charset="0"/>
              </a:rPr>
              <a:t>.202</a:t>
            </a:r>
            <a:r>
              <a:rPr lang="mk-MK" sz="800" dirty="0">
                <a:solidFill>
                  <a:srgbClr val="00B0F0"/>
                </a:solidFill>
                <a:cs typeface="Arial" panose="020B0604020202020204" pitchFamily="34" charset="0"/>
              </a:rPr>
              <a:t>5</a:t>
            </a:r>
            <a:r>
              <a:rPr lang="en-GB" sz="800" dirty="0">
                <a:solidFill>
                  <a:srgbClr val="00B0F0"/>
                </a:solidFill>
              </a:rPr>
              <a:t>,</a:t>
            </a:r>
            <a:r>
              <a:rPr lang="mk-MK" sz="800" dirty="0">
                <a:solidFill>
                  <a:srgbClr val="00B0F0"/>
                </a:solidFill>
              </a:rPr>
              <a:t> </a:t>
            </a:r>
            <a:r>
              <a:rPr lang="en-GB" sz="800" dirty="0">
                <a:solidFill>
                  <a:srgbClr val="00B0F0"/>
                </a:solidFill>
              </a:rPr>
              <a:t>Report on risk  Q</a:t>
            </a:r>
            <a:r>
              <a:rPr lang="mk-MK" sz="800" dirty="0">
                <a:solidFill>
                  <a:srgbClr val="00B0F0"/>
                </a:solidFill>
              </a:rPr>
              <a:t>2</a:t>
            </a:r>
            <a:r>
              <a:rPr lang="en-GB" sz="800" dirty="0">
                <a:solidFill>
                  <a:srgbClr val="00B0F0"/>
                </a:solidFill>
              </a:rPr>
              <a:t>2025</a:t>
            </a:r>
            <a:endParaRPr lang="mk-MK" sz="8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6848CB-8340-5DD6-EF3B-BD11A5B8C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45850"/>
              </p:ext>
            </p:extLst>
          </p:nvPr>
        </p:nvGraphicFramePr>
        <p:xfrm>
          <a:off x="185530" y="690465"/>
          <a:ext cx="7343623" cy="1992064"/>
        </p:xfrm>
        <a:graphic>
          <a:graphicData uri="http://schemas.openxmlformats.org/drawingml/2006/table">
            <a:tbl>
              <a:tblPr/>
              <a:tblGrid>
                <a:gridCol w="1393003">
                  <a:extLst>
                    <a:ext uri="{9D8B030D-6E8A-4147-A177-3AD203B41FA5}">
                      <a16:colId xmlns:a16="http://schemas.microsoft.com/office/drawing/2014/main" val="456536985"/>
                    </a:ext>
                  </a:extLst>
                </a:gridCol>
                <a:gridCol w="349752">
                  <a:extLst>
                    <a:ext uri="{9D8B030D-6E8A-4147-A177-3AD203B41FA5}">
                      <a16:colId xmlns:a16="http://schemas.microsoft.com/office/drawing/2014/main" val="1693481509"/>
                    </a:ext>
                  </a:extLst>
                </a:gridCol>
                <a:gridCol w="349752">
                  <a:extLst>
                    <a:ext uri="{9D8B030D-6E8A-4147-A177-3AD203B41FA5}">
                      <a16:colId xmlns:a16="http://schemas.microsoft.com/office/drawing/2014/main" val="2490370310"/>
                    </a:ext>
                  </a:extLst>
                </a:gridCol>
                <a:gridCol w="349752">
                  <a:extLst>
                    <a:ext uri="{9D8B030D-6E8A-4147-A177-3AD203B41FA5}">
                      <a16:colId xmlns:a16="http://schemas.microsoft.com/office/drawing/2014/main" val="1304443101"/>
                    </a:ext>
                  </a:extLst>
                </a:gridCol>
                <a:gridCol w="349752">
                  <a:extLst>
                    <a:ext uri="{9D8B030D-6E8A-4147-A177-3AD203B41FA5}">
                      <a16:colId xmlns:a16="http://schemas.microsoft.com/office/drawing/2014/main" val="951548947"/>
                    </a:ext>
                  </a:extLst>
                </a:gridCol>
                <a:gridCol w="349752">
                  <a:extLst>
                    <a:ext uri="{9D8B030D-6E8A-4147-A177-3AD203B41FA5}">
                      <a16:colId xmlns:a16="http://schemas.microsoft.com/office/drawing/2014/main" val="2652805394"/>
                    </a:ext>
                  </a:extLst>
                </a:gridCol>
                <a:gridCol w="510540">
                  <a:extLst>
                    <a:ext uri="{9D8B030D-6E8A-4147-A177-3AD203B41FA5}">
                      <a16:colId xmlns:a16="http://schemas.microsoft.com/office/drawing/2014/main" val="4173392692"/>
                    </a:ext>
                  </a:extLst>
                </a:gridCol>
                <a:gridCol w="556284">
                  <a:extLst>
                    <a:ext uri="{9D8B030D-6E8A-4147-A177-3AD203B41FA5}">
                      <a16:colId xmlns:a16="http://schemas.microsoft.com/office/drawing/2014/main" val="3343805908"/>
                    </a:ext>
                  </a:extLst>
                </a:gridCol>
                <a:gridCol w="538045">
                  <a:extLst>
                    <a:ext uri="{9D8B030D-6E8A-4147-A177-3AD203B41FA5}">
                      <a16:colId xmlns:a16="http://schemas.microsoft.com/office/drawing/2014/main" val="2062820131"/>
                    </a:ext>
                  </a:extLst>
                </a:gridCol>
                <a:gridCol w="538045">
                  <a:extLst>
                    <a:ext uri="{9D8B030D-6E8A-4147-A177-3AD203B41FA5}">
                      <a16:colId xmlns:a16="http://schemas.microsoft.com/office/drawing/2014/main" val="808924301"/>
                    </a:ext>
                  </a:extLst>
                </a:gridCol>
                <a:gridCol w="556285">
                  <a:extLst>
                    <a:ext uri="{9D8B030D-6E8A-4147-A177-3AD203B41FA5}">
                      <a16:colId xmlns:a16="http://schemas.microsoft.com/office/drawing/2014/main" val="3865441267"/>
                    </a:ext>
                  </a:extLst>
                </a:gridCol>
                <a:gridCol w="209746">
                  <a:extLst>
                    <a:ext uri="{9D8B030D-6E8A-4147-A177-3AD203B41FA5}">
                      <a16:colId xmlns:a16="http://schemas.microsoft.com/office/drawing/2014/main" val="2425346250"/>
                    </a:ext>
                  </a:extLst>
                </a:gridCol>
                <a:gridCol w="545685">
                  <a:extLst>
                    <a:ext uri="{9D8B030D-6E8A-4147-A177-3AD203B41FA5}">
                      <a16:colId xmlns:a16="http://schemas.microsoft.com/office/drawing/2014/main" val="2846665693"/>
                    </a:ext>
                  </a:extLst>
                </a:gridCol>
                <a:gridCol w="747230">
                  <a:extLst>
                    <a:ext uri="{9D8B030D-6E8A-4147-A177-3AD203B41FA5}">
                      <a16:colId xmlns:a16="http://schemas.microsoft.com/office/drawing/2014/main" val="172003340"/>
                    </a:ext>
                  </a:extLst>
                </a:gridCol>
              </a:tblGrid>
              <a:tr h="5777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in millions of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denars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</a:p>
                    <a:p>
                      <a:pPr algn="ctr" fontAlgn="ctr"/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98027"/>
                  </a:ext>
                </a:extLst>
              </a:tr>
              <a:tr h="4121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 assets of the Banking system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549,969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585,501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751,244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765,036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824,812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821,983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858,401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14.3%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58756"/>
                  </a:ext>
                </a:extLst>
              </a:tr>
              <a:tr h="3496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Loans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339,699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353,502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383,627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422,522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440,560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458,207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464,860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489,924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500,964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524,186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14.4%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88303"/>
                  </a:ext>
                </a:extLst>
              </a:tr>
              <a:tr h="319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405,587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430,870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468,844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544,432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556,975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600,967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598,155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615,093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13.0%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39861"/>
                  </a:ext>
                </a:extLst>
              </a:tr>
              <a:tr h="3332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Capital &amp; reserves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60,295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68,175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73,779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99,596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103,897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109,644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114,947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15.4%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55770"/>
                  </a:ext>
                </a:extLst>
              </a:tr>
            </a:tbl>
          </a:graphicData>
        </a:graphic>
      </p:graphicFrame>
      <p:sp>
        <p:nvSpPr>
          <p:cNvPr id="16" name="object 8">
            <a:extLst>
              <a:ext uri="{FF2B5EF4-FFF2-40B4-BE49-F238E27FC236}">
                <a16:creationId xmlns:a16="http://schemas.microsoft.com/office/drawing/2014/main" id="{BBF0CFEB-6A5B-EF3D-32BF-DC524A8A4F8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3F8965-7197-1C3A-6834-ED2443155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994213"/>
              </p:ext>
            </p:extLst>
          </p:nvPr>
        </p:nvGraphicFramePr>
        <p:xfrm>
          <a:off x="8602823" y="953863"/>
          <a:ext cx="3530750" cy="294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A2D08ACC-A5EB-9B44-3BA8-9D41D6F8B80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F71D7-8D0E-33C9-7AE8-716A62869A9A}"/>
              </a:ext>
            </a:extLst>
          </p:cNvPr>
          <p:cNvSpPr txBox="1"/>
          <p:nvPr/>
        </p:nvSpPr>
        <p:spPr>
          <a:xfrm>
            <a:off x="11067474" y="615309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064A984-19F4-CFA5-7C85-6D65BC4553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870314"/>
              </p:ext>
            </p:extLst>
          </p:nvPr>
        </p:nvGraphicFramePr>
        <p:xfrm>
          <a:off x="145812" y="2735235"/>
          <a:ext cx="3079103" cy="180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63FB8F2-A073-D55C-9B37-33471A74B8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434145"/>
              </p:ext>
            </p:extLst>
          </p:nvPr>
        </p:nvGraphicFramePr>
        <p:xfrm>
          <a:off x="3224915" y="2735236"/>
          <a:ext cx="5079329" cy="183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3851CE4-01B7-4B1B-9A2E-74BC68D050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815422"/>
              </p:ext>
            </p:extLst>
          </p:nvPr>
        </p:nvGraphicFramePr>
        <p:xfrm>
          <a:off x="8483969" y="4304601"/>
          <a:ext cx="3708031" cy="2384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312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5647" y="3800648"/>
            <a:ext cx="7142714" cy="2888212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3" anchor="ctr">
            <a:noAutofit/>
          </a:bodyPr>
          <a:lstStyle/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In structure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of total </a:t>
            </a:r>
            <a:r>
              <a:rPr lang="en-US" sz="1100" dirty="0">
                <a:solidFill>
                  <a:schemeClr val="bg1"/>
                </a:solidFill>
              </a:rPr>
              <a:t>assets </a:t>
            </a:r>
            <a:r>
              <a:rPr lang="en-GB" sz="1100" dirty="0">
                <a:solidFill>
                  <a:schemeClr val="bg1"/>
                </a:solidFill>
              </a:rPr>
              <a:t>highly liquid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assets participates by </a:t>
            </a:r>
            <a:r>
              <a:rPr lang="en-GB" sz="1100" dirty="0">
                <a:solidFill>
                  <a:schemeClr val="bg1"/>
                </a:solidFill>
              </a:rPr>
              <a:t>30</a:t>
            </a:r>
            <a:r>
              <a:rPr lang="ru-RU" sz="1100" dirty="0">
                <a:solidFill>
                  <a:schemeClr val="bg1"/>
                </a:solidFill>
              </a:rPr>
              <a:t>%*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total credit exposure participates by </a:t>
            </a:r>
            <a:r>
              <a:rPr lang="mk-MK" sz="1100" dirty="0">
                <a:solidFill>
                  <a:schemeClr val="bg1"/>
                </a:solidFill>
              </a:rPr>
              <a:t>61</a:t>
            </a:r>
            <a:r>
              <a:rPr lang="ru-RU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while the rest of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 </a:t>
            </a:r>
            <a:r>
              <a:rPr lang="en-GB" sz="1100" dirty="0">
                <a:solidFill>
                  <a:schemeClr val="bg1"/>
                </a:solidFill>
              </a:rPr>
              <a:t>is other assets</a:t>
            </a:r>
            <a:r>
              <a:rPr lang="ru-RU" sz="1100" dirty="0">
                <a:solidFill>
                  <a:schemeClr val="bg1"/>
                </a:solidFill>
              </a:rPr>
              <a:t>. </a:t>
            </a:r>
            <a:endParaRPr lang="en-GB" sz="1100" dirty="0">
              <a:solidFill>
                <a:schemeClr val="bg1"/>
              </a:solidFill>
            </a:endParaRPr>
          </a:p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Stabile participation of liquid assets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confirm the appropriate liquidity risk management by banks and the satisfactory resilience to the assumed extreme liquidity outflows 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Liquidity Coverage Ratio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259.1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ru-RU" sz="1100" dirty="0">
                <a:solidFill>
                  <a:schemeClr val="bg1"/>
                </a:solidFill>
              </a:rPr>
              <a:t>, </a:t>
            </a:r>
            <a:r>
              <a:rPr lang="en-GB" sz="1100" dirty="0">
                <a:solidFill>
                  <a:schemeClr val="bg1"/>
                </a:solidFill>
              </a:rPr>
              <a:t>which is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almost three times higher </a:t>
            </a:r>
            <a:r>
              <a:rPr lang="en-GB" sz="1100" dirty="0">
                <a:solidFill>
                  <a:schemeClr val="bg1"/>
                </a:solidFill>
              </a:rPr>
              <a:t>than the regulatory minimum of 100%</a:t>
            </a:r>
            <a:endParaRPr lang="mk-MK" sz="1100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GB" sz="1100" b="1" dirty="0">
                <a:solidFill>
                  <a:srgbClr val="FF99FF"/>
                </a:solidFill>
              </a:rPr>
              <a:t>       </a:t>
            </a:r>
            <a:r>
              <a:rPr lang="mk-MK" sz="1100" b="1" dirty="0">
                <a:solidFill>
                  <a:srgbClr val="FF99FF"/>
                </a:solidFill>
              </a:rPr>
              <a:t>Е</a:t>
            </a:r>
            <a:r>
              <a:rPr lang="en-GB" sz="1100" b="1" dirty="0">
                <a:solidFill>
                  <a:srgbClr val="FF99FF"/>
                </a:solidFill>
              </a:rPr>
              <a:t>UROZONE LCR 1</a:t>
            </a:r>
            <a:r>
              <a:rPr lang="mk-MK" sz="1100" b="1" dirty="0">
                <a:solidFill>
                  <a:srgbClr val="FF99FF"/>
                </a:solidFill>
              </a:rPr>
              <a:t>5</a:t>
            </a:r>
            <a:r>
              <a:rPr lang="en-US" sz="1100" b="1" dirty="0">
                <a:solidFill>
                  <a:srgbClr val="FF99FF"/>
                </a:solidFill>
              </a:rPr>
              <a:t>7.8</a:t>
            </a:r>
            <a:r>
              <a:rPr lang="en-GB" sz="1100" b="1" dirty="0">
                <a:solidFill>
                  <a:srgbClr val="FF99FF"/>
                </a:solidFill>
              </a:rPr>
              <a:t>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30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hort-term liabilities 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53%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Deposits households 6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Loans/Deposits ratio LDR 8</a:t>
            </a:r>
            <a:r>
              <a:rPr lang="en-US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100" dirty="0">
              <a:solidFill>
                <a:srgbClr val="BDBDBD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B0F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* Methodology for calculation of LCR is in accordance with requirements of Basel III accord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B0F0"/>
                </a:solidFill>
              </a:rPr>
              <a:t>** Liquid assets</a:t>
            </a:r>
            <a:r>
              <a:rPr lang="en-US" sz="1100" dirty="0">
                <a:solidFill>
                  <a:srgbClr val="00B0F0"/>
                </a:solidFill>
              </a:rPr>
              <a:t>: cash</a:t>
            </a:r>
            <a:r>
              <a:rPr lang="ru-RU" sz="1100" dirty="0">
                <a:solidFill>
                  <a:srgbClr val="00B0F0"/>
                </a:solidFill>
              </a:rPr>
              <a:t>,</a:t>
            </a:r>
            <a:r>
              <a:rPr lang="en-US" sz="1100" dirty="0">
                <a:solidFill>
                  <a:srgbClr val="00B0F0"/>
                </a:solidFill>
              </a:rPr>
              <a:t>treasury bills, government bonds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srgbClr val="00B0F0"/>
                </a:solidFill>
              </a:rPr>
              <a:t>*** Non-financial sub</a:t>
            </a:r>
            <a:r>
              <a:rPr lang="en-GB" sz="1100" dirty="0">
                <a:solidFill>
                  <a:srgbClr val="00B0F0"/>
                </a:solidFill>
              </a:rPr>
              <a:t>:</a:t>
            </a:r>
            <a:r>
              <a:rPr lang="ru-RU" sz="1100" dirty="0">
                <a:solidFill>
                  <a:srgbClr val="00B0F0"/>
                </a:solidFill>
              </a:rPr>
              <a:t> </a:t>
            </a:r>
            <a:r>
              <a:rPr lang="en-US" sz="1100" dirty="0">
                <a:solidFill>
                  <a:srgbClr val="00B0F0"/>
                </a:solidFill>
              </a:rPr>
              <a:t>state, non-financial companies, households, nonprofit ins. and nonresidents</a:t>
            </a:r>
            <a:endParaRPr lang="ru-RU" sz="1100" dirty="0">
              <a:solidFill>
                <a:srgbClr val="00B0F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i="1" dirty="0">
                <a:solidFill>
                  <a:srgbClr val="00B0F0"/>
                </a:solidFill>
              </a:rPr>
              <a:t>Source</a:t>
            </a:r>
            <a:r>
              <a:rPr lang="en-US" sz="1000" i="1" dirty="0">
                <a:solidFill>
                  <a:srgbClr val="00B0F0"/>
                </a:solidFill>
              </a:rPr>
              <a:t>:</a:t>
            </a:r>
            <a:r>
              <a:rPr lang="en-GB" sz="1000" i="1" dirty="0">
                <a:solidFill>
                  <a:srgbClr val="00B0F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i="1" dirty="0">
                <a:solidFill>
                  <a:srgbClr val="00B0F0"/>
                </a:solidFill>
              </a:rPr>
              <a:t>NBRM, REPORT ON RISKS IN THE BANKING SYSTEM OF THE REPUBLIC OF MACEDONIA</a:t>
            </a:r>
            <a:r>
              <a:rPr lang="mk-MK" sz="1000" i="1" dirty="0">
                <a:solidFill>
                  <a:srgbClr val="00B0F0"/>
                </a:solidFill>
              </a:rPr>
              <a:t>, </a:t>
            </a:r>
            <a:r>
              <a:rPr lang="en-GB" sz="1000" i="1" dirty="0">
                <a:solidFill>
                  <a:srgbClr val="00B0F0"/>
                </a:solidFill>
              </a:rPr>
              <a:t>Indicators on the</a:t>
            </a:r>
            <a:r>
              <a:rPr lang="mk-MK" sz="1000" i="1" dirty="0">
                <a:solidFill>
                  <a:srgbClr val="00B0F0"/>
                </a:solidFill>
              </a:rPr>
              <a:t> </a:t>
            </a:r>
            <a:r>
              <a:rPr lang="en-GB" sz="1000" i="1" dirty="0">
                <a:solidFill>
                  <a:srgbClr val="00B0F0"/>
                </a:solidFill>
              </a:rPr>
              <a:t>banking </a:t>
            </a:r>
            <a:r>
              <a:rPr lang="en-GB" sz="1000" dirty="0">
                <a:solidFill>
                  <a:srgbClr val="00B0F0"/>
                </a:solidFill>
              </a:rPr>
              <a:t>system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000" dirty="0">
              <a:solidFill>
                <a:srgbClr val="00B0F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CCFF"/>
                </a:solidFill>
              </a:rPr>
              <a:t>NBRM, </a:t>
            </a:r>
            <a:r>
              <a:rPr lang="en-GB" sz="1000" dirty="0">
                <a:solidFill>
                  <a:srgbClr val="00B0F0"/>
                </a:solidFill>
              </a:rPr>
              <a:t>Annual Report on risk  Q22025</a:t>
            </a:r>
            <a:r>
              <a:rPr lang="mk-MK" sz="1000" dirty="0">
                <a:solidFill>
                  <a:srgbClr val="00B0F0"/>
                </a:solidFill>
              </a:rPr>
              <a:t>, </a:t>
            </a:r>
            <a:r>
              <a:rPr lang="en-GB" sz="1000" dirty="0">
                <a:solidFill>
                  <a:srgbClr val="00B0F0"/>
                </a:solidFill>
              </a:rPr>
              <a:t>annex </a:t>
            </a:r>
            <a:r>
              <a:rPr lang="mk-MK" sz="1000" dirty="0">
                <a:solidFill>
                  <a:srgbClr val="00B0F0"/>
                </a:solidFill>
              </a:rPr>
              <a:t>24</a:t>
            </a:r>
            <a:endParaRPr lang="en-GB" sz="1000" dirty="0">
              <a:solidFill>
                <a:srgbClr val="00B0F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b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rgbClr val="00B0F0"/>
                </a:solidFill>
              </a:rPr>
              <a:t>│</a:t>
            </a:r>
            <a:r>
              <a:rPr lang="en-GB" sz="1000" b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r>
              <a:rPr lang="en-GB" sz="1000" dirty="0">
                <a:solidFill>
                  <a:srgbClr val="00B0F0"/>
                </a:solidFill>
              </a:rPr>
              <a:t> </a:t>
            </a:r>
            <a:endParaRPr lang="en-GB" sz="1100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i="1" dirty="0">
                <a:solidFill>
                  <a:srgbClr val="00B0F0"/>
                </a:solidFill>
              </a:rPr>
              <a:t>        www.bankingsupervision.europa.eu</a:t>
            </a:r>
            <a:endParaRPr lang="en-GB" sz="1000" dirty="0">
              <a:solidFill>
                <a:srgbClr val="00CCFF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4E22811-E8F5-FCCC-313D-BD55EF045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627905"/>
              </p:ext>
            </p:extLst>
          </p:nvPr>
        </p:nvGraphicFramePr>
        <p:xfrm>
          <a:off x="-29820" y="953863"/>
          <a:ext cx="3525078" cy="243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object 8">
            <a:extLst>
              <a:ext uri="{FF2B5EF4-FFF2-40B4-BE49-F238E27FC236}">
                <a16:creationId xmlns:a16="http://schemas.microsoft.com/office/drawing/2014/main" id="{9733BFD3-0484-6C5D-0718-A88F05213DC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FADA21-4A47-DAED-5964-DA0D426951B3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2BD1D0-E33D-68EE-88BD-39EA0ED3634E}"/>
              </a:ext>
            </a:extLst>
          </p:cNvPr>
          <p:cNvSpPr txBox="1">
            <a:spLocks/>
          </p:cNvSpPr>
          <p:nvPr/>
        </p:nvSpPr>
        <p:spPr>
          <a:xfrm>
            <a:off x="87260" y="169140"/>
            <a:ext cx="11999742" cy="61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Assets</a:t>
            </a:r>
            <a:r>
              <a:rPr lang="en-US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_Liquidity conditions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BEAD95-7B57-049F-2DB7-E1CD4FE7BEE9}"/>
              </a:ext>
            </a:extLst>
          </p:cNvPr>
          <p:cNvSpPr txBox="1"/>
          <p:nvPr/>
        </p:nvSpPr>
        <p:spPr>
          <a:xfrm>
            <a:off x="11067474" y="530739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C52D63-48E6-4A9D-945C-96E519E307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99155"/>
              </p:ext>
            </p:extLst>
          </p:nvPr>
        </p:nvGraphicFramePr>
        <p:xfrm>
          <a:off x="2939143" y="1685133"/>
          <a:ext cx="4511639" cy="190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6C16D32-F2B7-FAB7-83DC-DFCE3F681B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533735"/>
              </p:ext>
            </p:extLst>
          </p:nvPr>
        </p:nvGraphicFramePr>
        <p:xfrm>
          <a:off x="7412780" y="4089581"/>
          <a:ext cx="4569802" cy="2166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A209336-2A42-409A-8DD0-CD4FB14C9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861139"/>
              </p:ext>
            </p:extLst>
          </p:nvPr>
        </p:nvGraphicFramePr>
        <p:xfrm>
          <a:off x="7597982" y="1220625"/>
          <a:ext cx="4199398" cy="2517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470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87261" y="3392842"/>
            <a:ext cx="5667700" cy="2594346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numCol="3" anchor="ctr"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US" sz="1100" b="1" dirty="0">
                <a:solidFill>
                  <a:schemeClr val="bg1"/>
                </a:solidFill>
              </a:rPr>
              <a:t>Total loans amounts </a:t>
            </a:r>
            <a:r>
              <a:rPr lang="ru-RU" sz="1100" b="1" dirty="0">
                <a:solidFill>
                  <a:schemeClr val="bg1"/>
                </a:solidFill>
              </a:rPr>
              <a:t>5</a:t>
            </a:r>
            <a:r>
              <a:rPr lang="en-US" sz="1100" b="1" dirty="0">
                <a:solidFill>
                  <a:schemeClr val="bg1"/>
                </a:solidFill>
              </a:rPr>
              <a:t>24.186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Mio. DEN. increased by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  <a:r>
              <a:rPr lang="mk-MK" sz="1100" b="1" dirty="0">
                <a:solidFill>
                  <a:schemeClr val="bg1"/>
                </a:solidFill>
              </a:rPr>
              <a:t>1</a:t>
            </a:r>
            <a:r>
              <a:rPr lang="en-US" sz="1100" b="1" dirty="0">
                <a:solidFill>
                  <a:schemeClr val="bg1"/>
                </a:solidFill>
              </a:rPr>
              <a:t>4.4</a:t>
            </a:r>
            <a:r>
              <a:rPr lang="mk-MK" sz="1100" b="1" dirty="0">
                <a:solidFill>
                  <a:schemeClr val="bg1"/>
                </a:solidFill>
              </a:rPr>
              <a:t>%</a:t>
            </a:r>
            <a:r>
              <a:rPr lang="en-US" sz="1100" b="1" dirty="0">
                <a:solidFill>
                  <a:schemeClr val="bg1"/>
                </a:solidFill>
              </a:rPr>
              <a:t> annual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4.6</a:t>
            </a:r>
            <a:r>
              <a:rPr lang="mk-MK" sz="1100" b="1" dirty="0">
                <a:solidFill>
                  <a:schemeClr val="bg1"/>
                </a:solidFill>
              </a:rPr>
              <a:t>%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endParaRPr lang="ru-RU" sz="11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bg1"/>
                </a:solidFill>
              </a:rPr>
              <a:t>Households' loans: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rgbClr val="FF99FF"/>
                </a:solidFill>
              </a:rPr>
              <a:t>consumer</a:t>
            </a:r>
            <a:r>
              <a:rPr lang="ru-RU" sz="1100" b="1" dirty="0">
                <a:solidFill>
                  <a:srgbClr val="FF99FF"/>
                </a:solidFill>
              </a:rPr>
              <a:t> </a:t>
            </a:r>
            <a:r>
              <a:rPr lang="en-US" sz="1100" b="1" dirty="0">
                <a:solidFill>
                  <a:srgbClr val="FF99FF"/>
                </a:solidFill>
              </a:rPr>
              <a:t>loans</a:t>
            </a:r>
            <a:r>
              <a:rPr lang="ru-RU" sz="1100" b="1" dirty="0">
                <a:solidFill>
                  <a:srgbClr val="FF99FF"/>
                </a:solidFill>
              </a:rPr>
              <a:t> </a:t>
            </a:r>
            <a:r>
              <a:rPr lang="en-GB" sz="1100" b="1" dirty="0">
                <a:solidFill>
                  <a:srgbClr val="FF99FF"/>
                </a:solidFill>
              </a:rPr>
              <a:t>and</a:t>
            </a:r>
            <a:r>
              <a:rPr lang="ru-RU" sz="1100" b="1" dirty="0">
                <a:solidFill>
                  <a:srgbClr val="FF99FF"/>
                </a:solidFill>
              </a:rPr>
              <a:t> </a:t>
            </a:r>
            <a:r>
              <a:rPr lang="en-GB" sz="1100" b="1" dirty="0">
                <a:solidFill>
                  <a:srgbClr val="FF99FF"/>
                </a:solidFill>
              </a:rPr>
              <a:t>credit cards </a:t>
            </a:r>
            <a:r>
              <a:rPr lang="en-US" sz="1100" b="1" dirty="0">
                <a:solidFill>
                  <a:schemeClr val="bg1"/>
                </a:solidFill>
              </a:rPr>
              <a:t>increased by</a:t>
            </a:r>
            <a:r>
              <a:rPr lang="mk-MK" sz="1100" b="1" dirty="0">
                <a:solidFill>
                  <a:schemeClr val="bg1"/>
                </a:solidFill>
              </a:rPr>
              <a:t> 7</a:t>
            </a:r>
            <a:r>
              <a:rPr lang="en-US" sz="1100" b="1" dirty="0">
                <a:solidFill>
                  <a:schemeClr val="bg1"/>
                </a:solidFill>
              </a:rPr>
              <a:t>.6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2.7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rgbClr val="FF99FF"/>
                </a:solidFill>
              </a:rPr>
              <a:t>Real estate loans</a:t>
            </a:r>
            <a:r>
              <a:rPr lang="en-US" sz="1100" b="1" dirty="0">
                <a:solidFill>
                  <a:schemeClr val="bg1"/>
                </a:solidFill>
              </a:rPr>
              <a:t>,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increased by </a:t>
            </a:r>
            <a:r>
              <a:rPr lang="en-GB" sz="1100" b="1" dirty="0">
                <a:solidFill>
                  <a:schemeClr val="bg1"/>
                </a:solidFill>
              </a:rPr>
              <a:t>1</a:t>
            </a:r>
            <a:r>
              <a:rPr lang="en-US" sz="1100" b="1" dirty="0">
                <a:solidFill>
                  <a:schemeClr val="bg1"/>
                </a:solidFill>
              </a:rPr>
              <a:t>4.6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3,</a:t>
            </a:r>
            <a:r>
              <a:rPr lang="en-US" sz="1100" b="1" dirty="0">
                <a:solidFill>
                  <a:schemeClr val="bg1"/>
                </a:solidFill>
              </a:rPr>
              <a:t>5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rgbClr val="FF99FF"/>
                </a:solidFill>
              </a:rPr>
              <a:t>Car</a:t>
            </a:r>
            <a:r>
              <a:rPr lang="ru-RU" sz="1100" b="1" dirty="0">
                <a:solidFill>
                  <a:srgbClr val="FF99FF"/>
                </a:solidFill>
              </a:rPr>
              <a:t> </a:t>
            </a:r>
            <a:r>
              <a:rPr lang="en-US" sz="1100" b="1" dirty="0">
                <a:solidFill>
                  <a:srgbClr val="FF99FF"/>
                </a:solidFill>
              </a:rPr>
              <a:t>loans</a:t>
            </a:r>
            <a:r>
              <a:rPr lang="ru-RU" sz="1100" b="1" dirty="0">
                <a:solidFill>
                  <a:srgbClr val="FF99FF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reduced </a:t>
            </a:r>
            <a:r>
              <a:rPr lang="en-US" sz="1100" b="1" dirty="0">
                <a:solidFill>
                  <a:schemeClr val="bg1"/>
                </a:solidFill>
              </a:rPr>
              <a:t>by (-2.6%)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annual </a:t>
            </a:r>
            <a:r>
              <a:rPr lang="en-GB" sz="1100" b="1" dirty="0">
                <a:solidFill>
                  <a:schemeClr val="bg1"/>
                </a:solidFill>
              </a:rPr>
              <a:t>or (</a:t>
            </a:r>
            <a:r>
              <a:rPr lang="mk-MK" sz="1100" b="1" dirty="0">
                <a:solidFill>
                  <a:schemeClr val="bg1"/>
                </a:solidFill>
              </a:rPr>
              <a:t>-</a:t>
            </a:r>
            <a:r>
              <a:rPr lang="en-US" sz="1100" b="1" dirty="0">
                <a:solidFill>
                  <a:schemeClr val="bg1"/>
                </a:solidFill>
              </a:rPr>
              <a:t>0.7</a:t>
            </a:r>
            <a:r>
              <a:rPr lang="ru-RU" sz="1100" b="1" dirty="0">
                <a:solidFill>
                  <a:schemeClr val="bg1"/>
                </a:solidFill>
              </a:rPr>
              <a:t>%</a:t>
            </a:r>
            <a:r>
              <a:rPr lang="en-US" sz="1100" b="1" dirty="0">
                <a:solidFill>
                  <a:schemeClr val="bg1"/>
                </a:solidFill>
              </a:rPr>
              <a:t>)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en-GB" sz="1100" b="1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 form of financing that enables borrowers to invest exclusively in projects that make a substantial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environmental impact, including climate-related projects, improve the energy efficiency, support investments in green technologies, materials and solutions, support investments in renewable energy sources, control and prevention of pollution</a:t>
            </a:r>
            <a:r>
              <a:rPr lang="en-GB" sz="1100" b="1" dirty="0">
                <a:solidFill>
                  <a:srgbClr val="00FF00"/>
                </a:solidFill>
              </a:rPr>
              <a:t> and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protection of the environment.</a:t>
            </a:r>
            <a:endParaRPr lang="en-US" sz="1100" b="0" i="0" u="none" strike="noStrike" baseline="0" dirty="0">
              <a:solidFill>
                <a:srgbClr val="00FF0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0" i="0" u="none" strike="noStrike" baseline="0" dirty="0">
                <a:solidFill>
                  <a:srgbClr val="00FF00"/>
                </a:solidFill>
              </a:rPr>
              <a:t>Green Loans - </a:t>
            </a:r>
            <a:r>
              <a:rPr lang="mk-MK" sz="1100" dirty="0">
                <a:solidFill>
                  <a:srgbClr val="00FF00"/>
                </a:solidFill>
              </a:rPr>
              <a:t> 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households amount 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1.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330 Mio. DEN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, 0,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5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% 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in total Loans to households’</a:t>
            </a:r>
            <a:endParaRPr lang="mk-MK" sz="1100" b="1" i="0" u="none" strike="noStrike" dirty="0">
              <a:solidFill>
                <a:srgbClr val="00FF00"/>
              </a:solidFill>
              <a:effectLst/>
              <a:latin typeface="+mn-lt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FF00"/>
                </a:solidFill>
              </a:rPr>
              <a:t>*According to World Bank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rgbClr val="00B0F0"/>
                </a:solidFill>
              </a:rPr>
              <a:t>Source</a:t>
            </a:r>
            <a:r>
              <a:rPr lang="en-US" sz="800" dirty="0">
                <a:solidFill>
                  <a:srgbClr val="00B0F0"/>
                </a:solidFill>
              </a:rPr>
              <a:t>:</a:t>
            </a:r>
            <a:r>
              <a:rPr lang="en-GB" sz="800" dirty="0">
                <a:solidFill>
                  <a:srgbClr val="00B0F0"/>
                </a:solidFill>
              </a:rPr>
              <a:t> REPORT ON RISKS IN THE BANKING SYSTEM OF THE REPUBLIC OF MACEDONIA</a:t>
            </a:r>
            <a:r>
              <a:rPr lang="mk-MK" sz="800" dirty="0">
                <a:solidFill>
                  <a:srgbClr val="00B0F0"/>
                </a:solidFill>
              </a:rPr>
              <a:t>, </a:t>
            </a:r>
            <a:r>
              <a:rPr lang="en-GB" sz="800" dirty="0">
                <a:solidFill>
                  <a:srgbClr val="00B0F0"/>
                </a:solidFill>
              </a:rPr>
              <a:t>Indicators on the</a:t>
            </a:r>
            <a:r>
              <a:rPr lang="mk-MK" sz="800" dirty="0">
                <a:solidFill>
                  <a:srgbClr val="00B0F0"/>
                </a:solidFill>
              </a:rPr>
              <a:t> </a:t>
            </a:r>
            <a:r>
              <a:rPr lang="en-GB" sz="800" dirty="0">
                <a:solidFill>
                  <a:srgbClr val="00B0F0"/>
                </a:solidFill>
              </a:rPr>
              <a:t>banking system</a:t>
            </a:r>
            <a:r>
              <a:rPr lang="mk-MK" sz="800" dirty="0">
                <a:solidFill>
                  <a:srgbClr val="00B0F0"/>
                </a:solidFill>
              </a:rPr>
              <a:t>, </a:t>
            </a:r>
            <a:r>
              <a:rPr lang="en-GB" sz="800" dirty="0">
                <a:solidFill>
                  <a:srgbClr val="00B0F0"/>
                </a:solidFill>
              </a:rPr>
              <a:t>annex 9,</a:t>
            </a:r>
            <a:r>
              <a:rPr lang="mk-MK" sz="800" dirty="0">
                <a:solidFill>
                  <a:srgbClr val="00B0F0"/>
                </a:solidFill>
              </a:rPr>
              <a:t> </a:t>
            </a:r>
            <a:r>
              <a:rPr lang="en-GB" sz="800" dirty="0">
                <a:solidFill>
                  <a:srgbClr val="00B0F0"/>
                </a:solidFill>
              </a:rPr>
              <a:t>Report Q22025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56A85FE-BE91-445D-9483-3604C563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698838"/>
              </p:ext>
            </p:extLst>
          </p:nvPr>
        </p:nvGraphicFramePr>
        <p:xfrm>
          <a:off x="3737415" y="934593"/>
          <a:ext cx="4427984" cy="315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4CB0C6-8520-0EBF-AD3A-6BAE9DDF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585632"/>
              </p:ext>
            </p:extLst>
          </p:nvPr>
        </p:nvGraphicFramePr>
        <p:xfrm>
          <a:off x="5831633" y="3391732"/>
          <a:ext cx="6173812" cy="3417635"/>
        </p:xfrm>
        <a:graphic>
          <a:graphicData uri="http://schemas.openxmlformats.org/drawingml/2006/table">
            <a:tbl>
              <a:tblPr/>
              <a:tblGrid>
                <a:gridCol w="615820">
                  <a:extLst>
                    <a:ext uri="{9D8B030D-6E8A-4147-A177-3AD203B41FA5}">
                      <a16:colId xmlns:a16="http://schemas.microsoft.com/office/drawing/2014/main" val="2735669285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2114645517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3529692708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552789148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3090049869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2621758082"/>
                    </a:ext>
                  </a:extLst>
                </a:gridCol>
                <a:gridCol w="526415">
                  <a:extLst>
                    <a:ext uri="{9D8B030D-6E8A-4147-A177-3AD203B41FA5}">
                      <a16:colId xmlns:a16="http://schemas.microsoft.com/office/drawing/2014/main" val="3301463835"/>
                    </a:ext>
                  </a:extLst>
                </a:gridCol>
                <a:gridCol w="561264">
                  <a:extLst>
                    <a:ext uri="{9D8B030D-6E8A-4147-A177-3AD203B41FA5}">
                      <a16:colId xmlns:a16="http://schemas.microsoft.com/office/drawing/2014/main" val="2508393897"/>
                    </a:ext>
                  </a:extLst>
                </a:gridCol>
                <a:gridCol w="505583">
                  <a:extLst>
                    <a:ext uri="{9D8B030D-6E8A-4147-A177-3AD203B41FA5}">
                      <a16:colId xmlns:a16="http://schemas.microsoft.com/office/drawing/2014/main" val="4248075700"/>
                    </a:ext>
                  </a:extLst>
                </a:gridCol>
                <a:gridCol w="519689">
                  <a:extLst>
                    <a:ext uri="{9D8B030D-6E8A-4147-A177-3AD203B41FA5}">
                      <a16:colId xmlns:a16="http://schemas.microsoft.com/office/drawing/2014/main" val="1835400053"/>
                    </a:ext>
                  </a:extLst>
                </a:gridCol>
                <a:gridCol w="505583">
                  <a:extLst>
                    <a:ext uri="{9D8B030D-6E8A-4147-A177-3AD203B41FA5}">
                      <a16:colId xmlns:a16="http://schemas.microsoft.com/office/drawing/2014/main" val="2743890156"/>
                    </a:ext>
                  </a:extLst>
                </a:gridCol>
                <a:gridCol w="175528">
                  <a:extLst>
                    <a:ext uri="{9D8B030D-6E8A-4147-A177-3AD203B41FA5}">
                      <a16:colId xmlns:a16="http://schemas.microsoft.com/office/drawing/2014/main" val="238787583"/>
                    </a:ext>
                  </a:extLst>
                </a:gridCol>
                <a:gridCol w="442146">
                  <a:extLst>
                    <a:ext uri="{9D8B030D-6E8A-4147-A177-3AD203B41FA5}">
                      <a16:colId xmlns:a16="http://schemas.microsoft.com/office/drawing/2014/main" val="2853142753"/>
                    </a:ext>
                  </a:extLst>
                </a:gridCol>
                <a:gridCol w="435834">
                  <a:extLst>
                    <a:ext uri="{9D8B030D-6E8A-4147-A177-3AD203B41FA5}">
                      <a16:colId xmlns:a16="http://schemas.microsoft.com/office/drawing/2014/main" val="3028654234"/>
                    </a:ext>
                  </a:extLst>
                </a:gridCol>
              </a:tblGrid>
              <a:tr h="7933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baseline="0" dirty="0">
                          <a:solidFill>
                            <a:srgbClr val="002060"/>
                          </a:solidFill>
                          <a:latin typeface="+mn-lt"/>
                        </a:rPr>
                        <a:t>L</a:t>
                      </a:r>
                      <a:r>
                        <a:rPr lang="mk-MK" sz="800" b="1" i="0" u="none" strike="noStrike" baseline="0" dirty="0">
                          <a:solidFill>
                            <a:srgbClr val="002060"/>
                          </a:solidFill>
                          <a:latin typeface="+mn-lt"/>
                        </a:rPr>
                        <a:t>О</a:t>
                      </a:r>
                      <a:r>
                        <a:rPr lang="en-US" sz="800" b="1" i="0" u="none" strike="noStrike" baseline="0" dirty="0">
                          <a:solidFill>
                            <a:srgbClr val="002060"/>
                          </a:solidFill>
                          <a:latin typeface="+mn-lt"/>
                        </a:rPr>
                        <a:t>ANS - HOUSEHOLDS</a:t>
                      </a:r>
                      <a:endParaRPr lang="mk-MK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dirty="0">
                          <a:solidFill>
                            <a:srgbClr val="002060"/>
                          </a:solidFill>
                          <a:latin typeface="+mn-lt"/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500" b="1" dirty="0">
                          <a:solidFill>
                            <a:srgbClr val="002060"/>
                          </a:solidFill>
                          <a:latin typeface="+mn-lt"/>
                        </a:rPr>
                        <a:t>change</a:t>
                      </a:r>
                      <a:r>
                        <a:rPr lang="mk-MK" sz="500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mk-MK" sz="5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5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500" b="1" dirty="0">
                          <a:solidFill>
                            <a:srgbClr val="002060"/>
                          </a:solidFill>
                          <a:latin typeface="+mn-lt"/>
                        </a:rPr>
                        <a:t>change</a:t>
                      </a:r>
                      <a:r>
                        <a:rPr lang="mk-MK" sz="500" b="1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mk-MK" sz="5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3553"/>
                  </a:ext>
                </a:extLst>
              </a:tr>
              <a:tr h="548564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Consumer loans and credit cards</a:t>
                      </a:r>
                      <a:r>
                        <a:rPr lang="en-GB" sz="9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131,840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138,791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144,213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149,922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156,865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160,479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163,154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166,638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168,026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172,612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5961"/>
                  </a:ext>
                </a:extLst>
              </a:tr>
              <a:tr h="32474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Car loans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8108"/>
                  </a:ext>
                </a:extLst>
              </a:tr>
              <a:tr h="413764"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Real estate loans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52,461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59,847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67,984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76,393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84,196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88,277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90,535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94,784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97,714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101,176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3974"/>
                  </a:ext>
                </a:extLst>
              </a:tr>
              <a:tr h="324741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2,965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2,743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3,802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3,459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3,331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3,092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3,272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2060"/>
                  </a:ext>
                </a:extLst>
              </a:tr>
              <a:tr h="33700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187,583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201,668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216,241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230,136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244,795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252,114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257,106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265,461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269,251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277,476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u="sng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81710"/>
                  </a:ext>
                </a:extLst>
              </a:tr>
              <a:tr h="67550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🌳</a:t>
                      </a:r>
                      <a:r>
                        <a:rPr lang="en-US" sz="9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reen loans</a:t>
                      </a:r>
                      <a:endParaRPr lang="en-US" sz="9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1,160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1,432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1,315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1,309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1,224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   1,016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  995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1,145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1,352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1,330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8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30.9%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-1.6%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32085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1A0CC42-C0F0-B470-0B4C-20EE5472D1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232663"/>
              </p:ext>
            </p:extLst>
          </p:nvPr>
        </p:nvGraphicFramePr>
        <p:xfrm>
          <a:off x="5382189" y="476932"/>
          <a:ext cx="3101009" cy="275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object 8">
            <a:extLst>
              <a:ext uri="{FF2B5EF4-FFF2-40B4-BE49-F238E27FC236}">
                <a16:creationId xmlns:a16="http://schemas.microsoft.com/office/drawing/2014/main" id="{3EE51D5D-A879-09AF-91B2-6BF6161BD5EE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240EF-67B2-D3BD-EE26-20DDD4E7D7B5}"/>
              </a:ext>
            </a:extLst>
          </p:cNvPr>
          <p:cNvSpPr txBox="1"/>
          <p:nvPr/>
        </p:nvSpPr>
        <p:spPr>
          <a:xfrm>
            <a:off x="4188430" y="641185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F0DC118-8932-0950-2462-63F41B90189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BB2452-6B70-252C-0E09-929082E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/</a:t>
            </a:r>
            <a:r>
              <a:rPr lang="en-GB" sz="8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 </a:t>
            </a:r>
            <a:r>
              <a:rPr lang="en-US" sz="800" dirty="0">
                <a:solidFill>
                  <a:srgbClr val="00FF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support green transformation of the economy</a:t>
            </a:r>
            <a:endParaRPr lang="en-US" sz="800" dirty="0">
              <a:solidFill>
                <a:srgbClr val="00FF0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1B4B89-C967-0C5F-4850-15D12FA51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602613"/>
              </p:ext>
            </p:extLst>
          </p:nvPr>
        </p:nvGraphicFramePr>
        <p:xfrm>
          <a:off x="158621" y="6092039"/>
          <a:ext cx="5645305" cy="718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316">
                  <a:extLst>
                    <a:ext uri="{9D8B030D-6E8A-4147-A177-3AD203B41FA5}">
                      <a16:colId xmlns:a16="http://schemas.microsoft.com/office/drawing/2014/main" val="737798197"/>
                    </a:ext>
                  </a:extLst>
                </a:gridCol>
                <a:gridCol w="247020">
                  <a:extLst>
                    <a:ext uri="{9D8B030D-6E8A-4147-A177-3AD203B41FA5}">
                      <a16:colId xmlns:a16="http://schemas.microsoft.com/office/drawing/2014/main" val="2460679413"/>
                    </a:ext>
                  </a:extLst>
                </a:gridCol>
                <a:gridCol w="247020">
                  <a:extLst>
                    <a:ext uri="{9D8B030D-6E8A-4147-A177-3AD203B41FA5}">
                      <a16:colId xmlns:a16="http://schemas.microsoft.com/office/drawing/2014/main" val="1065856680"/>
                    </a:ext>
                  </a:extLst>
                </a:gridCol>
                <a:gridCol w="247020">
                  <a:extLst>
                    <a:ext uri="{9D8B030D-6E8A-4147-A177-3AD203B41FA5}">
                      <a16:colId xmlns:a16="http://schemas.microsoft.com/office/drawing/2014/main" val="2597346390"/>
                    </a:ext>
                  </a:extLst>
                </a:gridCol>
                <a:gridCol w="247020">
                  <a:extLst>
                    <a:ext uri="{9D8B030D-6E8A-4147-A177-3AD203B41FA5}">
                      <a16:colId xmlns:a16="http://schemas.microsoft.com/office/drawing/2014/main" val="909706953"/>
                    </a:ext>
                  </a:extLst>
                </a:gridCol>
                <a:gridCol w="247020">
                  <a:extLst>
                    <a:ext uri="{9D8B030D-6E8A-4147-A177-3AD203B41FA5}">
                      <a16:colId xmlns:a16="http://schemas.microsoft.com/office/drawing/2014/main" val="2787616432"/>
                    </a:ext>
                  </a:extLst>
                </a:gridCol>
                <a:gridCol w="377333">
                  <a:extLst>
                    <a:ext uri="{9D8B030D-6E8A-4147-A177-3AD203B41FA5}">
                      <a16:colId xmlns:a16="http://schemas.microsoft.com/office/drawing/2014/main" val="2715154816"/>
                    </a:ext>
                  </a:extLst>
                </a:gridCol>
                <a:gridCol w="377333">
                  <a:extLst>
                    <a:ext uri="{9D8B030D-6E8A-4147-A177-3AD203B41FA5}">
                      <a16:colId xmlns:a16="http://schemas.microsoft.com/office/drawing/2014/main" val="4233611758"/>
                    </a:ext>
                  </a:extLst>
                </a:gridCol>
                <a:gridCol w="377333">
                  <a:extLst>
                    <a:ext uri="{9D8B030D-6E8A-4147-A177-3AD203B41FA5}">
                      <a16:colId xmlns:a16="http://schemas.microsoft.com/office/drawing/2014/main" val="783844374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1550479477"/>
                    </a:ext>
                  </a:extLst>
                </a:gridCol>
                <a:gridCol w="386415">
                  <a:extLst>
                    <a:ext uri="{9D8B030D-6E8A-4147-A177-3AD203B41FA5}">
                      <a16:colId xmlns:a16="http://schemas.microsoft.com/office/drawing/2014/main" val="848841265"/>
                    </a:ext>
                  </a:extLst>
                </a:gridCol>
              </a:tblGrid>
              <a:tr h="2084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Weighted interest rates on granted loans 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 25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 25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4613901"/>
                  </a:ext>
                </a:extLst>
              </a:tr>
              <a:tr h="2608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INTEREST RATES ON TOTAL GRANTED LOANS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1776597"/>
                  </a:ext>
                </a:extLst>
              </a:tr>
              <a:tr h="1363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(Denar and foreign currency)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lang="mk-MK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lang="mk-MK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5.47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5.03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7346938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BC45671-4F88-9673-B041-E66AF2E8A1D6}"/>
              </a:ext>
            </a:extLst>
          </p:cNvPr>
          <p:cNvSpPr txBox="1"/>
          <p:nvPr/>
        </p:nvSpPr>
        <p:spPr>
          <a:xfrm>
            <a:off x="11017534" y="596039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-Q2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B0FDA25-1EAA-80F7-672D-203A8FA553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24509"/>
              </p:ext>
            </p:extLst>
          </p:nvPr>
        </p:nvGraphicFramePr>
        <p:xfrm>
          <a:off x="220949" y="792118"/>
          <a:ext cx="5523421" cy="248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AD7CE24-CEC5-4B9B-2974-C404108A60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960523"/>
              </p:ext>
            </p:extLst>
          </p:nvPr>
        </p:nvGraphicFramePr>
        <p:xfrm>
          <a:off x="8052318" y="827822"/>
          <a:ext cx="4034680" cy="221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991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">
            <a:extLst>
              <a:ext uri="{FF2B5EF4-FFF2-40B4-BE49-F238E27FC236}">
                <a16:creationId xmlns:a16="http://schemas.microsoft.com/office/drawing/2014/main" id="{2F8F28CC-A4A1-DF56-248A-9C40EBB93C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260" y="718457"/>
            <a:ext cx="7787777" cy="3508595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vert="horz" wrap="none" lIns="91440" tIns="45720" rIns="91440" bIns="45720" numCol="2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spcBef>
                <a:spcPts val="0"/>
              </a:spcBef>
            </a:pPr>
            <a:r>
              <a:rPr lang="en-US" sz="1000" b="1" dirty="0">
                <a:solidFill>
                  <a:schemeClr val="bg1"/>
                </a:solidFill>
              </a:rPr>
              <a:t>Loans of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non-financial companies in total loans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participate with</a:t>
            </a:r>
            <a:r>
              <a:rPr lang="mk-MK" sz="1000" b="1" dirty="0">
                <a:solidFill>
                  <a:schemeClr val="bg1"/>
                </a:solidFill>
              </a:rPr>
              <a:t> 48%</a:t>
            </a:r>
            <a:r>
              <a:rPr lang="en-US" sz="1000" b="1" dirty="0">
                <a:solidFill>
                  <a:schemeClr val="bg1"/>
                </a:solidFill>
              </a:rPr>
              <a:t>,</a:t>
            </a:r>
            <a:r>
              <a:rPr lang="en-GB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increased by </a:t>
            </a:r>
            <a:r>
              <a:rPr lang="mk-MK" sz="1000" b="1" dirty="0">
                <a:solidFill>
                  <a:schemeClr val="bg1"/>
                </a:solidFill>
              </a:rPr>
              <a:t>1</a:t>
            </a:r>
            <a:r>
              <a:rPr lang="en-US" sz="1000" b="1" dirty="0">
                <a:solidFill>
                  <a:schemeClr val="bg1"/>
                </a:solidFill>
              </a:rPr>
              <a:t>5.0</a:t>
            </a:r>
            <a:r>
              <a:rPr lang="mk-MK" sz="1000" b="1" dirty="0">
                <a:solidFill>
                  <a:schemeClr val="bg1"/>
                </a:solidFill>
              </a:rPr>
              <a:t>%</a:t>
            </a:r>
            <a:r>
              <a:rPr lang="en-US" sz="1000" b="1" dirty="0">
                <a:solidFill>
                  <a:schemeClr val="bg1"/>
                </a:solidFill>
              </a:rPr>
              <a:t>  annual,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and 4</a:t>
            </a:r>
            <a:r>
              <a:rPr lang="mk-MK" sz="1000" b="1" dirty="0">
                <a:solidFill>
                  <a:schemeClr val="bg1"/>
                </a:solidFill>
              </a:rPr>
              <a:t>%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mk-MK" sz="10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GB" sz="1000" b="1" dirty="0">
                <a:solidFill>
                  <a:schemeClr val="bg1"/>
                </a:solidFill>
              </a:rPr>
              <a:t>Loans</a:t>
            </a:r>
            <a:r>
              <a:rPr lang="mk-MK" sz="1000" b="1" dirty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structure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by economic activity of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non-financial companies </a:t>
            </a:r>
            <a:r>
              <a:rPr lang="en-GB" sz="1000" b="1" dirty="0">
                <a:solidFill>
                  <a:schemeClr val="bg1"/>
                </a:solidFill>
              </a:rPr>
              <a:t>: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b="1" dirty="0">
                <a:solidFill>
                  <a:srgbClr val="FF99FF"/>
                </a:solidFill>
              </a:rPr>
              <a:t>Trade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000" dirty="0">
                <a:solidFill>
                  <a:schemeClr val="bg1"/>
                </a:solidFill>
              </a:rPr>
              <a:t>28</a:t>
            </a:r>
            <a:r>
              <a:rPr lang="en-GB" sz="1000" dirty="0">
                <a:solidFill>
                  <a:schemeClr val="bg1"/>
                </a:solidFill>
              </a:rPr>
              <a:t>% in total Loans </a:t>
            </a:r>
            <a:r>
              <a:rPr lang="en-US" sz="1000" dirty="0">
                <a:solidFill>
                  <a:schemeClr val="bg1"/>
                </a:solidFill>
              </a:rPr>
              <a:t>of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non-financial companies,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increased by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12.1</a:t>
            </a:r>
            <a:r>
              <a:rPr lang="ru-RU" sz="1000" dirty="0">
                <a:solidFill>
                  <a:schemeClr val="bg1"/>
                </a:solidFill>
              </a:rPr>
              <a:t>%</a:t>
            </a:r>
            <a:r>
              <a:rPr lang="en-US" sz="1000" dirty="0">
                <a:solidFill>
                  <a:schemeClr val="bg1"/>
                </a:solidFill>
              </a:rPr>
              <a:t> annual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or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3.2</a:t>
            </a:r>
            <a:r>
              <a:rPr lang="ru-RU" sz="1000" dirty="0">
                <a:solidFill>
                  <a:schemeClr val="bg1"/>
                </a:solidFill>
              </a:rPr>
              <a:t>% </a:t>
            </a:r>
            <a:r>
              <a:rPr lang="en-US" sz="1000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ru-RU" sz="10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1" dirty="0">
                <a:solidFill>
                  <a:srgbClr val="FF99FF"/>
                </a:solidFill>
              </a:rPr>
              <a:t>Industry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21%</a:t>
            </a:r>
            <a:r>
              <a:rPr lang="en-GB" sz="1000" dirty="0">
                <a:solidFill>
                  <a:schemeClr val="bg1"/>
                </a:solidFill>
              </a:rPr>
              <a:t> in total Loans </a:t>
            </a:r>
            <a:r>
              <a:rPr lang="en-US" sz="1000" dirty="0">
                <a:solidFill>
                  <a:schemeClr val="bg1"/>
                </a:solidFill>
              </a:rPr>
              <a:t>of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non-financial companies,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increased by </a:t>
            </a:r>
            <a:r>
              <a:rPr lang="en-GB" sz="1000" dirty="0">
                <a:solidFill>
                  <a:schemeClr val="bg1"/>
                </a:solidFill>
              </a:rPr>
              <a:t>8</a:t>
            </a:r>
            <a:r>
              <a:rPr lang="mk-MK" sz="1000" dirty="0">
                <a:solidFill>
                  <a:schemeClr val="bg1"/>
                </a:solidFill>
              </a:rPr>
              <a:t>,</a:t>
            </a:r>
            <a:r>
              <a:rPr lang="en-US" sz="1000" dirty="0">
                <a:solidFill>
                  <a:schemeClr val="bg1"/>
                </a:solidFill>
              </a:rPr>
              <a:t>5</a:t>
            </a:r>
            <a:r>
              <a:rPr lang="mk-MK" sz="1000" dirty="0">
                <a:solidFill>
                  <a:schemeClr val="bg1"/>
                </a:solidFill>
              </a:rPr>
              <a:t>% </a:t>
            </a:r>
            <a:r>
              <a:rPr lang="en-US" sz="1000" dirty="0">
                <a:solidFill>
                  <a:schemeClr val="bg1"/>
                </a:solidFill>
              </a:rPr>
              <a:t> annual or 5%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mk-MK" sz="10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1" kern="1200" dirty="0">
                <a:solidFill>
                  <a:srgbClr val="FF99FF"/>
                </a:solidFill>
                <a:ea typeface="+mn-ea"/>
                <a:cs typeface="+mn-cs"/>
              </a:rPr>
              <a:t>Construction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kern="1200" dirty="0">
                <a:solidFill>
                  <a:schemeClr val="bg1"/>
                </a:solidFill>
                <a:ea typeface="+mn-ea"/>
                <a:cs typeface="+mn-cs"/>
              </a:rPr>
              <a:t>15%</a:t>
            </a:r>
            <a:r>
              <a:rPr lang="en-GB" sz="1000" dirty="0">
                <a:solidFill>
                  <a:schemeClr val="bg1"/>
                </a:solidFill>
              </a:rPr>
              <a:t> in total Loans </a:t>
            </a:r>
            <a:r>
              <a:rPr lang="en-US" sz="1000" dirty="0">
                <a:solidFill>
                  <a:schemeClr val="bg1"/>
                </a:solidFill>
              </a:rPr>
              <a:t>of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non-financial companies,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increased by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13.4</a:t>
            </a:r>
            <a:r>
              <a:rPr lang="ru-RU" sz="1000" dirty="0">
                <a:solidFill>
                  <a:schemeClr val="bg1"/>
                </a:solidFill>
              </a:rPr>
              <a:t>%</a:t>
            </a:r>
            <a:r>
              <a:rPr lang="en-US" sz="1000" dirty="0">
                <a:solidFill>
                  <a:schemeClr val="bg1"/>
                </a:solidFill>
              </a:rPr>
              <a:t> annual or 6</a:t>
            </a:r>
            <a:r>
              <a:rPr lang="en-GB" sz="1000" dirty="0">
                <a:solidFill>
                  <a:schemeClr val="bg1"/>
                </a:solidFill>
              </a:rPr>
              <a:t>.</a:t>
            </a:r>
            <a:r>
              <a:rPr lang="mk-MK" sz="1000" dirty="0">
                <a:solidFill>
                  <a:schemeClr val="bg1"/>
                </a:solidFill>
              </a:rPr>
              <a:t>5%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US" sz="1000" i="0" u="none" strike="noStrike" dirty="0">
                <a:solidFill>
                  <a:schemeClr val="bg1"/>
                </a:solidFill>
                <a:effectLst/>
              </a:rPr>
              <a:t>quarterly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1" dirty="0">
                <a:solidFill>
                  <a:srgbClr val="FF99FF"/>
                </a:solidFill>
              </a:rPr>
              <a:t>Electricity, gas, steam and air conditioning supply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10%</a:t>
            </a:r>
            <a:r>
              <a:rPr lang="en-GB" sz="1000" dirty="0">
                <a:solidFill>
                  <a:schemeClr val="bg1"/>
                </a:solidFill>
              </a:rPr>
              <a:t> in total Loans </a:t>
            </a:r>
            <a:r>
              <a:rPr lang="en-US" sz="1000" dirty="0">
                <a:solidFill>
                  <a:schemeClr val="bg1"/>
                </a:solidFill>
              </a:rPr>
              <a:t>of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non-financial companies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increased by</a:t>
            </a:r>
            <a:r>
              <a:rPr lang="mk-MK" sz="1000" dirty="0">
                <a:solidFill>
                  <a:schemeClr val="bg1"/>
                </a:solidFill>
              </a:rPr>
              <a:t> 4</a:t>
            </a:r>
            <a:r>
              <a:rPr lang="en-US" sz="1000" dirty="0">
                <a:solidFill>
                  <a:schemeClr val="bg1"/>
                </a:solidFill>
              </a:rPr>
              <a:t>5.9</a:t>
            </a:r>
            <a:r>
              <a:rPr lang="ru-RU" sz="1000" dirty="0">
                <a:solidFill>
                  <a:schemeClr val="bg1"/>
                </a:solidFill>
              </a:rPr>
              <a:t>%</a:t>
            </a:r>
            <a:r>
              <a:rPr lang="en-US" sz="1000" dirty="0">
                <a:solidFill>
                  <a:schemeClr val="bg1"/>
                </a:solidFill>
              </a:rPr>
              <a:t> annual or 7.21</a:t>
            </a:r>
            <a:r>
              <a:rPr lang="mk-MK" sz="1000" dirty="0">
                <a:solidFill>
                  <a:schemeClr val="bg1"/>
                </a:solidFill>
              </a:rPr>
              <a:t>%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quarterly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1" dirty="0">
                <a:solidFill>
                  <a:srgbClr val="FF99FF"/>
                </a:solidFill>
              </a:rPr>
              <a:t>Transport and storage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000" dirty="0">
                <a:solidFill>
                  <a:schemeClr val="bg1"/>
                </a:solidFill>
              </a:rPr>
              <a:t>8</a:t>
            </a:r>
            <a:r>
              <a:rPr lang="en-GB" sz="1000" dirty="0">
                <a:solidFill>
                  <a:schemeClr val="bg1"/>
                </a:solidFill>
              </a:rPr>
              <a:t>% in total Loans </a:t>
            </a:r>
            <a:r>
              <a:rPr lang="en-US" sz="1000" dirty="0">
                <a:solidFill>
                  <a:schemeClr val="bg1"/>
                </a:solidFill>
              </a:rPr>
              <a:t>of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non-financial companies, 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increased by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11.5% annual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or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increased by 2.4</a:t>
            </a:r>
            <a:r>
              <a:rPr lang="ru-RU" sz="1000" dirty="0">
                <a:solidFill>
                  <a:schemeClr val="bg1"/>
                </a:solidFill>
              </a:rPr>
              <a:t>% </a:t>
            </a:r>
            <a:r>
              <a:rPr lang="en-US" sz="1000" dirty="0">
                <a:solidFill>
                  <a:schemeClr val="bg1"/>
                </a:solidFill>
              </a:rPr>
              <a:t>quarterly</a:t>
            </a:r>
          </a:p>
          <a:p>
            <a:pPr marL="457200" lvl="1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i="0" dirty="0">
                <a:solidFill>
                  <a:srgbClr val="050505"/>
                </a:solidFill>
                <a:effectLst/>
              </a:rPr>
              <a:t>🌳</a:t>
            </a:r>
            <a:r>
              <a:rPr lang="mk-MK" sz="1000" i="0" dirty="0">
                <a:solidFill>
                  <a:srgbClr val="050505"/>
                </a:solidFill>
                <a:effectLst/>
              </a:rPr>
              <a:t> </a:t>
            </a:r>
            <a:r>
              <a:rPr lang="en-GB" sz="10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 form of financing that enables borrowers to invest exclusively in projects that make a </a:t>
            </a:r>
            <a:endParaRPr lang="mk-MK" sz="10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i="0" dirty="0">
                <a:solidFill>
                  <a:srgbClr val="00FF00"/>
                </a:solidFill>
                <a:effectLst/>
              </a:rPr>
              <a:t>substantial environmental impact, including climate-related projects, improve the energy efficiency, support investments in green technologies, materials and solutions, support investments in renewable energy sources, control and prevention of pollution and protection of the environment</a:t>
            </a:r>
            <a:r>
              <a:rPr lang="mk-MK" sz="1000" b="1" i="0" dirty="0">
                <a:solidFill>
                  <a:srgbClr val="00FF00"/>
                </a:solidFill>
                <a:effectLst/>
              </a:rPr>
              <a:t>.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000" b="0" i="0" u="none" strike="noStrike" baseline="0" dirty="0">
                <a:solidFill>
                  <a:srgbClr val="00FF00"/>
                </a:solidFill>
              </a:rPr>
              <a:t>Green Loans of non-financial com. amount </a:t>
            </a:r>
            <a:r>
              <a:rPr lang="mk-MK" sz="1000" b="0" i="0" u="none" strike="noStrike" baseline="0" dirty="0">
                <a:solidFill>
                  <a:srgbClr val="00FF00"/>
                </a:solidFill>
              </a:rPr>
              <a:t>2</a:t>
            </a:r>
            <a:r>
              <a:rPr lang="en-US" sz="1000" b="0" i="0" u="none" strike="noStrike" baseline="0" dirty="0">
                <a:solidFill>
                  <a:srgbClr val="00FF00"/>
                </a:solidFill>
              </a:rPr>
              <a:t>9</a:t>
            </a:r>
            <a:r>
              <a:rPr lang="mk-MK" sz="1000" b="0" i="0" u="none" strike="noStrike" baseline="0" dirty="0">
                <a:solidFill>
                  <a:srgbClr val="00FF00"/>
                </a:solidFill>
              </a:rPr>
              <a:t>.</a:t>
            </a:r>
            <a:r>
              <a:rPr lang="en-US" sz="1000" b="0" i="0" u="none" strike="noStrike" baseline="0" dirty="0">
                <a:solidFill>
                  <a:srgbClr val="00FF00"/>
                </a:solidFill>
              </a:rPr>
              <a:t>866</a:t>
            </a:r>
            <a:r>
              <a:rPr lang="mk-MK" sz="1000" b="0" i="0" u="none" strike="noStrike" baseline="0" dirty="0">
                <a:solidFill>
                  <a:srgbClr val="00FF00"/>
                </a:solidFill>
              </a:rPr>
              <a:t> </a:t>
            </a:r>
            <a:r>
              <a:rPr lang="en-US" sz="1000" b="0" i="0" u="none" strike="noStrike" baseline="0" dirty="0">
                <a:solidFill>
                  <a:srgbClr val="00FF00"/>
                </a:solidFill>
              </a:rPr>
              <a:t>Mio. DEN</a:t>
            </a:r>
            <a:r>
              <a:rPr lang="en-GB" sz="1000" dirty="0">
                <a:solidFill>
                  <a:srgbClr val="00FF00"/>
                </a:solidFill>
              </a:rPr>
              <a:t> </a:t>
            </a:r>
            <a:r>
              <a:rPr lang="mk-MK" sz="1000" dirty="0">
                <a:solidFill>
                  <a:srgbClr val="00FF00"/>
                </a:solidFill>
              </a:rPr>
              <a:t>12</a:t>
            </a:r>
            <a:r>
              <a:rPr lang="mk-MK" sz="1000" b="0" i="0" u="none" strike="noStrike" baseline="0" dirty="0">
                <a:solidFill>
                  <a:srgbClr val="00FF00"/>
                </a:solidFill>
              </a:rPr>
              <a:t>% </a:t>
            </a:r>
            <a:r>
              <a:rPr lang="en-GB" sz="1000" b="0" i="0" u="none" strike="noStrike" baseline="0" dirty="0">
                <a:solidFill>
                  <a:srgbClr val="00FF00"/>
                </a:solidFill>
              </a:rPr>
              <a:t>in total Loans </a:t>
            </a:r>
            <a:r>
              <a:rPr lang="en-US" sz="1000" dirty="0">
                <a:solidFill>
                  <a:srgbClr val="00FF00"/>
                </a:solidFill>
              </a:rPr>
              <a:t>of</a:t>
            </a:r>
            <a:r>
              <a:rPr lang="mk-MK" sz="1000" dirty="0">
                <a:solidFill>
                  <a:srgbClr val="00FF00"/>
                </a:solidFill>
              </a:rPr>
              <a:t> </a:t>
            </a:r>
            <a:r>
              <a:rPr lang="en-US" sz="1000" dirty="0">
                <a:solidFill>
                  <a:srgbClr val="00FF00"/>
                </a:solidFill>
              </a:rPr>
              <a:t>non-financial companies </a:t>
            </a:r>
            <a:endParaRPr lang="mk-MK" sz="1000" b="1" i="0" u="none" strike="noStrike" dirty="0">
              <a:solidFill>
                <a:srgbClr val="00FF00"/>
              </a:solidFill>
              <a:effectLst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FF00"/>
                </a:solidFill>
              </a:rPr>
              <a:t>According last macroeconomic ESG indicators</a:t>
            </a:r>
            <a:r>
              <a:rPr lang="mk-MK" sz="1000" b="1" dirty="0">
                <a:solidFill>
                  <a:srgbClr val="00FF00"/>
                </a:solidFill>
              </a:rPr>
              <a:t> </a:t>
            </a:r>
            <a:r>
              <a:rPr lang="en-GB" sz="1000" b="1" dirty="0">
                <a:solidFill>
                  <a:srgbClr val="00FF00"/>
                </a:solidFill>
              </a:rPr>
              <a:t>have been identified as transition risks the following climate sensitive  sectors: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Fossil fuels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Utilities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Energy-intensive sectors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Buildings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Transportation</a:t>
            </a:r>
          </a:p>
          <a:p>
            <a:pPr lvl="1" fontAlgn="t">
              <a:spcBef>
                <a:spcPts val="0"/>
              </a:spcBef>
            </a:pPr>
            <a:r>
              <a:rPr lang="en-GB" sz="1000" b="1" dirty="0">
                <a:solidFill>
                  <a:srgbClr val="00FF00"/>
                </a:solidFill>
              </a:rPr>
              <a:t>Agriculture </a:t>
            </a:r>
            <a:endParaRPr lang="en-US" sz="1000" b="1" dirty="0">
              <a:solidFill>
                <a:srgbClr val="00FF00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US" sz="1000" b="1" dirty="0">
                <a:solidFill>
                  <a:srgbClr val="00FF00"/>
                </a:solidFill>
              </a:rPr>
              <a:t>According to World Bank</a:t>
            </a:r>
            <a:endParaRPr lang="en-US" sz="10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rgbClr val="00FF00"/>
                </a:solidFill>
              </a:rPr>
              <a:t>Exposures towards sectors that highly contribute to climate change since Q4*2024 amount 174.448 </a:t>
            </a:r>
            <a:r>
              <a:rPr lang="en-US" sz="1000" dirty="0" err="1">
                <a:solidFill>
                  <a:srgbClr val="00FF00"/>
                </a:solidFill>
              </a:rPr>
              <a:t>Mio.DEN</a:t>
            </a:r>
            <a:endParaRPr lang="mk-MK" sz="1000" dirty="0">
              <a:solidFill>
                <a:srgbClr val="00FF0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rgbClr val="00B0F0"/>
                </a:solidFill>
              </a:rPr>
              <a:t>Source</a:t>
            </a:r>
            <a:r>
              <a:rPr lang="en-US" sz="1000" dirty="0">
                <a:solidFill>
                  <a:srgbClr val="00B0F0"/>
                </a:solidFill>
              </a:rPr>
              <a:t>:</a:t>
            </a:r>
            <a:r>
              <a:rPr lang="en-GB" sz="1000" dirty="0">
                <a:solidFill>
                  <a:srgbClr val="00B0F0"/>
                </a:solidFill>
              </a:rPr>
              <a:t> REPORT ON RISKS IN THE BANKING SYSTEM OF THE REPUBLIC OF MACEDONIA</a:t>
            </a:r>
            <a:r>
              <a:rPr lang="mk-MK" sz="1000" dirty="0">
                <a:solidFill>
                  <a:srgbClr val="00B0F0"/>
                </a:solidFill>
              </a:rPr>
              <a:t>, </a:t>
            </a:r>
            <a:r>
              <a:rPr lang="en-GB" sz="1000" dirty="0">
                <a:solidFill>
                  <a:srgbClr val="00B0F0"/>
                </a:solidFill>
              </a:rPr>
              <a:t>Indicators on the</a:t>
            </a:r>
            <a:r>
              <a:rPr lang="mk-MK" sz="1000" dirty="0">
                <a:solidFill>
                  <a:srgbClr val="00B0F0"/>
                </a:solidFill>
              </a:rPr>
              <a:t> </a:t>
            </a:r>
            <a:r>
              <a:rPr lang="en-GB" sz="1000" dirty="0">
                <a:solidFill>
                  <a:srgbClr val="00B0F0"/>
                </a:solidFill>
              </a:rPr>
              <a:t>banking system, annex 9, </a:t>
            </a:r>
            <a:r>
              <a:rPr lang="en-US" sz="1000" dirty="0">
                <a:solidFill>
                  <a:srgbClr val="00B0F0"/>
                </a:solidFill>
              </a:rPr>
              <a:t>R</a:t>
            </a:r>
            <a:r>
              <a:rPr lang="en-GB" sz="1000" dirty="0" err="1">
                <a:solidFill>
                  <a:srgbClr val="00B0F0"/>
                </a:solidFill>
              </a:rPr>
              <a:t>eport</a:t>
            </a:r>
            <a:r>
              <a:rPr lang="en-GB" sz="1000" dirty="0">
                <a:solidFill>
                  <a:srgbClr val="00B0F0"/>
                </a:solidFill>
              </a:rPr>
              <a:t>  Q</a:t>
            </a:r>
            <a:r>
              <a:rPr lang="en-US" sz="1000" dirty="0">
                <a:solidFill>
                  <a:srgbClr val="00B0F0"/>
                </a:solidFill>
              </a:rPr>
              <a:t>2</a:t>
            </a:r>
            <a:r>
              <a:rPr lang="en-GB" sz="1000" dirty="0">
                <a:solidFill>
                  <a:srgbClr val="00B0F0"/>
                </a:solidFill>
              </a:rPr>
              <a:t>2025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DE6569E-A061-876E-23D7-F59334C6D2EF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81246-A2FD-8268-CFE6-B8D88642450E}"/>
              </a:ext>
            </a:extLst>
          </p:cNvPr>
          <p:cNvSpPr txBox="1"/>
          <p:nvPr/>
        </p:nvSpPr>
        <p:spPr>
          <a:xfrm>
            <a:off x="8090496" y="532393"/>
            <a:ext cx="13807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2533EEE-F422-789C-B780-47B41BE0AC6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252196-F6D4-223B-4CE2-1968C5A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/</a:t>
            </a:r>
            <a:r>
              <a:rPr lang="en-US" sz="800" dirty="0">
                <a:solidFill>
                  <a:srgbClr val="00FF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support green transformation of the economy</a:t>
            </a:r>
            <a:br>
              <a:rPr lang="mk-MK" sz="800" dirty="0">
                <a:solidFill>
                  <a:srgbClr val="00FF00"/>
                </a:solidFill>
              </a:rPr>
            </a:br>
            <a:endParaRPr lang="en-US" sz="800" b="1" dirty="0">
              <a:solidFill>
                <a:srgbClr val="00FF0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13A3B9-7868-5F00-FC2F-D5BF698BC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485648"/>
              </p:ext>
            </p:extLst>
          </p:nvPr>
        </p:nvGraphicFramePr>
        <p:xfrm>
          <a:off x="87260" y="4319164"/>
          <a:ext cx="11793101" cy="2428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1360">
                  <a:extLst>
                    <a:ext uri="{9D8B030D-6E8A-4147-A177-3AD203B41FA5}">
                      <a16:colId xmlns:a16="http://schemas.microsoft.com/office/drawing/2014/main" val="4099760303"/>
                    </a:ext>
                  </a:extLst>
                </a:gridCol>
                <a:gridCol w="393234">
                  <a:extLst>
                    <a:ext uri="{9D8B030D-6E8A-4147-A177-3AD203B41FA5}">
                      <a16:colId xmlns:a16="http://schemas.microsoft.com/office/drawing/2014/main" val="4159046976"/>
                    </a:ext>
                  </a:extLst>
                </a:gridCol>
                <a:gridCol w="374624">
                  <a:extLst>
                    <a:ext uri="{9D8B030D-6E8A-4147-A177-3AD203B41FA5}">
                      <a16:colId xmlns:a16="http://schemas.microsoft.com/office/drawing/2014/main" val="3073462595"/>
                    </a:ext>
                  </a:extLst>
                </a:gridCol>
                <a:gridCol w="374624">
                  <a:extLst>
                    <a:ext uri="{9D8B030D-6E8A-4147-A177-3AD203B41FA5}">
                      <a16:colId xmlns:a16="http://schemas.microsoft.com/office/drawing/2014/main" val="719257523"/>
                    </a:ext>
                  </a:extLst>
                </a:gridCol>
                <a:gridCol w="374624">
                  <a:extLst>
                    <a:ext uri="{9D8B030D-6E8A-4147-A177-3AD203B41FA5}">
                      <a16:colId xmlns:a16="http://schemas.microsoft.com/office/drawing/2014/main" val="786821391"/>
                    </a:ext>
                  </a:extLst>
                </a:gridCol>
                <a:gridCol w="374624">
                  <a:extLst>
                    <a:ext uri="{9D8B030D-6E8A-4147-A177-3AD203B41FA5}">
                      <a16:colId xmlns:a16="http://schemas.microsoft.com/office/drawing/2014/main" val="304781201"/>
                    </a:ext>
                  </a:extLst>
                </a:gridCol>
                <a:gridCol w="917501">
                  <a:extLst>
                    <a:ext uri="{9D8B030D-6E8A-4147-A177-3AD203B41FA5}">
                      <a16:colId xmlns:a16="http://schemas.microsoft.com/office/drawing/2014/main" val="1930692724"/>
                    </a:ext>
                  </a:extLst>
                </a:gridCol>
                <a:gridCol w="917501">
                  <a:extLst>
                    <a:ext uri="{9D8B030D-6E8A-4147-A177-3AD203B41FA5}">
                      <a16:colId xmlns:a16="http://schemas.microsoft.com/office/drawing/2014/main" val="1910601988"/>
                    </a:ext>
                  </a:extLst>
                </a:gridCol>
                <a:gridCol w="917501">
                  <a:extLst>
                    <a:ext uri="{9D8B030D-6E8A-4147-A177-3AD203B41FA5}">
                      <a16:colId xmlns:a16="http://schemas.microsoft.com/office/drawing/2014/main" val="1395788775"/>
                    </a:ext>
                  </a:extLst>
                </a:gridCol>
                <a:gridCol w="917501">
                  <a:extLst>
                    <a:ext uri="{9D8B030D-6E8A-4147-A177-3AD203B41FA5}">
                      <a16:colId xmlns:a16="http://schemas.microsoft.com/office/drawing/2014/main" val="1129651412"/>
                    </a:ext>
                  </a:extLst>
                </a:gridCol>
                <a:gridCol w="917501">
                  <a:extLst>
                    <a:ext uri="{9D8B030D-6E8A-4147-A177-3AD203B41FA5}">
                      <a16:colId xmlns:a16="http://schemas.microsoft.com/office/drawing/2014/main" val="535618139"/>
                    </a:ext>
                  </a:extLst>
                </a:gridCol>
                <a:gridCol w="574294">
                  <a:extLst>
                    <a:ext uri="{9D8B030D-6E8A-4147-A177-3AD203B41FA5}">
                      <a16:colId xmlns:a16="http://schemas.microsoft.com/office/drawing/2014/main" val="3638441473"/>
                    </a:ext>
                  </a:extLst>
                </a:gridCol>
                <a:gridCol w="1260711">
                  <a:extLst>
                    <a:ext uri="{9D8B030D-6E8A-4147-A177-3AD203B41FA5}">
                      <a16:colId xmlns:a16="http://schemas.microsoft.com/office/drawing/2014/main" val="3088564822"/>
                    </a:ext>
                  </a:extLst>
                </a:gridCol>
                <a:gridCol w="917501">
                  <a:extLst>
                    <a:ext uri="{9D8B030D-6E8A-4147-A177-3AD203B41FA5}">
                      <a16:colId xmlns:a16="http://schemas.microsoft.com/office/drawing/2014/main" val="1792827024"/>
                    </a:ext>
                  </a:extLst>
                </a:gridCol>
              </a:tblGrid>
              <a:tr h="212112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Loan concentration by economic activity -non-financial companies 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Q2 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Q3 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Q1 25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Q2 25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annual 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quarterly change (%)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909903"/>
                  </a:ext>
                </a:extLst>
              </a:tr>
              <a:tr h="222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change (%)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573566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Industry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50,531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54,037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56,274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64,130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61,214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65,021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63,375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66,361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67,169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70,528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3821954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Construction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31,242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34,037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38,192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40,073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43,768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44,879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45,511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45,744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47,812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50,900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39481501"/>
                  </a:ext>
                </a:extLst>
              </a:tr>
              <a:tr h="43482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Electricity, gas, steam and air conditioning supply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8,361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9,026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10,277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16,233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21,678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23,549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24,860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32,408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32,054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34,356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71153862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Trade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72,610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74,162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76,884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81,170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82,010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81,872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81,481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87,056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88,877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91,742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98083874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Transport and storage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17,319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17,556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18,987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20,337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21,509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21,764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22,015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23,122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23,705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24,266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3108536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other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36,407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36,681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43,153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44,573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46,062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46,263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47,903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51,726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53,810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54,182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9341673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Total</a:t>
                      </a:r>
                      <a:endParaRPr lang="en-US" sz="9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216,469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225,499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243,768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266,516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276,240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283,348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285,145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306,418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313,428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325,975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sng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sng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15.0%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68987160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u="none" strike="noStrike">
                          <a:solidFill>
                            <a:srgbClr val="00B050"/>
                          </a:solidFill>
                          <a:effectLst/>
                        </a:rPr>
                        <a:t>🌳 Green Loans</a:t>
                      </a:r>
                      <a:endParaRPr lang="en-US" sz="900" b="0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6,016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7,434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9,229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16,592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25,680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24,668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27,016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28,032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28,464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29,866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21.1%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4.9%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7382363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1D59EB-1140-C2E3-A780-C1BE51703A8D}"/>
              </a:ext>
            </a:extLst>
          </p:cNvPr>
          <p:cNvSpPr txBox="1"/>
          <p:nvPr/>
        </p:nvSpPr>
        <p:spPr>
          <a:xfrm>
            <a:off x="10218315" y="221240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-Q2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9DD705B-5607-91C4-46C4-90F14E69E9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778864"/>
              </p:ext>
            </p:extLst>
          </p:nvPr>
        </p:nvGraphicFramePr>
        <p:xfrm>
          <a:off x="7962297" y="766987"/>
          <a:ext cx="4142443" cy="346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370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EF027-A43A-ED7E-A80E-E0CFF95688CF}"/>
              </a:ext>
            </a:extLst>
          </p:cNvPr>
          <p:cNvSpPr/>
          <p:nvPr/>
        </p:nvSpPr>
        <p:spPr>
          <a:xfrm>
            <a:off x="245726" y="3429000"/>
            <a:ext cx="5689312" cy="3137213"/>
          </a:xfrm>
          <a:prstGeom prst="round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 rtlCol="0" anchor="ctr"/>
          <a:lstStyle/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n-US" sz="1200" i="0" u="none" strike="noStrike" baseline="0" dirty="0">
                <a:solidFill>
                  <a:schemeClr val="bg1"/>
                </a:solidFill>
                <a:effectLst/>
              </a:rPr>
              <a:t>Amount </a:t>
            </a:r>
            <a:r>
              <a:rPr lang="en-GB" sz="1200" dirty="0">
                <a:solidFill>
                  <a:schemeClr val="bg1"/>
                </a:solidFill>
              </a:rPr>
              <a:t>20</a:t>
            </a:r>
            <a:r>
              <a:rPr lang="mk-MK" sz="1200" dirty="0">
                <a:solidFill>
                  <a:schemeClr val="bg1"/>
                </a:solidFill>
              </a:rPr>
              <a:t>7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millions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€</a:t>
            </a:r>
            <a:r>
              <a:rPr lang="en-US" sz="1200" i="0" u="none" strike="noStrike" baseline="0" dirty="0">
                <a:solidFill>
                  <a:schemeClr val="bg1"/>
                </a:solidFill>
                <a:effectLst/>
              </a:rPr>
              <a:t> 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n-US" sz="1200" i="0" u="none" strike="noStrike" baseline="0" dirty="0">
                <a:solidFill>
                  <a:schemeClr val="bg1"/>
                </a:solidFill>
                <a:effectLst/>
              </a:rPr>
              <a:t>Rate of non-performing loans</a:t>
            </a:r>
            <a:r>
              <a:rPr lang="ru-RU" sz="1200" i="0" u="none" strike="noStrike" baseline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i="0" u="none" strike="noStrike" baseline="0" dirty="0">
                <a:solidFill>
                  <a:schemeClr val="bg1"/>
                </a:solidFill>
                <a:effectLst/>
              </a:rPr>
              <a:t>2.</a:t>
            </a:r>
            <a:r>
              <a:rPr lang="en-US" sz="1200" dirty="0">
                <a:solidFill>
                  <a:schemeClr val="bg1"/>
                </a:solidFill>
              </a:rPr>
              <a:t>45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, reduced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by (-</a:t>
            </a:r>
            <a:r>
              <a:rPr lang="en-US" sz="1200" i="1" dirty="0">
                <a:solidFill>
                  <a:schemeClr val="bg1"/>
                </a:solidFill>
              </a:rPr>
              <a:t>0.6)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annual and (-0.1)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chemeClr val="bg1"/>
                </a:solidFill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chemeClr val="bg1"/>
                </a:solidFill>
                <a:effectLst/>
              </a:rPr>
              <a:t>quarterly,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sz="1200" dirty="0">
                <a:solidFill>
                  <a:schemeClr val="bg1"/>
                </a:solidFill>
              </a:rPr>
              <a:t>Households</a:t>
            </a:r>
            <a:r>
              <a:rPr lang="mk-MK" sz="1200" dirty="0">
                <a:solidFill>
                  <a:schemeClr val="bg1"/>
                </a:solidFill>
              </a:rPr>
              <a:t> 5,2% </a:t>
            </a:r>
            <a:r>
              <a:rPr lang="en-GB" sz="1200" dirty="0">
                <a:solidFill>
                  <a:schemeClr val="bg1"/>
                </a:solidFill>
                <a:latin typeface="Calibri" panose="020F0502020204030204"/>
              </a:rPr>
              <a:t>participation of </a:t>
            </a:r>
            <a:r>
              <a:rPr lang="en-GB" sz="1200" dirty="0">
                <a:solidFill>
                  <a:schemeClr val="bg1"/>
                </a:solidFill>
              </a:rPr>
              <a:t>NPL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4</a:t>
            </a:r>
            <a:r>
              <a:rPr lang="mk-MK" sz="1200" dirty="0">
                <a:solidFill>
                  <a:schemeClr val="bg1"/>
                </a:solidFill>
              </a:rPr>
              <a:t>7%, 101 </a:t>
            </a:r>
            <a:r>
              <a:rPr lang="en-US" sz="1200" dirty="0">
                <a:solidFill>
                  <a:schemeClr val="bg1"/>
                </a:solidFill>
              </a:rPr>
              <a:t>millions €</a:t>
            </a:r>
            <a:endParaRPr lang="mk-MK" sz="12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1200" dirty="0">
                <a:solidFill>
                  <a:schemeClr val="bg1"/>
                </a:solidFill>
              </a:rPr>
              <a:t>non-financial companies</a:t>
            </a:r>
            <a:r>
              <a:rPr lang="mk-MK" sz="1200" dirty="0">
                <a:solidFill>
                  <a:schemeClr val="bg1"/>
                </a:solidFill>
              </a:rPr>
              <a:t> 2,8% </a:t>
            </a:r>
            <a:r>
              <a:rPr lang="en-GB" sz="1200" dirty="0">
                <a:solidFill>
                  <a:schemeClr val="bg1"/>
                </a:solidFill>
              </a:rPr>
              <a:t>participation of NPL</a:t>
            </a:r>
            <a:r>
              <a:rPr lang="en-US" sz="1200" dirty="0">
                <a:solidFill>
                  <a:schemeClr val="bg1"/>
                </a:solidFill>
              </a:rPr>
              <a:t> 5</a:t>
            </a:r>
            <a:r>
              <a:rPr lang="mk-MK" sz="1200" dirty="0">
                <a:solidFill>
                  <a:schemeClr val="bg1"/>
                </a:solidFill>
              </a:rPr>
              <a:t>2</a:t>
            </a:r>
            <a:r>
              <a:rPr lang="mk-MK" sz="1200" dirty="0">
                <a:solidFill>
                  <a:schemeClr val="bg1"/>
                </a:solidFill>
                <a:latin typeface="Calibri" panose="020F0502020204030204"/>
              </a:rPr>
              <a:t>% </a:t>
            </a:r>
            <a:r>
              <a:rPr lang="mk-MK" sz="1200" dirty="0">
                <a:solidFill>
                  <a:schemeClr val="bg1"/>
                </a:solidFill>
              </a:rPr>
              <a:t>10</a:t>
            </a:r>
            <a:r>
              <a:rPr lang="en-US" sz="1200" dirty="0">
                <a:solidFill>
                  <a:schemeClr val="bg1"/>
                </a:solidFill>
              </a:rPr>
              <a:t>4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millions €</a:t>
            </a:r>
            <a:endParaRPr lang="mk-MK" sz="1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lang="mk-MK" sz="1200" b="1" dirty="0">
                <a:solidFill>
                  <a:srgbClr val="FF99FF"/>
                </a:solidFill>
                <a:latin typeface="Calibri" panose="020F0502020204030204"/>
              </a:rPr>
              <a:t> 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lang="en-US" sz="1200" b="1" dirty="0">
                <a:solidFill>
                  <a:srgbClr val="FF99FF"/>
                </a:solidFill>
                <a:latin typeface="Calibri" panose="020F0502020204030204"/>
              </a:rPr>
              <a:t>2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GB" sz="12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1200" i="0" u="none" strike="noStrike" baseline="0" dirty="0">
                <a:solidFill>
                  <a:schemeClr val="bg1"/>
                </a:solidFill>
              </a:rPr>
              <a:t>NPL Coverage - Coverage of non-performing loans with impairment </a:t>
            </a:r>
            <a:r>
              <a:rPr lang="ru-RU" sz="1200" dirty="0">
                <a:solidFill>
                  <a:schemeClr val="bg1"/>
                </a:solidFill>
              </a:rPr>
              <a:t>(</a:t>
            </a:r>
            <a:r>
              <a:rPr lang="en-US" sz="1200" i="0" u="none" strike="noStrike" baseline="0" dirty="0">
                <a:solidFill>
                  <a:schemeClr val="bg1"/>
                </a:solidFill>
              </a:rPr>
              <a:t>non-financial companies</a:t>
            </a:r>
            <a:r>
              <a:rPr lang="ru-RU" sz="1200" dirty="0">
                <a:solidFill>
                  <a:schemeClr val="bg1"/>
                </a:solidFill>
              </a:rPr>
              <a:t>)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61.7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reduced</a:t>
            </a:r>
            <a:r>
              <a:rPr lang="en-US" sz="1200" dirty="0">
                <a:solidFill>
                  <a:schemeClr val="bg1"/>
                </a:solidFill>
              </a:rPr>
              <a:t> by (-2.0)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pp </a:t>
            </a:r>
            <a:r>
              <a:rPr lang="en-US" sz="1200" dirty="0">
                <a:solidFill>
                  <a:schemeClr val="bg1"/>
                </a:solidFill>
              </a:rPr>
              <a:t>annual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chemeClr val="bg1"/>
                </a:solidFill>
              </a:rPr>
              <a:t>or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0.9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chemeClr val="bg1"/>
                </a:solidFill>
                <a:effectLst/>
              </a:rPr>
              <a:t>quarterly</a:t>
            </a:r>
          </a:p>
          <a:p>
            <a:pPr>
              <a:defRPr/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FF99FF"/>
                </a:solidFill>
                <a:latin typeface="Calibri" panose="020F0502020204030204"/>
              </a:rPr>
              <a:t>39.</a:t>
            </a:r>
            <a:r>
              <a:rPr lang="mk-MK" sz="1200" b="1" dirty="0">
                <a:solidFill>
                  <a:srgbClr val="FF99FF"/>
                </a:solidFill>
                <a:latin typeface="Calibri" panose="020F0502020204030204"/>
              </a:rPr>
              <a:t>7</a:t>
            </a:r>
            <a:r>
              <a:rPr lang="en-US" sz="1200" b="1" dirty="0">
                <a:solidFill>
                  <a:srgbClr val="FF99FF"/>
                </a:solidFill>
                <a:latin typeface="Calibri" panose="020F0502020204030204"/>
              </a:rPr>
              <a:t>7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US" sz="1200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ea typeface="+mn-ea"/>
              <a:cs typeface="+mn-cs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2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rgbClr val="00B0F0"/>
                </a:solidFill>
              </a:rPr>
              <a:t>Source</a:t>
            </a:r>
            <a:r>
              <a:rPr lang="en-US" sz="1200" dirty="0">
                <a:solidFill>
                  <a:srgbClr val="00B0F0"/>
                </a:solidFill>
              </a:rPr>
              <a:t>: NBRM</a:t>
            </a:r>
            <a:r>
              <a:rPr lang="mk-MK" sz="1200" dirty="0">
                <a:solidFill>
                  <a:srgbClr val="00B0F0"/>
                </a:solidFill>
              </a:rPr>
              <a:t>, </a:t>
            </a:r>
            <a:r>
              <a:rPr lang="en-GB" sz="1200" dirty="0">
                <a:solidFill>
                  <a:srgbClr val="00B0F0"/>
                </a:solidFill>
              </a:rPr>
              <a:t>REPORT ON RISKS IN THE BANKING SYSTEM OF THE REPUBLIC OF MACEDONIA</a:t>
            </a:r>
            <a:r>
              <a:rPr lang="mk-MK" sz="1200" dirty="0">
                <a:solidFill>
                  <a:srgbClr val="00B0F0"/>
                </a:solidFill>
              </a:rPr>
              <a:t>, </a:t>
            </a:r>
            <a:r>
              <a:rPr lang="en-GB" sz="1200" dirty="0">
                <a:solidFill>
                  <a:srgbClr val="00B0F0"/>
                </a:solidFill>
              </a:rPr>
              <a:t>Indicators on the</a:t>
            </a:r>
            <a:r>
              <a:rPr lang="mk-MK" sz="1200" dirty="0">
                <a:solidFill>
                  <a:srgbClr val="00B0F0"/>
                </a:solidFill>
              </a:rPr>
              <a:t> </a:t>
            </a:r>
            <a:r>
              <a:rPr lang="en-GB" sz="1200" dirty="0">
                <a:solidFill>
                  <a:srgbClr val="00B0F0"/>
                </a:solidFill>
              </a:rPr>
              <a:t>banking system, annex 5</a:t>
            </a:r>
            <a:endParaRPr lang="mk-MK" sz="1200" dirty="0">
              <a:solidFill>
                <a:srgbClr val="00B0F0"/>
              </a:solidFill>
            </a:endParaRPr>
          </a:p>
          <a:p>
            <a:pPr algn="just" fontAlgn="t"/>
            <a:r>
              <a:rPr lang="en-GB" sz="1200" dirty="0">
                <a:solidFill>
                  <a:srgbClr val="00B0F0"/>
                </a:solidFill>
              </a:rPr>
              <a:t>NBRM, Report Q</a:t>
            </a:r>
            <a:r>
              <a:rPr lang="mk-MK" sz="1200" dirty="0">
                <a:solidFill>
                  <a:srgbClr val="00B0F0"/>
                </a:solidFill>
              </a:rPr>
              <a:t>2</a:t>
            </a:r>
            <a:r>
              <a:rPr lang="en-GB" sz="1200" dirty="0">
                <a:solidFill>
                  <a:srgbClr val="00B0F0"/>
                </a:solidFill>
              </a:rPr>
              <a:t>2025</a:t>
            </a:r>
            <a:endParaRPr lang="mk-MK" sz="1200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200" b="1" dirty="0">
                <a:solidFill>
                  <a:srgbClr val="00B0F0"/>
                </a:solidFill>
              </a:rPr>
              <a:t>│</a:t>
            </a:r>
            <a:r>
              <a:rPr lang="en-GB" sz="12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endParaRPr lang="en-GB" sz="1200" i="1" dirty="0">
              <a:solidFill>
                <a:srgbClr val="00B0F0"/>
              </a:solidFill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632287D-17E2-74EC-CBDF-7D3A95CE094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D9E69CF-237F-CAB6-74E4-9B72F59E1608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88640A-48F3-99A6-8229-E0C142A1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, </a:t>
            </a:r>
            <a:r>
              <a:rPr lang="en-US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Credit Risk and Asset Quality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0D28E-96EB-4C89-C578-932D5465B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896933"/>
              </p:ext>
            </p:extLst>
          </p:nvPr>
        </p:nvGraphicFramePr>
        <p:xfrm>
          <a:off x="6599583" y="3664257"/>
          <a:ext cx="5022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1FF0956-6153-B23E-7DDB-BF38CFEE9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285168"/>
              </p:ext>
            </p:extLst>
          </p:nvPr>
        </p:nvGraphicFramePr>
        <p:xfrm>
          <a:off x="6282268" y="1343608"/>
          <a:ext cx="5539684" cy="1671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1643">
                  <a:extLst>
                    <a:ext uri="{9D8B030D-6E8A-4147-A177-3AD203B41FA5}">
                      <a16:colId xmlns:a16="http://schemas.microsoft.com/office/drawing/2014/main" val="520046316"/>
                    </a:ext>
                  </a:extLst>
                </a:gridCol>
                <a:gridCol w="258411">
                  <a:extLst>
                    <a:ext uri="{9D8B030D-6E8A-4147-A177-3AD203B41FA5}">
                      <a16:colId xmlns:a16="http://schemas.microsoft.com/office/drawing/2014/main" val="1848950329"/>
                    </a:ext>
                  </a:extLst>
                </a:gridCol>
                <a:gridCol w="969041">
                  <a:extLst>
                    <a:ext uri="{9D8B030D-6E8A-4147-A177-3AD203B41FA5}">
                      <a16:colId xmlns:a16="http://schemas.microsoft.com/office/drawing/2014/main" val="2309138063"/>
                    </a:ext>
                  </a:extLst>
                </a:gridCol>
                <a:gridCol w="920589">
                  <a:extLst>
                    <a:ext uri="{9D8B030D-6E8A-4147-A177-3AD203B41FA5}">
                      <a16:colId xmlns:a16="http://schemas.microsoft.com/office/drawing/2014/main" val="97839676"/>
                    </a:ext>
                  </a:extLst>
                </a:gridCol>
              </a:tblGrid>
              <a:tr h="970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Indicators for the quality of credit portfolio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annual change (pp)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quarterly change (pp)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4318604"/>
                  </a:ext>
                </a:extLst>
              </a:tr>
              <a:tr h="3505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Non-performing loans  / Total loans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      (0.6)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      (0.1)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8185323"/>
                  </a:ext>
                </a:extLst>
              </a:tr>
              <a:tr h="3505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NPL Coverage with impairment 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      (2.0)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        0.9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36137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7F6E003-9C73-3968-6FD1-1C4EFD27B344}"/>
              </a:ext>
            </a:extLst>
          </p:cNvPr>
          <p:cNvSpPr txBox="1"/>
          <p:nvPr/>
        </p:nvSpPr>
        <p:spPr>
          <a:xfrm>
            <a:off x="11067474" y="601347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377D0CF-BA79-4744-B8F3-5F8DEF52B6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134171"/>
              </p:ext>
            </p:extLst>
          </p:nvPr>
        </p:nvGraphicFramePr>
        <p:xfrm>
          <a:off x="245725" y="1343608"/>
          <a:ext cx="5539683" cy="1934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11EB13F-4850-47D6-BE6F-B767AB1890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693709"/>
              </p:ext>
            </p:extLst>
          </p:nvPr>
        </p:nvGraphicFramePr>
        <p:xfrm>
          <a:off x="6282268" y="3284599"/>
          <a:ext cx="5539684" cy="328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3689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5238740" y="3844899"/>
            <a:ext cx="6848262" cy="2705189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numCol="2" anchor="ctr">
            <a:norm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</a:rPr>
              <a:t>In the structure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 of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liabilities, the </a:t>
            </a:r>
            <a:r>
              <a:rPr lang="en-US" sz="1200" dirty="0">
                <a:solidFill>
                  <a:schemeClr val="bg1"/>
                </a:solidFill>
              </a:rPr>
              <a:t>deposits amount 615.093 </a:t>
            </a:r>
            <a:r>
              <a:rPr lang="en-GB" sz="1200" dirty="0">
                <a:solidFill>
                  <a:schemeClr val="bg1"/>
                </a:solidFill>
              </a:rPr>
              <a:t>Mio. DEN </a:t>
            </a:r>
            <a:r>
              <a:rPr lang="en-US" sz="1200" dirty="0">
                <a:solidFill>
                  <a:schemeClr val="bg1"/>
                </a:solidFill>
              </a:rPr>
              <a:t>are dominant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 that participate by</a:t>
            </a:r>
            <a:r>
              <a:rPr lang="ru-RU" sz="1200" dirty="0">
                <a:solidFill>
                  <a:schemeClr val="bg1"/>
                </a:solidFill>
              </a:rPr>
              <a:t> 7</a:t>
            </a:r>
            <a:r>
              <a:rPr lang="en-US" sz="1200" dirty="0">
                <a:solidFill>
                  <a:schemeClr val="bg1"/>
                </a:solidFill>
              </a:rPr>
              <a:t>2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GB" sz="1200" dirty="0">
                <a:solidFill>
                  <a:schemeClr val="bg1"/>
                </a:solidFill>
              </a:rPr>
              <a:t>, regarding previous year are </a:t>
            </a:r>
            <a:r>
              <a:rPr lang="en-US" sz="1200" dirty="0">
                <a:solidFill>
                  <a:schemeClr val="bg1"/>
                </a:solidFill>
              </a:rPr>
              <a:t>increased by 13</a:t>
            </a:r>
            <a:r>
              <a:rPr lang="en-GB" sz="1200" dirty="0">
                <a:solidFill>
                  <a:schemeClr val="bg1"/>
                </a:solidFill>
              </a:rPr>
              <a:t>% or 2.8%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US" sz="1200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en-GB" sz="12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chemeClr val="bg1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Capital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itchFamily="34" charset="0"/>
              </a:rPr>
              <a:t> &amp; reserves amount 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114.947 </a:t>
            </a:r>
            <a:r>
              <a:rPr lang="en-GB" sz="1200" dirty="0">
                <a:solidFill>
                  <a:schemeClr val="bg1"/>
                </a:solidFill>
              </a:rPr>
              <a:t>Mio. DEN.,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Arial" pitchFamily="34" charset="0"/>
              </a:rPr>
              <a:t>participate with 13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increased by 15.4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annual, or 4.8</a:t>
            </a:r>
            <a:r>
              <a:rPr lang="ru-RU" sz="1200" dirty="0">
                <a:solidFill>
                  <a:schemeClr val="bg1"/>
                </a:solidFill>
              </a:rPr>
              <a:t>%</a:t>
            </a:r>
            <a:r>
              <a:rPr lang="en-US" sz="1200" dirty="0">
                <a:solidFill>
                  <a:schemeClr val="bg1"/>
                </a:solidFill>
              </a:rPr>
              <a:t> quarterly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chemeClr val="bg1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Capital adequacy ratio  is</a:t>
            </a:r>
            <a:r>
              <a:rPr lang="ru-RU" sz="1200" dirty="0">
                <a:solidFill>
                  <a:schemeClr val="bg1"/>
                </a:solidFill>
              </a:rPr>
              <a:t> 1</a:t>
            </a:r>
            <a:r>
              <a:rPr lang="en-US" sz="1200" dirty="0">
                <a:solidFill>
                  <a:schemeClr val="bg1"/>
                </a:solidFill>
              </a:rPr>
              <a:t>9.6</a:t>
            </a:r>
            <a:r>
              <a:rPr lang="ru-RU" sz="1200" dirty="0">
                <a:solidFill>
                  <a:schemeClr val="bg1"/>
                </a:solidFill>
              </a:rPr>
              <a:t>% </a:t>
            </a:r>
            <a:r>
              <a:rPr lang="en-GB" sz="1200" dirty="0">
                <a:solidFill>
                  <a:schemeClr val="bg1"/>
                </a:solidFill>
              </a:rPr>
              <a:t> and regarding previous year increased </a:t>
            </a:r>
            <a:r>
              <a:rPr lang="en-US" sz="1200" dirty="0">
                <a:solidFill>
                  <a:schemeClr val="bg1"/>
                </a:solidFill>
              </a:rPr>
              <a:t>by  </a:t>
            </a:r>
            <a:r>
              <a:rPr lang="ru-RU" sz="1200" dirty="0">
                <a:solidFill>
                  <a:schemeClr val="bg1"/>
                </a:solidFill>
              </a:rPr>
              <a:t>0,</a:t>
            </a:r>
            <a:r>
              <a:rPr lang="en-US" sz="1200" dirty="0">
                <a:solidFill>
                  <a:schemeClr val="bg1"/>
                </a:solidFill>
              </a:rPr>
              <a:t>6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pp annual, or 0.8 pp </a:t>
            </a:r>
            <a:r>
              <a:rPr lang="en-US" sz="1200" dirty="0">
                <a:solidFill>
                  <a:schemeClr val="bg1"/>
                </a:solidFill>
              </a:rPr>
              <a:t>quarterly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and likewise indicates on the capacity and coverage of the risks from Banks activity as well as stabile level on Banking sector solvency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lang="mk-MK" sz="1200" b="1" dirty="0">
                <a:solidFill>
                  <a:srgbClr val="FF99FF"/>
                </a:solidFill>
                <a:latin typeface="Calibri" panose="020F0502020204030204"/>
              </a:rPr>
              <a:t> 16,</a:t>
            </a:r>
            <a:r>
              <a:rPr lang="en-US" sz="1200" b="1" dirty="0">
                <a:solidFill>
                  <a:srgbClr val="FF99FF"/>
                </a:solidFill>
                <a:latin typeface="Calibri" panose="020F0502020204030204"/>
              </a:rPr>
              <a:t>12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GB" sz="1200" b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800" dirty="0">
              <a:solidFill>
                <a:srgbClr val="00B0F0"/>
              </a:solidFill>
            </a:endParaRP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dirty="0">
                <a:solidFill>
                  <a:srgbClr val="00B0F0"/>
                </a:solidFill>
              </a:rPr>
              <a:t>Source</a:t>
            </a:r>
            <a:r>
              <a:rPr lang="en-US" sz="1100" b="1" dirty="0">
                <a:solidFill>
                  <a:srgbClr val="00B0F0"/>
                </a:solidFill>
              </a:rPr>
              <a:t>:</a:t>
            </a:r>
            <a:r>
              <a:rPr lang="en-GB" sz="1100" b="1" dirty="0">
                <a:solidFill>
                  <a:srgbClr val="00B0F0"/>
                </a:solidFill>
              </a:rPr>
              <a:t> NBRM</a:t>
            </a: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dirty="0">
                <a:solidFill>
                  <a:srgbClr val="00B0F0"/>
                </a:solidFill>
              </a:rPr>
              <a:t>REPORT ON RISKS IN THE BANKING SYSTEM OF THE REPUBLIC OF MACEDONIA </a:t>
            </a:r>
            <a:r>
              <a:rPr lang="mk-MK" sz="1100" b="1" dirty="0">
                <a:solidFill>
                  <a:srgbClr val="00B0F0"/>
                </a:solidFill>
              </a:rPr>
              <a:t> </a:t>
            </a: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dirty="0">
                <a:solidFill>
                  <a:srgbClr val="00B0F0"/>
                </a:solidFill>
              </a:rPr>
              <a:t>Indicators on the</a:t>
            </a:r>
            <a:r>
              <a:rPr lang="mk-MK" sz="1100" b="1" dirty="0">
                <a:solidFill>
                  <a:srgbClr val="00B0F0"/>
                </a:solidFill>
              </a:rPr>
              <a:t> </a:t>
            </a:r>
            <a:r>
              <a:rPr lang="en-GB" sz="1100" b="1" dirty="0">
                <a:solidFill>
                  <a:srgbClr val="00B0F0"/>
                </a:solidFill>
              </a:rPr>
              <a:t>banking system </a:t>
            </a: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B0F0"/>
                </a:solidFill>
              </a:rPr>
              <a:t>Report Q22025, annex 31</a:t>
            </a:r>
            <a:endParaRPr lang="mk-MK" sz="1100" dirty="0">
              <a:solidFill>
                <a:srgbClr val="00B0F0"/>
              </a:solidFill>
            </a:endParaRPr>
          </a:p>
          <a:p>
            <a:pPr marL="457200" lvl="1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100" b="1" dirty="0">
                <a:solidFill>
                  <a:srgbClr val="00B0F0"/>
                </a:solidFill>
              </a:rPr>
              <a:t>│</a:t>
            </a: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r>
              <a:rPr lang="en-GB" sz="1100" dirty="0">
                <a:solidFill>
                  <a:srgbClr val="00B0F0"/>
                </a:solidFill>
              </a:rPr>
              <a:t> 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4EC46BD-C29B-DA76-7C6D-89BED187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934284"/>
              </p:ext>
            </p:extLst>
          </p:nvPr>
        </p:nvGraphicFramePr>
        <p:xfrm>
          <a:off x="51277" y="875567"/>
          <a:ext cx="7275480" cy="2553435"/>
        </p:xfrm>
        <a:graphic>
          <a:graphicData uri="http://schemas.openxmlformats.org/drawingml/2006/table">
            <a:tbl>
              <a:tblPr/>
              <a:tblGrid>
                <a:gridCol w="1152372">
                  <a:extLst>
                    <a:ext uri="{9D8B030D-6E8A-4147-A177-3AD203B41FA5}">
                      <a16:colId xmlns:a16="http://schemas.microsoft.com/office/drawing/2014/main" val="2371310569"/>
                    </a:ext>
                  </a:extLst>
                </a:gridCol>
                <a:gridCol w="369252">
                  <a:extLst>
                    <a:ext uri="{9D8B030D-6E8A-4147-A177-3AD203B41FA5}">
                      <a16:colId xmlns:a16="http://schemas.microsoft.com/office/drawing/2014/main" val="762951595"/>
                    </a:ext>
                  </a:extLst>
                </a:gridCol>
                <a:gridCol w="369252">
                  <a:extLst>
                    <a:ext uri="{9D8B030D-6E8A-4147-A177-3AD203B41FA5}">
                      <a16:colId xmlns:a16="http://schemas.microsoft.com/office/drawing/2014/main" val="3686480024"/>
                    </a:ext>
                  </a:extLst>
                </a:gridCol>
                <a:gridCol w="369252">
                  <a:extLst>
                    <a:ext uri="{9D8B030D-6E8A-4147-A177-3AD203B41FA5}">
                      <a16:colId xmlns:a16="http://schemas.microsoft.com/office/drawing/2014/main" val="4147596208"/>
                    </a:ext>
                  </a:extLst>
                </a:gridCol>
                <a:gridCol w="369252">
                  <a:extLst>
                    <a:ext uri="{9D8B030D-6E8A-4147-A177-3AD203B41FA5}">
                      <a16:colId xmlns:a16="http://schemas.microsoft.com/office/drawing/2014/main" val="1102185611"/>
                    </a:ext>
                  </a:extLst>
                </a:gridCol>
                <a:gridCol w="369252">
                  <a:extLst>
                    <a:ext uri="{9D8B030D-6E8A-4147-A177-3AD203B41FA5}">
                      <a16:colId xmlns:a16="http://schemas.microsoft.com/office/drawing/2014/main" val="3983076434"/>
                    </a:ext>
                  </a:extLst>
                </a:gridCol>
                <a:gridCol w="613135">
                  <a:extLst>
                    <a:ext uri="{9D8B030D-6E8A-4147-A177-3AD203B41FA5}">
                      <a16:colId xmlns:a16="http://schemas.microsoft.com/office/drawing/2014/main" val="1970483407"/>
                    </a:ext>
                  </a:extLst>
                </a:gridCol>
                <a:gridCol w="591715">
                  <a:extLst>
                    <a:ext uri="{9D8B030D-6E8A-4147-A177-3AD203B41FA5}">
                      <a16:colId xmlns:a16="http://schemas.microsoft.com/office/drawing/2014/main" val="1551145318"/>
                    </a:ext>
                  </a:extLst>
                </a:gridCol>
                <a:gridCol w="569168">
                  <a:extLst>
                    <a:ext uri="{9D8B030D-6E8A-4147-A177-3AD203B41FA5}">
                      <a16:colId xmlns:a16="http://schemas.microsoft.com/office/drawing/2014/main" val="1757271263"/>
                    </a:ext>
                  </a:extLst>
                </a:gridCol>
                <a:gridCol w="569167">
                  <a:extLst>
                    <a:ext uri="{9D8B030D-6E8A-4147-A177-3AD203B41FA5}">
                      <a16:colId xmlns:a16="http://schemas.microsoft.com/office/drawing/2014/main" val="3876938482"/>
                    </a:ext>
                  </a:extLst>
                </a:gridCol>
                <a:gridCol w="643812">
                  <a:extLst>
                    <a:ext uri="{9D8B030D-6E8A-4147-A177-3AD203B41FA5}">
                      <a16:colId xmlns:a16="http://schemas.microsoft.com/office/drawing/2014/main" val="3114402775"/>
                    </a:ext>
                  </a:extLst>
                </a:gridCol>
                <a:gridCol w="205274">
                  <a:extLst>
                    <a:ext uri="{9D8B030D-6E8A-4147-A177-3AD203B41FA5}">
                      <a16:colId xmlns:a16="http://schemas.microsoft.com/office/drawing/2014/main" val="3207654719"/>
                    </a:ext>
                  </a:extLst>
                </a:gridCol>
                <a:gridCol w="578498">
                  <a:extLst>
                    <a:ext uri="{9D8B030D-6E8A-4147-A177-3AD203B41FA5}">
                      <a16:colId xmlns:a16="http://schemas.microsoft.com/office/drawing/2014/main" val="1288476619"/>
                    </a:ext>
                  </a:extLst>
                </a:gridCol>
                <a:gridCol w="506079">
                  <a:extLst>
                    <a:ext uri="{9D8B030D-6E8A-4147-A177-3AD203B41FA5}">
                      <a16:colId xmlns:a16="http://schemas.microsoft.com/office/drawing/2014/main" val="2443439902"/>
                    </a:ext>
                  </a:extLst>
                </a:gridCol>
              </a:tblGrid>
              <a:tr h="7212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dirty="0">
                          <a:solidFill>
                            <a:srgbClr val="002060"/>
                          </a:solidFill>
                          <a:effectLst/>
                        </a:rPr>
                        <a:t>Liability's structure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 fontAlgn="ctr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8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 fontAlgn="ctr"/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8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 fontAlgn="ctr"/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81012"/>
                  </a:ext>
                </a:extLst>
              </a:tr>
              <a:tr h="55947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Deposits'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405,587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430,870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468,844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544,432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556,975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600,967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598,155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615,093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13.0%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52192"/>
                  </a:ext>
                </a:extLst>
              </a:tr>
              <a:tr h="42424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Capital &amp; reserves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60,295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68,175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73,779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99,596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103,897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109,644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114,947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24086"/>
                  </a:ext>
                </a:extLst>
              </a:tr>
              <a:tr h="4242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 liabilities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84,087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86,456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96,043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105,939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114,227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107,216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104,164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118,639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114,184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128,361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67135"/>
                  </a:ext>
                </a:extLst>
              </a:tr>
              <a:tr h="42424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549,969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585,501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751,244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765,036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824,812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821,983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858,401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14.3%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58813"/>
                  </a:ext>
                </a:extLst>
              </a:tr>
            </a:tbl>
          </a:graphicData>
        </a:graphic>
      </p:graphicFrame>
      <p:sp>
        <p:nvSpPr>
          <p:cNvPr id="19" name="object 8">
            <a:extLst>
              <a:ext uri="{FF2B5EF4-FFF2-40B4-BE49-F238E27FC236}">
                <a16:creationId xmlns:a16="http://schemas.microsoft.com/office/drawing/2014/main" id="{0C4D0599-CEE9-5E87-D97F-A52A22A29460}"/>
              </a:ext>
            </a:extLst>
          </p:cNvPr>
          <p:cNvSpPr/>
          <p:nvPr/>
        </p:nvSpPr>
        <p:spPr>
          <a:xfrm>
            <a:off x="11237843" y="78298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15D85-624E-8F0B-994A-DC288FC69245}"/>
              </a:ext>
            </a:extLst>
          </p:cNvPr>
          <p:cNvSpPr txBox="1"/>
          <p:nvPr/>
        </p:nvSpPr>
        <p:spPr>
          <a:xfrm>
            <a:off x="3933450" y="57341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631A3BC-FCCF-7F0B-5DEF-31B90D35017B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00697B-99CD-F4A4-32F7-361006F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Liability’s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14135-F54C-6E27-B55E-31FB9E7A433E}"/>
              </a:ext>
            </a:extLst>
          </p:cNvPr>
          <p:cNvSpPr txBox="1"/>
          <p:nvPr/>
        </p:nvSpPr>
        <p:spPr>
          <a:xfrm>
            <a:off x="11146274" y="474605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-Q2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10B3231-FB91-4A64-8B2D-C6D488B6D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615569"/>
              </p:ext>
            </p:extLst>
          </p:nvPr>
        </p:nvGraphicFramePr>
        <p:xfrm>
          <a:off x="232287" y="3844899"/>
          <a:ext cx="4838700" cy="270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30E4B16-4A99-E24D-860C-2A59C4B2C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371746"/>
              </p:ext>
            </p:extLst>
          </p:nvPr>
        </p:nvGraphicFramePr>
        <p:xfrm>
          <a:off x="7515002" y="8755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835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7263931" y="1058699"/>
            <a:ext cx="4714296" cy="1804351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</a:rPr>
              <a:t>Deposits from </a:t>
            </a:r>
            <a:r>
              <a:rPr lang="en-US" sz="1100" dirty="0">
                <a:solidFill>
                  <a:schemeClr val="bg1"/>
                </a:solidFill>
              </a:rPr>
              <a:t>h</a:t>
            </a:r>
            <a:r>
              <a:rPr lang="en-US" sz="1100" i="0" u="none" strike="noStrike" baseline="0" dirty="0">
                <a:solidFill>
                  <a:schemeClr val="bg1"/>
                </a:solidFill>
              </a:rPr>
              <a:t>ouseholds participate with 6</a:t>
            </a:r>
            <a:r>
              <a:rPr lang="mk-MK" sz="1100" i="0" u="none" strike="noStrike" baseline="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%, </a:t>
            </a:r>
            <a:r>
              <a:rPr lang="en-US" sz="1100" dirty="0">
                <a:solidFill>
                  <a:schemeClr val="bg1"/>
                </a:solidFill>
              </a:rPr>
              <a:t>increased 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1</a:t>
            </a:r>
            <a:r>
              <a:rPr lang="mk-MK" sz="1100" dirty="0">
                <a:solidFill>
                  <a:schemeClr val="bg1"/>
                </a:solidFill>
              </a:rPr>
              <a:t>2.7%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and </a:t>
            </a:r>
            <a:r>
              <a:rPr lang="mk-MK" sz="1100" dirty="0">
                <a:solidFill>
                  <a:schemeClr val="bg1"/>
                </a:solidFill>
              </a:rPr>
              <a:t>2,7</a:t>
            </a:r>
            <a:r>
              <a:rPr lang="en-US" sz="1100" dirty="0">
                <a:solidFill>
                  <a:schemeClr val="bg1"/>
                </a:solidFill>
              </a:rPr>
              <a:t>%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5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500" u="none" strike="noStrike" dirty="0">
              <a:solidFill>
                <a:schemeClr val="bg1"/>
              </a:solidFill>
              <a:effectLst/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mk-MK" sz="1100" u="none" strike="noStrike" dirty="0">
              <a:solidFill>
                <a:schemeClr val="bg1"/>
              </a:solidFill>
              <a:effectLst/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u="none" strike="noStrike" dirty="0">
                <a:solidFill>
                  <a:schemeClr val="bg1"/>
                </a:solidFill>
                <a:effectLst/>
              </a:rPr>
              <a:t>Nonfinancial corporations</a:t>
            </a:r>
            <a:r>
              <a:rPr lang="en-GB" sz="1100" dirty="0">
                <a:solidFill>
                  <a:schemeClr val="bg1"/>
                </a:solidFill>
              </a:rPr>
              <a:t> participate with 30</a:t>
            </a:r>
            <a:r>
              <a:rPr lang="mk-MK" sz="1100" dirty="0">
                <a:solidFill>
                  <a:schemeClr val="bg1"/>
                </a:solidFill>
              </a:rPr>
              <a:t>%, </a:t>
            </a:r>
            <a:r>
              <a:rPr lang="en-US" sz="1100" dirty="0">
                <a:solidFill>
                  <a:schemeClr val="bg1"/>
                </a:solidFill>
              </a:rPr>
              <a:t>increased  by</a:t>
            </a:r>
            <a:r>
              <a:rPr lang="mk-MK" sz="1100" dirty="0">
                <a:solidFill>
                  <a:schemeClr val="bg1"/>
                </a:solidFill>
              </a:rPr>
              <a:t> 14,3%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and </a:t>
            </a:r>
            <a:r>
              <a:rPr lang="mk-MK" sz="1100" dirty="0">
                <a:solidFill>
                  <a:schemeClr val="bg1"/>
                </a:solidFill>
              </a:rPr>
              <a:t>3,4%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E7160CF-0E47-F20C-F5ED-90097421E1D9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692B6-BE7A-79E1-121D-C92B0AB5BCE6}"/>
              </a:ext>
            </a:extLst>
          </p:cNvPr>
          <p:cNvSpPr txBox="1"/>
          <p:nvPr/>
        </p:nvSpPr>
        <p:spPr>
          <a:xfrm flipH="1">
            <a:off x="8939585" y="5388733"/>
            <a:ext cx="15427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baseline="0" dirty="0">
                <a:solidFill>
                  <a:srgbClr val="002060"/>
                </a:solidFill>
              </a:rPr>
              <a:t>H</a:t>
            </a:r>
            <a:r>
              <a:rPr lang="en-US" sz="1400" i="0" u="none" strike="noStrike" baseline="0" dirty="0">
                <a:solidFill>
                  <a:srgbClr val="002060"/>
                </a:solidFill>
              </a:rPr>
              <a:t>ousehold's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12.7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  <a:endParaRPr lang="mk-MK" sz="1400" b="1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algn="ctr" fontAlgn="ctr"/>
            <a:endParaRPr lang="en-US" sz="1800" b="1" i="0" u="none" strike="noStrike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78D87-78A2-8386-B77F-212F10398B78}"/>
              </a:ext>
            </a:extLst>
          </p:cNvPr>
          <p:cNvSpPr txBox="1"/>
          <p:nvPr/>
        </p:nvSpPr>
        <p:spPr>
          <a:xfrm>
            <a:off x="7878204" y="6075409"/>
            <a:ext cx="177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i="0" u="none" strike="noStrike" dirty="0">
                <a:solidFill>
                  <a:srgbClr val="002060"/>
                </a:solidFill>
                <a:effectLst/>
                <a:latin typeface="+mn-lt"/>
              </a:rPr>
              <a:t>Total deposits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1</a:t>
            </a:r>
            <a:r>
              <a:rPr lang="mk-MK" sz="1400" b="1" dirty="0">
                <a:solidFill>
                  <a:srgbClr val="002060"/>
                </a:solidFill>
              </a:rPr>
              <a:t>3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D4EF0D94-B175-6424-E7A2-73DE5D3AE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57">
            <a:off x="10217125" y="5280340"/>
            <a:ext cx="1436062" cy="137609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9380E86-1114-72BB-0849-E290F11D4481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B17632-6000-9997-4657-4D0A1867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Deposits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4B1F4-A6AC-8728-3ED3-F792A531F3F7}"/>
              </a:ext>
            </a:extLst>
          </p:cNvPr>
          <p:cNvSpPr txBox="1"/>
          <p:nvPr/>
        </p:nvSpPr>
        <p:spPr>
          <a:xfrm>
            <a:off x="7263931" y="2961794"/>
            <a:ext cx="397565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Source</a:t>
            </a:r>
            <a:r>
              <a:rPr lang="en-US" sz="900" b="1" dirty="0">
                <a:solidFill>
                  <a:srgbClr val="002060"/>
                </a:solidFill>
              </a:rPr>
              <a:t>:</a:t>
            </a:r>
            <a:r>
              <a:rPr lang="en-GB" sz="900" b="1" dirty="0">
                <a:solidFill>
                  <a:srgbClr val="002060"/>
                </a:solidFill>
              </a:rPr>
              <a:t> NBRM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REPORT ON RISKS IN THE BANKING SYSTEM OF THE REPUBLIC OF MACEDONIA 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Indicators on the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  <a:r>
              <a:rPr lang="en-GB" sz="900" b="1" dirty="0">
                <a:solidFill>
                  <a:srgbClr val="002060"/>
                </a:solidFill>
              </a:rPr>
              <a:t>banking system, Report Q22025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840301-CCDF-1605-F6BB-B20C39CEB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235552"/>
              </p:ext>
            </p:extLst>
          </p:nvPr>
        </p:nvGraphicFramePr>
        <p:xfrm>
          <a:off x="7263931" y="3812963"/>
          <a:ext cx="4714296" cy="1300255"/>
        </p:xfrm>
        <a:graphic>
          <a:graphicData uri="http://schemas.openxmlformats.org/drawingml/2006/table">
            <a:tbl>
              <a:tblPr/>
              <a:tblGrid>
                <a:gridCol w="891151">
                  <a:extLst>
                    <a:ext uri="{9D8B030D-6E8A-4147-A177-3AD203B41FA5}">
                      <a16:colId xmlns:a16="http://schemas.microsoft.com/office/drawing/2014/main" val="1167920208"/>
                    </a:ext>
                  </a:extLst>
                </a:gridCol>
                <a:gridCol w="293438">
                  <a:extLst>
                    <a:ext uri="{9D8B030D-6E8A-4147-A177-3AD203B41FA5}">
                      <a16:colId xmlns:a16="http://schemas.microsoft.com/office/drawing/2014/main" val="1230330"/>
                    </a:ext>
                  </a:extLst>
                </a:gridCol>
                <a:gridCol w="2001173">
                  <a:extLst>
                    <a:ext uri="{9D8B030D-6E8A-4147-A177-3AD203B41FA5}">
                      <a16:colId xmlns:a16="http://schemas.microsoft.com/office/drawing/2014/main" val="4063495216"/>
                    </a:ext>
                  </a:extLst>
                </a:gridCol>
                <a:gridCol w="1528534">
                  <a:extLst>
                    <a:ext uri="{9D8B030D-6E8A-4147-A177-3AD203B41FA5}">
                      <a16:colId xmlns:a16="http://schemas.microsoft.com/office/drawing/2014/main" val="3344929154"/>
                    </a:ext>
                  </a:extLst>
                </a:gridCol>
              </a:tblGrid>
              <a:tr h="3858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Deposit's structure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annual change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 change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93723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13.0%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8596"/>
                  </a:ext>
                </a:extLst>
              </a:tr>
              <a:tr h="287517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non.fin.com.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14.3%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94125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households</a:t>
                      </a: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713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8E62F01-16D2-EE99-4B42-614FA8ECDC8F}"/>
              </a:ext>
            </a:extLst>
          </p:cNvPr>
          <p:cNvSpPr txBox="1"/>
          <p:nvPr/>
        </p:nvSpPr>
        <p:spPr>
          <a:xfrm>
            <a:off x="6096000" y="510850"/>
            <a:ext cx="22128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5AAAA6B-6FBA-221C-2BC4-0510FDA37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574067"/>
              </p:ext>
            </p:extLst>
          </p:nvPr>
        </p:nvGraphicFramePr>
        <p:xfrm>
          <a:off x="349091" y="5593678"/>
          <a:ext cx="6378281" cy="997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4673">
                  <a:extLst>
                    <a:ext uri="{9D8B030D-6E8A-4147-A177-3AD203B41FA5}">
                      <a16:colId xmlns:a16="http://schemas.microsoft.com/office/drawing/2014/main" val="3939859226"/>
                    </a:ext>
                  </a:extLst>
                </a:gridCol>
                <a:gridCol w="234093">
                  <a:extLst>
                    <a:ext uri="{9D8B030D-6E8A-4147-A177-3AD203B41FA5}">
                      <a16:colId xmlns:a16="http://schemas.microsoft.com/office/drawing/2014/main" val="281506679"/>
                    </a:ext>
                  </a:extLst>
                </a:gridCol>
                <a:gridCol w="298067">
                  <a:extLst>
                    <a:ext uri="{9D8B030D-6E8A-4147-A177-3AD203B41FA5}">
                      <a16:colId xmlns:a16="http://schemas.microsoft.com/office/drawing/2014/main" val="1128778905"/>
                    </a:ext>
                  </a:extLst>
                </a:gridCol>
                <a:gridCol w="298067">
                  <a:extLst>
                    <a:ext uri="{9D8B030D-6E8A-4147-A177-3AD203B41FA5}">
                      <a16:colId xmlns:a16="http://schemas.microsoft.com/office/drawing/2014/main" val="2432907219"/>
                    </a:ext>
                  </a:extLst>
                </a:gridCol>
                <a:gridCol w="298067">
                  <a:extLst>
                    <a:ext uri="{9D8B030D-6E8A-4147-A177-3AD203B41FA5}">
                      <a16:colId xmlns:a16="http://schemas.microsoft.com/office/drawing/2014/main" val="2404041974"/>
                    </a:ext>
                  </a:extLst>
                </a:gridCol>
                <a:gridCol w="298067">
                  <a:extLst>
                    <a:ext uri="{9D8B030D-6E8A-4147-A177-3AD203B41FA5}">
                      <a16:colId xmlns:a16="http://schemas.microsoft.com/office/drawing/2014/main" val="2999322060"/>
                    </a:ext>
                  </a:extLst>
                </a:gridCol>
                <a:gridCol w="436417">
                  <a:extLst>
                    <a:ext uri="{9D8B030D-6E8A-4147-A177-3AD203B41FA5}">
                      <a16:colId xmlns:a16="http://schemas.microsoft.com/office/drawing/2014/main" val="602594260"/>
                    </a:ext>
                  </a:extLst>
                </a:gridCol>
                <a:gridCol w="436417">
                  <a:extLst>
                    <a:ext uri="{9D8B030D-6E8A-4147-A177-3AD203B41FA5}">
                      <a16:colId xmlns:a16="http://schemas.microsoft.com/office/drawing/2014/main" val="1587119708"/>
                    </a:ext>
                  </a:extLst>
                </a:gridCol>
                <a:gridCol w="411471">
                  <a:extLst>
                    <a:ext uri="{9D8B030D-6E8A-4147-A177-3AD203B41FA5}">
                      <a16:colId xmlns:a16="http://schemas.microsoft.com/office/drawing/2014/main" val="912195312"/>
                    </a:ext>
                  </a:extLst>
                </a:gridCol>
                <a:gridCol w="411471">
                  <a:extLst>
                    <a:ext uri="{9D8B030D-6E8A-4147-A177-3AD203B41FA5}">
                      <a16:colId xmlns:a16="http://schemas.microsoft.com/office/drawing/2014/main" val="611643244"/>
                    </a:ext>
                  </a:extLst>
                </a:gridCol>
                <a:gridCol w="411471">
                  <a:extLst>
                    <a:ext uri="{9D8B030D-6E8A-4147-A177-3AD203B41FA5}">
                      <a16:colId xmlns:a16="http://schemas.microsoft.com/office/drawing/2014/main" val="1507063586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Weighted interest rates on received deposits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 2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 2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5041879"/>
                  </a:ext>
                </a:extLst>
              </a:tr>
              <a:tr h="25086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INTEREST RATES ON TOTAL RECEIVED DEPOSITS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34554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(Denar and foreign currency)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2.20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7702746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146654A-8B9F-7222-F561-1E5A7DC5A1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772269"/>
              </p:ext>
            </p:extLst>
          </p:nvPr>
        </p:nvGraphicFramePr>
        <p:xfrm>
          <a:off x="423739" y="1058699"/>
          <a:ext cx="6545515" cy="407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84A00D-2E75-6A4F-0164-3BBC18AC00D6}"/>
              </a:ext>
            </a:extLst>
          </p:cNvPr>
          <p:cNvSpPr txBox="1"/>
          <p:nvPr/>
        </p:nvSpPr>
        <p:spPr>
          <a:xfrm>
            <a:off x="10958699" y="648038"/>
            <a:ext cx="1019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b="1" i="1" dirty="0">
                <a:solidFill>
                  <a:srgbClr val="002060"/>
                </a:solidFill>
              </a:rPr>
              <a:t>Reference date: </a:t>
            </a:r>
            <a:r>
              <a:rPr lang="en-US" sz="800" b="1" dirty="0">
                <a:solidFill>
                  <a:srgbClr val="002060"/>
                </a:solidFill>
              </a:rPr>
              <a:t>202</a:t>
            </a:r>
            <a:r>
              <a:rPr lang="mk-MK" sz="800" b="1" dirty="0">
                <a:solidFill>
                  <a:srgbClr val="002060"/>
                </a:solidFill>
              </a:rPr>
              <a:t>5</a:t>
            </a:r>
            <a:r>
              <a:rPr lang="en-US" sz="800" b="1" dirty="0">
                <a:solidFill>
                  <a:srgbClr val="002060"/>
                </a:solidFill>
              </a:rPr>
              <a:t>-Q2</a:t>
            </a:r>
          </a:p>
        </p:txBody>
      </p:sp>
    </p:spTree>
    <p:extLst>
      <p:ext uri="{BB962C8B-B14F-4D97-AF65-F5344CB8AC3E}">
        <p14:creationId xmlns:p14="http://schemas.microsoft.com/office/powerpoint/2010/main" val="269143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26427</TotalTime>
  <Words>3133</Words>
  <Application>Microsoft Office PowerPoint</Application>
  <PresentationFormat>Widescreen</PresentationFormat>
  <Paragraphs>1046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Aldhabi</vt:lpstr>
      <vt:lpstr>Amasis MT Pro</vt:lpstr>
      <vt:lpstr>Arial</vt:lpstr>
      <vt:lpstr>Calibri</vt:lpstr>
      <vt:lpstr>Calibri Light</vt:lpstr>
      <vt:lpstr>Segoe UI Historic</vt:lpstr>
      <vt:lpstr>Tahoma</vt:lpstr>
      <vt:lpstr>Times New Roman</vt:lpstr>
      <vt:lpstr>Wingdings</vt:lpstr>
      <vt:lpstr>Office Theme</vt:lpstr>
      <vt:lpstr>  Macroeconomic data and   BANKING SYSTEM OF THE REPUBLIC OF NORTH MACEDONIA Q2 2025  October 2025 </vt:lpstr>
      <vt:lpstr>PowerPoint Presentation</vt:lpstr>
      <vt:lpstr> Macedonian Banking sector  </vt:lpstr>
      <vt:lpstr>PowerPoint Presentation</vt:lpstr>
      <vt:lpstr> Macedonian Banking sector  Loans/ support green transformation of the economy</vt:lpstr>
      <vt:lpstr> Macedonian Banking sector  Loans/support green transformation of the economy </vt:lpstr>
      <vt:lpstr> Macedonian Banking sector  Loans, Credit Risk and Asset Quality</vt:lpstr>
      <vt:lpstr> Macedonian Banking sector  Liability’s</vt:lpstr>
      <vt:lpstr> Macedonian Banking sector  Deposits</vt:lpstr>
      <vt:lpstr> Macedonian Banking sector  Profitability indicators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Bauloska</dc:creator>
  <cp:lastModifiedBy>Daniela Bauloska</cp:lastModifiedBy>
  <cp:revision>957</cp:revision>
  <cp:lastPrinted>2023-01-11T14:54:08Z</cp:lastPrinted>
  <dcterms:created xsi:type="dcterms:W3CDTF">2022-02-26T19:35:07Z</dcterms:created>
  <dcterms:modified xsi:type="dcterms:W3CDTF">2025-11-05T09:50:51Z</dcterms:modified>
</cp:coreProperties>
</file>