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.xml" ContentType="application/vnd.openxmlformats-officedocument.presentationml.notesSl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0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1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2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3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7" r:id="rId3"/>
    <p:sldId id="300" r:id="rId4"/>
    <p:sldId id="302" r:id="rId5"/>
    <p:sldId id="303" r:id="rId6"/>
    <p:sldId id="308" r:id="rId7"/>
    <p:sldId id="309" r:id="rId8"/>
    <p:sldId id="310" r:id="rId9"/>
    <p:sldId id="311" r:id="rId10"/>
    <p:sldId id="312" r:id="rId11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21D4159-37B4-9BF7-548B-F470335DCB3D}" name="Daniela Bauloska" initials="DB" userId="S::daniela.bauloska@mba.mk::1c2cd05b-4418-4939-8661-5d54f27325f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99FF"/>
    <a:srgbClr val="00FFFF"/>
    <a:srgbClr val="FF0909"/>
    <a:srgbClr val="00FF00"/>
    <a:srgbClr val="411B45"/>
    <a:srgbClr val="FFFF00"/>
    <a:srgbClr val="66FFFF"/>
    <a:srgbClr val="FF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B6A08-983B-460B-BD8B-197730522E0F}" v="15" dt="2025-08-15T12:27:54.4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Bauloska" userId="1c2cd05b-4418-4939-8661-5d54f27325fe" providerId="ADAL" clId="{A8C52C34-4FED-490A-A6CE-B7827E22575F}"/>
    <pc:docChg chg="modSld">
      <pc:chgData name="Daniela Bauloska" userId="1c2cd05b-4418-4939-8661-5d54f27325fe" providerId="ADAL" clId="{A8C52C34-4FED-490A-A6CE-B7827E22575F}" dt="2024-08-22T13:57:51.614" v="21" actId="6549"/>
      <pc:docMkLst>
        <pc:docMk/>
      </pc:docMkLst>
      <pc:sldChg chg="modSp mod">
        <pc:chgData name="Daniela Bauloska" userId="1c2cd05b-4418-4939-8661-5d54f27325fe" providerId="ADAL" clId="{A8C52C34-4FED-490A-A6CE-B7827E22575F}" dt="2024-08-22T13:56:25.681" v="17" actId="20577"/>
        <pc:sldMkLst>
          <pc:docMk/>
          <pc:sldMk cId="1672680497" sldId="256"/>
        </pc:sldMkLst>
      </pc:sldChg>
      <pc:sldChg chg="modSp mod">
        <pc:chgData name="Daniela Bauloska" userId="1c2cd05b-4418-4939-8661-5d54f27325fe" providerId="ADAL" clId="{A8C52C34-4FED-490A-A6CE-B7827E22575F}" dt="2024-08-22T13:57:51.614" v="21" actId="6549"/>
        <pc:sldMkLst>
          <pc:docMk/>
          <pc:sldMk cId="3344934849" sldId="289"/>
        </pc:sldMkLst>
      </pc:sldChg>
    </pc:docChg>
  </pc:docChgLst>
  <pc:docChgLst>
    <pc:chgData name="Daniela Bauloska" userId="1c2cd05b-4418-4939-8661-5d54f27325fe" providerId="ADAL" clId="{0EA3BE8F-37C2-4B35-ACCF-5083F1E19CE9}"/>
    <pc:docChg chg="undo custSel modSld">
      <pc:chgData name="Daniela Bauloska" userId="1c2cd05b-4418-4939-8661-5d54f27325fe" providerId="ADAL" clId="{0EA3BE8F-37C2-4B35-ACCF-5083F1E19CE9}" dt="2024-07-15T12:58:27.915" v="41" actId="207"/>
      <pc:docMkLst>
        <pc:docMk/>
      </pc:docMkLst>
      <pc:sldChg chg="modSp mod">
        <pc:chgData name="Daniela Bauloska" userId="1c2cd05b-4418-4939-8661-5d54f27325fe" providerId="ADAL" clId="{0EA3BE8F-37C2-4B35-ACCF-5083F1E19CE9}" dt="2024-07-15T12:15:18.997" v="21" actId="20577"/>
        <pc:sldMkLst>
          <pc:docMk/>
          <pc:sldMk cId="1672680497" sldId="256"/>
        </pc:sldMkLst>
      </pc:sldChg>
      <pc:sldChg chg="addSp delSp modSp mod">
        <pc:chgData name="Daniela Bauloska" userId="1c2cd05b-4418-4939-8661-5d54f27325fe" providerId="ADAL" clId="{0EA3BE8F-37C2-4B35-ACCF-5083F1E19CE9}" dt="2024-07-15T12:58:27.915" v="41" actId="207"/>
        <pc:sldMkLst>
          <pc:docMk/>
          <pc:sldMk cId="1525794244" sldId="274"/>
        </pc:sldMkLst>
      </pc:sldChg>
      <pc:sldChg chg="modSp mod">
        <pc:chgData name="Daniela Bauloska" userId="1c2cd05b-4418-4939-8661-5d54f27325fe" providerId="ADAL" clId="{0EA3BE8F-37C2-4B35-ACCF-5083F1E19CE9}" dt="2024-07-15T12:02:12.712" v="3" actId="20577"/>
        <pc:sldMkLst>
          <pc:docMk/>
          <pc:sldMk cId="3344934849" sldId="289"/>
        </pc:sldMkLst>
      </pc:sldChg>
      <pc:sldChg chg="modSp mod">
        <pc:chgData name="Daniela Bauloska" userId="1c2cd05b-4418-4939-8661-5d54f27325fe" providerId="ADAL" clId="{0EA3BE8F-37C2-4B35-ACCF-5083F1E19CE9}" dt="2024-07-15T12:03:30.182" v="7" actId="20577"/>
        <pc:sldMkLst>
          <pc:docMk/>
          <pc:sldMk cId="3210638177" sldId="305"/>
        </pc:sldMkLst>
      </pc:sldChg>
    </pc:docChg>
  </pc:docChgLst>
  <pc:docChgLst>
    <pc:chgData name="Daniela Bauloska" userId="1c2cd05b-4418-4939-8661-5d54f27325fe" providerId="ADAL" clId="{0F635328-8AAC-458D-8DF2-FA42C02062DA}"/>
    <pc:docChg chg="undo redo custSel modSld">
      <pc:chgData name="Daniela Bauloska" userId="1c2cd05b-4418-4939-8661-5d54f27325fe" providerId="ADAL" clId="{0F635328-8AAC-458D-8DF2-FA42C02062DA}" dt="2025-01-17T13:10:32.510" v="1542" actId="20578"/>
      <pc:docMkLst>
        <pc:docMk/>
      </pc:docMkLst>
      <pc:sldChg chg="modSp mod">
        <pc:chgData name="Daniela Bauloska" userId="1c2cd05b-4418-4939-8661-5d54f27325fe" providerId="ADAL" clId="{0F635328-8AAC-458D-8DF2-FA42C02062DA}" dt="2025-01-03T10:34:36.926" v="29" actId="6549"/>
        <pc:sldMkLst>
          <pc:docMk/>
          <pc:sldMk cId="1672680497" sldId="256"/>
        </pc:sldMkLst>
      </pc:sldChg>
      <pc:sldChg chg="addSp delSp modSp mod">
        <pc:chgData name="Daniela Bauloska" userId="1c2cd05b-4418-4939-8661-5d54f27325fe" providerId="ADAL" clId="{0F635328-8AAC-458D-8DF2-FA42C02062DA}" dt="2025-01-17T11:30:29.668" v="1441" actId="207"/>
        <pc:sldMkLst>
          <pc:docMk/>
          <pc:sldMk cId="1525794244" sldId="274"/>
        </pc:sldMkLst>
      </pc:sldChg>
      <pc:sldChg chg="addSp delSp modSp mod">
        <pc:chgData name="Daniela Bauloska" userId="1c2cd05b-4418-4939-8661-5d54f27325fe" providerId="ADAL" clId="{0F635328-8AAC-458D-8DF2-FA42C02062DA}" dt="2025-01-15T20:59:16.109" v="838" actId="6549"/>
        <pc:sldMkLst>
          <pc:docMk/>
          <pc:sldMk cId="632133030" sldId="277"/>
        </pc:sldMkLst>
      </pc:sldChg>
      <pc:sldChg chg="addSp delSp modSp mod">
        <pc:chgData name="Daniela Bauloska" userId="1c2cd05b-4418-4939-8661-5d54f27325fe" providerId="ADAL" clId="{0F635328-8AAC-458D-8DF2-FA42C02062DA}" dt="2025-01-17T12:59:15.249" v="1539" actId="207"/>
        <pc:sldMkLst>
          <pc:docMk/>
          <pc:sldMk cId="4114169548" sldId="286"/>
        </pc:sldMkLst>
      </pc:sldChg>
      <pc:sldChg chg="addSp delSp modSp mod">
        <pc:chgData name="Daniela Bauloska" userId="1c2cd05b-4418-4939-8661-5d54f27325fe" providerId="ADAL" clId="{0F635328-8AAC-458D-8DF2-FA42C02062DA}" dt="2025-01-17T13:10:32.510" v="1542" actId="20578"/>
        <pc:sldMkLst>
          <pc:docMk/>
          <pc:sldMk cId="3344934849" sldId="289"/>
        </pc:sldMkLst>
      </pc:sldChg>
      <pc:sldChg chg="addSp delSp modSp mod">
        <pc:chgData name="Daniela Bauloska" userId="1c2cd05b-4418-4939-8661-5d54f27325fe" providerId="ADAL" clId="{0F635328-8AAC-458D-8DF2-FA42C02062DA}" dt="2025-01-16T19:59:34.969" v="1282" actId="20577"/>
        <pc:sldMkLst>
          <pc:docMk/>
          <pc:sldMk cId="3823544248" sldId="292"/>
        </pc:sldMkLst>
      </pc:sldChg>
      <pc:sldChg chg="addSp delSp modSp mod">
        <pc:chgData name="Daniela Bauloska" userId="1c2cd05b-4418-4939-8661-5d54f27325fe" providerId="ADAL" clId="{0F635328-8AAC-458D-8DF2-FA42C02062DA}" dt="2025-01-17T12:59:25.711" v="1541" actId="13926"/>
        <pc:sldMkLst>
          <pc:docMk/>
          <pc:sldMk cId="2190304161" sldId="294"/>
        </pc:sldMkLst>
      </pc:sldChg>
      <pc:sldChg chg="modSp mod">
        <pc:chgData name="Daniela Bauloska" userId="1c2cd05b-4418-4939-8661-5d54f27325fe" providerId="ADAL" clId="{0F635328-8AAC-458D-8DF2-FA42C02062DA}" dt="2025-01-15T21:32:53.472" v="884" actId="20577"/>
        <pc:sldMkLst>
          <pc:docMk/>
          <pc:sldMk cId="833751890" sldId="298"/>
        </pc:sldMkLst>
      </pc:sldChg>
      <pc:sldChg chg="addSp delSp modSp mod">
        <pc:chgData name="Daniela Bauloska" userId="1c2cd05b-4418-4939-8661-5d54f27325fe" providerId="ADAL" clId="{0F635328-8AAC-458D-8DF2-FA42C02062DA}" dt="2025-01-17T12:03:19.927" v="1449" actId="6549"/>
        <pc:sldMkLst>
          <pc:docMk/>
          <pc:sldMk cId="1336893172" sldId="304"/>
        </pc:sldMkLst>
      </pc:sldChg>
      <pc:sldChg chg="addSp delSp modSp mod">
        <pc:chgData name="Daniela Bauloska" userId="1c2cd05b-4418-4939-8661-5d54f27325fe" providerId="ADAL" clId="{0F635328-8AAC-458D-8DF2-FA42C02062DA}" dt="2025-01-17T12:51:00.818" v="1538" actId="20577"/>
        <pc:sldMkLst>
          <pc:docMk/>
          <pc:sldMk cId="3210638177" sldId="305"/>
        </pc:sldMkLst>
      </pc:sldChg>
    </pc:docChg>
  </pc:docChgLst>
  <pc:docChgLst>
    <pc:chgData name="Daniela Bauloska" userId="1c2cd05b-4418-4939-8661-5d54f27325fe" providerId="ADAL" clId="{4F1B6A08-983B-460B-BD8B-197730522E0F}"/>
    <pc:docChg chg="modSld">
      <pc:chgData name="Daniela Bauloska" userId="1c2cd05b-4418-4939-8661-5d54f27325fe" providerId="ADAL" clId="{4F1B6A08-983B-460B-BD8B-197730522E0F}" dt="2025-08-18T13:01:11.493" v="56" actId="20577"/>
      <pc:docMkLst>
        <pc:docMk/>
      </pc:docMkLst>
      <pc:sldChg chg="modSp mod">
        <pc:chgData name="Daniela Bauloska" userId="1c2cd05b-4418-4939-8661-5d54f27325fe" providerId="ADAL" clId="{4F1B6A08-983B-460B-BD8B-197730522E0F}" dt="2025-08-15T12:22:47.109" v="16" actId="6549"/>
        <pc:sldMkLst>
          <pc:docMk/>
          <pc:sldMk cId="647033132" sldId="302"/>
        </pc:sldMkLst>
        <pc:spChg chg="mod">
          <ac:chgData name="Daniela Bauloska" userId="1c2cd05b-4418-4939-8661-5d54f27325fe" providerId="ADAL" clId="{4F1B6A08-983B-460B-BD8B-197730522E0F}" dt="2025-08-15T12:22:47.109" v="16" actId="6549"/>
          <ac:spMkLst>
            <pc:docMk/>
            <pc:sldMk cId="647033132" sldId="302"/>
            <ac:spMk id="9" creationId="{18DACE59-E83F-4419-BDA8-06A4FBE59298}"/>
          </ac:spMkLst>
        </pc:spChg>
        <pc:graphicFrameChg chg="mod">
          <ac:chgData name="Daniela Bauloska" userId="1c2cd05b-4418-4939-8661-5d54f27325fe" providerId="ADAL" clId="{4F1B6A08-983B-460B-BD8B-197730522E0F}" dt="2025-08-15T12:22:36.714" v="12" actId="207"/>
          <ac:graphicFrameMkLst>
            <pc:docMk/>
            <pc:sldMk cId="647033132" sldId="302"/>
            <ac:graphicFrameMk id="7" creationId="{6BBF96C7-9AA4-9302-DB7A-515EE9DCA874}"/>
          </ac:graphicFrameMkLst>
        </pc:graphicFrameChg>
      </pc:sldChg>
      <pc:sldChg chg="modSp mod">
        <pc:chgData name="Daniela Bauloska" userId="1c2cd05b-4418-4939-8661-5d54f27325fe" providerId="ADAL" clId="{4F1B6A08-983B-460B-BD8B-197730522E0F}" dt="2025-08-18T13:01:11.493" v="56" actId="20577"/>
        <pc:sldMkLst>
          <pc:docMk/>
          <pc:sldMk cId="435506706" sldId="307"/>
        </pc:sldMkLst>
        <pc:spChg chg="mod">
          <ac:chgData name="Daniela Bauloska" userId="1c2cd05b-4418-4939-8661-5d54f27325fe" providerId="ADAL" clId="{4F1B6A08-983B-460B-BD8B-197730522E0F}" dt="2025-08-15T12:21:04.557" v="10" actId="20577"/>
          <ac:spMkLst>
            <pc:docMk/>
            <pc:sldMk cId="435506706" sldId="307"/>
            <ac:spMk id="15" creationId="{08C7E014-7C73-6F06-2D34-9D58CC48AAE5}"/>
          </ac:spMkLst>
        </pc:spChg>
        <pc:graphicFrameChg chg="mod modGraphic">
          <ac:chgData name="Daniela Bauloska" userId="1c2cd05b-4418-4939-8661-5d54f27325fe" providerId="ADAL" clId="{4F1B6A08-983B-460B-BD8B-197730522E0F}" dt="2025-08-18T13:01:11.493" v="56" actId="20577"/>
          <ac:graphicFrameMkLst>
            <pc:docMk/>
            <pc:sldMk cId="435506706" sldId="307"/>
            <ac:graphicFrameMk id="3" creationId="{F3CC15BC-AC2D-A4B4-6321-68BF640C0CD7}"/>
          </ac:graphicFrameMkLst>
        </pc:graphicFrameChg>
      </pc:sldChg>
      <pc:sldChg chg="modSp mod">
        <pc:chgData name="Daniela Bauloska" userId="1c2cd05b-4418-4939-8661-5d54f27325fe" providerId="ADAL" clId="{4F1B6A08-983B-460B-BD8B-197730522E0F}" dt="2025-08-15T12:24:22.831" v="28" actId="20577"/>
        <pc:sldMkLst>
          <pc:docMk/>
          <pc:sldMk cId="1994057393" sldId="309"/>
        </pc:sldMkLst>
        <pc:spChg chg="mod">
          <ac:chgData name="Daniela Bauloska" userId="1c2cd05b-4418-4939-8661-5d54f27325fe" providerId="ADAL" clId="{4F1B6A08-983B-460B-BD8B-197730522E0F}" dt="2025-08-15T12:24:22.831" v="28" actId="20577"/>
          <ac:spMkLst>
            <pc:docMk/>
            <pc:sldMk cId="1994057393" sldId="309"/>
            <ac:spMk id="5" creationId="{F69EF027-A43A-ED7E-A80E-E0CFF95688CF}"/>
          </ac:spMkLst>
        </pc:spChg>
        <pc:graphicFrameChg chg="mod">
          <ac:chgData name="Daniela Bauloska" userId="1c2cd05b-4418-4939-8661-5d54f27325fe" providerId="ADAL" clId="{4F1B6A08-983B-460B-BD8B-197730522E0F}" dt="2025-08-15T12:23:59.987" v="22" actId="113"/>
          <ac:graphicFrameMkLst>
            <pc:docMk/>
            <pc:sldMk cId="1994057393" sldId="309"/>
            <ac:graphicFrameMk id="3" creationId="{C9051992-654F-BC67-A0E4-1DBE843FFA66}"/>
          </ac:graphicFrameMkLst>
        </pc:graphicFrameChg>
      </pc:sldChg>
      <pc:sldChg chg="modSp mod">
        <pc:chgData name="Daniela Bauloska" userId="1c2cd05b-4418-4939-8661-5d54f27325fe" providerId="ADAL" clId="{4F1B6A08-983B-460B-BD8B-197730522E0F}" dt="2025-08-15T12:25:48.937" v="41" actId="20577"/>
        <pc:sldMkLst>
          <pc:docMk/>
          <pc:sldMk cId="478354113" sldId="310"/>
        </pc:sldMkLst>
        <pc:spChg chg="mod">
          <ac:chgData name="Daniela Bauloska" userId="1c2cd05b-4418-4939-8661-5d54f27325fe" providerId="ADAL" clId="{4F1B6A08-983B-460B-BD8B-197730522E0F}" dt="2025-08-15T12:25:48.937" v="41" actId="20577"/>
          <ac:spMkLst>
            <pc:docMk/>
            <pc:sldMk cId="478354113" sldId="310"/>
            <ac:spMk id="9" creationId="{18DACE59-E83F-4419-BDA8-06A4FBE59298}"/>
          </ac:spMkLst>
        </pc:spChg>
        <pc:graphicFrameChg chg="mod">
          <ac:chgData name="Daniela Bauloska" userId="1c2cd05b-4418-4939-8661-5d54f27325fe" providerId="ADAL" clId="{4F1B6A08-983B-460B-BD8B-197730522E0F}" dt="2025-08-15T12:25:19.220" v="33" actId="207"/>
          <ac:graphicFrameMkLst>
            <pc:docMk/>
            <pc:sldMk cId="478354113" sldId="310"/>
            <ac:graphicFrameMk id="13" creationId="{933E5631-6249-AB63-CF1C-04DF43C1AD0A}"/>
          </ac:graphicFrameMkLst>
        </pc:graphicFrameChg>
      </pc:sldChg>
      <pc:sldChg chg="modSp mod">
        <pc:chgData name="Daniela Bauloska" userId="1c2cd05b-4418-4939-8661-5d54f27325fe" providerId="ADAL" clId="{4F1B6A08-983B-460B-BD8B-197730522E0F}" dt="2025-08-15T12:27:54.432" v="55" actId="113"/>
        <pc:sldMkLst>
          <pc:docMk/>
          <pc:sldMk cId="4292952005" sldId="312"/>
        </pc:sldMkLst>
        <pc:spChg chg="mod">
          <ac:chgData name="Daniela Bauloska" userId="1c2cd05b-4418-4939-8661-5d54f27325fe" providerId="ADAL" clId="{4F1B6A08-983B-460B-BD8B-197730522E0F}" dt="2025-08-15T12:27:03.372" v="51" actId="20577"/>
          <ac:spMkLst>
            <pc:docMk/>
            <pc:sldMk cId="4292952005" sldId="312"/>
            <ac:spMk id="9" creationId="{18DACE59-E83F-4419-BDA8-06A4FBE59298}"/>
          </ac:spMkLst>
        </pc:spChg>
        <pc:graphicFrameChg chg="mod">
          <ac:chgData name="Daniela Bauloska" userId="1c2cd05b-4418-4939-8661-5d54f27325fe" providerId="ADAL" clId="{4F1B6A08-983B-460B-BD8B-197730522E0F}" dt="2025-08-15T12:26:17.837" v="43" actId="207"/>
          <ac:graphicFrameMkLst>
            <pc:docMk/>
            <pc:sldMk cId="4292952005" sldId="312"/>
            <ac:graphicFrameMk id="8" creationId="{64476925-5911-FC9E-EF7A-29234E556BA0}"/>
          </ac:graphicFrameMkLst>
        </pc:graphicFrameChg>
        <pc:graphicFrameChg chg="mod">
          <ac:chgData name="Daniela Bauloska" userId="1c2cd05b-4418-4939-8661-5d54f27325fe" providerId="ADAL" clId="{4F1B6A08-983B-460B-BD8B-197730522E0F}" dt="2025-08-15T12:26:48.907" v="47" actId="207"/>
          <ac:graphicFrameMkLst>
            <pc:docMk/>
            <pc:sldMk cId="4292952005" sldId="312"/>
            <ac:graphicFrameMk id="10" creationId="{8532A712-54A6-9154-FE24-ACFC4B2A095D}"/>
          </ac:graphicFrameMkLst>
        </pc:graphicFrameChg>
        <pc:graphicFrameChg chg="mod">
          <ac:chgData name="Daniela Bauloska" userId="1c2cd05b-4418-4939-8661-5d54f27325fe" providerId="ADAL" clId="{4F1B6A08-983B-460B-BD8B-197730522E0F}" dt="2025-08-15T12:27:24.289" v="53" actId="207"/>
          <ac:graphicFrameMkLst>
            <pc:docMk/>
            <pc:sldMk cId="4292952005" sldId="312"/>
            <ac:graphicFrameMk id="11" creationId="{EBB6D452-D251-22BA-921E-C183C1A40F1D}"/>
          </ac:graphicFrameMkLst>
        </pc:graphicFrameChg>
        <pc:graphicFrameChg chg="mod">
          <ac:chgData name="Daniela Bauloska" userId="1c2cd05b-4418-4939-8661-5d54f27325fe" providerId="ADAL" clId="{4F1B6A08-983B-460B-BD8B-197730522E0F}" dt="2025-08-15T12:27:54.432" v="55" actId="113"/>
          <ac:graphicFrameMkLst>
            <pc:docMk/>
            <pc:sldMk cId="4292952005" sldId="312"/>
            <ac:graphicFrameMk id="14" creationId="{EF3E2A46-14A0-319D-999A-8E84006C535D}"/>
          </ac:graphicFrameMkLst>
        </pc:graphicFrameChg>
      </pc:sldChg>
    </pc:docChg>
  </pc:docChgLst>
  <pc:docChgLst>
    <pc:chgData name="Daniela Bauloska" userId="1c2cd05b-4418-4939-8661-5d54f27325fe" providerId="ADAL" clId="{ED365DA8-7F92-4743-873B-6FEB2AB63576}"/>
    <pc:docChg chg="undo redo custSel modSld">
      <pc:chgData name="Daniela Bauloska" userId="1c2cd05b-4418-4939-8661-5d54f27325fe" providerId="ADAL" clId="{ED365DA8-7F92-4743-873B-6FEB2AB63576}" dt="2024-07-25T12:47:39.963" v="2336" actId="6549"/>
      <pc:docMkLst>
        <pc:docMk/>
      </pc:docMkLst>
      <pc:sldChg chg="addSp delSp modSp mod">
        <pc:chgData name="Daniela Bauloska" userId="1c2cd05b-4418-4939-8661-5d54f27325fe" providerId="ADAL" clId="{ED365DA8-7F92-4743-873B-6FEB2AB63576}" dt="2024-07-23T12:18:26.124" v="1997" actId="20577"/>
        <pc:sldMkLst>
          <pc:docMk/>
          <pc:sldMk cId="1525794244" sldId="274"/>
        </pc:sldMkLst>
      </pc:sldChg>
      <pc:sldChg chg="addSp delSp modSp mod">
        <pc:chgData name="Daniela Bauloska" userId="1c2cd05b-4418-4939-8661-5d54f27325fe" providerId="ADAL" clId="{ED365DA8-7F92-4743-873B-6FEB2AB63576}" dt="2024-07-23T13:18:09.783" v="2055" actId="6549"/>
        <pc:sldMkLst>
          <pc:docMk/>
          <pc:sldMk cId="632133030" sldId="277"/>
        </pc:sldMkLst>
      </pc:sldChg>
      <pc:sldChg chg="modSp mod">
        <pc:chgData name="Daniela Bauloska" userId="1c2cd05b-4418-4939-8661-5d54f27325fe" providerId="ADAL" clId="{ED365DA8-7F92-4743-873B-6FEB2AB63576}" dt="2024-07-16T13:47:08.273" v="57" actId="20577"/>
        <pc:sldMkLst>
          <pc:docMk/>
          <pc:sldMk cId="4114169548" sldId="286"/>
        </pc:sldMkLst>
      </pc:sldChg>
      <pc:sldChg chg="addSp delSp modSp mod">
        <pc:chgData name="Daniela Bauloska" userId="1c2cd05b-4418-4939-8661-5d54f27325fe" providerId="ADAL" clId="{ED365DA8-7F92-4743-873B-6FEB2AB63576}" dt="2024-07-25T12:47:39.963" v="2336" actId="6549"/>
        <pc:sldMkLst>
          <pc:docMk/>
          <pc:sldMk cId="3344934849" sldId="289"/>
        </pc:sldMkLst>
      </pc:sldChg>
      <pc:sldChg chg="modSp mod">
        <pc:chgData name="Daniela Bauloska" userId="1c2cd05b-4418-4939-8661-5d54f27325fe" providerId="ADAL" clId="{ED365DA8-7F92-4743-873B-6FEB2AB63576}" dt="2024-07-16T13:53:39.032" v="117" actId="20577"/>
        <pc:sldMkLst>
          <pc:docMk/>
          <pc:sldMk cId="3823544248" sldId="292"/>
        </pc:sldMkLst>
      </pc:sldChg>
      <pc:sldChg chg="modSp mod">
        <pc:chgData name="Daniela Bauloska" userId="1c2cd05b-4418-4939-8661-5d54f27325fe" providerId="ADAL" clId="{ED365DA8-7F92-4743-873B-6FEB2AB63576}" dt="2024-07-16T13:46:09.867" v="49" actId="20577"/>
        <pc:sldMkLst>
          <pc:docMk/>
          <pc:sldMk cId="2190304161" sldId="294"/>
        </pc:sldMkLst>
      </pc:sldChg>
      <pc:sldChg chg="modSp mod">
        <pc:chgData name="Daniela Bauloska" userId="1c2cd05b-4418-4939-8661-5d54f27325fe" providerId="ADAL" clId="{ED365DA8-7F92-4743-873B-6FEB2AB63576}" dt="2024-07-23T13:34:30.928" v="2293" actId="122"/>
        <pc:sldMkLst>
          <pc:docMk/>
          <pc:sldMk cId="833751890" sldId="298"/>
        </pc:sldMkLst>
      </pc:sldChg>
      <pc:sldChg chg="modSp mod">
        <pc:chgData name="Daniela Bauloska" userId="1c2cd05b-4418-4939-8661-5d54f27325fe" providerId="ADAL" clId="{ED365DA8-7F92-4743-873B-6FEB2AB63576}" dt="2024-07-23T13:45:01.844" v="2310" actId="20577"/>
        <pc:sldMkLst>
          <pc:docMk/>
          <pc:sldMk cId="1336893172" sldId="304"/>
        </pc:sldMkLst>
      </pc:sldChg>
      <pc:sldChg chg="addSp delSp modSp mod">
        <pc:chgData name="Daniela Bauloska" userId="1c2cd05b-4418-4939-8661-5d54f27325fe" providerId="ADAL" clId="{ED365DA8-7F92-4743-873B-6FEB2AB63576}" dt="2024-07-23T12:57:43.522" v="1998" actId="20577"/>
        <pc:sldMkLst>
          <pc:docMk/>
          <pc:sldMk cId="3210638177" sldId="305"/>
        </pc:sldMkLst>
      </pc:sldChg>
    </pc:docChg>
  </pc:docChgLst>
  <pc:docChgLst>
    <pc:chgData name="Daniela Bauloska" userId="1c2cd05b-4418-4939-8661-5d54f27325fe" providerId="ADAL" clId="{4D73AF45-D0B0-4739-81C7-12D3C3E2357D}"/>
    <pc:docChg chg="undo custSel addSld delSld modSld">
      <pc:chgData name="Daniela Bauloska" userId="1c2cd05b-4418-4939-8661-5d54f27325fe" providerId="ADAL" clId="{4D73AF45-D0B0-4739-81C7-12D3C3E2357D}" dt="2025-05-05T11:56:28.278" v="3039" actId="6549"/>
      <pc:docMkLst>
        <pc:docMk/>
      </pc:docMkLst>
      <pc:sldChg chg="modSp mod">
        <pc:chgData name="Daniela Bauloska" userId="1c2cd05b-4418-4939-8661-5d54f27325fe" providerId="ADAL" clId="{4D73AF45-D0B0-4739-81C7-12D3C3E2357D}" dt="2025-04-11T08:07:06.822" v="25" actId="6549"/>
        <pc:sldMkLst>
          <pc:docMk/>
          <pc:sldMk cId="1672680497" sldId="256"/>
        </pc:sldMkLst>
      </pc:sldChg>
      <pc:sldChg chg="addSp delSp modSp del mod">
        <pc:chgData name="Daniela Bauloska" userId="1c2cd05b-4418-4939-8661-5d54f27325fe" providerId="ADAL" clId="{4D73AF45-D0B0-4739-81C7-12D3C3E2357D}" dt="2025-04-11T13:34:09.359" v="293" actId="2696"/>
        <pc:sldMkLst>
          <pc:docMk/>
          <pc:sldMk cId="1525794244" sldId="274"/>
        </pc:sldMkLst>
      </pc:sldChg>
      <pc:sldChg chg="addSp delSp modSp del mod">
        <pc:chgData name="Daniela Bauloska" userId="1c2cd05b-4418-4939-8661-5d54f27325fe" providerId="ADAL" clId="{4D73AF45-D0B0-4739-81C7-12D3C3E2357D}" dt="2025-04-23T19:47:43.379" v="516" actId="47"/>
        <pc:sldMkLst>
          <pc:docMk/>
          <pc:sldMk cId="632133030" sldId="277"/>
        </pc:sldMkLst>
      </pc:sldChg>
      <pc:sldChg chg="addSp delSp modSp del mod">
        <pc:chgData name="Daniela Bauloska" userId="1c2cd05b-4418-4939-8661-5d54f27325fe" providerId="ADAL" clId="{4D73AF45-D0B0-4739-81C7-12D3C3E2357D}" dt="2025-04-11T13:12:59.849" v="92" actId="47"/>
        <pc:sldMkLst>
          <pc:docMk/>
          <pc:sldMk cId="4114169548" sldId="286"/>
        </pc:sldMkLst>
      </pc:sldChg>
      <pc:sldChg chg="delSp modSp del mod">
        <pc:chgData name="Daniela Bauloska" userId="1c2cd05b-4418-4939-8661-5d54f27325fe" providerId="ADAL" clId="{4D73AF45-D0B0-4739-81C7-12D3C3E2357D}" dt="2025-04-11T13:29:10.375" v="244" actId="2696"/>
        <pc:sldMkLst>
          <pc:docMk/>
          <pc:sldMk cId="3344934849" sldId="289"/>
        </pc:sldMkLst>
      </pc:sldChg>
      <pc:sldChg chg="addSp delSp modSp del mod">
        <pc:chgData name="Daniela Bauloska" userId="1c2cd05b-4418-4939-8661-5d54f27325fe" providerId="ADAL" clId="{4D73AF45-D0B0-4739-81C7-12D3C3E2357D}" dt="2025-04-11T13:41:49.653" v="327" actId="2696"/>
        <pc:sldMkLst>
          <pc:docMk/>
          <pc:sldMk cId="3823544248" sldId="292"/>
        </pc:sldMkLst>
      </pc:sldChg>
      <pc:sldChg chg="del">
        <pc:chgData name="Daniela Bauloska" userId="1c2cd05b-4418-4939-8661-5d54f27325fe" providerId="ADAL" clId="{4D73AF45-D0B0-4739-81C7-12D3C3E2357D}" dt="2025-04-24T19:10:06.564" v="1251" actId="47"/>
        <pc:sldMkLst>
          <pc:docMk/>
          <pc:sldMk cId="2190304161" sldId="294"/>
        </pc:sldMkLst>
      </pc:sldChg>
      <pc:sldChg chg="delSp modSp del mod">
        <pc:chgData name="Daniela Bauloska" userId="1c2cd05b-4418-4939-8661-5d54f27325fe" providerId="ADAL" clId="{4D73AF45-D0B0-4739-81C7-12D3C3E2357D}" dt="2025-04-24T18:58:49.780" v="924" actId="47"/>
        <pc:sldMkLst>
          <pc:docMk/>
          <pc:sldMk cId="833751890" sldId="298"/>
        </pc:sldMkLst>
      </pc:sldChg>
      <pc:sldChg chg="addSp delSp modSp add mod">
        <pc:chgData name="Daniela Bauloska" userId="1c2cd05b-4418-4939-8661-5d54f27325fe" providerId="ADAL" clId="{4D73AF45-D0B0-4739-81C7-12D3C3E2357D}" dt="2025-04-27T11:48:07.931" v="1995" actId="6549"/>
        <pc:sldMkLst>
          <pc:docMk/>
          <pc:sldMk cId="783120301" sldId="300"/>
        </pc:sldMkLst>
      </pc:sldChg>
      <pc:sldChg chg="addSp delSp modSp add mod">
        <pc:chgData name="Daniela Bauloska" userId="1c2cd05b-4418-4939-8661-5d54f27325fe" providerId="ADAL" clId="{4D73AF45-D0B0-4739-81C7-12D3C3E2357D}" dt="2025-04-27T12:37:20.123" v="2487" actId="6549"/>
        <pc:sldMkLst>
          <pc:docMk/>
          <pc:sldMk cId="647033132" sldId="302"/>
        </pc:sldMkLst>
      </pc:sldChg>
      <pc:sldChg chg="addSp delSp modSp add mod">
        <pc:chgData name="Daniela Bauloska" userId="1c2cd05b-4418-4939-8661-5d54f27325fe" providerId="ADAL" clId="{4D73AF45-D0B0-4739-81C7-12D3C3E2357D}" dt="2025-04-27T11:58:01.559" v="2129" actId="20577"/>
        <pc:sldMkLst>
          <pc:docMk/>
          <pc:sldMk cId="2599196517" sldId="303"/>
        </pc:sldMkLst>
      </pc:sldChg>
      <pc:sldChg chg="del">
        <pc:chgData name="Daniela Bauloska" userId="1c2cd05b-4418-4939-8661-5d54f27325fe" providerId="ADAL" clId="{4D73AF45-D0B0-4739-81C7-12D3C3E2357D}" dt="2025-04-24T19:03:30.863" v="1037" actId="47"/>
        <pc:sldMkLst>
          <pc:docMk/>
          <pc:sldMk cId="1336893172" sldId="304"/>
        </pc:sldMkLst>
      </pc:sldChg>
      <pc:sldChg chg="addSp delSp modSp del mod">
        <pc:chgData name="Daniela Bauloska" userId="1c2cd05b-4418-4939-8661-5d54f27325fe" providerId="ADAL" clId="{4D73AF45-D0B0-4739-81C7-12D3C3E2357D}" dt="2025-04-11T13:37:54.506" v="306" actId="2696"/>
        <pc:sldMkLst>
          <pc:docMk/>
          <pc:sldMk cId="3210638177" sldId="305"/>
        </pc:sldMkLst>
      </pc:sldChg>
      <pc:sldChg chg="add del">
        <pc:chgData name="Daniela Bauloska" userId="1c2cd05b-4418-4939-8661-5d54f27325fe" providerId="ADAL" clId="{4D73AF45-D0B0-4739-81C7-12D3C3E2357D}" dt="2025-04-11T08:06:48.904" v="6" actId="47"/>
        <pc:sldMkLst>
          <pc:docMk/>
          <pc:sldMk cId="3623064235" sldId="306"/>
        </pc:sldMkLst>
      </pc:sldChg>
      <pc:sldChg chg="addSp delSp modSp add mod">
        <pc:chgData name="Daniela Bauloska" userId="1c2cd05b-4418-4939-8661-5d54f27325fe" providerId="ADAL" clId="{4D73AF45-D0B0-4739-81C7-12D3C3E2357D}" dt="2025-05-05T11:56:28.278" v="3039" actId="6549"/>
        <pc:sldMkLst>
          <pc:docMk/>
          <pc:sldMk cId="435506706" sldId="307"/>
        </pc:sldMkLst>
      </pc:sldChg>
      <pc:sldChg chg="addSp delSp modSp add mod">
        <pc:chgData name="Daniela Bauloska" userId="1c2cd05b-4418-4939-8661-5d54f27325fe" providerId="ADAL" clId="{4D73AF45-D0B0-4739-81C7-12D3C3E2357D}" dt="2025-04-27T12:37:40.275" v="2499" actId="6549"/>
        <pc:sldMkLst>
          <pc:docMk/>
          <pc:sldMk cId="3513709735" sldId="308"/>
        </pc:sldMkLst>
      </pc:sldChg>
      <pc:sldChg chg="modSp add mod">
        <pc:chgData name="Daniela Bauloska" userId="1c2cd05b-4418-4939-8661-5d54f27325fe" providerId="ADAL" clId="{4D73AF45-D0B0-4739-81C7-12D3C3E2357D}" dt="2025-04-27T12:36:30.550" v="2486" actId="20577"/>
        <pc:sldMkLst>
          <pc:docMk/>
          <pc:sldMk cId="1994057393" sldId="309"/>
        </pc:sldMkLst>
      </pc:sldChg>
      <pc:sldChg chg="addSp delSp modSp add mod">
        <pc:chgData name="Daniela Bauloska" userId="1c2cd05b-4418-4939-8661-5d54f27325fe" providerId="ADAL" clId="{4D73AF45-D0B0-4739-81C7-12D3C3E2357D}" dt="2025-04-27T12:42:30.260" v="2641" actId="20577"/>
        <pc:sldMkLst>
          <pc:docMk/>
          <pc:sldMk cId="478354113" sldId="310"/>
        </pc:sldMkLst>
      </pc:sldChg>
      <pc:sldChg chg="addSp delSp modSp add mod">
        <pc:chgData name="Daniela Bauloska" userId="1c2cd05b-4418-4939-8661-5d54f27325fe" providerId="ADAL" clId="{4D73AF45-D0B0-4739-81C7-12D3C3E2357D}" dt="2025-04-27T12:51:35.443" v="2751" actId="6549"/>
        <pc:sldMkLst>
          <pc:docMk/>
          <pc:sldMk cId="2691431583" sldId="311"/>
        </pc:sldMkLst>
      </pc:sldChg>
      <pc:sldChg chg="modSp add mod">
        <pc:chgData name="Daniela Bauloska" userId="1c2cd05b-4418-4939-8661-5d54f27325fe" providerId="ADAL" clId="{4D73AF45-D0B0-4739-81C7-12D3C3E2357D}" dt="2025-04-27T12:58:26.958" v="2993" actId="20577"/>
        <pc:sldMkLst>
          <pc:docMk/>
          <pc:sldMk cId="4292952005" sldId="312"/>
        </pc:sldMkLst>
      </pc:sldChg>
    </pc:docChg>
  </pc:docChgLst>
  <pc:docChgLst>
    <pc:chgData name="Daniela Bauloska" userId="1c2cd05b-4418-4939-8661-5d54f27325fe" providerId="ADAL" clId="{465B4C78-2F1E-4488-BB51-BF41AF86C927}"/>
    <pc:docChg chg="undo redo custSel modSld">
      <pc:chgData name="Daniela Bauloska" userId="1c2cd05b-4418-4939-8661-5d54f27325fe" providerId="ADAL" clId="{465B4C78-2F1E-4488-BB51-BF41AF86C927}" dt="2025-07-25T09:15:21.871" v="3398" actId="6549"/>
      <pc:docMkLst>
        <pc:docMk/>
      </pc:docMkLst>
      <pc:sldChg chg="modSp mod">
        <pc:chgData name="Daniela Bauloska" userId="1c2cd05b-4418-4939-8661-5d54f27325fe" providerId="ADAL" clId="{465B4C78-2F1E-4488-BB51-BF41AF86C927}" dt="2025-07-18T07:37:40.446" v="211" actId="113"/>
        <pc:sldMkLst>
          <pc:docMk/>
          <pc:sldMk cId="1672680497" sldId="256"/>
        </pc:sldMkLst>
      </pc:sldChg>
      <pc:sldChg chg="addSp delSp modSp mod">
        <pc:chgData name="Daniela Bauloska" userId="1c2cd05b-4418-4939-8661-5d54f27325fe" providerId="ADAL" clId="{465B4C78-2F1E-4488-BB51-BF41AF86C927}" dt="2025-07-25T08:53:46.544" v="3234" actId="20577"/>
        <pc:sldMkLst>
          <pc:docMk/>
          <pc:sldMk cId="783120301" sldId="300"/>
        </pc:sldMkLst>
        <pc:spChg chg="mod">
          <ac:chgData name="Daniela Bauloska" userId="1c2cd05b-4418-4939-8661-5d54f27325fe" providerId="ADAL" clId="{465B4C78-2F1E-4488-BB51-BF41AF86C927}" dt="2025-07-25T08:53:46.544" v="3234" actId="20577"/>
          <ac:spMkLst>
            <pc:docMk/>
            <pc:sldMk cId="783120301" sldId="300"/>
            <ac:spMk id="7" creationId="{416F71D7-8D0E-33C9-7AE8-716A62869A9A}"/>
          </ac:spMkLst>
        </pc:spChg>
        <pc:spChg chg="mod">
          <ac:chgData name="Daniela Bauloska" userId="1c2cd05b-4418-4939-8661-5d54f27325fe" providerId="ADAL" clId="{465B4C78-2F1E-4488-BB51-BF41AF86C927}" dt="2025-07-25T08:53:31.752" v="3221" actId="20577"/>
          <ac:spMkLst>
            <pc:docMk/>
            <pc:sldMk cId="783120301" sldId="300"/>
            <ac:spMk id="9" creationId="{18DACE59-E83F-4419-BDA8-06A4FBE59298}"/>
          </ac:spMkLst>
        </pc:spChg>
        <pc:graphicFrameChg chg="add mod modGraphic">
          <ac:chgData name="Daniela Bauloska" userId="1c2cd05b-4418-4939-8661-5d54f27325fe" providerId="ADAL" clId="{465B4C78-2F1E-4488-BB51-BF41AF86C927}" dt="2025-07-22T13:10:36.380" v="2442" actId="113"/>
          <ac:graphicFrameMkLst>
            <pc:docMk/>
            <pc:sldMk cId="783120301" sldId="300"/>
            <ac:graphicFrameMk id="5" creationId="{DD0496A1-A564-6FB7-2882-6AFBDB01FF0F}"/>
          </ac:graphicFrameMkLst>
        </pc:graphicFrameChg>
        <pc:graphicFrameChg chg="mod">
          <ac:chgData name="Daniela Bauloska" userId="1c2cd05b-4418-4939-8661-5d54f27325fe" providerId="ADAL" clId="{465B4C78-2F1E-4488-BB51-BF41AF86C927}" dt="2025-07-21T07:57:45.183" v="1074" actId="1076"/>
          <ac:graphicFrameMkLst>
            <pc:docMk/>
            <pc:sldMk cId="783120301" sldId="300"/>
            <ac:graphicFrameMk id="8" creationId="{14B76E7F-70C4-664B-E4C9-B0A825050BA0}"/>
          </ac:graphicFrameMkLst>
        </pc:graphicFrameChg>
        <pc:graphicFrameChg chg="mod">
          <ac:chgData name="Daniela Bauloska" userId="1c2cd05b-4418-4939-8661-5d54f27325fe" providerId="ADAL" clId="{465B4C78-2F1E-4488-BB51-BF41AF86C927}" dt="2025-07-25T07:36:19.247" v="3147" actId="207"/>
          <ac:graphicFrameMkLst>
            <pc:docMk/>
            <pc:sldMk cId="783120301" sldId="300"/>
            <ac:graphicFrameMk id="11" creationId="{65FE58E6-57D2-361A-87CE-2819D5ACF070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1T07:58:31.587" v="1081" actId="255"/>
          <ac:graphicFrameMkLst>
            <pc:docMk/>
            <pc:sldMk cId="783120301" sldId="300"/>
            <ac:graphicFrameMk id="13" creationId="{39D91757-916F-DB0B-E62B-121B4B465B83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3:58.266" v="3378" actId="207"/>
        <pc:sldMkLst>
          <pc:docMk/>
          <pc:sldMk cId="647033132" sldId="302"/>
        </pc:sldMkLst>
        <pc:spChg chg="mod">
          <ac:chgData name="Daniela Bauloska" userId="1c2cd05b-4418-4939-8661-5d54f27325fe" providerId="ADAL" clId="{465B4C78-2F1E-4488-BB51-BF41AF86C927}" dt="2025-07-25T09:13:58.266" v="3378" actId="207"/>
          <ac:spMkLst>
            <pc:docMk/>
            <pc:sldMk cId="647033132" sldId="302"/>
            <ac:spMk id="9" creationId="{18DACE59-E83F-4419-BDA8-06A4FBE59298}"/>
          </ac:spMkLst>
        </pc:spChg>
        <pc:graphicFrameChg chg="add mod">
          <ac:chgData name="Daniela Bauloska" userId="1c2cd05b-4418-4939-8661-5d54f27325fe" providerId="ADAL" clId="{465B4C78-2F1E-4488-BB51-BF41AF86C927}" dt="2025-07-21T07:59:12.387" v="1084" actId="14100"/>
          <ac:graphicFrameMkLst>
            <pc:docMk/>
            <pc:sldMk cId="647033132" sldId="302"/>
            <ac:graphicFrameMk id="4" creationId="{A80F0BDF-F446-BE6B-0FEE-63FA47B65A26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3T13:27:09.311" v="3139" actId="20577"/>
          <ac:graphicFrameMkLst>
            <pc:docMk/>
            <pc:sldMk cId="647033132" sldId="302"/>
            <ac:graphicFrameMk id="5" creationId="{AA3C4F15-5BBD-3DA9-8B9B-BE03268F5BE0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2T13:21:27.552" v="2443" actId="207"/>
          <ac:graphicFrameMkLst>
            <pc:docMk/>
            <pc:sldMk cId="647033132" sldId="302"/>
            <ac:graphicFrameMk id="7" creationId="{6BBF96C7-9AA4-9302-DB7A-515EE9DCA874}"/>
          </ac:graphicFrameMkLst>
        </pc:graphicFrameChg>
        <pc:graphicFrameChg chg="mod">
          <ac:chgData name="Daniela Bauloska" userId="1c2cd05b-4418-4939-8661-5d54f27325fe" providerId="ADAL" clId="{465B4C78-2F1E-4488-BB51-BF41AF86C927}" dt="2025-07-21T07:58:52.561" v="1083" actId="6549"/>
          <ac:graphicFrameMkLst>
            <pc:docMk/>
            <pc:sldMk cId="647033132" sldId="302"/>
            <ac:graphicFrameMk id="14" creationId="{F423FFB0-A0BA-411F-A76B-06B07A0D548C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4:12.521" v="3381" actId="207"/>
        <pc:sldMkLst>
          <pc:docMk/>
          <pc:sldMk cId="2599196517" sldId="303"/>
        </pc:sldMkLst>
        <pc:spChg chg="mod">
          <ac:chgData name="Daniela Bauloska" userId="1c2cd05b-4418-4939-8661-5d54f27325fe" providerId="ADAL" clId="{465B4C78-2F1E-4488-BB51-BF41AF86C927}" dt="2025-07-25T09:14:12.521" v="3381" actId="207"/>
          <ac:spMkLst>
            <pc:docMk/>
            <pc:sldMk cId="2599196517" sldId="303"/>
            <ac:spMk id="22" creationId="{0A4109AE-9660-4CDA-D07D-CF7507936DF9}"/>
          </ac:spMkLst>
        </pc:spChg>
        <pc:graphicFrameChg chg="add mod">
          <ac:chgData name="Daniela Bauloska" userId="1c2cd05b-4418-4939-8661-5d54f27325fe" providerId="ADAL" clId="{465B4C78-2F1E-4488-BB51-BF41AF86C927}" dt="2025-07-21T08:15:37.986" v="1155" actId="2085"/>
          <ac:graphicFrameMkLst>
            <pc:docMk/>
            <pc:sldMk cId="2599196517" sldId="303"/>
            <ac:graphicFrameMk id="2" creationId="{192DDF9F-35B4-99E7-C230-54471FD8632A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1T07:24:08.261" v="885" actId="14100"/>
          <ac:graphicFrameMkLst>
            <pc:docMk/>
            <pc:sldMk cId="2599196517" sldId="303"/>
            <ac:graphicFrameMk id="4" creationId="{596830A1-354E-255A-DAAC-DC54338B0BDF}"/>
          </ac:graphicFrameMkLst>
        </pc:graphicFrameChg>
        <pc:graphicFrameChg chg="add mod modGraphic">
          <ac:chgData name="Daniela Bauloska" userId="1c2cd05b-4418-4939-8661-5d54f27325fe" providerId="ADAL" clId="{465B4C78-2F1E-4488-BB51-BF41AF86C927}" dt="2025-07-23T13:20:48.939" v="3041" actId="14734"/>
          <ac:graphicFrameMkLst>
            <pc:docMk/>
            <pc:sldMk cId="2599196517" sldId="303"/>
            <ac:graphicFrameMk id="7" creationId="{435C0817-6F6C-895D-634F-75CA1E078AD7}"/>
          </ac:graphicFrameMkLst>
        </pc:graphicFrameChg>
        <pc:graphicFrameChg chg="add mod modGraphic">
          <ac:chgData name="Daniela Bauloska" userId="1c2cd05b-4418-4939-8661-5d54f27325fe" providerId="ADAL" clId="{465B4C78-2F1E-4488-BB51-BF41AF86C927}" dt="2025-07-22T13:31:53.644" v="2458" actId="14100"/>
          <ac:graphicFrameMkLst>
            <pc:docMk/>
            <pc:sldMk cId="2599196517" sldId="303"/>
            <ac:graphicFrameMk id="9" creationId="{EC311F95-FB17-3586-E8E3-A1CB5FA8666D}"/>
          </ac:graphicFrameMkLst>
        </pc:graphicFrameChg>
        <pc:graphicFrameChg chg="mod">
          <ac:chgData name="Daniela Bauloska" userId="1c2cd05b-4418-4939-8661-5d54f27325fe" providerId="ADAL" clId="{465B4C78-2F1E-4488-BB51-BF41AF86C927}" dt="2025-07-21T07:29:13.928" v="918" actId="20577"/>
          <ac:graphicFrameMkLst>
            <pc:docMk/>
            <pc:sldMk cId="2599196517" sldId="303"/>
            <ac:graphicFrameMk id="24" creationId="{A56A85FE-BE91-445D-9483-3604C563634B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3T11:51:31.425" v="2936" actId="2161"/>
        <pc:sldMkLst>
          <pc:docMk/>
          <pc:sldMk cId="435506706" sldId="307"/>
        </pc:sldMkLst>
        <pc:spChg chg="add del mod">
          <ac:chgData name="Daniela Bauloska" userId="1c2cd05b-4418-4939-8661-5d54f27325fe" providerId="ADAL" clId="{465B4C78-2F1E-4488-BB51-BF41AF86C927}" dt="2025-07-22T11:43:29.469" v="2316" actId="14100"/>
          <ac:spMkLst>
            <pc:docMk/>
            <pc:sldMk cId="435506706" sldId="307"/>
            <ac:spMk id="10" creationId="{5077339C-8756-475E-A15D-7A450F2306DE}"/>
          </ac:spMkLst>
        </pc:spChg>
        <pc:spChg chg="mod">
          <ac:chgData name="Daniela Bauloska" userId="1c2cd05b-4418-4939-8661-5d54f27325fe" providerId="ADAL" clId="{465B4C78-2F1E-4488-BB51-BF41AF86C927}" dt="2025-07-23T11:43:48.878" v="2934" actId="20577"/>
          <ac:spMkLst>
            <pc:docMk/>
            <pc:sldMk cId="435506706" sldId="307"/>
            <ac:spMk id="15" creationId="{08C7E014-7C73-6F06-2D34-9D58CC48AAE5}"/>
          </ac:spMkLst>
        </pc:spChg>
        <pc:graphicFrameChg chg="add mod modGraphic">
          <ac:chgData name="Daniela Bauloska" userId="1c2cd05b-4418-4939-8661-5d54f27325fe" providerId="ADAL" clId="{465B4C78-2F1E-4488-BB51-BF41AF86C927}" dt="2025-07-23T11:51:31.425" v="2936" actId="2161"/>
          <ac:graphicFrameMkLst>
            <pc:docMk/>
            <pc:sldMk cId="435506706" sldId="307"/>
            <ac:graphicFrameMk id="3" creationId="{F3CC15BC-AC2D-A4B4-6321-68BF640C0CD7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2T11:43:45.880" v="2318" actId="14100"/>
          <ac:graphicFrameMkLst>
            <pc:docMk/>
            <pc:sldMk cId="435506706" sldId="307"/>
            <ac:graphicFrameMk id="11" creationId="{641BB244-3E85-C349-A528-5616277DF80E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4:24.763" v="3385" actId="6549"/>
        <pc:sldMkLst>
          <pc:docMk/>
          <pc:sldMk cId="3513709735" sldId="308"/>
        </pc:sldMkLst>
        <pc:spChg chg="mod">
          <ac:chgData name="Daniela Bauloska" userId="1c2cd05b-4418-4939-8661-5d54f27325fe" providerId="ADAL" clId="{465B4C78-2F1E-4488-BB51-BF41AF86C927}" dt="2025-07-25T09:14:24.763" v="3385" actId="6549"/>
          <ac:spMkLst>
            <pc:docMk/>
            <pc:sldMk cId="3513709735" sldId="308"/>
            <ac:spMk id="14" creationId="{2F8F28CC-A4A1-DF56-248A-9C40EBB93C5C}"/>
          </ac:spMkLst>
        </pc:spChg>
        <pc:graphicFrameChg chg="mod">
          <ac:chgData name="Daniela Bauloska" userId="1c2cd05b-4418-4939-8661-5d54f27325fe" providerId="ADAL" clId="{465B4C78-2F1E-4488-BB51-BF41AF86C927}" dt="2025-07-21T09:37:44.986" v="1444" actId="14100"/>
          <ac:graphicFrameMkLst>
            <pc:docMk/>
            <pc:sldMk cId="3513709735" sldId="308"/>
            <ac:graphicFrameMk id="3" creationId="{52F67CE8-18AD-109A-12C5-64F3337CCB26}"/>
          </ac:graphicFrameMkLst>
        </pc:graphicFrameChg>
        <pc:graphicFrameChg chg="add mod modGraphic">
          <ac:chgData name="Daniela Bauloska" userId="1c2cd05b-4418-4939-8661-5d54f27325fe" providerId="ADAL" clId="{465B4C78-2F1E-4488-BB51-BF41AF86C927}" dt="2025-07-23T12:54:45.383" v="3031" actId="14734"/>
          <ac:graphicFrameMkLst>
            <pc:docMk/>
            <pc:sldMk cId="3513709735" sldId="308"/>
            <ac:graphicFrameMk id="5" creationId="{F6E68CD2-D6B5-3E6A-6553-36F6AAE8B10A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4:33.547" v="3386" actId="207"/>
        <pc:sldMkLst>
          <pc:docMk/>
          <pc:sldMk cId="1994057393" sldId="309"/>
        </pc:sldMkLst>
        <pc:spChg chg="mod">
          <ac:chgData name="Daniela Bauloska" userId="1c2cd05b-4418-4939-8661-5d54f27325fe" providerId="ADAL" clId="{465B4C78-2F1E-4488-BB51-BF41AF86C927}" dt="2025-07-25T09:14:33.547" v="3386" actId="207"/>
          <ac:spMkLst>
            <pc:docMk/>
            <pc:sldMk cId="1994057393" sldId="309"/>
            <ac:spMk id="5" creationId="{F69EF027-A43A-ED7E-A80E-E0CFF95688CF}"/>
          </ac:spMkLst>
        </pc:spChg>
        <pc:graphicFrameChg chg="add mod">
          <ac:chgData name="Daniela Bauloska" userId="1c2cd05b-4418-4939-8661-5d54f27325fe" providerId="ADAL" clId="{465B4C78-2F1E-4488-BB51-BF41AF86C927}" dt="2025-07-21T09:42:35.547" v="1526" actId="6549"/>
          <ac:graphicFrameMkLst>
            <pc:docMk/>
            <pc:sldMk cId="1994057393" sldId="309"/>
            <ac:graphicFrameMk id="3" creationId="{C9051992-654F-BC67-A0E4-1DBE843FFA66}"/>
          </ac:graphicFrameMkLst>
        </pc:graphicFrameChg>
        <pc:graphicFrameChg chg="mod modGraphic">
          <ac:chgData name="Daniela Bauloska" userId="1c2cd05b-4418-4939-8661-5d54f27325fe" providerId="ADAL" clId="{465B4C78-2F1E-4488-BB51-BF41AF86C927}" dt="2025-07-23T08:44:00.386" v="2654" actId="14100"/>
          <ac:graphicFrameMkLst>
            <pc:docMk/>
            <pc:sldMk cId="1994057393" sldId="309"/>
            <ac:graphicFrameMk id="8" creationId="{21FF0956-6153-B23E-7DDB-BF38CFEE917F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1T09:50:01.867" v="1556" actId="113"/>
          <ac:graphicFrameMkLst>
            <pc:docMk/>
            <pc:sldMk cId="1994057393" sldId="309"/>
            <ac:graphicFrameMk id="11" creationId="{16C6DAB0-F624-1165-5E08-9775D6DC638D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4:52.952" v="3390" actId="1076"/>
        <pc:sldMkLst>
          <pc:docMk/>
          <pc:sldMk cId="478354113" sldId="310"/>
        </pc:sldMkLst>
        <pc:spChg chg="mod">
          <ac:chgData name="Daniela Bauloska" userId="1c2cd05b-4418-4939-8661-5d54f27325fe" providerId="ADAL" clId="{465B4C78-2F1E-4488-BB51-BF41AF86C927}" dt="2025-07-23T12:51:56.817" v="3004" actId="20577"/>
          <ac:spMkLst>
            <pc:docMk/>
            <pc:sldMk cId="478354113" sldId="310"/>
            <ac:spMk id="8" creationId="{7C00697B-99CD-F4A4-32F7-361006FAB76B}"/>
          </ac:spMkLst>
        </pc:spChg>
        <pc:spChg chg="mod">
          <ac:chgData name="Daniela Bauloska" userId="1c2cd05b-4418-4939-8661-5d54f27325fe" providerId="ADAL" clId="{465B4C78-2F1E-4488-BB51-BF41AF86C927}" dt="2025-07-23T12:53:28.160" v="3027" actId="20577"/>
          <ac:spMkLst>
            <pc:docMk/>
            <pc:sldMk cId="478354113" sldId="310"/>
            <ac:spMk id="9" creationId="{18DACE59-E83F-4419-BDA8-06A4FBE59298}"/>
          </ac:spMkLst>
        </pc:spChg>
        <pc:spChg chg="mod">
          <ac:chgData name="Daniela Bauloska" userId="1c2cd05b-4418-4939-8661-5d54f27325fe" providerId="ADAL" clId="{465B4C78-2F1E-4488-BB51-BF41AF86C927}" dt="2025-07-25T09:14:52.952" v="3390" actId="1076"/>
          <ac:spMkLst>
            <pc:docMk/>
            <pc:sldMk cId="478354113" sldId="310"/>
            <ac:spMk id="10" creationId="{27DD5E55-E512-D424-8E3A-247A64A6A04A}"/>
          </ac:spMkLst>
        </pc:spChg>
        <pc:graphicFrameChg chg="add mod modGraphic">
          <ac:chgData name="Daniela Bauloska" userId="1c2cd05b-4418-4939-8661-5d54f27325fe" providerId="ADAL" clId="{465B4C78-2F1E-4488-BB51-BF41AF86C927}" dt="2025-07-21T07:31:31.144" v="931" actId="14100"/>
          <ac:graphicFrameMkLst>
            <pc:docMk/>
            <pc:sldMk cId="478354113" sldId="310"/>
            <ac:graphicFrameMk id="2" creationId="{B20D4DB9-BA5E-46F1-E6E4-BA7515996E7F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5T09:14:48.786" v="3389" actId="1076"/>
          <ac:graphicFrameMkLst>
            <pc:docMk/>
            <pc:sldMk cId="478354113" sldId="310"/>
            <ac:graphicFrameMk id="13" creationId="{933E5631-6249-AB63-CF1C-04DF43C1AD0A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4:58.414" v="3392"/>
        <pc:sldMkLst>
          <pc:docMk/>
          <pc:sldMk cId="2691431583" sldId="311"/>
        </pc:sldMkLst>
        <pc:spChg chg="mod">
          <ac:chgData name="Daniela Bauloska" userId="1c2cd05b-4418-4939-8661-5d54f27325fe" providerId="ADAL" clId="{465B4C78-2F1E-4488-BB51-BF41AF86C927}" dt="2025-07-25T09:14:58.414" v="3392"/>
          <ac:spMkLst>
            <pc:docMk/>
            <pc:sldMk cId="2691431583" sldId="311"/>
            <ac:spMk id="4" creationId="{B2D4B1F4-A6AC-8728-3ED3-F792A531F3F7}"/>
          </ac:spMkLst>
        </pc:spChg>
        <pc:spChg chg="mod">
          <ac:chgData name="Daniela Bauloska" userId="1c2cd05b-4418-4939-8661-5d54f27325fe" providerId="ADAL" clId="{465B4C78-2F1E-4488-BB51-BF41AF86C927}" dt="2025-07-21T07:47:12.516" v="996" actId="20577"/>
          <ac:spMkLst>
            <pc:docMk/>
            <pc:sldMk cId="2691431583" sldId="311"/>
            <ac:spMk id="7" creationId="{BA9692B6-BE7A-79E1-121D-C92B0AB5BCE6}"/>
          </ac:spMkLst>
        </pc:spChg>
        <pc:spChg chg="mod">
          <ac:chgData name="Daniela Bauloska" userId="1c2cd05b-4418-4939-8661-5d54f27325fe" providerId="ADAL" clId="{465B4C78-2F1E-4488-BB51-BF41AF86C927}" dt="2025-07-21T07:47:18.440" v="998" actId="20577"/>
          <ac:spMkLst>
            <pc:docMk/>
            <pc:sldMk cId="2691431583" sldId="311"/>
            <ac:spMk id="8" creationId="{3DD78D87-78A2-8386-B77F-212F10398B78}"/>
          </ac:spMkLst>
        </pc:spChg>
        <pc:spChg chg="mod">
          <ac:chgData name="Daniela Bauloska" userId="1c2cd05b-4418-4939-8661-5d54f27325fe" providerId="ADAL" clId="{465B4C78-2F1E-4488-BB51-BF41AF86C927}" dt="2025-07-21T07:54:26.692" v="1055" actId="6549"/>
          <ac:spMkLst>
            <pc:docMk/>
            <pc:sldMk cId="2691431583" sldId="311"/>
            <ac:spMk id="9" creationId="{18DACE59-E83F-4419-BDA8-06A4FBE59298}"/>
          </ac:spMkLst>
        </pc:spChg>
        <pc:graphicFrameChg chg="mod modGraphic">
          <ac:chgData name="Daniela Bauloska" userId="1c2cd05b-4418-4939-8661-5d54f27325fe" providerId="ADAL" clId="{465B4C78-2F1E-4488-BB51-BF41AF86C927}" dt="2025-07-23T10:54:07.477" v="2851" actId="113"/>
          <ac:graphicFrameMkLst>
            <pc:docMk/>
            <pc:sldMk cId="2691431583" sldId="311"/>
            <ac:graphicFrameMk id="15" creationId="{11840301-CCDF-1605-F6BB-B20C39CEB8E7}"/>
          </ac:graphicFrameMkLst>
        </pc:graphicFrameChg>
        <pc:graphicFrameChg chg="mod modGraphic">
          <ac:chgData name="Daniela Bauloska" userId="1c2cd05b-4418-4939-8661-5d54f27325fe" providerId="ADAL" clId="{465B4C78-2F1E-4488-BB51-BF41AF86C927}" dt="2025-07-21T07:39:58.847" v="986" actId="14734"/>
          <ac:graphicFrameMkLst>
            <pc:docMk/>
            <pc:sldMk cId="2691431583" sldId="311"/>
            <ac:graphicFrameMk id="20" creationId="{85AAAA6B-6FBA-221C-2BC4-0510FDA37232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5:21.871" v="3398" actId="6549"/>
        <pc:sldMkLst>
          <pc:docMk/>
          <pc:sldMk cId="4292952005" sldId="312"/>
        </pc:sldMkLst>
        <pc:spChg chg="mod">
          <ac:chgData name="Daniela Bauloska" userId="1c2cd05b-4418-4939-8661-5d54f27325fe" providerId="ADAL" clId="{465B4C78-2F1E-4488-BB51-BF41AF86C927}" dt="2025-07-25T09:15:21.871" v="3398" actId="6549"/>
          <ac:spMkLst>
            <pc:docMk/>
            <pc:sldMk cId="4292952005" sldId="312"/>
            <ac:spMk id="9" creationId="{18DACE59-E83F-4419-BDA8-06A4FBE59298}"/>
          </ac:spMkLst>
        </pc:spChg>
        <pc:graphicFrameChg chg="mod modGraphic">
          <ac:chgData name="Daniela Bauloska" userId="1c2cd05b-4418-4939-8661-5d54f27325fe" providerId="ADAL" clId="{465B4C78-2F1E-4488-BB51-BF41AF86C927}" dt="2025-07-21T07:37:07.976" v="956" actId="20577"/>
          <ac:graphicFrameMkLst>
            <pc:docMk/>
            <pc:sldMk cId="4292952005" sldId="312"/>
            <ac:graphicFrameMk id="3" creationId="{0AA300CA-8CA9-505F-8858-D5E7E8D47E91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3T12:47:39.196" v="2960" actId="113"/>
          <ac:graphicFrameMkLst>
            <pc:docMk/>
            <pc:sldMk cId="4292952005" sldId="312"/>
            <ac:graphicFrameMk id="8" creationId="{64476925-5911-FC9E-EF7A-29234E556BA0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3T12:47:42.036" v="2961" actId="113"/>
          <ac:graphicFrameMkLst>
            <pc:docMk/>
            <pc:sldMk cId="4292952005" sldId="312"/>
            <ac:graphicFrameMk id="10" creationId="{8532A712-54A6-9154-FE24-ACFC4B2A095D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1T07:36:42.689" v="954" actId="14100"/>
          <ac:graphicFrameMkLst>
            <pc:docMk/>
            <pc:sldMk cId="4292952005" sldId="312"/>
            <ac:graphicFrameMk id="11" creationId="{EBB6D452-D251-22BA-921E-C183C1A40F1D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3T12:47:45.813" v="2962" actId="113"/>
          <ac:graphicFrameMkLst>
            <pc:docMk/>
            <pc:sldMk cId="4292952005" sldId="312"/>
            <ac:graphicFrameMk id="14" creationId="{EF3E2A46-14A0-319D-999A-8E84006C535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5.%20&#1087;&#1086;&#1076;&#1072;&#1090;&#1086;&#1094;&#1080;%2031.03.2025/&#1080;&#1085;&#1092;&#1083;&#1072;&#1094;&#1080;&#1112;&#1072;%2003%202025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4.%20&#1087;&#1086;&#1076;&#1072;&#1090;&#1086;&#1094;&#1080;%2031.12.2024/Podatoci_po_banka_2024_1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5.%20&#1087;&#1086;&#1076;&#1072;&#1090;&#1086;&#1094;&#1080;%2031.03.2025/Osnovni_pokazateli_rabotenje_2004_2025_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1.%20&#1087;&#1086;&#1076;&#1072;&#1090;&#1086;&#1094;&#1080;%2031.03.2025/Pregled_Zeleni_Pokazateli_maj_MKD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5.%20&#1087;&#1086;&#1076;&#1072;&#1090;&#1086;&#1094;&#1080;%2031.03.2025/Osnovni_pokazateli_rabotenje_2004_2025_3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4.%20&#1087;&#1086;&#1076;&#1072;&#1090;&#1086;&#1094;&#1080;%2031.12.2024/Podatoci_po_banka_2024_12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4.%20&#1087;&#1086;&#1076;&#1072;&#1090;&#1086;&#1094;&#1080;%2031.12.2024/Osnovni_pokazateli_rabotenje_2004_2024_1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5.&#1087;&#1086;&#1076;&#1072;&#1090;&#1086;&#1094;&#1080;%2030%2009%202022\&#1089;&#1086;&#1087;&#1089;&#1090;&#1074;&#1077;&#1085;&#1080;&#1095;&#1082;&#1072;%20&#1089;&#1090;&#1088;&#1091;&#1082;&#1090;&#1091;&#1088;&#1072;%20&#1087;&#1086;%20&#1076;&#1088;&#1078;&#1072;&#1074;&#108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5.%20&#1087;&#1086;&#1076;&#1072;&#1090;&#1086;&#1094;&#1080;%2031.03.2025/Osnovni_pokazateli_rabotenje_2004_2025_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586137138887809E-2"/>
          <c:y val="7.8366114809299545E-2"/>
          <c:w val="0.96482772572222442"/>
          <c:h val="0.863086422473792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инфлација!$B$4</c:f>
              <c:strCache>
                <c:ptCount val="1"/>
                <c:pt idx="0">
                  <c:v>Consumer Price Index (CPI) RN Мacedonia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4388657659090025E-2"/>
                  <c:y val="-5.71181594819967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0E-4321-BBE4-D4699F8BE3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инфлација!$C$4:$AO$4</c:f>
              <c:numCache>
                <c:formatCode>0.0%</c:formatCode>
                <c:ptCount val="14"/>
                <c:pt idx="0">
                  <c:v>8.0000000000000002E-3</c:v>
                </c:pt>
                <c:pt idx="1">
                  <c:v>1.2E-2</c:v>
                </c:pt>
                <c:pt idx="2">
                  <c:v>3.2000000000000001E-2</c:v>
                </c:pt>
                <c:pt idx="3">
                  <c:v>0.14199999999999999</c:v>
                </c:pt>
                <c:pt idx="4">
                  <c:v>9.4E-2</c:v>
                </c:pt>
                <c:pt idx="5">
                  <c:v>3.5000000000000003E-2</c:v>
                </c:pt>
                <c:pt idx="6">
                  <c:v>4.9000000000000002E-2</c:v>
                </c:pt>
                <c:pt idx="7">
                  <c:v>0.05</c:v>
                </c:pt>
                <c:pt idx="8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0E-4321-BBE4-D4699F8BE3DE}"/>
            </c:ext>
          </c:extLst>
        </c:ser>
        <c:ser>
          <c:idx val="1"/>
          <c:order val="1"/>
          <c:tx>
            <c:strRef>
              <c:f>инфлација!$B$5</c:f>
              <c:strCache>
                <c:ptCount val="1"/>
                <c:pt idx="0">
                  <c:v>Forcast NBRSM 10'22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инфлација!$C$5:$AL$5</c:f>
            </c:numRef>
          </c:val>
          <c:extLst>
            <c:ext xmlns:c16="http://schemas.microsoft.com/office/drawing/2014/chart" uri="{C3380CC4-5D6E-409C-BE32-E72D297353CC}">
              <c16:uniqueId val="{00000002-770E-4321-BBE4-D4699F8BE3DE}"/>
            </c:ext>
          </c:extLst>
        </c:ser>
        <c:ser>
          <c:idx val="2"/>
          <c:order val="2"/>
          <c:tx>
            <c:strRef>
              <c:f>инфлација!$B$6</c:f>
              <c:strCache>
                <c:ptCount val="1"/>
                <c:pt idx="0">
                  <c:v>Forcast NBRSM 03'23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инфлација!$C$6:$AL$6</c:f>
            </c:numRef>
          </c:val>
          <c:extLst>
            <c:ext xmlns:c16="http://schemas.microsoft.com/office/drawing/2014/chart" uri="{C3380CC4-5D6E-409C-BE32-E72D297353CC}">
              <c16:uniqueId val="{00000003-770E-4321-BBE4-D4699F8BE3DE}"/>
            </c:ext>
          </c:extLst>
        </c:ser>
        <c:ser>
          <c:idx val="3"/>
          <c:order val="3"/>
          <c:tx>
            <c:strRef>
              <c:f>инфлација!$B$7</c:f>
              <c:strCache>
                <c:ptCount val="1"/>
                <c:pt idx="0">
                  <c:v>Forcast NBRSM 10'23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инфлација!$C$7:$AL$7</c:f>
            </c:numRef>
          </c:val>
          <c:extLst>
            <c:ext xmlns:c16="http://schemas.microsoft.com/office/drawing/2014/chart" uri="{C3380CC4-5D6E-409C-BE32-E72D297353CC}">
              <c16:uniqueId val="{00000004-770E-4321-BBE4-D4699F8BE3DE}"/>
            </c:ext>
          </c:extLst>
        </c:ser>
        <c:ser>
          <c:idx val="4"/>
          <c:order val="4"/>
          <c:tx>
            <c:strRef>
              <c:f>инфлација!$B$8</c:f>
              <c:strCache>
                <c:ptCount val="1"/>
                <c:pt idx="0">
                  <c:v>Forcast NBRSM   4'24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инфлација!$C$8:$AL$8</c:f>
            </c:numRef>
          </c:val>
          <c:extLst>
            <c:ext xmlns:c16="http://schemas.microsoft.com/office/drawing/2014/chart" uri="{C3380CC4-5D6E-409C-BE32-E72D297353CC}">
              <c16:uniqueId val="{00000005-770E-4321-BBE4-D4699F8BE3DE}"/>
            </c:ext>
          </c:extLst>
        </c:ser>
        <c:ser>
          <c:idx val="6"/>
          <c:order val="6"/>
          <c:tx>
            <c:strRef>
              <c:f>инфлација!$B$11</c:f>
              <c:strCache>
                <c:ptCount val="1"/>
                <c:pt idx="0">
                  <c:v>Forcast IMF 10'22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инфлација!$C$11:$AL$11</c:f>
            </c:numRef>
          </c:val>
          <c:extLst>
            <c:ext xmlns:c16="http://schemas.microsoft.com/office/drawing/2014/chart" uri="{C3380CC4-5D6E-409C-BE32-E72D297353CC}">
              <c16:uniqueId val="{00000006-770E-4321-BBE4-D4699F8BE3DE}"/>
            </c:ext>
          </c:extLst>
        </c:ser>
        <c:ser>
          <c:idx val="7"/>
          <c:order val="7"/>
          <c:tx>
            <c:strRef>
              <c:f>инфлација!$B$12</c:f>
              <c:strCache>
                <c:ptCount val="1"/>
                <c:pt idx="0">
                  <c:v>Forcast IMF 06'23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инфлација!$C$12:$AL$12</c:f>
            </c:numRef>
          </c:val>
          <c:extLst>
            <c:ext xmlns:c16="http://schemas.microsoft.com/office/drawing/2014/chart" uri="{C3380CC4-5D6E-409C-BE32-E72D297353CC}">
              <c16:uniqueId val="{00000007-770E-4321-BBE4-D4699F8BE3DE}"/>
            </c:ext>
          </c:extLst>
        </c:ser>
        <c:ser>
          <c:idx val="8"/>
          <c:order val="8"/>
          <c:tx>
            <c:strRef>
              <c:f>инфлација!$B$13</c:f>
              <c:strCache>
                <c:ptCount val="1"/>
                <c:pt idx="0">
                  <c:v>Forcast IMF 10'23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инфлација!$C$13:$AL$13</c:f>
            </c:numRef>
          </c:val>
          <c:extLst>
            <c:ext xmlns:c16="http://schemas.microsoft.com/office/drawing/2014/chart" uri="{C3380CC4-5D6E-409C-BE32-E72D297353CC}">
              <c16:uniqueId val="{00000008-770E-4321-BBE4-D4699F8BE3DE}"/>
            </c:ext>
          </c:extLst>
        </c:ser>
        <c:ser>
          <c:idx val="9"/>
          <c:order val="9"/>
          <c:tx>
            <c:strRef>
              <c:f>инфлација!$B$14</c:f>
              <c:strCache>
                <c:ptCount val="1"/>
                <c:pt idx="0">
                  <c:v>Forcast IMF 4'24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инфлација!$C$14:$AL$14</c:f>
            </c:numRef>
          </c:val>
          <c:extLst>
            <c:ext xmlns:c16="http://schemas.microsoft.com/office/drawing/2014/chart" uri="{C3380CC4-5D6E-409C-BE32-E72D297353CC}">
              <c16:uniqueId val="{00000009-770E-4321-BBE4-D4699F8BE3DE}"/>
            </c:ext>
          </c:extLst>
        </c:ser>
        <c:ser>
          <c:idx val="11"/>
          <c:order val="10"/>
          <c:tx>
            <c:strRef>
              <c:f>инфлација!$B$17</c:f>
              <c:strCache>
                <c:ptCount val="1"/>
                <c:pt idx="0">
                  <c:v>Forcast World Bank 10'22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инфлација!$C$17:$AL$17</c:f>
            </c:numRef>
          </c:val>
          <c:extLst>
            <c:ext xmlns:c16="http://schemas.microsoft.com/office/drawing/2014/chart" uri="{C3380CC4-5D6E-409C-BE32-E72D297353CC}">
              <c16:uniqueId val="{0000000A-770E-4321-BBE4-D4699F8BE3DE}"/>
            </c:ext>
          </c:extLst>
        </c:ser>
        <c:ser>
          <c:idx val="12"/>
          <c:order val="11"/>
          <c:tx>
            <c:strRef>
              <c:f>инфлација!$B$18</c:f>
              <c:strCache>
                <c:ptCount val="1"/>
                <c:pt idx="0">
                  <c:v>Forcast World Bank 03'23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инфлација!$C$18:$AL$18</c:f>
            </c:numRef>
          </c:val>
          <c:extLst>
            <c:ext xmlns:c16="http://schemas.microsoft.com/office/drawing/2014/chart" uri="{C3380CC4-5D6E-409C-BE32-E72D297353CC}">
              <c16:uniqueId val="{0000000B-770E-4321-BBE4-D4699F8BE3DE}"/>
            </c:ext>
          </c:extLst>
        </c:ser>
        <c:ser>
          <c:idx val="13"/>
          <c:order val="12"/>
          <c:tx>
            <c:strRef>
              <c:f>инфлација!$B$19</c:f>
              <c:strCache>
                <c:ptCount val="1"/>
                <c:pt idx="0">
                  <c:v>Forcast World Bank 10'23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инфлација!$C$19:$AL$19</c:f>
            </c:numRef>
          </c:val>
          <c:extLst>
            <c:ext xmlns:c16="http://schemas.microsoft.com/office/drawing/2014/chart" uri="{C3380CC4-5D6E-409C-BE32-E72D297353CC}">
              <c16:uniqueId val="{0000000C-770E-4321-BBE4-D4699F8BE3DE}"/>
            </c:ext>
          </c:extLst>
        </c:ser>
        <c:ser>
          <c:idx val="15"/>
          <c:order val="13"/>
          <c:tx>
            <c:strRef>
              <c:f>инфлација!$B$22</c:f>
              <c:strCache>
                <c:ptCount val="1"/>
                <c:pt idx="0">
                  <c:v>Forcast European Commission 11'22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инфлација!$C$22:$AL$22</c:f>
            </c:numRef>
          </c:val>
          <c:extLst>
            <c:ext xmlns:c16="http://schemas.microsoft.com/office/drawing/2014/chart" uri="{C3380CC4-5D6E-409C-BE32-E72D297353CC}">
              <c16:uniqueId val="{0000000D-770E-4321-BBE4-D4699F8BE3DE}"/>
            </c:ext>
          </c:extLst>
        </c:ser>
        <c:ser>
          <c:idx val="16"/>
          <c:order val="14"/>
          <c:tx>
            <c:strRef>
              <c:f>инфлација!$B$23</c:f>
              <c:strCache>
                <c:ptCount val="1"/>
                <c:pt idx="0">
                  <c:v>Forcast European Commission 05'23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инфлација!$C$23:$AL$23</c:f>
            </c:numRef>
          </c:val>
          <c:extLst>
            <c:ext xmlns:c16="http://schemas.microsoft.com/office/drawing/2014/chart" uri="{C3380CC4-5D6E-409C-BE32-E72D297353CC}">
              <c16:uniqueId val="{0000000E-770E-4321-BBE4-D4699F8BE3DE}"/>
            </c:ext>
          </c:extLst>
        </c:ser>
        <c:ser>
          <c:idx val="18"/>
          <c:order val="15"/>
          <c:tx>
            <c:strRef>
              <c:f>инфлација!$B$26</c:f>
              <c:strCache>
                <c:ptCount val="1"/>
                <c:pt idx="0">
                  <c:v>Консензус форкаст 10'22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инфлација!$C$26:$AL$26</c:f>
            </c:numRef>
          </c:val>
          <c:extLst>
            <c:ext xmlns:c16="http://schemas.microsoft.com/office/drawing/2014/chart" uri="{C3380CC4-5D6E-409C-BE32-E72D297353CC}">
              <c16:uniqueId val="{0000000F-770E-4321-BBE4-D4699F8BE3DE}"/>
            </c:ext>
          </c:extLst>
        </c:ser>
        <c:ser>
          <c:idx val="19"/>
          <c:order val="16"/>
          <c:tx>
            <c:strRef>
              <c:f>инфлација!$B$27</c:f>
              <c:strCache>
                <c:ptCount val="1"/>
                <c:pt idx="0">
                  <c:v>Консензус форкаст 10'23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инфлација!$C$27:$AL$27</c:f>
            </c:numRef>
          </c:val>
          <c:extLst>
            <c:ext xmlns:c16="http://schemas.microsoft.com/office/drawing/2014/chart" uri="{C3380CC4-5D6E-409C-BE32-E72D297353CC}">
              <c16:uniqueId val="{00000010-770E-4321-BBE4-D4699F8BE3DE}"/>
            </c:ext>
          </c:extLst>
        </c:ser>
        <c:ser>
          <c:idx val="31"/>
          <c:order val="26"/>
          <c:tx>
            <c:strRef>
              <c:f>инфлација!$B$41</c:f>
              <c:strCache>
                <c:ptCount val="1"/>
                <c:pt idx="0">
                  <c:v>Forcast ECB 12'23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инфлација!$C$41:$AL$41</c:f>
            </c:numRef>
          </c:val>
          <c:extLst>
            <c:ext xmlns:c16="http://schemas.microsoft.com/office/drawing/2014/chart" uri="{C3380CC4-5D6E-409C-BE32-E72D297353CC}">
              <c16:uniqueId val="{00000011-770E-4321-BBE4-D4699F8BE3DE}"/>
            </c:ext>
          </c:extLst>
        </c:ser>
        <c:ser>
          <c:idx val="32"/>
          <c:order val="27"/>
          <c:tx>
            <c:strRef>
              <c:f>инфлација!$B$42</c:f>
              <c:strCache>
                <c:ptCount val="1"/>
                <c:pt idx="0">
                  <c:v>Forcast ECB 03'24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инфлација!$C$42:$AL$42</c:f>
            </c:numRef>
          </c:val>
          <c:extLst>
            <c:ext xmlns:c16="http://schemas.microsoft.com/office/drawing/2014/chart" uri="{C3380CC4-5D6E-409C-BE32-E72D297353CC}">
              <c16:uniqueId val="{00000012-770E-4321-BBE4-D4699F8BE3DE}"/>
            </c:ext>
          </c:extLst>
        </c:ser>
        <c:ser>
          <c:idx val="33"/>
          <c:order val="28"/>
          <c:tx>
            <c:strRef>
              <c:f>инфлација!$B$43</c:f>
              <c:strCache>
                <c:ptCount val="1"/>
                <c:pt idx="0">
                  <c:v>Forcast ECB 06'24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инфлација!$C$43:$AL$43</c:f>
            </c:numRef>
          </c:val>
          <c:extLst>
            <c:ext xmlns:c16="http://schemas.microsoft.com/office/drawing/2014/chart" uri="{C3380CC4-5D6E-409C-BE32-E72D297353CC}">
              <c16:uniqueId val="{00000013-770E-4321-BBE4-D4699F8BE3DE}"/>
            </c:ext>
          </c:extLst>
        </c:ser>
        <c:ser>
          <c:idx val="20"/>
          <c:order val="17"/>
          <c:tx>
            <c:strRef>
              <c:f>инфлација!$B$28</c:f>
              <c:strCache>
                <c:ptCount val="1"/>
                <c:pt idx="0">
                  <c:v>Kонсензус форкаст 4'24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инфлација!$C$28:$AL$28</c:f>
            </c:numRef>
          </c:val>
          <c:extLst>
            <c:ext xmlns:c16="http://schemas.microsoft.com/office/drawing/2014/chart" uri="{C3380CC4-5D6E-409C-BE32-E72D297353CC}">
              <c16:uniqueId val="{00000014-770E-4321-BBE4-D4699F8BE3DE}"/>
            </c:ext>
          </c:extLst>
        </c:ser>
        <c:ser>
          <c:idx val="22"/>
          <c:order val="18"/>
          <c:tx>
            <c:strRef>
              <c:f>инфлација!$B$31</c:f>
              <c:strCache>
                <c:ptCount val="1"/>
                <c:pt idx="0">
                  <c:v>Министерство за финансии 11'22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инфлација!$C$31:$AL$31</c:f>
            </c:numRef>
          </c:val>
          <c:extLst>
            <c:ext xmlns:c16="http://schemas.microsoft.com/office/drawing/2014/chart" uri="{C3380CC4-5D6E-409C-BE32-E72D297353CC}">
              <c16:uniqueId val="{00000015-770E-4321-BBE4-D4699F8BE3DE}"/>
            </c:ext>
          </c:extLst>
        </c:ser>
        <c:ser>
          <c:idx val="23"/>
          <c:order val="19"/>
          <c:tx>
            <c:strRef>
              <c:f>инфлација!$B$32</c:f>
              <c:strCache>
                <c:ptCount val="1"/>
                <c:pt idx="0">
                  <c:v>Министерство за финансии 4'23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инфлација!$C$32:$AL$32</c:f>
            </c:numRef>
          </c:val>
          <c:extLst>
            <c:ext xmlns:c16="http://schemas.microsoft.com/office/drawing/2014/chart" uri="{C3380CC4-5D6E-409C-BE32-E72D297353CC}">
              <c16:uniqueId val="{00000016-770E-4321-BBE4-D4699F8BE3DE}"/>
            </c:ext>
          </c:extLst>
        </c:ser>
        <c:ser>
          <c:idx val="26"/>
          <c:order val="21"/>
          <c:tx>
            <c:strRef>
              <c:f>инфлација!$B$36</c:f>
              <c:strCache>
                <c:ptCount val="1"/>
                <c:pt idx="0">
                  <c:v>Forcast ECB 12'22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инфлација!$C$36:$AL$36</c:f>
            </c:numRef>
          </c:val>
          <c:extLst>
            <c:ext xmlns:c16="http://schemas.microsoft.com/office/drawing/2014/chart" uri="{C3380CC4-5D6E-409C-BE32-E72D297353CC}">
              <c16:uniqueId val="{00000017-770E-4321-BBE4-D4699F8BE3DE}"/>
            </c:ext>
          </c:extLst>
        </c:ser>
        <c:ser>
          <c:idx val="27"/>
          <c:order val="22"/>
          <c:tx>
            <c:strRef>
              <c:f>инфлација!$B$37</c:f>
              <c:strCache>
                <c:ptCount val="1"/>
                <c:pt idx="0">
                  <c:v>Forcast ECB 03'23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инфлација!$C$37:$AL$37</c:f>
            </c:numRef>
          </c:val>
          <c:extLst>
            <c:ext xmlns:c16="http://schemas.microsoft.com/office/drawing/2014/chart" uri="{C3380CC4-5D6E-409C-BE32-E72D297353CC}">
              <c16:uniqueId val="{00000018-770E-4321-BBE4-D4699F8BE3DE}"/>
            </c:ext>
          </c:extLst>
        </c:ser>
        <c:ser>
          <c:idx val="28"/>
          <c:order val="23"/>
          <c:tx>
            <c:strRef>
              <c:f>инфлација!$B$38</c:f>
              <c:strCache>
                <c:ptCount val="1"/>
                <c:pt idx="0">
                  <c:v>Forcast ECB 06'23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инфлација!$C$38:$AL$38</c:f>
            </c:numRef>
          </c:val>
          <c:extLst>
            <c:ext xmlns:c16="http://schemas.microsoft.com/office/drawing/2014/chart" uri="{C3380CC4-5D6E-409C-BE32-E72D297353CC}">
              <c16:uniqueId val="{00000019-770E-4321-BBE4-D4699F8BE3DE}"/>
            </c:ext>
          </c:extLst>
        </c:ser>
        <c:ser>
          <c:idx val="29"/>
          <c:order val="24"/>
          <c:tx>
            <c:strRef>
              <c:f>инфлација!$B$39</c:f>
              <c:strCache>
                <c:ptCount val="1"/>
                <c:pt idx="0">
                  <c:v>Forcast ECB 07'23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инфлација!$C$39:$AL$39</c:f>
            </c:numRef>
          </c:val>
          <c:extLst>
            <c:ext xmlns:c16="http://schemas.microsoft.com/office/drawing/2014/chart" uri="{C3380CC4-5D6E-409C-BE32-E72D297353CC}">
              <c16:uniqueId val="{0000001A-770E-4321-BBE4-D4699F8BE3DE}"/>
            </c:ext>
          </c:extLst>
        </c:ser>
        <c:ser>
          <c:idx val="30"/>
          <c:order val="25"/>
          <c:tx>
            <c:strRef>
              <c:f>инфлација!$B$40</c:f>
              <c:strCache>
                <c:ptCount val="1"/>
                <c:pt idx="0">
                  <c:v>Forcast ECB 09'23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инфлација!$C$40:$AL$40</c:f>
            </c:numRef>
          </c:val>
          <c:extLst>
            <c:ext xmlns:c16="http://schemas.microsoft.com/office/drawing/2014/chart" uri="{C3380CC4-5D6E-409C-BE32-E72D297353CC}">
              <c16:uniqueId val="{0000001B-770E-4321-BBE4-D4699F8BE3D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75898624"/>
        <c:axId val="175900160"/>
      </c:barChart>
      <c:lineChart>
        <c:grouping val="standard"/>
        <c:varyColors val="0"/>
        <c:ser>
          <c:idx val="5"/>
          <c:order val="5"/>
          <c:tx>
            <c:strRef>
              <c:f>инфлација!$B$10</c:f>
              <c:strCache>
                <c:ptCount val="1"/>
                <c:pt idx="0">
                  <c:v>Forcast NBRSM   10'24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инфлација!$C$10:$AL$10</c:f>
              <c:numCache>
                <c:formatCode>General</c:formatCode>
                <c:ptCount val="11"/>
                <c:pt idx="5" formatCode="0.0%">
                  <c:v>3.5000000000000003E-2</c:v>
                </c:pt>
                <c:pt idx="6" formatCode="0.0%">
                  <c:v>2.5000000000000001E-2</c:v>
                </c:pt>
                <c:pt idx="7" formatCode="0.0%">
                  <c:v>2.5000000000000001E-2</c:v>
                </c:pt>
                <c:pt idx="8" formatCode="0.0%">
                  <c:v>2.5000000000000001E-2</c:v>
                </c:pt>
                <c:pt idx="9" formatCode="0.0%">
                  <c:v>2.5000000000000001E-2</c:v>
                </c:pt>
                <c:pt idx="10" formatCode="0.0%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770E-4321-BBE4-D4699F8BE3DE}"/>
            </c:ext>
          </c:extLst>
        </c:ser>
        <c:ser>
          <c:idx val="25"/>
          <c:order val="20"/>
          <c:tx>
            <c:strRef>
              <c:f>инфлација!$B$35</c:f>
              <c:strCache>
                <c:ptCount val="1"/>
                <c:pt idx="0">
                  <c:v>Inflation rate EU</c:v>
                </c:pt>
              </c:strCache>
            </c:strRef>
          </c:tx>
          <c:spPr>
            <a:ln w="22225" cap="rnd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9.1921240793241786E-4"/>
                  <c:y val="-6.2158949493604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770E-4321-BBE4-D4699F8BE3DE}"/>
                </c:ext>
              </c:extLst>
            </c:dLbl>
            <c:dLbl>
              <c:idx val="1"/>
              <c:layout>
                <c:manualLayout>
                  <c:x val="-2.4396097048171549E-2"/>
                  <c:y val="0.11256894753185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645594899239741E-2"/>
                      <c:h val="0.124317898987209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E-770E-4321-BBE4-D4699F8BE3DE}"/>
                </c:ext>
              </c:extLst>
            </c:dLbl>
            <c:dLbl>
              <c:idx val="5"/>
              <c:layout>
                <c:manualLayout>
                  <c:x val="-3.2654322129944367E-2"/>
                  <c:y val="-0.1878189003539976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770E-4321-BBE4-D4699F8BE3DE}"/>
                </c:ext>
              </c:extLst>
            </c:dLbl>
            <c:dLbl>
              <c:idx val="6"/>
              <c:layout>
                <c:manualLayout>
                  <c:x val="-1.902177768319515E-2"/>
                  <c:y val="-8.6719388834565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770E-4321-BBE4-D4699F8BE3DE}"/>
                </c:ext>
              </c:extLst>
            </c:dLbl>
            <c:dLbl>
              <c:idx val="7"/>
              <c:layout>
                <c:manualLayout>
                  <c:x val="-1.6084057354170331E-2"/>
                  <c:y val="-0.1012437170843840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770E-4321-BBE4-D4699F8BE3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инфлација!$C$35:$AL$35</c:f>
              <c:numCache>
                <c:formatCode>0.0%</c:formatCode>
                <c:ptCount val="11"/>
                <c:pt idx="0">
                  <c:v>1.2999999999999999E-2</c:v>
                </c:pt>
                <c:pt idx="1">
                  <c:v>-3.0000000000000001E-3</c:v>
                </c:pt>
                <c:pt idx="2">
                  <c:v>0.05</c:v>
                </c:pt>
                <c:pt idx="3">
                  <c:v>9.1999999999999998E-2</c:v>
                </c:pt>
                <c:pt idx="4">
                  <c:v>2.9000000000000001E-2</c:v>
                </c:pt>
                <c:pt idx="5">
                  <c:v>2.4E-2</c:v>
                </c:pt>
                <c:pt idx="6">
                  <c:v>2.5000000000000001E-2</c:v>
                </c:pt>
                <c:pt idx="7">
                  <c:v>2.3E-2</c:v>
                </c:pt>
                <c:pt idx="8">
                  <c:v>2.1999999999999999E-2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770E-4321-BBE4-D4699F8BE3DE}"/>
            </c:ext>
          </c:extLst>
        </c:ser>
        <c:ser>
          <c:idx val="35"/>
          <c:order val="29"/>
          <c:tx>
            <c:strRef>
              <c:f>инфлација!$B$47</c:f>
              <c:strCache>
                <c:ptCount val="1"/>
                <c:pt idx="0">
                  <c:v>Forcast ECB 03'25</c:v>
                </c:pt>
              </c:strCache>
            </c:strRef>
          </c:tx>
          <c:spPr>
            <a:ln w="22225" cap="rnd">
              <a:solidFill>
                <a:srgbClr val="00B0F0"/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инфлација!$C$47:$AO$47</c:f>
              <c:numCache>
                <c:formatCode>General</c:formatCode>
                <c:ptCount val="14"/>
                <c:pt idx="8" formatCode="0.0%">
                  <c:v>2.3E-2</c:v>
                </c:pt>
                <c:pt idx="9" formatCode="0.0%">
                  <c:v>2.3E-2</c:v>
                </c:pt>
                <c:pt idx="10" formatCode="0.0%">
                  <c:v>1.9E-2</c:v>
                </c:pt>
                <c:pt idx="11" formatCode="0.0%">
                  <c:v>0.02</c:v>
                </c:pt>
                <c:pt idx="12" formatCode="0.0%">
                  <c:v>0.02</c:v>
                </c:pt>
                <c:pt idx="13" formatCode="0.0%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770E-4321-BBE4-D4699F8BE3DE}"/>
            </c:ext>
          </c:extLst>
        </c:ser>
        <c:ser>
          <c:idx val="36"/>
          <c:order val="30"/>
          <c:tx>
            <c:strRef>
              <c:f>инфлација!$B$48</c:f>
              <c:strCache>
                <c:ptCount val="1"/>
                <c:pt idx="0">
                  <c:v>Inflation rate USA,Fed's </c:v>
                </c:pt>
              </c:strCache>
            </c:strRef>
          </c:tx>
          <c:spPr>
            <a:ln w="22225" cap="rnd">
              <a:solidFill>
                <a:srgbClr val="E6CCD0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882027635650603E-2"/>
                  <c:y val="-0.1016637217733404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770E-4321-BBE4-D4699F8BE3DE}"/>
                </c:ext>
              </c:extLst>
            </c:dLbl>
            <c:dLbl>
              <c:idx val="1"/>
              <c:layout>
                <c:manualLayout>
                  <c:x val="1.5698868935693777E-2"/>
                  <c:y val="-3.7196065053535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770E-4321-BBE4-D4699F8BE3DE}"/>
                </c:ext>
              </c:extLst>
            </c:dLbl>
            <c:dLbl>
              <c:idx val="2"/>
              <c:layout>
                <c:manualLayout>
                  <c:x val="1.4190262869319894E-2"/>
                  <c:y val="-9.278777545457285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770E-4321-BBE4-D4699F8BE3DE}"/>
                </c:ext>
              </c:extLst>
            </c:dLbl>
            <c:dLbl>
              <c:idx val="5"/>
              <c:layout>
                <c:manualLayout>
                  <c:x val="-3.0925845027152555E-2"/>
                  <c:y val="3.58842399602009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770E-4321-BBE4-D4699F8BE3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99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инфлација!$C$48:$AK$48</c:f>
              <c:numCache>
                <c:formatCode>0.0%</c:formatCode>
                <c:ptCount val="10"/>
                <c:pt idx="0">
                  <c:v>1.6E-2</c:v>
                </c:pt>
                <c:pt idx="1">
                  <c:v>1.2999999999999999E-2</c:v>
                </c:pt>
                <c:pt idx="2">
                  <c:v>6.2E-2</c:v>
                </c:pt>
                <c:pt idx="3">
                  <c:v>5.5E-2</c:v>
                </c:pt>
                <c:pt idx="4">
                  <c:v>2.7E-2</c:v>
                </c:pt>
                <c:pt idx="5">
                  <c:v>2.5999999999999999E-2</c:v>
                </c:pt>
                <c:pt idx="6">
                  <c:v>2.5000000000000001E-2</c:v>
                </c:pt>
                <c:pt idx="7">
                  <c:v>2.5999999999999999E-2</c:v>
                </c:pt>
                <c:pt idx="8">
                  <c:v>2.3E-2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8-770E-4321-BBE4-D4699F8BE3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898624"/>
        <c:axId val="175900160"/>
      </c:lineChart>
      <c:catAx>
        <c:axId val="17589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900160"/>
        <c:crosses val="autoZero"/>
        <c:auto val="1"/>
        <c:lblAlgn val="ctr"/>
        <c:lblOffset val="100"/>
        <c:noMultiLvlLbl val="0"/>
      </c:catAx>
      <c:valAx>
        <c:axId val="17590016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758986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9865713857809961"/>
          <c:w val="1"/>
          <c:h val="0.167071965732702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mk-MK" sz="900" b="1" dirty="0">
                <a:solidFill>
                  <a:srgbClr val="002060"/>
                </a:solidFill>
                <a:latin typeface="+mn-lt"/>
              </a:rPr>
              <a:t>домаќинства </a:t>
            </a:r>
            <a:endParaRPr lang="en-US" sz="900" b="1" dirty="0">
              <a:solidFill>
                <a:srgbClr val="00206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'12.2010-9.2021'!$GA$33</c:f>
              <c:strCache>
                <c:ptCount val="1"/>
                <c:pt idx="0">
                  <c:v>30.09.2021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F2-4513-B6B9-0EB84DE6B4D0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F2-4513-B6B9-0EB84DE6B4D0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F2-4513-B6B9-0EB84DE6B4D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mk-MK" baseline="0" dirty="0"/>
                      <a:t>Станбени кредити
 36%</a:t>
                    </a: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3F2-4513-B6B9-0EB84DE6B4D0}"/>
                </c:ext>
              </c:extLst>
            </c:dLbl>
            <c:dLbl>
              <c:idx val="1"/>
              <c:layout>
                <c:manualLayout>
                  <c:x val="0.2146997825822835"/>
                  <c:y val="-0.1674524213029754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6533F63-4205-41C6-90D6-0C56E4879B86}" type="CATEGORYNAME">
                      <a:rPr lang="ru-RU"/>
                      <a:pPr>
                        <a:defRPr sz="1000"/>
                      </a:pPr>
                      <a:t>[CATEGORY NAME]</a:t>
                    </a:fld>
                    <a:r>
                      <a:rPr lang="ru-RU" baseline="0" dirty="0"/>
                      <a:t>
62 %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222828661981858"/>
                      <c:h val="0.31535249744722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3F2-4513-B6B9-0EB84DE6B4D0}"/>
                </c:ext>
              </c:extLst>
            </c:dLbl>
            <c:dLbl>
              <c:idx val="2"/>
              <c:layout>
                <c:manualLayout>
                  <c:x val="9.3532227554602235E-3"/>
                  <c:y val="0.16501916589593213"/>
                </c:manualLayout>
              </c:layout>
              <c:tx>
                <c:rich>
                  <a:bodyPr/>
                  <a:lstStyle/>
                  <a:p>
                    <a:fld id="{A3850A9F-B34B-4085-BD68-6D9DF5A79470}" type="CATEGORYNAME">
                      <a:rPr lang="mk-MK"/>
                      <a:pPr/>
                      <a:t>[CATEGORY NAME]</a:t>
                    </a:fld>
                    <a:r>
                      <a:rPr lang="mk-MK" baseline="0" dirty="0"/>
                      <a:t>
0,16 %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3F2-4513-B6B9-0EB84DE6B4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'12.2010-9.2021'!$FZ$34:$FZ$36</c:f>
              <c:strCache>
                <c:ptCount val="3"/>
                <c:pt idx="0">
                  <c:v>Стамбени кредити</c:v>
                </c:pt>
                <c:pt idx="1">
                  <c:v>Картички и потрошувачки кредити</c:v>
                </c:pt>
                <c:pt idx="2">
                  <c:v>автомобилски кредити</c:v>
                </c:pt>
              </c:strCache>
            </c:strRef>
          </c:cat>
          <c:val>
            <c:numRef>
              <c:f>'12.2010-9.2021'!$GA$34:$GA$36</c:f>
              <c:numCache>
                <c:formatCode>0.0%</c:formatCode>
                <c:ptCount val="3"/>
                <c:pt idx="0" formatCode="0.00%">
                  <c:v>0.30889098450713698</c:v>
                </c:pt>
                <c:pt idx="1">
                  <c:v>0.67088072737990112</c:v>
                </c:pt>
                <c:pt idx="2" formatCode="0.00%">
                  <c:v>1.1669101711402723E-3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3F2-4513-B6B9-0EB84DE6B4D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cap="none" spc="0" normalizeH="0" baseline="0">
                <a:solidFill>
                  <a:prstClr val="black">
                    <a:lumMod val="50000"/>
                    <a:lumOff val="50000"/>
                  </a:prstClr>
                </a:solidFill>
                <a:latin typeface="+mj-lt"/>
                <a:ea typeface="+mj-ea"/>
                <a:cs typeface="+mj-cs"/>
              </a:defRPr>
            </a:pPr>
            <a:r>
              <a:rPr lang="mk-MK" sz="1600" b="1" i="0" u="none" strike="noStrike" kern="1200" cap="none" spc="0" normalizeH="0" baseline="0" dirty="0">
                <a:solidFill>
                  <a:srgbClr val="FF0000"/>
                </a:solidFill>
              </a:rPr>
              <a:t>Структура на кредитите</a:t>
            </a:r>
            <a:endParaRPr lang="en-US" sz="1600" b="1" i="0" u="none" strike="noStrike" kern="1200" cap="none" spc="0" normalizeH="0" baseline="0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cap="none" spc="0" normalizeH="0" baseline="0">
              <a:solidFill>
                <a:prstClr val="black">
                  <a:lumMod val="50000"/>
                  <a:lumOff val="50000"/>
                </a:prst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18300925925925926"/>
          <c:w val="0.95"/>
          <c:h val="0.6036880285797608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депозити!$A$34</c:f>
              <c:strCache>
                <c:ptCount val="1"/>
                <c:pt idx="0">
                  <c:v>нефинансиски друштва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3491-4D14-9553-0F1E1E12716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491-4D14-9553-0F1E1E12716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491-4D14-9553-0F1E1E12716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491-4D14-9553-0F1E1E12716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3491-4D14-9553-0F1E1E127160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491-4D14-9553-0F1E1E12716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491-4D14-9553-0F1E1E12716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3491-4D14-9553-0F1E1E12716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3491-4D14-9553-0F1E1E12716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3491-4D14-9553-0F1E1E1271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депозити!$B$33:$K$33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депозити!$B$34:$K$34</c:f>
              <c:numCache>
                <c:formatCode>0%</c:formatCode>
                <c:ptCount val="10"/>
                <c:pt idx="0">
                  <c:v>0.49079530981928343</c:v>
                </c:pt>
                <c:pt idx="1">
                  <c:v>0.4764334512433655</c:v>
                </c:pt>
                <c:pt idx="2">
                  <c:v>0.47869158445500021</c:v>
                </c:pt>
                <c:pt idx="3">
                  <c:v>0.48573408930099393</c:v>
                </c:pt>
                <c:pt idx="4">
                  <c:v>0.48076836508706744</c:v>
                </c:pt>
                <c:pt idx="5">
                  <c:v>0.47970877846829951</c:v>
                </c:pt>
                <c:pt idx="6">
                  <c:v>0.48209699199639705</c:v>
                </c:pt>
                <c:pt idx="7">
                  <c:v>0.47941883943501146</c:v>
                </c:pt>
                <c:pt idx="8">
                  <c:v>0.49221793612503079</c:v>
                </c:pt>
                <c:pt idx="9">
                  <c:v>0.49063102021061589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491-4D14-9553-0F1E1E127160}"/>
            </c:ext>
          </c:extLst>
        </c:ser>
        <c:ser>
          <c:idx val="1"/>
          <c:order val="1"/>
          <c:tx>
            <c:strRef>
              <c:f>депозити!$A$35</c:f>
              <c:strCache>
                <c:ptCount val="1"/>
                <c:pt idx="0">
                  <c:v>домаќинства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3491-4D14-9553-0F1E1E12716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3491-4D14-9553-0F1E1E12716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3491-4D14-9553-0F1E1E12716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3491-4D14-9553-0F1E1E12716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3491-4D14-9553-0F1E1E1271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депозити!$B$33:$K$33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депозити!$B$35:$K$35</c:f>
              <c:numCache>
                <c:formatCode>0%</c:formatCode>
                <c:ptCount val="10"/>
                <c:pt idx="0">
                  <c:v>0.49900201126160831</c:v>
                </c:pt>
                <c:pt idx="1">
                  <c:v>0.51248974080202003</c:v>
                </c:pt>
                <c:pt idx="2">
                  <c:v>0.51134881984770619</c:v>
                </c:pt>
                <c:pt idx="3">
                  <c:v>0.50017244178305587</c:v>
                </c:pt>
                <c:pt idx="4">
                  <c:v>0.51294553015243149</c:v>
                </c:pt>
                <c:pt idx="5">
                  <c:v>0.5145675555657433</c:v>
                </c:pt>
                <c:pt idx="6">
                  <c:v>0.51227715970728249</c:v>
                </c:pt>
                <c:pt idx="7">
                  <c:v>0.51546332976433062</c:v>
                </c:pt>
                <c:pt idx="8">
                  <c:v>0.5026712951282869</c:v>
                </c:pt>
                <c:pt idx="9">
                  <c:v>0.50203909922111645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491-4D14-9553-0F1E1E12716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58343807"/>
        <c:axId val="1858344287"/>
      </c:barChart>
      <c:catAx>
        <c:axId val="1858343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8344287"/>
        <c:crosses val="autoZero"/>
        <c:auto val="1"/>
        <c:lblAlgn val="ctr"/>
        <c:lblOffset val="100"/>
        <c:noMultiLvlLbl val="0"/>
      </c:catAx>
      <c:valAx>
        <c:axId val="1858344287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58343807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mk-MK" sz="1400" dirty="0">
                <a:solidFill>
                  <a:srgbClr val="002060"/>
                </a:solidFill>
                <a:latin typeface="+mn-lt"/>
              </a:rPr>
              <a:t>КРЕДИТИ</a:t>
            </a:r>
            <a:endParaRPr lang="en-US" sz="1400" dirty="0">
              <a:solidFill>
                <a:srgbClr val="00206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'Бруто кредити на нефинан. субј.'!$EX$45</c:f>
              <c:strCache>
                <c:ptCount val="1"/>
                <c:pt idx="0">
                  <c:v>Loans</c:v>
                </c:pt>
              </c:strCache>
            </c:strRef>
          </c:tx>
          <c:spPr>
            <a:ln w="2222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rgbClr val="FFFF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3C3-4596-A2D2-3F6FB59191F6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rgbClr val="FFFF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D3C3-4596-A2D2-3F6FB59191F6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rgbClr val="FFFF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D3C3-4596-A2D2-3F6FB59191F6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rgbClr val="FFFF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D3C3-4596-A2D2-3F6FB59191F6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rgbClr val="FFFF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D3C3-4596-A2D2-3F6FB59191F6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3C3-4596-A2D2-3F6FB59191F6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3C3-4596-A2D2-3F6FB59191F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D3C3-4596-A2D2-3F6FB59191F6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D3C3-4596-A2D2-3F6FB59191F6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D3C3-4596-A2D2-3F6FB59191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'Бруто кредити на нефинан. субј.'!$EY$44:$FH$44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'Бруто кредити на нефинан. субј.'!$EY$45:$FH$45</c:f>
              <c:numCache>
                <c:formatCode>#,##0</c:formatCode>
                <c:ptCount val="10"/>
                <c:pt idx="0">
                  <c:v>339699</c:v>
                </c:pt>
                <c:pt idx="1">
                  <c:v>353502</c:v>
                </c:pt>
                <c:pt idx="2">
                  <c:v>383627</c:v>
                </c:pt>
                <c:pt idx="3">
                  <c:v>422522</c:v>
                </c:pt>
                <c:pt idx="4">
                  <c:v>440560</c:v>
                </c:pt>
                <c:pt idx="5">
                  <c:v>444977</c:v>
                </c:pt>
                <c:pt idx="6">
                  <c:v>458207</c:v>
                </c:pt>
                <c:pt idx="7">
                  <c:v>464860</c:v>
                </c:pt>
                <c:pt idx="8">
                  <c:v>489924</c:v>
                </c:pt>
                <c:pt idx="9">
                  <c:v>500964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3C3-4596-A2D2-3F6FB59191F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672247007"/>
        <c:axId val="1672249887"/>
      </c:lineChart>
      <c:catAx>
        <c:axId val="16722470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249887"/>
        <c:crosses val="autoZero"/>
        <c:auto val="1"/>
        <c:lblAlgn val="ctr"/>
        <c:lblOffset val="100"/>
        <c:noMultiLvlLbl val="0"/>
      </c:catAx>
      <c:valAx>
        <c:axId val="167224988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672247007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cap="none" spc="2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mk-MK" sz="1200" b="0" i="0" u="none" strike="noStrike" kern="1200" cap="none" spc="20" baseline="0" dirty="0">
                <a:solidFill>
                  <a:srgbClr val="FF0000"/>
                </a:solidFill>
              </a:rPr>
              <a:t>Кр</a:t>
            </a:r>
            <a:r>
              <a:rPr lang="en-US" sz="1200" b="0" i="0" u="none" strike="noStrike" kern="1200" cap="none" spc="20" baseline="0" dirty="0">
                <a:solidFill>
                  <a:srgbClr val="FF0000"/>
                </a:solidFill>
              </a:rPr>
              <a:t>е</a:t>
            </a:r>
            <a:r>
              <a:rPr lang="mk-MK" sz="1200" b="0" i="0" u="none" strike="noStrike" kern="1200" cap="none" spc="20" baseline="0" dirty="0">
                <a:solidFill>
                  <a:srgbClr val="FF0000"/>
                </a:solidFill>
              </a:rPr>
              <a:t>дити во </a:t>
            </a:r>
            <a:r>
              <a:rPr lang="en-US" sz="1200" b="0" i="0" u="none" strike="noStrike" kern="1200" cap="none" spc="20" baseline="0" dirty="0" err="1">
                <a:solidFill>
                  <a:srgbClr val="FF0000"/>
                </a:solidFill>
              </a:rPr>
              <a:t>климатски</a:t>
            </a:r>
            <a:r>
              <a:rPr lang="en-US" sz="1200" b="0" i="0" u="none" strike="noStrike" kern="1200" cap="none" spc="20" baseline="0" dirty="0">
                <a:solidFill>
                  <a:srgbClr val="FF0000"/>
                </a:solidFill>
              </a:rPr>
              <a:t> </a:t>
            </a:r>
            <a:r>
              <a:rPr lang="en-US" sz="1200" b="0" i="0" u="none" strike="noStrike" kern="1200" cap="none" spc="20" baseline="0" dirty="0" err="1">
                <a:solidFill>
                  <a:srgbClr val="FF0000"/>
                </a:solidFill>
              </a:rPr>
              <a:t>чувствителни</a:t>
            </a:r>
            <a:r>
              <a:rPr lang="en-US" sz="1200" b="0" i="0" u="none" strike="noStrike" kern="1200" cap="none" spc="20" baseline="0" dirty="0">
                <a:solidFill>
                  <a:srgbClr val="FF0000"/>
                </a:solidFill>
              </a:rPr>
              <a:t> </a:t>
            </a:r>
            <a:r>
              <a:rPr lang="en-US" sz="1200" b="0" i="0" u="none" strike="noStrike" kern="1200" cap="none" spc="20" baseline="0" dirty="0" err="1">
                <a:solidFill>
                  <a:srgbClr val="FF0000"/>
                </a:solidFill>
              </a:rPr>
              <a:t>дејности</a:t>
            </a:r>
            <a:endParaRPr lang="en-US" sz="1200" b="0" i="0" u="none" strike="noStrike" kern="1200" cap="none" spc="20" baseline="0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200" b="0" i="0" u="none" strike="noStrike" kern="1200" cap="none" spc="2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Sheet1!$C$1:$C$3</c:f>
              <c:strCache>
                <c:ptCount val="3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Sheet1!$C$4:$C$10</c:f>
              <c:numCache>
                <c:formatCode>#,##0</c:formatCode>
                <c:ptCount val="7"/>
                <c:pt idx="0">
                  <c:v>108624891</c:v>
                </c:pt>
                <c:pt idx="1">
                  <c:v>10184994</c:v>
                </c:pt>
                <c:pt idx="2">
                  <c:v>15531517</c:v>
                </c:pt>
                <c:pt idx="3">
                  <c:v>25823231</c:v>
                </c:pt>
                <c:pt idx="4">
                  <c:v>28850095</c:v>
                </c:pt>
                <c:pt idx="5">
                  <c:v>23326012</c:v>
                </c:pt>
                <c:pt idx="6">
                  <c:v>4909042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BF-4930-8142-E708DB02AD8E}"/>
            </c:ext>
          </c:extLst>
        </c:ser>
        <c:ser>
          <c:idx val="1"/>
          <c:order val="1"/>
          <c:tx>
            <c:strRef>
              <c:f>Sheet1!$D$1:$D$3</c:f>
              <c:strCache>
                <c:ptCount val="3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Sheet1!$D$4:$D$10</c:f>
              <c:numCache>
                <c:formatCode>#,##0</c:formatCode>
                <c:ptCount val="7"/>
                <c:pt idx="0">
                  <c:v>108611723</c:v>
                </c:pt>
                <c:pt idx="1">
                  <c:v>9426158</c:v>
                </c:pt>
                <c:pt idx="2">
                  <c:v>14368063</c:v>
                </c:pt>
                <c:pt idx="3">
                  <c:v>23527724</c:v>
                </c:pt>
                <c:pt idx="4">
                  <c:v>32548173</c:v>
                </c:pt>
                <c:pt idx="5">
                  <c:v>23873735</c:v>
                </c:pt>
                <c:pt idx="6">
                  <c:v>4867870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BF-4930-8142-E708DB02AD8E}"/>
            </c:ext>
          </c:extLst>
        </c:ser>
        <c:ser>
          <c:idx val="2"/>
          <c:order val="2"/>
          <c:tx>
            <c:strRef>
              <c:f>Sheet1!$E$1:$E$3</c:f>
              <c:strCache>
                <c:ptCount val="3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Sheet1!$E$4:$E$10</c:f>
              <c:numCache>
                <c:formatCode>#,##0</c:formatCode>
                <c:ptCount val="7"/>
                <c:pt idx="0">
                  <c:v>114665584</c:v>
                </c:pt>
                <c:pt idx="1">
                  <c:v>10483231</c:v>
                </c:pt>
                <c:pt idx="2">
                  <c:v>12457365</c:v>
                </c:pt>
                <c:pt idx="3">
                  <c:v>26167894</c:v>
                </c:pt>
                <c:pt idx="4">
                  <c:v>34826592</c:v>
                </c:pt>
                <c:pt idx="5">
                  <c:v>25944962</c:v>
                </c:pt>
                <c:pt idx="6">
                  <c:v>4785540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BF-4930-8142-E708DB02AD8E}"/>
            </c:ext>
          </c:extLst>
        </c:ser>
        <c:ser>
          <c:idx val="3"/>
          <c:order val="3"/>
          <c:tx>
            <c:strRef>
              <c:f>Sheet1!$F$1:$F$3</c:f>
              <c:strCache>
                <c:ptCount val="3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110000"/>
                    <a:satMod val="105000"/>
                    <a:tint val="67000"/>
                  </a:schemeClr>
                </a:gs>
                <a:gs pos="50000">
                  <a:schemeClr val="accent4">
                    <a:lumMod val="105000"/>
                    <a:satMod val="103000"/>
                    <a:tint val="73000"/>
                  </a:schemeClr>
                </a:gs>
                <a:gs pos="100000">
                  <a:schemeClr val="accent4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Sheet1!$F$4:$F$10</c:f>
              <c:numCache>
                <c:formatCode>#,##0</c:formatCode>
                <c:ptCount val="7"/>
                <c:pt idx="0">
                  <c:v>123072258</c:v>
                </c:pt>
                <c:pt idx="1">
                  <c:v>11055220</c:v>
                </c:pt>
                <c:pt idx="2">
                  <c:v>13279623</c:v>
                </c:pt>
                <c:pt idx="3">
                  <c:v>29498806</c:v>
                </c:pt>
                <c:pt idx="4">
                  <c:v>36177965</c:v>
                </c:pt>
                <c:pt idx="5">
                  <c:v>27786316</c:v>
                </c:pt>
                <c:pt idx="6">
                  <c:v>5274328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BF-4930-8142-E708DB02AD8E}"/>
            </c:ext>
          </c:extLst>
        </c:ser>
        <c:ser>
          <c:idx val="4"/>
          <c:order val="4"/>
          <c:tx>
            <c:strRef>
              <c:f>Sheet1!$G$1:$G$3</c:f>
              <c:strCache>
                <c:ptCount val="3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Sheet1!$G$4:$G$10</c:f>
              <c:numCache>
                <c:formatCode>#,##0</c:formatCode>
                <c:ptCount val="7"/>
                <c:pt idx="0">
                  <c:v>134006636</c:v>
                </c:pt>
                <c:pt idx="1">
                  <c:v>10625262</c:v>
                </c:pt>
                <c:pt idx="2">
                  <c:v>15418847</c:v>
                </c:pt>
                <c:pt idx="3">
                  <c:v>28028559</c:v>
                </c:pt>
                <c:pt idx="4">
                  <c:v>44246919</c:v>
                </c:pt>
                <c:pt idx="5">
                  <c:v>29984378</c:v>
                </c:pt>
                <c:pt idx="6">
                  <c:v>5702671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BF-4930-8142-E708DB02AD8E}"/>
            </c:ext>
          </c:extLst>
        </c:ser>
        <c:ser>
          <c:idx val="5"/>
          <c:order val="5"/>
          <c:tx>
            <c:strRef>
              <c:f>Sheet1!$H$1:$H$3</c:f>
              <c:strCache>
                <c:ptCount val="3"/>
                <c:pt idx="0">
                  <c:v>2022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Sheet1!$H$4:$H$10</c:f>
              <c:numCache>
                <c:formatCode>#,##0</c:formatCode>
                <c:ptCount val="7"/>
                <c:pt idx="0">
                  <c:v>146330107</c:v>
                </c:pt>
                <c:pt idx="1">
                  <c:v>9686563</c:v>
                </c:pt>
                <c:pt idx="2">
                  <c:v>20382368</c:v>
                </c:pt>
                <c:pt idx="3">
                  <c:v>31873766</c:v>
                </c:pt>
                <c:pt idx="4">
                  <c:v>47521905</c:v>
                </c:pt>
                <c:pt idx="5">
                  <c:v>31251017</c:v>
                </c:pt>
                <c:pt idx="6">
                  <c:v>5614488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BF-4930-8142-E708DB02AD8E}"/>
            </c:ext>
          </c:extLst>
        </c:ser>
        <c:ser>
          <c:idx val="6"/>
          <c:order val="6"/>
          <c:tx>
            <c:strRef>
              <c:f>Sheet1!$I$1:$I$3</c:f>
              <c:strCache>
                <c:ptCount val="3"/>
                <c:pt idx="0">
                  <c:v>2023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60000"/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60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lumMod val="60000"/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Sheet1!$I$4:$I$10</c:f>
              <c:numCache>
                <c:formatCode>#,##0</c:formatCode>
                <c:ptCount val="7"/>
                <c:pt idx="0">
                  <c:v>156327146</c:v>
                </c:pt>
                <c:pt idx="1">
                  <c:v>9234662</c:v>
                </c:pt>
                <c:pt idx="2">
                  <c:v>25452804</c:v>
                </c:pt>
                <c:pt idx="3">
                  <c:v>30379477</c:v>
                </c:pt>
                <c:pt idx="4">
                  <c:v>53619775</c:v>
                </c:pt>
                <c:pt idx="5">
                  <c:v>32213811</c:v>
                </c:pt>
                <c:pt idx="6">
                  <c:v>5426617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BF-4930-8142-E708DB02AD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93807359"/>
        <c:axId val="1793808319"/>
      </c:barChart>
      <c:catAx>
        <c:axId val="17938073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3808319"/>
        <c:crosses val="autoZero"/>
        <c:auto val="1"/>
        <c:lblAlgn val="ctr"/>
        <c:lblOffset val="100"/>
        <c:noMultiLvlLbl val="0"/>
      </c:catAx>
      <c:valAx>
        <c:axId val="17938083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3807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rgbClr val="411B45"/>
                </a:solidFill>
                <a:latin typeface="+mn-lt"/>
                <a:ea typeface="+mj-ea"/>
                <a:cs typeface="+mj-cs"/>
              </a:defRPr>
            </a:pPr>
            <a:r>
              <a:rPr lang="en-GB" sz="1600" b="1" i="0" u="none" strike="noStrike" kern="1200" cap="none" spc="0" normalizeH="0" baseline="0" dirty="0">
                <a:solidFill>
                  <a:srgbClr val="002060"/>
                </a:solidFill>
              </a:rPr>
              <a:t>NPL Coverage - Coverage of non-performing loans with impairment</a:t>
            </a:r>
            <a:endParaRPr lang="ru-RU" sz="1600" b="1" i="0" u="none" strike="noStrike" dirty="0">
              <a:solidFill>
                <a:srgbClr val="002060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rgbClr val="411B45"/>
              </a:solidFill>
              <a:latin typeface="+mn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2219344"/>
        <c:axId val="1832608400"/>
      </c:lineChart>
      <c:catAx>
        <c:axId val="47221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2608400"/>
        <c:crosses val="autoZero"/>
        <c:auto val="1"/>
        <c:lblAlgn val="ctr"/>
        <c:lblOffset val="100"/>
        <c:noMultiLvlLbl val="0"/>
      </c:catAx>
      <c:valAx>
        <c:axId val="183260840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4722193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 u="none" strike="noStrike" kern="1200" cap="none" spc="0" normalizeH="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srgbClr val="FF0000"/>
                </a:solidFill>
                <a:effectLst/>
              </a:rPr>
              <a:t>Нефункционални кредити/Вкупни кредити</a:t>
            </a:r>
            <a:r>
              <a:rPr lang="ru-RU" sz="1100" b="1" i="0" u="none" strike="noStrike" kern="1200" cap="none" spc="0" normalizeH="0" baseline="0" dirty="0">
                <a:solidFill>
                  <a:srgbClr val="FF0000"/>
                </a:solidFill>
                <a:effectLst/>
              </a:rPr>
              <a:t> </a:t>
            </a:r>
            <a:r>
              <a:rPr lang="mk-MK" sz="1100" b="0" i="0" u="none" strike="noStrike" kern="1200" cap="none" spc="0" normalizeH="0" baseline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(</a:t>
            </a:r>
            <a:r>
              <a:rPr lang="en-US" sz="1100" b="0" i="0" u="none" strike="noStrike" kern="1200" cap="none" spc="0" normalizeH="0" baseline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NPL)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0" i="0" u="none" strike="noStrike" kern="1200" cap="none" spc="0" normalizeH="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'годишна анализа'!$B$28</c:f>
              <c:strCache>
                <c:ptCount val="1"/>
                <c:pt idx="0">
                  <c:v>нефункционални кредити (NPL)</c:v>
                </c:pt>
              </c:strCache>
            </c:strRef>
          </c:tx>
          <c:spPr>
            <a:noFill/>
            <a:ln>
              <a:solidFill>
                <a:srgbClr val="FFFF00"/>
              </a:solidFill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D1DB-4721-A05E-1FD04DFAC8C2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1DB-4721-A05E-1FD04DFAC8C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D1DB-4721-A05E-1FD04DFAC8C2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1DB-4721-A05E-1FD04DFAC8C2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D1DB-4721-A05E-1FD04DFAC8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анализа'!$C$28:$L$28</c:f>
              <c:numCache>
                <c:formatCode>#,##0.00</c:formatCode>
                <c:ptCount val="10"/>
                <c:pt idx="0">
                  <c:v>4.7528097419430102</c:v>
                </c:pt>
                <c:pt idx="1">
                  <c:v>3.3590526196644857</c:v>
                </c:pt>
                <c:pt idx="2">
                  <c:v>3.2348578579317251</c:v>
                </c:pt>
                <c:pt idx="3">
                  <c:v>2.887134193366979</c:v>
                </c:pt>
                <c:pt idx="4">
                  <c:v>2.7749848401907142</c:v>
                </c:pt>
                <c:pt idx="5">
                  <c:v>3.0626413835848743</c:v>
                </c:pt>
                <c:pt idx="6">
                  <c:v>3.0981908616285589</c:v>
                </c:pt>
                <c:pt idx="7">
                  <c:v>3.0215187309477329</c:v>
                </c:pt>
                <c:pt idx="8">
                  <c:v>2.6913719018152311</c:v>
                </c:pt>
                <c:pt idx="9">
                  <c:v>2.5297002471616246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1DB-4721-A05E-1FD04DFAC8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8735392"/>
        <c:axId val="962469840"/>
      </c:barChart>
      <c:lineChart>
        <c:grouping val="standard"/>
        <c:varyColors val="0"/>
        <c:ser>
          <c:idx val="2"/>
          <c:order val="1"/>
          <c:tx>
            <c:strRef>
              <c:f>'годишна анализа'!$B$29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1DB-4721-A05E-1FD04DFAC8C2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1DB-4721-A05E-1FD04DFAC8C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D1DB-4721-A05E-1FD04DFAC8C2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1DB-4721-A05E-1FD04DFAC8C2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06C-4588-9421-B29B82CFD1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анализа'!$C$29:$L$29</c:f>
              <c:numCache>
                <c:formatCode>#,##0.00</c:formatCode>
                <c:ptCount val="10"/>
                <c:pt idx="0">
                  <c:v>3.22</c:v>
                </c:pt>
                <c:pt idx="1">
                  <c:v>2.63</c:v>
                </c:pt>
                <c:pt idx="2">
                  <c:v>2.61</c:v>
                </c:pt>
                <c:pt idx="3">
                  <c:v>2.27</c:v>
                </c:pt>
                <c:pt idx="4">
                  <c:v>2.2999999999999998</c:v>
                </c:pt>
                <c:pt idx="5">
                  <c:v>2.31</c:v>
                </c:pt>
                <c:pt idx="6">
                  <c:v>2.2999999999999998</c:v>
                </c:pt>
                <c:pt idx="7">
                  <c:v>2.31</c:v>
                </c:pt>
                <c:pt idx="8">
                  <c:v>2.2799999999999998</c:v>
                </c:pt>
                <c:pt idx="9">
                  <c:v>2.2400000000000002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1DB-4721-A05E-1FD04DFAC8C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38735392"/>
        <c:axId val="962469840"/>
      </c:lineChart>
      <c:catAx>
        <c:axId val="53873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2469840"/>
        <c:crosses val="autoZero"/>
        <c:auto val="1"/>
        <c:lblAlgn val="ctr"/>
        <c:lblOffset val="100"/>
        <c:noMultiLvlLbl val="0"/>
      </c:catAx>
      <c:valAx>
        <c:axId val="962469840"/>
        <c:scaling>
          <c:orientation val="minMax"/>
          <c:min val="2.0000000000000004E-2"/>
        </c:scaling>
        <c:delete val="1"/>
        <c:axPos val="l"/>
        <c:numFmt formatCode="#,##0.00" sourceLinked="1"/>
        <c:majorTickMark val="none"/>
        <c:minorTickMark val="none"/>
        <c:tickLblPos val="nextTo"/>
        <c:crossAx val="538735392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 u="none" strike="noStrike" kern="1200" cap="none" spc="0" normalizeH="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srgbClr val="FF0000"/>
                </a:solidFill>
              </a:rPr>
              <a:t>Покриеност со </a:t>
            </a:r>
            <a:r>
              <a:rPr lang="mk-MK" sz="1100" b="1" i="0" u="none" strike="noStrike" kern="1200" cap="none" spc="0" normalizeH="0" baseline="0" dirty="0">
                <a:solidFill>
                  <a:srgbClr val="FF0909"/>
                </a:solidFill>
              </a:rPr>
              <a:t>исправка</a:t>
            </a:r>
            <a:r>
              <a:rPr lang="mk-MK" sz="1100" b="1" i="0" u="none" strike="noStrike" kern="1200" cap="none" spc="0" normalizeH="0" baseline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mk-MK" sz="1100" b="0" i="0" u="none" strike="noStrike" kern="1200" cap="none" spc="0" normalizeH="0" baseline="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1100" b="0" i="0" u="none" strike="noStrike" kern="1200" cap="none" spc="0" normalizeH="0" baseline="0" dirty="0">
                <a:solidFill>
                  <a:schemeClr val="bg1">
                    <a:lumMod val="50000"/>
                  </a:schemeClr>
                </a:solidFill>
              </a:rPr>
              <a:t>NPL </a:t>
            </a:r>
            <a:r>
              <a:rPr lang="en-GB" sz="1100" b="0" i="0" u="none" strike="noStrike" kern="1200" cap="none" spc="0" normalizeH="0" baseline="0" dirty="0">
                <a:solidFill>
                  <a:schemeClr val="bg1">
                    <a:lumMod val="50000"/>
                  </a:schemeClr>
                </a:solidFill>
              </a:rPr>
              <a:t>Coverage with impairment</a:t>
            </a:r>
            <a:r>
              <a:rPr lang="mk-MK" sz="1100" b="0" i="0" u="none" strike="noStrike" kern="1200" cap="none" spc="0" normalizeH="0" baseline="0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sz="1100" b="0" i="0" u="none" strike="noStrike" kern="1200" cap="none" spc="0" normalizeH="0" baseline="0" dirty="0">
              <a:solidFill>
                <a:schemeClr val="bg1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0" i="0" u="none" strike="noStrike" kern="1200" cap="none" spc="0" normalizeH="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'годишна анализа'!$B$31</c:f>
              <c:strCache>
                <c:ptCount val="1"/>
                <c:pt idx="0">
                  <c:v>покриеност на NPL со исправка на вредност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6C96-42A7-80EE-76FA1087C169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C96-42A7-80EE-76FA1087C16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6C96-42A7-80EE-76FA1087C169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C96-42A7-80EE-76FA1087C169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6C96-42A7-80EE-76FA1087C1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анализа'!$C$30:$L$30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анализа'!$C$31:$L$31</c:f>
              <c:numCache>
                <c:formatCode>#,##0.0</c:formatCode>
                <c:ptCount val="10"/>
                <c:pt idx="0">
                  <c:v>67.726593495021504</c:v>
                </c:pt>
                <c:pt idx="1">
                  <c:v>73.226510165459473</c:v>
                </c:pt>
                <c:pt idx="2">
                  <c:v>66.279528426735084</c:v>
                </c:pt>
                <c:pt idx="3">
                  <c:v>69.378846386845382</c:v>
                </c:pt>
                <c:pt idx="4">
                  <c:v>70.09718159549459</c:v>
                </c:pt>
                <c:pt idx="5">
                  <c:v>63.427595207594443</c:v>
                </c:pt>
                <c:pt idx="6">
                  <c:v>63.668703467906298</c:v>
                </c:pt>
                <c:pt idx="7">
                  <c:v>64.213058776934048</c:v>
                </c:pt>
                <c:pt idx="8">
                  <c:v>62.935845734533643</c:v>
                </c:pt>
                <c:pt idx="9">
                  <c:v>60.808544854409682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96-42A7-80EE-76FA1087C1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axId val="1795620591"/>
        <c:axId val="1795635471"/>
      </c:barChart>
      <c:lineChart>
        <c:grouping val="standard"/>
        <c:varyColors val="0"/>
        <c:ser>
          <c:idx val="1"/>
          <c:order val="1"/>
          <c:tx>
            <c:strRef>
              <c:f>'годишна анализа'!$B$32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6C96-42A7-80EE-76FA1087C169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6C96-42A7-80EE-76FA1087C16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6C96-42A7-80EE-76FA1087C169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C96-42A7-80EE-76FA1087C169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6C96-42A7-80EE-76FA1087C1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анализа'!$C$30:$L$30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анализа'!$C$32:$L$32</c:f>
              <c:numCache>
                <c:formatCode>#,##0.00</c:formatCode>
                <c:ptCount val="10"/>
                <c:pt idx="0">
                  <c:v>43.98</c:v>
                </c:pt>
                <c:pt idx="1">
                  <c:v>43.26</c:v>
                </c:pt>
                <c:pt idx="2">
                  <c:v>42.94</c:v>
                </c:pt>
                <c:pt idx="3">
                  <c:v>41.94</c:v>
                </c:pt>
                <c:pt idx="4">
                  <c:v>40.58</c:v>
                </c:pt>
                <c:pt idx="5">
                  <c:v>40.06</c:v>
                </c:pt>
                <c:pt idx="6">
                  <c:v>40.409999999999997</c:v>
                </c:pt>
                <c:pt idx="7">
                  <c:v>39.93</c:v>
                </c:pt>
                <c:pt idx="8">
                  <c:v>39.6</c:v>
                </c:pt>
                <c:pt idx="9">
                  <c:v>39.75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C96-42A7-80EE-76FA1087C1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95620591"/>
        <c:axId val="1795635471"/>
      </c:lineChart>
      <c:catAx>
        <c:axId val="179562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5635471"/>
        <c:crosses val="autoZero"/>
        <c:auto val="1"/>
        <c:lblAlgn val="ctr"/>
        <c:lblOffset val="100"/>
        <c:noMultiLvlLbl val="0"/>
      </c:catAx>
      <c:valAx>
        <c:axId val="1795635471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795620591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mk-MK" dirty="0">
                <a:solidFill>
                  <a:srgbClr val="002060"/>
                </a:solidFill>
              </a:rPr>
              <a:t>СТРУКТУРА</a:t>
            </a:r>
            <a:r>
              <a:rPr lang="mk-MK" baseline="0" dirty="0">
                <a:solidFill>
                  <a:srgbClr val="002060"/>
                </a:solidFill>
              </a:rPr>
              <a:t> НА ИЗВОРИТЕ</a:t>
            </a:r>
            <a:endParaRPr lang="en-US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975624365837764E-2"/>
          <c:y val="0.13467592592592592"/>
          <c:w val="0.93604875126832443"/>
          <c:h val="0.6936880285797609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'Бруто кредити на нефинан. субј.'!$EX$22</c:f>
              <c:strCache>
                <c:ptCount val="1"/>
                <c:pt idx="0">
                  <c:v>Депозити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'Бруто кредити на нефинан. субј.'!$EY$21:$FH$21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'Бруто кредити на нефинан. субј.'!$EY$22:$FH$22</c:f>
              <c:numCache>
                <c:formatCode>0%</c:formatCode>
                <c:ptCount val="10"/>
                <c:pt idx="0">
                  <c:v>0.73747247572135888</c:v>
                </c:pt>
                <c:pt idx="1">
                  <c:v>0.73589968249413751</c:v>
                </c:pt>
                <c:pt idx="2">
                  <c:v>0.73409888736835838</c:v>
                </c:pt>
                <c:pt idx="3">
                  <c:v>0.72188730809420465</c:v>
                </c:pt>
                <c:pt idx="4">
                  <c:v>0.72261124703544344</c:v>
                </c:pt>
                <c:pt idx="5">
                  <c:v>0.72336921365527285</c:v>
                </c:pt>
                <c:pt idx="6">
                  <c:v>0.72470728551575792</c:v>
                </c:pt>
                <c:pt idx="7">
                  <c:v>0.72803763483025641</c:v>
                </c:pt>
                <c:pt idx="8">
                  <c:v>0.72861088344980429</c:v>
                </c:pt>
                <c:pt idx="9">
                  <c:v>0.72769746151915615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EC-47A7-B944-724F7D49DF29}"/>
            </c:ext>
          </c:extLst>
        </c:ser>
        <c:ser>
          <c:idx val="1"/>
          <c:order val="1"/>
          <c:tx>
            <c:strRef>
              <c:f>'Бруто кредити на нефинан. субј.'!$EX$23</c:f>
              <c:strCache>
                <c:ptCount val="1"/>
                <c:pt idx="0">
                  <c:v>Капитал и резерви</c:v>
                </c:pt>
              </c:strCache>
            </c:strRef>
          </c:tx>
          <c:spPr>
            <a:solidFill>
              <a:srgbClr val="FF99CC"/>
            </a:soli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6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'Бруто кредити на нефинан. субј.'!$EY$21:$FH$21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'Бруто кредити на нефинан. субј.'!$EY$23:$FH$23</c:f>
              <c:numCache>
                <c:formatCode>0%</c:formatCode>
                <c:ptCount val="10"/>
                <c:pt idx="0">
                  <c:v>0.10963345206729834</c:v>
                </c:pt>
                <c:pt idx="1">
                  <c:v>0.11643874220539333</c:v>
                </c:pt>
                <c:pt idx="2">
                  <c:v>0.11552047549110177</c:v>
                </c:pt>
                <c:pt idx="3">
                  <c:v>0.12328883237974148</c:v>
                </c:pt>
                <c:pt idx="4">
                  <c:v>0.12442098243161265</c:v>
                </c:pt>
                <c:pt idx="5">
                  <c:v>0.13275268019779737</c:v>
                </c:pt>
                <c:pt idx="6">
                  <c:v>0.13257476931596127</c:v>
                </c:pt>
                <c:pt idx="7">
                  <c:v>0.13580668099278989</c:v>
                </c:pt>
                <c:pt idx="8">
                  <c:v>0.12755149052147641</c:v>
                </c:pt>
                <c:pt idx="9">
                  <c:v>0.13338960716002768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EC-47A7-B944-724F7D49DF29}"/>
            </c:ext>
          </c:extLst>
        </c:ser>
        <c:ser>
          <c:idx val="2"/>
          <c:order val="2"/>
          <c:tx>
            <c:strRef>
              <c:f>'Бруто кредити на нефинан. субј.'!$EX$24</c:f>
              <c:strCache>
                <c:ptCount val="1"/>
                <c:pt idx="0">
                  <c:v>останата пасива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'Бруто кредити на нефинан. субј.'!$EY$21:$FH$21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'Бруто кредити на нефинан. субј.'!$EY$24:$FH$24</c:f>
              <c:numCache>
                <c:formatCode>0%</c:formatCode>
                <c:ptCount val="10"/>
                <c:pt idx="0">
                  <c:v>0.15289407221134282</c:v>
                </c:pt>
                <c:pt idx="1">
                  <c:v>0.14766157530046917</c:v>
                </c:pt>
                <c:pt idx="2">
                  <c:v>0.15038063714053981</c:v>
                </c:pt>
                <c:pt idx="3">
                  <c:v>0.15482385952605388</c:v>
                </c:pt>
                <c:pt idx="4">
                  <c:v>0.15296777053294391</c:v>
                </c:pt>
                <c:pt idx="5">
                  <c:v>0.14387810614692978</c:v>
                </c:pt>
                <c:pt idx="6">
                  <c:v>0.14271794516828087</c:v>
                </c:pt>
                <c:pt idx="7">
                  <c:v>0.13615568417695376</c:v>
                </c:pt>
                <c:pt idx="8">
                  <c:v>0.14383762602871927</c:v>
                </c:pt>
                <c:pt idx="9">
                  <c:v>0.1389129313208162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EC-47A7-B944-724F7D49DF2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39774031"/>
        <c:axId val="1039770191"/>
      </c:barChart>
      <c:catAx>
        <c:axId val="1039774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9770191"/>
        <c:crosses val="autoZero"/>
        <c:auto val="1"/>
        <c:lblAlgn val="ctr"/>
        <c:lblOffset val="100"/>
        <c:noMultiLvlLbl val="0"/>
      </c:catAx>
      <c:valAx>
        <c:axId val="103977019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397740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979793099170441"/>
          <c:y val="0.89409667541557303"/>
          <c:w val="0.79203163778598673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 u="none" strike="noStrike" kern="1200" cap="none" spc="0" normalizeH="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srgbClr val="FF0000"/>
                </a:solidFill>
              </a:rPr>
              <a:t>Адекватност на капиталот</a:t>
            </a:r>
            <a:endParaRPr lang="ru-RU" sz="1100" b="1" i="0" u="none" strike="noStrike" kern="1200" cap="none" spc="0" normalizeH="0" baseline="0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0" i="0" u="none" strike="noStrike" kern="1200" cap="none" spc="0" normalizeH="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'годишна анализа'!$B$47</c:f>
              <c:strCache>
                <c:ptCount val="1"/>
                <c:pt idx="0">
                  <c:v>Адекватност на капиталот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7772-45C2-BF10-08538953531D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7772-45C2-BF10-08538953531D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7772-45C2-BF10-08538953531D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7772-45C2-BF10-08538953531D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7772-45C2-BF10-08538953531D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7772-45C2-BF10-08538953531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7772-45C2-BF10-08538953531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7772-45C2-BF10-08538953531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7772-45C2-BF10-08538953531D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7772-45C2-BF10-0853895353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анализа'!$C$47:$L$47</c:f>
              <c:numCache>
                <c:formatCode>#,##0.0</c:formatCode>
                <c:ptCount val="10"/>
                <c:pt idx="0">
                  <c:v>16.313815251708768</c:v>
                </c:pt>
                <c:pt idx="1">
                  <c:v>16.69661628855695</c:v>
                </c:pt>
                <c:pt idx="2">
                  <c:v>17.314068341155956</c:v>
                </c:pt>
                <c:pt idx="3">
                  <c:v>17.72029503535623</c:v>
                </c:pt>
                <c:pt idx="4">
                  <c:v>18.08105895067089</c:v>
                </c:pt>
                <c:pt idx="5">
                  <c:v>18.921990496952152</c:v>
                </c:pt>
                <c:pt idx="6">
                  <c:v>19.04246523398653</c:v>
                </c:pt>
                <c:pt idx="7">
                  <c:v>18.997762371556853</c:v>
                </c:pt>
                <c:pt idx="8">
                  <c:v>18.901744977596788</c:v>
                </c:pt>
                <c:pt idx="9">
                  <c:v>18.829438662346661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772-45C2-BF10-08538953531D}"/>
            </c:ext>
          </c:extLst>
        </c:ser>
        <c:ser>
          <c:idx val="1"/>
          <c:order val="1"/>
          <c:tx>
            <c:strRef>
              <c:f>'годишна анализа'!$B$48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7772-45C2-BF10-08538953531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7772-45C2-BF10-08538953531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7772-45C2-BF10-08538953531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7772-45C2-BF10-08538953531D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5197-40B1-BCC7-6D5B89CAC0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анализа'!$C$48:$L$48</c:f>
              <c:numCache>
                <c:formatCode>#,##0.00</c:formatCode>
                <c:ptCount val="10"/>
                <c:pt idx="0">
                  <c:v>14.94</c:v>
                </c:pt>
                <c:pt idx="1">
                  <c:v>15.65</c:v>
                </c:pt>
                <c:pt idx="2">
                  <c:v>15.6</c:v>
                </c:pt>
                <c:pt idx="3">
                  <c:v>15.38</c:v>
                </c:pt>
                <c:pt idx="4">
                  <c:v>15.88</c:v>
                </c:pt>
                <c:pt idx="5">
                  <c:v>15.74</c:v>
                </c:pt>
                <c:pt idx="6">
                  <c:v>15.81</c:v>
                </c:pt>
                <c:pt idx="7">
                  <c:v>15.74</c:v>
                </c:pt>
                <c:pt idx="8">
                  <c:v>15.95</c:v>
                </c:pt>
                <c:pt idx="9">
                  <c:v>16.05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7772-45C2-BF10-08538953531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384819983"/>
        <c:axId val="1198914543"/>
      </c:lineChart>
      <c:catAx>
        <c:axId val="1384819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8914543"/>
        <c:crosses val="autoZero"/>
        <c:auto val="1"/>
        <c:lblAlgn val="ctr"/>
        <c:lblOffset val="100"/>
        <c:noMultiLvlLbl val="0"/>
      </c:catAx>
      <c:valAx>
        <c:axId val="1198914543"/>
        <c:scaling>
          <c:orientation val="minMax"/>
          <c:min val="14.129999999999999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384819983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rgbClr val="FFFF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mk-MK" dirty="0">
                <a:solidFill>
                  <a:srgbClr val="002060"/>
                </a:solidFill>
              </a:rPr>
              <a:t>Структура</a:t>
            </a:r>
            <a:r>
              <a:rPr lang="mk-MK" baseline="0" dirty="0">
                <a:solidFill>
                  <a:srgbClr val="002060"/>
                </a:solidFill>
              </a:rPr>
              <a:t> на депозитите</a:t>
            </a:r>
            <a:endParaRPr lang="en-US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7978960369369325E-2"/>
          <c:y val="0.19102510669394501"/>
          <c:w val="0.95605143020820826"/>
          <c:h val="0.56233341171401663"/>
        </c:manualLayout>
      </c:layout>
      <c:areaChart>
        <c:grouping val="stacked"/>
        <c:varyColors val="0"/>
        <c:ser>
          <c:idx val="1"/>
          <c:order val="1"/>
          <c:tx>
            <c:strRef>
              <c:f>депозити!$A$3</c:f>
              <c:strCache>
                <c:ptCount val="1"/>
                <c:pt idx="0">
                  <c:v>ВКУПНО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cat>
            <c:strRef>
              <c:f>депозити!$B$1:$K$1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q12024</c:v>
                </c:pt>
                <c:pt idx="6">
                  <c:v>q22024</c:v>
                </c:pt>
                <c:pt idx="7">
                  <c:v>q32024</c:v>
                </c:pt>
                <c:pt idx="8">
                  <c:v>2024</c:v>
                </c:pt>
                <c:pt idx="9">
                  <c:v>q12025</c:v>
                </c:pt>
              </c:strCache>
            </c:strRef>
          </c:cat>
          <c:val>
            <c:numRef>
              <c:f>депозити!$B$3:$K$3</c:f>
              <c:numCache>
                <c:formatCode>_(* #,##0_);_(* \(#,##0\);_(* "-"??_);_(@_)</c:formatCode>
                <c:ptCount val="10"/>
                <c:pt idx="0">
                  <c:v>405586.69799999992</c:v>
                </c:pt>
                <c:pt idx="1">
                  <c:v>430870.06600000005</c:v>
                </c:pt>
                <c:pt idx="2">
                  <c:v>468844.24500000005</c:v>
                </c:pt>
                <c:pt idx="3">
                  <c:v>493954.74599999998</c:v>
                </c:pt>
                <c:pt idx="4">
                  <c:v>539602.25399999996</c:v>
                </c:pt>
                <c:pt idx="5">
                  <c:v>534525.03899999999</c:v>
                </c:pt>
                <c:pt idx="6">
                  <c:v>544431.74599999981</c:v>
                </c:pt>
                <c:pt idx="7">
                  <c:v>556975.14299999992</c:v>
                </c:pt>
                <c:pt idx="8">
                  <c:v>600967.06200000003</c:v>
                </c:pt>
                <c:pt idx="9" formatCode="#,##0">
                  <c:v>598155.35599999991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B6-47DA-9970-3487ECD028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74428639"/>
        <c:axId val="1974429599"/>
      </c:areaChart>
      <c:barChart>
        <c:barDir val="col"/>
        <c:grouping val="clustered"/>
        <c:varyColors val="0"/>
        <c:ser>
          <c:idx val="0"/>
          <c:order val="0"/>
          <c:tx>
            <c:strRef>
              <c:f>депозити!$A$2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депозити!$B$1:$K$1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q12024</c:v>
                </c:pt>
                <c:pt idx="6">
                  <c:v>q22024</c:v>
                </c:pt>
                <c:pt idx="7">
                  <c:v>q32024</c:v>
                </c:pt>
                <c:pt idx="8">
                  <c:v>2024</c:v>
                </c:pt>
                <c:pt idx="9">
                  <c:v>q12025</c:v>
                </c:pt>
              </c:strCache>
            </c:strRef>
          </c:cat>
          <c:val>
            <c:numRef>
              <c:f>депозити!$B$2:$K$2</c:f>
            </c:numRef>
          </c:val>
          <c:extLst>
            <c:ext xmlns:c16="http://schemas.microsoft.com/office/drawing/2014/chart" uri="{C3380CC4-5D6E-409C-BE32-E72D297353CC}">
              <c16:uniqueId val="{00000001-52B6-47DA-9970-3487ECD028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74428639"/>
        <c:axId val="1974429599"/>
      </c:barChart>
      <c:barChart>
        <c:barDir val="col"/>
        <c:grouping val="clustered"/>
        <c:varyColors val="0"/>
        <c:ser>
          <c:idx val="2"/>
          <c:order val="2"/>
          <c:tx>
            <c:strRef>
              <c:f>депозити!$A$4</c:f>
              <c:strCache>
                <c:ptCount val="1"/>
                <c:pt idx="0">
                  <c:v>нефинансиски друштва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411B4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депозити!$B$1:$K$1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q12024</c:v>
                </c:pt>
                <c:pt idx="6">
                  <c:v>q22024</c:v>
                </c:pt>
                <c:pt idx="7">
                  <c:v>q32024</c:v>
                </c:pt>
                <c:pt idx="8">
                  <c:v>2024</c:v>
                </c:pt>
                <c:pt idx="9">
                  <c:v>q12025</c:v>
                </c:pt>
              </c:strCache>
            </c:strRef>
          </c:cat>
          <c:val>
            <c:numRef>
              <c:f>депозити!$B$4:$K$4</c:f>
              <c:numCache>
                <c:formatCode>_(* #,##0_);_(* \(#,##0\);_(* "-"??_);_(@_)</c:formatCode>
                <c:ptCount val="10"/>
                <c:pt idx="0">
                  <c:v>114852.76400000001</c:v>
                </c:pt>
                <c:pt idx="1">
                  <c:v>127384.56100000002</c:v>
                </c:pt>
                <c:pt idx="2">
                  <c:v>142478.43799999999</c:v>
                </c:pt>
                <c:pt idx="3">
                  <c:v>147832.28099999999</c:v>
                </c:pt>
                <c:pt idx="4">
                  <c:v>167385.478</c:v>
                </c:pt>
                <c:pt idx="5">
                  <c:v>156568.783</c:v>
                </c:pt>
                <c:pt idx="6">
                  <c:v>158366.62900000004</c:v>
                </c:pt>
                <c:pt idx="7">
                  <c:v>162853.954</c:v>
                </c:pt>
                <c:pt idx="8">
                  <c:v>181719.73100000003</c:v>
                </c:pt>
                <c:pt idx="9" formatCode="#,##0">
                  <c:v>175077.87000000002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B6-47DA-9970-3487ECD0281D}"/>
            </c:ext>
          </c:extLst>
        </c:ser>
        <c:ser>
          <c:idx val="3"/>
          <c:order val="3"/>
          <c:tx>
            <c:strRef>
              <c:f>депозити!$A$5</c:f>
              <c:strCache>
                <c:ptCount val="1"/>
                <c:pt idx="0">
                  <c:v>домаќинства</c:v>
                </c:pt>
              </c:strCache>
            </c:strRef>
          </c:tx>
          <c:spPr>
            <a:solidFill>
              <a:srgbClr val="00FFFF"/>
            </a:soli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411B4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депозити!$B$1:$K$1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q12024</c:v>
                </c:pt>
                <c:pt idx="6">
                  <c:v>q22024</c:v>
                </c:pt>
                <c:pt idx="7">
                  <c:v>q32024</c:v>
                </c:pt>
                <c:pt idx="8">
                  <c:v>2024</c:v>
                </c:pt>
                <c:pt idx="9">
                  <c:v>q12025</c:v>
                </c:pt>
              </c:strCache>
            </c:strRef>
          </c:cat>
          <c:val>
            <c:numRef>
              <c:f>депозити!$B$5:$K$5</c:f>
              <c:numCache>
                <c:formatCode>_(* #,##0_);_(* \(#,##0\);_(* "-"??_);_(@_)</c:formatCode>
                <c:ptCount val="10"/>
                <c:pt idx="0">
                  <c:v>276671.40299999999</c:v>
                </c:pt>
                <c:pt idx="1">
                  <c:v>288992.022</c:v>
                </c:pt>
                <c:pt idx="2">
                  <c:v>309051.23799999995</c:v>
                </c:pt>
                <c:pt idx="3">
                  <c:v>328436.02899999998</c:v>
                </c:pt>
                <c:pt idx="4">
                  <c:v>354166.125</c:v>
                </c:pt>
                <c:pt idx="5">
                  <c:v>359665.32500000001</c:v>
                </c:pt>
                <c:pt idx="6">
                  <c:v>369250.50499999995</c:v>
                </c:pt>
                <c:pt idx="7">
                  <c:v>376723.29400000005</c:v>
                </c:pt>
                <c:pt idx="8">
                  <c:v>401824.92299999995</c:v>
                </c:pt>
                <c:pt idx="9" formatCode="#,##0">
                  <c:v>405201.05399999989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B6-47DA-9970-3487ECD0281D}"/>
            </c:ext>
          </c:extLst>
        </c:ser>
        <c:ser>
          <c:idx val="4"/>
          <c:order val="4"/>
          <c:tx>
            <c:strRef>
              <c:f>депозити!$A$6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депозити!$B$1:$K$1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q12024</c:v>
                </c:pt>
                <c:pt idx="6">
                  <c:v>q22024</c:v>
                </c:pt>
                <c:pt idx="7">
                  <c:v>q32024</c:v>
                </c:pt>
                <c:pt idx="8">
                  <c:v>2024</c:v>
                </c:pt>
                <c:pt idx="9">
                  <c:v>q12025</c:v>
                </c:pt>
              </c:strCache>
            </c:strRef>
          </c:cat>
          <c:val>
            <c:numRef>
              <c:f>депозити!$B$6:$K$6</c:f>
            </c:numRef>
          </c:val>
          <c:extLst>
            <c:ext xmlns:c16="http://schemas.microsoft.com/office/drawing/2014/chart" uri="{C3380CC4-5D6E-409C-BE32-E72D297353CC}">
              <c16:uniqueId val="{00000000-AE9B-4E64-B657-8729DB3BDB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74428639"/>
        <c:axId val="1974429599"/>
      </c:barChart>
      <c:catAx>
        <c:axId val="197442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4429599"/>
        <c:crosses val="autoZero"/>
        <c:auto val="1"/>
        <c:lblAlgn val="ctr"/>
        <c:lblOffset val="100"/>
        <c:noMultiLvlLbl val="0"/>
      </c:catAx>
      <c:valAx>
        <c:axId val="1974429599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9744286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b="1" i="0" u="none" strike="noStrike" kern="1200" cap="none" spc="0" normalizeH="0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pPr>
            <a:r>
              <a:rPr lang="mk-MK" sz="1000" b="1" i="0" u="none" strike="noStrike" kern="1200" cap="none" spc="0" normalizeH="0" baseline="0" dirty="0">
                <a:solidFill>
                  <a:srgbClr val="002060"/>
                </a:solidFill>
                <a:effectLst/>
              </a:rPr>
              <a:t>УЧЕСТВО НА СТРАНСКИ КАПИСТАЛ ВО СОПСТВЕНИЧКАТА СТРУКТУРА</a:t>
            </a:r>
            <a:endParaRPr lang="en-GB" sz="1000" b="1" i="0" u="none" strike="noStrike" kern="1200" cap="none" spc="0" normalizeH="0" baseline="0" dirty="0">
              <a:solidFill>
                <a:srgbClr val="002060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00" b="1" i="0" u="none" strike="noStrike" kern="1200" cap="none" spc="0" normalizeH="0" baseline="0">
              <a:solidFill>
                <a:srgbClr val="002060"/>
              </a:solidFill>
              <a:latin typeface="+mj-lt"/>
              <a:ea typeface="+mj-ea"/>
              <a:cs typeface="+mj-cs"/>
            </a:defRPr>
          </a:pPr>
          <a:endParaRPr lang="en-GB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'Странски капитал во вкупниот'!$AP$20</c:f>
              <c:strCache>
                <c:ptCount val="1"/>
                <c:pt idx="0">
                  <c:v>Учество на странскиот капитал во вкупниот капитал*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06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'Странски капитал во вкупниот'!$AQ$19:$AX$19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'Странски капитал во вкупниот'!$AQ$20:$AX$20</c:f>
              <c:numCache>
                <c:formatCode>0.0%</c:formatCode>
                <c:ptCount val="8"/>
                <c:pt idx="0">
                  <c:v>0.74364480613881534</c:v>
                </c:pt>
                <c:pt idx="1">
                  <c:v>0.72885806445272527</c:v>
                </c:pt>
                <c:pt idx="2">
                  <c:v>0.75365272744995504</c:v>
                </c:pt>
                <c:pt idx="3">
                  <c:v>0.75407264972055998</c:v>
                </c:pt>
                <c:pt idx="4">
                  <c:v>0.76289609687090398</c:v>
                </c:pt>
                <c:pt idx="5">
                  <c:v>0.77715436819894623</c:v>
                </c:pt>
                <c:pt idx="6">
                  <c:v>0.78819625574543817</c:v>
                </c:pt>
                <c:pt idx="7" formatCode="0.00%">
                  <c:v>0.79721368446525165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97-4761-9FCE-463CE95E15E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071466623"/>
        <c:axId val="1071464223"/>
      </c:lineChart>
      <c:catAx>
        <c:axId val="10714666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1464223"/>
        <c:crosses val="autoZero"/>
        <c:auto val="1"/>
        <c:lblAlgn val="ctr"/>
        <c:lblOffset val="100"/>
        <c:noMultiLvlLbl val="0"/>
      </c:catAx>
      <c:valAx>
        <c:axId val="107146422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071466623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n-lt"/>
                <a:ea typeface="+mj-ea"/>
                <a:cs typeface="+mj-cs"/>
              </a:defRPr>
            </a:pPr>
            <a:r>
              <a:rPr lang="ru-RU" sz="1100" b="1" i="0" u="none" strike="noStrike" dirty="0">
                <a:solidFill>
                  <a:srgbClr val="002060"/>
                </a:solidFill>
                <a:effectLst/>
              </a:rPr>
              <a:t>Стапка на поврат на просечната актива (ROAA)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1" i="0" u="none" strike="noStrike" kern="1200" cap="none" spc="0" normalizeH="0" baseline="0">
              <a:solidFill>
                <a:sysClr val="windowText" lastClr="000000">
                  <a:lumMod val="50000"/>
                  <a:lumOff val="50000"/>
                </a:sys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2717083112710666E-2"/>
          <c:y val="0.18636902116907295"/>
          <c:w val="0.94970808353546543"/>
          <c:h val="0.543109213809356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'годишна анализа'!$B$49</c:f>
              <c:strCache>
                <c:ptCount val="1"/>
                <c:pt idx="0">
                  <c:v>ROA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206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7A2-4F9B-ADD0-C4D2CE046E4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7A2-4F9B-ADD0-C4D2CE046E4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7A2-4F9B-ADD0-C4D2CE046E4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7A2-4F9B-ADD0-C4D2CE046E4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7A2-4F9B-ADD0-C4D2CE046E4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F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7A2-4F9B-ADD0-C4D2CE046E4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F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7A2-4F9B-ADD0-C4D2CE046E4D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F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7A2-4F9B-ADD0-C4D2CE046E4D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F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7A2-4F9B-ADD0-C4D2CE046E4D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F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7A2-4F9B-ADD0-C4D2CE046E4D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37A2-4F9B-ADD0-C4D2CE046E4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37A2-4F9B-ADD0-C4D2CE046E4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37A2-4F9B-ADD0-C4D2CE046E4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37A2-4F9B-ADD0-C4D2CE046E4D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37A2-4F9B-ADD0-C4D2CE046E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анализа'!$C$49:$L$49</c:f>
              <c:numCache>
                <c:formatCode>_(* #,##0.00_);_(* \(#,##0.00\);_(* "-"??_);_(@_)</c:formatCode>
                <c:ptCount val="10"/>
                <c:pt idx="0">
                  <c:v>1.26918101627187</c:v>
                </c:pt>
                <c:pt idx="1">
                  <c:v>1.2773853137386499</c:v>
                </c:pt>
                <c:pt idx="2">
                  <c:v>1.49490667614897</c:v>
                </c:pt>
                <c:pt idx="3">
                  <c:v>1.4626584565432901</c:v>
                </c:pt>
                <c:pt idx="4">
                  <c:v>1.99799667821312</c:v>
                </c:pt>
                <c:pt idx="5">
                  <c:v>2.3438863772081402</c:v>
                </c:pt>
                <c:pt idx="6">
                  <c:v>2.5477544239833598</c:v>
                </c:pt>
                <c:pt idx="7">
                  <c:v>2.6265088991381802</c:v>
                </c:pt>
                <c:pt idx="8">
                  <c:v>2.2131428736455701</c:v>
                </c:pt>
                <c:pt idx="9" formatCode="0.00">
                  <c:v>2.1687416609950083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7A2-4F9B-ADD0-C4D2CE046E4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84841327"/>
        <c:axId val="527915200"/>
      </c:barChart>
      <c:lineChart>
        <c:grouping val="standard"/>
        <c:varyColors val="0"/>
        <c:ser>
          <c:idx val="1"/>
          <c:order val="1"/>
          <c:tx>
            <c:strRef>
              <c:f>'годишна анализа'!$B$50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37A2-4F9B-ADD0-C4D2CE046E4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37A2-4F9B-ADD0-C4D2CE046E4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37A2-4F9B-ADD0-C4D2CE046E4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37A2-4F9B-ADD0-C4D2CE046E4D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6317-44E8-88F9-BEE4A2DA05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анализа'!$C$50:$L$50</c:f>
              <c:numCache>
                <c:formatCode>0.00</c:formatCode>
                <c:ptCount val="10"/>
                <c:pt idx="0">
                  <c:v>0.36</c:v>
                </c:pt>
                <c:pt idx="1">
                  <c:v>0.1</c:v>
                </c:pt>
                <c:pt idx="2">
                  <c:v>0.43</c:v>
                </c:pt>
                <c:pt idx="3">
                  <c:v>0.49</c:v>
                </c:pt>
                <c:pt idx="4">
                  <c:v>0.63</c:v>
                </c:pt>
                <c:pt idx="5">
                  <c:v>0.65</c:v>
                </c:pt>
                <c:pt idx="6">
                  <c:v>0.68</c:v>
                </c:pt>
                <c:pt idx="7">
                  <c:v>0.7</c:v>
                </c:pt>
                <c:pt idx="8">
                  <c:v>0.67</c:v>
                </c:pt>
                <c:pt idx="9">
                  <c:v>0.69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7A2-4F9B-ADD0-C4D2CE046E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4841327"/>
        <c:axId val="527915200"/>
      </c:lineChart>
      <c:catAx>
        <c:axId val="13848413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915200"/>
        <c:crosses val="autoZero"/>
        <c:auto val="1"/>
        <c:lblAlgn val="ctr"/>
        <c:lblOffset val="100"/>
        <c:noMultiLvlLbl val="0"/>
      </c:catAx>
      <c:valAx>
        <c:axId val="5279152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crossAx val="138484132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n-lt"/>
                <a:ea typeface="+mj-ea"/>
                <a:cs typeface="+mj-cs"/>
              </a:defRPr>
            </a:pPr>
            <a:r>
              <a:rPr lang="ru-RU" sz="1100" b="1" i="0" u="none" strike="noStrike" dirty="0">
                <a:solidFill>
                  <a:srgbClr val="002060"/>
                </a:solidFill>
                <a:effectLst/>
              </a:rPr>
              <a:t>Стапка на поврат на просечниот капитал (ROAE)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1" i="0" u="none" strike="noStrike" kern="1200" cap="none" spc="0" normalizeH="0" baseline="0">
              <a:solidFill>
                <a:sysClr val="windowText" lastClr="000000">
                  <a:lumMod val="50000"/>
                  <a:lumOff val="50000"/>
                </a:sysClr>
              </a:solidFill>
              <a:latin typeface="+mn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'годишна анализа'!$B$51</c:f>
              <c:strCache>
                <c:ptCount val="1"/>
                <c:pt idx="0">
                  <c:v>ROE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206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1D-4907-8D4B-0E8BF0E1959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1D-4907-8D4B-0E8BF0E1959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B1D-4907-8D4B-0E8BF0E1959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B1D-4907-8D4B-0E8BF0E1959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B1D-4907-8D4B-0E8BF0E1959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B1D-4907-8D4B-0E8BF0E1959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B1D-4907-8D4B-0E8BF0E1959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B1D-4907-8D4B-0E8BF0E1959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B1D-4907-8D4B-0E8BF0E1959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B1D-4907-8D4B-0E8BF0E19590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8B1D-4907-8D4B-0E8BF0E1959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B1D-4907-8D4B-0E8BF0E1959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8B1D-4907-8D4B-0E8BF0E1959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8B1D-4907-8D4B-0E8BF0E1959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8B1D-4907-8D4B-0E8BF0E195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анализа'!$C$51:$L$51</c:f>
              <c:numCache>
                <c:formatCode>_(* #,##0.0_);_(* \(#,##0.0\);_(* "-"??_);_(@_)</c:formatCode>
                <c:ptCount val="10"/>
                <c:pt idx="0">
                  <c:v>11.6640329446439</c:v>
                </c:pt>
                <c:pt idx="1">
                  <c:v>11.2900992188577</c:v>
                </c:pt>
                <c:pt idx="2">
                  <c:v>12.891611494408499</c:v>
                </c:pt>
                <c:pt idx="3">
                  <c:v>12.235885115027299</c:v>
                </c:pt>
                <c:pt idx="4">
                  <c:v>16.128516518361</c:v>
                </c:pt>
                <c:pt idx="5">
                  <c:v>18.231102282323299</c:v>
                </c:pt>
                <c:pt idx="6">
                  <c:v>19.825247019693901</c:v>
                </c:pt>
                <c:pt idx="7">
                  <c:v>20.175547051584498</c:v>
                </c:pt>
                <c:pt idx="8">
                  <c:v>17.555667533434399</c:v>
                </c:pt>
                <c:pt idx="9" formatCode="0.0">
                  <c:v>16.623118713141217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B1D-4907-8D4B-0E8BF0E1959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30571695"/>
        <c:axId val="535620944"/>
      </c:barChart>
      <c:lineChart>
        <c:grouping val="standard"/>
        <c:varyColors val="0"/>
        <c:ser>
          <c:idx val="1"/>
          <c:order val="1"/>
          <c:tx>
            <c:strRef>
              <c:f>'годишна анализа'!$B$52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8B1D-4907-8D4B-0E8BF0E1959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8B1D-4907-8D4B-0E8BF0E1959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8B1D-4907-8D4B-0E8BF0E1959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8B1D-4907-8D4B-0E8BF0E19590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8B1D-4907-8D4B-0E8BF0E1959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8B1D-4907-8D4B-0E8BF0E1959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8B1D-4907-8D4B-0E8BF0E1959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8B1D-4907-8D4B-0E8BF0E1959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2E67-4E78-8EE6-2EC269218C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анализа'!$C$52:$L$52</c:f>
              <c:numCache>
                <c:formatCode>0.00</c:formatCode>
                <c:ptCount val="10"/>
                <c:pt idx="0">
                  <c:v>5.38</c:v>
                </c:pt>
                <c:pt idx="1">
                  <c:v>2.31</c:v>
                </c:pt>
                <c:pt idx="2">
                  <c:v>6.7</c:v>
                </c:pt>
                <c:pt idx="3">
                  <c:v>7.68</c:v>
                </c:pt>
                <c:pt idx="4">
                  <c:v>9.31</c:v>
                </c:pt>
                <c:pt idx="5">
                  <c:v>9.67</c:v>
                </c:pt>
                <c:pt idx="6">
                  <c:v>10.11</c:v>
                </c:pt>
                <c:pt idx="7">
                  <c:v>10.09</c:v>
                </c:pt>
                <c:pt idx="8">
                  <c:v>9.5399999999999991</c:v>
                </c:pt>
                <c:pt idx="9">
                  <c:v>9.85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8B1D-4907-8D4B-0E8BF0E195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0571695"/>
        <c:axId val="535620944"/>
      </c:lineChart>
      <c:catAx>
        <c:axId val="21305716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20944"/>
        <c:crosses val="autoZero"/>
        <c:auto val="1"/>
        <c:lblAlgn val="ctr"/>
        <c:lblOffset val="100"/>
        <c:noMultiLvlLbl val="0"/>
      </c:catAx>
      <c:valAx>
        <c:axId val="5356209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_(* #,##0.0_);_(* \(#,##0.0\);_(* &quot;-&quot;??_);_(@_)" sourceLinked="1"/>
        <c:majorTickMark val="none"/>
        <c:minorTickMark val="none"/>
        <c:tickLblPos val="nextTo"/>
        <c:crossAx val="2130571695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en-US" sz="1050" b="1" i="0" u="none" strike="noStrike" kern="1200" cap="none" spc="0" normalizeH="0" baseline="0" dirty="0">
                <a:solidFill>
                  <a:srgbClr val="002060"/>
                </a:solidFill>
              </a:rPr>
              <a:t>Cost-to income ratio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747939167232584E-2"/>
          <c:y val="0.15194444444444444"/>
          <c:w val="0.93918732434251839"/>
          <c:h val="0.61554926011118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'годишна анализа'!$B$54</c:f>
              <c:strCache>
                <c:ptCount val="1"/>
                <c:pt idx="0">
                  <c:v>Оперативни трошоци / Вкупни редовни приходи 
Cost-to-income ratio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3A0-47AB-B3BC-787006A6BAB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3A0-47AB-B3BC-787006A6BA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3A0-47AB-B3BC-787006A6BA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3A0-47AB-B3BC-787006A6BAB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3A0-47AB-B3BC-787006A6BA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3A0-47AB-B3BC-787006A6BA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3A0-47AB-B3BC-787006A6BAB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3A0-47AB-B3BC-787006A6BAB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3A0-47AB-B3BC-787006A6BAB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3A0-47AB-B3BC-787006A6BAB3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63A0-47AB-B3BC-787006A6BAB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63A0-47AB-B3BC-787006A6BAB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63A0-47AB-B3BC-787006A6BAB3}"/>
                </c:ext>
              </c:extLst>
            </c:dLbl>
            <c:dLbl>
              <c:idx val="8"/>
              <c:layout>
                <c:manualLayout>
                  <c:x val="4.8462258203858972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3A0-47AB-B3BC-787006A6BAB3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63A0-47AB-B3BC-787006A6BA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анализа'!$C$53:$L$53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анализа'!$C$54:$L$54</c:f>
              <c:numCache>
                <c:formatCode>_(* #,##0.0_);_(* \(#,##0.0\);_(* "-"??_);_(@_)</c:formatCode>
                <c:ptCount val="10"/>
                <c:pt idx="0">
                  <c:v>50.079492885017999</c:v>
                </c:pt>
                <c:pt idx="1">
                  <c:v>48.239110373923801</c:v>
                </c:pt>
                <c:pt idx="2">
                  <c:v>47.387866287038001</c:v>
                </c:pt>
                <c:pt idx="3">
                  <c:v>47.8049500741079</c:v>
                </c:pt>
                <c:pt idx="4">
                  <c:v>43.396779575783903</c:v>
                </c:pt>
                <c:pt idx="5">
                  <c:v>40.6596327532909</c:v>
                </c:pt>
                <c:pt idx="6">
                  <c:v>40.8817158806295</c:v>
                </c:pt>
                <c:pt idx="7">
                  <c:v>41.341664079008403</c:v>
                </c:pt>
                <c:pt idx="8">
                  <c:v>41.954658121531402</c:v>
                </c:pt>
                <c:pt idx="9">
                  <c:v>44.4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3A0-47AB-B3BC-787006A6BAB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04629647"/>
        <c:axId val="304630127"/>
      </c:barChart>
      <c:lineChart>
        <c:grouping val="standard"/>
        <c:varyColors val="0"/>
        <c:ser>
          <c:idx val="1"/>
          <c:order val="1"/>
          <c:tx>
            <c:strRef>
              <c:f>'годишна анализа'!$B$55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63A0-47AB-B3BC-787006A6BAB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63A0-47AB-B3BC-787006A6BAB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63A0-47AB-B3BC-787006A6BAB3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63A0-47AB-B3BC-787006A6BAB3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2784-4481-B496-E04CD3FED7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анализа'!$C$53:$L$53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анализа'!$C$55:$L$55</c:f>
              <c:numCache>
                <c:formatCode>0.0</c:formatCode>
                <c:ptCount val="10"/>
                <c:pt idx="0">
                  <c:v>65.84</c:v>
                </c:pt>
                <c:pt idx="1">
                  <c:v>66.02</c:v>
                </c:pt>
                <c:pt idx="2">
                  <c:v>64.28</c:v>
                </c:pt>
                <c:pt idx="3">
                  <c:v>61.19</c:v>
                </c:pt>
                <c:pt idx="4">
                  <c:v>57.02</c:v>
                </c:pt>
                <c:pt idx="5">
                  <c:v>55.94</c:v>
                </c:pt>
                <c:pt idx="6">
                  <c:v>54.24</c:v>
                </c:pt>
                <c:pt idx="7">
                  <c:v>53.7</c:v>
                </c:pt>
                <c:pt idx="8">
                  <c:v>54.89</c:v>
                </c:pt>
                <c:pt idx="9">
                  <c:v>54.84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63A0-47AB-B3BC-787006A6BA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4629647"/>
        <c:axId val="304630127"/>
      </c:lineChart>
      <c:catAx>
        <c:axId val="304629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4630127"/>
        <c:crosses val="autoZero"/>
        <c:auto val="1"/>
        <c:lblAlgn val="ctr"/>
        <c:lblOffset val="100"/>
        <c:noMultiLvlLbl val="0"/>
      </c:catAx>
      <c:valAx>
        <c:axId val="304630127"/>
        <c:scaling>
          <c:orientation val="minMax"/>
          <c:min val="0.4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_(* #,##0.0_);_(* \(#,##0.0\);_(* &quot;-&quot;??_);_(@_)" sourceLinked="1"/>
        <c:majorTickMark val="none"/>
        <c:minorTickMark val="none"/>
        <c:tickLblPos val="nextTo"/>
        <c:crossAx val="3046296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ru-RU" sz="1050" b="1" i="0" u="none" strike="noStrike" dirty="0">
                <a:solidFill>
                  <a:srgbClr val="002060"/>
                </a:solidFill>
                <a:effectLst/>
              </a:rPr>
              <a:t>Нето каматен приход / Вкупни редовни приходи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5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'годишна анализа'!$B$56</c:f>
              <c:strCache>
                <c:ptCount val="1"/>
                <c:pt idx="0">
                  <c:v>Нето камати/ редовни приходи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55F-42C7-877E-15F6668FD88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55F-42C7-877E-15F6668FD88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55F-42C7-877E-15F6668FD88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55F-42C7-877E-15F6668FD88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55F-42C7-877E-15F6668FD88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55F-42C7-877E-15F6668FD88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55F-42C7-877E-15F6668FD88E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55F-42C7-877E-15F6668FD88E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55F-42C7-877E-15F6668FD88E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55F-42C7-877E-15F6668FD88E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55F-42C7-877E-15F6668FD88E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555F-42C7-877E-15F6668FD88E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555F-42C7-877E-15F6668FD88E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555F-42C7-877E-15F6668FD88E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555F-42C7-877E-15F6668FD8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анализа'!$C$46:$L$46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анализа'!$C$56:$L$56</c:f>
              <c:numCache>
                <c:formatCode>_(* #,##0.0_);_(* \(#,##0.0\);_(* "-"??_);_(@_)</c:formatCode>
                <c:ptCount val="10"/>
                <c:pt idx="0">
                  <c:v>64.665665152235604</c:v>
                </c:pt>
                <c:pt idx="1">
                  <c:v>62.6167420296646</c:v>
                </c:pt>
                <c:pt idx="2">
                  <c:v>59.353551134640803</c:v>
                </c:pt>
                <c:pt idx="3">
                  <c:v>62.622212289697501</c:v>
                </c:pt>
                <c:pt idx="4">
                  <c:v>70.683422199332597</c:v>
                </c:pt>
                <c:pt idx="5">
                  <c:v>74.014512202248497</c:v>
                </c:pt>
                <c:pt idx="6">
                  <c:v>70.828562627969106</c:v>
                </c:pt>
                <c:pt idx="7">
                  <c:v>70.989344455049306</c:v>
                </c:pt>
                <c:pt idx="8">
                  <c:v>70.2873867029911</c:v>
                </c:pt>
                <c:pt idx="9">
                  <c:v>72.2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55F-42C7-877E-15F6668FD88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1795640751"/>
        <c:axId val="1795617231"/>
      </c:barChart>
      <c:lineChart>
        <c:grouping val="standard"/>
        <c:varyColors val="0"/>
        <c:ser>
          <c:idx val="1"/>
          <c:order val="1"/>
          <c:tx>
            <c:strRef>
              <c:f>'годишна анализа'!$B$57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555F-42C7-877E-15F6668FD88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555F-42C7-877E-15F6668FD88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555F-42C7-877E-15F6668FD88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555F-42C7-877E-15F6668FD88E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555F-42C7-877E-15F6668FD88E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555F-42C7-877E-15F6668FD88E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555F-42C7-877E-15F6668FD88E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555F-42C7-877E-15F6668FD88E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555F-42C7-877E-15F6668FD88E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71A4-4F89-9C13-A28D5A13EC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анализа'!$C$46:$L$46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анализа'!$C$57:$L$57</c:f>
              <c:numCache>
                <c:formatCode>0.00</c:formatCode>
                <c:ptCount val="10"/>
                <c:pt idx="0">
                  <c:v>58.55</c:v>
                </c:pt>
                <c:pt idx="1">
                  <c:v>57.86</c:v>
                </c:pt>
                <c:pt idx="2">
                  <c:v>54.19</c:v>
                </c:pt>
                <c:pt idx="3">
                  <c:v>56.46</c:v>
                </c:pt>
                <c:pt idx="4">
                  <c:v>61.09</c:v>
                </c:pt>
                <c:pt idx="5">
                  <c:v>60.51</c:v>
                </c:pt>
                <c:pt idx="6">
                  <c:v>59.77</c:v>
                </c:pt>
                <c:pt idx="7">
                  <c:v>59.21</c:v>
                </c:pt>
                <c:pt idx="8">
                  <c:v>58.87</c:v>
                </c:pt>
                <c:pt idx="9">
                  <c:v>55.91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555F-42C7-877E-15F6668FD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5640751"/>
        <c:axId val="1795617231"/>
      </c:lineChart>
      <c:catAx>
        <c:axId val="17956407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5617231"/>
        <c:crosses val="autoZero"/>
        <c:auto val="1"/>
        <c:lblAlgn val="ctr"/>
        <c:lblOffset val="100"/>
        <c:noMultiLvlLbl val="0"/>
      </c:catAx>
      <c:valAx>
        <c:axId val="1795617231"/>
        <c:scaling>
          <c:orientation val="minMax"/>
          <c:min val="0.5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_(* #,##0.0_);_(* \(#,##0.0\);_(* &quot;-&quot;??_);_(@_)" sourceLinked="1"/>
        <c:majorTickMark val="none"/>
        <c:minorTickMark val="none"/>
        <c:tickLblPos val="nextTo"/>
        <c:crossAx val="1795640751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solidFill>
                <a:srgbClr val="FF99CC"/>
              </a:solidFill>
            </a:ln>
          </c:spPr>
          <c:dPt>
            <c:idx val="0"/>
            <c:bubble3D val="0"/>
            <c:spPr>
              <a:solidFill>
                <a:schemeClr val="accent5">
                  <a:shade val="44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159-4E4C-897F-EF5020D824BB}"/>
              </c:ext>
            </c:extLst>
          </c:dPt>
          <c:dPt>
            <c:idx val="1"/>
            <c:bubble3D val="0"/>
            <c:spPr>
              <a:solidFill>
                <a:schemeClr val="accent5">
                  <a:shade val="58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159-4E4C-897F-EF5020D824BB}"/>
              </c:ext>
            </c:extLst>
          </c:dPt>
          <c:dPt>
            <c:idx val="2"/>
            <c:bubble3D val="0"/>
            <c:spPr>
              <a:solidFill>
                <a:schemeClr val="accent5">
                  <a:shade val="72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159-4E4C-897F-EF5020D824BB}"/>
              </c:ext>
            </c:extLst>
          </c:dPt>
          <c:dPt>
            <c:idx val="3"/>
            <c:bubble3D val="0"/>
            <c:spPr>
              <a:solidFill>
                <a:schemeClr val="accent5">
                  <a:shade val="86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159-4E4C-897F-EF5020D824B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159-4E4C-897F-EF5020D824BB}"/>
              </c:ext>
            </c:extLst>
          </c:dPt>
          <c:dPt>
            <c:idx val="5"/>
            <c:bubble3D val="0"/>
            <c:spPr>
              <a:solidFill>
                <a:schemeClr val="accent5">
                  <a:tint val="86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A159-4E4C-897F-EF5020D824BB}"/>
              </c:ext>
            </c:extLst>
          </c:dPt>
          <c:dPt>
            <c:idx val="6"/>
            <c:bubble3D val="0"/>
            <c:spPr>
              <a:solidFill>
                <a:schemeClr val="accent5">
                  <a:tint val="72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A159-4E4C-897F-EF5020D824BB}"/>
              </c:ext>
            </c:extLst>
          </c:dPt>
          <c:dPt>
            <c:idx val="7"/>
            <c:bubble3D val="0"/>
            <c:spPr>
              <a:solidFill>
                <a:schemeClr val="accent5">
                  <a:tint val="58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A159-4E4C-897F-EF5020D824BB}"/>
              </c:ext>
            </c:extLst>
          </c:dPt>
          <c:dPt>
            <c:idx val="8"/>
            <c:bubble3D val="0"/>
            <c:spPr>
              <a:solidFill>
                <a:schemeClr val="accent5">
                  <a:tint val="44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A159-4E4C-897F-EF5020D824BB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358D16C-3B9C-4A5B-AA5F-2EEAF9CC35A6}" type="CATEGORYNAME">
                      <a:rPr lang="mk-MK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>
                        <a:solidFill>
                          <a:srgbClr val="002060"/>
                        </a:solidFill>
                      </a:rPr>
                      <a:t>
23%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159-4E4C-897F-EF5020D824BB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8877C05-B8ED-4AE3-B628-37C306AFADF2}" type="CATEGORYNAME">
                      <a:rPr lang="mk-MK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>
                        <a:solidFill>
                          <a:srgbClr val="002060"/>
                        </a:solidFill>
                      </a:rPr>
                      <a:t>
17%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159-4E4C-897F-EF5020D824BB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007926-ED47-4668-9F0A-C28ABED8E578}" type="CATEGORYNAME">
                      <a:rPr lang="mk-MK" b="1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="1" baseline="0" dirty="0">
                        <a:solidFill>
                          <a:srgbClr val="002060"/>
                        </a:solidFill>
                      </a:rPr>
                      <a:t>
12%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159-4E4C-897F-EF5020D824BB}"/>
                </c:ext>
              </c:extLst>
            </c:dLbl>
            <c:dLbl>
              <c:idx val="3"/>
              <c:layout>
                <c:manualLayout>
                  <c:x val="5.9776014097725231E-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C54B34-75BF-40D1-9134-96DF87B4EB2B}" type="CATEGORYNAME">
                      <a:rPr lang="mk-MK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>
                        <a:solidFill>
                          <a:srgbClr val="002060"/>
                        </a:solidFill>
                      </a:rPr>
                      <a:t>
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159-4E4C-897F-EF5020D824BB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AE04A7A-113F-4ECB-BA0C-078405406E1C}" type="CATEGORYNAME">
                      <a:rPr lang="mk-MK" b="1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="1" baseline="0" dirty="0">
                        <a:solidFill>
                          <a:srgbClr val="002060"/>
                        </a:solidFill>
                      </a:rPr>
                      <a:t>
17%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159-4E4C-897F-EF5020D824BB}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5D1BAE5-9BFA-47BF-B48C-7022A50FC91E}" type="CATEGORYNAME">
                      <a:rPr lang="mk-MK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>
                        <a:solidFill>
                          <a:srgbClr val="002060"/>
                        </a:solidFill>
                      </a:rPr>
                      <a:t>
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159-4E4C-897F-EF5020D824BB}"/>
                </c:ext>
              </c:extLst>
            </c:dLbl>
            <c:dLbl>
              <c:idx val="6"/>
              <c:layout>
                <c:manualLayout>
                  <c:x val="0"/>
                  <c:y val="-5.53970906349473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159-4E4C-897F-EF5020D824BB}"/>
                </c:ext>
              </c:extLst>
            </c:dLbl>
            <c:dLbl>
              <c:idx val="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CC36B1B-0444-4CAB-B324-56908A90B0BA}" type="CATEGORYNAME">
                      <a:rPr lang="mk-MK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>
                        <a:solidFill>
                          <a:srgbClr val="002060"/>
                        </a:solidFill>
                      </a:rPr>
                      <a:t>
17%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159-4E4C-897F-EF5020D824BB}"/>
                </c:ext>
              </c:extLst>
            </c:dLbl>
            <c:dLbl>
              <c:idx val="8"/>
              <c:layout>
                <c:manualLayout>
                  <c:x val="4.1666666666666664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CF4AF9A-06B2-4A98-ADBD-542B982FA137}" type="CATEGORYNAME">
                      <a:rPr lang="mk-MK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>
                        <a:solidFill>
                          <a:srgbClr val="002060"/>
                        </a:solidFill>
                      </a:rPr>
                      <a:t>
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159-4E4C-897F-EF5020D824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spc="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Грција</c:v>
                </c:pt>
                <c:pt idx="1">
                  <c:v>Словенија</c:v>
                </c:pt>
                <c:pt idx="2">
                  <c:v>Австрија</c:v>
                </c:pt>
                <c:pt idx="3">
                  <c:v>Германија</c:v>
                </c:pt>
                <c:pt idx="4">
                  <c:v>Турција</c:v>
                </c:pt>
                <c:pt idx="5">
                  <c:v>Бугарија</c:v>
                </c:pt>
                <c:pt idx="6">
                  <c:v>Швајцарија</c:v>
                </c:pt>
                <c:pt idx="7">
                  <c:v>домашни акционери</c:v>
                </c:pt>
                <c:pt idx="8">
                  <c:v>државна сопственост</c:v>
                </c:pt>
              </c:strCache>
            </c:strRef>
          </c:cat>
          <c:val>
            <c:numRef>
              <c:f>Sheet1!$C$2:$C$10</c:f>
              <c:numCache>
                <c:formatCode>0.0</c:formatCode>
                <c:ptCount val="9"/>
                <c:pt idx="0">
                  <c:v>24.9</c:v>
                </c:pt>
                <c:pt idx="1">
                  <c:v>16.3</c:v>
                </c:pt>
                <c:pt idx="2">
                  <c:v>10.6</c:v>
                </c:pt>
                <c:pt idx="3">
                  <c:v>3.7</c:v>
                </c:pt>
                <c:pt idx="4">
                  <c:v>13.6</c:v>
                </c:pt>
                <c:pt idx="5">
                  <c:v>6</c:v>
                </c:pt>
                <c:pt idx="6">
                  <c:v>0.8</c:v>
                </c:pt>
                <c:pt idx="7">
                  <c:v>20.399999999999999</c:v>
                </c:pt>
                <c:pt idx="8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159-4E4C-897F-EF5020D824BB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15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mk-MK" sz="1400" dirty="0">
                <a:solidFill>
                  <a:srgbClr val="002060"/>
                </a:solidFill>
              </a:rPr>
              <a:t>АКТИВА</a:t>
            </a:r>
          </a:p>
        </c:rich>
      </c:tx>
      <c:layout>
        <c:manualLayout>
          <c:xMode val="edge"/>
          <c:yMode val="edge"/>
          <c:x val="0.41653721063538562"/>
          <c:y val="5.50362502545968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15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mk-MK"/>
        </a:p>
      </c:txPr>
    </c:title>
    <c:autoTitleDeleted val="0"/>
    <c:plotArea>
      <c:layout>
        <c:manualLayout>
          <c:layoutTarget val="inner"/>
          <c:xMode val="edge"/>
          <c:yMode val="edge"/>
          <c:x val="3.9322960056534916E-3"/>
          <c:y val="0.18837750781743814"/>
          <c:w val="0.99175875786504086"/>
          <c:h val="0.683138539675936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'Вкупна актива'!$EU$17</c:f>
              <c:strCache>
                <c:ptCount val="1"/>
                <c:pt idx="0">
                  <c:v>Банкарски систем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AEBE-49AE-B36E-71813536F2B6}"/>
              </c:ext>
            </c:extLst>
          </c:dPt>
          <c:dPt>
            <c:idx val="1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AEBE-49AE-B36E-71813536F2B6}"/>
              </c:ext>
            </c:extLst>
          </c:dPt>
          <c:dPt>
            <c:idx val="2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AEBE-49AE-B36E-71813536F2B6}"/>
              </c:ext>
            </c:extLst>
          </c:dPt>
          <c:dPt>
            <c:idx val="3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AEBE-49AE-B36E-71813536F2B6}"/>
              </c:ext>
            </c:extLst>
          </c:dPt>
          <c:dPt>
            <c:idx val="4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AEBE-49AE-B36E-71813536F2B6}"/>
              </c:ext>
            </c:extLst>
          </c:dPt>
          <c:dPt>
            <c:idx val="5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solidFill>
                  <a:srgbClr val="FF0066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B-AEBE-49AE-B36E-71813536F2B6}"/>
              </c:ext>
            </c:extLst>
          </c:dPt>
          <c:dPt>
            <c:idx val="6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solidFill>
                  <a:srgbClr val="FF0066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D-AEBE-49AE-B36E-71813536F2B6}"/>
              </c:ext>
            </c:extLst>
          </c:dPt>
          <c:dPt>
            <c:idx val="7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solidFill>
                  <a:srgbClr val="FF0066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F-AEBE-49AE-B36E-71813536F2B6}"/>
              </c:ext>
            </c:extLst>
          </c:dPt>
          <c:dPt>
            <c:idx val="8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solidFill>
                  <a:srgbClr val="FF0066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11-AEBE-49AE-B36E-71813536F2B6}"/>
              </c:ext>
            </c:extLst>
          </c:dPt>
          <c:dPt>
            <c:idx val="9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solidFill>
                  <a:srgbClr val="FF0066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13-AEBE-49AE-B36E-71813536F2B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EBE-49AE-B36E-71813536F2B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EBE-49AE-B36E-71813536F2B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EBE-49AE-B36E-71813536F2B6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EBE-49AE-B36E-71813536F2B6}"/>
                </c:ext>
              </c:extLst>
            </c:dLbl>
            <c:dLbl>
              <c:idx val="4"/>
              <c:layout>
                <c:manualLayout>
                  <c:x val="5.0040869994016765E-3"/>
                  <c:y val="-5.9397724012928429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EBE-49AE-B36E-71813536F2B6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AEBE-49AE-B36E-71813536F2B6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AEBE-49AE-B36E-71813536F2B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AEBE-49AE-B36E-71813536F2B6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AEBE-49AE-B36E-71813536F2B6}"/>
                </c:ext>
              </c:extLst>
            </c:dLbl>
            <c:dLbl>
              <c:idx val="9"/>
              <c:layout>
                <c:manualLayout>
                  <c:x val="-5.0040869994018604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EBE-49AE-B36E-71813536F2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'Вкупна актива'!$EV$16:$FE$16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'Вкупна актива'!$EV$17:$FE$17</c:f>
              <c:numCache>
                <c:formatCode>#,##0</c:formatCode>
                <c:ptCount val="10"/>
                <c:pt idx="0">
                  <c:v>549969</c:v>
                </c:pt>
                <c:pt idx="1">
                  <c:v>585501</c:v>
                </c:pt>
                <c:pt idx="2">
                  <c:v>638666</c:v>
                </c:pt>
                <c:pt idx="3">
                  <c:v>684255</c:v>
                </c:pt>
                <c:pt idx="4">
                  <c:v>746739</c:v>
                </c:pt>
                <c:pt idx="5">
                  <c:v>738938</c:v>
                </c:pt>
                <c:pt idx="6">
                  <c:v>751244</c:v>
                </c:pt>
                <c:pt idx="7">
                  <c:v>765036</c:v>
                </c:pt>
                <c:pt idx="8">
                  <c:v>824812</c:v>
                </c:pt>
                <c:pt idx="9">
                  <c:v>821983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AEBE-49AE-B36E-71813536F2B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785734528"/>
        <c:axId val="1785735008"/>
      </c:barChart>
      <c:catAx>
        <c:axId val="1785734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5735008"/>
        <c:crosses val="autoZero"/>
        <c:auto val="1"/>
        <c:lblAlgn val="ctr"/>
        <c:lblOffset val="100"/>
        <c:noMultiLvlLbl val="0"/>
      </c:catAx>
      <c:valAx>
        <c:axId val="178573500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785734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j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</a:rPr>
              <a:t>Ниво на финансиска интермедијација</a:t>
            </a:r>
            <a:endParaRPr lang="en-US" sz="1100" b="1" i="0" u="none" strike="noStrike" kern="1200" cap="none" spc="0" normalizeH="0" baseline="0" dirty="0">
              <a:solidFill>
                <a:prstClr val="black">
                  <a:lumMod val="50000"/>
                  <a:lumOff val="50000"/>
                </a:prstClr>
              </a:solidFill>
              <a:latin typeface="+mn-lt"/>
            </a:endParaRPr>
          </a:p>
        </c:rich>
      </c:tx>
      <c:layout>
        <c:manualLayout>
          <c:xMode val="edge"/>
          <c:yMode val="edge"/>
          <c:x val="0.24089566929133863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cap="none" spc="0" normalizeH="0" baseline="0">
              <a:solidFill>
                <a:sysClr val="windowText" lastClr="000000">
                  <a:lumMod val="50000"/>
                  <a:lumOff val="50000"/>
                </a:sys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'годишна анализа'!$B$3</c:f>
              <c:strCache>
                <c:ptCount val="1"/>
                <c:pt idx="0">
                  <c:v> АКТИВА/БДП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AD5D-4361-A872-B411DBED9401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D5D-4361-A872-B411DBED9401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AD5D-4361-A872-B411DBED9401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AD5D-4361-A872-B411DBED9401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AD5D-4361-A872-B411DBED940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AD5D-4361-A872-B411DBED940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D5D-4361-A872-B411DBED940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D5D-4361-A872-B411DBED9401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D5D-4361-A872-B411DBED9401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D5D-4361-A872-B411DBED9401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D5D-4361-A872-B411DBED9401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AD5D-4361-A872-B411DBED9401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AD5D-4361-A872-B411DBED9401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AD5D-4361-A872-B411DBED9401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AD5D-4361-A872-B411DBED9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анализа'!$C$3:$L$3</c:f>
              <c:numCache>
                <c:formatCode>0.0</c:formatCode>
                <c:ptCount val="10"/>
                <c:pt idx="0">
                  <c:v>79.396980148206325</c:v>
                </c:pt>
                <c:pt idx="1">
                  <c:v>87.482281081581817</c:v>
                </c:pt>
                <c:pt idx="2">
                  <c:v>87.555148990189778</c:v>
                </c:pt>
                <c:pt idx="3">
                  <c:v>83.846125766465221</c:v>
                </c:pt>
                <c:pt idx="4">
                  <c:v>83.184228161722132</c:v>
                </c:pt>
                <c:pt idx="5">
                  <c:v>81.374038077054337</c:v>
                </c:pt>
                <c:pt idx="6">
                  <c:v>81.697764026633408</c:v>
                </c:pt>
                <c:pt idx="7">
                  <c:v>81.923427827778823</c:v>
                </c:pt>
                <c:pt idx="8">
                  <c:v>86.92251488173423</c:v>
                </c:pt>
                <c:pt idx="9">
                  <c:v>85.377562176075799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AD5D-4361-A872-B411DBED9401}"/>
            </c:ext>
          </c:extLst>
        </c:ser>
        <c:ser>
          <c:idx val="1"/>
          <c:order val="1"/>
          <c:tx>
            <c:strRef>
              <c:f>'годишна анализа'!$B$4</c:f>
              <c:strCache>
                <c:ptCount val="1"/>
                <c:pt idx="0">
                  <c:v> ДЕПОЗИТИ/БДП 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AD5D-4361-A872-B411DBED9401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AD5D-4361-A872-B411DBED9401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AD5D-4361-A872-B411DBED9401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AD5D-4361-A872-B411DBED9401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AD5D-4361-A872-B411DBED9401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AD5D-4361-A872-B411DBED9401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AD5D-4361-A872-B411DBED9401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AD5D-4361-A872-B411DBED9401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AD5D-4361-A872-B411DBED9401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AD5D-4361-A872-B411DBED9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анализа'!$C$4:$L$4</c:f>
              <c:numCache>
                <c:formatCode>0.0</c:formatCode>
                <c:ptCount val="10"/>
                <c:pt idx="0">
                  <c:v>58.553003033133479</c:v>
                </c:pt>
                <c:pt idx="1">
                  <c:v>64.378243751858349</c:v>
                </c:pt>
                <c:pt idx="2">
                  <c:v>64.274193084047567</c:v>
                </c:pt>
                <c:pt idx="3">
                  <c:v>60.527439087152793</c:v>
                </c:pt>
                <c:pt idx="4">
                  <c:v>60.10985059497812</c:v>
                </c:pt>
                <c:pt idx="5">
                  <c:v>58.863503562300338</c:v>
                </c:pt>
                <c:pt idx="6">
                  <c:v>59.206899190663243</c:v>
                </c:pt>
                <c:pt idx="7">
                  <c:v>59.643352464725318</c:v>
                </c:pt>
                <c:pt idx="8">
                  <c:v>63.332707336187291</c:v>
                </c:pt>
                <c:pt idx="9">
                  <c:v>62.129072243156003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AD5D-4361-A872-B411DBED9401}"/>
            </c:ext>
          </c:extLst>
        </c:ser>
        <c:ser>
          <c:idx val="2"/>
          <c:order val="2"/>
          <c:tx>
            <c:strRef>
              <c:f>'годишна анализа'!$B$5</c:f>
              <c:strCache>
                <c:ptCount val="1"/>
                <c:pt idx="0">
                  <c:v> КРЕДИТИ/БДП </c:v>
                </c:pt>
              </c:strCache>
            </c:strRef>
          </c:tx>
          <c:spPr>
            <a:ln w="22225" cap="rnd">
              <a:solidFill>
                <a:srgbClr val="0DFB18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rgbClr val="0DFB18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0-AD5D-4361-A872-B411DBED9401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rgbClr val="0DFB18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2-AD5D-4361-A872-B411DBED9401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rgbClr val="0DFB18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4-AD5D-4361-A872-B411DBED9401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rgbClr val="0DFB18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6-AD5D-4361-A872-B411DBED9401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rgbClr val="0DFB18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8-AD5D-4361-A872-B411DBED9401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27E0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AD5D-4361-A872-B411DBED9401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27E0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AD5D-4361-A872-B411DBED9401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27E0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AD5D-4361-A872-B411DBED9401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27E0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AD5D-4361-A872-B411DBED9401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27E0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AD5D-4361-A872-B411DBED9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анализа'!$C$5:$L$5</c:f>
              <c:numCache>
                <c:formatCode>0.0</c:formatCode>
                <c:ptCount val="10"/>
                <c:pt idx="0">
                  <c:v>49.041007647076654</c:v>
                </c:pt>
                <c:pt idx="1">
                  <c:v>52.818374997572015</c:v>
                </c:pt>
                <c:pt idx="2">
                  <c:v>52.591661183038042</c:v>
                </c:pt>
                <c:pt idx="3">
                  <c:v>51.77436477127354</c:v>
                </c:pt>
                <c:pt idx="4">
                  <c:v>49.076840323388531</c:v>
                </c:pt>
                <c:pt idx="5">
                  <c:v>49.002248461635013</c:v>
                </c:pt>
                <c:pt idx="6">
                  <c:v>49.829926466700428</c:v>
                </c:pt>
                <c:pt idx="7">
                  <c:v>49.77926071402112</c:v>
                </c:pt>
                <c:pt idx="8">
                  <c:v>51.630508127185848</c:v>
                </c:pt>
                <c:pt idx="9">
                  <c:v>52.0340313959178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D-AD5D-4361-A872-B411DBED940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3106047"/>
        <c:axId val="153094047"/>
      </c:lineChart>
      <c:catAx>
        <c:axId val="1531060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094047"/>
        <c:crosses val="autoZero"/>
        <c:auto val="1"/>
        <c:lblAlgn val="ctr"/>
        <c:lblOffset val="100"/>
        <c:noMultiLvlLbl val="0"/>
      </c:catAx>
      <c:valAx>
        <c:axId val="153094047"/>
        <c:scaling>
          <c:orientation val="minMax"/>
          <c:min val="4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1531060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 dirty="0"/>
              <a:t>Структура на актива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Sheet1!$E$33</c:f>
              <c:strCache>
                <c:ptCount val="1"/>
                <c:pt idx="0">
                  <c:v>30.09.2021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explosion val="4"/>
          <c:dPt>
            <c:idx val="0"/>
            <c:bubble3D val="0"/>
            <c:spPr>
              <a:gradFill rotWithShape="1">
                <a:gsLst>
                  <a:gs pos="0">
                    <a:schemeClr val="accent5">
                      <a:shade val="6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hade val="6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shade val="6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00B0F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A5BE-4334-A6D0-0188A959A48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00B0F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A5BE-4334-A6D0-0188A959A48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tint val="6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tint val="6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tint val="6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00B0F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A5BE-4334-A6D0-0188A959A485}"/>
              </c:ext>
            </c:extLst>
          </c:dPt>
          <c:dLbls>
            <c:dLbl>
              <c:idx val="0"/>
              <c:layout>
                <c:manualLayout>
                  <c:x val="-1.9200815957874945E-7"/>
                  <c:y val="-4.19228362538410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mk-MK" sz="800" dirty="0"/>
                      <a:t>ликвидна </a:t>
                    </a:r>
                  </a:p>
                  <a:p>
                    <a:pPr>
                      <a:defRPr sz="800"/>
                    </a:pPr>
                    <a:r>
                      <a:rPr lang="mk-MK" sz="800" dirty="0"/>
                      <a:t>актива</a:t>
                    </a:r>
                    <a:r>
                      <a:rPr lang="mk-MK" sz="800" baseline="0" dirty="0"/>
                      <a:t>
31%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154108821008454"/>
                      <c:h val="0.2649950801482235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A5BE-4334-A6D0-0188A959A485}"/>
                </c:ext>
              </c:extLst>
            </c:dLbl>
            <c:dLbl>
              <c:idx val="1"/>
              <c:layout>
                <c:manualLayout>
                  <c:x val="2.2336693220115073E-2"/>
                  <c:y val="-8.40387447050532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mk-MK" sz="800" baseline="0" dirty="0"/>
                      <a:t>Кредитна изложеност 61%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63988792867742"/>
                      <c:h val="0.1605876063157094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A5BE-4334-A6D0-0188A959A485}"/>
                </c:ext>
              </c:extLst>
            </c:dLbl>
            <c:dLbl>
              <c:idx val="2"/>
              <c:layout>
                <c:manualLayout>
                  <c:x val="-0.18839085739282591"/>
                  <c:y val="8.0179352580927385E-2"/>
                </c:manualLayout>
              </c:layout>
              <c:tx>
                <c:rich>
                  <a:bodyPr/>
                  <a:lstStyle/>
                  <a:p>
                    <a:fld id="{747F1DA3-CD67-411D-B379-6A3C2B2903FD}" type="CATEGORYNAME">
                      <a:rPr lang="mk-MK"/>
                      <a:pPr/>
                      <a:t>[CATEGORY NAME]</a:t>
                    </a:fld>
                    <a:r>
                      <a:rPr lang="mk-MK" baseline="0" dirty="0"/>
                      <a:t>
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5BE-4334-A6D0-0188A959A4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Sheet1!$D$34:$D$36</c:f>
              <c:strCache>
                <c:ptCount val="3"/>
                <c:pt idx="0">
                  <c:v>високоликвидна актива </c:v>
                </c:pt>
                <c:pt idx="1">
                  <c:v>кредити </c:v>
                </c:pt>
                <c:pt idx="2">
                  <c:v>останата актива </c:v>
                </c:pt>
              </c:strCache>
            </c:strRef>
          </c:cat>
          <c:val>
            <c:numRef>
              <c:f>Sheet1!$E$34:$E$36</c:f>
              <c:numCache>
                <c:formatCode>0.00%</c:formatCode>
                <c:ptCount val="3"/>
                <c:pt idx="0">
                  <c:v>0.316</c:v>
                </c:pt>
                <c:pt idx="1">
                  <c:v>0.61099999999999999</c:v>
                </c:pt>
                <c:pt idx="2">
                  <c:v>7.3000000000000009E-2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BE-4334-A6D0-0188A959A48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cap="none" spc="0" normalizeH="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j-ea"/>
                <a:cs typeface="+mj-cs"/>
              </a:defRPr>
            </a:pPr>
            <a:r>
              <a:rPr lang="en-US" sz="1100" b="1" i="0" u="none" strike="noStrike" kern="1200" cap="none" spc="0" normalizeH="0" baseline="0" dirty="0">
                <a:solidFill>
                  <a:srgbClr val="002060"/>
                </a:solidFill>
              </a:rPr>
              <a:t>Liquidity Coverage Ratio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</a:defRPr>
            </a:pPr>
            <a:r>
              <a:rPr lang="en-US" sz="1100" b="1" i="0" u="none" strike="noStrike" kern="1200" cap="none" spc="0" normalizeH="0" baseline="0" dirty="0">
                <a:solidFill>
                  <a:srgbClr val="002060"/>
                </a:solidFill>
              </a:rPr>
              <a:t>(</a:t>
            </a:r>
            <a:r>
              <a:rPr lang="mk-MK" sz="1100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Ликвидносен показател согласно Базел 3</a:t>
            </a:r>
            <a:r>
              <a:rPr lang="mk-MK" sz="1100" b="1" i="0" u="none" strike="noStrike" kern="1200" cap="none" spc="0" normalizeH="0" baseline="0" dirty="0">
                <a:solidFill>
                  <a:srgbClr val="002060"/>
                </a:solidFill>
              </a:rPr>
              <a:t>)</a:t>
            </a:r>
            <a:endParaRPr lang="en-US" sz="1100" b="1" i="0" u="none" strike="noStrike" kern="1200" cap="none" spc="0" normalizeH="0" baseline="0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53466034534011442"/>
          <c:y val="1.77222586411851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50" b="1" i="0" u="none" strike="noStrike" kern="1200" cap="none" spc="0" normalizeH="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2601354015297449E-2"/>
          <c:y val="0.32092552731552676"/>
          <c:w val="0.98453741565566111"/>
          <c:h val="0.40334959419835187"/>
        </c:manualLayout>
      </c:layout>
      <c:lineChart>
        <c:grouping val="standard"/>
        <c:varyColors val="0"/>
        <c:ser>
          <c:idx val="0"/>
          <c:order val="0"/>
          <c:tx>
            <c:strRef>
              <c:f>'годишна анализа'!$B$10</c:f>
              <c:strCache>
                <c:ptCount val="1"/>
                <c:pt idx="0">
                  <c:v>Ликвидна актива/Краткорочни обврски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C2D5-4307-9289-4349A6E5F125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C2D5-4307-9289-4349A6E5F125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C2D5-4307-9289-4349A6E5F125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C2D5-4307-9289-4349A6E5F125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C2D5-4307-9289-4349A6E5F125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2D5-4307-9289-4349A6E5F12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C2D5-4307-9289-4349A6E5F12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C2D5-4307-9289-4349A6E5F12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C2D5-4307-9289-4349A6E5F125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C2D5-4307-9289-4349A6E5F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анализа'!$C$9:$L$9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анализа'!$C$10:$L$10</c:f>
              <c:numCache>
                <c:formatCode>_(* #,##0_);_(* \(#,##0\);_(* "-"??_);_(@_)</c:formatCode>
                <c:ptCount val="10"/>
                <c:pt idx="0">
                  <c:v>54.803741186068052</c:v>
                </c:pt>
                <c:pt idx="1">
                  <c:v>53.801824137427843</c:v>
                </c:pt>
                <c:pt idx="2">
                  <c:v>52.26936481751131</c:v>
                </c:pt>
                <c:pt idx="3">
                  <c:v>47.667391839709843</c:v>
                </c:pt>
                <c:pt idx="4">
                  <c:v>52.302690957828844</c:v>
                </c:pt>
                <c:pt idx="5">
                  <c:v>52.418687886233549</c:v>
                </c:pt>
                <c:pt idx="6">
                  <c:v>52.059115164922687</c:v>
                </c:pt>
                <c:pt idx="7">
                  <c:v>53.980836102246521</c:v>
                </c:pt>
                <c:pt idx="8">
                  <c:v>55.699270764410294</c:v>
                </c:pt>
                <c:pt idx="9">
                  <c:v>54.330472134912199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C2D5-4307-9289-4349A6E5F125}"/>
            </c:ext>
          </c:extLst>
        </c:ser>
        <c:ser>
          <c:idx val="1"/>
          <c:order val="1"/>
          <c:tx>
            <c:strRef>
              <c:f>'годишна анализа'!$B$11</c:f>
              <c:strCache>
                <c:ptCount val="1"/>
                <c:pt idx="0">
                  <c:v>Ликвидна актива/Депозити население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bg1">
                    <a:lumMod val="5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C2D5-4307-9289-4349A6E5F125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bg1">
                    <a:lumMod val="5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2-C2D5-4307-9289-4349A6E5F125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chemeClr val="bg1">
                    <a:lumMod val="5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C2D5-4307-9289-4349A6E5F125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chemeClr val="bg1">
                    <a:lumMod val="5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6-C2D5-4307-9289-4349A6E5F125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chemeClr val="bg1">
                    <a:lumMod val="5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8-C2D5-4307-9289-4349A6E5F125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C2D5-4307-9289-4349A6E5F12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C2D5-4307-9289-4349A6E5F12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C2D5-4307-9289-4349A6E5F12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C2D5-4307-9289-4349A6E5F125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C2D5-4307-9289-4349A6E5F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анализа'!$C$9:$L$9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анализа'!$C$11:$L$11</c:f>
              <c:numCache>
                <c:formatCode>_(* #,##0_);_(* \(#,##0\);_(* "-"??_);_(@_)</c:formatCode>
                <c:ptCount val="10"/>
                <c:pt idx="0">
                  <c:v>62.220137366347195</c:v>
                </c:pt>
                <c:pt idx="1">
                  <c:v>64.444616744471929</c:v>
                </c:pt>
                <c:pt idx="2">
                  <c:v>65.477769741210352</c:v>
                </c:pt>
                <c:pt idx="3">
                  <c:v>61.064953382443917</c:v>
                </c:pt>
                <c:pt idx="4">
                  <c:v>65.279408639095564</c:v>
                </c:pt>
                <c:pt idx="5">
                  <c:v>61.756255485568424</c:v>
                </c:pt>
                <c:pt idx="6">
                  <c:v>60.450311909526022</c:v>
                </c:pt>
                <c:pt idx="7">
                  <c:v>61.284015264529934</c:v>
                </c:pt>
                <c:pt idx="8">
                  <c:v>65.103786257678195</c:v>
                </c:pt>
                <c:pt idx="9">
                  <c:v>61.499616188066497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C2D5-4307-9289-4349A6E5F125}"/>
            </c:ext>
          </c:extLst>
        </c:ser>
        <c:ser>
          <c:idx val="2"/>
          <c:order val="2"/>
          <c:tx>
            <c:strRef>
              <c:f>'годишна анализа'!$B$12</c:f>
              <c:strCache>
                <c:ptCount val="1"/>
                <c:pt idx="0">
                  <c:v>Кредити/Депозити</c:v>
                </c:pt>
              </c:strCache>
            </c:strRef>
          </c:tx>
          <c:spPr>
            <a:ln w="22225" cap="rnd">
              <a:solidFill>
                <a:schemeClr val="accent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40000"/>
                    <a:lumOff val="6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F-C2D5-4307-9289-4349A6E5F125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40000"/>
                    <a:lumOff val="6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1-C2D5-4307-9289-4349A6E5F125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40000"/>
                    <a:lumOff val="6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3-C2D5-4307-9289-4349A6E5F125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40000"/>
                    <a:lumOff val="6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5-C2D5-4307-9289-4349A6E5F125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40000"/>
                    <a:lumOff val="6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7-C2D5-4307-9289-4349A6E5F125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C2D5-4307-9289-4349A6E5F12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C2D5-4307-9289-4349A6E5F12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C2D5-4307-9289-4349A6E5F12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C2D5-4307-9289-4349A6E5F125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C2D5-4307-9289-4349A6E5F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анализа'!$C$9:$L$9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анализа'!$C$12:$L$12</c:f>
              <c:numCache>
                <c:formatCode>_(* #,##0_);_(* \(#,##0\);_(* "-"??_);_(@_)</c:formatCode>
                <c:ptCount val="10"/>
                <c:pt idx="0">
                  <c:v>84</c:v>
                </c:pt>
                <c:pt idx="1">
                  <c:v>82</c:v>
                </c:pt>
                <c:pt idx="2">
                  <c:v>82</c:v>
                </c:pt>
                <c:pt idx="3">
                  <c:v>86</c:v>
                </c:pt>
                <c:pt idx="4">
                  <c:v>82</c:v>
                </c:pt>
                <c:pt idx="5">
                  <c:v>83</c:v>
                </c:pt>
                <c:pt idx="6">
                  <c:v>84</c:v>
                </c:pt>
                <c:pt idx="7">
                  <c:v>83</c:v>
                </c:pt>
                <c:pt idx="8">
                  <c:v>82</c:v>
                </c:pt>
                <c:pt idx="9">
                  <c:v>83.8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C2D5-4307-9289-4349A6E5F12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3082527"/>
        <c:axId val="153077247"/>
      </c:lineChart>
      <c:catAx>
        <c:axId val="153082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077247"/>
        <c:crosses val="autoZero"/>
        <c:auto val="1"/>
        <c:lblAlgn val="ctr"/>
        <c:lblOffset val="100"/>
        <c:noMultiLvlLbl val="0"/>
      </c:catAx>
      <c:valAx>
        <c:axId val="153077247"/>
        <c:scaling>
          <c:orientation val="minMax"/>
          <c:min val="0.4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5308252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1.6473477296024695E-2"/>
          <c:y val="0.79942700108988496"/>
          <c:w val="0.70894277264184524"/>
          <c:h val="0.166311764642406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90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 sz="900" b="1" i="0" u="none" strike="noStrike" kern="1200" cap="none" spc="0" normalizeH="0" baseline="0" dirty="0">
                <a:solidFill>
                  <a:srgbClr val="FF0000"/>
                </a:solidFill>
              </a:rPr>
              <a:t>Ликвидни средства/ Актива</a:t>
            </a:r>
          </a:p>
          <a:p>
            <a:pPr algn="r">
              <a:defRPr sz="900"/>
            </a:pPr>
            <a:r>
              <a:rPr lang="mk-MK" sz="900" b="1" i="0" u="none" strike="noStrike" kern="1200" cap="none" spc="0" normalizeH="0" baseline="0">
                <a:solidFill>
                  <a:srgbClr val="FF0000"/>
                </a:solidFill>
              </a:rPr>
              <a:t>Кредити/ Актива</a:t>
            </a:r>
            <a:endParaRPr lang="en-US" sz="900" b="1" i="0" u="none" strike="noStrike" kern="1200" cap="none" spc="0" normalizeH="0" baseline="0" dirty="0">
              <a:solidFill>
                <a:prstClr val="black">
                  <a:lumMod val="50000"/>
                  <a:lumOff val="50000"/>
                </a:prstClr>
              </a:solidFill>
            </a:endParaRPr>
          </a:p>
        </c:rich>
      </c:tx>
      <c:layout>
        <c:manualLayout>
          <c:xMode val="edge"/>
          <c:yMode val="edge"/>
          <c:x val="0.73765266841644794"/>
          <c:y val="3.9251098097662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90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mk-MK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8.9233717122160813E-2"/>
          <c:w val="0.93888888888888888"/>
          <c:h val="0.704892498314678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'годишна анализа'!$B$14</c:f>
              <c:strCache>
                <c:ptCount val="1"/>
                <c:pt idx="0">
                  <c:v>Ликвидни средства/Актива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8A2-4E22-9E22-7E4331EFB9A9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8A2-4E22-9E22-7E4331EFB9A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8A2-4E22-9E22-7E4331EFB9A9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8A2-4E22-9E22-7E4331EFB9A9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B8A2-4E22-9E22-7E4331EFB9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анализа'!$C$13:$L$13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анализа'!$C$14:$L$14</c:f>
              <c:numCache>
                <c:formatCode>0</c:formatCode>
                <c:ptCount val="10"/>
                <c:pt idx="0">
                  <c:v>31.908295978081341</c:v>
                </c:pt>
                <c:pt idx="1">
                  <c:v>32.468459910131237</c:v>
                </c:pt>
                <c:pt idx="2">
                  <c:v>32.419193617299044</c:v>
                </c:pt>
                <c:pt idx="3">
                  <c:v>30.038483854896509</c:v>
                </c:pt>
                <c:pt idx="4">
                  <c:v>31.788934420129493</c:v>
                </c:pt>
                <c:pt idx="5">
                  <c:v>30.88294326739538</c:v>
                </c:pt>
                <c:pt idx="6">
                  <c:v>30.45594422727876</c:v>
                </c:pt>
                <c:pt idx="7">
                  <c:v>30.931370279755388</c:v>
                </c:pt>
                <c:pt idx="8">
                  <c:v>33</c:v>
                </c:pt>
                <c:pt idx="9">
                  <c:v>31.1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A2-4E22-9E22-7E4331EFB9A9}"/>
            </c:ext>
          </c:extLst>
        </c:ser>
        <c:ser>
          <c:idx val="1"/>
          <c:order val="1"/>
          <c:tx>
            <c:strRef>
              <c:f>'годишна анализа'!$B$15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5"/>
              <c:spPr>
                <a:solidFill>
                  <a:schemeClr val="accent5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B8A2-4E22-9E22-7E4331EFB9A9}"/>
                </c:ext>
              </c:extLst>
            </c:dLbl>
            <c:dLbl>
              <c:idx val="6"/>
              <c:spPr>
                <a:solidFill>
                  <a:schemeClr val="accent5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B8A2-4E22-9E22-7E4331EFB9A9}"/>
                </c:ext>
              </c:extLst>
            </c:dLbl>
            <c:dLbl>
              <c:idx val="7"/>
              <c:spPr>
                <a:solidFill>
                  <a:schemeClr val="accent5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B8A2-4E22-9E22-7E4331EFB9A9}"/>
                </c:ext>
              </c:extLst>
            </c:dLbl>
            <c:dLbl>
              <c:idx val="8"/>
              <c:spPr>
                <a:solidFill>
                  <a:schemeClr val="accent5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B8A2-4E22-9E22-7E4331EFB9A9}"/>
                </c:ext>
              </c:extLst>
            </c:dLbl>
            <c:dLbl>
              <c:idx val="9"/>
              <c:spPr>
                <a:solidFill>
                  <a:schemeClr val="accent5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B8A2-4E22-9E22-7E4331EFB9A9}"/>
                </c:ext>
              </c:extLst>
            </c:dLbl>
            <c:spPr>
              <a:solidFill>
                <a:schemeClr val="accent5"/>
              </a:solidFill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анализа'!$C$13:$L$13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анализа'!$C$15:$L$15</c:f>
              <c:numCache>
                <c:formatCode>0</c:formatCode>
                <c:ptCount val="10"/>
                <c:pt idx="0">
                  <c:v>6</c:v>
                </c:pt>
                <c:pt idx="1">
                  <c:v>7.1315400898687642</c:v>
                </c:pt>
                <c:pt idx="2">
                  <c:v>7.5138856447878482</c:v>
                </c:pt>
                <c:pt idx="3">
                  <c:v>8.2123144585976888</c:v>
                </c:pt>
                <c:pt idx="4">
                  <c:v>9.213209568600206</c:v>
                </c:pt>
                <c:pt idx="5">
                  <c:v>8.8985280475294246</c:v>
                </c:pt>
                <c:pt idx="6">
                  <c:v>8.5510444456843402</c:v>
                </c:pt>
                <c:pt idx="7">
                  <c:v>8.3054731557169106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8A2-4E22-9E22-7E4331EFB9A9}"/>
            </c:ext>
          </c:extLst>
        </c:ser>
        <c:ser>
          <c:idx val="2"/>
          <c:order val="2"/>
          <c:tx>
            <c:strRef>
              <c:f>'годишна анализа'!$B$16</c:f>
              <c:strCache>
                <c:ptCount val="1"/>
                <c:pt idx="0">
                  <c:v>Кредити/Актива</c:v>
                </c:pt>
              </c:strCache>
            </c:strRef>
          </c:tx>
          <c:spPr>
            <a:solidFill>
              <a:srgbClr val="00B0F0"/>
            </a:soli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B8A2-4E22-9E22-7E4331EFB9A9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B8A2-4E22-9E22-7E4331EFB9A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B8A2-4E22-9E22-7E4331EFB9A9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B8A2-4E22-9E22-7E4331EFB9A9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B8A2-4E22-9E22-7E4331EFB9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анализа'!$C$13:$L$13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анализа'!$C$16:$L$16</c:f>
              <c:numCache>
                <c:formatCode>#,##0</c:formatCode>
                <c:ptCount val="10"/>
                <c:pt idx="0">
                  <c:v>61.8</c:v>
                </c:pt>
                <c:pt idx="1">
                  <c:v>60.4</c:v>
                </c:pt>
                <c:pt idx="2">
                  <c:v>60.066920737913101</c:v>
                </c:pt>
                <c:pt idx="3">
                  <c:v>61.749201686505799</c:v>
                </c:pt>
                <c:pt idx="4">
                  <c:v>58.997856011270301</c:v>
                </c:pt>
                <c:pt idx="5">
                  <c:v>60.218528685075199</c:v>
                </c:pt>
                <c:pt idx="6">
                  <c:v>60.993011327036903</c:v>
                </c:pt>
                <c:pt idx="7">
                  <c:v>60.763156564527698</c:v>
                </c:pt>
                <c:pt idx="8">
                  <c:v>59</c:v>
                </c:pt>
                <c:pt idx="9">
                  <c:v>60.9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8A2-4E22-9E22-7E4331EFB9A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17251567"/>
        <c:axId val="317249167"/>
      </c:barChart>
      <c:catAx>
        <c:axId val="317251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249167"/>
        <c:crosses val="autoZero"/>
        <c:auto val="1"/>
        <c:lblAlgn val="ctr"/>
        <c:lblOffset val="100"/>
        <c:noMultiLvlLbl val="0"/>
      </c:catAx>
      <c:valAx>
        <c:axId val="317249167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31725156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635602312655647E-2"/>
          <c:y val="0.13424037914588041"/>
          <c:w val="0.93560334982431514"/>
          <c:h val="0.64166079112173502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'годишна анализа'!$B$7</c:f>
              <c:strCache>
                <c:ptCount val="1"/>
                <c:pt idx="0">
                  <c:v>Стапката на покриеност со ликвидност 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C05-4393-8E15-EEECA5A574B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C05-4393-8E15-EEECA5A574B4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2C05-4393-8E15-EEECA5A574B4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C05-4393-8E15-EEECA5A574B4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2C05-4393-8E15-EEECA5A574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анализа'!$C$7:$L$7</c:f>
              <c:numCache>
                <c:formatCode>General</c:formatCode>
                <c:ptCount val="10"/>
                <c:pt idx="2" formatCode="#,##0.0">
                  <c:v>292.19387826243246</c:v>
                </c:pt>
                <c:pt idx="3" formatCode="#,##0.0">
                  <c:v>273.76751101924151</c:v>
                </c:pt>
                <c:pt idx="4" formatCode="#,##0.0">
                  <c:v>263.46160008832987</c:v>
                </c:pt>
                <c:pt idx="5" formatCode="#,##0.0">
                  <c:v>279.13156880710801</c:v>
                </c:pt>
                <c:pt idx="6" formatCode="#,##0.0">
                  <c:v>276.428675494711</c:v>
                </c:pt>
                <c:pt idx="7" formatCode="#,##0.0">
                  <c:v>289.66124816513093</c:v>
                </c:pt>
                <c:pt idx="8" formatCode="#,##0.0">
                  <c:v>289.39638474123598</c:v>
                </c:pt>
                <c:pt idx="9" formatCode="#,##0.0">
                  <c:v>313.83074391998298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05-4393-8E15-EEECA5A574B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35024687"/>
        <c:axId val="962464080"/>
      </c:barChart>
      <c:lineChart>
        <c:grouping val="standard"/>
        <c:varyColors val="0"/>
        <c:ser>
          <c:idx val="3"/>
          <c:order val="1"/>
          <c:tx>
            <c:strRef>
              <c:f>'годишна анализа'!$B$8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2C05-4393-8E15-EEECA5A574B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C05-4393-8E15-EEECA5A574B4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2C05-4393-8E15-EEECA5A574B4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C05-4393-8E15-EEECA5A574B4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2C05-4393-8E15-EEECA5A574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анализа'!$C$8:$L$8</c:f>
              <c:numCache>
                <c:formatCode>_(* #,##0.0_);_(* \(#,##0.0\);_(* "-"??_);_(@_)</c:formatCode>
                <c:ptCount val="10"/>
                <c:pt idx="0">
                  <c:v>145.93</c:v>
                </c:pt>
                <c:pt idx="1">
                  <c:v>171.78</c:v>
                </c:pt>
                <c:pt idx="2">
                  <c:v>173.43</c:v>
                </c:pt>
                <c:pt idx="3">
                  <c:v>161.32</c:v>
                </c:pt>
                <c:pt idx="4">
                  <c:v>164.36</c:v>
                </c:pt>
                <c:pt idx="5">
                  <c:v>157.94999999999999</c:v>
                </c:pt>
                <c:pt idx="6">
                  <c:v>159.47</c:v>
                </c:pt>
                <c:pt idx="7">
                  <c:v>158.55000000000001</c:v>
                </c:pt>
                <c:pt idx="8">
                  <c:v>158.4</c:v>
                </c:pt>
                <c:pt idx="9">
                  <c:v>156.25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2C05-4393-8E15-EEECA5A574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5024687"/>
        <c:axId val="962464080"/>
      </c:lineChart>
      <c:catAx>
        <c:axId val="2135024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2464080"/>
        <c:crosses val="autoZero"/>
        <c:auto val="1"/>
        <c:lblAlgn val="ctr"/>
        <c:lblOffset val="100"/>
        <c:noMultiLvlLbl val="0"/>
      </c:catAx>
      <c:valAx>
        <c:axId val="9624640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35024687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0.70552</cdr:x>
      <cdr:y>0</cdr:y>
    </cdr:from>
    <cdr:to>
      <cdr:x>1</cdr:x>
      <cdr:y>0.21493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73DBA44-F1DF-30C7-98BA-E91D5B2CB95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604463" y="-4275567"/>
          <a:ext cx="2339294" cy="477897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6" y="3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2238D-1E27-47BB-86DE-2DCA61276327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3413" y="1163638"/>
            <a:ext cx="5591175" cy="31448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82297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6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0AF59-CE35-435E-99B8-3B49E868C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5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0AF59-CE35-435E-99B8-3B49E868C4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5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41981-D22B-4116-92B4-FBE1D59BF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CD39E9-806A-419F-8E82-988D29F03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60294-8DE1-4930-804B-9FF175AF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AB89B-3351-4C6E-BC4A-373C0CA3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BE09B-26E3-42DA-8A80-229F5A4B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E46FF-370C-4F58-89B9-B4754D397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48440-4BEA-463A-939E-5CB8E4491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AEA2A-9F2A-4490-B578-73320DF6D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7239C-7F08-4C4F-A2CA-A85EA4C1C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11F42-1FE6-4D95-ACBF-435418BF5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9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93A2F2-DB78-4DBF-9B14-24BE4B4C6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06FADC-73BF-4834-B9C7-9BE5BF130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24EE3-3F0B-451F-AA29-C0BD7C729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0EA8D-EFEE-4439-A1FD-27D08B1B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EAA7A-04C4-4F5B-8C50-2D6EAD2BB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6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9F03D-3C6E-473D-A135-78BE83A65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5B62D-E1D0-4ADC-9D40-A93AE8523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4FB58-282E-4E81-B132-60644F398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A524B-E86A-49DD-BB91-6621086F4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63538-BFBA-406E-B0F1-D1CFE0B28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2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CA1FD-C26C-4F46-92D6-49ADCFEDE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6E363-0B54-4361-8147-E25F720AE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0A879-17C6-4408-A0E2-D01EC0D1A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E230E-1E6E-4F93-8C8E-52DAB7197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F4511-2B57-4AEC-9211-D9C48B88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2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D8A6A-6FE2-49B9-B186-A8E9D42AE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04BA3-1AD8-4FDD-8B5A-F1E31CE68F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0626C-0583-4C81-BC4F-825C87836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7E31C-8024-4B0B-82B7-8EBAC8E9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5A67D-962E-447D-B53B-7FE2F709E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12D0E-241B-4F46-B2CF-A0D17739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2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9CD0F-3714-43E4-87A4-9842A0107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3C3FE-A070-4893-AE30-148E7F3E8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FA008D-3EDB-4882-9ACB-6D057A41F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97CFE-52D2-4C2F-A71F-70BAAB671E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617361-34CB-434F-8535-9BAA6E5A3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206897-3AC1-4363-9B40-0B978B4B1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811B93-ECF1-4C25-B8CB-C066D8C09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F53928-E6AA-4C84-A14A-15F0491E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5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E3975-8A91-4B83-ADAD-55C67F30D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BAA823-20C1-4C27-93EC-9A8A3FB0D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0793D5-2F03-40E9-A9B9-EC771592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69DED-BD4F-42B6-8D6E-A3974F6F8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3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0FCF8F-9DA8-470E-B75C-43D3C492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6DF55-FFB7-400F-A6C6-616156D7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22F61F-EEEB-439D-821C-F73571A2B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6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A215D-084E-4D4B-9C1D-B76E66710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C08FA-88D0-49CB-916B-5DBAF0CC6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616DE-261F-4D5A-A9AF-700FCDE3E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EE082E-FF86-44E3-AEFE-554FB5CA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CD3E1-BD38-4F69-A355-78F3B1564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7E8B9-B7D3-4A0D-A1BE-30BBADD80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3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79BB-02C9-4EF6-A305-606A17CDC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0A12F9-F864-4F22-B597-AF9BF14539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053B4-E3B5-4A2A-8E66-5D0CE9548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84F08-D8EB-44A5-82D3-89F20A09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A5081-01F0-4657-BD04-98FC58F3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A60983-5030-4AAC-BDF5-7213DA7F3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4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86366-2FFD-4527-82E9-EA88713B5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DD86A-9058-4C69-B5DC-B719105E0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D22AC-8F79-407A-AF5C-CDDECE709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B0556-9251-4098-8468-E8935FDC234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393EA-737E-451E-9876-580111C4E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9BD41-78CB-4314-BDE8-6776F453B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2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23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brm.mk/ns-newsarticle-soopstenie-26032025.nspx" TargetMode="Externa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5D195-1458-4A78-BBDC-96AC3D44A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4621" y="1772529"/>
            <a:ext cx="9162757" cy="354417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Макроекономски показатели и </a:t>
            </a:r>
            <a:b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b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БАНКАРСКИ СИСТЕМ НА РЕПУБЛИКА СЕВЕРНА МАКЕДОНИЈА </a:t>
            </a:r>
            <a:b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br>
              <a:rPr lang="mk-MK" sz="2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br>
              <a:rPr lang="mk-MK" sz="2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r>
              <a:rPr lang="mk-MK" sz="11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прв квартал 2025</a:t>
            </a:r>
            <a:r>
              <a:rPr lang="mk-MK" sz="11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mk-MK" sz="1100" b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година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Olivera\Desktop\Logo MBA\logo MBA final-01.jpg">
            <a:extLst>
              <a:ext uri="{FF2B5EF4-FFF2-40B4-BE49-F238E27FC236}">
                <a16:creationId xmlns:a16="http://schemas.microsoft.com/office/drawing/2014/main" id="{57EAFA9C-578C-41EC-A064-96E29F2E4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2" y="204765"/>
            <a:ext cx="2515106" cy="156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3">
            <a:extLst>
              <a:ext uri="{FF2B5EF4-FFF2-40B4-BE49-F238E27FC236}">
                <a16:creationId xmlns:a16="http://schemas.microsoft.com/office/drawing/2014/main" id="{C70C5339-79EB-459B-9B8A-E7A326E4686A}"/>
              </a:ext>
            </a:extLst>
          </p:cNvPr>
          <p:cNvSpPr/>
          <p:nvPr/>
        </p:nvSpPr>
        <p:spPr>
          <a:xfrm>
            <a:off x="0" y="1"/>
            <a:ext cx="4427984" cy="906286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2680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141748" y="3109351"/>
            <a:ext cx="7728030" cy="1938510"/>
          </a:xfrm>
          <a:prstGeom prst="roundRect">
            <a:avLst>
              <a:gd name="adj" fmla="val 20745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numCol="1" anchor="ctr">
            <a:noAutofit/>
          </a:bodyPr>
          <a:lstStyle/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bg1"/>
                </a:solidFill>
              </a:rPr>
              <a:t>Банкарскиот сектор бележи стабилни стапки на профитабилност изразени преку стапките на</a:t>
            </a:r>
            <a:r>
              <a:rPr lang="en-GB" sz="1100" dirty="0">
                <a:solidFill>
                  <a:schemeClr val="bg1"/>
                </a:solidFill>
              </a:rPr>
              <a:t>: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Поврат на активата 2,17%, со годишен пад од (-0,2пп), или на иста квартална основа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</a:t>
            </a:r>
            <a:r>
              <a:rPr kumimoji="0" lang="en-GB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</a:t>
            </a: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r>
              <a:rPr lang="mk-MK" sz="1100" b="1" dirty="0">
                <a:solidFill>
                  <a:srgbClr val="FF99FF"/>
                </a:solidFill>
                <a:latin typeface="Calibri" panose="020F0502020204030204"/>
              </a:rPr>
              <a:t>9</a:t>
            </a: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Поврат на капиталот 16,6%, со годишен пад од (-1,6пп), или (-0,9пп) на квартална основа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9,85%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Од вкупните редовни приходи 44,4% служат за покривање на оперативните трошоци на банките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Најголемиот дел од вкупните приходи 72,2% претставуваат каматните приходи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800" dirty="0">
              <a:solidFill>
                <a:srgbClr val="00206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800" dirty="0">
                <a:solidFill>
                  <a:srgbClr val="002060"/>
                </a:solidFill>
              </a:rPr>
              <a:t>Извор</a:t>
            </a:r>
            <a:r>
              <a:rPr lang="en-GB" sz="800" dirty="0">
                <a:solidFill>
                  <a:srgbClr val="002060"/>
                </a:solidFill>
              </a:rPr>
              <a:t>: </a:t>
            </a:r>
            <a:r>
              <a:rPr lang="mk-MK" sz="800" dirty="0">
                <a:solidFill>
                  <a:srgbClr val="00206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dirty="0">
                <a:solidFill>
                  <a:srgbClr val="002060"/>
                </a:solidFill>
              </a:rPr>
              <a:t>Податоци и показатели за банкарскиот систем на Република Северна Македонија,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dirty="0">
                <a:solidFill>
                  <a:srgbClr val="002060"/>
                </a:solidFill>
              </a:rPr>
              <a:t>ИЗВЕШТАЈ ЗА РИЗИЦИТЕ ВО БАНКАРСКИОТ СИСТЕМ НА РС МАКЕДОНИЈА</a:t>
            </a:r>
            <a:r>
              <a:rPr lang="en-US" sz="800" dirty="0">
                <a:solidFill>
                  <a:srgbClr val="002060"/>
                </a:solidFill>
              </a:rPr>
              <a:t>, </a:t>
            </a:r>
            <a:r>
              <a:rPr lang="mk-MK" sz="800" dirty="0">
                <a:solidFill>
                  <a:srgbClr val="002060"/>
                </a:solidFill>
              </a:rPr>
              <a:t>анекс 32, </a:t>
            </a:r>
            <a:r>
              <a:rPr lang="en-US" sz="800" dirty="0">
                <a:solidFill>
                  <a:srgbClr val="002060"/>
                </a:solidFill>
              </a:rPr>
              <a:t>Q1 2025</a:t>
            </a:r>
            <a:endParaRPr lang="mk-MK" sz="800" dirty="0">
              <a:solidFill>
                <a:srgbClr val="00206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" dirty="0">
                <a:solidFill>
                  <a:srgbClr val="002060"/>
                </a:solidFill>
              </a:rPr>
              <a:t>https://www.nbrm.mk/ns-newsarticle-izvestai-za-bankarskiot-sistem-na-republika-severna-makedonija-vo-2025-godina.nspx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800" b="0" i="0" u="none" strike="noStrike" dirty="0">
                <a:solidFill>
                  <a:srgbClr val="002060"/>
                </a:solidFill>
                <a:effectLst/>
              </a:rPr>
              <a:t>European Central Bank</a:t>
            </a:r>
            <a:r>
              <a:rPr lang="ru-RU" sz="800" b="1" dirty="0">
                <a:solidFill>
                  <a:srgbClr val="002060"/>
                </a:solidFill>
              </a:rPr>
              <a:t>│</a:t>
            </a:r>
            <a:r>
              <a:rPr lang="en-GB" sz="800" b="0" i="0" u="none" strike="noStrike" dirty="0">
                <a:solidFill>
                  <a:srgbClr val="002060"/>
                </a:solidFill>
                <a:effectLst/>
              </a:rPr>
              <a:t>Banking supervision</a:t>
            </a:r>
            <a:r>
              <a:rPr lang="en-GB" sz="800" dirty="0">
                <a:solidFill>
                  <a:srgbClr val="002060"/>
                </a:solidFill>
              </a:rPr>
              <a:t>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A300CA-8CA9-505F-8858-D5E7E8D47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470854"/>
              </p:ext>
            </p:extLst>
          </p:nvPr>
        </p:nvGraphicFramePr>
        <p:xfrm>
          <a:off x="198471" y="5240867"/>
          <a:ext cx="7671307" cy="1523828"/>
        </p:xfrm>
        <a:graphic>
          <a:graphicData uri="http://schemas.openxmlformats.org/drawingml/2006/table">
            <a:tbl>
              <a:tblPr/>
              <a:tblGrid>
                <a:gridCol w="3576654">
                  <a:extLst>
                    <a:ext uri="{9D8B030D-6E8A-4147-A177-3AD203B41FA5}">
                      <a16:colId xmlns:a16="http://schemas.microsoft.com/office/drawing/2014/main" val="1181681593"/>
                    </a:ext>
                  </a:extLst>
                </a:gridCol>
                <a:gridCol w="271333">
                  <a:extLst>
                    <a:ext uri="{9D8B030D-6E8A-4147-A177-3AD203B41FA5}">
                      <a16:colId xmlns:a16="http://schemas.microsoft.com/office/drawing/2014/main" val="2950225263"/>
                    </a:ext>
                  </a:extLst>
                </a:gridCol>
                <a:gridCol w="1806770">
                  <a:extLst>
                    <a:ext uri="{9D8B030D-6E8A-4147-A177-3AD203B41FA5}">
                      <a16:colId xmlns:a16="http://schemas.microsoft.com/office/drawing/2014/main" val="2406167674"/>
                    </a:ext>
                  </a:extLst>
                </a:gridCol>
                <a:gridCol w="2016550">
                  <a:extLst>
                    <a:ext uri="{9D8B030D-6E8A-4147-A177-3AD203B41FA5}">
                      <a16:colId xmlns:a16="http://schemas.microsoft.com/office/drawing/2014/main" val="758365647"/>
                    </a:ext>
                  </a:extLst>
                </a:gridCol>
              </a:tblGrid>
              <a:tr h="329149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профитабилност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промена (пп)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 (пп)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232655"/>
                  </a:ext>
                </a:extLst>
              </a:tr>
              <a:tr h="2647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Стапка на поврат на просечната актива (ROAA)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↓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(0.2)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(0.0)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143722"/>
                  </a:ext>
                </a:extLst>
              </a:tr>
              <a:tr h="2647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Стапка на поврат на просечниот капитал (ROAE)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↓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(1.6)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(0.9)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194986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Оперативни трошоци / Вкупни редовни приходи </a:t>
                      </a:r>
                    </a:p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(Cost-to-income)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k-MK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0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2.4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141419"/>
                  </a:ext>
                </a:extLst>
              </a:tr>
              <a:tr h="2647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Нето каматен приход / Вкупни редовни приходи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↓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(1.8)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1.9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41380"/>
                  </a:ext>
                </a:extLst>
              </a:tr>
            </a:tbl>
          </a:graphicData>
        </a:graphic>
      </p:graphicFrame>
      <p:sp>
        <p:nvSpPr>
          <p:cNvPr id="13" name="object 8">
            <a:extLst>
              <a:ext uri="{FF2B5EF4-FFF2-40B4-BE49-F238E27FC236}">
                <a16:creationId xmlns:a16="http://schemas.microsoft.com/office/drawing/2014/main" id="{75EA416E-B2FD-0AF3-4F60-634D409FFC58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97695FF8-AC79-420E-3575-6CB49E2EB9DC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AF0FA2F-CDDF-767B-C87E-1210A014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69140"/>
            <a:ext cx="11999742" cy="615584"/>
          </a:xfrm>
        </p:spPr>
        <p:txBody>
          <a:bodyPr>
            <a:noAutofit/>
          </a:bodyPr>
          <a:lstStyle/>
          <a:p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M</a:t>
            </a: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акедонски банкарски сектор</a:t>
            </a: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 </a:t>
            </a:r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mk-MK" sz="140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Индикатори за профитабилност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81C460-E601-C731-988A-FCCFBB903E6A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4476925-5911-FC9E-EF7A-29234E556B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866476"/>
              </p:ext>
            </p:extLst>
          </p:nvPr>
        </p:nvGraphicFramePr>
        <p:xfrm>
          <a:off x="83065" y="820218"/>
          <a:ext cx="3883269" cy="2233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8532A712-54A6-9154-FE24-ACFC4B2A09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4647382"/>
              </p:ext>
            </p:extLst>
          </p:nvPr>
        </p:nvGraphicFramePr>
        <p:xfrm>
          <a:off x="4005763" y="801064"/>
          <a:ext cx="3905140" cy="2233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BB6D452-D251-22BA-921E-C183C1A40F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41250"/>
              </p:ext>
            </p:extLst>
          </p:nvPr>
        </p:nvGraphicFramePr>
        <p:xfrm>
          <a:off x="8090630" y="820218"/>
          <a:ext cx="4018305" cy="2849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EF3E2A46-14A0-319D-999A-8E84006C53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745579"/>
              </p:ext>
            </p:extLst>
          </p:nvPr>
        </p:nvGraphicFramePr>
        <p:xfrm>
          <a:off x="8090630" y="3911518"/>
          <a:ext cx="4018305" cy="2703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29295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4">
            <a:extLst>
              <a:ext uri="{FF2B5EF4-FFF2-40B4-BE49-F238E27FC236}">
                <a16:creationId xmlns:a16="http://schemas.microsoft.com/office/drawing/2014/main" id="{5077339C-8756-475E-A15D-7A450F2306D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74637" y="521081"/>
            <a:ext cx="7430103" cy="3491334"/>
          </a:xfrm>
          <a:prstGeom prst="roundRect">
            <a:avLst>
              <a:gd name="adj" fmla="val 6588"/>
            </a:avLst>
          </a:prstGeom>
          <a:noFill/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51B0B9-4716-4655-90DD-99307075E936}"/>
              </a:ext>
            </a:extLst>
          </p:cNvPr>
          <p:cNvSpPr txBox="1"/>
          <p:nvPr/>
        </p:nvSpPr>
        <p:spPr>
          <a:xfrm>
            <a:off x="3676261" y="6463873"/>
            <a:ext cx="8428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900" dirty="0">
                <a:solidFill>
                  <a:srgbClr val="002060"/>
                </a:solidFill>
              </a:rPr>
              <a:t>Кредитен рејтинг на државата </a:t>
            </a:r>
            <a:r>
              <a:rPr lang="en-US" sz="900" b="1" dirty="0">
                <a:solidFill>
                  <a:srgbClr val="002060"/>
                </a:solidFill>
              </a:rPr>
              <a:t>:</a:t>
            </a:r>
            <a:r>
              <a:rPr lang="mk-MK" sz="900" b="1" dirty="0">
                <a:solidFill>
                  <a:srgbClr val="002060"/>
                </a:solidFill>
              </a:rPr>
              <a:t>  </a:t>
            </a:r>
            <a:r>
              <a:rPr lang="en-GB" sz="900" b="1" dirty="0">
                <a:solidFill>
                  <a:srgbClr val="002060"/>
                </a:solidFill>
              </a:rPr>
              <a:t> ‘BB</a:t>
            </a:r>
            <a:r>
              <a:rPr lang="en-US" sz="900" b="1" dirty="0">
                <a:solidFill>
                  <a:srgbClr val="002060"/>
                </a:solidFill>
              </a:rPr>
              <a:t>+</a:t>
            </a:r>
            <a:r>
              <a:rPr lang="en-GB" sz="900" b="1" dirty="0">
                <a:solidFill>
                  <a:srgbClr val="002060"/>
                </a:solidFill>
              </a:rPr>
              <a:t>' Ratings Affirmed; Outlook Stable </a:t>
            </a:r>
            <a:r>
              <a:rPr lang="en-US" sz="900" b="1" dirty="0">
                <a:solidFill>
                  <a:srgbClr val="002060"/>
                </a:solidFill>
              </a:rPr>
              <a:t>Fitch, Credit rating agency </a:t>
            </a:r>
            <a:endParaRPr lang="en-GB" sz="900" b="1" dirty="0">
              <a:solidFill>
                <a:srgbClr val="002060"/>
              </a:solidFill>
            </a:endParaRPr>
          </a:p>
          <a:p>
            <a:pPr algn="r"/>
            <a:r>
              <a:rPr lang="en-GB" sz="900" b="1" dirty="0">
                <a:solidFill>
                  <a:srgbClr val="002060"/>
                </a:solidFill>
              </a:rPr>
              <a:t> </a:t>
            </a:r>
            <a:r>
              <a:rPr lang="en-US" sz="900" b="1" dirty="0">
                <a:solidFill>
                  <a:srgbClr val="002060"/>
                </a:solidFill>
              </a:rPr>
              <a:t>source: </a:t>
            </a:r>
            <a:r>
              <a:rPr lang="en-US" sz="900" b="1" u="sng" dirty="0">
                <a:hlinkClick r:id="rId2"/>
              </a:rPr>
              <a:t>https://www.nbrm.mk/ns-newsarticle-soopstenie-26032025.nspx</a:t>
            </a:r>
            <a:r>
              <a:rPr lang="en-US" sz="900" dirty="0"/>
              <a:t> </a:t>
            </a:r>
            <a:r>
              <a:rPr lang="en-GB" sz="900" b="1" dirty="0">
                <a:solidFill>
                  <a:srgbClr val="002060"/>
                </a:solidFill>
              </a:rPr>
              <a:t> </a:t>
            </a:r>
            <a:r>
              <a:rPr lang="en-US" sz="900" b="1" dirty="0">
                <a:solidFill>
                  <a:srgbClr val="002060"/>
                </a:solidFill>
              </a:rPr>
              <a:t> (Rating Report Republic of North Macedonia │ 26 March 2025</a:t>
            </a:r>
            <a:endParaRPr lang="en-US" sz="900" dirty="0">
              <a:solidFill>
                <a:srgbClr val="002060"/>
              </a:solidFill>
            </a:endParaRP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08C7E014-7C73-6F06-2D34-9D58CC48AAE5}"/>
              </a:ext>
            </a:extLst>
          </p:cNvPr>
          <p:cNvSpPr/>
          <p:nvPr/>
        </p:nvSpPr>
        <p:spPr>
          <a:xfrm>
            <a:off x="87260" y="416749"/>
            <a:ext cx="4587377" cy="6478011"/>
          </a:xfrm>
          <a:prstGeom prst="roundRect">
            <a:avLst>
              <a:gd name="adj" fmla="val 35416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2" rtlCol="0" anchor="ctr"/>
          <a:lstStyle/>
          <a:p>
            <a:pPr algn="just"/>
            <a:endParaRPr lang="ru-RU" sz="900" b="1" dirty="0">
              <a:solidFill>
                <a:srgbClr val="FFFF00"/>
              </a:solidFill>
            </a:endParaRPr>
          </a:p>
          <a:p>
            <a:pPr algn="just"/>
            <a:r>
              <a:rPr lang="ru-RU" sz="900" b="1" dirty="0">
                <a:solidFill>
                  <a:srgbClr val="FFFF00"/>
                </a:solidFill>
              </a:rPr>
              <a:t>Кредитен рејтинг</a:t>
            </a:r>
            <a:endParaRPr lang="ru-RU" sz="900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ББ</a:t>
            </a:r>
            <a:r>
              <a:rPr lang="en-US" sz="900" dirty="0">
                <a:solidFill>
                  <a:schemeClr val="bg1"/>
                </a:solidFill>
              </a:rPr>
              <a:t>+</a:t>
            </a:r>
            <a:r>
              <a:rPr lang="ru-RU" sz="900" dirty="0">
                <a:solidFill>
                  <a:schemeClr val="bg1"/>
                </a:solidFill>
              </a:rPr>
              <a:t> со стабилен изглед, Агенцијата за кредитни рејтинзи </a:t>
            </a:r>
            <a:r>
              <a:rPr lang="en-GB" sz="900" b="1" dirty="0">
                <a:solidFill>
                  <a:schemeClr val="bg1"/>
                </a:solidFill>
              </a:rPr>
              <a:t>Fich, Credit rating agency</a:t>
            </a:r>
            <a:r>
              <a:rPr lang="ru-RU" sz="900" dirty="0">
                <a:solidFill>
                  <a:schemeClr val="bg1"/>
                </a:solidFill>
              </a:rPr>
              <a:t>, го потврди кредитниот рејтинг на РС Македонија</a:t>
            </a:r>
            <a:r>
              <a:rPr lang="mk-MK" sz="900" dirty="0">
                <a:solidFill>
                  <a:schemeClr val="bg1"/>
                </a:solidFill>
              </a:rPr>
              <a:t>, истиот е</a:t>
            </a:r>
            <a:r>
              <a:rPr lang="ru-RU" sz="900" dirty="0">
                <a:solidFill>
                  <a:schemeClr val="bg1"/>
                </a:solidFill>
              </a:rPr>
              <a:t> резултат на </a:t>
            </a:r>
            <a:r>
              <a:rPr lang="en-US" sz="9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спроведувањето добри политики на владеење</a:t>
            </a:r>
            <a:r>
              <a:rPr lang="mk-MK" sz="9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900" dirty="0">
                <a:solidFill>
                  <a:schemeClr val="bg1"/>
                </a:solidFill>
              </a:rPr>
              <a:t>ста</a:t>
            </a:r>
            <a:r>
              <a:rPr lang="mk-MK" sz="900" dirty="0">
                <a:solidFill>
                  <a:schemeClr val="bg1"/>
                </a:solidFill>
              </a:rPr>
              <a:t>билен</a:t>
            </a:r>
            <a:r>
              <a:rPr lang="ru-RU" sz="900" dirty="0">
                <a:solidFill>
                  <a:schemeClr val="bg1"/>
                </a:solidFill>
              </a:rPr>
              <a:t> банкарски систем, стабилноста на домашната валута и зголемените девизни резерви</a:t>
            </a:r>
            <a:endParaRPr lang="en-GB" sz="900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FFFF00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Бруто домашен производ</a:t>
            </a:r>
            <a:endParaRPr lang="en-GB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пораст </a:t>
            </a:r>
            <a:r>
              <a:rPr lang="mk-MK" sz="900" dirty="0">
                <a:solidFill>
                  <a:schemeClr val="bg1"/>
                </a:solidFill>
              </a:rPr>
              <a:t>2,8</a:t>
            </a:r>
            <a:r>
              <a:rPr lang="en-GB" sz="900" dirty="0">
                <a:solidFill>
                  <a:schemeClr val="bg1"/>
                </a:solidFill>
              </a:rPr>
              <a:t>% </a:t>
            </a:r>
            <a:endParaRPr lang="mk-MK" sz="900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endParaRPr lang="mk-MK" sz="900" b="1" dirty="0">
              <a:solidFill>
                <a:srgbClr val="FFFF00"/>
              </a:solidFill>
            </a:endParaRPr>
          </a:p>
          <a:p>
            <a:pPr>
              <a:buClr>
                <a:srgbClr val="FFFF00"/>
              </a:buClr>
            </a:pPr>
            <a:r>
              <a:rPr lang="mk-MK" sz="900" b="1" dirty="0">
                <a:solidFill>
                  <a:srgbClr val="FFFF00"/>
                </a:solidFill>
              </a:rPr>
              <a:t>Пазар на труд</a:t>
            </a:r>
            <a:endParaRPr lang="en-GB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mk-MK" sz="900" dirty="0">
                <a:solidFill>
                  <a:schemeClr val="bg1"/>
                </a:solidFill>
              </a:rPr>
              <a:t>Стапка на невработеност </a:t>
            </a:r>
            <a:r>
              <a:rPr lang="en-GB" sz="900" dirty="0">
                <a:solidFill>
                  <a:schemeClr val="bg1"/>
                </a:solidFill>
              </a:rPr>
              <a:t>1</a:t>
            </a:r>
            <a:r>
              <a:rPr lang="mk-MK" sz="900" dirty="0">
                <a:solidFill>
                  <a:schemeClr val="bg1"/>
                </a:solidFill>
              </a:rPr>
              <a:t>1,6%</a:t>
            </a:r>
            <a:endParaRPr lang="ru-RU" sz="900" b="1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FFFF00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Индекс на индустриско производство</a:t>
            </a:r>
            <a:endParaRPr lang="en-GB" sz="900" b="1" dirty="0">
              <a:solidFill>
                <a:srgbClr val="FFFF00"/>
              </a:solidFill>
            </a:endParaRPr>
          </a:p>
          <a:p>
            <a:pPr marL="180975" indent="-180975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</a:rPr>
              <a:t>100.2</a:t>
            </a:r>
            <a:r>
              <a:rPr lang="ru-RU" sz="900" i="0" dirty="0">
                <a:solidFill>
                  <a:schemeClr val="bg1"/>
                </a:solidFill>
                <a:effectLst/>
              </a:rPr>
              <a:t> годишно (2</a:t>
            </a:r>
            <a:r>
              <a:rPr lang="en-US" sz="900" i="0" dirty="0">
                <a:solidFill>
                  <a:schemeClr val="bg1"/>
                </a:solidFill>
                <a:effectLst/>
              </a:rPr>
              <a:t>’2025)*</a:t>
            </a:r>
            <a:endParaRPr lang="ru-RU" sz="900" i="0" dirty="0">
              <a:solidFill>
                <a:schemeClr val="bg1"/>
              </a:solidFill>
              <a:effectLst/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FFFF00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Надворешно трговска размена</a:t>
            </a:r>
            <a:endParaRPr lang="mk-MK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увоз 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mk-MK" sz="900" dirty="0">
                <a:solidFill>
                  <a:schemeClr val="bg1"/>
                </a:solidFill>
              </a:rPr>
              <a:t>2.773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ru-RU" sz="900" dirty="0">
                <a:solidFill>
                  <a:schemeClr val="bg1"/>
                </a:solidFill>
              </a:rPr>
              <a:t>милиони </a:t>
            </a:r>
            <a:r>
              <a:rPr lang="mk-MK" sz="900" dirty="0">
                <a:solidFill>
                  <a:schemeClr val="bg1"/>
                </a:solidFill>
              </a:rPr>
              <a:t>евра на годишно ниво</a:t>
            </a:r>
            <a:endParaRPr lang="ru-RU" sz="900" dirty="0">
              <a:solidFill>
                <a:schemeClr val="bg1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извоз </a:t>
            </a:r>
            <a:r>
              <a:rPr lang="mk-MK" sz="900" dirty="0">
                <a:solidFill>
                  <a:schemeClr val="bg1"/>
                </a:solidFill>
              </a:rPr>
              <a:t>1.929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ru-RU" sz="900" dirty="0">
                <a:solidFill>
                  <a:schemeClr val="bg1"/>
                </a:solidFill>
              </a:rPr>
              <a:t>милиони </a:t>
            </a:r>
            <a:r>
              <a:rPr lang="mk-MK" sz="900" dirty="0">
                <a:solidFill>
                  <a:schemeClr val="bg1"/>
                </a:solidFill>
              </a:rPr>
              <a:t>евра на годишно ниво</a:t>
            </a:r>
            <a:endParaRPr lang="ru-RU" sz="900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FFFF00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00FFFF"/>
                </a:solidFill>
              </a:rPr>
              <a:t>Монетарна и </a:t>
            </a:r>
            <a:r>
              <a:rPr lang="mk-MK" sz="900" b="1" dirty="0">
                <a:solidFill>
                  <a:srgbClr val="00FFFF"/>
                </a:solidFill>
              </a:rPr>
              <a:t>Макропрудентна</a:t>
            </a:r>
            <a:r>
              <a:rPr lang="ru-RU" sz="900" b="1" dirty="0">
                <a:solidFill>
                  <a:srgbClr val="00FFFF"/>
                </a:solidFill>
              </a:rPr>
              <a:t> политика</a:t>
            </a:r>
          </a:p>
          <a:p>
            <a:pPr>
              <a:buClr>
                <a:srgbClr val="FFFF00"/>
              </a:buClr>
            </a:pPr>
            <a:r>
              <a:rPr lang="mk-MK" sz="900" b="1" dirty="0">
                <a:solidFill>
                  <a:srgbClr val="FFFF00"/>
                </a:solidFill>
              </a:rPr>
              <a:t>Инфлација</a:t>
            </a:r>
            <a:endParaRPr lang="en-GB" sz="900" b="1" dirty="0">
              <a:solidFill>
                <a:srgbClr val="FFFF00"/>
              </a:solidFill>
            </a:endParaRPr>
          </a:p>
          <a:p>
            <a:pPr marL="180975" indent="-180975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mk-MK" sz="900" dirty="0">
                <a:solidFill>
                  <a:schemeClr val="bg1"/>
                </a:solidFill>
              </a:rPr>
              <a:t>4,2</a:t>
            </a:r>
            <a:r>
              <a:rPr lang="en-GB" sz="900" dirty="0">
                <a:solidFill>
                  <a:schemeClr val="bg1"/>
                </a:solidFill>
              </a:rPr>
              <a:t>%</a:t>
            </a:r>
            <a:r>
              <a:rPr lang="mk-MK" sz="900" dirty="0">
                <a:solidFill>
                  <a:schemeClr val="bg1"/>
                </a:solidFill>
              </a:rPr>
              <a:t>  </a:t>
            </a:r>
            <a:endParaRPr lang="ru-RU" sz="900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FFFF66"/>
                </a:solidFill>
              </a:rPr>
              <a:t>Основна </a:t>
            </a:r>
            <a:r>
              <a:rPr lang="ru-RU" sz="900" b="1" dirty="0">
                <a:solidFill>
                  <a:srgbClr val="FFFF00"/>
                </a:solidFill>
              </a:rPr>
              <a:t>каматна стапка</a:t>
            </a:r>
            <a:endParaRPr lang="mk-MK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Во текот на кварталот, Народната банка </a:t>
            </a:r>
            <a:r>
              <a:rPr lang="mk-MK" sz="900" dirty="0">
                <a:solidFill>
                  <a:schemeClr val="bg1"/>
                </a:solidFill>
              </a:rPr>
              <a:t>направи една</a:t>
            </a:r>
            <a:r>
              <a:rPr lang="ru-RU" sz="900" dirty="0">
                <a:solidFill>
                  <a:schemeClr val="bg1"/>
                </a:solidFill>
              </a:rPr>
              <a:t> промена во поставеноста на монетарната политика, при што основната каматна стапка на благајнички записи</a:t>
            </a:r>
            <a:r>
              <a:rPr lang="mk-MK" sz="900" dirty="0">
                <a:solidFill>
                  <a:schemeClr val="bg1"/>
                </a:solidFill>
              </a:rPr>
              <a:t> го достигна </a:t>
            </a:r>
            <a:r>
              <a:rPr lang="ru-RU" sz="900" dirty="0">
                <a:solidFill>
                  <a:schemeClr val="bg1"/>
                </a:solidFill>
              </a:rPr>
              <a:t>нивото од 5,35%, а </a:t>
            </a:r>
            <a:r>
              <a:rPr lang="mk-MK" sz="900" dirty="0">
                <a:solidFill>
                  <a:schemeClr val="bg1"/>
                </a:solidFill>
              </a:rPr>
              <a:t>р</a:t>
            </a:r>
            <a:r>
              <a:rPr lang="ru-RU" sz="900" dirty="0">
                <a:solidFill>
                  <a:schemeClr val="bg1"/>
                </a:solidFill>
              </a:rPr>
              <a:t>еферентна стапка за пресметување на стапката на казнената камата </a:t>
            </a:r>
            <a:r>
              <a:rPr lang="mk-MK" sz="900" dirty="0">
                <a:solidFill>
                  <a:schemeClr val="bg1"/>
                </a:solidFill>
              </a:rPr>
              <a:t> </a:t>
            </a:r>
            <a:r>
              <a:rPr lang="ru-RU" sz="900" dirty="0">
                <a:solidFill>
                  <a:schemeClr val="bg1"/>
                </a:solidFill>
              </a:rPr>
              <a:t>падна на ниво од 5,55%</a:t>
            </a:r>
            <a:endParaRPr lang="en-US" sz="900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Противцикличен заштитен слој</a:t>
            </a:r>
            <a:endParaRPr lang="en-US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mk-MK" sz="900" dirty="0">
                <a:solidFill>
                  <a:schemeClr val="bg1"/>
                </a:solidFill>
              </a:rPr>
              <a:t>1,50</a:t>
            </a:r>
            <a:r>
              <a:rPr lang="en-US" sz="900" dirty="0">
                <a:solidFill>
                  <a:schemeClr val="bg1"/>
                </a:solidFill>
              </a:rPr>
              <a:t>% (36% </a:t>
            </a:r>
            <a:r>
              <a:rPr lang="mk-MK" sz="900" dirty="0">
                <a:solidFill>
                  <a:schemeClr val="bg1"/>
                </a:solidFill>
              </a:rPr>
              <a:t>слободни)</a:t>
            </a:r>
            <a:endParaRPr lang="ru-RU" sz="900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Стапки на задолжителната резерва на банки</a:t>
            </a: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Овој квартал нема промена, </a:t>
            </a:r>
          </a:p>
          <a:p>
            <a:pPr>
              <a:buClr>
                <a:srgbClr val="FFFF00"/>
              </a:buClr>
            </a:pPr>
            <a:r>
              <a:rPr lang="ru-RU" sz="900" dirty="0">
                <a:solidFill>
                  <a:schemeClr val="bg1"/>
                </a:solidFill>
              </a:rPr>
              <a:t> зр обв. во денари до 2 години</a:t>
            </a:r>
            <a:r>
              <a:rPr lang="mk-MK" sz="900" dirty="0">
                <a:solidFill>
                  <a:schemeClr val="bg1"/>
                </a:solidFill>
              </a:rPr>
              <a:t> 8% </a:t>
            </a:r>
          </a:p>
          <a:p>
            <a:pPr>
              <a:buClr>
                <a:srgbClr val="FFFF00"/>
              </a:buClr>
            </a:pPr>
            <a:r>
              <a:rPr lang="ru-RU" sz="900" dirty="0">
                <a:solidFill>
                  <a:schemeClr val="bg1"/>
                </a:solidFill>
              </a:rPr>
              <a:t> зр обв. во денари над 2 години</a:t>
            </a:r>
            <a:r>
              <a:rPr lang="mk-MK" sz="900" dirty="0">
                <a:solidFill>
                  <a:schemeClr val="bg1"/>
                </a:solidFill>
              </a:rPr>
              <a:t> 0%</a:t>
            </a:r>
          </a:p>
          <a:p>
            <a:pPr>
              <a:buClr>
                <a:srgbClr val="FFFF00"/>
              </a:buClr>
            </a:pPr>
            <a:r>
              <a:rPr lang="ru-RU" sz="900" dirty="0">
                <a:solidFill>
                  <a:schemeClr val="bg1"/>
                </a:solidFill>
              </a:rPr>
              <a:t> зр обв. во денари со вал кл 100</a:t>
            </a:r>
            <a:r>
              <a:rPr lang="mk-MK" sz="900" dirty="0">
                <a:solidFill>
                  <a:schemeClr val="bg1"/>
                </a:solidFill>
              </a:rPr>
              <a:t>%</a:t>
            </a:r>
          </a:p>
          <a:p>
            <a:pPr>
              <a:buClr>
                <a:srgbClr val="FFFF00"/>
              </a:buClr>
            </a:pPr>
            <a:r>
              <a:rPr lang="ru-RU" sz="900" dirty="0">
                <a:solidFill>
                  <a:schemeClr val="bg1"/>
                </a:solidFill>
              </a:rPr>
              <a:t> зр обв. во девизи до 2 години</a:t>
            </a:r>
            <a:r>
              <a:rPr lang="mk-MK" sz="900" dirty="0">
                <a:solidFill>
                  <a:schemeClr val="bg1"/>
                </a:solidFill>
              </a:rPr>
              <a:t> 21% </a:t>
            </a:r>
          </a:p>
          <a:p>
            <a:pPr>
              <a:buClr>
                <a:srgbClr val="FFFF00"/>
              </a:buClr>
            </a:pPr>
            <a:r>
              <a:rPr lang="ru-RU" sz="900" dirty="0">
                <a:solidFill>
                  <a:schemeClr val="bg1"/>
                </a:solidFill>
              </a:rPr>
              <a:t> зр обв. во девизи над 2 години</a:t>
            </a:r>
            <a:r>
              <a:rPr lang="mk-MK" sz="900" dirty="0">
                <a:solidFill>
                  <a:schemeClr val="bg1"/>
                </a:solidFill>
              </a:rPr>
              <a:t> 5%</a:t>
            </a:r>
            <a:endParaRPr lang="ru-RU" sz="900" dirty="0">
              <a:solidFill>
                <a:schemeClr val="bg1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rgbClr val="00FF00"/>
                </a:solidFill>
              </a:rPr>
              <a:t>Во насока на поддршка на зелената агенга, основата за ЗР се намалува за новоодобрените кредити за финансирање проекти за производство на електрична енергија од обновливи извори</a:t>
            </a:r>
          </a:p>
          <a:p>
            <a:pPr>
              <a:buClr>
                <a:srgbClr val="FFFF00"/>
              </a:buClr>
            </a:pPr>
            <a:r>
              <a:rPr lang="mk-MK" sz="800" b="1" dirty="0">
                <a:solidFill>
                  <a:srgbClr val="FFFF00"/>
                </a:solidFill>
              </a:rPr>
              <a:t>Девизни резерви</a:t>
            </a:r>
            <a:endParaRPr lang="en-GB" sz="800" b="1" dirty="0">
              <a:solidFill>
                <a:srgbClr val="FFFF00"/>
              </a:solidFill>
            </a:endParaRPr>
          </a:p>
          <a:p>
            <a:pPr marL="180975" indent="-180975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800" dirty="0">
                <a:solidFill>
                  <a:schemeClr val="bg1"/>
                </a:solidFill>
              </a:rPr>
              <a:t>4,788 милиони евра</a:t>
            </a: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800" dirty="0">
                <a:solidFill>
                  <a:srgbClr val="00FF00"/>
                </a:solidFill>
              </a:rPr>
              <a:t>Се гради и зелено портфолио на ХВ во девизните резерви</a:t>
            </a:r>
            <a:r>
              <a:rPr lang="en-US" sz="800" dirty="0">
                <a:solidFill>
                  <a:srgbClr val="00FF00"/>
                </a:solidFill>
              </a:rPr>
              <a:t>,  </a:t>
            </a:r>
            <a:r>
              <a:rPr lang="mk-MK" sz="800" dirty="0">
                <a:solidFill>
                  <a:srgbClr val="00FF00"/>
                </a:solidFill>
              </a:rPr>
              <a:t>1,6% учество </a:t>
            </a:r>
            <a:endParaRPr lang="en-US" sz="800" dirty="0">
              <a:solidFill>
                <a:srgbClr val="00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800" b="1" dirty="0">
                <a:solidFill>
                  <a:srgbClr val="00FF00"/>
                </a:solidFill>
              </a:rPr>
              <a:t>Зелени обрзници, </a:t>
            </a:r>
            <a:r>
              <a:rPr lang="ru-RU" sz="800" dirty="0">
                <a:solidFill>
                  <a:srgbClr val="00FF00"/>
                </a:solidFill>
                <a:latin typeface="Titillium Web" panose="00000500000000000000" pitchFamily="2" charset="0"/>
              </a:rPr>
              <a:t>10 милиони евра, </a:t>
            </a:r>
            <a:r>
              <a:rPr lang="ru-RU" sz="800" b="1" dirty="0">
                <a:solidFill>
                  <a:srgbClr val="00FF00"/>
                </a:solidFill>
              </a:rPr>
              <a:t>10/2023 </a:t>
            </a:r>
            <a:r>
              <a:rPr lang="ru-RU" sz="800" dirty="0">
                <a:solidFill>
                  <a:srgbClr val="00FF00"/>
                </a:solidFill>
              </a:rPr>
              <a:t>издавач</a:t>
            </a:r>
            <a:r>
              <a:rPr lang="en-US" sz="800" dirty="0">
                <a:solidFill>
                  <a:srgbClr val="00FF00"/>
                </a:solidFill>
              </a:rPr>
              <a:t> </a:t>
            </a:r>
            <a:r>
              <a:rPr lang="mk-MK" sz="800" dirty="0">
                <a:solidFill>
                  <a:srgbClr val="00FF00"/>
                </a:solidFill>
              </a:rPr>
              <a:t>мин.финансии</a:t>
            </a:r>
            <a:endParaRPr lang="ru-RU" sz="800" dirty="0">
              <a:solidFill>
                <a:srgbClr val="00FF00"/>
              </a:solidFill>
              <a:latin typeface="Titillium Web" panose="00000500000000000000" pitchFamily="2" charset="0"/>
            </a:endParaRPr>
          </a:p>
          <a:p>
            <a:r>
              <a:rPr lang="ru-RU" sz="800" dirty="0">
                <a:solidFill>
                  <a:schemeClr val="bg1"/>
                </a:solidFill>
              </a:rPr>
              <a:t>Извор: НБРМ Оновни економски покасзатели на РС МАКЕДОНИЈА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F728107D-2E6F-B8AC-6324-76FA48ED8C7B}"/>
              </a:ext>
            </a:extLst>
          </p:cNvPr>
          <p:cNvSpPr/>
          <p:nvPr/>
        </p:nvSpPr>
        <p:spPr>
          <a:xfrm>
            <a:off x="10903192" y="85326"/>
            <a:ext cx="691560" cy="37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410A43BE-71E1-5837-BBD6-21381FDCE22A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E6EB47-DEBC-224E-94F6-400598D7BA24}"/>
              </a:ext>
            </a:extLst>
          </p:cNvPr>
          <p:cNvSpPr txBox="1"/>
          <p:nvPr/>
        </p:nvSpPr>
        <p:spPr>
          <a:xfrm>
            <a:off x="4344943" y="297826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</a:rPr>
              <a:t>(</a:t>
            </a:r>
            <a:r>
              <a:rPr lang="mk-MK" sz="1100" dirty="0">
                <a:solidFill>
                  <a:srgbClr val="002060"/>
                </a:solidFill>
              </a:rPr>
              <a:t>во милиони </a:t>
            </a:r>
            <a:r>
              <a:rPr lang="en-US" sz="1100" dirty="0">
                <a:solidFill>
                  <a:srgbClr val="002060"/>
                </a:solidFill>
              </a:rPr>
              <a:t>EUR</a:t>
            </a:r>
            <a:r>
              <a:rPr lang="mk-MK" sz="1100" dirty="0">
                <a:solidFill>
                  <a:srgbClr val="002060"/>
                </a:solidFill>
              </a:rPr>
              <a:t> или</a:t>
            </a:r>
            <a:r>
              <a:rPr lang="en-US" sz="1100" dirty="0">
                <a:solidFill>
                  <a:srgbClr val="002060"/>
                </a:solidFill>
              </a:rPr>
              <a:t> %)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28796-1923-9F72-0E22-3B130F022364}"/>
              </a:ext>
            </a:extLst>
          </p:cNvPr>
          <p:cNvSpPr txBox="1"/>
          <p:nvPr/>
        </p:nvSpPr>
        <p:spPr>
          <a:xfrm>
            <a:off x="11526171" y="26777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6DFDC60-D7B5-420B-8CAB-146CA2032782}"/>
              </a:ext>
            </a:extLst>
          </p:cNvPr>
          <p:cNvSpPr txBox="1">
            <a:spLocks/>
          </p:cNvSpPr>
          <p:nvPr/>
        </p:nvSpPr>
        <p:spPr>
          <a:xfrm>
            <a:off x="87260" y="68001"/>
            <a:ext cx="11507492" cy="3487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Макроекономски показатели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41BB244-3E85-C349-A528-5616277DF8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003255"/>
              </p:ext>
            </p:extLst>
          </p:nvPr>
        </p:nvGraphicFramePr>
        <p:xfrm>
          <a:off x="4767944" y="4178857"/>
          <a:ext cx="7336796" cy="2223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3CC15BC-AC2D-A4B4-6321-68BF640C0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554689"/>
              </p:ext>
            </p:extLst>
          </p:nvPr>
        </p:nvGraphicFramePr>
        <p:xfrm>
          <a:off x="4767945" y="559436"/>
          <a:ext cx="7249883" cy="32002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5543">
                  <a:extLst>
                    <a:ext uri="{9D8B030D-6E8A-4147-A177-3AD203B41FA5}">
                      <a16:colId xmlns:a16="http://schemas.microsoft.com/office/drawing/2014/main" val="2673946206"/>
                    </a:ext>
                  </a:extLst>
                </a:gridCol>
                <a:gridCol w="303922">
                  <a:extLst>
                    <a:ext uri="{9D8B030D-6E8A-4147-A177-3AD203B41FA5}">
                      <a16:colId xmlns:a16="http://schemas.microsoft.com/office/drawing/2014/main" val="1830841726"/>
                    </a:ext>
                  </a:extLst>
                </a:gridCol>
                <a:gridCol w="303922">
                  <a:extLst>
                    <a:ext uri="{9D8B030D-6E8A-4147-A177-3AD203B41FA5}">
                      <a16:colId xmlns:a16="http://schemas.microsoft.com/office/drawing/2014/main" val="1434866731"/>
                    </a:ext>
                  </a:extLst>
                </a:gridCol>
                <a:gridCol w="303922">
                  <a:extLst>
                    <a:ext uri="{9D8B030D-6E8A-4147-A177-3AD203B41FA5}">
                      <a16:colId xmlns:a16="http://schemas.microsoft.com/office/drawing/2014/main" val="3769396093"/>
                    </a:ext>
                  </a:extLst>
                </a:gridCol>
                <a:gridCol w="365390">
                  <a:extLst>
                    <a:ext uri="{9D8B030D-6E8A-4147-A177-3AD203B41FA5}">
                      <a16:colId xmlns:a16="http://schemas.microsoft.com/office/drawing/2014/main" val="112887291"/>
                    </a:ext>
                  </a:extLst>
                </a:gridCol>
                <a:gridCol w="365390">
                  <a:extLst>
                    <a:ext uri="{9D8B030D-6E8A-4147-A177-3AD203B41FA5}">
                      <a16:colId xmlns:a16="http://schemas.microsoft.com/office/drawing/2014/main" val="1558547790"/>
                    </a:ext>
                  </a:extLst>
                </a:gridCol>
                <a:gridCol w="495695">
                  <a:extLst>
                    <a:ext uri="{9D8B030D-6E8A-4147-A177-3AD203B41FA5}">
                      <a16:colId xmlns:a16="http://schemas.microsoft.com/office/drawing/2014/main" val="1089102606"/>
                    </a:ext>
                  </a:extLst>
                </a:gridCol>
                <a:gridCol w="495695">
                  <a:extLst>
                    <a:ext uri="{9D8B030D-6E8A-4147-A177-3AD203B41FA5}">
                      <a16:colId xmlns:a16="http://schemas.microsoft.com/office/drawing/2014/main" val="1579951321"/>
                    </a:ext>
                  </a:extLst>
                </a:gridCol>
                <a:gridCol w="495695">
                  <a:extLst>
                    <a:ext uri="{9D8B030D-6E8A-4147-A177-3AD203B41FA5}">
                      <a16:colId xmlns:a16="http://schemas.microsoft.com/office/drawing/2014/main" val="2733712493"/>
                    </a:ext>
                  </a:extLst>
                </a:gridCol>
                <a:gridCol w="579240">
                  <a:extLst>
                    <a:ext uri="{9D8B030D-6E8A-4147-A177-3AD203B41FA5}">
                      <a16:colId xmlns:a16="http://schemas.microsoft.com/office/drawing/2014/main" val="1963995138"/>
                    </a:ext>
                  </a:extLst>
                </a:gridCol>
                <a:gridCol w="485469">
                  <a:extLst>
                    <a:ext uri="{9D8B030D-6E8A-4147-A177-3AD203B41FA5}">
                      <a16:colId xmlns:a16="http://schemas.microsoft.com/office/drawing/2014/main" val="1649159263"/>
                    </a:ext>
                  </a:extLst>
                </a:gridCol>
              </a:tblGrid>
              <a:tr h="14626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Клучни економски показатели</a:t>
                      </a:r>
                      <a:endParaRPr lang="mk-MK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2019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2020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2022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2023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Q1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Q2 24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Q3 24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2024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Q1 25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0471641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71542063"/>
                  </a:ext>
                </a:extLst>
              </a:tr>
              <a:tr h="21973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ru-RU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Индекс на обемот на индустриското производство </a:t>
                      </a:r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3,7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-9,5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1.5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-0.2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0,6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-3,1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-5,1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-4,2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-3,6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72481152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Увоз на стоки (</a:t>
                      </a:r>
                      <a:r>
                        <a:rPr lang="en-US" sz="11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EUR'm</a:t>
                      </a: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8.441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7.599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9,648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12,131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11,149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2,736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2,806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2.662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11.062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2.773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4462277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Извоз на стоки (</a:t>
                      </a:r>
                      <a:r>
                        <a:rPr lang="en-US" sz="11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EUR'm</a:t>
                      </a: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6,433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5,781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6,970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8,301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8,323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1,929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2,001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1.932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7.781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1.929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34716537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Реален раст на БДП (%) </a:t>
                      </a:r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3.9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-4.7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4.5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2.8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2.1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1,9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2.8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3.2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2.8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mk-MK" sz="110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94440659"/>
                  </a:ext>
                </a:extLst>
              </a:tr>
              <a:tr h="76769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Буџетски биланс (салдо цент.буџ.и фондови,%БДП)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-5.3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-4.4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-4,9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-1,6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74070435"/>
                  </a:ext>
                </a:extLst>
              </a:tr>
              <a:tr h="21973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ru-RU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Тековна сметка на билансот на плаќања (EUR'm)</a:t>
                      </a:r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-335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-318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-329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-801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56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-195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-119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-251.5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-355.5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-339.3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09493965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Бруто надворешен долг (</a:t>
                      </a:r>
                      <a:r>
                        <a:rPr lang="en-US" sz="11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EUR'm</a:t>
                      </a: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8,154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8,536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9,577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10,790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11,356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11,799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11,879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11,857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12.32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4325587"/>
                  </a:ext>
                </a:extLst>
              </a:tr>
              <a:tr h="20361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Директни инвестиции - нето (</a:t>
                      </a:r>
                      <a:r>
                        <a:rPr lang="en-US" sz="11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EUR'm</a:t>
                      </a: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363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155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388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654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488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252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238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1.088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97.3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0783111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>
                          <a:solidFill>
                            <a:srgbClr val="002060"/>
                          </a:solidFill>
                          <a:effectLst/>
                        </a:rPr>
                        <a:t>Стапка на невработеност (%) </a:t>
                      </a:r>
                      <a:endParaRPr lang="mk-MK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17.1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16.2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15.4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14.4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13.1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12,9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12,5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12.3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12.4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11,6</a:t>
                      </a: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33597606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endParaRPr lang="mk-MK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8639778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Монетарна и Макропрудентна политика </a:t>
                      </a:r>
                      <a:endParaRPr lang="mk-MK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3547938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Инфлација (</a:t>
                      </a: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CPI%)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0.8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1.2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3.2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14.2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9,4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3,4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3,7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3,3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3.5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7126873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Основна каматна стапка</a:t>
                      </a:r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2.25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1.5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1.25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4.75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6.3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6,3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6,3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6,05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5.55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5.35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23677661"/>
                  </a:ext>
                </a:extLst>
              </a:tr>
              <a:tr h="203616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ru-RU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Стапка на противцикличен заштитен слој</a:t>
                      </a:r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0.75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0.75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1.25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7704312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Девизни резерви (</a:t>
                      </a:r>
                      <a:r>
                        <a:rPr lang="en-US" sz="11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EUR'm</a:t>
                      </a: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3.263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3.36</a:t>
                      </a:r>
                      <a:r>
                        <a:rPr lang="mk-MK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3,643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3,863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4,538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4.287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4.337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4.407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5.019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4.788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1473637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MKD/EUR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61.51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61.67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61.63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61.62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61.56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61.62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61.52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61.49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61.4925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61.695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98120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50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145812" y="4565948"/>
            <a:ext cx="7962490" cy="2110217"/>
          </a:xfrm>
          <a:prstGeom prst="roundRect">
            <a:avLst>
              <a:gd name="adj" fmla="val 20745"/>
            </a:avLst>
          </a:prstGeom>
          <a:ln>
            <a:solidFill>
              <a:srgbClr val="FF99CC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numCol="3" anchor="ctr">
            <a:noAutofit/>
          </a:bodyPr>
          <a:lstStyle/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000" dirty="0">
                <a:solidFill>
                  <a:srgbClr val="002060"/>
                </a:solidFill>
              </a:rPr>
              <a:t>Банкарскиот сектор се состои од 13 банки, </a:t>
            </a:r>
            <a:r>
              <a:rPr lang="en-US" sz="1000" dirty="0">
                <a:solidFill>
                  <a:srgbClr val="002060"/>
                </a:solidFill>
              </a:rPr>
              <a:t>5 </a:t>
            </a:r>
            <a:r>
              <a:rPr lang="mk-MK" sz="1000" dirty="0">
                <a:solidFill>
                  <a:srgbClr val="002060"/>
                </a:solidFill>
              </a:rPr>
              <a:t>големи</a:t>
            </a:r>
            <a:r>
              <a:rPr lang="en-US" sz="1000" dirty="0">
                <a:solidFill>
                  <a:srgbClr val="002060"/>
                </a:solidFill>
              </a:rPr>
              <a:t> (</a:t>
            </a:r>
            <a:r>
              <a:rPr lang="mk-MK" sz="1000" dirty="0">
                <a:solidFill>
                  <a:srgbClr val="002060"/>
                </a:solidFill>
              </a:rPr>
              <a:t>актива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en-US" sz="1000" b="0" i="0" u="none" strike="noStrike" dirty="0">
                <a:solidFill>
                  <a:srgbClr val="002060"/>
                </a:solidFill>
                <a:effectLst/>
              </a:rPr>
              <a:t>6</a:t>
            </a:r>
            <a:r>
              <a:rPr lang="mk-MK" sz="1000" b="0" i="0" u="none" strike="noStrike" dirty="0">
                <a:solidFill>
                  <a:srgbClr val="002060"/>
                </a:solidFill>
                <a:effectLst/>
              </a:rPr>
              <a:t>71.750 </a:t>
            </a:r>
            <a:r>
              <a:rPr lang="mk-MK" sz="1000" dirty="0">
                <a:solidFill>
                  <a:srgbClr val="002060"/>
                </a:solidFill>
              </a:rPr>
              <a:t>мил.денари</a:t>
            </a:r>
            <a:r>
              <a:rPr lang="en-US" sz="1000" dirty="0">
                <a:solidFill>
                  <a:srgbClr val="002060"/>
                </a:solidFill>
              </a:rPr>
              <a:t>) </a:t>
            </a:r>
            <a:r>
              <a:rPr lang="mk-MK" sz="1000" dirty="0">
                <a:solidFill>
                  <a:srgbClr val="002060"/>
                </a:solidFill>
              </a:rPr>
              <a:t>со </a:t>
            </a:r>
            <a:r>
              <a:rPr lang="en-US" sz="1000" dirty="0">
                <a:solidFill>
                  <a:srgbClr val="002060"/>
                </a:solidFill>
              </a:rPr>
              <a:t>82% </a:t>
            </a:r>
            <a:r>
              <a:rPr lang="mk-MK" sz="1000" dirty="0">
                <a:solidFill>
                  <a:srgbClr val="002060"/>
                </a:solidFill>
              </a:rPr>
              <a:t>учество во вкупната актива</a:t>
            </a:r>
            <a:r>
              <a:rPr lang="en-US" sz="1000" dirty="0">
                <a:solidFill>
                  <a:srgbClr val="002060"/>
                </a:solidFill>
              </a:rPr>
              <a:t>,</a:t>
            </a:r>
            <a:r>
              <a:rPr lang="mk-MK" sz="1000" dirty="0">
                <a:solidFill>
                  <a:srgbClr val="002060"/>
                </a:solidFill>
              </a:rPr>
              <a:t> </a:t>
            </a:r>
            <a:r>
              <a:rPr lang="en-US" sz="1000" dirty="0">
                <a:solidFill>
                  <a:srgbClr val="002060"/>
                </a:solidFill>
              </a:rPr>
              <a:t>3 </a:t>
            </a:r>
            <a:r>
              <a:rPr lang="mk-MK" sz="1000" dirty="0">
                <a:solidFill>
                  <a:srgbClr val="002060"/>
                </a:solidFill>
              </a:rPr>
              <a:t>средни</a:t>
            </a:r>
            <a:r>
              <a:rPr lang="en-US" sz="1000" dirty="0">
                <a:solidFill>
                  <a:srgbClr val="002060"/>
                </a:solidFill>
              </a:rPr>
              <a:t> (</a:t>
            </a:r>
            <a:r>
              <a:rPr lang="mk-MK" sz="1000" dirty="0">
                <a:solidFill>
                  <a:srgbClr val="002060"/>
                </a:solidFill>
              </a:rPr>
              <a:t>актива </a:t>
            </a:r>
            <a:r>
              <a:rPr lang="en-US" sz="1000" b="0" i="0" u="none" strike="noStrike" dirty="0">
                <a:solidFill>
                  <a:srgbClr val="002060"/>
                </a:solidFill>
                <a:effectLst/>
              </a:rPr>
              <a:t>9</a:t>
            </a:r>
            <a:r>
              <a:rPr lang="mk-MK" sz="1000" dirty="0">
                <a:solidFill>
                  <a:srgbClr val="002060"/>
                </a:solidFill>
              </a:rPr>
              <a:t>9.069</a:t>
            </a:r>
            <a:r>
              <a:rPr lang="en-US" sz="1000" dirty="0">
                <a:solidFill>
                  <a:srgbClr val="002060"/>
                </a:solidFill>
              </a:rPr>
              <a:t>  </a:t>
            </a:r>
            <a:r>
              <a:rPr lang="mk-MK" sz="1000" dirty="0">
                <a:solidFill>
                  <a:srgbClr val="002060"/>
                </a:solidFill>
              </a:rPr>
              <a:t>мил.денари</a:t>
            </a:r>
            <a:r>
              <a:rPr lang="en-US" sz="1000" b="0" i="0" dirty="0">
                <a:solidFill>
                  <a:srgbClr val="002060"/>
                </a:solidFill>
                <a:effectLst/>
              </a:rPr>
              <a:t>)</a:t>
            </a:r>
            <a:r>
              <a:rPr lang="mk-MK" sz="1000" b="0" i="0" dirty="0">
                <a:solidFill>
                  <a:srgbClr val="002060"/>
                </a:solidFill>
                <a:effectLst/>
              </a:rPr>
              <a:t> со</a:t>
            </a:r>
            <a:r>
              <a:rPr lang="en-US" sz="1000" b="0" i="0" dirty="0">
                <a:solidFill>
                  <a:srgbClr val="002060"/>
                </a:solidFill>
                <a:effectLst/>
              </a:rPr>
              <a:t> </a:t>
            </a:r>
            <a:r>
              <a:rPr lang="en-US" sz="1000" dirty="0">
                <a:solidFill>
                  <a:srgbClr val="002060"/>
                </a:solidFill>
              </a:rPr>
              <a:t>1</a:t>
            </a:r>
            <a:r>
              <a:rPr lang="en-GB" sz="1000" dirty="0">
                <a:solidFill>
                  <a:srgbClr val="002060"/>
                </a:solidFill>
              </a:rPr>
              <a:t>2</a:t>
            </a:r>
            <a:r>
              <a:rPr lang="mk-MK" sz="1000" dirty="0">
                <a:solidFill>
                  <a:srgbClr val="002060"/>
                </a:solidFill>
              </a:rPr>
              <a:t>% учество</a:t>
            </a:r>
            <a:r>
              <a:rPr lang="en-US" sz="1000" dirty="0">
                <a:solidFill>
                  <a:srgbClr val="002060"/>
                </a:solidFill>
              </a:rPr>
              <a:t>, 5</a:t>
            </a:r>
            <a:r>
              <a:rPr lang="mk-MK" sz="1000" dirty="0">
                <a:solidFill>
                  <a:srgbClr val="002060"/>
                </a:solidFill>
              </a:rPr>
              <a:t> мали</a:t>
            </a:r>
            <a:r>
              <a:rPr lang="en-US" sz="1000" dirty="0">
                <a:solidFill>
                  <a:srgbClr val="002060"/>
                </a:solidFill>
              </a:rPr>
              <a:t> (</a:t>
            </a:r>
            <a:r>
              <a:rPr lang="mk-MK" sz="1000" dirty="0">
                <a:solidFill>
                  <a:srgbClr val="002060"/>
                </a:solidFill>
              </a:rPr>
              <a:t>актива 51.164</a:t>
            </a:r>
            <a:r>
              <a:rPr lang="en-US" sz="1000" dirty="0">
                <a:solidFill>
                  <a:srgbClr val="002060"/>
                </a:solidFill>
              </a:rPr>
              <a:t>  </a:t>
            </a:r>
            <a:r>
              <a:rPr lang="mk-MK" sz="1000" dirty="0">
                <a:solidFill>
                  <a:srgbClr val="002060"/>
                </a:solidFill>
              </a:rPr>
              <a:t>мил. денари</a:t>
            </a:r>
            <a:r>
              <a:rPr lang="en-US" sz="1000" dirty="0">
                <a:solidFill>
                  <a:srgbClr val="002060"/>
                </a:solidFill>
              </a:rPr>
              <a:t>) </a:t>
            </a:r>
            <a:r>
              <a:rPr lang="mk-MK" sz="1000" dirty="0">
                <a:solidFill>
                  <a:srgbClr val="002060"/>
                </a:solidFill>
              </a:rPr>
              <a:t>со </a:t>
            </a:r>
            <a:r>
              <a:rPr lang="en-US" sz="1000" dirty="0">
                <a:solidFill>
                  <a:srgbClr val="002060"/>
                </a:solidFill>
              </a:rPr>
              <a:t>6% </a:t>
            </a:r>
            <a:r>
              <a:rPr lang="mk-MK" sz="1000" dirty="0">
                <a:solidFill>
                  <a:srgbClr val="002060"/>
                </a:solidFill>
              </a:rPr>
              <a:t>учество и</a:t>
            </a:r>
            <a:r>
              <a:rPr lang="en-US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2</a:t>
            </a:r>
            <a:r>
              <a:rPr lang="en-US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штедилници</a:t>
            </a:r>
          </a:p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000" dirty="0">
                <a:solidFill>
                  <a:srgbClr val="002060"/>
                </a:solidFill>
              </a:rPr>
              <a:t>Вкупна актива на ниво на банкарски систем изнесува </a:t>
            </a:r>
            <a:r>
              <a:rPr lang="en-US" sz="1000" dirty="0">
                <a:solidFill>
                  <a:srgbClr val="002060"/>
                </a:solidFill>
              </a:rPr>
              <a:t>82</a:t>
            </a:r>
            <a:r>
              <a:rPr lang="mk-MK" sz="1000" dirty="0">
                <a:solidFill>
                  <a:srgbClr val="002060"/>
                </a:solidFill>
              </a:rPr>
              <a:t>1.983</a:t>
            </a:r>
            <a:r>
              <a:rPr lang="en-US" sz="1000" dirty="0">
                <a:solidFill>
                  <a:srgbClr val="002060"/>
                </a:solidFill>
              </a:rPr>
              <a:t>  </a:t>
            </a:r>
            <a:r>
              <a:rPr lang="mk-MK" sz="1000" dirty="0">
                <a:solidFill>
                  <a:srgbClr val="002060"/>
                </a:solidFill>
              </a:rPr>
              <a:t>мил.денари и бележи годишен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пораст од </a:t>
            </a:r>
            <a:r>
              <a:rPr lang="en-US" sz="1000" dirty="0">
                <a:solidFill>
                  <a:srgbClr val="002060"/>
                </a:solidFill>
              </a:rPr>
              <a:t>1</a:t>
            </a:r>
            <a:r>
              <a:rPr lang="mk-MK" sz="1000" dirty="0">
                <a:solidFill>
                  <a:srgbClr val="002060"/>
                </a:solidFill>
              </a:rPr>
              <a:t>1,2% односно (-0,3%) на квартална основа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и истиот е поддржан со растот на депозитната база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за </a:t>
            </a:r>
            <a:r>
              <a:rPr lang="en-GB" sz="1000" dirty="0">
                <a:solidFill>
                  <a:srgbClr val="002060"/>
                </a:solidFill>
              </a:rPr>
              <a:t>11.</a:t>
            </a:r>
            <a:r>
              <a:rPr lang="mk-MK" sz="1000" dirty="0">
                <a:solidFill>
                  <a:srgbClr val="002060"/>
                </a:solidFill>
              </a:rPr>
              <a:t>9% на годишно ниво односно (-0,5%) на квартална основа и капиталната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позиција на банките со годишен пораст од </a:t>
            </a:r>
            <a:r>
              <a:rPr lang="en-US" sz="1000" dirty="0">
                <a:solidFill>
                  <a:srgbClr val="002060"/>
                </a:solidFill>
              </a:rPr>
              <a:t>1</a:t>
            </a:r>
            <a:r>
              <a:rPr lang="mk-MK" sz="1000" dirty="0">
                <a:solidFill>
                  <a:srgbClr val="002060"/>
                </a:solidFill>
              </a:rPr>
              <a:t>1</a:t>
            </a:r>
            <a:r>
              <a:rPr lang="en-US" sz="1000" dirty="0">
                <a:solidFill>
                  <a:srgbClr val="002060"/>
                </a:solidFill>
              </a:rPr>
              <a:t>.</a:t>
            </a:r>
            <a:r>
              <a:rPr lang="mk-MK" sz="1000" dirty="0">
                <a:solidFill>
                  <a:srgbClr val="002060"/>
                </a:solidFill>
              </a:rPr>
              <a:t>8% или 4.2% квартално. Кредитите бележат годишен пораст од </a:t>
            </a:r>
            <a:r>
              <a:rPr lang="en-US" sz="1000" dirty="0">
                <a:solidFill>
                  <a:srgbClr val="002060"/>
                </a:solidFill>
              </a:rPr>
              <a:t>1</a:t>
            </a:r>
            <a:r>
              <a:rPr lang="mk-MK" sz="1000" dirty="0">
                <a:solidFill>
                  <a:srgbClr val="002060"/>
                </a:solidFill>
              </a:rPr>
              <a:t>2</a:t>
            </a:r>
            <a:r>
              <a:rPr lang="en-US" sz="1000" dirty="0">
                <a:solidFill>
                  <a:srgbClr val="002060"/>
                </a:solidFill>
              </a:rPr>
              <a:t>.</a:t>
            </a:r>
            <a:r>
              <a:rPr lang="mk-MK" sz="1000" dirty="0">
                <a:solidFill>
                  <a:srgbClr val="002060"/>
                </a:solidFill>
              </a:rPr>
              <a:t>6%, односно квартално 2.3%</a:t>
            </a:r>
          </a:p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000" dirty="0">
                <a:solidFill>
                  <a:srgbClr val="002060"/>
                </a:solidFill>
              </a:rPr>
              <a:t>Учество на странски капитал во сопственичката структура 79.72% </a:t>
            </a:r>
            <a:endParaRPr lang="en-GB" sz="1000" dirty="0">
              <a:solidFill>
                <a:srgbClr val="002060"/>
              </a:solidFill>
            </a:endParaRPr>
          </a:p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000" dirty="0">
                <a:solidFill>
                  <a:srgbClr val="002060"/>
                </a:solidFill>
              </a:rPr>
              <a:t>Нивото на финансиска интермедијација</a:t>
            </a:r>
            <a:r>
              <a:rPr lang="en-GB" sz="1000" dirty="0">
                <a:solidFill>
                  <a:srgbClr val="002060"/>
                </a:solidFill>
              </a:rPr>
              <a:t>:</a:t>
            </a:r>
            <a:r>
              <a:rPr lang="mk-MK" sz="1000" dirty="0">
                <a:solidFill>
                  <a:srgbClr val="002060"/>
                </a:solidFill>
              </a:rPr>
              <a:t>  </a:t>
            </a:r>
          </a:p>
          <a:p>
            <a:pPr lvl="1" algn="just">
              <a:spcBef>
                <a:spcPct val="35000"/>
              </a:spcBef>
              <a:buFont typeface="Wingdings" panose="05000000000000000000" pitchFamily="2" charset="2"/>
              <a:buChar char="ü"/>
              <a:defRPr/>
            </a:pPr>
            <a:r>
              <a:rPr lang="mk-MK" sz="1000" dirty="0">
                <a:solidFill>
                  <a:srgbClr val="002060"/>
                </a:solidFill>
              </a:rPr>
              <a:t>Вкупната актива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на банкарскиот систем</a:t>
            </a:r>
            <a:r>
              <a:rPr lang="en-US" sz="1000" dirty="0">
                <a:solidFill>
                  <a:srgbClr val="002060"/>
                </a:solidFill>
              </a:rPr>
              <a:t>/</a:t>
            </a:r>
            <a:r>
              <a:rPr lang="mk-MK" sz="1000" dirty="0">
                <a:solidFill>
                  <a:srgbClr val="002060"/>
                </a:solidFill>
              </a:rPr>
              <a:t>БДП изнесува </a:t>
            </a:r>
            <a:r>
              <a:rPr lang="en-US" sz="1000" dirty="0">
                <a:solidFill>
                  <a:srgbClr val="002060"/>
                </a:solidFill>
              </a:rPr>
              <a:t>8</a:t>
            </a:r>
            <a:r>
              <a:rPr lang="mk-MK" sz="1000" dirty="0">
                <a:solidFill>
                  <a:srgbClr val="002060"/>
                </a:solidFill>
              </a:rPr>
              <a:t>5.4% што укажува на доминантната позиција на банките во финансискиот систем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mk-MK" sz="1000" dirty="0">
                <a:solidFill>
                  <a:srgbClr val="002060"/>
                </a:solidFill>
              </a:rPr>
              <a:t>Депозити</a:t>
            </a:r>
            <a:r>
              <a:rPr lang="en-GB" sz="1000" dirty="0">
                <a:solidFill>
                  <a:srgbClr val="002060"/>
                </a:solidFill>
              </a:rPr>
              <a:t>/</a:t>
            </a:r>
            <a:r>
              <a:rPr lang="mk-MK" sz="1000" dirty="0">
                <a:solidFill>
                  <a:srgbClr val="002060"/>
                </a:solidFill>
              </a:rPr>
              <a:t>БДП изнесува </a:t>
            </a:r>
            <a:r>
              <a:rPr lang="en-US" sz="1000" dirty="0">
                <a:solidFill>
                  <a:srgbClr val="002060"/>
                </a:solidFill>
              </a:rPr>
              <a:t>6</a:t>
            </a:r>
            <a:r>
              <a:rPr lang="mk-MK" sz="1000" dirty="0">
                <a:solidFill>
                  <a:srgbClr val="002060"/>
                </a:solidFill>
              </a:rPr>
              <a:t>2.1%</a:t>
            </a:r>
            <a:endParaRPr lang="en-US" sz="1000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mk-MK" sz="1000" dirty="0">
                <a:solidFill>
                  <a:srgbClr val="002060"/>
                </a:solidFill>
              </a:rPr>
              <a:t>Кредити</a:t>
            </a:r>
            <a:r>
              <a:rPr lang="en-GB" sz="1000" dirty="0">
                <a:solidFill>
                  <a:srgbClr val="002060"/>
                </a:solidFill>
              </a:rPr>
              <a:t>/</a:t>
            </a:r>
            <a:r>
              <a:rPr lang="mk-MK" sz="1000" dirty="0">
                <a:solidFill>
                  <a:srgbClr val="002060"/>
                </a:solidFill>
              </a:rPr>
              <a:t>БДП изнесува </a:t>
            </a:r>
            <a:r>
              <a:rPr lang="en-US" sz="1000" dirty="0">
                <a:solidFill>
                  <a:srgbClr val="002060"/>
                </a:solidFill>
              </a:rPr>
              <a:t>5</a:t>
            </a:r>
            <a:r>
              <a:rPr lang="mk-MK" sz="1000" dirty="0">
                <a:solidFill>
                  <a:srgbClr val="002060"/>
                </a:solidFill>
              </a:rPr>
              <a:t>2</a:t>
            </a:r>
            <a:r>
              <a:rPr lang="en-US" sz="1000" dirty="0">
                <a:solidFill>
                  <a:srgbClr val="002060"/>
                </a:solidFill>
              </a:rPr>
              <a:t>.</a:t>
            </a:r>
            <a:r>
              <a:rPr lang="mk-MK" sz="1000" dirty="0">
                <a:solidFill>
                  <a:srgbClr val="002060"/>
                </a:solidFill>
              </a:rPr>
              <a:t>0%</a:t>
            </a:r>
            <a:endParaRPr lang="en-GB" sz="1000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10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mk-MK" sz="1000" b="1" dirty="0">
                <a:solidFill>
                  <a:srgbClr val="002060"/>
                </a:solidFill>
                <a:cs typeface="Arial" panose="020B0604020202020204" pitchFamily="34" charset="0"/>
              </a:rPr>
              <a:t>	</a:t>
            </a:r>
            <a:r>
              <a:rPr lang="mk-MK" sz="1000" dirty="0">
                <a:solidFill>
                  <a:schemeClr val="bg1"/>
                </a:solidFill>
                <a:cs typeface="Arial" panose="020B0604020202020204" pitchFamily="34" charset="0"/>
              </a:rPr>
              <a:t>Извор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mk-MK" sz="1000" dirty="0">
                <a:solidFill>
                  <a:schemeClr val="bg1"/>
                </a:solidFill>
                <a:cs typeface="Arial" panose="020B0604020202020204" pitchFamily="34" charset="0"/>
              </a:rPr>
              <a:t>	Народна Банка,Отсек за 	финансискастабилност, 	</a:t>
            </a:r>
            <a:r>
              <a:rPr lang="ru-RU" sz="1000" dirty="0">
                <a:solidFill>
                  <a:schemeClr val="bg1"/>
                </a:solidFill>
                <a:cs typeface="Arial" panose="020B0604020202020204" pitchFamily="34" charset="0"/>
              </a:rPr>
              <a:t>Последна ревизија на 	податоците на БДП 	(по тековни цени):  	</a:t>
            </a:r>
            <a:r>
              <a:rPr lang="mk-MK" sz="1000" dirty="0">
                <a:solidFill>
                  <a:schemeClr val="bg1"/>
                </a:solidFill>
                <a:cs typeface="Arial" panose="020B0604020202020204" pitchFamily="34" charset="0"/>
              </a:rPr>
              <a:t>03</a:t>
            </a:r>
            <a:r>
              <a:rPr lang="ru-RU" sz="1000" dirty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  <a:r>
              <a:rPr lang="mk-MK" sz="1000" dirty="0">
                <a:solidFill>
                  <a:schemeClr val="bg1"/>
                </a:solidFill>
                <a:cs typeface="Arial" panose="020B0604020202020204" pitchFamily="34" charset="0"/>
              </a:rPr>
              <a:t>06</a:t>
            </a:r>
            <a:r>
              <a:rPr lang="ru-RU" sz="1000" dirty="0">
                <a:solidFill>
                  <a:schemeClr val="bg1"/>
                </a:solidFill>
                <a:cs typeface="Arial" panose="020B0604020202020204" pitchFamily="34" charset="0"/>
              </a:rPr>
              <a:t>.2025</a:t>
            </a:r>
            <a:endParaRPr lang="en-US" sz="10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1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mk-MK" sz="1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BBF0CFEB-6A5B-EF3D-32BF-DC524A8A4F8B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A2D08ACC-A5EB-9B44-3BA8-9D41D6F8B80A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6F71D7-8D0E-33C9-7AE8-716A62869A9A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4B76E7F-70C4-664B-E4C9-B0A825050B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0907120"/>
              </p:ext>
            </p:extLst>
          </p:nvPr>
        </p:nvGraphicFramePr>
        <p:xfrm>
          <a:off x="0" y="2861102"/>
          <a:ext cx="3812969" cy="1628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5FE58E6-57D2-361A-87CE-2819D5ACF0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847157"/>
              </p:ext>
            </p:extLst>
          </p:nvPr>
        </p:nvGraphicFramePr>
        <p:xfrm>
          <a:off x="8521302" y="1334630"/>
          <a:ext cx="3670698" cy="2751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53AB7CFA-B8B5-4C99-865E-4AC3B9A16572}"/>
              </a:ext>
            </a:extLst>
          </p:cNvPr>
          <p:cNvSpPr txBox="1">
            <a:spLocks/>
          </p:cNvSpPr>
          <p:nvPr/>
        </p:nvSpPr>
        <p:spPr>
          <a:xfrm>
            <a:off x="145812" y="176040"/>
            <a:ext cx="11941189" cy="678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br>
              <a:rPr lang="mk-MK" sz="1400" b="1" dirty="0">
                <a:solidFill>
                  <a:srgbClr val="FF0909"/>
                </a:solidFill>
                <a:latin typeface="+mn-lt"/>
                <a:cs typeface="Aldhabi" panose="020B0604020202020204" pitchFamily="2" charset="-78"/>
              </a:rPr>
            </a:br>
            <a:endParaRPr lang="en-US" sz="1400" b="1" dirty="0">
              <a:solidFill>
                <a:srgbClr val="FF0909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517B69-2578-52F2-9E75-A90BE923E0B5}"/>
              </a:ext>
            </a:extLst>
          </p:cNvPr>
          <p:cNvSpPr txBox="1"/>
          <p:nvPr/>
        </p:nvSpPr>
        <p:spPr>
          <a:xfrm>
            <a:off x="5747917" y="198744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0496A1-A564-6FB7-2882-6AFBDB01FF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124561"/>
              </p:ext>
            </p:extLst>
          </p:nvPr>
        </p:nvGraphicFramePr>
        <p:xfrm>
          <a:off x="104999" y="792369"/>
          <a:ext cx="8046960" cy="1992064"/>
        </p:xfrm>
        <a:graphic>
          <a:graphicData uri="http://schemas.openxmlformats.org/drawingml/2006/table">
            <a:tbl>
              <a:tblPr/>
              <a:tblGrid>
                <a:gridCol w="1478688">
                  <a:extLst>
                    <a:ext uri="{9D8B030D-6E8A-4147-A177-3AD203B41FA5}">
                      <a16:colId xmlns:a16="http://schemas.microsoft.com/office/drawing/2014/main" val="456536985"/>
                    </a:ext>
                  </a:extLst>
                </a:gridCol>
                <a:gridCol w="371266">
                  <a:extLst>
                    <a:ext uri="{9D8B030D-6E8A-4147-A177-3AD203B41FA5}">
                      <a16:colId xmlns:a16="http://schemas.microsoft.com/office/drawing/2014/main" val="1693481509"/>
                    </a:ext>
                  </a:extLst>
                </a:gridCol>
                <a:gridCol w="371266">
                  <a:extLst>
                    <a:ext uri="{9D8B030D-6E8A-4147-A177-3AD203B41FA5}">
                      <a16:colId xmlns:a16="http://schemas.microsoft.com/office/drawing/2014/main" val="2490370310"/>
                    </a:ext>
                  </a:extLst>
                </a:gridCol>
                <a:gridCol w="371266">
                  <a:extLst>
                    <a:ext uri="{9D8B030D-6E8A-4147-A177-3AD203B41FA5}">
                      <a16:colId xmlns:a16="http://schemas.microsoft.com/office/drawing/2014/main" val="1304443101"/>
                    </a:ext>
                  </a:extLst>
                </a:gridCol>
                <a:gridCol w="371266">
                  <a:extLst>
                    <a:ext uri="{9D8B030D-6E8A-4147-A177-3AD203B41FA5}">
                      <a16:colId xmlns:a16="http://schemas.microsoft.com/office/drawing/2014/main" val="951548947"/>
                    </a:ext>
                  </a:extLst>
                </a:gridCol>
                <a:gridCol w="371266">
                  <a:extLst>
                    <a:ext uri="{9D8B030D-6E8A-4147-A177-3AD203B41FA5}">
                      <a16:colId xmlns:a16="http://schemas.microsoft.com/office/drawing/2014/main" val="2652805394"/>
                    </a:ext>
                  </a:extLst>
                </a:gridCol>
                <a:gridCol w="679898">
                  <a:extLst>
                    <a:ext uri="{9D8B030D-6E8A-4147-A177-3AD203B41FA5}">
                      <a16:colId xmlns:a16="http://schemas.microsoft.com/office/drawing/2014/main" val="280396809"/>
                    </a:ext>
                  </a:extLst>
                </a:gridCol>
                <a:gridCol w="684813">
                  <a:extLst>
                    <a:ext uri="{9D8B030D-6E8A-4147-A177-3AD203B41FA5}">
                      <a16:colId xmlns:a16="http://schemas.microsoft.com/office/drawing/2014/main" val="4173392692"/>
                    </a:ext>
                  </a:extLst>
                </a:gridCol>
                <a:gridCol w="590501">
                  <a:extLst>
                    <a:ext uri="{9D8B030D-6E8A-4147-A177-3AD203B41FA5}">
                      <a16:colId xmlns:a16="http://schemas.microsoft.com/office/drawing/2014/main" val="3343805908"/>
                    </a:ext>
                  </a:extLst>
                </a:gridCol>
                <a:gridCol w="571141">
                  <a:extLst>
                    <a:ext uri="{9D8B030D-6E8A-4147-A177-3AD203B41FA5}">
                      <a16:colId xmlns:a16="http://schemas.microsoft.com/office/drawing/2014/main" val="2062820131"/>
                    </a:ext>
                  </a:extLst>
                </a:gridCol>
                <a:gridCol w="590502">
                  <a:extLst>
                    <a:ext uri="{9D8B030D-6E8A-4147-A177-3AD203B41FA5}">
                      <a16:colId xmlns:a16="http://schemas.microsoft.com/office/drawing/2014/main" val="3865441267"/>
                    </a:ext>
                  </a:extLst>
                </a:gridCol>
                <a:gridCol w="222647">
                  <a:extLst>
                    <a:ext uri="{9D8B030D-6E8A-4147-A177-3AD203B41FA5}">
                      <a16:colId xmlns:a16="http://schemas.microsoft.com/office/drawing/2014/main" val="2425346250"/>
                    </a:ext>
                  </a:extLst>
                </a:gridCol>
                <a:gridCol w="579249">
                  <a:extLst>
                    <a:ext uri="{9D8B030D-6E8A-4147-A177-3AD203B41FA5}">
                      <a16:colId xmlns:a16="http://schemas.microsoft.com/office/drawing/2014/main" val="2846665693"/>
                    </a:ext>
                  </a:extLst>
                </a:gridCol>
                <a:gridCol w="793191">
                  <a:extLst>
                    <a:ext uri="{9D8B030D-6E8A-4147-A177-3AD203B41FA5}">
                      <a16:colId xmlns:a16="http://schemas.microsoft.com/office/drawing/2014/main" val="172003340"/>
                    </a:ext>
                  </a:extLst>
                </a:gridCol>
              </a:tblGrid>
              <a:tr h="577782">
                <a:tc>
                  <a:txBody>
                    <a:bodyPr/>
                    <a:lstStyle/>
                    <a:p>
                      <a:pPr algn="l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во милиони денари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Q2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Q3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</a:t>
                      </a:r>
                    </a:p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</a:t>
                      </a:r>
                    </a:p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598027"/>
                  </a:ext>
                </a:extLst>
              </a:tr>
              <a:tr h="41212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Вкупна Актива на банкарскиот сектор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549,969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585,501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638,666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684,255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746,739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738,938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751,244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765,036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824,812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821,983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-0.3%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758756"/>
                  </a:ext>
                </a:extLst>
              </a:tr>
              <a:tr h="349668"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339,699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353,502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383,627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422,522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440,560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444,977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458,207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464,860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489,924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500,964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12.6%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188303"/>
                  </a:ext>
                </a:extLst>
              </a:tr>
              <a:tr h="319237"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Депозити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405,587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430,870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468,844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493,955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539,602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534,525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544,432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556,975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600,967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598,155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-0.5%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039861"/>
                  </a:ext>
                </a:extLst>
              </a:tr>
              <a:tr h="333250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Капитал и резерви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60,295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68,175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73,779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84,361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92,910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98,096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99,596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103,897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105,206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109,644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855770"/>
                  </a:ext>
                </a:extLst>
              </a:tr>
            </a:tbl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39D91757-916F-DB0B-E62B-121B4B465B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8854240"/>
              </p:ext>
            </p:extLst>
          </p:nvPr>
        </p:nvGraphicFramePr>
        <p:xfrm>
          <a:off x="3670699" y="2784433"/>
          <a:ext cx="4732175" cy="1615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83851CE4-01B7-4B1B-9A2E-74BC68D050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259815"/>
              </p:ext>
            </p:extLst>
          </p:nvPr>
        </p:nvGraphicFramePr>
        <p:xfrm>
          <a:off x="8151958" y="4565948"/>
          <a:ext cx="3935043" cy="2093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783120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165647" y="3473497"/>
            <a:ext cx="7142714" cy="3299206"/>
          </a:xfrm>
          <a:prstGeom prst="roundRect">
            <a:avLst>
              <a:gd name="adj" fmla="val 20745"/>
            </a:avLst>
          </a:prstGeom>
          <a:solidFill>
            <a:schemeClr val="accent1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numCol="2" anchor="ctr">
            <a:noAutofit/>
          </a:bodyPr>
          <a:lstStyle/>
          <a:p>
            <a:pPr fontAlgn="t">
              <a:lnSpc>
                <a:spcPct val="100000"/>
              </a:lnSpc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bg1"/>
                </a:solidFill>
              </a:rPr>
              <a:t>Во структурата на вкупната актива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високоликвидната актива  учествува со 3</a:t>
            </a:r>
            <a:r>
              <a:rPr lang="en-US" sz="1100" dirty="0">
                <a:solidFill>
                  <a:schemeClr val="bg1"/>
                </a:solidFill>
              </a:rPr>
              <a:t>1</a:t>
            </a:r>
            <a:r>
              <a:rPr lang="ru-RU" sz="1100" dirty="0">
                <a:solidFill>
                  <a:schemeClr val="bg1"/>
                </a:solidFill>
              </a:rPr>
              <a:t>%* додека пак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кредитите  учествуваат со </a:t>
            </a:r>
            <a:r>
              <a:rPr lang="en-US" sz="1100" dirty="0">
                <a:solidFill>
                  <a:schemeClr val="bg1"/>
                </a:solidFill>
              </a:rPr>
              <a:t>61</a:t>
            </a:r>
            <a:r>
              <a:rPr lang="ru-RU" sz="1100" dirty="0">
                <a:solidFill>
                  <a:schemeClr val="bg1"/>
                </a:solidFill>
              </a:rPr>
              <a:t>%, остатокот од </a:t>
            </a:r>
            <a:r>
              <a:rPr lang="en-US" sz="1100" dirty="0">
                <a:solidFill>
                  <a:schemeClr val="bg1"/>
                </a:solidFill>
              </a:rPr>
              <a:t>8</a:t>
            </a:r>
            <a:r>
              <a:rPr lang="ru-RU" sz="1100" dirty="0">
                <a:solidFill>
                  <a:schemeClr val="bg1"/>
                </a:solidFill>
              </a:rPr>
              <a:t>% е останата актива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bg1"/>
                </a:solidFill>
              </a:rPr>
              <a:t>Стабилното учество на ликвидните средства упатува на соодветно управување со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ликвидносниот ризик  од страна на банките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Clr>
                <a:srgbClr val="FFFF00"/>
              </a:buClr>
              <a:buNone/>
            </a:pPr>
            <a:endParaRPr lang="ru-RU" sz="1100" dirty="0">
              <a:solidFill>
                <a:schemeClr val="bg1"/>
              </a:solidFill>
            </a:endParaRP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bg1"/>
                </a:solidFill>
              </a:rPr>
              <a:t>Стапката на покриеност со ликвидност на банкарскиот систем (англ. Liquidity Coverage Ratio)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изнесува </a:t>
            </a:r>
            <a:r>
              <a:rPr lang="en-GB" sz="1100" dirty="0">
                <a:solidFill>
                  <a:schemeClr val="bg1"/>
                </a:solidFill>
              </a:rPr>
              <a:t>313,8%</a:t>
            </a:r>
            <a:r>
              <a:rPr lang="ru-RU" sz="1100" dirty="0">
                <a:solidFill>
                  <a:schemeClr val="bg1"/>
                </a:solidFill>
              </a:rPr>
              <a:t>, што е </a:t>
            </a:r>
            <a:r>
              <a:rPr lang="mk-MK" sz="1100" dirty="0">
                <a:solidFill>
                  <a:schemeClr val="bg1"/>
                </a:solidFill>
              </a:rPr>
              <a:t>над </a:t>
            </a:r>
            <a:r>
              <a:rPr lang="ru-RU" sz="1100" dirty="0">
                <a:solidFill>
                  <a:schemeClr val="bg1"/>
                </a:solidFill>
              </a:rPr>
              <a:t>3 пати повисоко ниво од регулаторниот минимум (100%) и го потврдува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задоволителниот обем на ликвидност со кој располага банкарски систем</a:t>
            </a:r>
            <a:r>
              <a:rPr lang="en-GB" sz="1100" dirty="0">
                <a:solidFill>
                  <a:schemeClr val="bg1"/>
                </a:solidFill>
              </a:rPr>
              <a:t>**</a:t>
            </a:r>
            <a:r>
              <a:rPr lang="mk-MK" sz="1100" dirty="0">
                <a:solidFill>
                  <a:schemeClr val="bg1"/>
                </a:solidFill>
              </a:rPr>
              <a:t> </a:t>
            </a:r>
            <a:r>
              <a:rPr lang="en-GB" sz="1100" dirty="0">
                <a:solidFill>
                  <a:srgbClr val="FF99CC"/>
                </a:solidFill>
              </a:rPr>
              <a:t>(</a:t>
            </a:r>
            <a:r>
              <a:rPr lang="mk-MK" sz="1100" b="1" dirty="0">
                <a:solidFill>
                  <a:srgbClr val="FF99CC"/>
                </a:solidFill>
              </a:rPr>
              <a:t>Е</a:t>
            </a:r>
            <a:r>
              <a:rPr lang="mk-MK" sz="1100" b="1" dirty="0">
                <a:solidFill>
                  <a:srgbClr val="FF99FF"/>
                </a:solidFill>
              </a:rPr>
              <a:t>ВРОЗОНА </a:t>
            </a:r>
            <a:r>
              <a:rPr lang="en-GB" sz="1100" b="1" dirty="0">
                <a:solidFill>
                  <a:srgbClr val="FF99FF"/>
                </a:solidFill>
              </a:rPr>
              <a:t>LCR</a:t>
            </a:r>
            <a:r>
              <a:rPr lang="mk-MK" sz="1100" b="1" dirty="0">
                <a:solidFill>
                  <a:srgbClr val="FF99FF"/>
                </a:solidFill>
              </a:rPr>
              <a:t> </a:t>
            </a:r>
            <a:r>
              <a:rPr lang="en-GB" sz="1100" b="1" dirty="0">
                <a:solidFill>
                  <a:srgbClr val="FF99FF"/>
                </a:solidFill>
              </a:rPr>
              <a:t>1</a:t>
            </a:r>
            <a:r>
              <a:rPr lang="mk-MK" sz="1100" b="1" dirty="0">
                <a:solidFill>
                  <a:srgbClr val="FF99FF"/>
                </a:solidFill>
              </a:rPr>
              <a:t>56</a:t>
            </a:r>
            <a:r>
              <a:rPr lang="en-US" sz="1100" b="1" dirty="0">
                <a:solidFill>
                  <a:srgbClr val="FF99FF"/>
                </a:solidFill>
              </a:rPr>
              <a:t>,</a:t>
            </a:r>
            <a:r>
              <a:rPr lang="mk-MK" sz="1100" b="1" dirty="0">
                <a:solidFill>
                  <a:srgbClr val="FF99FF"/>
                </a:solidFill>
              </a:rPr>
              <a:t>3%</a:t>
            </a:r>
            <a:r>
              <a:rPr lang="en-GB" sz="1100" b="1" dirty="0">
                <a:solidFill>
                  <a:srgbClr val="FF99FF"/>
                </a:solidFill>
              </a:rPr>
              <a:t>) </a:t>
            </a:r>
            <a:endParaRPr kumimoji="0" lang="mk-MK" sz="1100" b="1" u="none" strike="noStrike" kern="120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Ликвидна актива /Крат.обврски </a:t>
            </a:r>
            <a:r>
              <a:rPr lang="en-GB" sz="11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mk-MK" sz="11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4</a:t>
            </a: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%</a:t>
            </a: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Ликвидна актива/Депоз</a:t>
            </a:r>
            <a:r>
              <a:rPr lang="en-GB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население 61%</a:t>
            </a: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Кредити/Депозити 84%</a:t>
            </a:r>
            <a:endParaRPr lang="mk-MK" sz="11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000" dirty="0">
                <a:solidFill>
                  <a:srgbClr val="002060"/>
                </a:solidFill>
              </a:rPr>
              <a:t>   *Ликвидни средства  се паричните средства кај Народна банка, благајничките записи,  државни обврзници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**</a:t>
            </a:r>
            <a:r>
              <a:rPr lang="mk-MK" sz="1000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Ликвидносен показател согласно Базел 3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000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dirty="0">
                <a:solidFill>
                  <a:srgbClr val="00B0F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GB" sz="1000" i="1" dirty="0">
                <a:solidFill>
                  <a:srgbClr val="00B0F0"/>
                </a:solidFill>
              </a:rPr>
              <a:t>Methodology for calculation of LCR is in accordance with requirements of Basel III accord</a:t>
            </a:r>
            <a:r>
              <a:rPr lang="mk-MK" sz="1000" i="1" dirty="0">
                <a:solidFill>
                  <a:srgbClr val="00B0F0"/>
                </a:solidFill>
              </a:rPr>
              <a:t>)</a:t>
            </a:r>
            <a:endParaRPr lang="en-GB" sz="1000" i="1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000" dirty="0">
                <a:solidFill>
                  <a:srgbClr val="00B0F0"/>
                </a:solidFill>
              </a:rPr>
              <a:t>Извор</a:t>
            </a:r>
            <a:r>
              <a:rPr lang="en-GB" sz="1000" dirty="0">
                <a:solidFill>
                  <a:srgbClr val="00B0F0"/>
                </a:solidFill>
              </a:rPr>
              <a:t>: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000" dirty="0">
                <a:solidFill>
                  <a:srgbClr val="00B0F0"/>
                </a:solidFill>
              </a:rPr>
              <a:t>Податоци и показатели за банкарскиот систем на Република Северна Македонија,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000" dirty="0">
                <a:solidFill>
                  <a:srgbClr val="00B0F0"/>
                </a:solidFill>
              </a:rPr>
              <a:t>ИЗВЕШТАЈ ЗА РИЗИЦИТЕ ВО БАНКАРСКИОТ СИСТЕМ НА РС МАКЕДОНИЈА, анекс 24</a:t>
            </a:r>
            <a:r>
              <a:rPr lang="en-US" sz="1000" dirty="0">
                <a:solidFill>
                  <a:srgbClr val="00B0F0"/>
                </a:solidFill>
              </a:rPr>
              <a:t>, Q1 </a:t>
            </a:r>
            <a:r>
              <a:rPr lang="mk-MK" sz="1000" dirty="0">
                <a:solidFill>
                  <a:srgbClr val="00B0F0"/>
                </a:solidFill>
              </a:rPr>
              <a:t>202</a:t>
            </a:r>
            <a:r>
              <a:rPr lang="en-US" sz="1000" dirty="0">
                <a:solidFill>
                  <a:srgbClr val="00B0F0"/>
                </a:solidFill>
              </a:rPr>
              <a:t>5</a:t>
            </a:r>
            <a:endParaRPr lang="mk-MK" sz="1000" dirty="0">
              <a:solidFill>
                <a:srgbClr val="00B0F0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rgbClr val="00B0F0"/>
                </a:solidFill>
              </a:rPr>
              <a:t>https://www.nbrm.mk/ns-newsarticle-izvestai-za-bankarskiot-sistem-na-republika-severna-makedonija-vo-2025-godina.nspx</a:t>
            </a:r>
            <a:endParaRPr lang="ru-RU" sz="1000" dirty="0">
              <a:solidFill>
                <a:srgbClr val="00B0F0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000" b="0" i="0" u="none" strike="noStrike" dirty="0">
                <a:solidFill>
                  <a:srgbClr val="00B0F0"/>
                </a:solidFill>
                <a:effectLst/>
              </a:rPr>
              <a:t>European Central Bank</a:t>
            </a:r>
            <a:r>
              <a:rPr lang="ru-RU" sz="1000" b="1" dirty="0">
                <a:solidFill>
                  <a:srgbClr val="00B0F0"/>
                </a:solidFill>
              </a:rPr>
              <a:t>│</a:t>
            </a:r>
            <a:r>
              <a:rPr lang="en-GB" sz="1000" b="0" i="0" u="none" strike="noStrike" dirty="0">
                <a:solidFill>
                  <a:srgbClr val="00B0F0"/>
                </a:solidFill>
                <a:effectLst/>
              </a:rPr>
              <a:t>Banking supervision</a:t>
            </a:r>
            <a:r>
              <a:rPr lang="en-GB" sz="1000" dirty="0">
                <a:solidFill>
                  <a:srgbClr val="00B0F0"/>
                </a:solidFill>
              </a:rPr>
              <a:t> </a:t>
            </a:r>
            <a:endParaRPr lang="en-GB" sz="1000" dirty="0">
              <a:solidFill>
                <a:srgbClr val="00CCFF"/>
              </a:solidFill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id="{9733BFD3-0484-6C5D-0718-A88F05213DC5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9FADA21-4A47-DAED-5964-DA0D426951B3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42EFC6-7099-0C86-B044-D60D95E1251B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F423FFB0-A0BA-411F-A76B-06B07A0D54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6347774"/>
              </p:ext>
            </p:extLst>
          </p:nvPr>
        </p:nvGraphicFramePr>
        <p:xfrm>
          <a:off x="410599" y="734590"/>
          <a:ext cx="2604056" cy="2579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itle 1">
            <a:extLst>
              <a:ext uri="{FF2B5EF4-FFF2-40B4-BE49-F238E27FC236}">
                <a16:creationId xmlns:a16="http://schemas.microsoft.com/office/drawing/2014/main" id="{B962AB03-008F-2E9C-AA39-AADAFD28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11" y="85297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Актива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80F0BDF-F446-BE6B-0FEE-63FA47B65A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104133"/>
              </p:ext>
            </p:extLst>
          </p:nvPr>
        </p:nvGraphicFramePr>
        <p:xfrm>
          <a:off x="7308361" y="763617"/>
          <a:ext cx="4621042" cy="282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A3C4F15-5BBD-3DA9-8B9B-BE03268F5B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568255"/>
              </p:ext>
            </p:extLst>
          </p:nvPr>
        </p:nvGraphicFramePr>
        <p:xfrm>
          <a:off x="7357403" y="3702006"/>
          <a:ext cx="4668950" cy="2842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BBF96C7-9AA4-9302-DB7A-515EE9DCA8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652587"/>
              </p:ext>
            </p:extLst>
          </p:nvPr>
        </p:nvGraphicFramePr>
        <p:xfrm>
          <a:off x="2872676" y="586813"/>
          <a:ext cx="4484727" cy="284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47033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8">
            <a:extLst>
              <a:ext uri="{FF2B5EF4-FFF2-40B4-BE49-F238E27FC236}">
                <a16:creationId xmlns:a16="http://schemas.microsoft.com/office/drawing/2014/main" id="{3EE51D5D-A879-09AF-91B2-6BF6161BD5EE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4240EF-67B2-D3BD-EE26-20DDD4E7D7B5}"/>
              </a:ext>
            </a:extLst>
          </p:cNvPr>
          <p:cNvSpPr txBox="1"/>
          <p:nvPr/>
        </p:nvSpPr>
        <p:spPr>
          <a:xfrm>
            <a:off x="3081175" y="224435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2F0DC118-8932-0950-2462-63F41B90189E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6B04BD-CA1F-C6E2-455C-39CD7FD90B5C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0F1EDBA-9D8A-BD54-2F33-29B13F514B94}"/>
              </a:ext>
            </a:extLst>
          </p:cNvPr>
          <p:cNvSpPr txBox="1">
            <a:spLocks/>
          </p:cNvSpPr>
          <p:nvPr/>
        </p:nvSpPr>
        <p:spPr>
          <a:xfrm>
            <a:off x="87260" y="93234"/>
            <a:ext cx="11999742" cy="6413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Кредити</a:t>
            </a:r>
            <a:r>
              <a:rPr lang="en-US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/</a:t>
            </a:r>
            <a:r>
              <a:rPr lang="mk-MK" sz="900" dirty="0">
                <a:solidFill>
                  <a:srgbClr val="00FF00"/>
                </a:solidFill>
                <a:latin typeface="+mn-lt"/>
                <a:cs typeface="Aldhabi" panose="020B0604020202020204" pitchFamily="2" charset="-78"/>
              </a:rPr>
              <a:t>поддршка на зелена трансформација на економијата</a:t>
            </a:r>
            <a:endParaRPr lang="en-US" sz="9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A56A85FE-BE91-445D-9483-3604C56363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9571852"/>
              </p:ext>
            </p:extLst>
          </p:nvPr>
        </p:nvGraphicFramePr>
        <p:xfrm>
          <a:off x="4325283" y="297661"/>
          <a:ext cx="3252248" cy="2647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AutoShape 6">
            <a:extLst>
              <a:ext uri="{FF2B5EF4-FFF2-40B4-BE49-F238E27FC236}">
                <a16:creationId xmlns:a16="http://schemas.microsoft.com/office/drawing/2014/main" id="{0A4109AE-9660-4CDA-D07D-CF7507936DF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gray">
          <a:xfrm>
            <a:off x="116603" y="2791824"/>
            <a:ext cx="5495740" cy="3001950"/>
          </a:xfrm>
          <a:prstGeom prst="roundRect">
            <a:avLst>
              <a:gd name="adj" fmla="val 20745"/>
            </a:avLst>
          </a:prstGeom>
          <a:solidFill>
            <a:srgbClr val="002060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numCol="3" anchor="ctr">
            <a:noAutofit/>
          </a:bodyPr>
          <a:lstStyle/>
          <a:p>
            <a:pPr marL="0" indent="0" fontAlgn="t">
              <a:spcBef>
                <a:spcPts val="0"/>
              </a:spcBef>
              <a:buNone/>
            </a:pPr>
            <a:r>
              <a:rPr lang="mk-MK" sz="1000" dirty="0">
                <a:solidFill>
                  <a:schemeClr val="bg1"/>
                </a:solidFill>
              </a:rPr>
              <a:t>Вкупниот износ на кр</a:t>
            </a:r>
            <a:r>
              <a:rPr lang="ru-RU" sz="1000" dirty="0">
                <a:solidFill>
                  <a:schemeClr val="bg1"/>
                </a:solidFill>
              </a:rPr>
              <a:t>едитите изнесува 500.964  милиони денари и бе</a:t>
            </a:r>
            <a:r>
              <a:rPr lang="mk-MK" sz="1000" dirty="0">
                <a:solidFill>
                  <a:schemeClr val="bg1"/>
                </a:solidFill>
              </a:rPr>
              <a:t>лежат годишен пораст од 12,6% и 2,3% на квартална основа. </a:t>
            </a:r>
            <a:endParaRPr lang="ru-RU" sz="10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000" dirty="0">
                <a:solidFill>
                  <a:schemeClr val="bg1"/>
                </a:solidFill>
              </a:rPr>
              <a:t>Кај населението доминираат </a:t>
            </a:r>
            <a:r>
              <a:rPr lang="ru-RU" sz="1000" dirty="0">
                <a:solidFill>
                  <a:srgbClr val="FF99FF"/>
                </a:solidFill>
              </a:rPr>
              <a:t>потрошувачките кредити и картичките </a:t>
            </a:r>
            <a:r>
              <a:rPr lang="ru-RU" sz="1000" dirty="0">
                <a:solidFill>
                  <a:schemeClr val="bg1"/>
                </a:solidFill>
              </a:rPr>
              <a:t>со 6</a:t>
            </a:r>
            <a:r>
              <a:rPr lang="mk-MK" sz="1000" dirty="0">
                <a:solidFill>
                  <a:schemeClr val="bg1"/>
                </a:solidFill>
              </a:rPr>
              <a:t>2</a:t>
            </a:r>
            <a:r>
              <a:rPr lang="ru-RU" sz="1000" dirty="0">
                <a:solidFill>
                  <a:schemeClr val="bg1"/>
                </a:solidFill>
              </a:rPr>
              <a:t>%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mk-MK" sz="1000" dirty="0">
                <a:solidFill>
                  <a:schemeClr val="bg1"/>
                </a:solidFill>
              </a:rPr>
              <a:t>со годишен пораст од 7% или 0,8% квартално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mk-MK" sz="1000" dirty="0">
                <a:solidFill>
                  <a:srgbClr val="FF99FF"/>
                </a:solidFill>
              </a:rPr>
              <a:t>С</a:t>
            </a:r>
            <a:r>
              <a:rPr lang="ru-RU" sz="1000" dirty="0">
                <a:solidFill>
                  <a:srgbClr val="FF99FF"/>
                </a:solidFill>
              </a:rPr>
              <a:t>та</a:t>
            </a:r>
            <a:r>
              <a:rPr lang="mk-MK" sz="1000" dirty="0">
                <a:solidFill>
                  <a:srgbClr val="FF99FF"/>
                </a:solidFill>
              </a:rPr>
              <a:t>н</a:t>
            </a:r>
            <a:r>
              <a:rPr lang="ru-RU" sz="1000" dirty="0">
                <a:solidFill>
                  <a:srgbClr val="FF99FF"/>
                </a:solidFill>
              </a:rPr>
              <a:t>бените кредити </a:t>
            </a:r>
            <a:r>
              <a:rPr lang="ru-RU" sz="1000" dirty="0">
                <a:solidFill>
                  <a:schemeClr val="bg1"/>
                </a:solidFill>
              </a:rPr>
              <a:t>учествуваат со 36% со годишен пораст од </a:t>
            </a:r>
            <a:r>
              <a:rPr lang="mk-MK" sz="1000" dirty="0">
                <a:solidFill>
                  <a:schemeClr val="bg1"/>
                </a:solidFill>
              </a:rPr>
              <a:t>13,7</a:t>
            </a:r>
            <a:r>
              <a:rPr lang="en-US" sz="1000" dirty="0">
                <a:solidFill>
                  <a:schemeClr val="bg1"/>
                </a:solidFill>
              </a:rPr>
              <a:t>%</a:t>
            </a:r>
            <a:r>
              <a:rPr lang="mk-MK" sz="1000" dirty="0">
                <a:solidFill>
                  <a:schemeClr val="bg1"/>
                </a:solidFill>
              </a:rPr>
              <a:t> или 3,1% квартално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mk-MK" sz="1000" dirty="0">
                <a:solidFill>
                  <a:schemeClr val="bg1"/>
                </a:solidFill>
              </a:rPr>
              <a:t>Н</a:t>
            </a:r>
            <a:r>
              <a:rPr lang="ru-RU" sz="1000" dirty="0">
                <a:solidFill>
                  <a:schemeClr val="bg1"/>
                </a:solidFill>
              </a:rPr>
              <a:t>а </a:t>
            </a:r>
            <a:r>
              <a:rPr lang="ru-RU" sz="1000" dirty="0">
                <a:solidFill>
                  <a:srgbClr val="FF99FF"/>
                </a:solidFill>
              </a:rPr>
              <a:t>автомобилски кредити </a:t>
            </a:r>
            <a:r>
              <a:rPr lang="ru-RU" sz="1000" dirty="0">
                <a:solidFill>
                  <a:schemeClr val="bg1"/>
                </a:solidFill>
              </a:rPr>
              <a:t>учеството  е 0,1</a:t>
            </a:r>
            <a:r>
              <a:rPr lang="en-US" sz="1000" dirty="0">
                <a:solidFill>
                  <a:schemeClr val="bg1"/>
                </a:solidFill>
              </a:rPr>
              <a:t>6</a:t>
            </a:r>
            <a:r>
              <a:rPr lang="ru-RU" sz="1000" dirty="0">
                <a:solidFill>
                  <a:schemeClr val="bg1"/>
                </a:solidFill>
              </a:rPr>
              <a:t>% со годишен пораст од </a:t>
            </a:r>
            <a:r>
              <a:rPr lang="mk-MK" sz="1000" dirty="0">
                <a:solidFill>
                  <a:schemeClr val="bg1"/>
                </a:solidFill>
              </a:rPr>
              <a:t>3,1</a:t>
            </a:r>
            <a:r>
              <a:rPr lang="ru-RU" sz="1000" dirty="0">
                <a:solidFill>
                  <a:schemeClr val="bg1"/>
                </a:solidFill>
              </a:rPr>
              <a:t>% или пад од (-</a:t>
            </a:r>
            <a:r>
              <a:rPr lang="mk-MK" sz="1000" dirty="0">
                <a:solidFill>
                  <a:schemeClr val="bg1"/>
                </a:solidFill>
              </a:rPr>
              <a:t>1,1</a:t>
            </a:r>
            <a:r>
              <a:rPr lang="ru-RU" sz="1000" dirty="0">
                <a:solidFill>
                  <a:schemeClr val="bg1"/>
                </a:solidFill>
              </a:rPr>
              <a:t>%) на квартална основа. </a:t>
            </a:r>
            <a:endParaRPr lang="en-GB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en-GB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0" i="0" dirty="0">
                <a:solidFill>
                  <a:srgbClr val="00FF00"/>
                </a:solidFill>
                <a:effectLst/>
              </a:rPr>
              <a:t>🌳</a:t>
            </a:r>
            <a:r>
              <a:rPr lang="mk-MK" sz="1000" b="0" i="0" dirty="0">
                <a:solidFill>
                  <a:srgbClr val="00FF00"/>
                </a:solidFill>
                <a:effectLst/>
              </a:rPr>
              <a:t> </a:t>
            </a:r>
            <a:r>
              <a:rPr lang="mk-MK" sz="1000" b="1" i="0" dirty="0">
                <a:solidFill>
                  <a:srgbClr val="00FF00"/>
                </a:solidFill>
                <a:effectLst/>
              </a:rPr>
              <a:t>Нашите банки посветија големо внимание на подигањето на свес</a:t>
            </a:r>
            <a:r>
              <a:rPr lang="mk-MK" sz="1000" b="1" dirty="0">
                <a:solidFill>
                  <a:srgbClr val="00FF00"/>
                </a:solidFill>
              </a:rPr>
              <a:t>носта за зелени кредити како начин на финансирање</a:t>
            </a:r>
            <a:r>
              <a:rPr lang="ru-RU" sz="1000" b="1" dirty="0">
                <a:solidFill>
                  <a:srgbClr val="00FF00"/>
                </a:solidFill>
              </a:rPr>
              <a:t> на клиенти домаќинства кои инвестираат исклучиво во  проекти</a:t>
            </a:r>
            <a:r>
              <a:rPr lang="en-GB" sz="1000" b="1" dirty="0">
                <a:solidFill>
                  <a:srgbClr val="00FF00"/>
                </a:solidFill>
              </a:rPr>
              <a:t> </a:t>
            </a:r>
            <a:r>
              <a:rPr lang="ru-RU" sz="1000" b="1" i="0" dirty="0">
                <a:solidFill>
                  <a:srgbClr val="00FF00"/>
                </a:solidFill>
                <a:effectLst/>
              </a:rPr>
              <a:t> коишто поддржуваат одржливи, еколошки цели, или цели коишто придонесуваат за зелената транзиција во општеството, како што е развивање нова еколошка технологија</a:t>
            </a:r>
            <a:r>
              <a:rPr lang="ru-RU" sz="1000" b="1" dirty="0">
                <a:solidFill>
                  <a:srgbClr val="00FF00"/>
                </a:solidFill>
              </a:rPr>
              <a:t>*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000" b="1" dirty="0">
                <a:solidFill>
                  <a:srgbClr val="00FF00"/>
                </a:solidFill>
              </a:rPr>
              <a:t>Зелените кредити за население изнесуваат </a:t>
            </a:r>
            <a:r>
              <a:rPr lang="mk-MK" sz="1000" b="1" dirty="0">
                <a:solidFill>
                  <a:srgbClr val="00FF00"/>
                </a:solidFill>
              </a:rPr>
              <a:t>1,352</a:t>
            </a:r>
            <a:r>
              <a:rPr lang="ru-RU" sz="1000" b="1" dirty="0">
                <a:solidFill>
                  <a:srgbClr val="00FF00"/>
                </a:solidFill>
              </a:rPr>
              <a:t> мил.денари  или 0,</a:t>
            </a:r>
            <a:r>
              <a:rPr lang="mk-MK" sz="1000" b="1" dirty="0">
                <a:solidFill>
                  <a:srgbClr val="00FF00"/>
                </a:solidFill>
              </a:rPr>
              <a:t>5</a:t>
            </a:r>
            <a:r>
              <a:rPr lang="ru-RU" sz="1000" b="1" dirty="0">
                <a:solidFill>
                  <a:srgbClr val="00FF00"/>
                </a:solidFill>
              </a:rPr>
              <a:t>% во вкупното кредитирање на населението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1" dirty="0">
                <a:solidFill>
                  <a:srgbClr val="00FF00"/>
                </a:solidFill>
              </a:rPr>
              <a:t>  </a:t>
            </a:r>
            <a:r>
              <a:rPr lang="mk-MK" sz="1000" b="1" dirty="0">
                <a:solidFill>
                  <a:srgbClr val="00FF00"/>
                </a:solidFill>
              </a:rPr>
              <a:t>Согласно Светска Банка</a:t>
            </a:r>
            <a:endParaRPr lang="en-GB" sz="1000" b="1" dirty="0">
              <a:solidFill>
                <a:srgbClr val="00FF0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000" dirty="0">
                <a:solidFill>
                  <a:srgbClr val="00B0F0"/>
                </a:solidFill>
              </a:rPr>
              <a:t>Извор</a:t>
            </a:r>
            <a:r>
              <a:rPr lang="en-GB" sz="1000" dirty="0">
                <a:solidFill>
                  <a:srgbClr val="00B0F0"/>
                </a:solidFill>
              </a:rPr>
              <a:t>: </a:t>
            </a:r>
            <a:r>
              <a:rPr lang="mk-MK" sz="1000" dirty="0">
                <a:solidFill>
                  <a:srgbClr val="00B0F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000" dirty="0">
                <a:solidFill>
                  <a:srgbClr val="00B0F0"/>
                </a:solidFill>
              </a:rPr>
              <a:t>Податоци и показатели за банкарскиот систем на Република Северна Македонија, </a:t>
            </a:r>
            <a:r>
              <a:rPr lang="en-GB" sz="1000" dirty="0">
                <a:solidFill>
                  <a:srgbClr val="00B0F0"/>
                </a:solidFill>
              </a:rPr>
              <a:t> </a:t>
            </a:r>
            <a:r>
              <a:rPr lang="mk-MK" sz="1000" dirty="0">
                <a:solidFill>
                  <a:srgbClr val="00B0F0"/>
                </a:solidFill>
              </a:rPr>
              <a:t>анекс 9</a:t>
            </a:r>
            <a:endParaRPr lang="ru-RU" sz="1000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000" dirty="0">
                <a:solidFill>
                  <a:srgbClr val="00B0F0"/>
                </a:solidFill>
              </a:rPr>
              <a:t>ИЗВЕШТАЈ ЗА РИЗИЦИТЕ ВО БАНКАРСКИОТ СИСТЕМ НА РС МАКЕДОНИЈА, </a:t>
            </a:r>
            <a:r>
              <a:rPr lang="en-US" sz="1000" dirty="0">
                <a:solidFill>
                  <a:srgbClr val="00B0F0"/>
                </a:solidFill>
              </a:rPr>
              <a:t>Q1 2025</a:t>
            </a:r>
            <a:endParaRPr lang="mk-MK" sz="1000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dirty="0">
                <a:solidFill>
                  <a:srgbClr val="00B0F0"/>
                </a:solidFill>
              </a:rPr>
              <a:t>https://www.nbrm.mk/ns-newsarticle-izvestai-za-bankarskiot-sistem-na-republika-severna-makedonija-vo-2025-godina.nspx</a:t>
            </a:r>
            <a:endParaRPr lang="ru-RU" sz="1000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ru-RU" sz="1000" b="1" dirty="0">
              <a:solidFill>
                <a:srgbClr val="00B0F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5C0817-6F6C-895D-634F-75CA1E078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689588"/>
              </p:ext>
            </p:extLst>
          </p:nvPr>
        </p:nvGraphicFramePr>
        <p:xfrm>
          <a:off x="5719663" y="3143562"/>
          <a:ext cx="6367335" cy="3512831"/>
        </p:xfrm>
        <a:graphic>
          <a:graphicData uri="http://schemas.openxmlformats.org/drawingml/2006/table">
            <a:tbl>
              <a:tblPr/>
              <a:tblGrid>
                <a:gridCol w="527171">
                  <a:extLst>
                    <a:ext uri="{9D8B030D-6E8A-4147-A177-3AD203B41FA5}">
                      <a16:colId xmlns:a16="http://schemas.microsoft.com/office/drawing/2014/main" val="2735669285"/>
                    </a:ext>
                  </a:extLst>
                </a:gridCol>
                <a:gridCol w="388078">
                  <a:extLst>
                    <a:ext uri="{9D8B030D-6E8A-4147-A177-3AD203B41FA5}">
                      <a16:colId xmlns:a16="http://schemas.microsoft.com/office/drawing/2014/main" val="2114645517"/>
                    </a:ext>
                  </a:extLst>
                </a:gridCol>
                <a:gridCol w="388078">
                  <a:extLst>
                    <a:ext uri="{9D8B030D-6E8A-4147-A177-3AD203B41FA5}">
                      <a16:colId xmlns:a16="http://schemas.microsoft.com/office/drawing/2014/main" val="3529692708"/>
                    </a:ext>
                  </a:extLst>
                </a:gridCol>
                <a:gridCol w="388078">
                  <a:extLst>
                    <a:ext uri="{9D8B030D-6E8A-4147-A177-3AD203B41FA5}">
                      <a16:colId xmlns:a16="http://schemas.microsoft.com/office/drawing/2014/main" val="552789148"/>
                    </a:ext>
                  </a:extLst>
                </a:gridCol>
                <a:gridCol w="388078">
                  <a:extLst>
                    <a:ext uri="{9D8B030D-6E8A-4147-A177-3AD203B41FA5}">
                      <a16:colId xmlns:a16="http://schemas.microsoft.com/office/drawing/2014/main" val="3090049869"/>
                    </a:ext>
                  </a:extLst>
                </a:gridCol>
                <a:gridCol w="388078">
                  <a:extLst>
                    <a:ext uri="{9D8B030D-6E8A-4147-A177-3AD203B41FA5}">
                      <a16:colId xmlns:a16="http://schemas.microsoft.com/office/drawing/2014/main" val="2621758082"/>
                    </a:ext>
                  </a:extLst>
                </a:gridCol>
                <a:gridCol w="541610">
                  <a:extLst>
                    <a:ext uri="{9D8B030D-6E8A-4147-A177-3AD203B41FA5}">
                      <a16:colId xmlns:a16="http://schemas.microsoft.com/office/drawing/2014/main" val="3301463835"/>
                    </a:ext>
                  </a:extLst>
                </a:gridCol>
                <a:gridCol w="577464">
                  <a:extLst>
                    <a:ext uri="{9D8B030D-6E8A-4147-A177-3AD203B41FA5}">
                      <a16:colId xmlns:a16="http://schemas.microsoft.com/office/drawing/2014/main" val="2508393897"/>
                    </a:ext>
                  </a:extLst>
                </a:gridCol>
                <a:gridCol w="520177">
                  <a:extLst>
                    <a:ext uri="{9D8B030D-6E8A-4147-A177-3AD203B41FA5}">
                      <a16:colId xmlns:a16="http://schemas.microsoft.com/office/drawing/2014/main" val="4248075700"/>
                    </a:ext>
                  </a:extLst>
                </a:gridCol>
                <a:gridCol w="534690">
                  <a:extLst>
                    <a:ext uri="{9D8B030D-6E8A-4147-A177-3AD203B41FA5}">
                      <a16:colId xmlns:a16="http://schemas.microsoft.com/office/drawing/2014/main" val="1835400053"/>
                    </a:ext>
                  </a:extLst>
                </a:gridCol>
                <a:gridCol w="520177">
                  <a:extLst>
                    <a:ext uri="{9D8B030D-6E8A-4147-A177-3AD203B41FA5}">
                      <a16:colId xmlns:a16="http://schemas.microsoft.com/office/drawing/2014/main" val="2743890156"/>
                    </a:ext>
                  </a:extLst>
                </a:gridCol>
                <a:gridCol w="180594">
                  <a:extLst>
                    <a:ext uri="{9D8B030D-6E8A-4147-A177-3AD203B41FA5}">
                      <a16:colId xmlns:a16="http://schemas.microsoft.com/office/drawing/2014/main" val="238787583"/>
                    </a:ext>
                  </a:extLst>
                </a:gridCol>
                <a:gridCol w="466608">
                  <a:extLst>
                    <a:ext uri="{9D8B030D-6E8A-4147-A177-3AD203B41FA5}">
                      <a16:colId xmlns:a16="http://schemas.microsoft.com/office/drawing/2014/main" val="2853142753"/>
                    </a:ext>
                  </a:extLst>
                </a:gridCol>
                <a:gridCol w="558454">
                  <a:extLst>
                    <a:ext uri="{9D8B030D-6E8A-4147-A177-3AD203B41FA5}">
                      <a16:colId xmlns:a16="http://schemas.microsoft.com/office/drawing/2014/main" val="3028654234"/>
                    </a:ext>
                  </a:extLst>
                </a:gridCol>
              </a:tblGrid>
              <a:tr h="876341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Домаќинствата</a:t>
                      </a:r>
                      <a:b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(по видиви на кредити)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Q2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Q3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</a:t>
                      </a:r>
                    </a:p>
                    <a:p>
                      <a:pPr algn="ctr" fontAlgn="ctr"/>
                      <a:r>
                        <a:rPr lang="mk-MK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</a:t>
                      </a:r>
                    </a:p>
                    <a:p>
                      <a:pPr algn="ctr" fontAlgn="ctr"/>
                      <a:r>
                        <a:rPr lang="mk-MK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73553"/>
                  </a:ext>
                </a:extLst>
              </a:tr>
              <a:tr h="731956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картички и потрошувачки 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131,840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138,791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144,213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149,922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156,865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156,988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160,479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163,154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166,638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168,026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8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7.0%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405961"/>
                  </a:ext>
                </a:extLst>
              </a:tr>
              <a:tr h="333732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автомобилски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362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403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8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-1.1%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288108"/>
                  </a:ext>
                </a:extLst>
              </a:tr>
              <a:tr h="425220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станбени 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52,461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59,847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67,984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76,393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84,196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85,952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88,277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90,535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94,784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97,714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8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13.7%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883974"/>
                  </a:ext>
                </a:extLst>
              </a:tr>
              <a:tr h="333732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други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2,965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2,743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3,802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3,459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3,331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2,934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2,931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2,980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3,615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3,092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8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5.4%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-14.5%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62060"/>
                  </a:ext>
                </a:extLst>
              </a:tr>
              <a:tr h="346332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Вкупно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187,583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201,668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216,241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230,136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244,795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246,281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252,114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257,106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265,461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269,251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800" b="1" u="sng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800" b="1" i="0" u="sng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9.3%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81710"/>
                  </a:ext>
                </a:extLst>
              </a:tr>
              <a:tr h="465518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1" i="0" dirty="0">
                          <a:solidFill>
                            <a:srgbClr val="050505"/>
                          </a:solidFill>
                          <a:effectLst/>
                          <a:latin typeface="+mn-lt"/>
                        </a:rPr>
                        <a:t>🌳</a:t>
                      </a:r>
                      <a:r>
                        <a:rPr lang="en-US" sz="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mk-MK" sz="900" b="1" i="0" u="none" strike="noStrike" kern="1200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Зелени кредити</a:t>
                      </a:r>
                      <a:endParaRPr lang="en-US" sz="900" b="1" i="0" u="none" strike="noStrike" dirty="0">
                        <a:solidFill>
                          <a:srgbClr val="00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1,160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1,432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1,315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1,309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1,224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    1,089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       1,016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      995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    1,145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1,352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8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24.2%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18.1%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03208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C311F95-FB17-3586-E8E3-A1CB5FA866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198552"/>
              </p:ext>
            </p:extLst>
          </p:nvPr>
        </p:nvGraphicFramePr>
        <p:xfrm>
          <a:off x="116601" y="5846295"/>
          <a:ext cx="5477588" cy="973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6836">
                  <a:extLst>
                    <a:ext uri="{9D8B030D-6E8A-4147-A177-3AD203B41FA5}">
                      <a16:colId xmlns:a16="http://schemas.microsoft.com/office/drawing/2014/main" val="737798197"/>
                    </a:ext>
                  </a:extLst>
                </a:gridCol>
                <a:gridCol w="241779">
                  <a:extLst>
                    <a:ext uri="{9D8B030D-6E8A-4147-A177-3AD203B41FA5}">
                      <a16:colId xmlns:a16="http://schemas.microsoft.com/office/drawing/2014/main" val="2460679413"/>
                    </a:ext>
                  </a:extLst>
                </a:gridCol>
                <a:gridCol w="241779">
                  <a:extLst>
                    <a:ext uri="{9D8B030D-6E8A-4147-A177-3AD203B41FA5}">
                      <a16:colId xmlns:a16="http://schemas.microsoft.com/office/drawing/2014/main" val="1065856680"/>
                    </a:ext>
                  </a:extLst>
                </a:gridCol>
                <a:gridCol w="241779">
                  <a:extLst>
                    <a:ext uri="{9D8B030D-6E8A-4147-A177-3AD203B41FA5}">
                      <a16:colId xmlns:a16="http://schemas.microsoft.com/office/drawing/2014/main" val="2597346390"/>
                    </a:ext>
                  </a:extLst>
                </a:gridCol>
                <a:gridCol w="241779">
                  <a:extLst>
                    <a:ext uri="{9D8B030D-6E8A-4147-A177-3AD203B41FA5}">
                      <a16:colId xmlns:a16="http://schemas.microsoft.com/office/drawing/2014/main" val="909706953"/>
                    </a:ext>
                  </a:extLst>
                </a:gridCol>
                <a:gridCol w="241779">
                  <a:extLst>
                    <a:ext uri="{9D8B030D-6E8A-4147-A177-3AD203B41FA5}">
                      <a16:colId xmlns:a16="http://schemas.microsoft.com/office/drawing/2014/main" val="2787616432"/>
                    </a:ext>
                  </a:extLst>
                </a:gridCol>
                <a:gridCol w="369326">
                  <a:extLst>
                    <a:ext uri="{9D8B030D-6E8A-4147-A177-3AD203B41FA5}">
                      <a16:colId xmlns:a16="http://schemas.microsoft.com/office/drawing/2014/main" val="2715154816"/>
                    </a:ext>
                  </a:extLst>
                </a:gridCol>
                <a:gridCol w="369326">
                  <a:extLst>
                    <a:ext uri="{9D8B030D-6E8A-4147-A177-3AD203B41FA5}">
                      <a16:colId xmlns:a16="http://schemas.microsoft.com/office/drawing/2014/main" val="4233611758"/>
                    </a:ext>
                  </a:extLst>
                </a:gridCol>
                <a:gridCol w="369326">
                  <a:extLst>
                    <a:ext uri="{9D8B030D-6E8A-4147-A177-3AD203B41FA5}">
                      <a16:colId xmlns:a16="http://schemas.microsoft.com/office/drawing/2014/main" val="783844374"/>
                    </a:ext>
                  </a:extLst>
                </a:gridCol>
                <a:gridCol w="315664">
                  <a:extLst>
                    <a:ext uri="{9D8B030D-6E8A-4147-A177-3AD203B41FA5}">
                      <a16:colId xmlns:a16="http://schemas.microsoft.com/office/drawing/2014/main" val="1550479477"/>
                    </a:ext>
                  </a:extLst>
                </a:gridCol>
                <a:gridCol w="378215">
                  <a:extLst>
                    <a:ext uri="{9D8B030D-6E8A-4147-A177-3AD203B41FA5}">
                      <a16:colId xmlns:a16="http://schemas.microsoft.com/office/drawing/2014/main" val="848841265"/>
                    </a:ext>
                  </a:extLst>
                </a:gridCol>
              </a:tblGrid>
              <a:tr h="201559"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Пондерирани каматни стапки на дадени кредити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Q2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Q3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4613901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algn="l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КАМАТНИ СТАПКИ НА ВКУПНИ КРЕДИТИ 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Денари и девизи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71776597"/>
                  </a:ext>
                </a:extLst>
              </a:tr>
              <a:tr h="201559"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Пондерирани каматни стапки на дадени кредити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4.</a:t>
                      </a:r>
                      <a:r>
                        <a:rPr lang="mk-MK" sz="8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94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4.6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4.37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4.44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5.47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5.15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73469382"/>
                  </a:ext>
                </a:extLst>
              </a:tr>
            </a:tbl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96830A1-354E-255A-DAAC-DC54338B0B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108378"/>
              </p:ext>
            </p:extLst>
          </p:nvPr>
        </p:nvGraphicFramePr>
        <p:xfrm>
          <a:off x="7072603" y="827822"/>
          <a:ext cx="5014395" cy="2246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92DDF9F-35B4-99E7-C230-54471FD863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971599"/>
              </p:ext>
            </p:extLst>
          </p:nvPr>
        </p:nvGraphicFramePr>
        <p:xfrm>
          <a:off x="116601" y="734589"/>
          <a:ext cx="4751738" cy="1927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59919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6">
            <a:extLst>
              <a:ext uri="{FF2B5EF4-FFF2-40B4-BE49-F238E27FC236}">
                <a16:creationId xmlns:a16="http://schemas.microsoft.com/office/drawing/2014/main" id="{2F8F28CC-A4A1-DF56-248A-9C40EBB93C5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87260" y="718457"/>
            <a:ext cx="7445480" cy="3293705"/>
          </a:xfrm>
          <a:prstGeom prst="roundRect">
            <a:avLst>
              <a:gd name="adj" fmla="val 20745"/>
            </a:avLst>
          </a:prstGeom>
          <a:solidFill>
            <a:srgbClr val="002060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vert="horz" wrap="none" lIns="91440" tIns="45720" rIns="91440" bIns="45720" numCol="3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t">
              <a:spcBef>
                <a:spcPts val="0"/>
              </a:spcBef>
            </a:pPr>
            <a:r>
              <a:rPr lang="mk-MK" sz="1000" dirty="0">
                <a:solidFill>
                  <a:schemeClr val="bg1"/>
                </a:solidFill>
              </a:rPr>
              <a:t>Кредитите на нефинансиските друштва бележат годишен пораст од 10,9% или 7,5% на квартална основа</a:t>
            </a:r>
          </a:p>
          <a:p>
            <a:pPr fontAlgn="t">
              <a:spcBef>
                <a:spcPts val="0"/>
              </a:spcBef>
            </a:pPr>
            <a:r>
              <a:rPr lang="mk-MK" sz="1000" dirty="0">
                <a:solidFill>
                  <a:schemeClr val="bg1"/>
                </a:solidFill>
              </a:rPr>
              <a:t>Кредити класифицирани според економската активност на клиентите</a:t>
            </a:r>
            <a:r>
              <a:rPr lang="en-GB" sz="1000" dirty="0">
                <a:solidFill>
                  <a:schemeClr val="bg1"/>
                </a:solidFill>
              </a:rPr>
              <a:t>: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sz="1000" dirty="0">
                <a:solidFill>
                  <a:srgbClr val="FF99CC"/>
                </a:solidFill>
              </a:rPr>
              <a:t>T</a:t>
            </a:r>
            <a:r>
              <a:rPr lang="ru-RU" sz="1000" dirty="0">
                <a:solidFill>
                  <a:srgbClr val="FF99CC"/>
                </a:solidFill>
              </a:rPr>
              <a:t>рговијата </a:t>
            </a: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28% учество во вк. кредити на     неф.друштва</a:t>
            </a:r>
            <a:endParaRPr lang="mk-MK" sz="1000" dirty="0">
              <a:solidFill>
                <a:schemeClr val="bg1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годишен пораст од </a:t>
            </a:r>
            <a:r>
              <a:rPr lang="en-US" sz="1000" dirty="0">
                <a:solidFill>
                  <a:schemeClr val="bg1"/>
                </a:solidFill>
              </a:rPr>
              <a:t>9.9</a:t>
            </a:r>
            <a:r>
              <a:rPr lang="ru-RU" sz="1000" dirty="0">
                <a:solidFill>
                  <a:schemeClr val="bg1"/>
                </a:solidFill>
              </a:rPr>
              <a:t>% или </a:t>
            </a:r>
            <a:r>
              <a:rPr lang="en-US" sz="1000" dirty="0">
                <a:solidFill>
                  <a:schemeClr val="bg1"/>
                </a:solidFill>
              </a:rPr>
              <a:t>2.1</a:t>
            </a:r>
            <a:r>
              <a:rPr lang="ru-RU" sz="1000" dirty="0">
                <a:solidFill>
                  <a:schemeClr val="bg1"/>
                </a:solidFill>
              </a:rPr>
              <a:t>% на квартална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ru-RU" sz="1000" dirty="0">
                <a:solidFill>
                  <a:schemeClr val="bg1"/>
                </a:solidFill>
              </a:rPr>
              <a:t>основа</a:t>
            </a:r>
            <a:endParaRPr lang="en-US" sz="1000" dirty="0">
              <a:solidFill>
                <a:schemeClr val="bg1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endParaRPr lang="ru-RU" sz="1000" dirty="0">
              <a:solidFill>
                <a:schemeClr val="bg1"/>
              </a:solidFill>
            </a:endParaRP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000" dirty="0">
                <a:solidFill>
                  <a:srgbClr val="FF99CC"/>
                </a:solidFill>
              </a:rPr>
              <a:t>Индустријата </a:t>
            </a: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en-GB" sz="1000" dirty="0">
                <a:solidFill>
                  <a:schemeClr val="bg1"/>
                </a:solidFill>
              </a:rPr>
              <a:t>21% </a:t>
            </a:r>
            <a:r>
              <a:rPr lang="ru-RU" sz="1000" dirty="0">
                <a:solidFill>
                  <a:schemeClr val="bg1"/>
                </a:solidFill>
              </a:rPr>
              <a:t>учество во вк. кредити на     неф.друштва</a:t>
            </a:r>
            <a:endParaRPr lang="mk-MK" sz="1000" dirty="0">
              <a:solidFill>
                <a:schemeClr val="bg1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mk-MK" sz="1000" dirty="0">
                <a:solidFill>
                  <a:schemeClr val="bg1"/>
                </a:solidFill>
              </a:rPr>
              <a:t>годишен пораст од </a:t>
            </a:r>
            <a:r>
              <a:rPr lang="en-US" sz="1000" dirty="0">
                <a:solidFill>
                  <a:schemeClr val="bg1"/>
                </a:solidFill>
              </a:rPr>
              <a:t>8.1</a:t>
            </a:r>
            <a:r>
              <a:rPr lang="mk-MK" sz="1000" dirty="0">
                <a:solidFill>
                  <a:schemeClr val="bg1"/>
                </a:solidFill>
              </a:rPr>
              <a:t>% или</a:t>
            </a:r>
            <a:r>
              <a:rPr lang="en-GB" sz="1000" dirty="0">
                <a:solidFill>
                  <a:schemeClr val="bg1"/>
                </a:solidFill>
              </a:rPr>
              <a:t> 1.2</a:t>
            </a:r>
            <a:r>
              <a:rPr lang="mk-MK" sz="1000" dirty="0">
                <a:solidFill>
                  <a:schemeClr val="bg1"/>
                </a:solidFill>
              </a:rPr>
              <a:t>% на квартална основа</a:t>
            </a:r>
            <a:endParaRPr lang="en-US" sz="1000" dirty="0">
              <a:solidFill>
                <a:schemeClr val="bg1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endParaRPr lang="mk-MK" sz="1000" dirty="0">
              <a:solidFill>
                <a:schemeClr val="bg1"/>
              </a:solidFill>
            </a:endParaRP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dirty="0">
                <a:solidFill>
                  <a:srgbClr val="FF99CC"/>
                </a:solidFill>
              </a:rPr>
              <a:t>Градежништвото</a:t>
            </a:r>
            <a:r>
              <a:rPr lang="mk-MK" sz="1000" dirty="0">
                <a:solidFill>
                  <a:schemeClr val="bg1"/>
                </a:solidFill>
              </a:rPr>
              <a:t> </a:t>
            </a: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en-GB" sz="1000" dirty="0">
                <a:solidFill>
                  <a:schemeClr val="bg1"/>
                </a:solidFill>
              </a:rPr>
              <a:t>15%</a:t>
            </a:r>
            <a:r>
              <a:rPr lang="mk-MK" sz="1000" dirty="0">
                <a:solidFill>
                  <a:schemeClr val="bg1"/>
                </a:solidFill>
              </a:rPr>
              <a:t> </a:t>
            </a:r>
            <a:r>
              <a:rPr lang="ru-RU" sz="1000" dirty="0">
                <a:solidFill>
                  <a:schemeClr val="bg1"/>
                </a:solidFill>
              </a:rPr>
              <a:t>учество во вк. кредити на     неф.друштва </a:t>
            </a: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годишен п</a:t>
            </a:r>
            <a:r>
              <a:rPr lang="en-US" sz="1000" dirty="0">
                <a:solidFill>
                  <a:schemeClr val="bg1"/>
                </a:solidFill>
              </a:rPr>
              <a:t>o</a:t>
            </a:r>
            <a:r>
              <a:rPr lang="mk-MK" sz="1000" dirty="0">
                <a:solidFill>
                  <a:schemeClr val="bg1"/>
                </a:solidFill>
              </a:rPr>
              <a:t>раст </a:t>
            </a:r>
            <a:r>
              <a:rPr lang="ru-RU" sz="1000" dirty="0">
                <a:solidFill>
                  <a:schemeClr val="bg1"/>
                </a:solidFill>
              </a:rPr>
              <a:t>од </a:t>
            </a:r>
            <a:r>
              <a:rPr lang="en-US" sz="1000" dirty="0">
                <a:solidFill>
                  <a:schemeClr val="bg1"/>
                </a:solidFill>
              </a:rPr>
              <a:t>9</a:t>
            </a:r>
            <a:r>
              <a:rPr lang="ru-RU" sz="1000" dirty="0">
                <a:solidFill>
                  <a:schemeClr val="bg1"/>
                </a:solidFill>
              </a:rPr>
              <a:t>,5%</a:t>
            </a:r>
            <a:r>
              <a:rPr lang="mk-MK" sz="1000" dirty="0">
                <a:solidFill>
                  <a:schemeClr val="bg1"/>
                </a:solidFill>
              </a:rPr>
              <a:t> или </a:t>
            </a:r>
            <a:r>
              <a:rPr lang="en-US" sz="1000" dirty="0">
                <a:solidFill>
                  <a:schemeClr val="bg1"/>
                </a:solidFill>
              </a:rPr>
              <a:t>4</a:t>
            </a:r>
            <a:r>
              <a:rPr lang="mk-MK" sz="1000" dirty="0">
                <a:solidFill>
                  <a:schemeClr val="bg1"/>
                </a:solidFill>
              </a:rPr>
              <a:t>,5% на квартална основа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000" dirty="0">
                <a:solidFill>
                  <a:srgbClr val="FF99CC"/>
                </a:solidFill>
              </a:rPr>
              <a:t>Снабдување со електрична енергија, гас, пареа и климатизација</a:t>
            </a:r>
            <a:r>
              <a:rPr lang="en-US" sz="1000" dirty="0">
                <a:solidFill>
                  <a:srgbClr val="FF99CC"/>
                </a:solidFill>
              </a:rPr>
              <a:t> </a:t>
            </a:r>
            <a:endParaRPr lang="mk-MK" sz="1000" dirty="0">
              <a:solidFill>
                <a:srgbClr val="FF99CC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en-US" sz="1000" dirty="0">
                <a:solidFill>
                  <a:schemeClr val="bg1"/>
                </a:solidFill>
              </a:rPr>
              <a:t>10% </a:t>
            </a:r>
            <a:r>
              <a:rPr lang="ru-RU" sz="1000" dirty="0">
                <a:solidFill>
                  <a:schemeClr val="bg1"/>
                </a:solidFill>
              </a:rPr>
              <a:t>учество во вк. кредити на     неф.друштва </a:t>
            </a:r>
            <a:endParaRPr lang="mk-MK" sz="1000" dirty="0">
              <a:solidFill>
                <a:schemeClr val="bg1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mk-MK" sz="1000" dirty="0">
                <a:solidFill>
                  <a:schemeClr val="bg1"/>
                </a:solidFill>
              </a:rPr>
              <a:t>годишен раст од 42,3%, или пад од (-1,1%) квартално</a:t>
            </a:r>
            <a:endParaRPr lang="en-US" sz="1000" dirty="0">
              <a:solidFill>
                <a:schemeClr val="bg1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endParaRPr lang="ru-RU" sz="1000" dirty="0">
              <a:solidFill>
                <a:schemeClr val="bg1"/>
              </a:solidFill>
            </a:endParaRP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000" dirty="0">
                <a:solidFill>
                  <a:srgbClr val="FF99CC"/>
                </a:solidFill>
              </a:rPr>
              <a:t>транспорт, складирање, информации и комуникации</a:t>
            </a: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8% учество во вк. кредити на     неф.друштва</a:t>
            </a: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годишен пад од (-11,9%) или квартално пораст од 2,5%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mk-MK" sz="1000" dirty="0">
              <a:solidFill>
                <a:schemeClr val="bg1"/>
              </a:solidFill>
            </a:endParaRPr>
          </a:p>
          <a:p>
            <a:pPr marL="0" indent="0" algn="just" fontAlgn="t">
              <a:spcBef>
                <a:spcPts val="0"/>
              </a:spcBef>
              <a:buNone/>
            </a:pPr>
            <a:r>
              <a:rPr lang="en-US" sz="1000" b="0" i="0" dirty="0">
                <a:solidFill>
                  <a:srgbClr val="00FF00"/>
                </a:solidFill>
                <a:effectLst/>
              </a:rPr>
              <a:t>🌳</a:t>
            </a:r>
            <a:r>
              <a:rPr lang="mk-MK" sz="1000" i="0" dirty="0">
                <a:solidFill>
                  <a:srgbClr val="050505"/>
                </a:solidFill>
                <a:effectLst/>
              </a:rPr>
              <a:t> </a:t>
            </a:r>
            <a:r>
              <a:rPr lang="ru-RU" sz="1000" b="1" dirty="0">
                <a:solidFill>
                  <a:srgbClr val="00FF00"/>
                </a:solidFill>
              </a:rPr>
              <a:t>Кредитирањето на клиенти од корпоративниот сектор кои инвестираат исклучиво во проекти</a:t>
            </a:r>
            <a:r>
              <a:rPr lang="en-GB" sz="1000" b="1" dirty="0">
                <a:solidFill>
                  <a:srgbClr val="00FF00"/>
                </a:solidFill>
              </a:rPr>
              <a:t> </a:t>
            </a:r>
            <a:r>
              <a:rPr lang="ru-RU" sz="1000" b="1" dirty="0">
                <a:solidFill>
                  <a:srgbClr val="00FF00"/>
                </a:solidFill>
              </a:rPr>
              <a:t>со значителен позитивен придонес врз животната средина и во проекти што</a:t>
            </a:r>
            <a:r>
              <a:rPr lang="en-GB" sz="1000" b="1" dirty="0">
                <a:solidFill>
                  <a:srgbClr val="00FF00"/>
                </a:solidFill>
              </a:rPr>
              <a:t> </a:t>
            </a:r>
            <a:r>
              <a:rPr lang="ru-RU" sz="1000" b="1" dirty="0">
                <a:solidFill>
                  <a:srgbClr val="00FF00"/>
                </a:solidFill>
              </a:rPr>
              <a:t>придонесуваат за намалување на негативните ефекти од климатските  промени овој квартал изнесува 28,464 милиони денари или </a:t>
            </a:r>
            <a:r>
              <a:rPr lang="mk-MK" sz="1000" b="1" dirty="0">
                <a:solidFill>
                  <a:srgbClr val="00FF00"/>
                </a:solidFill>
              </a:rPr>
              <a:t>12</a:t>
            </a:r>
            <a:r>
              <a:rPr lang="ru-RU" sz="1000" b="1" dirty="0">
                <a:solidFill>
                  <a:srgbClr val="00FF00"/>
                </a:solidFill>
              </a:rPr>
              <a:t>% во</a:t>
            </a:r>
            <a:r>
              <a:rPr lang="en-GB" sz="1000" b="1" dirty="0">
                <a:solidFill>
                  <a:srgbClr val="00FF00"/>
                </a:solidFill>
              </a:rPr>
              <a:t> </a:t>
            </a:r>
            <a:r>
              <a:rPr lang="ru-RU" sz="1000" b="1" dirty="0">
                <a:solidFill>
                  <a:srgbClr val="00FF00"/>
                </a:solidFill>
              </a:rPr>
              <a:t>вкупното кредитирање на нефинансиските друштва</a:t>
            </a:r>
            <a:endParaRPr lang="en-GB" sz="1000" b="1" dirty="0">
              <a:solidFill>
                <a:srgbClr val="00FF00"/>
              </a:solidFill>
            </a:endParaRPr>
          </a:p>
          <a:p>
            <a:pPr fontAlgn="t">
              <a:spcBef>
                <a:spcPts val="0"/>
              </a:spcBef>
            </a:pPr>
            <a:r>
              <a:rPr lang="mk-MK" sz="1000" b="1" dirty="0">
                <a:solidFill>
                  <a:srgbClr val="00FF00"/>
                </a:solidFill>
              </a:rPr>
              <a:t>Согласно последните ЕСГ показатели идентификувани се следните климатски чувствителни дејности (транзициски ризици</a:t>
            </a:r>
            <a:r>
              <a:rPr lang="en-US" sz="1000" b="1" dirty="0">
                <a:solidFill>
                  <a:srgbClr val="00FF00"/>
                </a:solidFill>
              </a:rPr>
              <a:t>:</a:t>
            </a:r>
            <a:endParaRPr lang="en-GB" sz="1000" b="1" dirty="0">
              <a:solidFill>
                <a:srgbClr val="00FF00"/>
              </a:solidFill>
            </a:endParaRP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b="1" dirty="0">
                <a:solidFill>
                  <a:srgbClr val="00FF00"/>
                </a:solidFill>
              </a:rPr>
              <a:t>Градежништво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b="1" dirty="0">
                <a:solidFill>
                  <a:srgbClr val="00FF00"/>
                </a:solidFill>
              </a:rPr>
              <a:t>Енергетско интензивни дејности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b="1" dirty="0">
                <a:solidFill>
                  <a:srgbClr val="00FF00"/>
                </a:solidFill>
              </a:rPr>
              <a:t>Транспорт 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b="1" dirty="0">
                <a:solidFill>
                  <a:srgbClr val="00FF00"/>
                </a:solidFill>
              </a:rPr>
              <a:t>Комунални услуги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b="1" dirty="0">
                <a:solidFill>
                  <a:srgbClr val="00FF00"/>
                </a:solidFill>
              </a:rPr>
              <a:t>Фосилни горива  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b="1" dirty="0">
                <a:solidFill>
                  <a:srgbClr val="00FF00"/>
                </a:solidFill>
              </a:rPr>
              <a:t>Земјоделство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000" b="1" dirty="0">
                <a:solidFill>
                  <a:srgbClr val="00FF00"/>
                </a:solidFill>
              </a:rPr>
              <a:t>        Согласно Светска банка</a:t>
            </a:r>
            <a:endParaRPr lang="en-US" sz="1000" b="1" dirty="0">
              <a:solidFill>
                <a:srgbClr val="050505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dirty="0">
                <a:solidFill>
                  <a:srgbClr val="00B0F0"/>
                </a:solidFill>
              </a:rPr>
              <a:t>       </a:t>
            </a:r>
            <a:r>
              <a:rPr lang="mk-MK" sz="900" dirty="0">
                <a:solidFill>
                  <a:srgbClr val="00B0F0"/>
                </a:solidFill>
              </a:rPr>
              <a:t>Извор</a:t>
            </a:r>
            <a:r>
              <a:rPr lang="en-GB" sz="900" dirty="0">
                <a:solidFill>
                  <a:srgbClr val="00B0F0"/>
                </a:solidFill>
              </a:rPr>
              <a:t>: </a:t>
            </a:r>
            <a:r>
              <a:rPr lang="mk-MK" sz="900" dirty="0">
                <a:solidFill>
                  <a:srgbClr val="00B0F0"/>
                </a:solidFill>
              </a:rPr>
              <a:t>Народна Банка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900" dirty="0">
                <a:solidFill>
                  <a:srgbClr val="00B0F0"/>
                </a:solidFill>
              </a:rPr>
              <a:t>Податоци и показатели за банкарскиот систем на РС Македонија, анекс 9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900" dirty="0">
                <a:solidFill>
                  <a:srgbClr val="00B0F0"/>
                </a:solidFill>
              </a:rPr>
              <a:t>ИЗВЕШТАЈ ЗА РИЗИЦИТЕ ВО БАНКАРСКИОТ СИСТЕМ НА РС МАКЕДОНИЈА</a:t>
            </a:r>
            <a:r>
              <a:rPr lang="en-US" sz="900" dirty="0">
                <a:solidFill>
                  <a:srgbClr val="00B0F0"/>
                </a:solidFill>
              </a:rPr>
              <a:t>, Q1 2025</a:t>
            </a:r>
            <a:endParaRPr lang="mk-MK" sz="900" dirty="0">
              <a:solidFill>
                <a:srgbClr val="00B0F0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en-US" sz="900" dirty="0">
                <a:solidFill>
                  <a:srgbClr val="00B0F0"/>
                </a:solidFill>
              </a:rPr>
              <a:t>https://www.nbrm.mk/ns-newsarticle-izvestai-za-bankarskiot-sistem-na-republika-severna-makedonija-vo-2025-godina.nspx</a:t>
            </a:r>
            <a:endParaRPr lang="ru-RU" sz="900" dirty="0">
              <a:solidFill>
                <a:srgbClr val="00B0F0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mk-MK" sz="900" dirty="0">
                <a:solidFill>
                  <a:srgbClr val="00B0F0"/>
                </a:solidFill>
              </a:rPr>
              <a:t>Преглед зелени показатели</a:t>
            </a:r>
            <a:endParaRPr lang="ru-RU" sz="900" dirty="0">
              <a:solidFill>
                <a:srgbClr val="00B0F0"/>
              </a:solidFill>
            </a:endParaRPr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5DE6569E-A061-876E-23D7-F59334C6D2EF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12533EEE-F422-789C-B780-47B41BE0AC6D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7252196-F6D4-223B-4CE2-1968C5A6C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69140"/>
            <a:ext cx="11999742" cy="615584"/>
          </a:xfrm>
        </p:spPr>
        <p:txBody>
          <a:bodyPr>
            <a:noAutofit/>
          </a:bodyPr>
          <a:lstStyle/>
          <a:p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M</a:t>
            </a: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акедонски банкарски сектор</a:t>
            </a: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 </a:t>
            </a:r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КРЕДИТИ/</a:t>
            </a:r>
            <a:r>
              <a:rPr lang="en-US" sz="800" dirty="0">
                <a:solidFill>
                  <a:srgbClr val="00FF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support green transformation of the economy</a:t>
            </a:r>
            <a:br>
              <a:rPr lang="mk-MK" sz="800" dirty="0">
                <a:solidFill>
                  <a:srgbClr val="00FF00"/>
                </a:solidFill>
              </a:rPr>
            </a:br>
            <a:endParaRPr lang="en-US" sz="800" b="1" dirty="0">
              <a:solidFill>
                <a:srgbClr val="00FF0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A2A9D5-4A18-918F-37EA-72811D72AD6C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2F67CE8-18AD-109A-12C5-64F3337CCB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5827017"/>
              </p:ext>
            </p:extLst>
          </p:nvPr>
        </p:nvGraphicFramePr>
        <p:xfrm>
          <a:off x="7532740" y="830278"/>
          <a:ext cx="4572000" cy="2998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519D970-902A-4C83-9A45-A501916545CF}"/>
              </a:ext>
            </a:extLst>
          </p:cNvPr>
          <p:cNvSpPr txBox="1"/>
          <p:nvPr/>
        </p:nvSpPr>
        <p:spPr>
          <a:xfrm>
            <a:off x="5747917" y="198744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6E68CD2-D6B5-3E6A-6553-36F6AAE8B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567998"/>
              </p:ext>
            </p:extLst>
          </p:nvPr>
        </p:nvGraphicFramePr>
        <p:xfrm>
          <a:off x="87259" y="4329101"/>
          <a:ext cx="11842140" cy="249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9840">
                  <a:extLst>
                    <a:ext uri="{9D8B030D-6E8A-4147-A177-3AD203B41FA5}">
                      <a16:colId xmlns:a16="http://schemas.microsoft.com/office/drawing/2014/main" val="708533755"/>
                    </a:ext>
                  </a:extLst>
                </a:gridCol>
                <a:gridCol w="409889">
                  <a:extLst>
                    <a:ext uri="{9D8B030D-6E8A-4147-A177-3AD203B41FA5}">
                      <a16:colId xmlns:a16="http://schemas.microsoft.com/office/drawing/2014/main" val="201099451"/>
                    </a:ext>
                  </a:extLst>
                </a:gridCol>
                <a:gridCol w="390490">
                  <a:extLst>
                    <a:ext uri="{9D8B030D-6E8A-4147-A177-3AD203B41FA5}">
                      <a16:colId xmlns:a16="http://schemas.microsoft.com/office/drawing/2014/main" val="3550146835"/>
                    </a:ext>
                  </a:extLst>
                </a:gridCol>
                <a:gridCol w="390490">
                  <a:extLst>
                    <a:ext uri="{9D8B030D-6E8A-4147-A177-3AD203B41FA5}">
                      <a16:colId xmlns:a16="http://schemas.microsoft.com/office/drawing/2014/main" val="3384147467"/>
                    </a:ext>
                  </a:extLst>
                </a:gridCol>
                <a:gridCol w="390490">
                  <a:extLst>
                    <a:ext uri="{9D8B030D-6E8A-4147-A177-3AD203B41FA5}">
                      <a16:colId xmlns:a16="http://schemas.microsoft.com/office/drawing/2014/main" val="2790780306"/>
                    </a:ext>
                  </a:extLst>
                </a:gridCol>
                <a:gridCol w="390490">
                  <a:extLst>
                    <a:ext uri="{9D8B030D-6E8A-4147-A177-3AD203B41FA5}">
                      <a16:colId xmlns:a16="http://schemas.microsoft.com/office/drawing/2014/main" val="611634052"/>
                    </a:ext>
                  </a:extLst>
                </a:gridCol>
                <a:gridCol w="956359">
                  <a:extLst>
                    <a:ext uri="{9D8B030D-6E8A-4147-A177-3AD203B41FA5}">
                      <a16:colId xmlns:a16="http://schemas.microsoft.com/office/drawing/2014/main" val="3444197145"/>
                    </a:ext>
                  </a:extLst>
                </a:gridCol>
                <a:gridCol w="956359">
                  <a:extLst>
                    <a:ext uri="{9D8B030D-6E8A-4147-A177-3AD203B41FA5}">
                      <a16:colId xmlns:a16="http://schemas.microsoft.com/office/drawing/2014/main" val="239553786"/>
                    </a:ext>
                  </a:extLst>
                </a:gridCol>
                <a:gridCol w="956359">
                  <a:extLst>
                    <a:ext uri="{9D8B030D-6E8A-4147-A177-3AD203B41FA5}">
                      <a16:colId xmlns:a16="http://schemas.microsoft.com/office/drawing/2014/main" val="3406976863"/>
                    </a:ext>
                  </a:extLst>
                </a:gridCol>
                <a:gridCol w="956359">
                  <a:extLst>
                    <a:ext uri="{9D8B030D-6E8A-4147-A177-3AD203B41FA5}">
                      <a16:colId xmlns:a16="http://schemas.microsoft.com/office/drawing/2014/main" val="1212267955"/>
                    </a:ext>
                  </a:extLst>
                </a:gridCol>
                <a:gridCol w="956359">
                  <a:extLst>
                    <a:ext uri="{9D8B030D-6E8A-4147-A177-3AD203B41FA5}">
                      <a16:colId xmlns:a16="http://schemas.microsoft.com/office/drawing/2014/main" val="2397604910"/>
                    </a:ext>
                  </a:extLst>
                </a:gridCol>
                <a:gridCol w="323722">
                  <a:extLst>
                    <a:ext uri="{9D8B030D-6E8A-4147-A177-3AD203B41FA5}">
                      <a16:colId xmlns:a16="http://schemas.microsoft.com/office/drawing/2014/main" val="1366017807"/>
                    </a:ext>
                  </a:extLst>
                </a:gridCol>
                <a:gridCol w="1138575">
                  <a:extLst>
                    <a:ext uri="{9D8B030D-6E8A-4147-A177-3AD203B41FA5}">
                      <a16:colId xmlns:a16="http://schemas.microsoft.com/office/drawing/2014/main" val="109602053"/>
                    </a:ext>
                  </a:extLst>
                </a:gridCol>
                <a:gridCol w="956359">
                  <a:extLst>
                    <a:ext uri="{9D8B030D-6E8A-4147-A177-3AD203B41FA5}">
                      <a16:colId xmlns:a16="http://schemas.microsoft.com/office/drawing/2014/main" val="2523807294"/>
                    </a:ext>
                  </a:extLst>
                </a:gridCol>
              </a:tblGrid>
              <a:tr h="212112">
                <a:tc>
                  <a:txBody>
                    <a:bodyPr/>
                    <a:lstStyle/>
                    <a:p>
                      <a:pPr algn="ctr" fontAlgn="b"/>
                      <a:r>
                        <a:rPr lang="mk-MK" sz="900" b="1" u="sng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КРЕДИТИ СПОРЕД АКТИВНОСТА (бруто)</a:t>
                      </a:r>
                      <a:endParaRPr lang="mk-MK" sz="900" b="1" i="0" u="sng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2019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Q1 24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Q2 24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Q3 24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2024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Q1 25</a:t>
                      </a: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620" marR="7620" marT="7620" marB="0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quarterly change (%)</a:t>
                      </a:r>
                      <a:endParaRPr lang="en-US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29815587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endParaRPr lang="mk-MK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Annual change (%)</a:t>
                      </a:r>
                      <a:endParaRPr lang="en-US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691050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r>
                        <a:rPr lang="mk-MK" sz="9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индустрија</a:t>
                      </a:r>
                      <a:endParaRPr lang="mk-MK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50,531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54,037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56,274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64,130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61,214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62,138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65,021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63,375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66,361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67,169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8.1%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63542080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r>
                        <a:rPr lang="mk-MK" sz="9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градежништво</a:t>
                      </a:r>
                      <a:endParaRPr lang="mk-MK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31,242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34,037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38,192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40,073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43,768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43,647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44,879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45,511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45,744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47,812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4.5%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59856769"/>
                  </a:ext>
                </a:extLst>
              </a:tr>
              <a:tr h="4348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снабдување со електрична енергија, гас, пареа и климатизација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8,361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9,026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10,277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16,233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21,678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22,523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23,549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24,860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32,408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32,054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42.3%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-1.1%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29833032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r>
                        <a:rPr lang="mk-MK" sz="9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трговија</a:t>
                      </a:r>
                      <a:endParaRPr lang="mk-MK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72,610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74,162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76,884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81,170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82,010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80,843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81,872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81,481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87,056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88,877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9.9%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92539501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транспорт, складирање, информации и комуникации 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17,319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17,556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18,987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20,337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21,509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26,921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21,764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22,015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23,122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23,705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↓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-11.9%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96431642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r>
                        <a:rPr lang="mk-MK" sz="9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други</a:t>
                      </a:r>
                      <a:endParaRPr lang="mk-MK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36,407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36,681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43,153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44,573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46,062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46,915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46,263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47,903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51,726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53,810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14.7%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26818258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r>
                        <a:rPr lang="mk-MK" sz="900" b="1" u="sng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ВКУПНО нефинансиски друштва</a:t>
                      </a:r>
                      <a:endParaRPr lang="mk-MK" sz="900" b="1" i="0" u="sng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216,469</a:t>
                      </a:r>
                      <a:endParaRPr lang="en-US" sz="800" b="0" i="0" u="sng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225,499</a:t>
                      </a:r>
                      <a:endParaRPr lang="en-US" sz="800" b="0" i="0" u="sng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243,768</a:t>
                      </a:r>
                      <a:endParaRPr lang="en-US" sz="800" b="0" i="0" u="sng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266,516</a:t>
                      </a:r>
                      <a:endParaRPr lang="en-US" sz="800" b="0" i="0" u="sng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276,240</a:t>
                      </a:r>
                      <a:endParaRPr lang="en-US" sz="800" b="0" i="0" u="sng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282,988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283,348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285,145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306,418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313,428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u="sng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1" i="0" u="sng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10.8%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57334552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🌳 </a:t>
                      </a:r>
                      <a:r>
                        <a:rPr lang="mk-MK" sz="90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Зелени кредити</a:t>
                      </a:r>
                      <a:endParaRPr lang="mk-MK" sz="900" b="0" i="0" u="none" strike="noStrike" dirty="0">
                        <a:solidFill>
                          <a:srgbClr val="00FF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6,016</a:t>
                      </a:r>
                      <a:endParaRPr lang="en-US" sz="8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7,434</a:t>
                      </a:r>
                      <a:endParaRPr lang="en-US" sz="8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9,229</a:t>
                      </a:r>
                      <a:endParaRPr lang="en-US" sz="8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16,592</a:t>
                      </a:r>
                      <a:endParaRPr lang="en-US" sz="8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25,680</a:t>
                      </a:r>
                      <a:endParaRPr lang="en-US" sz="8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26,024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24,668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27,016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28,032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28,464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9.4%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8118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709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69EF027-A43A-ED7E-A80E-E0CFF95688CF}"/>
              </a:ext>
            </a:extLst>
          </p:cNvPr>
          <p:cNvSpPr/>
          <p:nvPr/>
        </p:nvSpPr>
        <p:spPr>
          <a:xfrm>
            <a:off x="87260" y="3664257"/>
            <a:ext cx="6008740" cy="3024603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1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Нефункционалните кредити во однос на бруто кредитите изнесуваат </a:t>
            </a:r>
            <a:r>
              <a:rPr lang="mk-MK" sz="1100" b="1" i="1" dirty="0">
                <a:solidFill>
                  <a:schemeClr val="bg1"/>
                </a:solidFill>
              </a:rPr>
              <a:t>2,53</a:t>
            </a:r>
            <a:r>
              <a:rPr kumimoji="0" lang="mk-MK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%</a:t>
            </a:r>
            <a:r>
              <a:rPr kumimoji="0" lang="en-GB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mk-MK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и бележат годишен под од (-0,5пп) или (-0,</a:t>
            </a:r>
            <a:r>
              <a:rPr lang="mk-MK" sz="1100" b="1" i="1" dirty="0">
                <a:solidFill>
                  <a:schemeClr val="bg1"/>
                </a:solidFill>
              </a:rPr>
              <a:t>2</a:t>
            </a:r>
            <a:r>
              <a:rPr kumimoji="0" lang="mk-MK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) пп квартално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mk-MK" sz="1100" dirty="0">
                <a:solidFill>
                  <a:schemeClr val="bg1"/>
                </a:solidFill>
              </a:rPr>
              <a:t>5,2% нефункционални кредити на домаќинствата со </a:t>
            </a:r>
            <a:r>
              <a:rPr lang="en-US" sz="1100" dirty="0">
                <a:solidFill>
                  <a:schemeClr val="bg1"/>
                </a:solidFill>
              </a:rPr>
              <a:t>4</a:t>
            </a:r>
            <a:r>
              <a:rPr lang="mk-MK" sz="1100" dirty="0">
                <a:solidFill>
                  <a:schemeClr val="bg1"/>
                </a:solidFill>
              </a:rPr>
              <a:t>7% учество во вкупните нефункционални кредити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mk-MK" sz="1100" dirty="0">
                <a:solidFill>
                  <a:schemeClr val="bg1"/>
                </a:solidFill>
              </a:rPr>
              <a:t>2,8% нефинансиските друштва со 52% учество во вкупните нефункционални кредити</a:t>
            </a:r>
            <a:endParaRPr kumimoji="0" lang="mk-MK" sz="11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ea typeface="+mn-ea"/>
                <a:cs typeface="+mn-cs"/>
              </a:rPr>
              <a:t>ЕВРОЗОНА 2,</a:t>
            </a:r>
            <a:r>
              <a:rPr lang="mk-MK" sz="1100" b="1" dirty="0">
                <a:solidFill>
                  <a:srgbClr val="FF99FF"/>
                </a:solidFill>
              </a:rPr>
              <a:t>24</a:t>
            </a: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ea typeface="+mn-ea"/>
                <a:cs typeface="+mn-cs"/>
              </a:rPr>
              <a:t>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mk-MK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Покриеноста на нефункционалните кредити со исправка на вредност за нефункционални кредити изнесува 60,8% и бележи годишен пад од (-2,6пп) </a:t>
            </a:r>
            <a:r>
              <a:rPr lang="mk-MK" sz="1100" b="1" i="1" dirty="0">
                <a:solidFill>
                  <a:schemeClr val="bg1"/>
                </a:solidFill>
              </a:rPr>
              <a:t>односно</a:t>
            </a:r>
            <a:r>
              <a:rPr kumimoji="0" lang="mk-MK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 (-2,1 пп) на квартална основа.</a:t>
            </a:r>
          </a:p>
          <a:p>
            <a:pPr>
              <a:defRPr/>
            </a:pP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ea typeface="+mn-ea"/>
                <a:cs typeface="+mn-cs"/>
              </a:rPr>
              <a:t>ЕВРОЗОНА 39,75%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100" dirty="0">
                <a:solidFill>
                  <a:srgbClr val="00B0F0"/>
                </a:solidFill>
              </a:rPr>
              <a:t>Извор</a:t>
            </a:r>
            <a:r>
              <a:rPr lang="en-GB" sz="1100" dirty="0">
                <a:solidFill>
                  <a:srgbClr val="00B0F0"/>
                </a:solidFill>
              </a:rPr>
              <a:t>: </a:t>
            </a:r>
            <a:r>
              <a:rPr lang="mk-MK" sz="1100" dirty="0">
                <a:solidFill>
                  <a:srgbClr val="00B0F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rgbClr val="00B0F0"/>
                </a:solidFill>
              </a:rPr>
              <a:t>Податоци и показатели за банкарскиот систем на РС Македонија, ИЗВЕШТАЈ ЗА РИЗИЦИТЕ ВО БАНКАРСКИОТ СИСТЕМ НА РС МАКЕДОНИЈА анекс 5</a:t>
            </a:r>
            <a:r>
              <a:rPr lang="en-US" sz="1100" dirty="0">
                <a:solidFill>
                  <a:srgbClr val="00B0F0"/>
                </a:solidFill>
              </a:rPr>
              <a:t>, Q1 2025</a:t>
            </a:r>
            <a:endParaRPr lang="mk-MK" sz="1100" dirty="0">
              <a:solidFill>
                <a:srgbClr val="00B0F0"/>
              </a:solidFill>
            </a:endParaRPr>
          </a:p>
          <a:p>
            <a:pPr fontAlgn="t"/>
            <a:r>
              <a:rPr lang="en-US" sz="800" dirty="0">
                <a:solidFill>
                  <a:srgbClr val="00B0F0"/>
                </a:solidFill>
              </a:rPr>
              <a:t>https://www.nbrm.mk/ns-newsarticle-izvestai-za-bankarskiot-sistem-na-republika-severna-makedonija-vo-2025-godina.nspx</a:t>
            </a:r>
            <a:endParaRPr lang="ru-RU" sz="800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100" b="0" i="0" u="none" strike="noStrike" dirty="0">
                <a:solidFill>
                  <a:srgbClr val="00B0F0"/>
                </a:solidFill>
                <a:effectLst/>
              </a:rPr>
              <a:t>European Central Bank</a:t>
            </a:r>
            <a:r>
              <a:rPr lang="ru-RU" sz="1100" b="1" dirty="0">
                <a:solidFill>
                  <a:srgbClr val="00B0F0"/>
                </a:solidFill>
              </a:rPr>
              <a:t>│</a:t>
            </a:r>
            <a:r>
              <a:rPr lang="en-GB" sz="1100" b="0" i="0" u="none" strike="noStrike" dirty="0">
                <a:solidFill>
                  <a:srgbClr val="00B0F0"/>
                </a:solidFill>
                <a:effectLst/>
              </a:rPr>
              <a:t>Banking supervision</a:t>
            </a:r>
            <a:endParaRPr lang="en-GB" sz="1100" i="1" dirty="0">
              <a:solidFill>
                <a:srgbClr val="00B0F0"/>
              </a:solidFill>
            </a:endParaRP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E632287D-17E2-74EC-CBDF-7D3A95CE0945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ED9E69CF-237F-CAB6-74E4-9B72F59E1608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A88640A-48F3-99A6-8229-E0C142A12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69140"/>
            <a:ext cx="11999742" cy="615584"/>
          </a:xfrm>
        </p:spPr>
        <p:txBody>
          <a:bodyPr>
            <a:noAutofit/>
          </a:bodyPr>
          <a:lstStyle/>
          <a:p>
            <a:pPr algn="l"/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 </a:t>
            </a:r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mk-MK" sz="1400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КРЕДИТИ, квалитет на актива</a:t>
            </a:r>
            <a:r>
              <a:rPr lang="en-US" sz="1400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, </a:t>
            </a:r>
            <a:r>
              <a:rPr lang="mk-MK" sz="1400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кредитен ризик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B459F6-FA60-9DAF-F9D9-CF5BA3AC89AB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D70D28E-96EB-4C89-C578-932D5465B0C6}"/>
              </a:ext>
            </a:extLst>
          </p:cNvPr>
          <p:cNvGraphicFramePr>
            <a:graphicFrameLocks/>
          </p:cNvGraphicFramePr>
          <p:nvPr/>
        </p:nvGraphicFramePr>
        <p:xfrm>
          <a:off x="6599583" y="3664257"/>
          <a:ext cx="502266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1FF0956-6153-B23E-7DDB-BF38CFEE9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703255"/>
              </p:ext>
            </p:extLst>
          </p:nvPr>
        </p:nvGraphicFramePr>
        <p:xfrm>
          <a:off x="6197990" y="1343608"/>
          <a:ext cx="5424262" cy="1671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0976">
                  <a:extLst>
                    <a:ext uri="{9D8B030D-6E8A-4147-A177-3AD203B41FA5}">
                      <a16:colId xmlns:a16="http://schemas.microsoft.com/office/drawing/2014/main" val="520046316"/>
                    </a:ext>
                  </a:extLst>
                </a:gridCol>
                <a:gridCol w="253028">
                  <a:extLst>
                    <a:ext uri="{9D8B030D-6E8A-4147-A177-3AD203B41FA5}">
                      <a16:colId xmlns:a16="http://schemas.microsoft.com/office/drawing/2014/main" val="1848950329"/>
                    </a:ext>
                  </a:extLst>
                </a:gridCol>
                <a:gridCol w="948850">
                  <a:extLst>
                    <a:ext uri="{9D8B030D-6E8A-4147-A177-3AD203B41FA5}">
                      <a16:colId xmlns:a16="http://schemas.microsoft.com/office/drawing/2014/main" val="2309138063"/>
                    </a:ext>
                  </a:extLst>
                </a:gridCol>
                <a:gridCol w="901408">
                  <a:extLst>
                    <a:ext uri="{9D8B030D-6E8A-4147-A177-3AD203B41FA5}">
                      <a16:colId xmlns:a16="http://schemas.microsoft.com/office/drawing/2014/main" val="97839676"/>
                    </a:ext>
                  </a:extLst>
                </a:gridCol>
              </a:tblGrid>
              <a:tr h="970688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Индикатори за квалитет на кредитното портфолио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промена </a:t>
                      </a:r>
                    </a:p>
                    <a:p>
                      <a:pPr algn="ct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(пп)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 (пп)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4318604"/>
                  </a:ext>
                </a:extLst>
              </a:tr>
              <a:tr h="35052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Нефункционални кредити / Вкупни кредити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↓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      (0.5)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      (0.2)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8185323"/>
                  </a:ext>
                </a:extLst>
              </a:tr>
              <a:tr h="35052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Покриеност на нефункционалните кредити со исправката на вредност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↓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      (2.6)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      (2.1)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93613783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9051992-654F-BC67-A0E4-1DBE843FFA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5951091"/>
              </p:ext>
            </p:extLst>
          </p:nvPr>
        </p:nvGraphicFramePr>
        <p:xfrm>
          <a:off x="370048" y="1158242"/>
          <a:ext cx="5424262" cy="2270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6C6DAB0-F624-1165-5E08-9775D6DC63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573419"/>
              </p:ext>
            </p:extLst>
          </p:nvPr>
        </p:nvGraphicFramePr>
        <p:xfrm>
          <a:off x="6087131" y="3618211"/>
          <a:ext cx="5734821" cy="2948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94057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5393094" y="3429000"/>
            <a:ext cx="6566619" cy="3230256"/>
          </a:xfrm>
          <a:prstGeom prst="roundRect">
            <a:avLst>
              <a:gd name="adj" fmla="val 20745"/>
            </a:avLst>
          </a:prstGeom>
          <a:solidFill>
            <a:srgbClr val="002060"/>
          </a:solidFill>
          <a:ln>
            <a:solidFill>
              <a:srgbClr val="002060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numCol="2" anchor="ctr">
            <a:normAutofit/>
          </a:bodyPr>
          <a:lstStyle/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bg1"/>
                </a:solidFill>
              </a:rPr>
              <a:t>Во структурата на изворите на финансирање на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банките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доминираат депозитите кои учествуваат со 7</a:t>
            </a:r>
            <a:r>
              <a:rPr lang="en-US" sz="1200" dirty="0">
                <a:solidFill>
                  <a:schemeClr val="bg1"/>
                </a:solidFill>
              </a:rPr>
              <a:t>3</a:t>
            </a:r>
            <a:r>
              <a:rPr lang="ru-RU" sz="1200" dirty="0">
                <a:solidFill>
                  <a:schemeClr val="bg1"/>
                </a:solidFill>
              </a:rPr>
              <a:t>% или 598.155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милиони денари. Во однос на мината година бележат пораст од </a:t>
            </a:r>
            <a:r>
              <a:rPr lang="mk-MK" sz="1200" dirty="0">
                <a:solidFill>
                  <a:schemeClr val="bg1"/>
                </a:solidFill>
              </a:rPr>
              <a:t>11,9</a:t>
            </a:r>
            <a:r>
              <a:rPr lang="ru-RU" sz="1200" dirty="0">
                <a:solidFill>
                  <a:schemeClr val="bg1"/>
                </a:solidFill>
              </a:rPr>
              <a:t>% или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mk-MK" sz="1200" dirty="0">
                <a:solidFill>
                  <a:schemeClr val="bg1"/>
                </a:solidFill>
              </a:rPr>
              <a:t>пад од (-0,5</a:t>
            </a:r>
            <a:r>
              <a:rPr lang="ru-RU" sz="1200" dirty="0">
                <a:solidFill>
                  <a:schemeClr val="bg1"/>
                </a:solidFill>
              </a:rPr>
              <a:t>%) квартално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bg1"/>
                </a:solidFill>
              </a:rPr>
              <a:t>Капиталот и резервите учествуваат со 13% или 109.644</a:t>
            </a:r>
            <a:r>
              <a:rPr lang="en-US" sz="1200" b="0" i="0" u="none" strike="noStrike" dirty="0">
                <a:solidFill>
                  <a:schemeClr val="bg1"/>
                </a:solidFill>
                <a:effectLst/>
                <a:latin typeface="+mn-lt"/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мил.денари и бележат годишен пораст од 11,8% или 4,2% кварталн</a:t>
            </a:r>
            <a:r>
              <a:rPr lang="en-GB" sz="1200" dirty="0">
                <a:solidFill>
                  <a:schemeClr val="bg1"/>
                </a:solidFill>
              </a:rPr>
              <a:t>o</a:t>
            </a:r>
            <a:endParaRPr lang="ru-RU" sz="12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bg1"/>
                </a:solidFill>
              </a:rPr>
              <a:t>Адекватноста на капиталот изнесува 18,8% и </a:t>
            </a:r>
            <a:r>
              <a:rPr lang="mk-MK" sz="1200" dirty="0">
                <a:solidFill>
                  <a:schemeClr val="bg1"/>
                </a:solidFill>
              </a:rPr>
              <a:t>бележи годишен пад од </a:t>
            </a:r>
            <a:r>
              <a:rPr lang="en-GB" sz="1200" dirty="0">
                <a:solidFill>
                  <a:schemeClr val="bg1"/>
                </a:solidFill>
              </a:rPr>
              <a:t>0</a:t>
            </a:r>
            <a:r>
              <a:rPr lang="mk-MK" sz="1200" dirty="0">
                <a:solidFill>
                  <a:schemeClr val="bg1"/>
                </a:solidFill>
              </a:rPr>
              <a:t>,1 пп, </a:t>
            </a:r>
            <a:r>
              <a:rPr lang="ru-RU" sz="1200" dirty="0">
                <a:solidFill>
                  <a:schemeClr val="bg1"/>
                </a:solidFill>
              </a:rPr>
              <a:t>истото укажува на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mk-MK" sz="1200" dirty="0">
                <a:solidFill>
                  <a:schemeClr val="bg1"/>
                </a:solidFill>
              </a:rPr>
              <a:t>к</a:t>
            </a:r>
            <a:r>
              <a:rPr lang="ru-RU" sz="1200" dirty="0">
                <a:solidFill>
                  <a:schemeClr val="bg1"/>
                </a:solidFill>
              </a:rPr>
              <a:t>апацитет за покривање на ризиците од работењето од страна на банките како и на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стабилно ниво на солвентност на банкарскиот сектор</a:t>
            </a:r>
            <a:endParaRPr lang="en-GB" sz="12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</a:t>
            </a:r>
            <a:r>
              <a:rPr kumimoji="0" lang="en-GB" sz="1200" b="1" u="none" strike="noStrike" kern="1200" cap="none" spc="0" normalizeH="0" baseline="0" noProof="0" dirty="0">
                <a:ln>
                  <a:noFill/>
                </a:ln>
                <a:solidFill>
                  <a:srgbClr val="FF99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6,05%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chemeClr val="bg1"/>
                </a:solidFill>
              </a:rPr>
              <a:t>	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rgbClr val="0070C0"/>
                </a:solidFill>
              </a:rPr>
              <a:t>Извор</a:t>
            </a:r>
            <a:r>
              <a:rPr lang="en-GB" sz="1200" dirty="0">
                <a:solidFill>
                  <a:srgbClr val="0070C0"/>
                </a:solidFill>
              </a:rPr>
              <a:t>: </a:t>
            </a:r>
            <a:endParaRPr lang="mk-MK" sz="1200" dirty="0">
              <a:solidFill>
                <a:srgbClr val="0070C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rgbClr val="0070C0"/>
                </a:solidFill>
              </a:rPr>
              <a:t>Народна Банка,</a:t>
            </a:r>
            <a:r>
              <a:rPr lang="ru-RU" sz="1200" dirty="0">
                <a:solidFill>
                  <a:srgbClr val="0070C0"/>
                </a:solidFill>
              </a:rPr>
              <a:t>Податоци и показатели за банкарскиот систем на Р</a:t>
            </a:r>
            <a:r>
              <a:rPr lang="mk-MK" sz="1200" dirty="0">
                <a:solidFill>
                  <a:srgbClr val="0070C0"/>
                </a:solidFill>
              </a:rPr>
              <a:t>С </a:t>
            </a:r>
            <a:r>
              <a:rPr lang="ru-RU" sz="1200" dirty="0">
                <a:solidFill>
                  <a:srgbClr val="0070C0"/>
                </a:solidFill>
              </a:rPr>
              <a:t>Македонија,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rgbClr val="0070C0"/>
                </a:solidFill>
              </a:rPr>
              <a:t>ИЗВЕШТАЈ ЗА РИЗИЦИТЕ ВО  БАНКАРСКИОТ СИСТЕМ НА РС МАКЕДОНИЈА</a:t>
            </a:r>
            <a:r>
              <a:rPr lang="en-US" sz="1200" dirty="0">
                <a:solidFill>
                  <a:srgbClr val="0070C0"/>
                </a:solidFill>
              </a:rPr>
              <a:t>, </a:t>
            </a:r>
            <a:r>
              <a:rPr lang="mk-MK" sz="1200" dirty="0">
                <a:solidFill>
                  <a:srgbClr val="0070C0"/>
                </a:solidFill>
              </a:rPr>
              <a:t>анекс 31,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>
                <a:solidFill>
                  <a:srgbClr val="0070C0"/>
                </a:solidFill>
              </a:rPr>
              <a:t>Q1 2025</a:t>
            </a:r>
            <a:endParaRPr lang="ru-RU" sz="1200" dirty="0">
              <a:solidFill>
                <a:srgbClr val="0070C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b="0" i="0" u="none" strike="noStrike" dirty="0">
                <a:solidFill>
                  <a:srgbClr val="0070C0"/>
                </a:solidFill>
                <a:effectLst/>
              </a:rPr>
              <a:t>European Central Bank</a:t>
            </a:r>
            <a:r>
              <a:rPr lang="ru-RU" sz="1200" b="1" dirty="0">
                <a:solidFill>
                  <a:srgbClr val="0070C0"/>
                </a:solidFill>
              </a:rPr>
              <a:t>│</a:t>
            </a:r>
            <a:r>
              <a:rPr lang="en-GB" sz="1200" b="0" i="0" u="none" strike="noStrike" dirty="0">
                <a:solidFill>
                  <a:srgbClr val="0070C0"/>
                </a:solidFill>
                <a:effectLst/>
              </a:rPr>
              <a:t>Banking</a:t>
            </a:r>
            <a:r>
              <a:rPr lang="mk-MK" sz="1200" b="0" i="0" u="none" strike="noStrike" dirty="0">
                <a:solidFill>
                  <a:srgbClr val="0070C0"/>
                </a:solidFill>
                <a:effectLst/>
              </a:rPr>
              <a:t> </a:t>
            </a:r>
            <a:r>
              <a:rPr lang="en-GB" sz="1200" b="0" i="0" u="none" strike="noStrike" dirty="0">
                <a:solidFill>
                  <a:srgbClr val="0070C0"/>
                </a:solidFill>
                <a:effectLst/>
              </a:rPr>
              <a:t>supervision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id="{0C4D0599-CEE9-5E87-D97F-A52A22A29460}"/>
              </a:ext>
            </a:extLst>
          </p:cNvPr>
          <p:cNvSpPr/>
          <p:nvPr/>
        </p:nvSpPr>
        <p:spPr>
          <a:xfrm>
            <a:off x="11237843" y="78298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E631A3BC-FCCF-7F0B-5DEF-31B90D35017B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C00697B-99CD-F4A4-32F7-361006FAB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69140"/>
            <a:ext cx="11999742" cy="615584"/>
          </a:xfrm>
        </p:spPr>
        <p:txBody>
          <a:bodyPr>
            <a:noAutofit/>
          </a:bodyPr>
          <a:lstStyle/>
          <a:p>
            <a:pPr algn="l"/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Ma</a:t>
            </a: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кедонски банкарски сектор</a:t>
            </a:r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Извори на средства</a:t>
            </a:r>
            <a:r>
              <a:rPr lang="en-US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 </a:t>
            </a: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и солвентност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FBA31E-0F8F-D2F4-8EB5-F7AA8184DF97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DD5E55-E512-D424-8E3A-247A64A6A04A}"/>
              </a:ext>
            </a:extLst>
          </p:cNvPr>
          <p:cNvSpPr txBox="1"/>
          <p:nvPr/>
        </p:nvSpPr>
        <p:spPr>
          <a:xfrm>
            <a:off x="87259" y="5832441"/>
            <a:ext cx="522185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100" dirty="0">
                <a:solidFill>
                  <a:srgbClr val="002060"/>
                </a:solidFill>
              </a:rPr>
              <a:t>Извор</a:t>
            </a:r>
            <a:r>
              <a:rPr lang="en-GB" sz="1100" dirty="0">
                <a:solidFill>
                  <a:srgbClr val="002060"/>
                </a:solidFill>
              </a:rPr>
              <a:t>: </a:t>
            </a:r>
            <a:r>
              <a:rPr lang="mk-MK" sz="1100" dirty="0">
                <a:solidFill>
                  <a:srgbClr val="00206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rgbClr val="002060"/>
                </a:solidFill>
              </a:rPr>
              <a:t>Податоци и показатели за банкарскиот систем на РС Македонија,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rgbClr val="002060"/>
                </a:solidFill>
              </a:rPr>
              <a:t>ИЗВЕШТАЈ ЗА РИЗИЦИТЕ ВО БАНКАРСКИОТ СИСТЕМ НА РС МАКЕДОНИЈА</a:t>
            </a:r>
            <a:r>
              <a:rPr lang="en-US" sz="1100" dirty="0">
                <a:solidFill>
                  <a:srgbClr val="002060"/>
                </a:solidFill>
              </a:rPr>
              <a:t>, Q1 2025</a:t>
            </a:r>
            <a:endParaRPr lang="mk-MK" sz="1100" dirty="0">
              <a:solidFill>
                <a:srgbClr val="002060"/>
              </a:solidFill>
            </a:endParaRPr>
          </a:p>
          <a:p>
            <a:pPr fontAlgn="t"/>
            <a:r>
              <a:rPr lang="en-US" sz="1100" dirty="0">
                <a:solidFill>
                  <a:srgbClr val="002060"/>
                </a:solidFill>
              </a:rPr>
              <a:t>https://www.nbrm.mk/ns-newsarticle-izvestai-za-bankarskiot-sistem-na-republika-severna-makedonija-vo-2025-godina.nspx</a:t>
            </a:r>
            <a:endParaRPr lang="ru-RU" sz="1100" dirty="0">
              <a:solidFill>
                <a:srgbClr val="00206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AE85C5-D750-CA74-B81F-3E186412FB93}"/>
              </a:ext>
            </a:extLst>
          </p:cNvPr>
          <p:cNvSpPr txBox="1"/>
          <p:nvPr/>
        </p:nvSpPr>
        <p:spPr>
          <a:xfrm>
            <a:off x="5747917" y="198744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360C628-25B9-AD50-BAC4-6A16F30466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210300"/>
              </p:ext>
            </p:extLst>
          </p:nvPr>
        </p:nvGraphicFramePr>
        <p:xfrm>
          <a:off x="7906313" y="685800"/>
          <a:ext cx="436895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33E5631-6249-AB63-CF1C-04DF43C1AD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9871134"/>
              </p:ext>
            </p:extLst>
          </p:nvPr>
        </p:nvGraphicFramePr>
        <p:xfrm>
          <a:off x="87259" y="3127252"/>
          <a:ext cx="5121856" cy="2705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20D4DB9-BA5E-46F1-E6E4-BA7515996E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096389"/>
              </p:ext>
            </p:extLst>
          </p:nvPr>
        </p:nvGraphicFramePr>
        <p:xfrm>
          <a:off x="87259" y="1025559"/>
          <a:ext cx="7819053" cy="1941892"/>
        </p:xfrm>
        <a:graphic>
          <a:graphicData uri="http://schemas.openxmlformats.org/drawingml/2006/table">
            <a:tbl>
              <a:tblPr/>
              <a:tblGrid>
                <a:gridCol w="1238469">
                  <a:extLst>
                    <a:ext uri="{9D8B030D-6E8A-4147-A177-3AD203B41FA5}">
                      <a16:colId xmlns:a16="http://schemas.microsoft.com/office/drawing/2014/main" val="2371310569"/>
                    </a:ext>
                  </a:extLst>
                </a:gridCol>
                <a:gridCol w="396840">
                  <a:extLst>
                    <a:ext uri="{9D8B030D-6E8A-4147-A177-3AD203B41FA5}">
                      <a16:colId xmlns:a16="http://schemas.microsoft.com/office/drawing/2014/main" val="762951595"/>
                    </a:ext>
                  </a:extLst>
                </a:gridCol>
                <a:gridCol w="396840">
                  <a:extLst>
                    <a:ext uri="{9D8B030D-6E8A-4147-A177-3AD203B41FA5}">
                      <a16:colId xmlns:a16="http://schemas.microsoft.com/office/drawing/2014/main" val="3686480024"/>
                    </a:ext>
                  </a:extLst>
                </a:gridCol>
                <a:gridCol w="396840">
                  <a:extLst>
                    <a:ext uri="{9D8B030D-6E8A-4147-A177-3AD203B41FA5}">
                      <a16:colId xmlns:a16="http://schemas.microsoft.com/office/drawing/2014/main" val="4147596208"/>
                    </a:ext>
                  </a:extLst>
                </a:gridCol>
                <a:gridCol w="396840">
                  <a:extLst>
                    <a:ext uri="{9D8B030D-6E8A-4147-A177-3AD203B41FA5}">
                      <a16:colId xmlns:a16="http://schemas.microsoft.com/office/drawing/2014/main" val="1102185611"/>
                    </a:ext>
                  </a:extLst>
                </a:gridCol>
                <a:gridCol w="396840">
                  <a:extLst>
                    <a:ext uri="{9D8B030D-6E8A-4147-A177-3AD203B41FA5}">
                      <a16:colId xmlns:a16="http://schemas.microsoft.com/office/drawing/2014/main" val="3983076434"/>
                    </a:ext>
                  </a:extLst>
                </a:gridCol>
                <a:gridCol w="658944">
                  <a:extLst>
                    <a:ext uri="{9D8B030D-6E8A-4147-A177-3AD203B41FA5}">
                      <a16:colId xmlns:a16="http://schemas.microsoft.com/office/drawing/2014/main" val="1970483407"/>
                    </a:ext>
                  </a:extLst>
                </a:gridCol>
                <a:gridCol w="635924">
                  <a:extLst>
                    <a:ext uri="{9D8B030D-6E8A-4147-A177-3AD203B41FA5}">
                      <a16:colId xmlns:a16="http://schemas.microsoft.com/office/drawing/2014/main" val="1551145318"/>
                    </a:ext>
                  </a:extLst>
                </a:gridCol>
                <a:gridCol w="611692">
                  <a:extLst>
                    <a:ext uri="{9D8B030D-6E8A-4147-A177-3AD203B41FA5}">
                      <a16:colId xmlns:a16="http://schemas.microsoft.com/office/drawing/2014/main" val="1757271263"/>
                    </a:ext>
                  </a:extLst>
                </a:gridCol>
                <a:gridCol w="611691">
                  <a:extLst>
                    <a:ext uri="{9D8B030D-6E8A-4147-A177-3AD203B41FA5}">
                      <a16:colId xmlns:a16="http://schemas.microsoft.com/office/drawing/2014/main" val="3876938482"/>
                    </a:ext>
                  </a:extLst>
                </a:gridCol>
                <a:gridCol w="691913">
                  <a:extLst>
                    <a:ext uri="{9D8B030D-6E8A-4147-A177-3AD203B41FA5}">
                      <a16:colId xmlns:a16="http://schemas.microsoft.com/office/drawing/2014/main" val="3114402775"/>
                    </a:ext>
                  </a:extLst>
                </a:gridCol>
                <a:gridCol w="220611">
                  <a:extLst>
                    <a:ext uri="{9D8B030D-6E8A-4147-A177-3AD203B41FA5}">
                      <a16:colId xmlns:a16="http://schemas.microsoft.com/office/drawing/2014/main" val="3207654719"/>
                    </a:ext>
                  </a:extLst>
                </a:gridCol>
                <a:gridCol w="621719">
                  <a:extLst>
                    <a:ext uri="{9D8B030D-6E8A-4147-A177-3AD203B41FA5}">
                      <a16:colId xmlns:a16="http://schemas.microsoft.com/office/drawing/2014/main" val="1288476619"/>
                    </a:ext>
                  </a:extLst>
                </a:gridCol>
                <a:gridCol w="543890">
                  <a:extLst>
                    <a:ext uri="{9D8B030D-6E8A-4147-A177-3AD203B41FA5}">
                      <a16:colId xmlns:a16="http://schemas.microsoft.com/office/drawing/2014/main" val="2443439902"/>
                    </a:ext>
                  </a:extLst>
                </a:gridCol>
              </a:tblGrid>
              <a:tr h="548487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Структура на изворите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Q2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Q3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900" b="1" dirty="0">
                          <a:solidFill>
                            <a:srgbClr val="002060"/>
                          </a:solidFill>
                        </a:rPr>
                        <a:t>Годишна промена </a:t>
                      </a:r>
                      <a:r>
                        <a:rPr lang="mk-MK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</a:t>
                      </a:r>
                      <a:r>
                        <a:rPr lang="mk-MK" sz="9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mk-MK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681012"/>
                  </a:ext>
                </a:extLst>
              </a:tr>
              <a:tr h="425485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Депозити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405,587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430,870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468,844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493,955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539,602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534,525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544,432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556,975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600,967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598,155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-0.5%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252192"/>
                  </a:ext>
                </a:extLst>
              </a:tr>
              <a:tr h="322640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Капитал и резерви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60,295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68,175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73,779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84,361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92,910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98,096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99,596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103,897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105,206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109,644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224086"/>
                  </a:ext>
                </a:extLst>
              </a:tr>
              <a:tr h="322640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Останата пасива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84,087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86,456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96,043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105,939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114,227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106,317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107,216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104,164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118,639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114,184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-3.8%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667135"/>
                  </a:ext>
                </a:extLst>
              </a:tr>
              <a:tr h="322640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Пасива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549,969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585,501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638,666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684,255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746,739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738,938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751,244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765,036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824,812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821,983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-0.3%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158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354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6783355" y="1058699"/>
            <a:ext cx="5194872" cy="1426845"/>
          </a:xfrm>
          <a:prstGeom prst="roundRect">
            <a:avLst>
              <a:gd name="adj" fmla="val 20745"/>
            </a:avLst>
          </a:prstGeom>
          <a:solidFill>
            <a:schemeClr val="accent1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numCol="2" anchor="ctr">
            <a:noAutofit/>
          </a:bodyPr>
          <a:lstStyle/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bg1"/>
                </a:solidFill>
              </a:rPr>
              <a:t>Депозити од домаќинствата со учество од 6</a:t>
            </a:r>
            <a:r>
              <a:rPr lang="en-US" sz="1100" dirty="0">
                <a:solidFill>
                  <a:schemeClr val="bg1"/>
                </a:solidFill>
              </a:rPr>
              <a:t>8</a:t>
            </a:r>
            <a:r>
              <a:rPr lang="ru-RU" sz="1100" dirty="0">
                <a:solidFill>
                  <a:schemeClr val="bg1"/>
                </a:solidFill>
              </a:rPr>
              <a:t>% во вкупните депозити, бележат</a:t>
            </a:r>
            <a:r>
              <a:rPr lang="mk-MK" sz="1100" dirty="0">
                <a:solidFill>
                  <a:schemeClr val="bg1"/>
                </a:solidFill>
              </a:rPr>
              <a:t> годишен пораст од 1</a:t>
            </a:r>
            <a:r>
              <a:rPr lang="en-US" sz="1100" dirty="0">
                <a:solidFill>
                  <a:schemeClr val="bg1"/>
                </a:solidFill>
              </a:rPr>
              <a:t>2.7</a:t>
            </a:r>
            <a:r>
              <a:rPr lang="mk-MK" sz="1100" dirty="0">
                <a:solidFill>
                  <a:schemeClr val="bg1"/>
                </a:solidFill>
              </a:rPr>
              <a:t> %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mk-MK" sz="1100" dirty="0">
                <a:solidFill>
                  <a:schemeClr val="bg1"/>
                </a:solidFill>
              </a:rPr>
              <a:t>или </a:t>
            </a:r>
            <a:r>
              <a:rPr lang="en-US" sz="1100" dirty="0">
                <a:solidFill>
                  <a:schemeClr val="bg1"/>
                </a:solidFill>
              </a:rPr>
              <a:t>0.8</a:t>
            </a:r>
            <a:r>
              <a:rPr lang="mk-MK" sz="1100" dirty="0">
                <a:solidFill>
                  <a:schemeClr val="bg1"/>
                </a:solidFill>
              </a:rPr>
              <a:t>%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mk-MK" sz="1100" dirty="0">
                <a:solidFill>
                  <a:schemeClr val="bg1"/>
                </a:solidFill>
              </a:rPr>
              <a:t>на квартална основа</a:t>
            </a:r>
            <a:endParaRPr lang="en-US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bg1"/>
                </a:solidFill>
              </a:rPr>
              <a:t>Нефинансиските друштва  учествуваат со </a:t>
            </a:r>
            <a:r>
              <a:rPr lang="mk-MK" sz="1100" dirty="0">
                <a:solidFill>
                  <a:schemeClr val="bg1"/>
                </a:solidFill>
              </a:rPr>
              <a:t>30% со годишен пораст од </a:t>
            </a:r>
            <a:r>
              <a:rPr lang="en-US" sz="1100" dirty="0">
                <a:solidFill>
                  <a:schemeClr val="bg1"/>
                </a:solidFill>
              </a:rPr>
              <a:t>11.8</a:t>
            </a:r>
            <a:r>
              <a:rPr lang="mk-MK" sz="1100" dirty="0">
                <a:solidFill>
                  <a:schemeClr val="bg1"/>
                </a:solidFill>
              </a:rPr>
              <a:t>% или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mk-MK" sz="1100" dirty="0">
                <a:solidFill>
                  <a:schemeClr val="bg1"/>
                </a:solidFill>
              </a:rPr>
              <a:t>пад од (-3,7%) </a:t>
            </a:r>
            <a:r>
              <a:rPr lang="ru-RU" sz="1100" dirty="0">
                <a:solidFill>
                  <a:schemeClr val="bg1"/>
                </a:solidFill>
              </a:rPr>
              <a:t>на квартална основа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id="{AE7160CF-0E47-F20C-F5ED-90097421E1D9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9692B6-BE7A-79E1-121D-C92B0AB5BCE6}"/>
              </a:ext>
            </a:extLst>
          </p:cNvPr>
          <p:cNvSpPr txBox="1"/>
          <p:nvPr/>
        </p:nvSpPr>
        <p:spPr>
          <a:xfrm flipH="1">
            <a:off x="8939585" y="5388733"/>
            <a:ext cx="15427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/>
            <a:r>
              <a:rPr lang="mk-MK" sz="1400" i="0" u="none" strike="noStrike" dirty="0">
                <a:solidFill>
                  <a:srgbClr val="002060"/>
                </a:solidFill>
                <a:effectLst/>
              </a:rPr>
              <a:t>Домаќинства </a:t>
            </a:r>
            <a:endParaRPr lang="en-GB" sz="1400" i="0" u="none" strike="noStrike" dirty="0">
              <a:solidFill>
                <a:srgbClr val="002060"/>
              </a:solidFill>
              <a:effectLst/>
            </a:endParaRPr>
          </a:p>
          <a:p>
            <a:pPr fontAlgn="ctr"/>
            <a:r>
              <a:rPr lang="mk-MK" sz="1400" b="1" dirty="0">
                <a:solidFill>
                  <a:srgbClr val="002060"/>
                </a:solidFill>
              </a:rPr>
              <a:t>годишно </a:t>
            </a:r>
            <a:r>
              <a:rPr lang="en-US" sz="1400" b="1" dirty="0">
                <a:solidFill>
                  <a:srgbClr val="002060"/>
                </a:solidFill>
              </a:rPr>
              <a:t>1</a:t>
            </a:r>
            <a:r>
              <a:rPr lang="mk-MK" sz="1400" b="1" dirty="0">
                <a:solidFill>
                  <a:srgbClr val="002060"/>
                </a:solidFill>
              </a:rPr>
              <a:t>2</a:t>
            </a:r>
            <a:r>
              <a:rPr lang="en-US" sz="1400" b="1" dirty="0">
                <a:solidFill>
                  <a:srgbClr val="002060"/>
                </a:solidFill>
              </a:rPr>
              <a:t>.</a:t>
            </a:r>
            <a:r>
              <a:rPr lang="mk-MK" sz="1400" b="1" dirty="0">
                <a:solidFill>
                  <a:srgbClr val="002060"/>
                </a:solidFill>
              </a:rPr>
              <a:t>7</a:t>
            </a:r>
            <a:r>
              <a:rPr lang="en-GB" sz="1400" b="1" dirty="0">
                <a:solidFill>
                  <a:srgbClr val="002060"/>
                </a:solidFill>
              </a:rPr>
              <a:t> </a:t>
            </a:r>
            <a:r>
              <a:rPr lang="en-US" sz="1400" b="1" i="0" u="none" strike="noStrike" dirty="0">
                <a:solidFill>
                  <a:srgbClr val="002060"/>
                </a:solidFill>
                <a:effectLst/>
                <a:latin typeface="+mn-lt"/>
              </a:rPr>
              <a:t>%</a:t>
            </a:r>
            <a:endParaRPr lang="en-US" sz="1800" b="1" i="0" u="none" strike="noStrike" dirty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D78D87-78A2-8386-B77F-212F10398B78}"/>
              </a:ext>
            </a:extLst>
          </p:cNvPr>
          <p:cNvSpPr txBox="1"/>
          <p:nvPr/>
        </p:nvSpPr>
        <p:spPr>
          <a:xfrm>
            <a:off x="7878204" y="6075409"/>
            <a:ext cx="17795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/>
            <a:r>
              <a:rPr lang="mk-MK" sz="1400" i="0" u="none" strike="noStrike" dirty="0">
                <a:solidFill>
                  <a:srgbClr val="002060"/>
                </a:solidFill>
                <a:effectLst/>
              </a:rPr>
              <a:t>Вкупни депозити </a:t>
            </a:r>
            <a:endParaRPr lang="en-GB" sz="1400" i="0" u="none" strike="noStrike" dirty="0">
              <a:solidFill>
                <a:srgbClr val="002060"/>
              </a:solidFill>
              <a:effectLst/>
            </a:endParaRPr>
          </a:p>
          <a:p>
            <a:pPr fontAlgn="ctr"/>
            <a:r>
              <a:rPr lang="mk-MK" sz="1400" b="1" dirty="0">
                <a:solidFill>
                  <a:srgbClr val="002060"/>
                </a:solidFill>
              </a:rPr>
              <a:t>годишно </a:t>
            </a:r>
            <a:r>
              <a:rPr lang="en-US" sz="1400" b="1" dirty="0">
                <a:solidFill>
                  <a:srgbClr val="002060"/>
                </a:solidFill>
              </a:rPr>
              <a:t>11.</a:t>
            </a:r>
            <a:r>
              <a:rPr lang="mk-MK" sz="1400" b="1" dirty="0">
                <a:solidFill>
                  <a:srgbClr val="002060"/>
                </a:solidFill>
              </a:rPr>
              <a:t>9</a:t>
            </a:r>
            <a:r>
              <a:rPr lang="en-US" sz="1400" b="1" i="0" u="none" strike="noStrike" dirty="0">
                <a:solidFill>
                  <a:srgbClr val="002060"/>
                </a:solidFill>
                <a:effectLst/>
                <a:latin typeface="+mn-lt"/>
              </a:rPr>
              <a:t>%</a:t>
            </a:r>
          </a:p>
        </p:txBody>
      </p:sp>
      <p:pic>
        <p:nvPicPr>
          <p:cNvPr id="13" name="Picture 12" descr="Shape, arrow&#10;&#10;Description automatically generated">
            <a:extLst>
              <a:ext uri="{FF2B5EF4-FFF2-40B4-BE49-F238E27FC236}">
                <a16:creationId xmlns:a16="http://schemas.microsoft.com/office/drawing/2014/main" id="{D4EF0D94-B175-6424-E7A2-73DE5D3AE2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0357">
            <a:off x="10217125" y="5280340"/>
            <a:ext cx="1436062" cy="1376098"/>
          </a:xfrm>
          <a:prstGeom prst="rect">
            <a:avLst/>
          </a:prstGeom>
        </p:spPr>
      </p:pic>
      <p:sp>
        <p:nvSpPr>
          <p:cNvPr id="6" name="object 3">
            <a:extLst>
              <a:ext uri="{FF2B5EF4-FFF2-40B4-BE49-F238E27FC236}">
                <a16:creationId xmlns:a16="http://schemas.microsoft.com/office/drawing/2014/main" id="{D9380E86-1114-72BB-0849-E290F11D4481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0B17632-6000-9997-4657-4D0A1867D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69140"/>
            <a:ext cx="11999742" cy="615584"/>
          </a:xfrm>
        </p:spPr>
        <p:txBody>
          <a:bodyPr>
            <a:noAutofit/>
          </a:bodyPr>
          <a:lstStyle/>
          <a:p>
            <a:pPr algn="l"/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 </a:t>
            </a:r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Депозити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D4B1F4-A6AC-8728-3ED3-F792A531F3F7}"/>
              </a:ext>
            </a:extLst>
          </p:cNvPr>
          <p:cNvSpPr txBox="1"/>
          <p:nvPr/>
        </p:nvSpPr>
        <p:spPr>
          <a:xfrm>
            <a:off x="7633253" y="2846252"/>
            <a:ext cx="39756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t">
              <a:lnSpc>
                <a:spcPct val="100000"/>
              </a:lnSpc>
              <a:spcBef>
                <a:spcPts val="0"/>
              </a:spcBef>
            </a:pPr>
            <a:r>
              <a:rPr lang="mk-MK" sz="900" b="1" dirty="0">
                <a:solidFill>
                  <a:srgbClr val="002060"/>
                </a:solidFill>
              </a:rPr>
              <a:t>Извор</a:t>
            </a:r>
            <a:r>
              <a:rPr lang="en-US" sz="900" b="1" dirty="0">
                <a:solidFill>
                  <a:srgbClr val="002060"/>
                </a:solidFill>
              </a:rPr>
              <a:t>:</a:t>
            </a:r>
            <a:r>
              <a:rPr lang="en-GB" sz="900" b="1" dirty="0">
                <a:solidFill>
                  <a:srgbClr val="002060"/>
                </a:solidFill>
              </a:rPr>
              <a:t> </a:t>
            </a:r>
            <a:r>
              <a:rPr lang="mk-MK" sz="900" b="1" dirty="0">
                <a:solidFill>
                  <a:srgbClr val="002060"/>
                </a:solidFill>
              </a:rPr>
              <a:t>Народна банка </a:t>
            </a:r>
          </a:p>
          <a:p>
            <a:pPr fontAlgn="t"/>
            <a:r>
              <a:rPr lang="ru-RU" sz="900" dirty="0">
                <a:solidFill>
                  <a:srgbClr val="002060"/>
                </a:solidFill>
              </a:rPr>
              <a:t>ИЗВЕШТАЈ ЗА РИЗИЦИТЕ ВО БАНКАРСКИОТ СИСТЕМ НА РС МАКЕДОНИЈА</a:t>
            </a:r>
            <a:r>
              <a:rPr lang="en-US" sz="900" dirty="0">
                <a:solidFill>
                  <a:srgbClr val="002060"/>
                </a:solidFill>
              </a:rPr>
              <a:t>, </a:t>
            </a:r>
          </a:p>
          <a:p>
            <a:pPr fontAlgn="t"/>
            <a:r>
              <a:rPr lang="en-US" sz="900" dirty="0">
                <a:solidFill>
                  <a:srgbClr val="002060"/>
                </a:solidFill>
              </a:rPr>
              <a:t>Q1 2025</a:t>
            </a:r>
            <a:endParaRPr lang="mk-MK" sz="900" dirty="0">
              <a:solidFill>
                <a:srgbClr val="002060"/>
              </a:solidFill>
            </a:endParaRPr>
          </a:p>
          <a:p>
            <a:pPr fontAlgn="t"/>
            <a:r>
              <a:rPr lang="en-US" sz="900" dirty="0">
                <a:solidFill>
                  <a:srgbClr val="002060"/>
                </a:solidFill>
              </a:rPr>
              <a:t>https://www.nbrm.mk/ns-newsarticle-izvestai-za-bankarskiot-sistem-na-republika-severna-makedonija-vo-2025-godina.nspx</a:t>
            </a:r>
            <a:endParaRPr lang="ru-RU" sz="900" dirty="0">
              <a:solidFill>
                <a:srgbClr val="002060"/>
              </a:solidFill>
            </a:endParaRPr>
          </a:p>
          <a:p>
            <a:pPr fontAlgn="t"/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21FDFA-B8E6-1F05-BD59-C5FD5117ECF0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1840301-CCDF-1605-F6BB-B20C39CEB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755875"/>
              </p:ext>
            </p:extLst>
          </p:nvPr>
        </p:nvGraphicFramePr>
        <p:xfrm>
          <a:off x="6783355" y="3812963"/>
          <a:ext cx="5194872" cy="1426845"/>
        </p:xfrm>
        <a:graphic>
          <a:graphicData uri="http://schemas.openxmlformats.org/drawingml/2006/table">
            <a:tbl>
              <a:tblPr/>
              <a:tblGrid>
                <a:gridCol w="981995">
                  <a:extLst>
                    <a:ext uri="{9D8B030D-6E8A-4147-A177-3AD203B41FA5}">
                      <a16:colId xmlns:a16="http://schemas.microsoft.com/office/drawing/2014/main" val="1167920208"/>
                    </a:ext>
                  </a:extLst>
                </a:gridCol>
                <a:gridCol w="323351">
                  <a:extLst>
                    <a:ext uri="{9D8B030D-6E8A-4147-A177-3AD203B41FA5}">
                      <a16:colId xmlns:a16="http://schemas.microsoft.com/office/drawing/2014/main" val="1230330"/>
                    </a:ext>
                  </a:extLst>
                </a:gridCol>
                <a:gridCol w="2205173">
                  <a:extLst>
                    <a:ext uri="{9D8B030D-6E8A-4147-A177-3AD203B41FA5}">
                      <a16:colId xmlns:a16="http://schemas.microsoft.com/office/drawing/2014/main" val="4063495216"/>
                    </a:ext>
                  </a:extLst>
                </a:gridCol>
                <a:gridCol w="1684353">
                  <a:extLst>
                    <a:ext uri="{9D8B030D-6E8A-4147-A177-3AD203B41FA5}">
                      <a16:colId xmlns:a16="http://schemas.microsoft.com/office/drawing/2014/main" val="3344929154"/>
                    </a:ext>
                  </a:extLst>
                </a:gridCol>
              </a:tblGrid>
              <a:tr h="385855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Депозити на нефинансиски субјекти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mk-MK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093723"/>
                  </a:ext>
                </a:extLst>
              </a:tr>
              <a:tr h="223829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Вкупно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baseline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-0.5%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38596"/>
                  </a:ext>
                </a:extLst>
              </a:tr>
              <a:tr h="287517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нефинансиски друштва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baseline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-3.7%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094125"/>
                  </a:ext>
                </a:extLst>
              </a:tr>
              <a:tr h="223829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домаќинства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baseline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12.7%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1713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5AAAA6B-6FBA-221C-2BC4-0510FDA37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01268"/>
              </p:ext>
            </p:extLst>
          </p:nvPr>
        </p:nvGraphicFramePr>
        <p:xfrm>
          <a:off x="94143" y="5534389"/>
          <a:ext cx="6308927" cy="1082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2200">
                  <a:extLst>
                    <a:ext uri="{9D8B030D-6E8A-4147-A177-3AD203B41FA5}">
                      <a16:colId xmlns:a16="http://schemas.microsoft.com/office/drawing/2014/main" val="3939859226"/>
                    </a:ext>
                  </a:extLst>
                </a:gridCol>
                <a:gridCol w="225425">
                  <a:extLst>
                    <a:ext uri="{9D8B030D-6E8A-4147-A177-3AD203B41FA5}">
                      <a16:colId xmlns:a16="http://schemas.microsoft.com/office/drawing/2014/main" val="281506679"/>
                    </a:ext>
                  </a:extLst>
                </a:gridCol>
                <a:gridCol w="225425">
                  <a:extLst>
                    <a:ext uri="{9D8B030D-6E8A-4147-A177-3AD203B41FA5}">
                      <a16:colId xmlns:a16="http://schemas.microsoft.com/office/drawing/2014/main" val="2669261139"/>
                    </a:ext>
                  </a:extLst>
                </a:gridCol>
                <a:gridCol w="225425">
                  <a:extLst>
                    <a:ext uri="{9D8B030D-6E8A-4147-A177-3AD203B41FA5}">
                      <a16:colId xmlns:a16="http://schemas.microsoft.com/office/drawing/2014/main" val="1128778905"/>
                    </a:ext>
                  </a:extLst>
                </a:gridCol>
                <a:gridCol w="225425">
                  <a:extLst>
                    <a:ext uri="{9D8B030D-6E8A-4147-A177-3AD203B41FA5}">
                      <a16:colId xmlns:a16="http://schemas.microsoft.com/office/drawing/2014/main" val="2432907219"/>
                    </a:ext>
                  </a:extLst>
                </a:gridCol>
                <a:gridCol w="225425">
                  <a:extLst>
                    <a:ext uri="{9D8B030D-6E8A-4147-A177-3AD203B41FA5}">
                      <a16:colId xmlns:a16="http://schemas.microsoft.com/office/drawing/2014/main" val="2404041974"/>
                    </a:ext>
                  </a:extLst>
                </a:gridCol>
                <a:gridCol w="399387">
                  <a:extLst>
                    <a:ext uri="{9D8B030D-6E8A-4147-A177-3AD203B41FA5}">
                      <a16:colId xmlns:a16="http://schemas.microsoft.com/office/drawing/2014/main" val="2999322060"/>
                    </a:ext>
                  </a:extLst>
                </a:gridCol>
                <a:gridCol w="399387">
                  <a:extLst>
                    <a:ext uri="{9D8B030D-6E8A-4147-A177-3AD203B41FA5}">
                      <a16:colId xmlns:a16="http://schemas.microsoft.com/office/drawing/2014/main" val="3758501969"/>
                    </a:ext>
                  </a:extLst>
                </a:gridCol>
                <a:gridCol w="399387">
                  <a:extLst>
                    <a:ext uri="{9D8B030D-6E8A-4147-A177-3AD203B41FA5}">
                      <a16:colId xmlns:a16="http://schemas.microsoft.com/office/drawing/2014/main" val="602594260"/>
                    </a:ext>
                  </a:extLst>
                </a:gridCol>
                <a:gridCol w="327617">
                  <a:extLst>
                    <a:ext uri="{9D8B030D-6E8A-4147-A177-3AD203B41FA5}">
                      <a16:colId xmlns:a16="http://schemas.microsoft.com/office/drawing/2014/main" val="1587119708"/>
                    </a:ext>
                  </a:extLst>
                </a:gridCol>
                <a:gridCol w="353824">
                  <a:extLst>
                    <a:ext uri="{9D8B030D-6E8A-4147-A177-3AD203B41FA5}">
                      <a16:colId xmlns:a16="http://schemas.microsoft.com/office/drawing/2014/main" val="912195312"/>
                    </a:ext>
                  </a:extLst>
                </a:gridCol>
              </a:tblGrid>
              <a:tr h="5562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Пондерирани каматни стапки на примени депозити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rtl="0" fontAlgn="b"/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Q2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Q3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 2</a:t>
                      </a:r>
                      <a:r>
                        <a:rPr lang="mk-MK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4504187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КАМАТНИ СТАПКИ НА ВКУПНО ПРИМЕНИ ДЕПОЗИТИ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Денари и девизи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1.26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0.95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0.74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0.86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1.79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33455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1770274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D247B50-255F-EFCD-4A80-62580BEC59C2}"/>
              </a:ext>
            </a:extLst>
          </p:cNvPr>
          <p:cNvSpPr txBox="1"/>
          <p:nvPr/>
        </p:nvSpPr>
        <p:spPr>
          <a:xfrm>
            <a:off x="5747917" y="198744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308DB65-AB03-2FD2-C0C4-937019EAC0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1669266"/>
              </p:ext>
            </p:extLst>
          </p:nvPr>
        </p:nvGraphicFramePr>
        <p:xfrm>
          <a:off x="349094" y="1152487"/>
          <a:ext cx="6357431" cy="4073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1431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48835</TotalTime>
  <Words>3161</Words>
  <Application>Microsoft Office PowerPoint</Application>
  <PresentationFormat>Widescreen</PresentationFormat>
  <Paragraphs>899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Amasis MT Pro</vt:lpstr>
      <vt:lpstr>Arial</vt:lpstr>
      <vt:lpstr>Calibri</vt:lpstr>
      <vt:lpstr>Calibri Light</vt:lpstr>
      <vt:lpstr>Tahoma</vt:lpstr>
      <vt:lpstr>Times New Roman</vt:lpstr>
      <vt:lpstr>Titillium Web</vt:lpstr>
      <vt:lpstr>Wingdings</vt:lpstr>
      <vt:lpstr>Office Theme</vt:lpstr>
      <vt:lpstr>Макроекономски показатели и   БАНКАРСКИ СИСТЕМ НА РЕПУБЛИКА СЕВЕРНА МАКЕДОНИЈА    прв квартал 2025 година </vt:lpstr>
      <vt:lpstr>PowerPoint Presentation</vt:lpstr>
      <vt:lpstr>PowerPoint Presentation</vt:lpstr>
      <vt:lpstr>Македонски банкарски сектор:  Актива</vt:lpstr>
      <vt:lpstr>PowerPoint Presentation</vt:lpstr>
      <vt:lpstr> Mакедонски банкарски сектор  КРЕДИТИ/support green transformation of the economy </vt:lpstr>
      <vt:lpstr>Македонски банкарски сектор:   КРЕДИТИ, квалитет на актива, кредитен ризик</vt:lpstr>
      <vt:lpstr> Maкедонски банкарски сектор Извори на средства и солвентност</vt:lpstr>
      <vt:lpstr> Македонски банкарски сектор:   Депозити</vt:lpstr>
      <vt:lpstr> Mакедонски банкарски сектор  Индикатори за профитабилност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Bauloska</dc:creator>
  <cp:lastModifiedBy>Daniela Bauloska</cp:lastModifiedBy>
  <cp:revision>1314</cp:revision>
  <cp:lastPrinted>2023-11-22T08:32:00Z</cp:lastPrinted>
  <dcterms:created xsi:type="dcterms:W3CDTF">2022-02-26T19:35:07Z</dcterms:created>
  <dcterms:modified xsi:type="dcterms:W3CDTF">2025-08-18T13:01:14Z</dcterms:modified>
</cp:coreProperties>
</file>