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FF"/>
    <a:srgbClr val="FF0066"/>
    <a:srgbClr val="FF99CC"/>
    <a:srgbClr val="00FF00"/>
    <a:srgbClr val="00CCFF"/>
    <a:srgbClr val="411B45"/>
    <a:srgbClr val="BDBD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EAFDB-FC74-43F3-AB90-BB4F2F3707CE}" v="1299" dt="2025-07-25T09:17:05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Bauloska" userId="1c2cd05b-4418-4939-8661-5d54f27325fe" providerId="ADAL" clId="{FD0EAFDB-FC74-43F3-AB90-BB4F2F3707CE}"/>
    <pc:docChg chg="undo redo custSel modSld">
      <pc:chgData name="Daniela Bauloska" userId="1c2cd05b-4418-4939-8661-5d54f27325fe" providerId="ADAL" clId="{FD0EAFDB-FC74-43F3-AB90-BB4F2F3707CE}" dt="2025-07-25T09:17:32.864" v="3715" actId="20577"/>
      <pc:docMkLst>
        <pc:docMk/>
      </pc:docMkLst>
      <pc:sldChg chg="modSp mod">
        <pc:chgData name="Daniela Bauloska" userId="1c2cd05b-4418-4939-8661-5d54f27325fe" providerId="ADAL" clId="{FD0EAFDB-FC74-43F3-AB90-BB4F2F3707CE}" dt="2025-07-14T09:50:59.969" v="1764" actId="114"/>
        <pc:sldMkLst>
          <pc:docMk/>
          <pc:sldMk cId="1672680497" sldId="256"/>
        </pc:sldMkLst>
        <pc:spChg chg="mod">
          <ac:chgData name="Daniela Bauloska" userId="1c2cd05b-4418-4939-8661-5d54f27325fe" providerId="ADAL" clId="{FD0EAFDB-FC74-43F3-AB90-BB4F2F3707CE}" dt="2025-07-14T09:50:59.969" v="1764" actId="114"/>
          <ac:spMkLst>
            <pc:docMk/>
            <pc:sldMk cId="1672680497" sldId="256"/>
            <ac:spMk id="2" creationId="{DCD5D195-1458-4A78-BBDC-96AC3D44AE5A}"/>
          </ac:spMkLst>
        </pc:spChg>
      </pc:sldChg>
      <pc:sldChg chg="addSp delSp modSp mod">
        <pc:chgData name="Daniela Bauloska" userId="1c2cd05b-4418-4939-8661-5d54f27325fe" providerId="ADAL" clId="{FD0EAFDB-FC74-43F3-AB90-BB4F2F3707CE}" dt="2025-07-23T11:38:50.229" v="3545" actId="20577"/>
        <pc:sldMkLst>
          <pc:docMk/>
          <pc:sldMk cId="3344934849" sldId="289"/>
        </pc:sldMkLst>
        <pc:spChg chg="add mod">
          <ac:chgData name="Daniela Bauloska" userId="1c2cd05b-4418-4939-8661-5d54f27325fe" providerId="ADAL" clId="{FD0EAFDB-FC74-43F3-AB90-BB4F2F3707CE}" dt="2025-07-09T09:38:13.807" v="1149" actId="114"/>
          <ac:spMkLst>
            <pc:docMk/>
            <pc:sldMk cId="3344934849" sldId="289"/>
            <ac:spMk id="3" creationId="{4C5BDBB0-5A27-14A3-EF79-56E493659720}"/>
          </ac:spMkLst>
        </pc:spChg>
        <pc:spChg chg="mod">
          <ac:chgData name="Daniela Bauloska" userId="1c2cd05b-4418-4939-8661-5d54f27325fe" providerId="ADAL" clId="{FD0EAFDB-FC74-43F3-AB90-BB4F2F3707CE}" dt="2025-07-22T13:00:56.016" v="3455" actId="14100"/>
          <ac:spMkLst>
            <pc:docMk/>
            <pc:sldMk cId="3344934849" sldId="289"/>
            <ac:spMk id="10" creationId="{5077339C-8756-475E-A15D-7A450F2306DE}"/>
          </ac:spMkLst>
        </pc:spChg>
        <pc:spChg chg="mod">
          <ac:chgData name="Daniela Bauloska" userId="1c2cd05b-4418-4939-8661-5d54f27325fe" providerId="ADAL" clId="{FD0EAFDB-FC74-43F3-AB90-BB4F2F3707CE}" dt="2025-07-09T08:46:22.111" v="1147" actId="255"/>
          <ac:spMkLst>
            <pc:docMk/>
            <pc:sldMk cId="3344934849" sldId="289"/>
            <ac:spMk id="13" creationId="{C251B0B9-4716-4655-90DD-99307075E936}"/>
          </ac:spMkLst>
        </pc:spChg>
        <pc:spChg chg="mod">
          <ac:chgData name="Daniela Bauloska" userId="1c2cd05b-4418-4939-8661-5d54f27325fe" providerId="ADAL" clId="{FD0EAFDB-FC74-43F3-AB90-BB4F2F3707CE}" dt="2025-07-23T11:37:46.164" v="3505" actId="6549"/>
          <ac:spMkLst>
            <pc:docMk/>
            <pc:sldMk cId="3344934849" sldId="289"/>
            <ac:spMk id="15" creationId="{08C7E014-7C73-6F06-2D34-9D58CC48AAE5}"/>
          </ac:spMkLst>
        </pc:spChg>
        <pc:graphicFrameChg chg="add mod modGraphic">
          <ac:chgData name="Daniela Bauloska" userId="1c2cd05b-4418-4939-8661-5d54f27325fe" providerId="ADAL" clId="{FD0EAFDB-FC74-43F3-AB90-BB4F2F3707CE}" dt="2025-07-23T11:38:50.229" v="3545" actId="20577"/>
          <ac:graphicFrameMkLst>
            <pc:docMk/>
            <pc:sldMk cId="3344934849" sldId="289"/>
            <ac:graphicFrameMk id="5" creationId="{FA654D11-6089-3E13-4630-61D34D4D0836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18T07:30:27.601" v="2416"/>
          <ac:graphicFrameMkLst>
            <pc:docMk/>
            <pc:sldMk cId="3344934849" sldId="289"/>
            <ac:graphicFrameMk id="7" creationId="{571F4F63-C699-B511-3D35-9661C8478A7C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7:32.864" v="3715" actId="20577"/>
        <pc:sldMkLst>
          <pc:docMk/>
          <pc:sldMk cId="783120301" sldId="300"/>
        </pc:sldMkLst>
        <pc:spChg chg="mod">
          <ac:chgData name="Daniela Bauloska" userId="1c2cd05b-4418-4939-8661-5d54f27325fe" providerId="ADAL" clId="{FD0EAFDB-FC74-43F3-AB90-BB4F2F3707CE}" dt="2025-07-09T09:40:19.541" v="1165" actId="1076"/>
          <ac:spMkLst>
            <pc:docMk/>
            <pc:sldMk cId="783120301" sldId="300"/>
            <ac:spMk id="7" creationId="{416F71D7-8D0E-33C9-7AE8-716A62869A9A}"/>
          </ac:spMkLst>
        </pc:spChg>
        <pc:spChg chg="mod">
          <ac:chgData name="Daniela Bauloska" userId="1c2cd05b-4418-4939-8661-5d54f27325fe" providerId="ADAL" clId="{FD0EAFDB-FC74-43F3-AB90-BB4F2F3707CE}" dt="2025-07-25T09:17:32.864" v="3715" actId="20577"/>
          <ac:spMkLst>
            <pc:docMk/>
            <pc:sldMk cId="783120301" sldId="300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FD0EAFDB-FC74-43F3-AB90-BB4F2F3707CE}" dt="2025-07-18T10:27:36.335" v="3087" actId="20577"/>
          <ac:graphicFrameMkLst>
            <pc:docMk/>
            <pc:sldMk cId="783120301" sldId="300"/>
            <ac:graphicFrameMk id="4" creationId="{713F8965-7197-1C3A-6834-ED24431557A8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17T07:00:36.951" v="2381" actId="207"/>
          <ac:graphicFrameMkLst>
            <pc:docMk/>
            <pc:sldMk cId="783120301" sldId="300"/>
            <ac:graphicFrameMk id="5" creationId="{220F2C73-A54B-028E-7324-BBB281CA279A}"/>
          </ac:graphicFrameMkLst>
        </pc:graphicFrameChg>
        <pc:graphicFrameChg chg="mod">
          <ac:chgData name="Daniela Bauloska" userId="1c2cd05b-4418-4939-8661-5d54f27325fe" providerId="ADAL" clId="{FD0EAFDB-FC74-43F3-AB90-BB4F2F3707CE}" dt="2025-07-09T08:10:22.257" v="937" actId="14100"/>
          <ac:graphicFrameMkLst>
            <pc:docMk/>
            <pc:sldMk cId="783120301" sldId="300"/>
            <ac:graphicFrameMk id="8" creationId="{14B76E7F-70C4-664B-E4C9-B0A825050BA0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18T10:28:34.128" v="3088" actId="14100"/>
          <ac:graphicFrameMkLst>
            <pc:docMk/>
            <pc:sldMk cId="783120301" sldId="300"/>
            <ac:graphicFrameMk id="10" creationId="{83851CE4-01B7-4B1B-9A2E-74BC68D0503B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2T13:12:22.593" v="3457" actId="113"/>
          <ac:graphicFrameMkLst>
            <pc:docMk/>
            <pc:sldMk cId="783120301" sldId="300"/>
            <ac:graphicFrameMk id="14" creationId="{F96848CB-8340-5DD6-EF3B-BD11A5B8CD9B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3T13:34:00.149" v="3672" actId="20577"/>
        <pc:sldMkLst>
          <pc:docMk/>
          <pc:sldMk cId="647033132" sldId="302"/>
        </pc:sldMkLst>
        <pc:spChg chg="add mod">
          <ac:chgData name="Daniela Bauloska" userId="1c2cd05b-4418-4939-8661-5d54f27325fe" providerId="ADAL" clId="{FD0EAFDB-FC74-43F3-AB90-BB4F2F3707CE}" dt="2025-07-09T09:38:23.095" v="1150" actId="114"/>
          <ac:spMkLst>
            <pc:docMk/>
            <pc:sldMk cId="647033132" sldId="302"/>
            <ac:spMk id="2" creationId="{60BEAD95-7B57-049F-2DB7-E1CD4FE7BEE9}"/>
          </ac:spMkLst>
        </pc:spChg>
        <pc:spChg chg="mod">
          <ac:chgData name="Daniela Bauloska" userId="1c2cd05b-4418-4939-8661-5d54f27325fe" providerId="ADAL" clId="{FD0EAFDB-FC74-43F3-AB90-BB4F2F3707CE}" dt="2025-07-17T06:59:09.753" v="2380" actId="20577"/>
          <ac:spMkLst>
            <pc:docMk/>
            <pc:sldMk cId="647033132" sldId="302"/>
            <ac:spMk id="4" creationId="{FD2BD1D0-E33D-68EE-88BD-39EA0ED3634E}"/>
          </ac:spMkLst>
        </pc:spChg>
        <pc:spChg chg="mod">
          <ac:chgData name="Daniela Bauloska" userId="1c2cd05b-4418-4939-8661-5d54f27325fe" providerId="ADAL" clId="{FD0EAFDB-FC74-43F3-AB90-BB4F2F3707CE}" dt="2025-07-23T13:34:00.149" v="3672" actId="20577"/>
          <ac:spMkLst>
            <pc:docMk/>
            <pc:sldMk cId="647033132" sldId="302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FD0EAFDB-FC74-43F3-AB90-BB4F2F3707CE}" dt="2025-07-17T08:36:06.543" v="2393" actId="207"/>
          <ac:graphicFrameMkLst>
            <pc:docMk/>
            <pc:sldMk cId="647033132" sldId="302"/>
            <ac:graphicFrameMk id="5" creationId="{26C16D32-F2B7-FAB7-83DC-DFCE3F681BF9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17T06:57:38.828" v="2372" actId="14100"/>
          <ac:graphicFrameMkLst>
            <pc:docMk/>
            <pc:sldMk cId="647033132" sldId="302"/>
            <ac:graphicFrameMk id="6" creationId="{1A209336-2A42-409A-8DD0-CD4FB14C9A54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18T10:14:17.473" v="3076" actId="207"/>
          <ac:graphicFrameMkLst>
            <pc:docMk/>
            <pc:sldMk cId="647033132" sldId="302"/>
            <ac:graphicFrameMk id="8" creationId="{00C52D63-48E6-4A9D-945C-96E519E3079C}"/>
          </ac:graphicFrameMkLst>
        </pc:graphicFrameChg>
        <pc:graphicFrameChg chg="mod">
          <ac:chgData name="Daniela Bauloska" userId="1c2cd05b-4418-4939-8661-5d54f27325fe" providerId="ADAL" clId="{FD0EAFDB-FC74-43F3-AB90-BB4F2F3707CE}" dt="2025-07-21T07:26:04.167" v="3213" actId="20577"/>
          <ac:graphicFrameMkLst>
            <pc:docMk/>
            <pc:sldMk cId="647033132" sldId="302"/>
            <ac:graphicFrameMk id="16" creationId="{64E22811-E8F5-FCCC-313D-BD55EF045901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3T13:32:56.932" v="3666" actId="20577"/>
        <pc:sldMkLst>
          <pc:docMk/>
          <pc:sldMk cId="2599196517" sldId="303"/>
        </pc:sldMkLst>
        <pc:spChg chg="mod">
          <ac:chgData name="Daniela Bauloska" userId="1c2cd05b-4418-4939-8661-5d54f27325fe" providerId="ADAL" clId="{FD0EAFDB-FC74-43F3-AB90-BB4F2F3707CE}" dt="2025-07-14T10:05:22.932" v="1851" actId="1076"/>
          <ac:spMkLst>
            <pc:docMk/>
            <pc:sldMk cId="2599196517" sldId="303"/>
            <ac:spMk id="5" creationId="{F14240EF-67B2-D3BD-EE26-20DDD4E7D7B5}"/>
          </ac:spMkLst>
        </pc:spChg>
        <pc:spChg chg="mod">
          <ac:chgData name="Daniela Bauloska" userId="1c2cd05b-4418-4939-8661-5d54f27325fe" providerId="ADAL" clId="{FD0EAFDB-FC74-43F3-AB90-BB4F2F3707CE}" dt="2025-07-23T13:32:56.932" v="3666" actId="20577"/>
          <ac:spMkLst>
            <pc:docMk/>
            <pc:sldMk cId="2599196517" sldId="303"/>
            <ac:spMk id="9" creationId="{18DACE59-E83F-4419-BDA8-06A4FBE59298}"/>
          </ac:spMkLst>
        </pc:spChg>
        <pc:spChg chg="add mod">
          <ac:chgData name="Daniela Bauloska" userId="1c2cd05b-4418-4939-8661-5d54f27325fe" providerId="ADAL" clId="{FD0EAFDB-FC74-43F3-AB90-BB4F2F3707CE}" dt="2025-07-09T09:40:01.597" v="1163" actId="1076"/>
          <ac:spMkLst>
            <pc:docMk/>
            <pc:sldMk cId="2599196517" sldId="303"/>
            <ac:spMk id="10" creationId="{4BC45671-4F88-9673-B041-E66AF2E8A1D6}"/>
          </ac:spMkLst>
        </pc:spChg>
        <pc:graphicFrameChg chg="mod">
          <ac:chgData name="Daniela Bauloska" userId="1c2cd05b-4418-4939-8661-5d54f27325fe" providerId="ADAL" clId="{FD0EAFDB-FC74-43F3-AB90-BB4F2F3707CE}" dt="2025-07-18T10:48:43.975" v="3137" actId="207"/>
          <ac:graphicFrameMkLst>
            <pc:docMk/>
            <pc:sldMk cId="2599196517" sldId="303"/>
            <ac:graphicFrameMk id="2" creationId="{48BA468E-30F4-1C2C-9FD3-5FC24A5A0C65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2T13:24:24.058" v="3461" actId="20577"/>
          <ac:graphicFrameMkLst>
            <pc:docMk/>
            <pc:sldMk cId="2599196517" sldId="303"/>
            <ac:graphicFrameMk id="4" creationId="{8B1B4B89-C967-0C5F-4850-15D12FA51CD4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16T13:32:27.607" v="2278" actId="693"/>
          <ac:graphicFrameMkLst>
            <pc:docMk/>
            <pc:sldMk cId="2599196517" sldId="303"/>
            <ac:graphicFrameMk id="6" creationId="{B41DCF2A-3421-5863-CDD4-318A513637FA}"/>
          </ac:graphicFrameMkLst>
        </pc:graphicFrameChg>
        <pc:graphicFrameChg chg="mod">
          <ac:chgData name="Daniela Bauloska" userId="1c2cd05b-4418-4939-8661-5d54f27325fe" providerId="ADAL" clId="{FD0EAFDB-FC74-43F3-AB90-BB4F2F3707CE}" dt="2025-07-21T07:28:12.167" v="3217" actId="6549"/>
          <ac:graphicFrameMkLst>
            <pc:docMk/>
            <pc:sldMk cId="2599196517" sldId="303"/>
            <ac:graphicFrameMk id="14" creationId="{41A0CC42-C0F0-B470-0B4C-20EE5472D198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14T12:11:19.458" v="2248" actId="14734"/>
          <ac:graphicFrameMkLst>
            <pc:docMk/>
            <pc:sldMk cId="2599196517" sldId="303"/>
            <ac:graphicFrameMk id="17" creationId="{CF4CB0C6-8520-0EBF-AD3A-6BAE9DDF33B4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1T08:59:21.327" v="3337" actId="20577"/>
        <pc:sldMkLst>
          <pc:docMk/>
          <pc:sldMk cId="3513709735" sldId="304"/>
        </pc:sldMkLst>
        <pc:spChg chg="add mod">
          <ac:chgData name="Daniela Bauloska" userId="1c2cd05b-4418-4939-8661-5d54f27325fe" providerId="ADAL" clId="{FD0EAFDB-FC74-43F3-AB90-BB4F2F3707CE}" dt="2025-07-09T09:40:06.221" v="1164" actId="1076"/>
          <ac:spMkLst>
            <pc:docMk/>
            <pc:sldMk cId="3513709735" sldId="304"/>
            <ac:spMk id="2" creationId="{891D59EB-1140-C2E3-A780-C1BE51703A8D}"/>
          </ac:spMkLst>
        </pc:spChg>
        <pc:spChg chg="mod">
          <ac:chgData name="Daniela Bauloska" userId="1c2cd05b-4418-4939-8661-5d54f27325fe" providerId="ADAL" clId="{FD0EAFDB-FC74-43F3-AB90-BB4F2F3707CE}" dt="2025-07-21T08:59:21.327" v="3337" actId="20577"/>
          <ac:spMkLst>
            <pc:docMk/>
            <pc:sldMk cId="3513709735" sldId="304"/>
            <ac:spMk id="14" creationId="{2F8F28CC-A4A1-DF56-248A-9C40EBB93C5C}"/>
          </ac:spMkLst>
        </pc:spChg>
        <pc:graphicFrameChg chg="mod">
          <ac:chgData name="Daniela Bauloska" userId="1c2cd05b-4418-4939-8661-5d54f27325fe" providerId="ADAL" clId="{FD0EAFDB-FC74-43F3-AB90-BB4F2F3707CE}" dt="2025-07-14T13:01:33.188" v="2272"/>
          <ac:graphicFrameMkLst>
            <pc:docMk/>
            <pc:sldMk cId="3513709735" sldId="304"/>
            <ac:graphicFrameMk id="3" creationId="{52F67CE8-18AD-109A-12C5-64F3337CCB26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1T08:32:11.451" v="3307" actId="113"/>
          <ac:graphicFrameMkLst>
            <pc:docMk/>
            <pc:sldMk cId="3513709735" sldId="304"/>
            <ac:graphicFrameMk id="10" creationId="{0213A3B9-7868-5F00-FC2F-D5BF698BC258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5:54.978" v="3696" actId="6549"/>
        <pc:sldMkLst>
          <pc:docMk/>
          <pc:sldMk cId="1336893172" sldId="305"/>
        </pc:sldMkLst>
        <pc:spChg chg="add mod">
          <ac:chgData name="Daniela Bauloska" userId="1c2cd05b-4418-4939-8661-5d54f27325fe" providerId="ADAL" clId="{FD0EAFDB-FC74-43F3-AB90-BB4F2F3707CE}" dt="2025-07-09T09:39:06.967" v="1156" actId="1076"/>
          <ac:spMkLst>
            <pc:docMk/>
            <pc:sldMk cId="1336893172" sldId="305"/>
            <ac:spMk id="3" creationId="{47F6E003-9C73-3968-6FD1-1C4EFD27B344}"/>
          </ac:spMkLst>
        </pc:spChg>
        <pc:spChg chg="mod">
          <ac:chgData name="Daniela Bauloska" userId="1c2cd05b-4418-4939-8661-5d54f27325fe" providerId="ADAL" clId="{FD0EAFDB-FC74-43F3-AB90-BB4F2F3707CE}" dt="2025-07-25T09:15:54.978" v="3696" actId="6549"/>
          <ac:spMkLst>
            <pc:docMk/>
            <pc:sldMk cId="1336893172" sldId="305"/>
            <ac:spMk id="5" creationId="{F69EF027-A43A-ED7E-A80E-E0CFF95688CF}"/>
          </ac:spMkLst>
        </pc:spChg>
        <pc:graphicFrameChg chg="add mod">
          <ac:chgData name="Daniela Bauloska" userId="1c2cd05b-4418-4939-8661-5d54f27325fe" providerId="ADAL" clId="{FD0EAFDB-FC74-43F3-AB90-BB4F2F3707CE}" dt="2025-07-21T07:51:38.836" v="3277" actId="1076"/>
          <ac:graphicFrameMkLst>
            <pc:docMk/>
            <pc:sldMk cId="1336893172" sldId="305"/>
            <ac:graphicFrameMk id="2" creationId="{F377D0CF-BA79-4744-B8F3-5F8DEF52B6D5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21T07:51:49.969" v="3278" actId="1076"/>
          <ac:graphicFrameMkLst>
            <pc:docMk/>
            <pc:sldMk cId="1336893172" sldId="305"/>
            <ac:graphicFrameMk id="4" creationId="{611EB13F-4850-47D6-BE6F-B767AB189049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18T09:06:47.445" v="2571" actId="122"/>
          <ac:graphicFrameMkLst>
            <pc:docMk/>
            <pc:sldMk cId="1336893172" sldId="305"/>
            <ac:graphicFrameMk id="8" creationId="{21FF0956-6153-B23E-7DDB-BF38CFEE917F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6:10.214" v="3704" actId="27636"/>
        <pc:sldMkLst>
          <pc:docMk/>
          <pc:sldMk cId="478354113" sldId="306"/>
        </pc:sldMkLst>
        <pc:spChg chg="add mod">
          <ac:chgData name="Daniela Bauloska" userId="1c2cd05b-4418-4939-8661-5d54f27325fe" providerId="ADAL" clId="{FD0EAFDB-FC74-43F3-AB90-BB4F2F3707CE}" dt="2025-07-09T09:38:59.378" v="1155" actId="1076"/>
          <ac:spMkLst>
            <pc:docMk/>
            <pc:sldMk cId="478354113" sldId="306"/>
            <ac:spMk id="7" creationId="{A2A14135-F54C-6E27-B55E-31FB9E7A433E}"/>
          </ac:spMkLst>
        </pc:spChg>
        <pc:spChg chg="mod">
          <ac:chgData name="Daniela Bauloska" userId="1c2cd05b-4418-4939-8661-5d54f27325fe" providerId="ADAL" clId="{FD0EAFDB-FC74-43F3-AB90-BB4F2F3707CE}" dt="2025-07-25T09:16:10.214" v="3704" actId="27636"/>
          <ac:spMkLst>
            <pc:docMk/>
            <pc:sldMk cId="478354113" sldId="306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FD0EAFDB-FC74-43F3-AB90-BB4F2F3707CE}" dt="2025-07-11T12:40:38.055" v="1690" actId="207"/>
          <ac:graphicFrameMkLst>
            <pc:docMk/>
            <pc:sldMk cId="478354113" sldId="306"/>
            <ac:graphicFrameMk id="3" creationId="{53C26FBB-64F8-C676-D140-759073774635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21T07:15:11.693" v="3197" actId="207"/>
          <ac:graphicFrameMkLst>
            <pc:docMk/>
            <pc:sldMk cId="478354113" sldId="306"/>
            <ac:graphicFrameMk id="4" creationId="{310B3231-FB91-4A64-8B2D-C6D488B6D33C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1T07:32:26.846" v="3218" actId="14100"/>
          <ac:graphicFrameMkLst>
            <pc:docMk/>
            <pc:sldMk cId="478354113" sldId="306"/>
            <ac:graphicFrameMk id="15" creationId="{34EC46BD-C29B-DA76-7C6D-89BED187C04F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6:10.133" v="3703"/>
        <pc:sldMkLst>
          <pc:docMk/>
          <pc:sldMk cId="2691431583" sldId="307"/>
        </pc:sldMkLst>
        <pc:spChg chg="mod">
          <ac:chgData name="Daniela Bauloska" userId="1c2cd05b-4418-4939-8661-5d54f27325fe" providerId="ADAL" clId="{FD0EAFDB-FC74-43F3-AB90-BB4F2F3707CE}" dt="2025-07-25T09:16:10.133" v="3703"/>
          <ac:spMkLst>
            <pc:docMk/>
            <pc:sldMk cId="2691431583" sldId="307"/>
            <ac:spMk id="4" creationId="{B2D4B1F4-A6AC-8728-3ED3-F792A531F3F7}"/>
          </ac:spMkLst>
        </pc:spChg>
        <pc:spChg chg="add mod">
          <ac:chgData name="Daniela Bauloska" userId="1c2cd05b-4418-4939-8661-5d54f27325fe" providerId="ADAL" clId="{FD0EAFDB-FC74-43F3-AB90-BB4F2F3707CE}" dt="2025-07-09T09:39:37.428" v="1160" actId="1076"/>
          <ac:spMkLst>
            <pc:docMk/>
            <pc:sldMk cId="2691431583" sldId="307"/>
            <ac:spMk id="5" creationId="{5784A00D-2E75-6A4F-0164-3BBC18AC00D6}"/>
          </ac:spMkLst>
        </pc:spChg>
        <pc:spChg chg="mod">
          <ac:chgData name="Daniela Bauloska" userId="1c2cd05b-4418-4939-8661-5d54f27325fe" providerId="ADAL" clId="{FD0EAFDB-FC74-43F3-AB90-BB4F2F3707CE}" dt="2025-07-18T11:07:06.146" v="3185" actId="6549"/>
          <ac:spMkLst>
            <pc:docMk/>
            <pc:sldMk cId="2691431583" sldId="307"/>
            <ac:spMk id="7" creationId="{BA9692B6-BE7A-79E1-121D-C92B0AB5BCE6}"/>
          </ac:spMkLst>
        </pc:spChg>
        <pc:spChg chg="mod">
          <ac:chgData name="Daniela Bauloska" userId="1c2cd05b-4418-4939-8661-5d54f27325fe" providerId="ADAL" clId="{FD0EAFDB-FC74-43F3-AB90-BB4F2F3707CE}" dt="2025-07-18T11:06:57.050" v="3178" actId="6549"/>
          <ac:spMkLst>
            <pc:docMk/>
            <pc:sldMk cId="2691431583" sldId="307"/>
            <ac:spMk id="8" creationId="{3DD78D87-78A2-8386-B77F-212F10398B78}"/>
          </ac:spMkLst>
        </pc:spChg>
        <pc:spChg chg="mod">
          <ac:chgData name="Daniela Bauloska" userId="1c2cd05b-4418-4939-8661-5d54f27325fe" providerId="ADAL" clId="{FD0EAFDB-FC74-43F3-AB90-BB4F2F3707CE}" dt="2025-07-21T07:49:30.178" v="3272" actId="20577"/>
          <ac:spMkLst>
            <pc:docMk/>
            <pc:sldMk cId="2691431583" sldId="307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FD0EAFDB-FC74-43F3-AB90-BB4F2F3707CE}" dt="2025-07-23T12:45:34.853" v="3628" actId="1076"/>
          <ac:graphicFrameMkLst>
            <pc:docMk/>
            <pc:sldMk cId="2691431583" sldId="307"/>
            <ac:graphicFrameMk id="3" creationId="{2146654A-8B9F-7222-F561-1E5A7DC5A1DE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1T07:46:03.818" v="3220" actId="14734"/>
          <ac:graphicFrameMkLst>
            <pc:docMk/>
            <pc:sldMk cId="2691431583" sldId="307"/>
            <ac:graphicFrameMk id="15" creationId="{11840301-CCDF-1605-F6BB-B20C39CEB8E7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07T11:14:01.656" v="730" actId="14100"/>
          <ac:graphicFrameMkLst>
            <pc:docMk/>
            <pc:sldMk cId="2691431583" sldId="307"/>
            <ac:graphicFrameMk id="20" creationId="{85AAAA6B-6FBA-221C-2BC4-0510FDA37232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6:23.532" v="3708" actId="6549"/>
        <pc:sldMkLst>
          <pc:docMk/>
          <pc:sldMk cId="4292952005" sldId="308"/>
        </pc:sldMkLst>
        <pc:spChg chg="add mod">
          <ac:chgData name="Daniela Bauloska" userId="1c2cd05b-4418-4939-8661-5d54f27325fe" providerId="ADAL" clId="{FD0EAFDB-FC74-43F3-AB90-BB4F2F3707CE}" dt="2025-07-18T09:53:32.443" v="2964" actId="1076"/>
          <ac:spMkLst>
            <pc:docMk/>
            <pc:sldMk cId="4292952005" sldId="308"/>
            <ac:spMk id="8" creationId="{D92B07E3-BA58-26EC-6EC8-6321921730CC}"/>
          </ac:spMkLst>
        </pc:spChg>
        <pc:spChg chg="mod">
          <ac:chgData name="Daniela Bauloska" userId="1c2cd05b-4418-4939-8661-5d54f27325fe" providerId="ADAL" clId="{FD0EAFDB-FC74-43F3-AB90-BB4F2F3707CE}" dt="2025-07-25T09:16:23.532" v="3708" actId="6549"/>
          <ac:spMkLst>
            <pc:docMk/>
            <pc:sldMk cId="4292952005" sldId="308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FD0EAFDB-FC74-43F3-AB90-BB4F2F3707CE}" dt="2025-07-21T07:20:24.183" v="3205" actId="207"/>
          <ac:graphicFrameMkLst>
            <pc:docMk/>
            <pc:sldMk cId="4292952005" sldId="308"/>
            <ac:graphicFrameMk id="2" creationId="{E6D59853-F614-45E4-93BE-8AD60782BAFA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3T12:37:21.263" v="3547" actId="20577"/>
          <ac:graphicFrameMkLst>
            <pc:docMk/>
            <pc:sldMk cId="4292952005" sldId="308"/>
            <ac:graphicFrameMk id="3" creationId="{0AA300CA-8CA9-505F-8858-D5E7E8D47E91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21T07:19:58.487" v="3201" actId="207"/>
          <ac:graphicFrameMkLst>
            <pc:docMk/>
            <pc:sldMk cId="4292952005" sldId="308"/>
            <ac:graphicFrameMk id="5" creationId="{7DC4C9EC-8488-4C85-9383-0C24955A7DA7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21T07:20:39.802" v="3206" actId="207"/>
          <ac:graphicFrameMkLst>
            <pc:docMk/>
            <pc:sldMk cId="4292952005" sldId="308"/>
            <ac:graphicFrameMk id="6" creationId="{D93BE448-53B1-40F5-A8CD-CF3C58F6E59A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18T11:08:49.108" v="3192" actId="14100"/>
          <ac:graphicFrameMkLst>
            <pc:docMk/>
            <pc:sldMk cId="4292952005" sldId="308"/>
            <ac:graphicFrameMk id="10" creationId="{85EEE1DB-587A-4F40-9584-CED862B55282}"/>
          </ac:graphicFrameMkLst>
        </pc:graphicFrameChg>
      </pc:sldChg>
    </pc:docChg>
  </pc:docChgLst>
  <pc:docChgLst>
    <pc:chgData name="Daniela Bauloska" userId="1c2cd05b-4418-4939-8661-5d54f27325fe" providerId="ADAL" clId="{C9818FA3-5906-4696-B223-A98C9A0D172A}"/>
    <pc:docChg chg="undo redo custSel modSld">
      <pc:chgData name="Daniela Bauloska" userId="1c2cd05b-4418-4939-8661-5d54f27325fe" providerId="ADAL" clId="{C9818FA3-5906-4696-B223-A98C9A0D172A}" dt="2025-04-27T12:48:26.582" v="2726" actId="207"/>
      <pc:docMkLst>
        <pc:docMk/>
      </pc:docMkLst>
      <pc:sldChg chg="addSp delSp modSp mod">
        <pc:chgData name="Daniela Bauloska" userId="1c2cd05b-4418-4939-8661-5d54f27325fe" providerId="ADAL" clId="{C9818FA3-5906-4696-B223-A98C9A0D172A}" dt="2025-04-27T10:52:04.268" v="2714" actId="14734"/>
        <pc:sldMkLst>
          <pc:docMk/>
          <pc:sldMk cId="3344934849" sldId="289"/>
        </pc:sldMkLst>
        <pc:spChg chg="mod">
          <ac:chgData name="Daniela Bauloska" userId="1c2cd05b-4418-4939-8661-5d54f27325fe" providerId="ADAL" clId="{C9818FA3-5906-4696-B223-A98C9A0D172A}" dt="2025-04-27T10:51:33.691" v="2712" actId="20577"/>
          <ac:spMkLst>
            <pc:docMk/>
            <pc:sldMk cId="3344934849" sldId="289"/>
            <ac:spMk id="15" creationId="{08C7E014-7C73-6F06-2D34-9D58CC48AAE5}"/>
          </ac:spMkLst>
        </pc:spChg>
      </pc:sldChg>
      <pc:sldChg chg="addSp delSp modSp mod">
        <pc:chgData name="Daniela Bauloska" userId="1c2cd05b-4418-4939-8661-5d54f27325fe" providerId="ADAL" clId="{C9818FA3-5906-4696-B223-A98C9A0D172A}" dt="2025-04-27T11:44:29.817" v="2722" actId="20577"/>
        <pc:sldMkLst>
          <pc:docMk/>
          <pc:sldMk cId="783120301" sldId="300"/>
        </pc:sldMkLst>
        <pc:spChg chg="mod">
          <ac:chgData name="Daniela Bauloska" userId="1c2cd05b-4418-4939-8661-5d54f27325fe" providerId="ADAL" clId="{C9818FA3-5906-4696-B223-A98C9A0D172A}" dt="2025-04-27T11:44:29.817" v="2722" actId="20577"/>
          <ac:spMkLst>
            <pc:docMk/>
            <pc:sldMk cId="783120301" sldId="300"/>
            <ac:spMk id="9" creationId="{18DACE59-E83F-4419-BDA8-06A4FBE59298}"/>
          </ac:spMkLst>
        </pc:spChg>
      </pc:sldChg>
      <pc:sldChg chg="addSp delSp modSp mod">
        <pc:chgData name="Daniela Bauloska" userId="1c2cd05b-4418-4939-8661-5d54f27325fe" providerId="ADAL" clId="{C9818FA3-5906-4696-B223-A98C9A0D172A}" dt="2025-04-27T08:17:52.546" v="2430" actId="20577"/>
        <pc:sldMkLst>
          <pc:docMk/>
          <pc:sldMk cId="647033132" sldId="302"/>
        </pc:sldMkLst>
        <pc:spChg chg="mod">
          <ac:chgData name="Daniela Bauloska" userId="1c2cd05b-4418-4939-8661-5d54f27325fe" providerId="ADAL" clId="{C9818FA3-5906-4696-B223-A98C9A0D172A}" dt="2025-04-27T08:17:52.546" v="2430" actId="20577"/>
          <ac:spMkLst>
            <pc:docMk/>
            <pc:sldMk cId="647033132" sldId="302"/>
            <ac:spMk id="9" creationId="{18DACE59-E83F-4419-BDA8-06A4FBE59298}"/>
          </ac:spMkLst>
        </pc:spChg>
      </pc:sldChg>
      <pc:sldChg chg="addSp delSp modSp mod">
        <pc:chgData name="Daniela Bauloska" userId="1c2cd05b-4418-4939-8661-5d54f27325fe" providerId="ADAL" clId="{C9818FA3-5906-4696-B223-A98C9A0D172A}" dt="2025-04-27T08:19:12.120" v="2460" actId="6549"/>
        <pc:sldMkLst>
          <pc:docMk/>
          <pc:sldMk cId="2599196517" sldId="303"/>
        </pc:sldMkLst>
        <pc:spChg chg="mod">
          <ac:chgData name="Daniela Bauloska" userId="1c2cd05b-4418-4939-8661-5d54f27325fe" providerId="ADAL" clId="{C9818FA3-5906-4696-B223-A98C9A0D172A}" dt="2025-04-27T08:19:12.120" v="2460" actId="6549"/>
          <ac:spMkLst>
            <pc:docMk/>
            <pc:sldMk cId="2599196517" sldId="303"/>
            <ac:spMk id="9" creationId="{18DACE59-E83F-4419-BDA8-06A4FBE59298}"/>
          </ac:spMkLst>
        </pc:spChg>
      </pc:sldChg>
      <pc:sldChg chg="addSp delSp modSp mod">
        <pc:chgData name="Daniela Bauloska" userId="1c2cd05b-4418-4939-8661-5d54f27325fe" providerId="ADAL" clId="{C9818FA3-5906-4696-B223-A98C9A0D172A}" dt="2025-04-27T08:20:03.774" v="2508" actId="20577"/>
        <pc:sldMkLst>
          <pc:docMk/>
          <pc:sldMk cId="3513709735" sldId="304"/>
        </pc:sldMkLst>
        <pc:spChg chg="mod">
          <ac:chgData name="Daniela Bauloska" userId="1c2cd05b-4418-4939-8661-5d54f27325fe" providerId="ADAL" clId="{C9818FA3-5906-4696-B223-A98C9A0D172A}" dt="2025-04-27T08:20:03.774" v="2508" actId="20577"/>
          <ac:spMkLst>
            <pc:docMk/>
            <pc:sldMk cId="3513709735" sldId="304"/>
            <ac:spMk id="14" creationId="{2F8F28CC-A4A1-DF56-248A-9C40EBB93C5C}"/>
          </ac:spMkLst>
        </pc:spChg>
      </pc:sldChg>
      <pc:sldChg chg="addSp delSp modSp mod">
        <pc:chgData name="Daniela Bauloska" userId="1c2cd05b-4418-4939-8661-5d54f27325fe" providerId="ADAL" clId="{C9818FA3-5906-4696-B223-A98C9A0D172A}" dt="2025-04-27T08:43:18.632" v="2576" actId="20577"/>
        <pc:sldMkLst>
          <pc:docMk/>
          <pc:sldMk cId="1336893172" sldId="305"/>
        </pc:sldMkLst>
        <pc:spChg chg="mod">
          <ac:chgData name="Daniela Bauloska" userId="1c2cd05b-4418-4939-8661-5d54f27325fe" providerId="ADAL" clId="{C9818FA3-5906-4696-B223-A98C9A0D172A}" dt="2025-04-27T08:43:18.632" v="2576" actId="20577"/>
          <ac:spMkLst>
            <pc:docMk/>
            <pc:sldMk cId="1336893172" sldId="305"/>
            <ac:spMk id="5" creationId="{F69EF027-A43A-ED7E-A80E-E0CFF95688CF}"/>
          </ac:spMkLst>
        </pc:spChg>
      </pc:sldChg>
      <pc:sldChg chg="addSp delSp modSp mod">
        <pc:chgData name="Daniela Bauloska" userId="1c2cd05b-4418-4939-8661-5d54f27325fe" providerId="ADAL" clId="{C9818FA3-5906-4696-B223-A98C9A0D172A}" dt="2025-04-27T08:46:21.281" v="2578" actId="20577"/>
        <pc:sldMkLst>
          <pc:docMk/>
          <pc:sldMk cId="478354113" sldId="306"/>
        </pc:sldMkLst>
        <pc:spChg chg="mod">
          <ac:chgData name="Daniela Bauloska" userId="1c2cd05b-4418-4939-8661-5d54f27325fe" providerId="ADAL" clId="{C9818FA3-5906-4696-B223-A98C9A0D172A}" dt="2025-04-27T08:46:21.281" v="2578" actId="20577"/>
          <ac:spMkLst>
            <pc:docMk/>
            <pc:sldMk cId="478354113" sldId="306"/>
            <ac:spMk id="9" creationId="{18DACE59-E83F-4419-BDA8-06A4FBE59298}"/>
          </ac:spMkLst>
        </pc:spChg>
      </pc:sldChg>
      <pc:sldChg chg="addSp delSp modSp mod">
        <pc:chgData name="Daniela Bauloska" userId="1c2cd05b-4418-4939-8661-5d54f27325fe" providerId="ADAL" clId="{C9818FA3-5906-4696-B223-A98C9A0D172A}" dt="2025-04-27T12:48:26.582" v="2726" actId="207"/>
        <pc:sldMkLst>
          <pc:docMk/>
          <pc:sldMk cId="2691431583" sldId="307"/>
        </pc:sldMkLst>
        <pc:spChg chg="mod">
          <ac:chgData name="Daniela Bauloska" userId="1c2cd05b-4418-4939-8661-5d54f27325fe" providerId="ADAL" clId="{C9818FA3-5906-4696-B223-A98C9A0D172A}" dt="2025-04-27T08:21:01.040" v="2560" actId="20577"/>
          <ac:spMkLst>
            <pc:docMk/>
            <pc:sldMk cId="2691431583" sldId="307"/>
            <ac:spMk id="4" creationId="{B2D4B1F4-A6AC-8728-3ED3-F792A531F3F7}"/>
          </ac:spMkLst>
        </pc:spChg>
        <pc:graphicFrameChg chg="add mod">
          <ac:chgData name="Daniela Bauloska" userId="1c2cd05b-4418-4939-8661-5d54f27325fe" providerId="ADAL" clId="{C9818FA3-5906-4696-B223-A98C9A0D172A}" dt="2025-04-27T12:48:26.582" v="2726" actId="207"/>
          <ac:graphicFrameMkLst>
            <pc:docMk/>
            <pc:sldMk cId="2691431583" sldId="307"/>
            <ac:graphicFrameMk id="3" creationId="{2146654A-8B9F-7222-F561-1E5A7DC5A1DE}"/>
          </ac:graphicFrameMkLst>
        </pc:graphicFrameChg>
        <pc:graphicFrameChg chg="mod modGraphic">
          <ac:chgData name="Daniela Bauloska" userId="1c2cd05b-4418-4939-8661-5d54f27325fe" providerId="ADAL" clId="{C9818FA3-5906-4696-B223-A98C9A0D172A}" dt="2025-04-27T09:19:17.286" v="2599" actId="14734"/>
          <ac:graphicFrameMkLst>
            <pc:docMk/>
            <pc:sldMk cId="2691431583" sldId="307"/>
            <ac:graphicFrameMk id="20" creationId="{85AAAA6B-6FBA-221C-2BC4-0510FDA37232}"/>
          </ac:graphicFrameMkLst>
        </pc:graphicFrameChg>
      </pc:sldChg>
      <pc:sldChg chg="addSp delSp modSp mod">
        <pc:chgData name="Daniela Bauloska" userId="1c2cd05b-4418-4939-8661-5d54f27325fe" providerId="ADAL" clId="{C9818FA3-5906-4696-B223-A98C9A0D172A}" dt="2025-04-27T08:21:13.705" v="2575" actId="20577"/>
        <pc:sldMkLst>
          <pc:docMk/>
          <pc:sldMk cId="4292952005" sldId="308"/>
        </pc:sldMkLst>
        <pc:spChg chg="mod">
          <ac:chgData name="Daniela Bauloska" userId="1c2cd05b-4418-4939-8661-5d54f27325fe" providerId="ADAL" clId="{C9818FA3-5906-4696-B223-A98C9A0D172A}" dt="2025-04-27T08:21:13.705" v="2575" actId="20577"/>
          <ac:spMkLst>
            <pc:docMk/>
            <pc:sldMk cId="4292952005" sldId="308"/>
            <ac:spMk id="9" creationId="{18DACE59-E83F-4419-BDA8-06A4FBE59298}"/>
          </ac:spMkLst>
        </pc:spChg>
      </pc:sldChg>
    </pc:docChg>
  </pc:docChgLst>
  <pc:docChgLst>
    <pc:chgData name="Daniela Bauloska" userId="1c2cd05b-4418-4939-8661-5d54f27325fe" providerId="ADAL" clId="{A6A64618-0F72-4ED0-B141-B02629B450A2}"/>
    <pc:docChg chg="undo custSel modSld">
      <pc:chgData name="Daniela Bauloska" userId="1c2cd05b-4418-4939-8661-5d54f27325fe" providerId="ADAL" clId="{A6A64618-0F72-4ED0-B141-B02629B450A2}" dt="2025-01-18T21:23:50.931" v="1212" actId="6549"/>
      <pc:docMkLst>
        <pc:docMk/>
      </pc:docMkLst>
      <pc:sldChg chg="modSp mod">
        <pc:chgData name="Daniela Bauloska" userId="1c2cd05b-4418-4939-8661-5d54f27325fe" providerId="ADAL" clId="{A6A64618-0F72-4ED0-B141-B02629B450A2}" dt="2025-01-17T09:06:41.339" v="18" actId="255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A6A64618-0F72-4ED0-B141-B02629B450A2}" dt="2025-01-18T21:23:50.931" v="1212" actId="6549"/>
        <pc:sldMkLst>
          <pc:docMk/>
          <pc:sldMk cId="3344934849" sldId="289"/>
        </pc:sldMkLst>
      </pc:sldChg>
      <pc:sldChg chg="addSp delSp modSp mod">
        <pc:chgData name="Daniela Bauloska" userId="1c2cd05b-4418-4939-8661-5d54f27325fe" providerId="ADAL" clId="{A6A64618-0F72-4ED0-B141-B02629B450A2}" dt="2025-01-17T11:34:57.120" v="335" actId="20577"/>
        <pc:sldMkLst>
          <pc:docMk/>
          <pc:sldMk cId="783120301" sldId="300"/>
        </pc:sldMkLst>
      </pc:sldChg>
      <pc:sldChg chg="addSp delSp modSp mod">
        <pc:chgData name="Daniela Bauloska" userId="1c2cd05b-4418-4939-8661-5d54f27325fe" providerId="ADAL" clId="{A6A64618-0F72-4ED0-B141-B02629B450A2}" dt="2025-01-17T12:59:43.198" v="1196" actId="27918"/>
        <pc:sldMkLst>
          <pc:docMk/>
          <pc:sldMk cId="647033132" sldId="302"/>
        </pc:sldMkLst>
      </pc:sldChg>
      <pc:sldChg chg="addSp delSp modSp mod">
        <pc:chgData name="Daniela Bauloska" userId="1c2cd05b-4418-4939-8661-5d54f27325fe" providerId="ADAL" clId="{A6A64618-0F72-4ED0-B141-B02629B450A2}" dt="2025-01-17T12:41:01.974" v="1162" actId="20577"/>
        <pc:sldMkLst>
          <pc:docMk/>
          <pc:sldMk cId="2599196517" sldId="303"/>
        </pc:sldMkLst>
      </pc:sldChg>
      <pc:sldChg chg="modSp mod">
        <pc:chgData name="Daniela Bauloska" userId="1c2cd05b-4418-4939-8661-5d54f27325fe" providerId="ADAL" clId="{A6A64618-0F72-4ED0-B141-B02629B450A2}" dt="2025-01-17T11:53:34.376" v="500" actId="20577"/>
        <pc:sldMkLst>
          <pc:docMk/>
          <pc:sldMk cId="3513709735" sldId="304"/>
        </pc:sldMkLst>
      </pc:sldChg>
      <pc:sldChg chg="addSp delSp modSp mod">
        <pc:chgData name="Daniela Bauloska" userId="1c2cd05b-4418-4939-8661-5d54f27325fe" providerId="ADAL" clId="{A6A64618-0F72-4ED0-B141-B02629B450A2}" dt="2025-01-17T12:03:59.481" v="600" actId="6549"/>
        <pc:sldMkLst>
          <pc:docMk/>
          <pc:sldMk cId="1336893172" sldId="305"/>
        </pc:sldMkLst>
      </pc:sldChg>
      <pc:sldChg chg="addSp delSp modSp mod">
        <pc:chgData name="Daniela Bauloska" userId="1c2cd05b-4418-4939-8661-5d54f27325fe" providerId="ADAL" clId="{A6A64618-0F72-4ED0-B141-B02629B450A2}" dt="2025-01-17T12:49:58.248" v="1180" actId="6549"/>
        <pc:sldMkLst>
          <pc:docMk/>
          <pc:sldMk cId="478354113" sldId="306"/>
        </pc:sldMkLst>
      </pc:sldChg>
      <pc:sldChg chg="addSp delSp modSp mod">
        <pc:chgData name="Daniela Bauloska" userId="1c2cd05b-4418-4939-8661-5d54f27325fe" providerId="ADAL" clId="{A6A64618-0F72-4ED0-B141-B02629B450A2}" dt="2025-01-17T12:27:17.642" v="815" actId="20577"/>
        <pc:sldMkLst>
          <pc:docMk/>
          <pc:sldMk cId="2691431583" sldId="307"/>
        </pc:sldMkLst>
      </pc:sldChg>
      <pc:sldChg chg="addSp delSp modSp mod">
        <pc:chgData name="Daniela Bauloska" userId="1c2cd05b-4418-4939-8661-5d54f27325fe" providerId="ADAL" clId="{A6A64618-0F72-4ED0-B141-B02629B450A2}" dt="2025-01-17T12:59:09.240" v="1195" actId="207"/>
        <pc:sldMkLst>
          <pc:docMk/>
          <pc:sldMk cId="4292952005" sldId="308"/>
        </pc:sldMkLst>
      </pc:sldChg>
    </pc:docChg>
  </pc:docChgLst>
  <pc:docChgLst>
    <pc:chgData name="Daniela Bauloska" userId="1c2cd05b-4418-4939-8661-5d54f27325fe" providerId="ADAL" clId="{070F63F4-AE9B-472D-A67F-31E83C1C17D7}"/>
    <pc:docChg chg="undo redo custSel modSld">
      <pc:chgData name="Daniela Bauloska" userId="1c2cd05b-4418-4939-8661-5d54f27325fe" providerId="ADAL" clId="{070F63F4-AE9B-472D-A67F-31E83C1C17D7}" dt="2025-03-12T12:06:14.522" v="2220" actId="14100"/>
      <pc:docMkLst>
        <pc:docMk/>
      </pc:docMkLst>
      <pc:sldChg chg="modSp mod">
        <pc:chgData name="Daniela Bauloska" userId="1c2cd05b-4418-4939-8661-5d54f27325fe" providerId="ADAL" clId="{070F63F4-AE9B-472D-A67F-31E83C1C17D7}" dt="2025-02-18T13:29:50.017" v="711" actId="20577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070F63F4-AE9B-472D-A67F-31E83C1C17D7}" dt="2025-03-09T12:30:55.328" v="1960" actId="14100"/>
        <pc:sldMkLst>
          <pc:docMk/>
          <pc:sldMk cId="3344934849" sldId="289"/>
        </pc:sldMkLst>
      </pc:sldChg>
      <pc:sldChg chg="addSp delSp modSp mod">
        <pc:chgData name="Daniela Bauloska" userId="1c2cd05b-4418-4939-8661-5d54f27325fe" providerId="ADAL" clId="{070F63F4-AE9B-472D-A67F-31E83C1C17D7}" dt="2025-03-11T14:00:33.952" v="2213" actId="27918"/>
        <pc:sldMkLst>
          <pc:docMk/>
          <pc:sldMk cId="783120301" sldId="300"/>
        </pc:sldMkLst>
      </pc:sldChg>
      <pc:sldChg chg="addSp delSp modSp mod">
        <pc:chgData name="Daniela Bauloska" userId="1c2cd05b-4418-4939-8661-5d54f27325fe" providerId="ADAL" clId="{070F63F4-AE9B-472D-A67F-31E83C1C17D7}" dt="2025-03-12T12:06:14.522" v="2220" actId="14100"/>
        <pc:sldMkLst>
          <pc:docMk/>
          <pc:sldMk cId="647033132" sldId="302"/>
        </pc:sldMkLst>
      </pc:sldChg>
      <pc:sldChg chg="addSp delSp modSp mod">
        <pc:chgData name="Daniela Bauloska" userId="1c2cd05b-4418-4939-8661-5d54f27325fe" providerId="ADAL" clId="{070F63F4-AE9B-472D-A67F-31E83C1C17D7}" dt="2025-02-23T13:00:25.292" v="1515" actId="14734"/>
        <pc:sldMkLst>
          <pc:docMk/>
          <pc:sldMk cId="2599196517" sldId="303"/>
        </pc:sldMkLst>
      </pc:sldChg>
      <pc:sldChg chg="modSp mod">
        <pc:chgData name="Daniela Bauloska" userId="1c2cd05b-4418-4939-8661-5d54f27325fe" providerId="ADAL" clId="{070F63F4-AE9B-472D-A67F-31E83C1C17D7}" dt="2025-02-23T13:01:37.931" v="1527" actId="14100"/>
        <pc:sldMkLst>
          <pc:docMk/>
          <pc:sldMk cId="3513709735" sldId="304"/>
        </pc:sldMkLst>
      </pc:sldChg>
      <pc:sldChg chg="addSp delSp modSp mod">
        <pc:chgData name="Daniela Bauloska" userId="1c2cd05b-4418-4939-8661-5d54f27325fe" providerId="ADAL" clId="{070F63F4-AE9B-472D-A67F-31E83C1C17D7}" dt="2025-02-24T14:40:48.440" v="1671" actId="113"/>
        <pc:sldMkLst>
          <pc:docMk/>
          <pc:sldMk cId="1336893172" sldId="305"/>
        </pc:sldMkLst>
      </pc:sldChg>
      <pc:sldChg chg="addSp delSp modSp mod">
        <pc:chgData name="Daniela Bauloska" userId="1c2cd05b-4418-4939-8661-5d54f27325fe" providerId="ADAL" clId="{070F63F4-AE9B-472D-A67F-31E83C1C17D7}" dt="2025-03-11T14:27:22.260" v="2218" actId="27918"/>
        <pc:sldMkLst>
          <pc:docMk/>
          <pc:sldMk cId="478354113" sldId="306"/>
        </pc:sldMkLst>
      </pc:sldChg>
      <pc:sldChg chg="addSp delSp modSp mod">
        <pc:chgData name="Daniela Bauloska" userId="1c2cd05b-4418-4939-8661-5d54f27325fe" providerId="ADAL" clId="{070F63F4-AE9B-472D-A67F-31E83C1C17D7}" dt="2025-02-23T13:03:34.279" v="1539" actId="20577"/>
        <pc:sldMkLst>
          <pc:docMk/>
          <pc:sldMk cId="2691431583" sldId="307"/>
        </pc:sldMkLst>
      </pc:sldChg>
      <pc:sldChg chg="addSp delSp modSp mod">
        <pc:chgData name="Daniela Bauloska" userId="1c2cd05b-4418-4939-8661-5d54f27325fe" providerId="ADAL" clId="{070F63F4-AE9B-472D-A67F-31E83C1C17D7}" dt="2025-02-20T13:25:46.036" v="1380" actId="1076"/>
        <pc:sldMkLst>
          <pc:docMk/>
          <pc:sldMk cId="4292952005" sldId="30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5.%20&#1087;&#1086;&#1076;&#1072;&#1090;&#1086;&#1094;&#1080;%2031.03.2025/&#1080;&#1085;&#1092;&#1083;&#1072;&#1094;&#1080;&#1112;&#1072;%2003%20202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5.%20&#1087;&#1086;&#1076;&#1072;&#1090;&#1086;&#1094;&#1080;%2031.03.2025/Osnovni_pokazateli_rabotenje_2004_2025_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1.%20&#1087;&#1086;&#1076;&#1072;&#1090;&#1086;&#1094;&#1080;%2031.03.2025/Pregled_Zeleni_Pokazateli_maj_MK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5.%20&#1087;&#1086;&#1076;&#1072;&#1090;&#1086;&#1094;&#1080;%2031.03.2025/Osnovni_pokazateli_rabotenje_2004_2025_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Osnovni_pokazateli_rabotenje_2004_2024_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5.%20&#1087;&#1086;&#1076;&#1072;&#1090;&#1086;&#1094;&#1080;%2031.03.2025/Osnovni_pokazateli_rabotenje_2004_2025_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1.03.2025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А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chived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levels 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Inflatin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  <a:cs typeface="Aldhabi" panose="01000000000000000000" pitchFamily="2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Consumer Price Index (CPI)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RN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М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acedonia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vs EU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Forecast 10’24</a:t>
            </a:r>
          </a:p>
        </c:rich>
      </c:tx>
      <c:layout>
        <c:manualLayout>
          <c:xMode val="edge"/>
          <c:yMode val="edge"/>
          <c:x val="0.7989744651051133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7586137138887809E-2"/>
          <c:y val="7.8366114809299545E-2"/>
          <c:w val="0.96482772572222442"/>
          <c:h val="0.8630864224737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инфлација!$B$4</c:f>
              <c:strCache>
                <c:ptCount val="1"/>
                <c:pt idx="0">
                  <c:v>Consumer Price Index (CPI) RN Мacedonia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4388657659090025E-2"/>
                  <c:y val="-5.71181594819967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A2-433E-938B-6BD6DCADD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инфлација!$C$4:$AO$4</c:f>
              <c:numCache>
                <c:formatCode>0.0%</c:formatCode>
                <c:ptCount val="14"/>
                <c:pt idx="0">
                  <c:v>8.0000000000000002E-3</c:v>
                </c:pt>
                <c:pt idx="1">
                  <c:v>1.2E-2</c:v>
                </c:pt>
                <c:pt idx="2">
                  <c:v>3.2000000000000001E-2</c:v>
                </c:pt>
                <c:pt idx="3">
                  <c:v>0.14199999999999999</c:v>
                </c:pt>
                <c:pt idx="4">
                  <c:v>9.4E-2</c:v>
                </c:pt>
                <c:pt idx="5">
                  <c:v>3.5000000000000003E-2</c:v>
                </c:pt>
                <c:pt idx="6">
                  <c:v>4.9000000000000002E-2</c:v>
                </c:pt>
                <c:pt idx="7">
                  <c:v>0.05</c:v>
                </c:pt>
                <c:pt idx="8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2-4A1C-BA00-70B341A8D046}"/>
            </c:ext>
          </c:extLst>
        </c:ser>
        <c:ser>
          <c:idx val="1"/>
          <c:order val="1"/>
          <c:tx>
            <c:strRef>
              <c:f>инфлација!$B$5</c:f>
              <c:strCache>
                <c:ptCount val="1"/>
                <c:pt idx="0">
                  <c:v>Forcast NBRSM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инфлација!$C$5:$AL$5</c:f>
            </c:numRef>
          </c:val>
          <c:extLst>
            <c:ext xmlns:c16="http://schemas.microsoft.com/office/drawing/2014/chart" uri="{C3380CC4-5D6E-409C-BE32-E72D297353CC}">
              <c16:uniqueId val="{00000001-00A2-4A1C-BA00-70B341A8D046}"/>
            </c:ext>
          </c:extLst>
        </c:ser>
        <c:ser>
          <c:idx val="2"/>
          <c:order val="2"/>
          <c:tx>
            <c:strRef>
              <c:f>инфлација!$B$6</c:f>
              <c:strCache>
                <c:ptCount val="1"/>
                <c:pt idx="0">
                  <c:v>Forcast NBRSM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инфлација!$C$6:$AL$6</c:f>
            </c:numRef>
          </c:val>
          <c:extLst>
            <c:ext xmlns:c16="http://schemas.microsoft.com/office/drawing/2014/chart" uri="{C3380CC4-5D6E-409C-BE32-E72D297353CC}">
              <c16:uniqueId val="{00000002-00A2-4A1C-BA00-70B341A8D046}"/>
            </c:ext>
          </c:extLst>
        </c:ser>
        <c:ser>
          <c:idx val="3"/>
          <c:order val="3"/>
          <c:tx>
            <c:strRef>
              <c:f>инфлација!$B$7</c:f>
              <c:strCache>
                <c:ptCount val="1"/>
                <c:pt idx="0">
                  <c:v>Forcast NBRSM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инфлација!$C$7:$AL$7</c:f>
            </c:numRef>
          </c:val>
          <c:extLst>
            <c:ext xmlns:c16="http://schemas.microsoft.com/office/drawing/2014/chart" uri="{C3380CC4-5D6E-409C-BE32-E72D297353CC}">
              <c16:uniqueId val="{00000003-00A2-4A1C-BA00-70B341A8D046}"/>
            </c:ext>
          </c:extLst>
        </c:ser>
        <c:ser>
          <c:idx val="4"/>
          <c:order val="4"/>
          <c:tx>
            <c:strRef>
              <c:f>инфлација!$B$8</c:f>
              <c:strCache>
                <c:ptCount val="1"/>
                <c:pt idx="0">
                  <c:v>Forcast NBRSM  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инфлација!$C$8:$AL$8</c:f>
            </c:numRef>
          </c:val>
          <c:extLst>
            <c:ext xmlns:c16="http://schemas.microsoft.com/office/drawing/2014/chart" uri="{C3380CC4-5D6E-409C-BE32-E72D297353CC}">
              <c16:uniqueId val="{00000004-00A2-4A1C-BA00-70B341A8D046}"/>
            </c:ext>
          </c:extLst>
        </c:ser>
        <c:ser>
          <c:idx val="6"/>
          <c:order val="6"/>
          <c:tx>
            <c:strRef>
              <c:f>инфлација!$B$11</c:f>
              <c:strCache>
                <c:ptCount val="1"/>
                <c:pt idx="0">
                  <c:v>Forcast IMF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инфлација!$C$11:$AL$11</c:f>
            </c:numRef>
          </c:val>
          <c:extLst>
            <c:ext xmlns:c16="http://schemas.microsoft.com/office/drawing/2014/chart" uri="{C3380CC4-5D6E-409C-BE32-E72D297353CC}">
              <c16:uniqueId val="{00000005-00A2-4A1C-BA00-70B341A8D046}"/>
            </c:ext>
          </c:extLst>
        </c:ser>
        <c:ser>
          <c:idx val="7"/>
          <c:order val="7"/>
          <c:tx>
            <c:strRef>
              <c:f>инфлација!$B$12</c:f>
              <c:strCache>
                <c:ptCount val="1"/>
                <c:pt idx="0">
                  <c:v>Forcast IMF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инфлација!$C$12:$AL$12</c:f>
            </c:numRef>
          </c:val>
          <c:extLst>
            <c:ext xmlns:c16="http://schemas.microsoft.com/office/drawing/2014/chart" uri="{C3380CC4-5D6E-409C-BE32-E72D297353CC}">
              <c16:uniqueId val="{00000006-00A2-4A1C-BA00-70B341A8D046}"/>
            </c:ext>
          </c:extLst>
        </c:ser>
        <c:ser>
          <c:idx val="8"/>
          <c:order val="8"/>
          <c:tx>
            <c:strRef>
              <c:f>инфлација!$B$13</c:f>
              <c:strCache>
                <c:ptCount val="1"/>
                <c:pt idx="0">
                  <c:v>Forcast IMF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инфлација!$C$13:$AL$13</c:f>
            </c:numRef>
          </c:val>
          <c:extLst>
            <c:ext xmlns:c16="http://schemas.microsoft.com/office/drawing/2014/chart" uri="{C3380CC4-5D6E-409C-BE32-E72D297353CC}">
              <c16:uniqueId val="{00000007-00A2-4A1C-BA00-70B341A8D046}"/>
            </c:ext>
          </c:extLst>
        </c:ser>
        <c:ser>
          <c:idx val="9"/>
          <c:order val="9"/>
          <c:tx>
            <c:strRef>
              <c:f>инфлација!$B$14</c:f>
              <c:strCache>
                <c:ptCount val="1"/>
                <c:pt idx="0">
                  <c:v>Forcast IMF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инфлација!$C$14:$AL$14</c:f>
            </c:numRef>
          </c:val>
          <c:extLst>
            <c:ext xmlns:c16="http://schemas.microsoft.com/office/drawing/2014/chart" uri="{C3380CC4-5D6E-409C-BE32-E72D297353CC}">
              <c16:uniqueId val="{00000008-00A2-4A1C-BA00-70B341A8D046}"/>
            </c:ext>
          </c:extLst>
        </c:ser>
        <c:ser>
          <c:idx val="11"/>
          <c:order val="10"/>
          <c:tx>
            <c:strRef>
              <c:f>инфлација!$B$17</c:f>
              <c:strCache>
                <c:ptCount val="1"/>
                <c:pt idx="0">
                  <c:v>Forcast World Bank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инфлација!$C$17:$AL$17</c:f>
            </c:numRef>
          </c:val>
          <c:extLst>
            <c:ext xmlns:c16="http://schemas.microsoft.com/office/drawing/2014/chart" uri="{C3380CC4-5D6E-409C-BE32-E72D297353CC}">
              <c16:uniqueId val="{00000009-00A2-4A1C-BA00-70B341A8D046}"/>
            </c:ext>
          </c:extLst>
        </c:ser>
        <c:ser>
          <c:idx val="12"/>
          <c:order val="11"/>
          <c:tx>
            <c:strRef>
              <c:f>инфлација!$B$18</c:f>
              <c:strCache>
                <c:ptCount val="1"/>
                <c:pt idx="0">
                  <c:v>Forcast World Bank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инфлација!$C$18:$AL$18</c:f>
            </c:numRef>
          </c:val>
          <c:extLst>
            <c:ext xmlns:c16="http://schemas.microsoft.com/office/drawing/2014/chart" uri="{C3380CC4-5D6E-409C-BE32-E72D297353CC}">
              <c16:uniqueId val="{0000000A-00A2-4A1C-BA00-70B341A8D046}"/>
            </c:ext>
          </c:extLst>
        </c:ser>
        <c:ser>
          <c:idx val="13"/>
          <c:order val="12"/>
          <c:tx>
            <c:strRef>
              <c:f>инфлација!$B$19</c:f>
              <c:strCache>
                <c:ptCount val="1"/>
                <c:pt idx="0">
                  <c:v>Forcast World Bank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инфлација!$C$19:$AL$19</c:f>
            </c:numRef>
          </c:val>
          <c:extLst>
            <c:ext xmlns:c16="http://schemas.microsoft.com/office/drawing/2014/chart" uri="{C3380CC4-5D6E-409C-BE32-E72D297353CC}">
              <c16:uniqueId val="{0000000B-00A2-4A1C-BA00-70B341A8D046}"/>
            </c:ext>
          </c:extLst>
        </c:ser>
        <c:ser>
          <c:idx val="15"/>
          <c:order val="13"/>
          <c:tx>
            <c:strRef>
              <c:f>инфлација!$B$22</c:f>
              <c:strCache>
                <c:ptCount val="1"/>
                <c:pt idx="0">
                  <c:v>Forcast European Commission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инфлација!$C$22:$AL$22</c:f>
            </c:numRef>
          </c:val>
          <c:extLst>
            <c:ext xmlns:c16="http://schemas.microsoft.com/office/drawing/2014/chart" uri="{C3380CC4-5D6E-409C-BE32-E72D297353CC}">
              <c16:uniqueId val="{0000000C-00A2-4A1C-BA00-70B341A8D046}"/>
            </c:ext>
          </c:extLst>
        </c:ser>
        <c:ser>
          <c:idx val="16"/>
          <c:order val="14"/>
          <c:tx>
            <c:strRef>
              <c:f>инфлација!$B$23</c:f>
              <c:strCache>
                <c:ptCount val="1"/>
                <c:pt idx="0">
                  <c:v>Forcast European Commission 05'23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инфлација!$C$23:$AL$23</c:f>
            </c:numRef>
          </c:val>
          <c:extLst>
            <c:ext xmlns:c16="http://schemas.microsoft.com/office/drawing/2014/chart" uri="{C3380CC4-5D6E-409C-BE32-E72D297353CC}">
              <c16:uniqueId val="{0000000D-00A2-4A1C-BA00-70B341A8D046}"/>
            </c:ext>
          </c:extLst>
        </c:ser>
        <c:ser>
          <c:idx val="18"/>
          <c:order val="15"/>
          <c:tx>
            <c:strRef>
              <c:f>инфлација!$B$26</c:f>
              <c:strCache>
                <c:ptCount val="1"/>
                <c:pt idx="0">
                  <c:v>Консензус форкаст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инфлација!$C$26:$AL$26</c:f>
            </c:numRef>
          </c:val>
          <c:extLst>
            <c:ext xmlns:c16="http://schemas.microsoft.com/office/drawing/2014/chart" uri="{C3380CC4-5D6E-409C-BE32-E72D297353CC}">
              <c16:uniqueId val="{0000000E-00A2-4A1C-BA00-70B341A8D046}"/>
            </c:ext>
          </c:extLst>
        </c:ser>
        <c:ser>
          <c:idx val="19"/>
          <c:order val="16"/>
          <c:tx>
            <c:strRef>
              <c:f>инфлација!$B$27</c:f>
              <c:strCache>
                <c:ptCount val="1"/>
                <c:pt idx="0">
                  <c:v>Консензус форкаст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инфлација!$C$27:$AL$27</c:f>
            </c:numRef>
          </c:val>
          <c:extLst>
            <c:ext xmlns:c16="http://schemas.microsoft.com/office/drawing/2014/chart" uri="{C3380CC4-5D6E-409C-BE32-E72D297353CC}">
              <c16:uniqueId val="{0000000F-00A2-4A1C-BA00-70B341A8D046}"/>
            </c:ext>
          </c:extLst>
        </c:ser>
        <c:ser>
          <c:idx val="31"/>
          <c:order val="26"/>
          <c:tx>
            <c:strRef>
              <c:f>инфлација!$B$41</c:f>
              <c:strCache>
                <c:ptCount val="1"/>
                <c:pt idx="0">
                  <c:v>Forcast ECB 12'23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инфлација!$C$41:$AL$41</c:f>
            </c:numRef>
          </c:val>
          <c:extLst>
            <c:ext xmlns:c16="http://schemas.microsoft.com/office/drawing/2014/chart" uri="{C3380CC4-5D6E-409C-BE32-E72D297353CC}">
              <c16:uniqueId val="{00000010-00A2-4A1C-BA00-70B341A8D046}"/>
            </c:ext>
          </c:extLst>
        </c:ser>
        <c:ser>
          <c:idx val="32"/>
          <c:order val="27"/>
          <c:tx>
            <c:strRef>
              <c:f>инфлација!$B$42</c:f>
              <c:strCache>
                <c:ptCount val="1"/>
                <c:pt idx="0">
                  <c:v>Forcast ECB 03'24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инфлација!$C$42:$AL$42</c:f>
            </c:numRef>
          </c:val>
          <c:extLst>
            <c:ext xmlns:c16="http://schemas.microsoft.com/office/drawing/2014/chart" uri="{C3380CC4-5D6E-409C-BE32-E72D297353CC}">
              <c16:uniqueId val="{00000011-00A2-4A1C-BA00-70B341A8D046}"/>
            </c:ext>
          </c:extLst>
        </c:ser>
        <c:ser>
          <c:idx val="33"/>
          <c:order val="28"/>
          <c:tx>
            <c:strRef>
              <c:f>инфлација!$B$43</c:f>
              <c:strCache>
                <c:ptCount val="1"/>
                <c:pt idx="0">
                  <c:v>Forcast ECB 06'24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инфлација!$C$43:$AL$43</c:f>
            </c:numRef>
          </c:val>
          <c:extLst>
            <c:ext xmlns:c16="http://schemas.microsoft.com/office/drawing/2014/chart" uri="{C3380CC4-5D6E-409C-BE32-E72D297353CC}">
              <c16:uniqueId val="{00000012-00A2-4A1C-BA00-70B341A8D046}"/>
            </c:ext>
          </c:extLst>
        </c:ser>
        <c:ser>
          <c:idx val="20"/>
          <c:order val="17"/>
          <c:tx>
            <c:strRef>
              <c:f>инфлација!$B$28</c:f>
              <c:strCache>
                <c:ptCount val="1"/>
                <c:pt idx="0">
                  <c:v>Kонсензус форкаст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инфлација!$C$28:$AL$28</c:f>
            </c:numRef>
          </c:val>
          <c:extLst>
            <c:ext xmlns:c16="http://schemas.microsoft.com/office/drawing/2014/chart" uri="{C3380CC4-5D6E-409C-BE32-E72D297353CC}">
              <c16:uniqueId val="{00000013-00A2-4A1C-BA00-70B341A8D046}"/>
            </c:ext>
          </c:extLst>
        </c:ser>
        <c:ser>
          <c:idx val="22"/>
          <c:order val="18"/>
          <c:tx>
            <c:strRef>
              <c:f>инфлација!$B$31</c:f>
              <c:strCache>
                <c:ptCount val="1"/>
                <c:pt idx="0">
                  <c:v>Министерство за финансии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инфлација!$C$31:$AL$31</c:f>
            </c:numRef>
          </c:val>
          <c:extLst>
            <c:ext xmlns:c16="http://schemas.microsoft.com/office/drawing/2014/chart" uri="{C3380CC4-5D6E-409C-BE32-E72D297353CC}">
              <c16:uniqueId val="{00000014-00A2-4A1C-BA00-70B341A8D046}"/>
            </c:ext>
          </c:extLst>
        </c:ser>
        <c:ser>
          <c:idx val="23"/>
          <c:order val="19"/>
          <c:tx>
            <c:strRef>
              <c:f>инфлација!$B$32</c:f>
              <c:strCache>
                <c:ptCount val="1"/>
                <c:pt idx="0">
                  <c:v>Министерство за финансии 4'23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инфлација!$C$32:$AL$32</c:f>
            </c:numRef>
          </c:val>
          <c:extLst>
            <c:ext xmlns:c16="http://schemas.microsoft.com/office/drawing/2014/chart" uri="{C3380CC4-5D6E-409C-BE32-E72D297353CC}">
              <c16:uniqueId val="{00000015-00A2-4A1C-BA00-70B341A8D046}"/>
            </c:ext>
          </c:extLst>
        </c:ser>
        <c:ser>
          <c:idx val="26"/>
          <c:order val="21"/>
          <c:tx>
            <c:strRef>
              <c:f>инфлација!$B$36</c:f>
              <c:strCache>
                <c:ptCount val="1"/>
                <c:pt idx="0">
                  <c:v>Forcast ECB 12'22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инфлација!$C$36:$AL$36</c:f>
            </c:numRef>
          </c:val>
          <c:extLst>
            <c:ext xmlns:c16="http://schemas.microsoft.com/office/drawing/2014/chart" uri="{C3380CC4-5D6E-409C-BE32-E72D297353CC}">
              <c16:uniqueId val="{00000016-00A2-4A1C-BA00-70B341A8D046}"/>
            </c:ext>
          </c:extLst>
        </c:ser>
        <c:ser>
          <c:idx val="27"/>
          <c:order val="22"/>
          <c:tx>
            <c:strRef>
              <c:f>инфлација!$B$37</c:f>
              <c:strCache>
                <c:ptCount val="1"/>
                <c:pt idx="0">
                  <c:v>Forcast ECB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инфлација!$C$37:$AL$37</c:f>
            </c:numRef>
          </c:val>
          <c:extLst>
            <c:ext xmlns:c16="http://schemas.microsoft.com/office/drawing/2014/chart" uri="{C3380CC4-5D6E-409C-BE32-E72D297353CC}">
              <c16:uniqueId val="{00000017-00A2-4A1C-BA00-70B341A8D046}"/>
            </c:ext>
          </c:extLst>
        </c:ser>
        <c:ser>
          <c:idx val="28"/>
          <c:order val="23"/>
          <c:tx>
            <c:strRef>
              <c:f>инфлација!$B$38</c:f>
              <c:strCache>
                <c:ptCount val="1"/>
                <c:pt idx="0">
                  <c:v>Forcast ECB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инфлација!$C$38:$AL$38</c:f>
            </c:numRef>
          </c:val>
          <c:extLst>
            <c:ext xmlns:c16="http://schemas.microsoft.com/office/drawing/2014/chart" uri="{C3380CC4-5D6E-409C-BE32-E72D297353CC}">
              <c16:uniqueId val="{00000018-00A2-4A1C-BA00-70B341A8D046}"/>
            </c:ext>
          </c:extLst>
        </c:ser>
        <c:ser>
          <c:idx val="29"/>
          <c:order val="24"/>
          <c:tx>
            <c:strRef>
              <c:f>инфлација!$B$39</c:f>
              <c:strCache>
                <c:ptCount val="1"/>
                <c:pt idx="0">
                  <c:v>Forcast ECB 07'23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инфлација!$C$39:$AL$39</c:f>
            </c:numRef>
          </c:val>
          <c:extLst>
            <c:ext xmlns:c16="http://schemas.microsoft.com/office/drawing/2014/chart" uri="{C3380CC4-5D6E-409C-BE32-E72D297353CC}">
              <c16:uniqueId val="{00000019-00A2-4A1C-BA00-70B341A8D046}"/>
            </c:ext>
          </c:extLst>
        </c:ser>
        <c:ser>
          <c:idx val="30"/>
          <c:order val="25"/>
          <c:tx>
            <c:strRef>
              <c:f>инфлација!$B$40</c:f>
              <c:strCache>
                <c:ptCount val="1"/>
                <c:pt idx="0">
                  <c:v>Forcast ECB 09'23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инфлација!$C$40:$AL$40</c:f>
            </c:numRef>
          </c:val>
          <c:extLst>
            <c:ext xmlns:c16="http://schemas.microsoft.com/office/drawing/2014/chart" uri="{C3380CC4-5D6E-409C-BE32-E72D297353CC}">
              <c16:uniqueId val="{0000001A-00A2-4A1C-BA00-70B341A8D0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5898624"/>
        <c:axId val="175900160"/>
      </c:barChart>
      <c:lineChart>
        <c:grouping val="standard"/>
        <c:varyColors val="0"/>
        <c:ser>
          <c:idx val="5"/>
          <c:order val="5"/>
          <c:tx>
            <c:strRef>
              <c:f>инфлација!$B$10</c:f>
              <c:strCache>
                <c:ptCount val="1"/>
                <c:pt idx="0">
                  <c:v>Forcast NBRSM   10'24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инфлација!$C$10:$AL$10</c:f>
              <c:numCache>
                <c:formatCode>General</c:formatCode>
                <c:ptCount val="11"/>
                <c:pt idx="5" formatCode="0.0%">
                  <c:v>3.5000000000000003E-2</c:v>
                </c:pt>
                <c:pt idx="6" formatCode="0.0%">
                  <c:v>2.5000000000000001E-2</c:v>
                </c:pt>
                <c:pt idx="7" formatCode="0.0%">
                  <c:v>2.5000000000000001E-2</c:v>
                </c:pt>
                <c:pt idx="8" formatCode="0.0%">
                  <c:v>2.5000000000000001E-2</c:v>
                </c:pt>
                <c:pt idx="9" formatCode="0.0%">
                  <c:v>2.5000000000000001E-2</c:v>
                </c:pt>
                <c:pt idx="10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00A2-4A1C-BA00-70B341A8D046}"/>
            </c:ext>
          </c:extLst>
        </c:ser>
        <c:ser>
          <c:idx val="25"/>
          <c:order val="20"/>
          <c:tx>
            <c:strRef>
              <c:f>инфлација!$B$35</c:f>
              <c:strCache>
                <c:ptCount val="1"/>
                <c:pt idx="0">
                  <c:v>Inflation rate EU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1921240793241786E-4"/>
                  <c:y val="-6.215894949360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A2-433E-938B-6BD6DCADD190}"/>
                </c:ext>
              </c:extLst>
            </c:dLbl>
            <c:dLbl>
              <c:idx val="1"/>
              <c:layout>
                <c:manualLayout>
                  <c:x val="-2.4396097048171549E-2"/>
                  <c:y val="0.11256894753185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45594899239741E-2"/>
                      <c:h val="0.124317898987209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00A2-4A1C-BA00-70B341A8D046}"/>
                </c:ext>
              </c:extLst>
            </c:dLbl>
            <c:dLbl>
              <c:idx val="5"/>
              <c:layout>
                <c:manualLayout>
                  <c:x val="-3.2654322129944367E-2"/>
                  <c:y val="-0.187818900353997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A2-433E-938B-6BD6DCADD190}"/>
                </c:ext>
              </c:extLst>
            </c:dLbl>
            <c:dLbl>
              <c:idx val="6"/>
              <c:layout>
                <c:manualLayout>
                  <c:x val="-1.902177768319515E-2"/>
                  <c:y val="-8.6719388834565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0A2-4A1C-BA00-70B341A8D046}"/>
                </c:ext>
              </c:extLst>
            </c:dLbl>
            <c:dLbl>
              <c:idx val="7"/>
              <c:layout>
                <c:manualLayout>
                  <c:x val="-1.6084057354170331E-2"/>
                  <c:y val="-0.101243717084384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0A2-4A1C-BA00-70B341A8D0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инфлација!$C$35:$AL$35</c:f>
              <c:numCache>
                <c:formatCode>0.0%</c:formatCode>
                <c:ptCount val="11"/>
                <c:pt idx="0">
                  <c:v>1.2999999999999999E-2</c:v>
                </c:pt>
                <c:pt idx="1">
                  <c:v>-3.0000000000000001E-3</c:v>
                </c:pt>
                <c:pt idx="2">
                  <c:v>0.05</c:v>
                </c:pt>
                <c:pt idx="3">
                  <c:v>9.1999999999999998E-2</c:v>
                </c:pt>
                <c:pt idx="4">
                  <c:v>2.9000000000000001E-2</c:v>
                </c:pt>
                <c:pt idx="5">
                  <c:v>2.4E-2</c:v>
                </c:pt>
                <c:pt idx="6">
                  <c:v>2.5000000000000001E-2</c:v>
                </c:pt>
                <c:pt idx="7">
                  <c:v>2.3E-2</c:v>
                </c:pt>
                <c:pt idx="8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00A2-4A1C-BA00-70B341A8D046}"/>
            </c:ext>
          </c:extLst>
        </c:ser>
        <c:ser>
          <c:idx val="35"/>
          <c:order val="29"/>
          <c:tx>
            <c:strRef>
              <c:f>инфлација!$B$47</c:f>
              <c:strCache>
                <c:ptCount val="1"/>
                <c:pt idx="0">
                  <c:v>Forcast ECB 03'25</c:v>
                </c:pt>
              </c:strCache>
            </c:strRef>
          </c:tx>
          <c:spPr>
            <a:ln w="2222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инфлација!$C$47:$AO$47</c:f>
              <c:numCache>
                <c:formatCode>General</c:formatCode>
                <c:ptCount val="14"/>
                <c:pt idx="8" formatCode="0.0%">
                  <c:v>2.3E-2</c:v>
                </c:pt>
                <c:pt idx="9" formatCode="0.0%">
                  <c:v>2.3E-2</c:v>
                </c:pt>
                <c:pt idx="10" formatCode="0.0%">
                  <c:v>1.9E-2</c:v>
                </c:pt>
                <c:pt idx="11" formatCode="0.0%">
                  <c:v>0.02</c:v>
                </c:pt>
                <c:pt idx="12" formatCode="0.0%">
                  <c:v>0.02</c:v>
                </c:pt>
                <c:pt idx="13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00A2-4A1C-BA00-70B341A8D046}"/>
            </c:ext>
          </c:extLst>
        </c:ser>
        <c:ser>
          <c:idx val="36"/>
          <c:order val="30"/>
          <c:tx>
            <c:strRef>
              <c:f>инфлација!$B$48</c:f>
              <c:strCache>
                <c:ptCount val="1"/>
                <c:pt idx="0">
                  <c:v>Inflation rate USA,Fed's </c:v>
                </c:pt>
              </c:strCache>
            </c:strRef>
          </c:tx>
          <c:spPr>
            <a:ln w="22225" cap="rnd">
              <a:solidFill>
                <a:srgbClr val="E6CCD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82027635650603E-2"/>
                  <c:y val="-0.101663721773340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0A2-4A1C-BA00-70B341A8D046}"/>
                </c:ext>
              </c:extLst>
            </c:dLbl>
            <c:dLbl>
              <c:idx val="1"/>
              <c:layout>
                <c:manualLayout>
                  <c:x val="1.5698868935693777E-2"/>
                  <c:y val="-3.7196065053535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0A2-4A1C-BA00-70B341A8D046}"/>
                </c:ext>
              </c:extLst>
            </c:dLbl>
            <c:dLbl>
              <c:idx val="2"/>
              <c:layout>
                <c:manualLayout>
                  <c:x val="1.4190262869319894E-2"/>
                  <c:y val="-9.27877754545728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0A2-4A1C-BA00-70B341A8D046}"/>
                </c:ext>
              </c:extLst>
            </c:dLbl>
            <c:dLbl>
              <c:idx val="5"/>
              <c:layout>
                <c:manualLayout>
                  <c:x val="-3.0925845027152555E-2"/>
                  <c:y val="3.5884239960200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0A2-4A1C-BA00-70B341A8D0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66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инфлација!$C$3:$AO$3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инфлација!$C$48:$AK$48</c:f>
              <c:numCache>
                <c:formatCode>0.0%</c:formatCode>
                <c:ptCount val="10"/>
                <c:pt idx="0">
                  <c:v>1.6E-2</c:v>
                </c:pt>
                <c:pt idx="1">
                  <c:v>1.2999999999999999E-2</c:v>
                </c:pt>
                <c:pt idx="2">
                  <c:v>6.2E-2</c:v>
                </c:pt>
                <c:pt idx="3">
                  <c:v>5.5E-2</c:v>
                </c:pt>
                <c:pt idx="4">
                  <c:v>2.7E-2</c:v>
                </c:pt>
                <c:pt idx="5">
                  <c:v>2.5999999999999999E-2</c:v>
                </c:pt>
                <c:pt idx="6">
                  <c:v>2.5000000000000001E-2</c:v>
                </c:pt>
                <c:pt idx="7">
                  <c:v>2.5999999999999999E-2</c:v>
                </c:pt>
                <c:pt idx="8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00A2-4A1C-BA00-70B341A8D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98624"/>
        <c:axId val="175900160"/>
      </c:lineChart>
      <c:catAx>
        <c:axId val="1758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00160"/>
        <c:crosses val="autoZero"/>
        <c:auto val="1"/>
        <c:lblAlgn val="ctr"/>
        <c:lblOffset val="100"/>
        <c:noMultiLvlLbl val="0"/>
      </c:catAx>
      <c:valAx>
        <c:axId val="1759001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5898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865713857809961"/>
          <c:w val="1"/>
          <c:h val="0.167071965732702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36 %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Credit cards &amp;</a:t>
                    </a:r>
                    <a:r>
                      <a:rPr lang="en-US" baseline="0" dirty="0"/>
                      <a:t> consumer loans
62 %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0,16%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FF0000"/>
                </a:solidFill>
              </a:rPr>
              <a:t>Structure of loans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300925925925926"/>
          <c:w val="0.95"/>
          <c:h val="0.603688028579760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депозити!$A$34</c:f>
              <c:strCache>
                <c:ptCount val="1"/>
                <c:pt idx="0">
                  <c:v>Non-financial corporations (loans)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F0-4E4A-BE89-0B2FB5BBD2C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9F0-4E4A-BE89-0B2FB5BBD2C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9F0-4E4A-BE89-0B2FB5BBD2C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9F0-4E4A-BE89-0B2FB5BBD2C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9F0-4E4A-BE89-0B2FB5BBD2C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6B3-4F1B-ACEE-7DD8D412726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6B3-4F1B-ACEE-7DD8D412726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6B3-4F1B-ACEE-7DD8D412726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9F0-4E4A-BE89-0B2FB5BBD2C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F0-4E4A-BE89-0B2FB5BBD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депозити!$B$34:$K$34</c:f>
              <c:numCache>
                <c:formatCode>0%</c:formatCode>
                <c:ptCount val="10"/>
                <c:pt idx="0">
                  <c:v>0.49079530981928343</c:v>
                </c:pt>
                <c:pt idx="1">
                  <c:v>0.4764334512433655</c:v>
                </c:pt>
                <c:pt idx="2">
                  <c:v>0.47869158445500021</c:v>
                </c:pt>
                <c:pt idx="3">
                  <c:v>0.48573408930099393</c:v>
                </c:pt>
                <c:pt idx="4">
                  <c:v>0.48076836508706744</c:v>
                </c:pt>
                <c:pt idx="5">
                  <c:v>0.47970877846829951</c:v>
                </c:pt>
                <c:pt idx="6">
                  <c:v>0.48209699199639705</c:v>
                </c:pt>
                <c:pt idx="7">
                  <c:v>0.47941883943501146</c:v>
                </c:pt>
                <c:pt idx="8">
                  <c:v>0.49221793612503079</c:v>
                </c:pt>
                <c:pt idx="9">
                  <c:v>0.49063102021061589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3-4F1B-ACEE-7DD8D4127260}"/>
            </c:ext>
          </c:extLst>
        </c:ser>
        <c:ser>
          <c:idx val="1"/>
          <c:order val="1"/>
          <c:tx>
            <c:strRef>
              <c:f>депозити!$A$35</c:f>
              <c:strCache>
                <c:ptCount val="1"/>
                <c:pt idx="0">
                  <c:v>Households (loans)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6B3-4F1B-ACEE-7DD8D412726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6B3-4F1B-ACEE-7DD8D412726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6B3-4F1B-ACEE-7DD8D412726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9F0-4E4A-BE89-0B2FB5BBD2C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9F0-4E4A-BE89-0B2FB5BBD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депозити!$B$35:$K$35</c:f>
              <c:numCache>
                <c:formatCode>0%</c:formatCode>
                <c:ptCount val="10"/>
                <c:pt idx="0">
                  <c:v>0.49900201126160831</c:v>
                </c:pt>
                <c:pt idx="1">
                  <c:v>0.51248974080202003</c:v>
                </c:pt>
                <c:pt idx="2">
                  <c:v>0.51134881984770619</c:v>
                </c:pt>
                <c:pt idx="3">
                  <c:v>0.50017244178305587</c:v>
                </c:pt>
                <c:pt idx="4">
                  <c:v>0.51294553015243149</c:v>
                </c:pt>
                <c:pt idx="5">
                  <c:v>0.5145675555657433</c:v>
                </c:pt>
                <c:pt idx="6">
                  <c:v>0.51227715970728249</c:v>
                </c:pt>
                <c:pt idx="7">
                  <c:v>0.51546332976433062</c:v>
                </c:pt>
                <c:pt idx="8">
                  <c:v>0.5026712951282869</c:v>
                </c:pt>
                <c:pt idx="9">
                  <c:v>0.50203909922111645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3-4F1B-ACEE-7DD8D41272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343807"/>
        <c:axId val="1858344287"/>
      </c:barChart>
      <c:catAx>
        <c:axId val="185834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44287"/>
        <c:crosses val="autoZero"/>
        <c:auto val="1"/>
        <c:lblAlgn val="ctr"/>
        <c:lblOffset val="100"/>
        <c:noMultiLvlLbl val="0"/>
      </c:catAx>
      <c:valAx>
        <c:axId val="18583442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34380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LOANS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'Бруто кредити на нефинан. субј.'!$EX$45</c:f>
              <c:strCache>
                <c:ptCount val="1"/>
                <c:pt idx="0">
                  <c:v>Loans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0B2D-4FED-BA7A-CF2A867A597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2D-4FED-BA7A-CF2A867A597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2D-4FED-BA7A-CF2A867A597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2D-4FED-BA7A-CF2A867A597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47D4-49ED-A979-D499C7B79CB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D4-49ED-A979-D499C7B79CB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D4-49ED-A979-D499C7B79CB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7D4-49ED-A979-D499C7B79CB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D4-49ED-A979-D499C7B79CB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7D4-49ED-A979-D499C7B79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'Бруто кредити на нефинан. субј.'!$EY$44:$FH$44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'Бруто кредити на нефинан. субј.'!$EY$45:$FH$45</c:f>
              <c:numCache>
                <c:formatCode>#,##0</c:formatCode>
                <c:ptCount val="10"/>
                <c:pt idx="0">
                  <c:v>339699</c:v>
                </c:pt>
                <c:pt idx="1">
                  <c:v>353502</c:v>
                </c:pt>
                <c:pt idx="2">
                  <c:v>383627</c:v>
                </c:pt>
                <c:pt idx="3">
                  <c:v>422522</c:v>
                </c:pt>
                <c:pt idx="4">
                  <c:v>440560</c:v>
                </c:pt>
                <c:pt idx="5">
                  <c:v>444977</c:v>
                </c:pt>
                <c:pt idx="6">
                  <c:v>458207</c:v>
                </c:pt>
                <c:pt idx="7">
                  <c:v>464860</c:v>
                </c:pt>
                <c:pt idx="8">
                  <c:v>489924</c:v>
                </c:pt>
                <c:pt idx="9">
                  <c:v>500964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7D4-49ED-A979-D499C7B79C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72247007"/>
        <c:axId val="1672249887"/>
      </c:lineChart>
      <c:catAx>
        <c:axId val="1672247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2249887"/>
        <c:crosses val="autoZero"/>
        <c:auto val="1"/>
        <c:lblAlgn val="ctr"/>
        <c:lblOffset val="100"/>
        <c:noMultiLvlLbl val="0"/>
      </c:catAx>
      <c:valAx>
        <c:axId val="16722498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7224700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cap="none" spc="20" baseline="0" dirty="0">
                <a:solidFill>
                  <a:srgbClr val="FF0000"/>
                </a:solidFill>
              </a:rPr>
              <a:t>Loan concentration by climate policy relevant sectors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074078241375256"/>
          <c:y val="0.19560167250661056"/>
          <c:w val="0.43519927247503959"/>
          <c:h val="0.621598503441484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Sheet1!$C$1:$C$3</c:f>
              <c:strCache>
                <c:ptCount val="3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Sheet1!$C$4:$C$10</c:f>
              <c:numCache>
                <c:formatCode>#,##0</c:formatCode>
                <c:ptCount val="7"/>
                <c:pt idx="0">
                  <c:v>108624891</c:v>
                </c:pt>
                <c:pt idx="1">
                  <c:v>10184994</c:v>
                </c:pt>
                <c:pt idx="2">
                  <c:v>15531517</c:v>
                </c:pt>
                <c:pt idx="3">
                  <c:v>25823231</c:v>
                </c:pt>
                <c:pt idx="4">
                  <c:v>28850095</c:v>
                </c:pt>
                <c:pt idx="5">
                  <c:v>23326012</c:v>
                </c:pt>
                <c:pt idx="6">
                  <c:v>4909042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F-4930-8142-E708DB02AD8E}"/>
            </c:ext>
          </c:extLst>
        </c:ser>
        <c:ser>
          <c:idx val="1"/>
          <c:order val="1"/>
          <c:tx>
            <c:strRef>
              <c:f>Sheet1!$D$1:$D$3</c:f>
              <c:strCache>
                <c:ptCount val="3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Sheet1!$D$4:$D$10</c:f>
              <c:numCache>
                <c:formatCode>#,##0</c:formatCode>
                <c:ptCount val="7"/>
                <c:pt idx="0">
                  <c:v>108611723</c:v>
                </c:pt>
                <c:pt idx="1">
                  <c:v>9426158</c:v>
                </c:pt>
                <c:pt idx="2">
                  <c:v>14368063</c:v>
                </c:pt>
                <c:pt idx="3">
                  <c:v>23527724</c:v>
                </c:pt>
                <c:pt idx="4">
                  <c:v>32548173</c:v>
                </c:pt>
                <c:pt idx="5">
                  <c:v>23873735</c:v>
                </c:pt>
                <c:pt idx="6">
                  <c:v>4867870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F-4930-8142-E708DB02AD8E}"/>
            </c:ext>
          </c:extLst>
        </c:ser>
        <c:ser>
          <c:idx val="2"/>
          <c:order val="2"/>
          <c:tx>
            <c:strRef>
              <c:f>Sheet1!$E$1:$E$3</c:f>
              <c:strCache>
                <c:ptCount val="3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Sheet1!$E$4:$E$10</c:f>
              <c:numCache>
                <c:formatCode>#,##0</c:formatCode>
                <c:ptCount val="7"/>
                <c:pt idx="0">
                  <c:v>114665584</c:v>
                </c:pt>
                <c:pt idx="1">
                  <c:v>10483231</c:v>
                </c:pt>
                <c:pt idx="2">
                  <c:v>12457365</c:v>
                </c:pt>
                <c:pt idx="3">
                  <c:v>26167894</c:v>
                </c:pt>
                <c:pt idx="4">
                  <c:v>34826592</c:v>
                </c:pt>
                <c:pt idx="5">
                  <c:v>25944962</c:v>
                </c:pt>
                <c:pt idx="6">
                  <c:v>4785540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BF-4930-8142-E708DB02AD8E}"/>
            </c:ext>
          </c:extLst>
        </c:ser>
        <c:ser>
          <c:idx val="3"/>
          <c:order val="3"/>
          <c:tx>
            <c:strRef>
              <c:f>Sheet1!$F$1:$F$3</c:f>
              <c:strCache>
                <c:ptCount val="3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Sheet1!$F$4:$F$10</c:f>
              <c:numCache>
                <c:formatCode>#,##0</c:formatCode>
                <c:ptCount val="7"/>
                <c:pt idx="0">
                  <c:v>123072258</c:v>
                </c:pt>
                <c:pt idx="1">
                  <c:v>11055220</c:v>
                </c:pt>
                <c:pt idx="2">
                  <c:v>13279623</c:v>
                </c:pt>
                <c:pt idx="3">
                  <c:v>29498806</c:v>
                </c:pt>
                <c:pt idx="4">
                  <c:v>36177965</c:v>
                </c:pt>
                <c:pt idx="5">
                  <c:v>27786316</c:v>
                </c:pt>
                <c:pt idx="6">
                  <c:v>5274328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F-4930-8142-E708DB02AD8E}"/>
            </c:ext>
          </c:extLst>
        </c:ser>
        <c:ser>
          <c:idx val="4"/>
          <c:order val="4"/>
          <c:tx>
            <c:strRef>
              <c:f>Sheet1!$G$1:$G$3</c:f>
              <c:strCache>
                <c:ptCount val="3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Sheet1!$G$4:$G$10</c:f>
              <c:numCache>
                <c:formatCode>#,##0</c:formatCode>
                <c:ptCount val="7"/>
                <c:pt idx="0">
                  <c:v>134006636</c:v>
                </c:pt>
                <c:pt idx="1">
                  <c:v>10625262</c:v>
                </c:pt>
                <c:pt idx="2">
                  <c:v>15418847</c:v>
                </c:pt>
                <c:pt idx="3">
                  <c:v>28028559</c:v>
                </c:pt>
                <c:pt idx="4">
                  <c:v>44246919</c:v>
                </c:pt>
                <c:pt idx="5">
                  <c:v>29984378</c:v>
                </c:pt>
                <c:pt idx="6">
                  <c:v>5702671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BF-4930-8142-E708DB02AD8E}"/>
            </c:ext>
          </c:extLst>
        </c:ser>
        <c:ser>
          <c:idx val="5"/>
          <c:order val="5"/>
          <c:tx>
            <c:strRef>
              <c:f>Sheet1!$H$1:$H$3</c:f>
              <c:strCache>
                <c:ptCount val="3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Sheet1!$H$4:$H$10</c:f>
              <c:numCache>
                <c:formatCode>#,##0</c:formatCode>
                <c:ptCount val="7"/>
                <c:pt idx="0">
                  <c:v>146330107</c:v>
                </c:pt>
                <c:pt idx="1">
                  <c:v>9686563</c:v>
                </c:pt>
                <c:pt idx="2">
                  <c:v>20382368</c:v>
                </c:pt>
                <c:pt idx="3">
                  <c:v>31873766</c:v>
                </c:pt>
                <c:pt idx="4">
                  <c:v>47521905</c:v>
                </c:pt>
                <c:pt idx="5">
                  <c:v>31251017</c:v>
                </c:pt>
                <c:pt idx="6">
                  <c:v>5614488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BF-4930-8142-E708DB02AD8E}"/>
            </c:ext>
          </c:extLst>
        </c:ser>
        <c:ser>
          <c:idx val="6"/>
          <c:order val="6"/>
          <c:tx>
            <c:strRef>
              <c:f>Sheet1!$I$1:$I$3</c:f>
              <c:strCache>
                <c:ptCount val="3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Total credit exposure to companies in Climate Policy 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Sheet1!$I$4:$I$10</c:f>
              <c:numCache>
                <c:formatCode>#,##0</c:formatCode>
                <c:ptCount val="7"/>
                <c:pt idx="0">
                  <c:v>156327146</c:v>
                </c:pt>
                <c:pt idx="1">
                  <c:v>9234662</c:v>
                </c:pt>
                <c:pt idx="2">
                  <c:v>25452804</c:v>
                </c:pt>
                <c:pt idx="3">
                  <c:v>30379477</c:v>
                </c:pt>
                <c:pt idx="4">
                  <c:v>53619775</c:v>
                </c:pt>
                <c:pt idx="5">
                  <c:v>32213811</c:v>
                </c:pt>
                <c:pt idx="6">
                  <c:v>5426617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BF-4930-8142-E708DB02A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3807359"/>
        <c:axId val="1793808319"/>
      </c:barChart>
      <c:catAx>
        <c:axId val="1793807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8319"/>
        <c:crosses val="autoZero"/>
        <c:auto val="1"/>
        <c:lblAlgn val="r"/>
        <c:lblOffset val="100"/>
        <c:noMultiLvlLbl val="0"/>
      </c:catAx>
      <c:valAx>
        <c:axId val="1793808319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Non-performing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 /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Total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</a:t>
            </a:r>
            <a:r>
              <a:rPr lang="mk-MK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NPL)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'годишна анализа'!$B$28</c:f>
              <c:strCache>
                <c:ptCount val="1"/>
                <c:pt idx="0">
                  <c:v>Non performing loans (NPL)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BFF-4526-B1DF-E7C1C9BE1A2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FF-4526-B1DF-E7C1C9BE1A2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BFF-4526-B1DF-E7C1C9BE1A2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BFF-4526-B1DF-E7C1C9BE1A2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BFF-4526-B1DF-E7C1C9BE1A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анализа'!$C$28:$L$28</c:f>
              <c:numCache>
                <c:formatCode>#,##0.00</c:formatCode>
                <c:ptCount val="10"/>
                <c:pt idx="0">
                  <c:v>4.7528097419430102</c:v>
                </c:pt>
                <c:pt idx="1">
                  <c:v>3.3590526196644857</c:v>
                </c:pt>
                <c:pt idx="2">
                  <c:v>3.2348578579317251</c:v>
                </c:pt>
                <c:pt idx="3">
                  <c:v>2.887134193366979</c:v>
                </c:pt>
                <c:pt idx="4">
                  <c:v>2.7749848401907142</c:v>
                </c:pt>
                <c:pt idx="5">
                  <c:v>3.0626413835848743</c:v>
                </c:pt>
                <c:pt idx="6">
                  <c:v>3.0981908616285589</c:v>
                </c:pt>
                <c:pt idx="7">
                  <c:v>3.0215187309477329</c:v>
                </c:pt>
                <c:pt idx="8">
                  <c:v>2.6913719018152311</c:v>
                </c:pt>
                <c:pt idx="9">
                  <c:v>2.5297002471616246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FF-4526-B1DF-E7C1C9BE1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'годишна анализа'!$B$29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BFF-4526-B1DF-E7C1C9BE1A2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BFF-4526-B1DF-E7C1C9BE1A2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BFF-4526-B1DF-E7C1C9BE1A2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BFF-4526-B1DF-E7C1C9BE1A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анализа'!$C$29:$L$29</c:f>
              <c:numCache>
                <c:formatCode>#,##0.00</c:formatCode>
                <c:ptCount val="10"/>
                <c:pt idx="0">
                  <c:v>3.22</c:v>
                </c:pt>
                <c:pt idx="1">
                  <c:v>2.63</c:v>
                </c:pt>
                <c:pt idx="2">
                  <c:v>2.61</c:v>
                </c:pt>
                <c:pt idx="3">
                  <c:v>2.27</c:v>
                </c:pt>
                <c:pt idx="4">
                  <c:v>2.2999999999999998</c:v>
                </c:pt>
                <c:pt idx="5">
                  <c:v>2.31</c:v>
                </c:pt>
                <c:pt idx="6">
                  <c:v>2.2999999999999998</c:v>
                </c:pt>
                <c:pt idx="7">
                  <c:v>2.31</c:v>
                </c:pt>
                <c:pt idx="8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BFF-4526-B1DF-E7C1C9BE1A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#,##0.00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</a:rPr>
              <a:t>NPL 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Coverage with impairment</a:t>
            </a:r>
            <a:endParaRPr lang="en-US" sz="1100" b="0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анализа'!$B$31</c:f>
              <c:strCache>
                <c:ptCount val="1"/>
                <c:pt idx="0">
                  <c:v>Coverage with impairment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A06-4752-A1BF-FF27A1D00AE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A06-4752-A1BF-FF27A1D00AE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A06-4752-A1BF-FF27A1D00AE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A06-4752-A1BF-FF27A1D00AE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A06-4752-A1BF-FF27A1D00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анализа'!$C$31:$L$31</c:f>
              <c:numCache>
                <c:formatCode>#,##0.0</c:formatCode>
                <c:ptCount val="10"/>
                <c:pt idx="0">
                  <c:v>67.726593495021504</c:v>
                </c:pt>
                <c:pt idx="1">
                  <c:v>73.226510165459473</c:v>
                </c:pt>
                <c:pt idx="2">
                  <c:v>66.279528426735084</c:v>
                </c:pt>
                <c:pt idx="3">
                  <c:v>69.378846386845382</c:v>
                </c:pt>
                <c:pt idx="4">
                  <c:v>70.09718159549459</c:v>
                </c:pt>
                <c:pt idx="5">
                  <c:v>63.427595207594443</c:v>
                </c:pt>
                <c:pt idx="6">
                  <c:v>63.668703467906298</c:v>
                </c:pt>
                <c:pt idx="7">
                  <c:v>64.213058776934048</c:v>
                </c:pt>
                <c:pt idx="8">
                  <c:v>62.935845734533643</c:v>
                </c:pt>
                <c:pt idx="9">
                  <c:v>60.808544854409682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06-4752-A1BF-FF27A1D00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795620591"/>
        <c:axId val="179563547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анализа'!$B$32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A06-4752-A1BF-FF27A1D00AE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A06-4752-A1BF-FF27A1D00AE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A06-4752-A1BF-FF27A1D00AE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A06-4752-A1BF-FF27A1D00AE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A06-4752-A1BF-FF27A1D00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анализа'!$C$32:$L$32</c:f>
              <c:numCache>
                <c:formatCode>#,##0.00</c:formatCode>
                <c:ptCount val="10"/>
                <c:pt idx="0">
                  <c:v>43.98</c:v>
                </c:pt>
                <c:pt idx="1">
                  <c:v>43.26</c:v>
                </c:pt>
                <c:pt idx="2">
                  <c:v>42.94</c:v>
                </c:pt>
                <c:pt idx="3">
                  <c:v>41.94</c:v>
                </c:pt>
                <c:pt idx="4">
                  <c:v>40.58</c:v>
                </c:pt>
                <c:pt idx="5">
                  <c:v>40.06</c:v>
                </c:pt>
                <c:pt idx="6">
                  <c:v>40.409999999999997</c:v>
                </c:pt>
                <c:pt idx="7">
                  <c:v>39.93</c:v>
                </c:pt>
                <c:pt idx="8">
                  <c:v>39.6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A06-4752-A1BF-FF27A1D00A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002060"/>
                </a:solidFill>
              </a:rPr>
              <a:t>Liabilities structure</a:t>
            </a:r>
            <a:endParaRPr lang="en-US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975624365837764E-2"/>
          <c:y val="0.13467592592592592"/>
          <c:w val="0.93604875126832443"/>
          <c:h val="0.693688028579760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'Бруто кредити на нефинан. субј.'!$EX$22</c:f>
              <c:strCache>
                <c:ptCount val="1"/>
                <c:pt idx="0">
                  <c:v>Deposits'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'Бруто кредити на нефинан. субј.'!$EY$21:$FH$21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'Бруто кредити на нефинан. субј.'!$EY$22:$FH$22</c:f>
              <c:numCache>
                <c:formatCode>0%</c:formatCode>
                <c:ptCount val="10"/>
                <c:pt idx="0">
                  <c:v>0.73747247572135888</c:v>
                </c:pt>
                <c:pt idx="1">
                  <c:v>0.73589968249413751</c:v>
                </c:pt>
                <c:pt idx="2">
                  <c:v>0.73409888736835838</c:v>
                </c:pt>
                <c:pt idx="3">
                  <c:v>0.72188730809420465</c:v>
                </c:pt>
                <c:pt idx="4">
                  <c:v>0.72261124703544344</c:v>
                </c:pt>
                <c:pt idx="5">
                  <c:v>0.72336921365527285</c:v>
                </c:pt>
                <c:pt idx="6">
                  <c:v>0.72470728551575792</c:v>
                </c:pt>
                <c:pt idx="7">
                  <c:v>0.72803763483025641</c:v>
                </c:pt>
                <c:pt idx="8">
                  <c:v>0.72861088344980429</c:v>
                </c:pt>
                <c:pt idx="9">
                  <c:v>0.72769746151915615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1-4468-9C5D-FC44E9E2BE86}"/>
            </c:ext>
          </c:extLst>
        </c:ser>
        <c:ser>
          <c:idx val="1"/>
          <c:order val="1"/>
          <c:tx>
            <c:strRef>
              <c:f>'Бруто кредити на нефинан. субј.'!$EX$23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'Бруто кредити на нефинан. субј.'!$EY$21:$FH$21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'Бруто кредити на нефинан. субј.'!$EY$23:$FH$23</c:f>
              <c:numCache>
                <c:formatCode>0%</c:formatCode>
                <c:ptCount val="10"/>
                <c:pt idx="0">
                  <c:v>0.10963345206729834</c:v>
                </c:pt>
                <c:pt idx="1">
                  <c:v>0.11643874220539333</c:v>
                </c:pt>
                <c:pt idx="2">
                  <c:v>0.11552047549110177</c:v>
                </c:pt>
                <c:pt idx="3">
                  <c:v>0.12328883237974148</c:v>
                </c:pt>
                <c:pt idx="4">
                  <c:v>0.12442098243161265</c:v>
                </c:pt>
                <c:pt idx="5">
                  <c:v>0.13275268019779737</c:v>
                </c:pt>
                <c:pt idx="6">
                  <c:v>0.13257476931596127</c:v>
                </c:pt>
                <c:pt idx="7">
                  <c:v>0.13580668099278989</c:v>
                </c:pt>
                <c:pt idx="8">
                  <c:v>0.12755149052147641</c:v>
                </c:pt>
                <c:pt idx="9">
                  <c:v>0.13338960716002768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1-4468-9C5D-FC44E9E2BE86}"/>
            </c:ext>
          </c:extLst>
        </c:ser>
        <c:ser>
          <c:idx val="2"/>
          <c:order val="2"/>
          <c:tx>
            <c:strRef>
              <c:f>'Бруто кредити на нефинан. субј.'!$EX$24</c:f>
              <c:strCache>
                <c:ptCount val="1"/>
                <c:pt idx="0">
                  <c:v>Other liabilities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'Бруто кредити на нефинан. субј.'!$EY$21:$FH$21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'Бруто кредити на нефинан. субј.'!$EY$24:$FH$24</c:f>
              <c:numCache>
                <c:formatCode>0%</c:formatCode>
                <c:ptCount val="10"/>
                <c:pt idx="0">
                  <c:v>0.15289407221134282</c:v>
                </c:pt>
                <c:pt idx="1">
                  <c:v>0.14766157530046917</c:v>
                </c:pt>
                <c:pt idx="2">
                  <c:v>0.15038063714053981</c:v>
                </c:pt>
                <c:pt idx="3">
                  <c:v>0.15482385952605388</c:v>
                </c:pt>
                <c:pt idx="4">
                  <c:v>0.15296777053294391</c:v>
                </c:pt>
                <c:pt idx="5">
                  <c:v>0.14387810614692978</c:v>
                </c:pt>
                <c:pt idx="6">
                  <c:v>0.14271794516828087</c:v>
                </c:pt>
                <c:pt idx="7">
                  <c:v>0.13615568417695376</c:v>
                </c:pt>
                <c:pt idx="8">
                  <c:v>0.14383762602871927</c:v>
                </c:pt>
                <c:pt idx="9">
                  <c:v>0.1389129313208162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81-4468-9C5D-FC44E9E2BE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39774031"/>
        <c:axId val="1039770191"/>
      </c:barChart>
      <c:catAx>
        <c:axId val="103977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770191"/>
        <c:crosses val="autoZero"/>
        <c:auto val="1"/>
        <c:lblAlgn val="ctr"/>
        <c:lblOffset val="100"/>
        <c:noMultiLvlLbl val="0"/>
      </c:catAx>
      <c:valAx>
        <c:axId val="10397701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3977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79793099170441"/>
          <c:y val="0.89409667541557303"/>
          <c:w val="0.79203163778598673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Capital adequacy ratio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анализа'!$B$47</c:f>
              <c:strCache>
                <c:ptCount val="1"/>
                <c:pt idx="0">
                  <c:v>Capital adequacy ratio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CB-40CB-90EB-0C3C8AE1D2D5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CB-40CB-90EB-0C3C8AE1D2D5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CB-40CB-90EB-0C3C8AE1D2D5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CB-40CB-90EB-0C3C8AE1D2D5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CB-40CB-90EB-0C3C8AE1D2D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5CB-40CB-90EB-0C3C8AE1D2D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5CB-40CB-90EB-0C3C8AE1D2D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5CB-40CB-90EB-0C3C8AE1D2D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5CB-40CB-90EB-0C3C8AE1D2D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5CB-40CB-90EB-0C3C8AE1D2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анализа'!$C$47:$L$47</c:f>
              <c:numCache>
                <c:formatCode>#,##0.0</c:formatCode>
                <c:ptCount val="10"/>
                <c:pt idx="0">
                  <c:v>16.313815251708768</c:v>
                </c:pt>
                <c:pt idx="1">
                  <c:v>16.69661628855695</c:v>
                </c:pt>
                <c:pt idx="2">
                  <c:v>17.314068341155956</c:v>
                </c:pt>
                <c:pt idx="3">
                  <c:v>17.72029503535623</c:v>
                </c:pt>
                <c:pt idx="4">
                  <c:v>18.08105895067089</c:v>
                </c:pt>
                <c:pt idx="5">
                  <c:v>18.921990496952152</c:v>
                </c:pt>
                <c:pt idx="6">
                  <c:v>19.04246523398653</c:v>
                </c:pt>
                <c:pt idx="7">
                  <c:v>18.997762371556853</c:v>
                </c:pt>
                <c:pt idx="8">
                  <c:v>18.901744977596788</c:v>
                </c:pt>
                <c:pt idx="9">
                  <c:v>18.829438662346661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5CB-40CB-90EB-0C3C8AE1D2D5}"/>
            </c:ext>
          </c:extLst>
        </c:ser>
        <c:ser>
          <c:idx val="1"/>
          <c:order val="1"/>
          <c:tx>
            <c:strRef>
              <c:f>'годишна анализа'!$B$48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5CB-40CB-90EB-0C3C8AE1D2D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5CB-40CB-90EB-0C3C8AE1D2D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5CB-40CB-90EB-0C3C8AE1D2D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B5CB-40CB-90EB-0C3C8AE1D2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анализа'!$C$48:$L$48</c:f>
              <c:numCache>
                <c:formatCode>#,##0.00</c:formatCode>
                <c:ptCount val="10"/>
                <c:pt idx="0">
                  <c:v>14.94</c:v>
                </c:pt>
                <c:pt idx="1">
                  <c:v>15.65</c:v>
                </c:pt>
                <c:pt idx="2">
                  <c:v>15.6</c:v>
                </c:pt>
                <c:pt idx="3">
                  <c:v>15.38</c:v>
                </c:pt>
                <c:pt idx="4">
                  <c:v>15.88</c:v>
                </c:pt>
                <c:pt idx="5">
                  <c:v>15.74</c:v>
                </c:pt>
                <c:pt idx="6">
                  <c:v>15.81</c:v>
                </c:pt>
                <c:pt idx="7">
                  <c:v>15.74</c:v>
                </c:pt>
                <c:pt idx="8">
                  <c:v>15.86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5CB-40CB-90EB-0C3C8AE1D2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14.129999999999999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layout>
                <c:manualLayout>
                  <c:x val="6.2065131735685617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8963707780741"/>
                      <c:h val="0.1899953540887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A1ACC5-966B-49DE-9798-93D09CD03F21}" type="CATEGORYNAME">
                      <a:rPr lang="en-US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2060"/>
                        </a:solidFill>
                      </a:rPr>
                      <a:t>
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Deposits</a:t>
            </a:r>
            <a:r>
              <a:rPr lang="en-US" baseline="0" dirty="0">
                <a:solidFill>
                  <a:srgbClr val="002060"/>
                </a:solidFill>
              </a:rPr>
              <a:t> structure</a:t>
            </a:r>
            <a:endParaRPr lang="en-US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978960369369325E-2"/>
          <c:y val="0.19102510669394501"/>
          <c:w val="0.95605143020820826"/>
          <c:h val="0.56233341171401663"/>
        </c:manualLayout>
      </c:layout>
      <c:areaChart>
        <c:grouping val="stacked"/>
        <c:varyColors val="0"/>
        <c:ser>
          <c:idx val="1"/>
          <c:order val="1"/>
          <c:tx>
            <c:strRef>
              <c:f>депозити!$A$3</c:f>
              <c:strCache>
                <c:ptCount val="1"/>
                <c:pt idx="0">
                  <c:v>ВКУПНО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  <c:pt idx="9">
                  <c:v>q12025</c:v>
                </c:pt>
              </c:strCache>
            </c:strRef>
          </c:cat>
          <c:val>
            <c:numRef>
              <c:f>депозити!$B$3:$K$3</c:f>
              <c:numCache>
                <c:formatCode>_(* #,##0_);_(* \(#,##0\);_(* "-"??_);_(@_)</c:formatCode>
                <c:ptCount val="10"/>
                <c:pt idx="0">
                  <c:v>405586.69799999992</c:v>
                </c:pt>
                <c:pt idx="1">
                  <c:v>430870.06600000005</c:v>
                </c:pt>
                <c:pt idx="2">
                  <c:v>468844.24500000005</c:v>
                </c:pt>
                <c:pt idx="3">
                  <c:v>493954.74599999998</c:v>
                </c:pt>
                <c:pt idx="4">
                  <c:v>539602.25399999996</c:v>
                </c:pt>
                <c:pt idx="5">
                  <c:v>534525.03899999999</c:v>
                </c:pt>
                <c:pt idx="6">
                  <c:v>544431.74599999981</c:v>
                </c:pt>
                <c:pt idx="7">
                  <c:v>556975.14299999992</c:v>
                </c:pt>
                <c:pt idx="8">
                  <c:v>600967.06200000003</c:v>
                </c:pt>
                <c:pt idx="9" formatCode="#,##0">
                  <c:v>598155.35599999991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A-43FF-9C27-AD934271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4428639"/>
        <c:axId val="1974429599"/>
      </c:areaChart>
      <c:barChart>
        <c:barDir val="col"/>
        <c:grouping val="clustered"/>
        <c:varyColors val="0"/>
        <c:ser>
          <c:idx val="0"/>
          <c:order val="0"/>
          <c:tx>
            <c:strRef>
              <c:f>депозити!$A$2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  <c:pt idx="9">
                  <c:v>q12025</c:v>
                </c:pt>
              </c:strCache>
            </c:strRef>
          </c:cat>
          <c:val>
            <c:numRef>
              <c:f>депозити!$B$2:$K$2</c:f>
            </c:numRef>
          </c:val>
          <c:extLst>
            <c:ext xmlns:c16="http://schemas.microsoft.com/office/drawing/2014/chart" uri="{C3380CC4-5D6E-409C-BE32-E72D297353CC}">
              <c16:uniqueId val="{00000001-924A-43FF-9C27-AD934271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barChart>
        <c:barDir val="col"/>
        <c:grouping val="clustered"/>
        <c:varyColors val="0"/>
        <c:ser>
          <c:idx val="2"/>
          <c:order val="2"/>
          <c:tx>
            <c:strRef>
              <c:f>депозити!$A$4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  <c:pt idx="9">
                  <c:v>q12025</c:v>
                </c:pt>
              </c:strCache>
            </c:strRef>
          </c:cat>
          <c:val>
            <c:numRef>
              <c:f>депозити!$B$4:$K$4</c:f>
              <c:numCache>
                <c:formatCode>_(* #,##0_);_(* \(#,##0\);_(* "-"??_);_(@_)</c:formatCode>
                <c:ptCount val="10"/>
                <c:pt idx="0">
                  <c:v>114852.76400000001</c:v>
                </c:pt>
                <c:pt idx="1">
                  <c:v>127384.56100000002</c:v>
                </c:pt>
                <c:pt idx="2">
                  <c:v>142478.43799999999</c:v>
                </c:pt>
                <c:pt idx="3">
                  <c:v>147832.28099999999</c:v>
                </c:pt>
                <c:pt idx="4">
                  <c:v>167385.478</c:v>
                </c:pt>
                <c:pt idx="5">
                  <c:v>156568.783</c:v>
                </c:pt>
                <c:pt idx="6">
                  <c:v>158366.62900000004</c:v>
                </c:pt>
                <c:pt idx="7">
                  <c:v>162853.954</c:v>
                </c:pt>
                <c:pt idx="8">
                  <c:v>181719.73100000003</c:v>
                </c:pt>
                <c:pt idx="9" formatCode="#,##0">
                  <c:v>175077.87000000002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4A-43FF-9C27-AD934271CBC6}"/>
            </c:ext>
          </c:extLst>
        </c:ser>
        <c:ser>
          <c:idx val="3"/>
          <c:order val="3"/>
          <c:tx>
            <c:strRef>
              <c:f>депозити!$A$5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solidFill>
              <a:srgbClr val="00FFFF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  <c:pt idx="9">
                  <c:v>q12025</c:v>
                </c:pt>
              </c:strCache>
            </c:strRef>
          </c:cat>
          <c:val>
            <c:numRef>
              <c:f>депозити!$B$5:$K$5</c:f>
              <c:numCache>
                <c:formatCode>_(* #,##0_);_(* \(#,##0\);_(* "-"??_);_(@_)</c:formatCode>
                <c:ptCount val="10"/>
                <c:pt idx="0">
                  <c:v>276671.40299999999</c:v>
                </c:pt>
                <c:pt idx="1">
                  <c:v>288992.022</c:v>
                </c:pt>
                <c:pt idx="2">
                  <c:v>309051.23799999995</c:v>
                </c:pt>
                <c:pt idx="3">
                  <c:v>328436.02899999998</c:v>
                </c:pt>
                <c:pt idx="4">
                  <c:v>354166.125</c:v>
                </c:pt>
                <c:pt idx="5">
                  <c:v>359665.32500000001</c:v>
                </c:pt>
                <c:pt idx="6">
                  <c:v>369250.50499999995</c:v>
                </c:pt>
                <c:pt idx="7">
                  <c:v>376723.29400000005</c:v>
                </c:pt>
                <c:pt idx="8">
                  <c:v>401824.92299999995</c:v>
                </c:pt>
                <c:pt idx="9" formatCode="#,##0">
                  <c:v>405201.05399999989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4A-43FF-9C27-AD934271CBC6}"/>
            </c:ext>
          </c:extLst>
        </c:ser>
        <c:ser>
          <c:idx val="4"/>
          <c:order val="4"/>
          <c:tx>
            <c:strRef>
              <c:f>депозити!$A$6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q12024</c:v>
                </c:pt>
                <c:pt idx="6">
                  <c:v>q22024</c:v>
                </c:pt>
                <c:pt idx="7">
                  <c:v>q32024</c:v>
                </c:pt>
                <c:pt idx="8">
                  <c:v>2024</c:v>
                </c:pt>
                <c:pt idx="9">
                  <c:v>q12025</c:v>
                </c:pt>
              </c:strCache>
            </c:strRef>
          </c:cat>
          <c:val>
            <c:numRef>
              <c:f>депозити!$B$6:$K$6</c:f>
            </c:numRef>
          </c:val>
          <c:extLst>
            <c:ext xmlns:c16="http://schemas.microsoft.com/office/drawing/2014/chart" uri="{C3380CC4-5D6E-409C-BE32-E72D297353CC}">
              <c16:uniqueId val="{00000000-F8CC-4EF9-9CDD-40E963D13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catAx>
        <c:axId val="197442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429599"/>
        <c:crosses val="autoZero"/>
        <c:auto val="1"/>
        <c:lblAlgn val="ctr"/>
        <c:lblOffset val="100"/>
        <c:noMultiLvlLbl val="0"/>
      </c:catAx>
      <c:valAx>
        <c:axId val="1974429599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97442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assets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ROAA)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17083112710666E-2"/>
          <c:y val="0.18636902116907295"/>
          <c:w val="0.94970808353546543"/>
          <c:h val="0.5431092138093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98-481D-8C39-9E91CB87DA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98-481D-8C39-9E91CB87DA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98-481D-8C39-9E91CB87DAE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98-481D-8C39-9E91CB87DAE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98-481D-8C39-9E91CB87DAE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B98-481D-8C39-9E91CB87DAE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98-481D-8C39-9E91CB87DAE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B98-481D-8C39-9E91CB87DAE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B98-481D-8C39-9E91CB87DAE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006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B98-481D-8C39-9E91CB87DAE0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B98-481D-8C39-9E91CB87DAE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B98-481D-8C39-9E91CB87DAE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B98-481D-8C39-9E91CB87DAE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B98-481D-8C39-9E91CB87DAE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B98-481D-8C39-9E91CB87D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анализа'!$C$49:$L$49</c:f>
              <c:numCache>
                <c:formatCode>_(* #,##0.00_);_(* \(#,##0.00\);_(* "-"??_);_(@_)</c:formatCode>
                <c:ptCount val="10"/>
                <c:pt idx="0">
                  <c:v>1.26918101627187</c:v>
                </c:pt>
                <c:pt idx="1">
                  <c:v>1.2773853137386499</c:v>
                </c:pt>
                <c:pt idx="2">
                  <c:v>1.49490667614897</c:v>
                </c:pt>
                <c:pt idx="3">
                  <c:v>1.4626584565432901</c:v>
                </c:pt>
                <c:pt idx="4">
                  <c:v>1.99799667821312</c:v>
                </c:pt>
                <c:pt idx="5">
                  <c:v>2.3438863772081402</c:v>
                </c:pt>
                <c:pt idx="6">
                  <c:v>2.5477544239833598</c:v>
                </c:pt>
                <c:pt idx="7">
                  <c:v>2.6265088991381802</c:v>
                </c:pt>
                <c:pt idx="8">
                  <c:v>2.2131428736455701</c:v>
                </c:pt>
                <c:pt idx="9" formatCode="0.00">
                  <c:v>2.1687416609950083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B98-481D-8C39-9E91CB87DA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анализа'!$B$50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91E-4F59-B96D-A84B1E6AB9A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91E-4F59-B96D-A84B1E6AB9A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91E-4F59-B96D-A84B1E6AB9A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91E-4F59-B96D-A84B1E6AB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анализа'!$C$50:$L$50</c:f>
              <c:numCache>
                <c:formatCode>0.00</c:formatCode>
                <c:ptCount val="10"/>
                <c:pt idx="0">
                  <c:v>0.36</c:v>
                </c:pt>
                <c:pt idx="1">
                  <c:v>0.1</c:v>
                </c:pt>
                <c:pt idx="2">
                  <c:v>0.43</c:v>
                </c:pt>
                <c:pt idx="3">
                  <c:v>0.49</c:v>
                </c:pt>
                <c:pt idx="4">
                  <c:v>0.63</c:v>
                </c:pt>
                <c:pt idx="5">
                  <c:v>0.65</c:v>
                </c:pt>
                <c:pt idx="6">
                  <c:v>0.68</c:v>
                </c:pt>
                <c:pt idx="7">
                  <c:v>0.7</c:v>
                </c:pt>
                <c:pt idx="8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AB98-481D-8C39-9E91CB87D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equity </a:t>
            </a: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(ROAE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)</a:t>
            </a:r>
            <a:endParaRPr lang="ru-RU" sz="11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A7-4839-8F1F-34BA9A51B7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A7-4839-8F1F-34BA9A51B7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A7-4839-8F1F-34BA9A51B7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A7-4839-8F1F-34BA9A51B76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A7-4839-8F1F-34BA9A51B76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A7-4839-8F1F-34BA9A51B76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2A7-4839-8F1F-34BA9A51B76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2A7-4839-8F1F-34BA9A51B76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2A7-4839-8F1F-34BA9A51B76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2A7-4839-8F1F-34BA9A51B76B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A7-4839-8F1F-34BA9A51B76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2A7-4839-8F1F-34BA9A51B7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2A7-4839-8F1F-34BA9A51B76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2A7-4839-8F1F-34BA9A51B76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2A7-4839-8F1F-34BA9A51B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анализа'!$C$51:$L$51</c:f>
              <c:numCache>
                <c:formatCode>_(* #,##0.0_);_(* \(#,##0.0\);_(* "-"??_);_(@_)</c:formatCode>
                <c:ptCount val="10"/>
                <c:pt idx="0">
                  <c:v>11.6640329446439</c:v>
                </c:pt>
                <c:pt idx="1">
                  <c:v>11.2900992188577</c:v>
                </c:pt>
                <c:pt idx="2">
                  <c:v>12.891611494408499</c:v>
                </c:pt>
                <c:pt idx="3">
                  <c:v>12.235885115027299</c:v>
                </c:pt>
                <c:pt idx="4">
                  <c:v>16.128516518361</c:v>
                </c:pt>
                <c:pt idx="5">
                  <c:v>18.231102282323299</c:v>
                </c:pt>
                <c:pt idx="6">
                  <c:v>19.825247019693901</c:v>
                </c:pt>
                <c:pt idx="7">
                  <c:v>20.175547051584498</c:v>
                </c:pt>
                <c:pt idx="8">
                  <c:v>17.555667533434399</c:v>
                </c:pt>
                <c:pt idx="9" formatCode="0.0">
                  <c:v>16.623118713141217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A7-4839-8F1F-34BA9A51B7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2A7-4839-8F1F-34BA9A51B76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E2A7-4839-8F1F-34BA9A51B7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2A7-4839-8F1F-34BA9A51B7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E2A7-4839-8F1F-34BA9A51B76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E2A7-4839-8F1F-34BA9A51B76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E2A7-4839-8F1F-34BA9A51B7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E2A7-4839-8F1F-34BA9A51B76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E2A7-4839-8F1F-34BA9A51B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анализа'!$C$52:$L$52</c:f>
              <c:numCache>
                <c:formatCode>0.00</c:formatCode>
                <c:ptCount val="10"/>
                <c:pt idx="0">
                  <c:v>5.38</c:v>
                </c:pt>
                <c:pt idx="1">
                  <c:v>2.31</c:v>
                </c:pt>
                <c:pt idx="2">
                  <c:v>6.7</c:v>
                </c:pt>
                <c:pt idx="3">
                  <c:v>7.68</c:v>
                </c:pt>
                <c:pt idx="4">
                  <c:v>9.31</c:v>
                </c:pt>
                <c:pt idx="5">
                  <c:v>9.67</c:v>
                </c:pt>
                <c:pt idx="6">
                  <c:v>10.11</c:v>
                </c:pt>
                <c:pt idx="7">
                  <c:v>10.09</c:v>
                </c:pt>
                <c:pt idx="8">
                  <c:v>9.5399999999999991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E2A7-4839-8F1F-34BA9A51B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1" i="0" u="none" strike="noStrike" kern="1200" cap="none" spc="0" normalizeH="0" baseline="0" dirty="0">
                <a:solidFill>
                  <a:srgbClr val="002060"/>
                </a:solidFill>
              </a:rPr>
              <a:t>Cost-to income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7939167232584E-2"/>
          <c:y val="0.15194444444444444"/>
          <c:w val="0.93918732434251839"/>
          <c:h val="0.6155492601111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анализа'!$B$54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F4-4FFD-8A1A-2F44F160E1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F4-4FFD-8A1A-2F44F160E1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F4-4FFD-8A1A-2F44F160E1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F4-4FFD-8A1A-2F44F160E1D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F4-4FFD-8A1A-2F44F160E1D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F4-4FFD-8A1A-2F44F160E1D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FF4-4FFD-8A1A-2F44F160E1D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FF4-4FFD-8A1A-2F44F160E1D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FF4-4FFD-8A1A-2F44F160E1D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FF4-4FFD-8A1A-2F44F160E1D9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FF4-4FFD-8A1A-2F44F160E1D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FF4-4FFD-8A1A-2F44F160E1D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FF4-4FFD-8A1A-2F44F160E1D9}"/>
                </c:ext>
              </c:extLst>
            </c:dLbl>
            <c:dLbl>
              <c:idx val="8"/>
              <c:layout>
                <c:manualLayout>
                  <c:x val="4.846225820385897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FF4-4FFD-8A1A-2F44F160E1D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FF4-4FFD-8A1A-2F44F160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анализа'!$C$53:$L$53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анализа'!$C$54:$L$54</c:f>
              <c:numCache>
                <c:formatCode>_(* #,##0.0_);_(* \(#,##0.0\);_(* "-"??_);_(@_)</c:formatCode>
                <c:ptCount val="10"/>
                <c:pt idx="0">
                  <c:v>50.079492885017999</c:v>
                </c:pt>
                <c:pt idx="1">
                  <c:v>48.239110373923801</c:v>
                </c:pt>
                <c:pt idx="2">
                  <c:v>47.387866287038001</c:v>
                </c:pt>
                <c:pt idx="3">
                  <c:v>47.8049500741079</c:v>
                </c:pt>
                <c:pt idx="4">
                  <c:v>43.396779575783903</c:v>
                </c:pt>
                <c:pt idx="5">
                  <c:v>40.6596327532909</c:v>
                </c:pt>
                <c:pt idx="6">
                  <c:v>40.8817158806295</c:v>
                </c:pt>
                <c:pt idx="7">
                  <c:v>41.341664079008403</c:v>
                </c:pt>
                <c:pt idx="8">
                  <c:v>41.954658121531402</c:v>
                </c:pt>
                <c:pt idx="9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FF4-4FFD-8A1A-2F44F160E1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629647"/>
        <c:axId val="304630127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анализа'!$B$55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DFB-48AF-B2A3-50BDBD81F24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DFB-48AF-B2A3-50BDBD81F24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DFB-48AF-B2A3-50BDBD81F24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DFB-48AF-B2A3-50BDBD81F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анализа'!$C$53:$L$53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анализа'!$C$55:$L$55</c:f>
              <c:numCache>
                <c:formatCode>0.0</c:formatCode>
                <c:ptCount val="10"/>
                <c:pt idx="0">
                  <c:v>65.84</c:v>
                </c:pt>
                <c:pt idx="1">
                  <c:v>66.02</c:v>
                </c:pt>
                <c:pt idx="2">
                  <c:v>64.28</c:v>
                </c:pt>
                <c:pt idx="3">
                  <c:v>61.19</c:v>
                </c:pt>
                <c:pt idx="4">
                  <c:v>57.02</c:v>
                </c:pt>
                <c:pt idx="5">
                  <c:v>55.94</c:v>
                </c:pt>
                <c:pt idx="6">
                  <c:v>54.24</c:v>
                </c:pt>
                <c:pt idx="7">
                  <c:v>53.58</c:v>
                </c:pt>
                <c:pt idx="8">
                  <c:v>54.89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AFF4-4FFD-8A1A-2F44F160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29647"/>
        <c:axId val="304630127"/>
      </c:lineChart>
      <c:catAx>
        <c:axId val="30462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0127"/>
        <c:crosses val="autoZero"/>
        <c:auto val="1"/>
        <c:lblAlgn val="ctr"/>
        <c:lblOffset val="100"/>
        <c:noMultiLvlLbl val="0"/>
      </c:catAx>
      <c:valAx>
        <c:axId val="304630127"/>
        <c:scaling>
          <c:orientation val="minMax"/>
          <c:min val="0.4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3046296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1" i="0" u="none" strike="noStrike" kern="1200" cap="none" spc="0" normalizeH="0" baseline="0" dirty="0">
                <a:solidFill>
                  <a:srgbClr val="002060"/>
                </a:solidFill>
              </a:rPr>
              <a:t>Net interest income to operating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анализа'!$B$56</c:f>
              <c:strCache>
                <c:ptCount val="1"/>
                <c:pt idx="0">
                  <c:v>Net interest income / operating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D-423D-9B85-5F379A508E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6D-423D-9B85-5F379A508E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6D-423D-9B85-5F379A508E5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6D-423D-9B85-5F379A508E5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6D-423D-9B85-5F379A508E5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6D-423D-9B85-5F379A508E5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6D-423D-9B85-5F379A508E5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6D-423D-9B85-5F379A508E5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16D-423D-9B85-5F379A508E5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16D-423D-9B85-5F379A508E5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16D-423D-9B85-5F379A508E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16D-423D-9B85-5F379A508E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16D-423D-9B85-5F379A508E5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16D-423D-9B85-5F379A508E5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16D-423D-9B85-5F379A508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анализа'!$C$46:$L$46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анализа'!$C$56:$L$56</c:f>
              <c:numCache>
                <c:formatCode>_(* #,##0.0_);_(* \(#,##0.0\);_(* "-"??_);_(@_)</c:formatCode>
                <c:ptCount val="10"/>
                <c:pt idx="0">
                  <c:v>64.665665152235604</c:v>
                </c:pt>
                <c:pt idx="1">
                  <c:v>62.6167420296646</c:v>
                </c:pt>
                <c:pt idx="2">
                  <c:v>59.353551134640803</c:v>
                </c:pt>
                <c:pt idx="3">
                  <c:v>62.622212289697501</c:v>
                </c:pt>
                <c:pt idx="4">
                  <c:v>70.683422199332597</c:v>
                </c:pt>
                <c:pt idx="5">
                  <c:v>74.014512202248497</c:v>
                </c:pt>
                <c:pt idx="6">
                  <c:v>70.828562627969106</c:v>
                </c:pt>
                <c:pt idx="7">
                  <c:v>70.989344455049306</c:v>
                </c:pt>
                <c:pt idx="8">
                  <c:v>70.2873867029911</c:v>
                </c:pt>
                <c:pt idx="9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16D-423D-9B85-5F379A508E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95640751"/>
        <c:axId val="179561723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716D-423D-9B85-5F379A508E5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716D-423D-9B85-5F379A508E5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16D-423D-9B85-5F379A508E5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716D-423D-9B85-5F379A508E5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716D-423D-9B85-5F379A508E5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16D-423D-9B85-5F379A508E5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16D-423D-9B85-5F379A508E5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16D-423D-9B85-5F379A508E5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16D-423D-9B85-5F379A508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анализа'!$C$46:$L$46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анализа'!$C$57:$L$57</c:f>
              <c:numCache>
                <c:formatCode>0.00</c:formatCode>
                <c:ptCount val="10"/>
                <c:pt idx="0">
                  <c:v>58.55</c:v>
                </c:pt>
                <c:pt idx="1">
                  <c:v>57.86</c:v>
                </c:pt>
                <c:pt idx="2">
                  <c:v>54.19</c:v>
                </c:pt>
                <c:pt idx="3">
                  <c:v>56.46</c:v>
                </c:pt>
                <c:pt idx="4">
                  <c:v>61.09</c:v>
                </c:pt>
                <c:pt idx="5">
                  <c:v>60.51</c:v>
                </c:pt>
                <c:pt idx="6">
                  <c:v>59.77</c:v>
                </c:pt>
                <c:pt idx="7">
                  <c:v>59.21</c:v>
                </c:pt>
                <c:pt idx="8">
                  <c:v>58.87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16D-423D-9B85-5F379A508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40751"/>
        <c:axId val="1795617231"/>
      </c:lineChart>
      <c:catAx>
        <c:axId val="1795640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17231"/>
        <c:crosses val="autoZero"/>
        <c:auto val="1"/>
        <c:lblAlgn val="ctr"/>
        <c:lblOffset val="100"/>
        <c:noMultiLvlLbl val="0"/>
      </c:catAx>
      <c:valAx>
        <c:axId val="1795617231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179564075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GB" sz="10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PARTICIPATION OF FOREIGN 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вкупниот'!$AP$20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вкупниот'!$AQ$19:$AX$19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'Странски капитал во вкупниот'!$AQ$20:$AX$20</c:f>
              <c:numCache>
                <c:formatCode>0.0%</c:formatCode>
                <c:ptCount val="8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0.75407264972055998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  <c:pt idx="7" formatCode="0.00%">
                  <c:v>0.79721368446525165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97-4761-9FCE-463CE95E15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1466623"/>
        <c:axId val="1071464223"/>
      </c:lineChart>
      <c:catAx>
        <c:axId val="10714666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464223"/>
        <c:crosses val="autoZero"/>
        <c:auto val="1"/>
        <c:lblAlgn val="ctr"/>
        <c:lblOffset val="100"/>
        <c:noMultiLvlLbl val="0"/>
      </c:catAx>
      <c:valAx>
        <c:axId val="1071464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7146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Financial intermediation</a:t>
            </a:r>
          </a:p>
        </c:rich>
      </c:tx>
      <c:layout>
        <c:manualLayout>
          <c:xMode val="edge"/>
          <c:yMode val="edge"/>
          <c:x val="0.24089566929133863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анализа'!$B$3</c:f>
              <c:strCache>
                <c:ptCount val="1"/>
                <c:pt idx="0">
                  <c:v>Assets/GDP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87-44D0-B2CB-B41B96ED0192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87-44D0-B2CB-B41B96ED0192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87-44D0-B2CB-B41B96ED0192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587-44D0-B2CB-B41B96ED0192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87-44D0-B2CB-B41B96ED01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587-44D0-B2CB-B41B96ED019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87-44D0-B2CB-B41B96ED019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587-44D0-B2CB-B41B96ED019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587-44D0-B2CB-B41B96ED019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587-44D0-B2CB-B41B96ED019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587-44D0-B2CB-B41B96ED019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587-44D0-B2CB-B41B96ED019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587-44D0-B2CB-B41B96ED019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2587-44D0-B2CB-B41B96ED019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587-44D0-B2CB-B41B96ED0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анализа'!$C$3:$L$3</c:f>
              <c:numCache>
                <c:formatCode>0.0</c:formatCode>
                <c:ptCount val="10"/>
                <c:pt idx="0">
                  <c:v>79.396980148206325</c:v>
                </c:pt>
                <c:pt idx="1">
                  <c:v>87.482281081581817</c:v>
                </c:pt>
                <c:pt idx="2">
                  <c:v>87.555148990189778</c:v>
                </c:pt>
                <c:pt idx="3">
                  <c:v>83.846125766465221</c:v>
                </c:pt>
                <c:pt idx="4">
                  <c:v>83.184228161722132</c:v>
                </c:pt>
                <c:pt idx="5">
                  <c:v>81.374038077054337</c:v>
                </c:pt>
                <c:pt idx="6">
                  <c:v>81.697764026633408</c:v>
                </c:pt>
                <c:pt idx="7">
                  <c:v>81.923427827778823</c:v>
                </c:pt>
                <c:pt idx="8">
                  <c:v>86.92251488173423</c:v>
                </c:pt>
                <c:pt idx="9">
                  <c:v>85.377562176075799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587-44D0-B2CB-B41B96ED0192}"/>
            </c:ext>
          </c:extLst>
        </c:ser>
        <c:ser>
          <c:idx val="1"/>
          <c:order val="1"/>
          <c:tx>
            <c:strRef>
              <c:f>'годишна анализа'!$B$4</c:f>
              <c:strCache>
                <c:ptCount val="1"/>
                <c:pt idx="0">
                  <c:v>Deposities/GDP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045F-4C86-BE51-D613E5C23A5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5F-4C86-BE51-D613E5C23A5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45F-4C86-BE51-D613E5C23A58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5F-4C86-BE51-D613E5C23A58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2587-44D0-B2CB-B41B96ED019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587-44D0-B2CB-B41B96ED019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587-44D0-B2CB-B41B96ED019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587-44D0-B2CB-B41B96ED019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587-44D0-B2CB-B41B96ED019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587-44D0-B2CB-B41B96ED0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анализа'!$C$4:$L$4</c:f>
              <c:numCache>
                <c:formatCode>0.0</c:formatCode>
                <c:ptCount val="10"/>
                <c:pt idx="0">
                  <c:v>58.553003033133479</c:v>
                </c:pt>
                <c:pt idx="1">
                  <c:v>64.378243751858349</c:v>
                </c:pt>
                <c:pt idx="2">
                  <c:v>64.274193084047567</c:v>
                </c:pt>
                <c:pt idx="3">
                  <c:v>60.527439087152793</c:v>
                </c:pt>
                <c:pt idx="4">
                  <c:v>60.10985059497812</c:v>
                </c:pt>
                <c:pt idx="5">
                  <c:v>58.863503562300338</c:v>
                </c:pt>
                <c:pt idx="6">
                  <c:v>59.206899190663243</c:v>
                </c:pt>
                <c:pt idx="7">
                  <c:v>59.643352464725318</c:v>
                </c:pt>
                <c:pt idx="8">
                  <c:v>63.332707336187291</c:v>
                </c:pt>
                <c:pt idx="9">
                  <c:v>62.129072243156003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587-44D0-B2CB-B41B96ED0192}"/>
            </c:ext>
          </c:extLst>
        </c:ser>
        <c:ser>
          <c:idx val="2"/>
          <c:order val="2"/>
          <c:tx>
            <c:strRef>
              <c:f>'годишна анализа'!$B$5</c:f>
              <c:strCache>
                <c:ptCount val="1"/>
                <c:pt idx="0">
                  <c:v>Loans/GDP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45F-4C86-BE51-D613E5C23A58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5F-4C86-BE51-D613E5C23A5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45F-4C86-BE51-D613E5C23A5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5F-4C86-BE51-D613E5C23A58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45F-4C86-BE51-D613E5C23A58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587-44D0-B2CB-B41B96ED019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587-44D0-B2CB-B41B96ED019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2587-44D0-B2CB-B41B96ED019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587-44D0-B2CB-B41B96ED019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2587-44D0-B2CB-B41B96ED019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2587-44D0-B2CB-B41B96ED0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анализа'!$C$5:$L$5</c:f>
              <c:numCache>
                <c:formatCode>0.0</c:formatCode>
                <c:ptCount val="10"/>
                <c:pt idx="0">
                  <c:v>49.041007647076654</c:v>
                </c:pt>
                <c:pt idx="1">
                  <c:v>52.818374997572015</c:v>
                </c:pt>
                <c:pt idx="2">
                  <c:v>52.591661183038042</c:v>
                </c:pt>
                <c:pt idx="3">
                  <c:v>51.77436477127354</c:v>
                </c:pt>
                <c:pt idx="4">
                  <c:v>49.076840323388531</c:v>
                </c:pt>
                <c:pt idx="5">
                  <c:v>49.002248461635013</c:v>
                </c:pt>
                <c:pt idx="6">
                  <c:v>49.829926466700428</c:v>
                </c:pt>
                <c:pt idx="7">
                  <c:v>49.77926071402112</c:v>
                </c:pt>
                <c:pt idx="8">
                  <c:v>51.630508127185848</c:v>
                </c:pt>
                <c:pt idx="9">
                  <c:v>52.0340313959178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587-44D0-B2CB-B41B96ED01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  <c:min val="40"/>
        </c:scaling>
        <c:delete val="1"/>
        <c:axPos val="l"/>
        <c:numFmt formatCode="0.0" sourceLinked="1"/>
        <c:majorTickMark val="none"/>
        <c:minorTickMark val="none"/>
        <c:tickLblPos val="nextTo"/>
        <c:crossAx val="1531060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rgbClr val="002060"/>
                </a:solidFill>
              </a:rPr>
              <a:t>ASSETS</a:t>
            </a:r>
            <a:endParaRPr lang="mk-MK" sz="140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2.6383609799963195E-2"/>
          <c:y val="0.13319407968047403"/>
          <c:w val="0.95857238427879532"/>
          <c:h val="0.74603706099047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'Вкупна актива'!$EU$17</c:f>
              <c:strCache>
                <c:ptCount val="1"/>
                <c:pt idx="0">
                  <c:v>Банкарски систем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A-F941-4AD7-B951-A8935E28DB1D}"/>
              </c:ext>
            </c:extLst>
          </c:dPt>
          <c:dPt>
            <c:idx val="1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F941-4AD7-B951-A8935E28DB1D}"/>
              </c:ext>
            </c:extLst>
          </c:dPt>
          <c:dPt>
            <c:idx val="2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8-F941-4AD7-B951-A8935E28DB1D}"/>
              </c:ext>
            </c:extLst>
          </c:dPt>
          <c:dPt>
            <c:idx val="3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F941-4AD7-B951-A8935E28DB1D}"/>
              </c:ext>
            </c:extLst>
          </c:dPt>
          <c:dPt>
            <c:idx val="4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F941-4AD7-B951-A8935E28DB1D}"/>
              </c:ext>
            </c:extLst>
          </c:dPt>
          <c:dPt>
            <c:idx val="5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F941-4AD7-B951-A8935E28DB1D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F941-4AD7-B951-A8935E28DB1D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941-4AD7-B951-A8935E28DB1D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F941-4AD7-B951-A8935E28DB1D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941-4AD7-B951-A8935E28DB1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941-4AD7-B951-A8935E28DB1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941-4AD7-B951-A8935E28DB1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941-4AD7-B951-A8935E28DB1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941-4AD7-B951-A8935E28DB1D}"/>
                </c:ext>
              </c:extLst>
            </c:dLbl>
            <c:dLbl>
              <c:idx val="4"/>
              <c:layout>
                <c:manualLayout>
                  <c:x val="5.0040869994016765E-3"/>
                  <c:y val="-5.939772401292842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41-4AD7-B951-A8935E28DB1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941-4AD7-B951-A8935E28DB1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941-4AD7-B951-A8935E28DB1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941-4AD7-B951-A8935E28DB1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941-4AD7-B951-A8935E28DB1D}"/>
                </c:ext>
              </c:extLst>
            </c:dLbl>
            <c:dLbl>
              <c:idx val="9"/>
              <c:layout>
                <c:manualLayout>
                  <c:x val="-5.004086999401860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41-4AD7-B951-A8935E28D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'Вкупна актива'!$EV$16:$FE$16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'Вкупна актива'!$EV$17:$FE$17</c:f>
              <c:numCache>
                <c:formatCode>#,##0</c:formatCode>
                <c:ptCount val="10"/>
                <c:pt idx="0">
                  <c:v>549969</c:v>
                </c:pt>
                <c:pt idx="1">
                  <c:v>585501</c:v>
                </c:pt>
                <c:pt idx="2">
                  <c:v>638666</c:v>
                </c:pt>
                <c:pt idx="3">
                  <c:v>684255</c:v>
                </c:pt>
                <c:pt idx="4">
                  <c:v>746739</c:v>
                </c:pt>
                <c:pt idx="5">
                  <c:v>738938</c:v>
                </c:pt>
                <c:pt idx="6">
                  <c:v>751244</c:v>
                </c:pt>
                <c:pt idx="7">
                  <c:v>765036</c:v>
                </c:pt>
                <c:pt idx="8">
                  <c:v>824812</c:v>
                </c:pt>
                <c:pt idx="9">
                  <c:v>821983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1-4AD7-B951-A8935E28DB1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785734528"/>
        <c:axId val="1785735008"/>
      </c:barChart>
      <c:catAx>
        <c:axId val="178573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735008"/>
        <c:crosses val="autoZero"/>
        <c:auto val="1"/>
        <c:lblAlgn val="ctr"/>
        <c:lblOffset val="100"/>
        <c:noMultiLvlLbl val="0"/>
      </c:catAx>
      <c:valAx>
        <c:axId val="17857350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857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8.2032227371990063E-3"/>
                  <c:y val="-2.986290447663805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61 %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5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Liquidity Coverage Ratio</a:t>
            </a:r>
          </a:p>
          <a:p>
            <a:pPr algn="r">
              <a:defRPr sz="1050">
                <a:latin typeface="+mn-lt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accordance with requirements of Basel III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53466034534011442"/>
          <c:y val="1.7722258641185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5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'годишна анализа'!$B$10</c:f>
              <c:strCache>
                <c:ptCount val="1"/>
                <c:pt idx="0">
                  <c:v>Liquid assets /to total short-term liabilities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D172-4956-8CEA-02FB460811B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172-4956-8CEA-02FB460811B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D172-4956-8CEA-02FB460811B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172-4956-8CEA-02FB460811BB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F159-46A3-9104-2B809D099CD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59-46A3-9104-2B809D099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59-46A3-9104-2B809D099CD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159-46A3-9104-2B809D099CD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159-46A3-9104-2B809D099CD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159-46A3-9104-2B809D099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анализа'!$C$10:$L$10</c:f>
              <c:numCache>
                <c:formatCode>_(* #,##0_);_(* \(#,##0\);_(* "-"??_);_(@_)</c:formatCode>
                <c:ptCount val="10"/>
                <c:pt idx="0">
                  <c:v>54.803741186068052</c:v>
                </c:pt>
                <c:pt idx="1">
                  <c:v>53.801824137427843</c:v>
                </c:pt>
                <c:pt idx="2">
                  <c:v>52.26936481751131</c:v>
                </c:pt>
                <c:pt idx="3">
                  <c:v>47.667391839709843</c:v>
                </c:pt>
                <c:pt idx="4">
                  <c:v>52.302690957828844</c:v>
                </c:pt>
                <c:pt idx="5">
                  <c:v>52.418687886233549</c:v>
                </c:pt>
                <c:pt idx="6">
                  <c:v>52.059115164922687</c:v>
                </c:pt>
                <c:pt idx="7">
                  <c:v>53.980836102246521</c:v>
                </c:pt>
                <c:pt idx="8">
                  <c:v>55.699270764410294</c:v>
                </c:pt>
                <c:pt idx="9" formatCode="#,##0">
                  <c:v>54.330472134912199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59-46A3-9104-2B809D099CD6}"/>
            </c:ext>
          </c:extLst>
        </c:ser>
        <c:ser>
          <c:idx val="1"/>
          <c:order val="1"/>
          <c:tx>
            <c:strRef>
              <c:f>'годишна анализа'!$B$11</c:f>
              <c:strCache>
                <c:ptCount val="1"/>
                <c:pt idx="0">
                  <c:v>Liquid assets /deposite from households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172-4956-8CEA-02FB460811B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72-4956-8CEA-02FB460811B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172-4956-8CEA-02FB460811B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72-4956-8CEA-02FB460811BB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159-46A3-9104-2B809D099CD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159-46A3-9104-2B809D099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159-46A3-9104-2B809D099CD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159-46A3-9104-2B809D099CD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159-46A3-9104-2B809D099CD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159-46A3-9104-2B809D099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анализа'!$C$11:$L$11</c:f>
              <c:numCache>
                <c:formatCode>_(* #,##0_);_(* \(#,##0\);_(* "-"??_);_(@_)</c:formatCode>
                <c:ptCount val="10"/>
                <c:pt idx="0">
                  <c:v>62.220137366347195</c:v>
                </c:pt>
                <c:pt idx="1">
                  <c:v>64.444616744471929</c:v>
                </c:pt>
                <c:pt idx="2">
                  <c:v>65.477769741210352</c:v>
                </c:pt>
                <c:pt idx="3">
                  <c:v>61.064953382443917</c:v>
                </c:pt>
                <c:pt idx="4">
                  <c:v>65.279408639095564</c:v>
                </c:pt>
                <c:pt idx="5">
                  <c:v>61.756255485568424</c:v>
                </c:pt>
                <c:pt idx="6">
                  <c:v>60.450311909526022</c:v>
                </c:pt>
                <c:pt idx="7">
                  <c:v>61.284015264529934</c:v>
                </c:pt>
                <c:pt idx="8">
                  <c:v>65.103786257678195</c:v>
                </c:pt>
                <c:pt idx="9">
                  <c:v>61.499616188066497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159-46A3-9104-2B809D099CD6}"/>
            </c:ext>
          </c:extLst>
        </c:ser>
        <c:ser>
          <c:idx val="2"/>
          <c:order val="2"/>
          <c:tx>
            <c:strRef>
              <c:f>'годишна анализа'!$B$12</c:f>
              <c:strCache>
                <c:ptCount val="1"/>
                <c:pt idx="0">
                  <c:v>Loan-to-deposit ratio LDR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D172-4956-8CEA-02FB460811BB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72-4956-8CEA-02FB460811BB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172-4956-8CEA-02FB460811B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72-4956-8CEA-02FB460811BB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F159-46A3-9104-2B809D099CD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159-46A3-9104-2B809D099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159-46A3-9104-2B809D099CD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159-46A3-9104-2B809D099CD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159-46A3-9104-2B809D099CD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159-46A3-9104-2B809D099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анализа'!$C$12:$L$12</c:f>
              <c:numCache>
                <c:formatCode>_(* #,##0_);_(* \(#,##0\);_(* "-"??_);_(@_)</c:formatCode>
                <c:ptCount val="10"/>
                <c:pt idx="0">
                  <c:v>84</c:v>
                </c:pt>
                <c:pt idx="1">
                  <c:v>82</c:v>
                </c:pt>
                <c:pt idx="2">
                  <c:v>82</c:v>
                </c:pt>
                <c:pt idx="3">
                  <c:v>86</c:v>
                </c:pt>
                <c:pt idx="4">
                  <c:v>82</c:v>
                </c:pt>
                <c:pt idx="5">
                  <c:v>83</c:v>
                </c:pt>
                <c:pt idx="6">
                  <c:v>84</c:v>
                </c:pt>
                <c:pt idx="7">
                  <c:v>83</c:v>
                </c:pt>
                <c:pt idx="8">
                  <c:v>82</c:v>
                </c:pt>
                <c:pt idx="9">
                  <c:v>83.8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159-46A3-9104-2B809D099C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70894277264184524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9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Liquid assets/Assets</a:t>
            </a:r>
            <a:endParaRPr lang="mk-MK" sz="9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algn="r">
              <a:defRPr sz="900"/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Loans/Assets</a:t>
            </a:r>
            <a:endParaRPr lang="en-US" sz="9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layout>
        <c:manualLayout>
          <c:xMode val="edge"/>
          <c:yMode val="edge"/>
          <c:x val="0.73765266841644794"/>
          <c:y val="3.9251098097662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9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8.9233717122160813E-2"/>
          <c:w val="0.93888888888888888"/>
          <c:h val="0.704892498314678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'годишна анализа'!$B$14</c:f>
              <c:strCache>
                <c:ptCount val="1"/>
                <c:pt idx="0">
                  <c:v>Liquid assets/Assets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813-45D0-B1B1-4594AF282E9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813-45D0-B1B1-4594AF282E9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13-45D0-B1B1-4594AF282E9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813-45D0-B1B1-4594AF282E9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813-45D0-B1B1-4594AF282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анализа'!$C$14:$L$14</c:f>
              <c:numCache>
                <c:formatCode>0</c:formatCode>
                <c:ptCount val="10"/>
                <c:pt idx="0">
                  <c:v>31.908295978081341</c:v>
                </c:pt>
                <c:pt idx="1">
                  <c:v>32.468459910131237</c:v>
                </c:pt>
                <c:pt idx="2">
                  <c:v>32.419193617299044</c:v>
                </c:pt>
                <c:pt idx="3">
                  <c:v>30.038483854896509</c:v>
                </c:pt>
                <c:pt idx="4">
                  <c:v>31.788934420129493</c:v>
                </c:pt>
                <c:pt idx="5">
                  <c:v>30.88294326739538</c:v>
                </c:pt>
                <c:pt idx="6">
                  <c:v>30.45594422727876</c:v>
                </c:pt>
                <c:pt idx="7">
                  <c:v>30.931370279755388</c:v>
                </c:pt>
                <c:pt idx="8">
                  <c:v>33</c:v>
                </c:pt>
                <c:pt idx="9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3-45D0-B1B1-4594AF282E99}"/>
            </c:ext>
          </c:extLst>
        </c:ser>
        <c:ser>
          <c:idx val="1"/>
          <c:order val="1"/>
          <c:tx>
            <c:strRef>
              <c:f>'годишна анализа'!$B$15</c:f>
              <c:strCache>
                <c:ptCount val="1"/>
                <c:pt idx="0">
                  <c:v>othet assets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813-45D0-B1B1-4594AF282E99}"/>
                </c:ext>
              </c:extLst>
            </c:dLbl>
            <c:dLbl>
              <c:idx val="6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813-45D0-B1B1-4594AF282E99}"/>
                </c:ext>
              </c:extLst>
            </c:dLbl>
            <c:dLbl>
              <c:idx val="7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813-45D0-B1B1-4594AF282E99}"/>
                </c:ext>
              </c:extLst>
            </c:dLbl>
            <c:dLbl>
              <c:idx val="8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813-45D0-B1B1-4594AF282E99}"/>
                </c:ext>
              </c:extLst>
            </c:dLbl>
            <c:dLbl>
              <c:idx val="9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813-45D0-B1B1-4594AF282E99}"/>
                </c:ext>
              </c:extLst>
            </c:dLbl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анализа'!$C$15:$L$15</c:f>
              <c:numCache>
                <c:formatCode>0</c:formatCode>
                <c:ptCount val="10"/>
                <c:pt idx="0">
                  <c:v>6</c:v>
                </c:pt>
                <c:pt idx="1">
                  <c:v>7.1315400898687642</c:v>
                </c:pt>
                <c:pt idx="2">
                  <c:v>7.5138856447878482</c:v>
                </c:pt>
                <c:pt idx="3">
                  <c:v>8.2123144585976888</c:v>
                </c:pt>
                <c:pt idx="4">
                  <c:v>9.213209568600206</c:v>
                </c:pt>
                <c:pt idx="5">
                  <c:v>8.8985280475294246</c:v>
                </c:pt>
                <c:pt idx="6">
                  <c:v>8.5510444456843402</c:v>
                </c:pt>
                <c:pt idx="7">
                  <c:v>8.3054731557169106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3-45D0-B1B1-4594AF282E99}"/>
            </c:ext>
          </c:extLst>
        </c:ser>
        <c:ser>
          <c:idx val="2"/>
          <c:order val="2"/>
          <c:tx>
            <c:strRef>
              <c:f>'годишна анализа'!$B$16</c:f>
              <c:strCache>
                <c:ptCount val="1"/>
                <c:pt idx="0">
                  <c:v>Loans/Assets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813-45D0-B1B1-4594AF282E9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813-45D0-B1B1-4594AF282E9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813-45D0-B1B1-4594AF282E9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813-45D0-B1B1-4594AF282E9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813-45D0-B1B1-4594AF282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анализа'!$C$16:$L$16</c:f>
              <c:numCache>
                <c:formatCode>#,##0</c:formatCode>
                <c:ptCount val="10"/>
                <c:pt idx="0">
                  <c:v>61.8</c:v>
                </c:pt>
                <c:pt idx="1">
                  <c:v>60.4</c:v>
                </c:pt>
                <c:pt idx="2">
                  <c:v>60.066920737913101</c:v>
                </c:pt>
                <c:pt idx="3">
                  <c:v>61.749201686505799</c:v>
                </c:pt>
                <c:pt idx="4">
                  <c:v>58.997856011270301</c:v>
                </c:pt>
                <c:pt idx="5">
                  <c:v>60.218528685075199</c:v>
                </c:pt>
                <c:pt idx="6">
                  <c:v>60.993011327036903</c:v>
                </c:pt>
                <c:pt idx="7">
                  <c:v>60.763156564527698</c:v>
                </c:pt>
                <c:pt idx="8">
                  <c:v>59</c:v>
                </c:pt>
                <c:pt idx="9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13-45D0-B1B1-4594AF282E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7251567"/>
        <c:axId val="317249167"/>
      </c:barChart>
      <c:catAx>
        <c:axId val="31725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49167"/>
        <c:crosses val="autoZero"/>
        <c:auto val="1"/>
        <c:lblAlgn val="ctr"/>
        <c:lblOffset val="100"/>
        <c:noMultiLvlLbl val="0"/>
      </c:catAx>
      <c:valAx>
        <c:axId val="31724916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1725156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35602312655647E-2"/>
          <c:y val="0.13424037914588041"/>
          <c:w val="0.93560334982431514"/>
          <c:h val="0.6416607911217350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'годишна анализа'!$B$7</c:f>
              <c:strCache>
                <c:ptCount val="1"/>
                <c:pt idx="0">
                  <c:v>Liquidity coverage ratio
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EE3-483F-9D40-014B9093BAD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EE3-483F-9D40-014B9093BAD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EE3-483F-9D40-014B9093BAD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EE3-483F-9D40-014B9093BAD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EE3-483F-9D40-014B9093B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анализа'!$C$7:$L$7</c:f>
              <c:numCache>
                <c:formatCode>General</c:formatCode>
                <c:ptCount val="10"/>
                <c:pt idx="2" formatCode="#,##0.0">
                  <c:v>292.19387826243246</c:v>
                </c:pt>
                <c:pt idx="3" formatCode="#,##0.0">
                  <c:v>273.76751101924151</c:v>
                </c:pt>
                <c:pt idx="4" formatCode="#,##0.0">
                  <c:v>263.46160008832987</c:v>
                </c:pt>
                <c:pt idx="5" formatCode="#,##0.0">
                  <c:v>279.13156880710801</c:v>
                </c:pt>
                <c:pt idx="6" formatCode="#,##0.0">
                  <c:v>276.428675494711</c:v>
                </c:pt>
                <c:pt idx="7" formatCode="#,##0.0">
                  <c:v>289.66124816513093</c:v>
                </c:pt>
                <c:pt idx="8" formatCode="#,##0.0">
                  <c:v>289.39638474123598</c:v>
                </c:pt>
                <c:pt idx="9" formatCode="#,##0.0">
                  <c:v>313.83074391998298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E3-483F-9D40-014B9093BA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'годишна анализа'!$B$8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EE3-483F-9D40-014B9093BAD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EE3-483F-9D40-014B9093BAD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EE3-483F-9D40-014B9093BAD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EE3-483F-9D40-014B9093BAD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EE3-483F-9D40-014B9093B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Q1 24</c:v>
                </c:pt>
                <c:pt idx="6">
                  <c:v>Q2 24</c:v>
                </c:pt>
                <c:pt idx="7">
                  <c:v>Q3 24</c:v>
                </c:pt>
                <c:pt idx="8">
                  <c:v>2024</c:v>
                </c:pt>
                <c:pt idx="9">
                  <c:v>Q1 25</c:v>
                </c:pt>
              </c:strCache>
            </c:strRef>
          </c:cat>
          <c:val>
            <c:numRef>
              <c:f>'годишна анализа'!$C$8:$L$8</c:f>
              <c:numCache>
                <c:formatCode>_(* #,##0.0_);_(* \(#,##0.0\);_(* "-"??_);_(@_)</c:formatCode>
                <c:ptCount val="10"/>
                <c:pt idx="0">
                  <c:v>145.93</c:v>
                </c:pt>
                <c:pt idx="1">
                  <c:v>171.78</c:v>
                </c:pt>
                <c:pt idx="2">
                  <c:v>173.43</c:v>
                </c:pt>
                <c:pt idx="3">
                  <c:v>161.32</c:v>
                </c:pt>
                <c:pt idx="4">
                  <c:v>164.36</c:v>
                </c:pt>
                <c:pt idx="5">
                  <c:v>157.85</c:v>
                </c:pt>
                <c:pt idx="6">
                  <c:v>159.38999999999999</c:v>
                </c:pt>
                <c:pt idx="7">
                  <c:v>158.18</c:v>
                </c:pt>
                <c:pt idx="8">
                  <c:v>158.01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EE3-483F-9D40-014B9093B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brm.mk/ns-newsarticle-soopstenie-26032025.n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32904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GB" sz="2800" b="1" dirty="0">
                <a:solidFill>
                  <a:srgbClr val="002060"/>
                </a:solidFill>
                <a:latin typeface="+mn-lt"/>
              </a:rPr>
              <a:t>BANKING SYSTEM OF THE REPUBLIC OF NORTH</a:t>
            </a:r>
            <a:r>
              <a:rPr lang="mk-MK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MACEDONIA</a:t>
            </a:r>
            <a:br>
              <a:rPr lang="mk-MK" sz="2800" b="1" dirty="0">
                <a:solidFill>
                  <a:srgbClr val="002060"/>
                </a:solidFill>
                <a:latin typeface="+mn-lt"/>
              </a:rPr>
            </a:br>
            <a:r>
              <a:rPr lang="en-US" sz="2000" b="1" dirty="0">
                <a:solidFill>
                  <a:srgbClr val="002060"/>
                </a:solidFill>
              </a:rPr>
              <a:t>First quarter 202</a:t>
            </a:r>
            <a:r>
              <a:rPr lang="mk-MK" sz="2000" b="1" dirty="0">
                <a:solidFill>
                  <a:srgbClr val="002060"/>
                </a:solidFill>
              </a:rPr>
              <a:t>5</a:t>
            </a:r>
            <a:br>
              <a:rPr lang="en-GB" sz="2000" b="1" dirty="0">
                <a:solidFill>
                  <a:srgbClr val="002060"/>
                </a:solidFill>
                <a:latin typeface="+mn-lt"/>
              </a:rPr>
            </a:br>
            <a:br>
              <a:rPr lang="en-US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July</a:t>
            </a:r>
            <a:r>
              <a:rPr lang="mk-MK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202</a:t>
            </a:r>
            <a:r>
              <a:rPr lang="en-US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5</a:t>
            </a:r>
            <a:br>
              <a:rPr lang="en-US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83065" y="3109350"/>
            <a:ext cx="7894608" cy="201315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bg1"/>
                </a:solidFill>
              </a:rPr>
              <a:t>Banking sector has stabile rates of profitability</a:t>
            </a:r>
            <a:r>
              <a:rPr lang="en-US" sz="1100" dirty="0">
                <a:solidFill>
                  <a:schemeClr val="bg1"/>
                </a:solidFill>
              </a:rPr>
              <a:t> measured by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baseline="0" dirty="0">
                <a:solidFill>
                  <a:schemeClr val="bg1"/>
                </a:solidFill>
                <a:effectLst/>
              </a:rPr>
              <a:t>Return on average asset </a:t>
            </a:r>
            <a:r>
              <a:rPr lang="ru-RU" sz="1100" b="1" i="0" baseline="0" dirty="0">
                <a:solidFill>
                  <a:schemeClr val="bg1"/>
                </a:solidFill>
                <a:effectLst/>
              </a:rPr>
              <a:t>(ROAA)</a:t>
            </a:r>
            <a:r>
              <a:rPr lang="en-US" sz="1100" b="1" i="0" baseline="0" dirty="0">
                <a:solidFill>
                  <a:schemeClr val="bg1"/>
                </a:solidFill>
                <a:effectLst/>
              </a:rPr>
              <a:t> </a:t>
            </a:r>
            <a:r>
              <a:rPr lang="en-GB" sz="1100" b="1" i="0" baseline="0" dirty="0">
                <a:solidFill>
                  <a:schemeClr val="bg1"/>
                </a:solidFill>
                <a:effectLst/>
              </a:rPr>
              <a:t>2.17</a:t>
            </a:r>
            <a:r>
              <a:rPr lang="mk-MK" sz="1100" b="1" dirty="0">
                <a:solidFill>
                  <a:schemeClr val="bg1"/>
                </a:solidFill>
              </a:rPr>
              <a:t>%, </a:t>
            </a:r>
            <a:r>
              <a:rPr lang="en-US" sz="1100" b="1" dirty="0">
                <a:solidFill>
                  <a:schemeClr val="bg1"/>
                </a:solidFill>
              </a:rPr>
              <a:t>reduced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(-</a:t>
            </a:r>
            <a:r>
              <a:rPr lang="en-GB" sz="1100" b="1" dirty="0">
                <a:solidFill>
                  <a:schemeClr val="bg1"/>
                </a:solidFill>
              </a:rPr>
              <a:t>0.2) pp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en-GB" sz="1100" b="1" dirty="0">
                <a:solidFill>
                  <a:schemeClr val="bg1"/>
                </a:solidFill>
              </a:rPr>
              <a:t>,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(-0.</a:t>
            </a:r>
            <a:r>
              <a:rPr lang="mk-MK" sz="1100" b="1" dirty="0">
                <a:solidFill>
                  <a:schemeClr val="bg1"/>
                </a:solidFill>
              </a:rPr>
              <a:t>0</a:t>
            </a:r>
            <a:r>
              <a:rPr lang="en-US" sz="1100" b="1" dirty="0">
                <a:solidFill>
                  <a:schemeClr val="bg1"/>
                </a:solidFill>
              </a:rPr>
              <a:t>4) </a:t>
            </a:r>
            <a:r>
              <a:rPr lang="en-GB" sz="1100" b="1" dirty="0">
                <a:solidFill>
                  <a:schemeClr val="bg1"/>
                </a:solidFill>
              </a:rPr>
              <a:t>pp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EUROZONE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0.67%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solidFill>
                  <a:schemeClr val="bg1"/>
                </a:solidFill>
                <a:effectLst/>
              </a:rPr>
              <a:t>Return on average </a:t>
            </a:r>
            <a:r>
              <a:rPr lang="en-US" sz="1100" b="1" i="0" u="none" strike="noStrike" baseline="0" dirty="0">
                <a:solidFill>
                  <a:schemeClr val="bg1"/>
                </a:solidFill>
                <a:effectLst/>
              </a:rPr>
              <a:t>equity </a:t>
            </a:r>
            <a:r>
              <a:rPr lang="ru-RU" sz="1100" b="1" dirty="0">
                <a:solidFill>
                  <a:schemeClr val="bg1"/>
                </a:solidFill>
              </a:rPr>
              <a:t>(ROAE)</a:t>
            </a:r>
            <a:r>
              <a:rPr lang="en-US" sz="1100" b="1" dirty="0">
                <a:solidFill>
                  <a:schemeClr val="bg1"/>
                </a:solidFill>
              </a:rPr>
              <a:t> 16.6</a:t>
            </a:r>
            <a:r>
              <a:rPr lang="en-GB" sz="1100" dirty="0">
                <a:solidFill>
                  <a:schemeClr val="bg1"/>
                </a:solidFill>
              </a:rPr>
              <a:t>%</a:t>
            </a:r>
            <a:r>
              <a:rPr lang="mk-MK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reduced </a:t>
            </a:r>
            <a:r>
              <a:rPr lang="en-US" sz="1100" dirty="0">
                <a:solidFill>
                  <a:schemeClr val="bg1"/>
                </a:solidFill>
              </a:rPr>
              <a:t>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(-1.6)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pp</a:t>
            </a:r>
            <a:r>
              <a:rPr lang="en-US" sz="1100" dirty="0">
                <a:solidFill>
                  <a:schemeClr val="bg1"/>
                </a:solidFill>
              </a:rPr>
              <a:t> annual </a:t>
            </a:r>
            <a:r>
              <a:rPr lang="en-GB" sz="1100" dirty="0">
                <a:solidFill>
                  <a:schemeClr val="bg1"/>
                </a:solidFill>
              </a:rPr>
              <a:t>or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(-0.9)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pp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rgbClr val="FF99FF"/>
                </a:solidFill>
                <a:latin typeface="Calibri" panose="020F0502020204030204"/>
              </a:rPr>
              <a:t>EUROZONE </a:t>
            </a:r>
            <a:r>
              <a:rPr lang="en-US" sz="1100" b="1" dirty="0">
                <a:solidFill>
                  <a:srgbClr val="FF99FF"/>
                </a:solidFill>
                <a:latin typeface="Calibri" panose="020F0502020204030204"/>
              </a:rPr>
              <a:t>9.54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u="none" strike="noStrike" dirty="0">
                <a:solidFill>
                  <a:schemeClr val="bg1"/>
                </a:solidFill>
                <a:effectLst/>
                <a:latin typeface="+mn-lt"/>
              </a:rPr>
              <a:t>44.4% of total income cover </a:t>
            </a:r>
            <a:r>
              <a:rPr lang="en-GB" sz="1100" dirty="0">
                <a:solidFill>
                  <a:schemeClr val="bg1"/>
                </a:solidFill>
              </a:rPr>
              <a:t>operating costs of the Banks </a:t>
            </a:r>
            <a:endParaRPr lang="mk-MK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72.2%</a:t>
            </a:r>
            <a:r>
              <a:rPr lang="en-US" sz="1100" dirty="0">
                <a:solidFill>
                  <a:schemeClr val="bg1"/>
                </a:solidFill>
              </a:rPr>
              <a:t> of operating income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is net interest income</a:t>
            </a: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chemeClr val="bg1"/>
                </a:solidFill>
              </a:rPr>
              <a:t>Source</a:t>
            </a:r>
            <a:r>
              <a:rPr lang="en-US" sz="1000" b="1" dirty="0">
                <a:solidFill>
                  <a:schemeClr val="bg1"/>
                </a:solidFill>
              </a:rPr>
              <a:t>:</a:t>
            </a:r>
            <a:r>
              <a:rPr lang="en-GB" sz="1000" b="1" dirty="0">
                <a:solidFill>
                  <a:schemeClr val="bg1"/>
                </a:solidFill>
              </a:rPr>
              <a:t> NBR</a:t>
            </a:r>
            <a:r>
              <a:rPr lang="mk-MK" sz="1000" b="1" dirty="0">
                <a:solidFill>
                  <a:schemeClr val="bg1"/>
                </a:solidFill>
              </a:rPr>
              <a:t>М</a:t>
            </a:r>
            <a:r>
              <a:rPr lang="en-GB" sz="1000" b="1" dirty="0">
                <a:solidFill>
                  <a:schemeClr val="bg1"/>
                </a:solidFill>
              </a:rPr>
              <a:t> REPORT ON RISKS IN THE BANKING SYSTEM OF THE REPUBLIC OF MACEDONIA, Indicators on the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banking system,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Report Q12025</a:t>
            </a:r>
            <a:r>
              <a:rPr lang="mk-MK" sz="1000" dirty="0">
                <a:solidFill>
                  <a:schemeClr val="bg1"/>
                </a:solidFill>
              </a:rPr>
              <a:t>, </a:t>
            </a:r>
            <a:r>
              <a:rPr lang="en-GB" sz="1000" dirty="0">
                <a:solidFill>
                  <a:schemeClr val="bg1"/>
                </a:solidFill>
              </a:rPr>
              <a:t>annex 32</a:t>
            </a:r>
            <a:endParaRPr lang="mk-MK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https://www.nbrm.mk/ns-newsarticle-izvestai-za-bankarskiot-sistem-na-republika-severna-makedonija-vo-2025-godina.nspx</a:t>
            </a:r>
            <a:endParaRPr lang="ru-RU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chemeClr val="bg1"/>
                </a:solidFill>
              </a:rPr>
              <a:t>│</a:t>
            </a: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Banking supervision</a:t>
            </a:r>
            <a:endParaRPr lang="en-GB" sz="1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92230"/>
              </p:ext>
            </p:extLst>
          </p:nvPr>
        </p:nvGraphicFramePr>
        <p:xfrm>
          <a:off x="83065" y="5240867"/>
          <a:ext cx="7894608" cy="1308729"/>
        </p:xfrm>
        <a:graphic>
          <a:graphicData uri="http://schemas.openxmlformats.org/drawingml/2006/table">
            <a:tbl>
              <a:tblPr/>
              <a:tblGrid>
                <a:gridCol w="368076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79231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859362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2075249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230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(0.0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(1.6)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(0.9)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23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3.7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2.4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operating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(1.8)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1.9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B07E3-BA58-26EC-6EC8-6321921730CC}"/>
              </a:ext>
            </a:extLst>
          </p:cNvPr>
          <p:cNvSpPr txBox="1"/>
          <p:nvPr/>
        </p:nvSpPr>
        <p:spPr>
          <a:xfrm>
            <a:off x="10218315" y="133646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D59853-F614-45E4-93BE-8AD60782B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60341"/>
              </p:ext>
            </p:extLst>
          </p:nvPr>
        </p:nvGraphicFramePr>
        <p:xfrm>
          <a:off x="83065" y="820218"/>
          <a:ext cx="3883269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5EEE1DB-587A-4F40-9584-CED862B55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952390"/>
              </p:ext>
            </p:extLst>
          </p:nvPr>
        </p:nvGraphicFramePr>
        <p:xfrm>
          <a:off x="4004197" y="820218"/>
          <a:ext cx="3973476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C4C9EC-8488-4C85-9383-0C24955A7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859588"/>
              </p:ext>
            </p:extLst>
          </p:nvPr>
        </p:nvGraphicFramePr>
        <p:xfrm>
          <a:off x="8090630" y="820219"/>
          <a:ext cx="4018305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3BE448-53B1-40F5-A8CD-CF3C58F6E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209465"/>
              </p:ext>
            </p:extLst>
          </p:nvPr>
        </p:nvGraphicFramePr>
        <p:xfrm>
          <a:off x="8090630" y="3911518"/>
          <a:ext cx="4018305" cy="270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261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9527" y="521080"/>
            <a:ext cx="8195214" cy="3574670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3676261" y="6463873"/>
            <a:ext cx="8428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002060"/>
                </a:solidFill>
              </a:rPr>
              <a:t>The credit rating of the state:</a:t>
            </a:r>
            <a:r>
              <a:rPr lang="mk-MK" sz="900" b="1" dirty="0">
                <a:solidFill>
                  <a:srgbClr val="002060"/>
                </a:solidFill>
              </a:rPr>
              <a:t>  </a:t>
            </a:r>
            <a:r>
              <a:rPr lang="en-GB" sz="900" b="1" dirty="0">
                <a:solidFill>
                  <a:srgbClr val="002060"/>
                </a:solidFill>
              </a:rPr>
              <a:t> ‘BB</a:t>
            </a:r>
            <a:r>
              <a:rPr lang="en-US" sz="900" b="1" dirty="0">
                <a:solidFill>
                  <a:srgbClr val="002060"/>
                </a:solidFill>
              </a:rPr>
              <a:t>+</a:t>
            </a:r>
            <a:r>
              <a:rPr lang="en-GB" sz="900" b="1" dirty="0">
                <a:solidFill>
                  <a:srgbClr val="002060"/>
                </a:solidFill>
              </a:rPr>
              <a:t>' Ratings Affirmed; Outlook Stable </a:t>
            </a:r>
            <a:r>
              <a:rPr lang="en-US" sz="900" b="1" dirty="0">
                <a:solidFill>
                  <a:srgbClr val="002060"/>
                </a:solidFill>
              </a:rPr>
              <a:t>Fitch, Credit rating agency </a:t>
            </a:r>
            <a:endParaRPr lang="en-GB" sz="900" b="1" dirty="0">
              <a:solidFill>
                <a:srgbClr val="002060"/>
              </a:solidFill>
            </a:endParaRPr>
          </a:p>
          <a:p>
            <a:pPr algn="r"/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source: </a:t>
            </a:r>
            <a:r>
              <a:rPr lang="en-US" sz="900" b="1" u="sng" dirty="0">
                <a:hlinkClick r:id="rId2"/>
              </a:rPr>
              <a:t>https://www.nbrm.mk/ns-newsarticle-soopstenie-26032025.nspx</a:t>
            </a:r>
            <a:r>
              <a:rPr lang="en-US" sz="900" dirty="0"/>
              <a:t> 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 (Rating Report Republic of North Macedonia │ 26 March 2025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416750"/>
            <a:ext cx="3754545" cy="6286112"/>
          </a:xfrm>
          <a:prstGeom prst="roundRect">
            <a:avLst>
              <a:gd name="adj" fmla="val 354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 rtlCol="0" anchor="ctr"/>
          <a:lstStyle/>
          <a:p>
            <a:pPr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Credit rating of the state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u="none" strike="noStrike" dirty="0">
                <a:solidFill>
                  <a:schemeClr val="bg1"/>
                </a:solidFill>
                <a:effectLst/>
              </a:rPr>
              <a:t>BB + outlook Stabile, </a:t>
            </a:r>
            <a:r>
              <a:rPr lang="en-US" sz="900" b="1" u="none" strike="noStrike" dirty="0">
                <a:solidFill>
                  <a:schemeClr val="bg1"/>
                </a:solidFill>
                <a:effectLst/>
              </a:rPr>
              <a:t>F</a:t>
            </a:r>
            <a:r>
              <a:rPr lang="en-US" sz="900" b="1" dirty="0">
                <a:solidFill>
                  <a:schemeClr val="bg1"/>
                </a:solidFill>
              </a:rPr>
              <a:t>itch, </a:t>
            </a:r>
            <a:r>
              <a:rPr lang="en-GB" sz="900" b="1" dirty="0">
                <a:solidFill>
                  <a:schemeClr val="bg1"/>
                </a:solidFill>
              </a:rPr>
              <a:t>Credit rating agency </a:t>
            </a:r>
            <a:r>
              <a:rPr lang="en-GB" sz="900" u="none" strike="noStrike" dirty="0">
                <a:solidFill>
                  <a:schemeClr val="bg1"/>
                </a:solidFill>
                <a:effectLst/>
              </a:rPr>
              <a:t>confirmed the implementation of good policies, the stabile banking system and domestic currency and increased foreign reserves</a:t>
            </a:r>
          </a:p>
          <a:p>
            <a:pPr>
              <a:buClr>
                <a:srgbClr val="FFFF00"/>
              </a:buClr>
            </a:pPr>
            <a:endParaRPr lang="mk-MK" sz="900" b="1" u="none" strike="noStrike" dirty="0">
              <a:solidFill>
                <a:srgbClr val="FFFF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sz="900" b="1" u="none" strike="noStrike" dirty="0">
                <a:solidFill>
                  <a:srgbClr val="FFFF00"/>
                </a:solidFill>
                <a:effectLst/>
              </a:rPr>
              <a:t>Industrial</a:t>
            </a:r>
            <a:r>
              <a:rPr lang="en-US" sz="900" b="1" u="none" strike="noStrike" baseline="0" dirty="0">
                <a:solidFill>
                  <a:srgbClr val="FFFF00"/>
                </a:solidFill>
                <a:effectLst/>
              </a:rPr>
              <a:t> production volume index</a:t>
            </a:r>
            <a:endParaRPr lang="en-US" sz="900" b="1" i="0" u="none" strike="noStrike" dirty="0">
              <a:solidFill>
                <a:srgbClr val="FFFF00"/>
              </a:solidFill>
              <a:effectLst/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100.2</a:t>
            </a:r>
            <a:r>
              <a:rPr lang="mk-MK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annual (2’2025)* </a:t>
            </a:r>
            <a:endParaRPr lang="ru-RU" sz="900" b="0" i="0" dirty="0">
              <a:solidFill>
                <a:schemeClr val="bg1"/>
              </a:solidFill>
              <a:effectLst/>
            </a:endParaRPr>
          </a:p>
          <a:p>
            <a:pPr lvl="0"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Trade </a:t>
            </a:r>
            <a:endParaRPr lang="en-US" sz="900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Import amounts 2.773</a:t>
            </a:r>
            <a:r>
              <a:rPr lang="en-US" sz="9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EUR millions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Export amounts  </a:t>
            </a:r>
            <a:r>
              <a:rPr lang="en-US" sz="900" dirty="0">
                <a:solidFill>
                  <a:schemeClr val="bg1"/>
                </a:solidFill>
              </a:rPr>
              <a:t>1.929 EUR millions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FF00"/>
              </a:buClr>
            </a:pPr>
            <a:endParaRPr lang="mk-MK" sz="900" b="1" u="none" strike="noStrike" dirty="0">
              <a:solidFill>
                <a:srgbClr val="FFFF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sz="900" b="1" u="none" strike="noStrike" dirty="0">
                <a:solidFill>
                  <a:srgbClr val="FFFF00"/>
                </a:solidFill>
                <a:effectLst/>
              </a:rPr>
              <a:t>GDP growth </a:t>
            </a:r>
            <a:endParaRPr lang="mk-MK" sz="900" b="1" u="none" strike="noStrike" dirty="0">
              <a:solidFill>
                <a:srgbClr val="FFFF00"/>
              </a:solidFill>
              <a:effectLst/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altLang="en-US" sz="900" dirty="0">
                <a:solidFill>
                  <a:schemeClr val="bg1"/>
                </a:solidFill>
              </a:rPr>
              <a:t>2,8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% </a:t>
            </a: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Labour Market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Rate of</a:t>
            </a:r>
            <a:r>
              <a:rPr lang="mk-MK" sz="900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unemployment </a:t>
            </a:r>
            <a:r>
              <a:rPr lang="en-GB" sz="900" dirty="0">
                <a:solidFill>
                  <a:schemeClr val="bg1"/>
                </a:solidFill>
              </a:rPr>
              <a:t>12.</a:t>
            </a:r>
            <a:r>
              <a:rPr lang="mk-MK" sz="900" dirty="0">
                <a:solidFill>
                  <a:schemeClr val="bg1"/>
                </a:solidFill>
              </a:rPr>
              <a:t>4</a:t>
            </a:r>
            <a:endParaRPr lang="en-GB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1000" b="1" dirty="0">
                <a:solidFill>
                  <a:srgbClr val="00FFFF"/>
                </a:solidFill>
              </a:rPr>
              <a:t>Monetary policy &amp; Macroprudential measures</a:t>
            </a: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Inflation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4.2%</a:t>
            </a:r>
            <a:r>
              <a:rPr lang="mk-MK" sz="900" dirty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pPr lvl="0"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Reference rate</a:t>
            </a:r>
            <a:endParaRPr lang="en-US" sz="900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5,</a:t>
            </a:r>
            <a:r>
              <a:rPr lang="en-US" sz="900" dirty="0">
                <a:solidFill>
                  <a:schemeClr val="bg1"/>
                </a:solidFill>
              </a:rPr>
              <a:t>3</a:t>
            </a:r>
            <a:r>
              <a:rPr lang="mk-MK" sz="900" dirty="0">
                <a:solidFill>
                  <a:schemeClr val="bg1"/>
                </a:solidFill>
              </a:rPr>
              <a:t>5</a:t>
            </a:r>
            <a:r>
              <a:rPr lang="en-GB" sz="900" dirty="0">
                <a:solidFill>
                  <a:schemeClr val="bg1"/>
                </a:solidFill>
              </a:rPr>
              <a:t>%</a:t>
            </a:r>
            <a:endParaRPr lang="mk-MK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C</a:t>
            </a:r>
            <a:r>
              <a:rPr lang="en-US" sz="900" b="1" i="0" dirty="0">
                <a:solidFill>
                  <a:srgbClr val="FFFF00"/>
                </a:solidFill>
                <a:effectLst/>
              </a:rPr>
              <a:t>ountercyclical capital </a:t>
            </a:r>
            <a:r>
              <a:rPr lang="en-US" sz="900" b="1" i="0" dirty="0" err="1">
                <a:solidFill>
                  <a:srgbClr val="FFFF00"/>
                </a:solidFill>
                <a:effectLst/>
              </a:rPr>
              <a:t>buffer_CCyB</a:t>
            </a:r>
            <a:endParaRPr lang="en-US" sz="900" b="1" i="0" dirty="0">
              <a:solidFill>
                <a:srgbClr val="FFFF00"/>
              </a:solidFill>
              <a:effectLst/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chemeClr val="bg1"/>
                </a:solidFill>
              </a:rPr>
              <a:t>1.5%</a:t>
            </a:r>
            <a:r>
              <a:rPr lang="mk-MK" sz="900" b="1" dirty="0">
                <a:solidFill>
                  <a:schemeClr val="bg1"/>
                </a:solidFill>
              </a:rPr>
              <a:t> (</a:t>
            </a:r>
            <a:r>
              <a:rPr lang="en-US" sz="900" b="1" dirty="0">
                <a:solidFill>
                  <a:schemeClr val="bg1"/>
                </a:solidFill>
              </a:rPr>
              <a:t>Capital Buffer cover 36% of total own funds</a:t>
            </a:r>
            <a:r>
              <a:rPr lang="mk-MK" sz="900" b="1" dirty="0">
                <a:solidFill>
                  <a:schemeClr val="bg1"/>
                </a:solidFill>
              </a:rPr>
              <a:t>)</a:t>
            </a:r>
            <a:endParaRPr lang="en-GB" sz="900" b="1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Reserve requirement</a:t>
            </a:r>
          </a:p>
          <a:p>
            <a:pPr>
              <a:buClr>
                <a:srgbClr val="FFFF00"/>
              </a:buClr>
            </a:pPr>
            <a:r>
              <a:rPr lang="en-US" sz="900" b="1" u="none" strike="noStrike" dirty="0">
                <a:solidFill>
                  <a:srgbClr val="FFFF00"/>
                </a:solidFill>
                <a:effectLst/>
              </a:rPr>
              <a:t>FX Reserves 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chemeClr val="bg1"/>
                </a:solidFill>
              </a:rPr>
              <a:t>4.788 </a:t>
            </a:r>
            <a:r>
              <a:rPr lang="en-US" sz="900" dirty="0">
                <a:solidFill>
                  <a:schemeClr val="bg1"/>
                </a:solidFill>
              </a:rPr>
              <a:t>EUR millions</a:t>
            </a:r>
            <a:r>
              <a:rPr lang="mk-MK" sz="900" dirty="0">
                <a:solidFill>
                  <a:schemeClr val="bg1"/>
                </a:solidFill>
              </a:rPr>
              <a:t>, </a:t>
            </a:r>
            <a:endParaRPr lang="en-US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dirty="0">
                <a:solidFill>
                  <a:srgbClr val="00FF00"/>
                </a:solidFill>
              </a:rPr>
              <a:t>Share of green portfolio</a:t>
            </a:r>
            <a:r>
              <a:rPr lang="mk-MK" sz="900" dirty="0">
                <a:solidFill>
                  <a:srgbClr val="00FF00"/>
                </a:solidFill>
              </a:rPr>
              <a:t> </a:t>
            </a:r>
            <a:r>
              <a:rPr lang="en-US" sz="900" dirty="0">
                <a:solidFill>
                  <a:srgbClr val="00FF00"/>
                </a:solidFill>
              </a:rPr>
              <a:t>in total FX reserve portfolio 1.6%</a:t>
            </a:r>
            <a:r>
              <a:rPr lang="en-US" altLang="en-US" sz="900" dirty="0">
                <a:solidFill>
                  <a:srgbClr val="00FF00"/>
                </a:solidFill>
              </a:rPr>
              <a:t>, issued by Ministry of Finance600 million</a:t>
            </a:r>
          </a:p>
          <a:p>
            <a:pPr lvl="0">
              <a:buClr>
                <a:srgbClr val="FFFF00"/>
              </a:buClr>
            </a:pPr>
            <a:r>
              <a:rPr lang="mk-MK" sz="900" dirty="0">
                <a:solidFill>
                  <a:schemeClr val="bg1"/>
                </a:solidFill>
              </a:rPr>
              <a:t> </a:t>
            </a:r>
            <a:endParaRPr lang="ru-RU" sz="900" dirty="0">
              <a:solidFill>
                <a:schemeClr val="bg1"/>
              </a:solidFill>
            </a:endParaRPr>
          </a:p>
          <a:p>
            <a:r>
              <a:rPr lang="en-US" sz="900" b="1" dirty="0">
                <a:solidFill>
                  <a:schemeClr val="bg1"/>
                </a:solidFill>
                <a:cs typeface="Arial" panose="020B0604020202020204" pitchFamily="34" charset="0"/>
              </a:rPr>
              <a:t>Source </a:t>
            </a:r>
            <a:r>
              <a:rPr lang="ru-RU" sz="900" b="1" dirty="0">
                <a:solidFill>
                  <a:schemeClr val="bg1"/>
                </a:solidFill>
              </a:rPr>
              <a:t>: </a:t>
            </a:r>
          </a:p>
          <a:p>
            <a:r>
              <a:rPr lang="en-GB" sz="900" b="1" dirty="0">
                <a:solidFill>
                  <a:schemeClr val="bg1"/>
                </a:solidFill>
              </a:rPr>
              <a:t>NBRM </a:t>
            </a:r>
            <a:r>
              <a:rPr lang="en-GB" sz="900" b="1" i="0" u="none" strike="noStrike" dirty="0">
                <a:solidFill>
                  <a:schemeClr val="bg1"/>
                </a:solidFill>
                <a:effectLst/>
              </a:rPr>
              <a:t>BASIC ECONOMIC INDICATORS FOR REPUBLIC OF NORTH MACEDONIA</a:t>
            </a:r>
            <a:r>
              <a:rPr lang="en-GB" sz="900" b="1" dirty="0">
                <a:solidFill>
                  <a:schemeClr val="bg1"/>
                </a:solidFill>
              </a:rPr>
              <a:t> </a:t>
            </a:r>
            <a:r>
              <a:rPr lang="mk-MK" sz="900" b="1" dirty="0">
                <a:solidFill>
                  <a:schemeClr val="bg1"/>
                </a:solidFill>
              </a:rPr>
              <a:t>,</a:t>
            </a:r>
            <a:r>
              <a:rPr lang="en-GB" sz="900" dirty="0">
                <a:solidFill>
                  <a:schemeClr val="bg1"/>
                </a:solidFill>
              </a:rPr>
              <a:t>Report  Q12025 </a:t>
            </a:r>
          </a:p>
          <a:p>
            <a:r>
              <a:rPr lang="en-GB" sz="900" b="1" i="1" dirty="0">
                <a:solidFill>
                  <a:schemeClr val="bg1"/>
                </a:solidFill>
              </a:rPr>
              <a:t>NBRM, REPORT ON RISKS IN THE BANKING SYSTEM OF THE REPUBLIC OF MACEDONIA</a:t>
            </a:r>
            <a:r>
              <a:rPr lang="mk-MK" sz="900" b="1" i="1" dirty="0">
                <a:solidFill>
                  <a:schemeClr val="bg1"/>
                </a:solidFill>
              </a:rPr>
              <a:t>, </a:t>
            </a:r>
            <a:r>
              <a:rPr lang="en-GB" sz="900" b="1" i="1" dirty="0">
                <a:solidFill>
                  <a:schemeClr val="bg1"/>
                </a:solidFill>
              </a:rPr>
              <a:t>Indicators on the</a:t>
            </a:r>
            <a:r>
              <a:rPr lang="mk-MK" sz="900" b="1" i="1" dirty="0">
                <a:solidFill>
                  <a:schemeClr val="bg1"/>
                </a:solidFill>
              </a:rPr>
              <a:t> </a:t>
            </a:r>
            <a:r>
              <a:rPr lang="en-GB" sz="900" b="1" i="1" dirty="0">
                <a:solidFill>
                  <a:schemeClr val="bg1"/>
                </a:solidFill>
              </a:rPr>
              <a:t>banking </a:t>
            </a:r>
            <a:r>
              <a:rPr lang="en-GB" sz="900" b="1" dirty="0">
                <a:solidFill>
                  <a:schemeClr val="bg1"/>
                </a:solidFill>
              </a:rPr>
              <a:t>system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0903192" y="85326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(EUR millions; percentages)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BDBB0-5A27-14A3-EF79-56E493659720}"/>
              </a:ext>
            </a:extLst>
          </p:cNvPr>
          <p:cNvSpPr txBox="1"/>
          <p:nvPr/>
        </p:nvSpPr>
        <p:spPr>
          <a:xfrm>
            <a:off x="11151135" y="-40728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71F4F63-C699-B511-3D35-9661C8478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613265"/>
              </p:ext>
            </p:extLst>
          </p:nvPr>
        </p:nvGraphicFramePr>
        <p:xfrm>
          <a:off x="4001394" y="4240411"/>
          <a:ext cx="7943757" cy="222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654D11-6089-3E13-4630-61D34D4D0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52545"/>
              </p:ext>
            </p:extLst>
          </p:nvPr>
        </p:nvGraphicFramePr>
        <p:xfrm>
          <a:off x="4012163" y="607929"/>
          <a:ext cx="8005667" cy="3420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7490">
                  <a:extLst>
                    <a:ext uri="{9D8B030D-6E8A-4147-A177-3AD203B41FA5}">
                      <a16:colId xmlns:a16="http://schemas.microsoft.com/office/drawing/2014/main" val="1067047161"/>
                    </a:ext>
                  </a:extLst>
                </a:gridCol>
                <a:gridCol w="309425">
                  <a:extLst>
                    <a:ext uri="{9D8B030D-6E8A-4147-A177-3AD203B41FA5}">
                      <a16:colId xmlns:a16="http://schemas.microsoft.com/office/drawing/2014/main" val="3132111701"/>
                    </a:ext>
                  </a:extLst>
                </a:gridCol>
                <a:gridCol w="309425">
                  <a:extLst>
                    <a:ext uri="{9D8B030D-6E8A-4147-A177-3AD203B41FA5}">
                      <a16:colId xmlns:a16="http://schemas.microsoft.com/office/drawing/2014/main" val="1965400078"/>
                    </a:ext>
                  </a:extLst>
                </a:gridCol>
                <a:gridCol w="309425">
                  <a:extLst>
                    <a:ext uri="{9D8B030D-6E8A-4147-A177-3AD203B41FA5}">
                      <a16:colId xmlns:a16="http://schemas.microsoft.com/office/drawing/2014/main" val="2824612278"/>
                    </a:ext>
                  </a:extLst>
                </a:gridCol>
                <a:gridCol w="372091">
                  <a:extLst>
                    <a:ext uri="{9D8B030D-6E8A-4147-A177-3AD203B41FA5}">
                      <a16:colId xmlns:a16="http://schemas.microsoft.com/office/drawing/2014/main" val="3513473003"/>
                    </a:ext>
                  </a:extLst>
                </a:gridCol>
                <a:gridCol w="372091">
                  <a:extLst>
                    <a:ext uri="{9D8B030D-6E8A-4147-A177-3AD203B41FA5}">
                      <a16:colId xmlns:a16="http://schemas.microsoft.com/office/drawing/2014/main" val="2281404925"/>
                    </a:ext>
                  </a:extLst>
                </a:gridCol>
                <a:gridCol w="705144">
                  <a:extLst>
                    <a:ext uri="{9D8B030D-6E8A-4147-A177-3AD203B41FA5}">
                      <a16:colId xmlns:a16="http://schemas.microsoft.com/office/drawing/2014/main" val="2945884280"/>
                    </a:ext>
                  </a:extLst>
                </a:gridCol>
                <a:gridCol w="705144">
                  <a:extLst>
                    <a:ext uri="{9D8B030D-6E8A-4147-A177-3AD203B41FA5}">
                      <a16:colId xmlns:a16="http://schemas.microsoft.com/office/drawing/2014/main" val="3222518439"/>
                    </a:ext>
                  </a:extLst>
                </a:gridCol>
                <a:gridCol w="705144">
                  <a:extLst>
                    <a:ext uri="{9D8B030D-6E8A-4147-A177-3AD203B41FA5}">
                      <a16:colId xmlns:a16="http://schemas.microsoft.com/office/drawing/2014/main" val="139707626"/>
                    </a:ext>
                  </a:extLst>
                </a:gridCol>
                <a:gridCol w="705144">
                  <a:extLst>
                    <a:ext uri="{9D8B030D-6E8A-4147-A177-3AD203B41FA5}">
                      <a16:colId xmlns:a16="http://schemas.microsoft.com/office/drawing/2014/main" val="687229641"/>
                    </a:ext>
                  </a:extLst>
                </a:gridCol>
                <a:gridCol w="705144">
                  <a:extLst>
                    <a:ext uri="{9D8B030D-6E8A-4147-A177-3AD203B41FA5}">
                      <a16:colId xmlns:a16="http://schemas.microsoft.com/office/drawing/2014/main" val="3370974518"/>
                    </a:ext>
                  </a:extLst>
                </a:gridCol>
              </a:tblGrid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Key economic indicators</a:t>
                      </a:r>
                      <a:endParaRPr lang="en-US" sz="10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3118375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9599855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Industrial production volume index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-9,5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-0.2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4800144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External Trade (%) total import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8.441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7.599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9,648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12,131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11,149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2,736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2,806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2.662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11.062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2.773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2255906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External Trade (%) total export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6,433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5,781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6,970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8,301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8,323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1,929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2,001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1.932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7.781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1.929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5642860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Real GDP growth (%)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-4.7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6108414"/>
                  </a:ext>
                </a:extLst>
              </a:tr>
              <a:tr h="248588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Central Government Budget surplus/deficit (% GDP)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-5.3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-4.4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-4,9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-1,6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0680719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/>
                        </a:rPr>
                        <a:t>Current Account Bal. (EUR millions)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-335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-318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-329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-801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-251.5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-355.5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-339.3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9490887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Gross External Debt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8,154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8,536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9,577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10,790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11,356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11,799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11,879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11,857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8648026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/>
                        </a:rPr>
                        <a:t>Foreign direct invest. (EUR millions)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654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488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1.088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97.3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1996688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Unemployment (%)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15.4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14.4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4352781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n-US" sz="10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7152156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Monetary policy &amp; Macroprudential measures </a:t>
                      </a:r>
                      <a:endParaRPr lang="en-US" sz="10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9902957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Inflation (CPI%)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4493176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Reference rate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2.25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4.75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6.3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6,05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5.55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8344280"/>
                  </a:ext>
                </a:extLst>
              </a:tr>
              <a:tr h="28801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Current and pending countercyclical capital buffer (</a:t>
                      </a:r>
                      <a:r>
                        <a:rPr lang="en-US" sz="10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CCyB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 rates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6558201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Foreign Reserves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3.263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3.36</a:t>
                      </a:r>
                      <a:r>
                        <a:rPr lang="mk-MK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3,643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3,863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4.287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4.337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4.407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4.788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3017850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Exchange rate MKD/EUR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61.51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61.67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61.62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61.56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61.695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722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8279730" cy="2110217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chemeClr val="bg1"/>
                </a:solidFill>
              </a:rPr>
              <a:t>The Banking sector consists </a:t>
            </a:r>
            <a:r>
              <a:rPr lang="en-US" sz="1000" dirty="0">
                <a:solidFill>
                  <a:schemeClr val="bg1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chemeClr val="bg1"/>
                </a:solidFill>
              </a:rPr>
              <a:t>13 active banks, 5 large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b="1" dirty="0">
                <a:solidFill>
                  <a:schemeClr val="bg1"/>
                </a:solidFill>
              </a:rPr>
              <a:t>671,750</a:t>
            </a:r>
            <a:r>
              <a:rPr lang="en-US" sz="1000" b="1" dirty="0"/>
              <a:t> </a:t>
            </a:r>
            <a:r>
              <a:rPr lang="mk-MK" sz="10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Mio. Den.</a:t>
            </a:r>
            <a:r>
              <a:rPr lang="en-US" sz="1000" dirty="0">
                <a:solidFill>
                  <a:schemeClr val="bg1"/>
                </a:solidFill>
              </a:rPr>
              <a:t>) 8</a:t>
            </a:r>
            <a:r>
              <a:rPr lang="mk-MK" sz="1000" dirty="0">
                <a:solidFill>
                  <a:schemeClr val="bg1"/>
                </a:solidFill>
              </a:rPr>
              <a:t>2</a:t>
            </a:r>
            <a:r>
              <a:rPr lang="en-US" sz="1000" dirty="0">
                <a:solidFill>
                  <a:schemeClr val="bg1"/>
                </a:solidFill>
              </a:rPr>
              <a:t>% in total assets, 3 medium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b="1" dirty="0">
                <a:solidFill>
                  <a:schemeClr val="bg1"/>
                </a:solidFill>
              </a:rPr>
              <a:t>99,069</a:t>
            </a:r>
            <a:r>
              <a:rPr lang="en-US" sz="1000" dirty="0"/>
              <a:t> </a:t>
            </a:r>
            <a:r>
              <a:rPr lang="mk-MK" sz="10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Mio. Den.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)</a:t>
            </a:r>
            <a:r>
              <a:rPr lang="en-US" sz="1000" dirty="0">
                <a:solidFill>
                  <a:schemeClr val="bg1"/>
                </a:solidFill>
              </a:rPr>
              <a:t> 1</a:t>
            </a:r>
            <a:r>
              <a:rPr lang="en-GB" sz="1000" dirty="0">
                <a:solidFill>
                  <a:schemeClr val="bg1"/>
                </a:solidFill>
              </a:rPr>
              <a:t>2</a:t>
            </a:r>
            <a:r>
              <a:rPr lang="mk-MK" sz="1000" dirty="0">
                <a:solidFill>
                  <a:schemeClr val="bg1"/>
                </a:solidFill>
              </a:rPr>
              <a:t>% </a:t>
            </a:r>
            <a:r>
              <a:rPr lang="en-US" sz="1000" dirty="0">
                <a:solidFill>
                  <a:schemeClr val="bg1"/>
                </a:solidFill>
              </a:rPr>
              <a:t>in total assets, 5 small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b="0" i="0" u="none" strike="noStrike" dirty="0">
                <a:solidFill>
                  <a:schemeClr val="bg1"/>
                </a:solidFill>
                <a:effectLst/>
              </a:rPr>
              <a:t>51.164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Mio. Den.) 6% % in total assets and </a:t>
            </a:r>
            <a:r>
              <a:rPr lang="mk-MK" sz="1000" dirty="0">
                <a:solidFill>
                  <a:schemeClr val="bg1"/>
                </a:solidFill>
              </a:rPr>
              <a:t>2</a:t>
            </a:r>
            <a:r>
              <a:rPr lang="en-US" sz="1000" dirty="0">
                <a:solidFill>
                  <a:schemeClr val="bg1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chemeClr val="bg1"/>
                </a:solidFill>
              </a:rPr>
              <a:t>Participation of foreign capital </a:t>
            </a:r>
            <a:r>
              <a:rPr lang="mk-MK" sz="1000" dirty="0">
                <a:solidFill>
                  <a:schemeClr val="bg1"/>
                </a:solidFill>
              </a:rPr>
              <a:t>79,72%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chemeClr val="bg1"/>
                </a:solidFill>
              </a:rPr>
              <a:t>Total assets </a:t>
            </a:r>
            <a:r>
              <a:rPr lang="en-GB" sz="1000" dirty="0">
                <a:solidFill>
                  <a:schemeClr val="bg1"/>
                </a:solidFill>
              </a:rPr>
              <a:t>of the Banking system registered the amount of</a:t>
            </a:r>
            <a:r>
              <a:rPr lang="mk-MK" sz="1000" dirty="0">
                <a:solidFill>
                  <a:schemeClr val="bg1"/>
                </a:solidFill>
              </a:rPr>
              <a:t> 821.983</a:t>
            </a:r>
            <a:r>
              <a:rPr lang="en-GB" sz="1000" dirty="0">
                <a:solidFill>
                  <a:schemeClr val="bg1"/>
                </a:solidFill>
              </a:rPr>
              <a:t> Mio. Den.</a:t>
            </a:r>
            <a:r>
              <a:rPr lang="en-US" sz="1000" dirty="0">
                <a:solidFill>
                  <a:schemeClr val="bg1"/>
                </a:solidFill>
              </a:rPr>
              <a:t>, increased by</a:t>
            </a:r>
            <a:r>
              <a:rPr lang="mk-MK" sz="1000" dirty="0">
                <a:solidFill>
                  <a:schemeClr val="bg1"/>
                </a:solidFill>
              </a:rPr>
              <a:t> 11,2% </a:t>
            </a:r>
            <a:r>
              <a:rPr lang="en-US" sz="1000" dirty="0">
                <a:solidFill>
                  <a:schemeClr val="bg1"/>
                </a:solidFill>
              </a:rPr>
              <a:t>annual and reduced by </a:t>
            </a:r>
            <a:r>
              <a:rPr lang="mk-MK" sz="1000" dirty="0">
                <a:solidFill>
                  <a:schemeClr val="bg1"/>
                </a:solidFill>
              </a:rPr>
              <a:t>(-0.3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)</a:t>
            </a:r>
            <a:r>
              <a:rPr lang="en-US" sz="1000" dirty="0">
                <a:solidFill>
                  <a:schemeClr val="bg1"/>
                </a:solidFill>
              </a:rPr>
              <a:t> quarterly, </a:t>
            </a:r>
            <a:r>
              <a:rPr lang="en-GB" sz="1000" dirty="0">
                <a:solidFill>
                  <a:schemeClr val="bg1"/>
                </a:solidFill>
              </a:rPr>
              <a:t>which is supported by the growth of the deposit by </a:t>
            </a:r>
            <a:r>
              <a:rPr lang="mk-MK" sz="1000" dirty="0">
                <a:solidFill>
                  <a:schemeClr val="bg1"/>
                </a:solidFill>
              </a:rPr>
              <a:t>11,</a:t>
            </a:r>
            <a:r>
              <a:rPr lang="en-US" sz="1000" dirty="0">
                <a:solidFill>
                  <a:schemeClr val="bg1"/>
                </a:solidFill>
              </a:rPr>
              <a:t>9</a:t>
            </a:r>
            <a:r>
              <a:rPr lang="mk-MK" sz="1000" dirty="0">
                <a:solidFill>
                  <a:schemeClr val="bg1"/>
                </a:solidFill>
              </a:rPr>
              <a:t>%</a:t>
            </a:r>
            <a:r>
              <a:rPr lang="en-GB" sz="1000" dirty="0">
                <a:solidFill>
                  <a:schemeClr val="bg1"/>
                </a:solidFill>
              </a:rPr>
              <a:t> annual, </a:t>
            </a:r>
            <a:r>
              <a:rPr lang="en-US" sz="1000" dirty="0">
                <a:solidFill>
                  <a:schemeClr val="bg1"/>
                </a:solidFill>
              </a:rPr>
              <a:t>(-0.5</a:t>
            </a:r>
            <a:r>
              <a:rPr lang="en-GB" sz="1000" dirty="0">
                <a:solidFill>
                  <a:schemeClr val="bg1"/>
                </a:solidFill>
              </a:rPr>
              <a:t>%) quarterly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and the capital position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of the banks which increased by 1</a:t>
            </a:r>
            <a:r>
              <a:rPr lang="en-US" sz="1000" dirty="0">
                <a:solidFill>
                  <a:schemeClr val="bg1"/>
                </a:solidFill>
              </a:rPr>
              <a:t>1</a:t>
            </a:r>
            <a:r>
              <a:rPr lang="mk-MK" sz="1000" dirty="0">
                <a:solidFill>
                  <a:schemeClr val="bg1"/>
                </a:solidFill>
              </a:rPr>
              <a:t>,</a:t>
            </a:r>
            <a:r>
              <a:rPr lang="en-US" sz="1000" dirty="0">
                <a:solidFill>
                  <a:schemeClr val="bg1"/>
                </a:solidFill>
              </a:rPr>
              <a:t>8</a:t>
            </a:r>
            <a:r>
              <a:rPr lang="mk-MK" sz="1000" dirty="0">
                <a:solidFill>
                  <a:schemeClr val="bg1"/>
                </a:solidFill>
              </a:rPr>
              <a:t>%</a:t>
            </a:r>
            <a:r>
              <a:rPr lang="en-GB" sz="1000" dirty="0">
                <a:solidFill>
                  <a:schemeClr val="bg1"/>
                </a:solidFill>
              </a:rPr>
              <a:t> annual</a:t>
            </a:r>
            <a:r>
              <a:rPr lang="mk-MK" sz="1000" dirty="0">
                <a:solidFill>
                  <a:schemeClr val="bg1"/>
                </a:solidFill>
              </a:rPr>
              <a:t>,</a:t>
            </a:r>
            <a:r>
              <a:rPr lang="en-GB" sz="1000" dirty="0">
                <a:solidFill>
                  <a:schemeClr val="bg1"/>
                </a:solidFill>
              </a:rPr>
              <a:t> 4.2% quarterly.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Total loans increased by </a:t>
            </a:r>
            <a:r>
              <a:rPr lang="mk-MK" sz="1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2.6%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annual</a:t>
            </a:r>
            <a:r>
              <a:rPr lang="mk-MK" sz="1000" dirty="0">
                <a:solidFill>
                  <a:schemeClr val="bg1"/>
                </a:solidFill>
              </a:rPr>
              <a:t>, </a:t>
            </a:r>
            <a:r>
              <a:rPr lang="en-US" sz="1000" dirty="0">
                <a:solidFill>
                  <a:schemeClr val="bg1"/>
                </a:solidFill>
              </a:rPr>
              <a:t>2.3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0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chemeClr val="bg1"/>
                </a:solidFill>
              </a:rPr>
              <a:t>The level of financial intermediation</a:t>
            </a:r>
            <a:r>
              <a:rPr lang="mk-MK" sz="1000" dirty="0">
                <a:solidFill>
                  <a:schemeClr val="bg1"/>
                </a:solidFill>
              </a:rPr>
              <a:t>  </a:t>
            </a:r>
            <a:r>
              <a:rPr lang="en-GB" sz="1000" dirty="0">
                <a:solidFill>
                  <a:schemeClr val="bg1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chemeClr val="bg1"/>
                </a:solidFill>
              </a:rPr>
              <a:t>Т</a:t>
            </a:r>
            <a:r>
              <a:rPr lang="en-GB" sz="1000" dirty="0">
                <a:solidFill>
                  <a:schemeClr val="bg1"/>
                </a:solidFill>
              </a:rPr>
              <a:t>he ratio of total assets and 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GDP is </a:t>
            </a:r>
            <a:r>
              <a:rPr lang="mk-MK" sz="1000" dirty="0">
                <a:solidFill>
                  <a:schemeClr val="bg1"/>
                </a:solidFill>
              </a:rPr>
              <a:t>8</a:t>
            </a:r>
            <a:r>
              <a:rPr lang="en-US" sz="1000" dirty="0">
                <a:solidFill>
                  <a:schemeClr val="bg1"/>
                </a:solidFill>
              </a:rPr>
              <a:t>5,4</a:t>
            </a:r>
            <a:r>
              <a:rPr lang="mk-MK" sz="1000" dirty="0">
                <a:solidFill>
                  <a:schemeClr val="bg1"/>
                </a:solidFill>
              </a:rPr>
              <a:t>% </a:t>
            </a:r>
            <a:r>
              <a:rPr lang="en-GB" sz="1000" dirty="0">
                <a:solidFill>
                  <a:schemeClr val="bg1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Total deposits from non-financial sector/GDP</a:t>
            </a:r>
            <a:r>
              <a:rPr lang="mk-MK" sz="1000" dirty="0">
                <a:solidFill>
                  <a:schemeClr val="bg1"/>
                </a:solidFill>
              </a:rPr>
              <a:t> 6</a:t>
            </a:r>
            <a:r>
              <a:rPr lang="en-US" sz="1000" dirty="0">
                <a:solidFill>
                  <a:schemeClr val="bg1"/>
                </a:solidFill>
              </a:rPr>
              <a:t>2.1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Total gross loans to non-financial sector/GDP </a:t>
            </a:r>
            <a:r>
              <a:rPr lang="mk-MK" sz="1000" dirty="0">
                <a:solidFill>
                  <a:schemeClr val="bg1"/>
                </a:solidFill>
              </a:rPr>
              <a:t>5</a:t>
            </a:r>
            <a:r>
              <a:rPr lang="en-US" sz="1000" dirty="0">
                <a:solidFill>
                  <a:schemeClr val="bg1"/>
                </a:solidFill>
              </a:rPr>
              <a:t>2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B0F0"/>
                </a:solidFill>
                <a:cs typeface="Arial" panose="020B0604020202020204" pitchFamily="34" charset="0"/>
              </a:rPr>
              <a:t>Source NBRSM, Department for financial stability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Last revision to GDP figures (at current prices): 0</a:t>
            </a:r>
            <a:r>
              <a:rPr lang="en-US" sz="800" dirty="0">
                <a:solidFill>
                  <a:srgbClr val="00B0F0"/>
                </a:solidFill>
                <a:cs typeface="Arial" panose="020B0604020202020204" pitchFamily="34" charset="0"/>
              </a:rPr>
              <a:t>3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0</a:t>
            </a:r>
            <a:r>
              <a:rPr lang="en-US" sz="800" dirty="0">
                <a:solidFill>
                  <a:srgbClr val="00B0F0"/>
                </a:solidFill>
                <a:cs typeface="Arial" panose="020B0604020202020204" pitchFamily="34" charset="0"/>
              </a:rPr>
              <a:t>6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.202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5</a:t>
            </a:r>
            <a:r>
              <a:rPr lang="en-GB" sz="800" dirty="0">
                <a:solidFill>
                  <a:srgbClr val="00B0F0"/>
                </a:solidFill>
              </a:rPr>
              <a:t>,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Report on risk  Q12025</a:t>
            </a:r>
            <a:endParaRPr lang="mk-MK" sz="80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800">
                <a:solidFill>
                  <a:srgbClr val="00B0F0"/>
                </a:solidFill>
              </a:rPr>
              <a:t>https</a:t>
            </a:r>
            <a:r>
              <a:rPr lang="en-US" sz="800" dirty="0">
                <a:solidFill>
                  <a:srgbClr val="00B0F0"/>
                </a:solidFill>
              </a:rPr>
              <a:t>://www.nbrm.mk/ns-newsarticle-izvestai-za-bankarskiot-sistem-na-republika-severna-makedonija-vo-2025-godina.nspx</a:t>
            </a:r>
            <a:endParaRPr lang="mk-MK" sz="8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05907"/>
              </p:ext>
            </p:extLst>
          </p:nvPr>
        </p:nvGraphicFramePr>
        <p:xfrm>
          <a:off x="185530" y="690465"/>
          <a:ext cx="8118714" cy="1992064"/>
        </p:xfrm>
        <a:graphic>
          <a:graphicData uri="http://schemas.openxmlformats.org/drawingml/2006/table">
            <a:tbl>
              <a:tblPr/>
              <a:tblGrid>
                <a:gridCol w="1491873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374576">
                  <a:extLst>
                    <a:ext uri="{9D8B030D-6E8A-4147-A177-3AD203B41FA5}">
                      <a16:colId xmlns:a16="http://schemas.microsoft.com/office/drawing/2014/main" val="1693481509"/>
                    </a:ext>
                  </a:extLst>
                </a:gridCol>
                <a:gridCol w="374576">
                  <a:extLst>
                    <a:ext uri="{9D8B030D-6E8A-4147-A177-3AD203B41FA5}">
                      <a16:colId xmlns:a16="http://schemas.microsoft.com/office/drawing/2014/main" val="2490370310"/>
                    </a:ext>
                  </a:extLst>
                </a:gridCol>
                <a:gridCol w="374576">
                  <a:extLst>
                    <a:ext uri="{9D8B030D-6E8A-4147-A177-3AD203B41FA5}">
                      <a16:colId xmlns:a16="http://schemas.microsoft.com/office/drawing/2014/main" val="1304443101"/>
                    </a:ext>
                  </a:extLst>
                </a:gridCol>
                <a:gridCol w="374576">
                  <a:extLst>
                    <a:ext uri="{9D8B030D-6E8A-4147-A177-3AD203B41FA5}">
                      <a16:colId xmlns:a16="http://schemas.microsoft.com/office/drawing/2014/main" val="951548947"/>
                    </a:ext>
                  </a:extLst>
                </a:gridCol>
                <a:gridCol w="374576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685961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690919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595767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576233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595768">
                  <a:extLst>
                    <a:ext uri="{9D8B030D-6E8A-4147-A177-3AD203B41FA5}">
                      <a16:colId xmlns:a16="http://schemas.microsoft.com/office/drawing/2014/main" val="3865441267"/>
                    </a:ext>
                  </a:extLst>
                </a:gridCol>
                <a:gridCol w="224633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584415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800265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5777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denars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</a:p>
                    <a:p>
                      <a:pPr algn="ctr" fontAlgn="ctr"/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496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339,699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353,502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383,627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444,977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458,207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464,860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489,924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500,964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319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333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171753"/>
              </p:ext>
            </p:extLst>
          </p:nvPr>
        </p:nvGraphicFramePr>
        <p:xfrm>
          <a:off x="8602823" y="953863"/>
          <a:ext cx="3530750" cy="294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067474" y="61530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B76E7F-70C4-664B-E4C9-B0A825050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305581"/>
              </p:ext>
            </p:extLst>
          </p:nvPr>
        </p:nvGraphicFramePr>
        <p:xfrm>
          <a:off x="58427" y="2797358"/>
          <a:ext cx="3291264" cy="163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3851CE4-01B7-4B1B-9A2E-74BC68D05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916592"/>
              </p:ext>
            </p:extLst>
          </p:nvPr>
        </p:nvGraphicFramePr>
        <p:xfrm>
          <a:off x="8304244" y="4237889"/>
          <a:ext cx="3847679" cy="255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0F2C73-A54B-028E-7324-BBB281CA2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705655"/>
              </p:ext>
            </p:extLst>
          </p:nvPr>
        </p:nvGraphicFramePr>
        <p:xfrm>
          <a:off x="3349691" y="2682530"/>
          <a:ext cx="5075851" cy="18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800648"/>
            <a:ext cx="7142714" cy="2888212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3" anchor="ctr">
            <a:noAutofit/>
          </a:bodyPr>
          <a:lstStyle/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 </a:t>
            </a:r>
            <a:r>
              <a:rPr lang="en-GB" sz="1100" dirty="0">
                <a:solidFill>
                  <a:schemeClr val="bg1"/>
                </a:solidFill>
              </a:rPr>
              <a:t>3</a:t>
            </a:r>
            <a:r>
              <a:rPr lang="mk-MK" sz="1100" dirty="0">
                <a:solidFill>
                  <a:schemeClr val="bg1"/>
                </a:solidFill>
              </a:rPr>
              <a:t>1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total credit exposure participates by </a:t>
            </a:r>
            <a:r>
              <a:rPr lang="mk-MK" sz="1100">
                <a:solidFill>
                  <a:schemeClr val="bg1"/>
                </a:solidFill>
              </a:rPr>
              <a:t>61</a:t>
            </a:r>
            <a:r>
              <a:rPr lang="ru-RU" sz="110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313,8%</a:t>
            </a:r>
            <a:r>
              <a:rPr lang="ru-RU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  <a:endParaRPr lang="mk-MK" sz="11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100" b="1" dirty="0">
                <a:solidFill>
                  <a:srgbClr val="FF99FF"/>
                </a:solidFill>
              </a:rPr>
              <a:t>       </a:t>
            </a:r>
            <a:r>
              <a:rPr lang="mk-MK" sz="1100" b="1" dirty="0">
                <a:solidFill>
                  <a:srgbClr val="FF99FF"/>
                </a:solidFill>
              </a:rPr>
              <a:t>Е</a:t>
            </a:r>
            <a:r>
              <a:rPr lang="en-GB" sz="1100" b="1" dirty="0">
                <a:solidFill>
                  <a:srgbClr val="FF99FF"/>
                </a:solidFill>
              </a:rPr>
              <a:t>UROZONE LCR 1</a:t>
            </a:r>
            <a:r>
              <a:rPr lang="mk-MK" sz="1100" b="1" dirty="0">
                <a:solidFill>
                  <a:srgbClr val="FF99FF"/>
                </a:solidFill>
              </a:rPr>
              <a:t>5</a:t>
            </a:r>
            <a:r>
              <a:rPr lang="en-US" sz="1100" b="1" dirty="0">
                <a:solidFill>
                  <a:srgbClr val="FF99FF"/>
                </a:solidFill>
              </a:rPr>
              <a:t>8.01</a:t>
            </a:r>
            <a:r>
              <a:rPr lang="en-GB" sz="1100" b="1" dirty="0">
                <a:solidFill>
                  <a:srgbClr val="FF99FF"/>
                </a:solidFill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31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6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 ratio LDR 8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BDBDBD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</a:rPr>
              <a:t>** Liquid assets</a:t>
            </a:r>
            <a:r>
              <a:rPr lang="en-US" sz="1100" dirty="0">
                <a:solidFill>
                  <a:srgbClr val="00B0F0"/>
                </a:solidFill>
              </a:rPr>
              <a:t>: cash</a:t>
            </a:r>
            <a:r>
              <a:rPr lang="ru-RU" sz="1100" dirty="0">
                <a:solidFill>
                  <a:srgbClr val="00B0F0"/>
                </a:solidFill>
              </a:rPr>
              <a:t>,</a:t>
            </a:r>
            <a:r>
              <a:rPr lang="en-US" sz="1100" dirty="0">
                <a:solidFill>
                  <a:srgbClr val="00B0F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B0F0"/>
                </a:solidFill>
              </a:rPr>
              <a:t>*** Non-financial sub</a:t>
            </a:r>
            <a:r>
              <a:rPr lang="en-GB" sz="1100" dirty="0">
                <a:solidFill>
                  <a:srgbClr val="00B0F0"/>
                </a:solidFill>
              </a:rPr>
              <a:t>:</a:t>
            </a:r>
            <a:r>
              <a:rPr lang="ru-RU" sz="1100" dirty="0">
                <a:solidFill>
                  <a:srgbClr val="00B0F0"/>
                </a:solidFill>
              </a:rPr>
              <a:t> </a:t>
            </a:r>
            <a:r>
              <a:rPr lang="en-US" sz="1100" dirty="0">
                <a:solidFill>
                  <a:srgbClr val="00B0F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i="1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rgbClr val="00B0F0"/>
                </a:solidFill>
              </a:rPr>
              <a:t>Source</a:t>
            </a:r>
            <a:r>
              <a:rPr lang="en-US" sz="1000" i="1" dirty="0">
                <a:solidFill>
                  <a:srgbClr val="00B0F0"/>
                </a:solidFill>
              </a:rPr>
              <a:t>:</a:t>
            </a:r>
            <a:r>
              <a:rPr lang="en-GB" sz="1000" i="1" dirty="0">
                <a:solidFill>
                  <a:srgbClr val="00B0F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i="1" dirty="0">
                <a:solidFill>
                  <a:srgbClr val="00B0F0"/>
                </a:solidFill>
              </a:rPr>
              <a:t>NBRM, REPORT ON RISKS IN THE BANKING SYSTEM OF THE REPUBLIC OF MACEDONIA</a:t>
            </a:r>
            <a:r>
              <a:rPr lang="mk-MK" sz="1000" i="1" dirty="0">
                <a:solidFill>
                  <a:srgbClr val="00B0F0"/>
                </a:solidFill>
              </a:rPr>
              <a:t>, </a:t>
            </a:r>
            <a:r>
              <a:rPr lang="en-GB" sz="1000" i="1" dirty="0">
                <a:solidFill>
                  <a:srgbClr val="00B0F0"/>
                </a:solidFill>
              </a:rPr>
              <a:t>Indicators on the</a:t>
            </a:r>
            <a:r>
              <a:rPr lang="mk-MK" sz="1000" i="1" dirty="0">
                <a:solidFill>
                  <a:srgbClr val="00B0F0"/>
                </a:solidFill>
              </a:rPr>
              <a:t> </a:t>
            </a:r>
            <a:r>
              <a:rPr lang="en-GB" sz="1000" i="1" dirty="0">
                <a:solidFill>
                  <a:srgbClr val="00B0F0"/>
                </a:solidFill>
              </a:rPr>
              <a:t>banking </a:t>
            </a:r>
            <a:r>
              <a:rPr lang="en-GB" sz="1000" dirty="0">
                <a:solidFill>
                  <a:srgbClr val="00B0F0"/>
                </a:solidFill>
              </a:rPr>
              <a:t>system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CCFF"/>
                </a:solidFill>
              </a:rPr>
              <a:t>NBRM, </a:t>
            </a:r>
            <a:r>
              <a:rPr lang="en-GB" sz="1000" dirty="0">
                <a:solidFill>
                  <a:srgbClr val="00B0F0"/>
                </a:solidFill>
              </a:rPr>
              <a:t>Annual Report on risk  Q12025</a:t>
            </a:r>
            <a:r>
              <a:rPr lang="mk-MK" sz="1000" dirty="0">
                <a:solidFill>
                  <a:srgbClr val="00B0F0"/>
                </a:solidFill>
              </a:rPr>
              <a:t>, </a:t>
            </a:r>
            <a:r>
              <a:rPr lang="en-GB" sz="1000" dirty="0">
                <a:solidFill>
                  <a:srgbClr val="00B0F0"/>
                </a:solidFill>
              </a:rPr>
              <a:t>annex </a:t>
            </a:r>
            <a:r>
              <a:rPr lang="mk-MK" sz="1000" dirty="0">
                <a:solidFill>
                  <a:srgbClr val="00B0F0"/>
                </a:solidFill>
              </a:rPr>
              <a:t>24</a:t>
            </a:r>
            <a:endParaRPr lang="en-GB" sz="1000" dirty="0">
              <a:solidFill>
                <a:srgbClr val="00B0F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B0F0"/>
                </a:solidFill>
              </a:rPr>
              <a:t>│</a:t>
            </a:r>
            <a:r>
              <a:rPr lang="en-GB" sz="1000" b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B0F0"/>
                </a:solidFill>
              </a:rPr>
              <a:t> </a:t>
            </a:r>
            <a:endParaRPr lang="en-GB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1" dirty="0">
                <a:solidFill>
                  <a:srgbClr val="00B0F0"/>
                </a:solidFill>
              </a:rPr>
              <a:t>        www.bankingsupervision.europa.eu</a:t>
            </a:r>
            <a:endParaRPr lang="en-GB" sz="1000" dirty="0">
              <a:solidFill>
                <a:srgbClr val="00CCFF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146979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r>
              <a:rPr lang="en-US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_Liquidity conditions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209336-2A42-409A-8DD0-CD4FB14C9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075062"/>
              </p:ext>
            </p:extLst>
          </p:nvPr>
        </p:nvGraphicFramePr>
        <p:xfrm>
          <a:off x="7308361" y="869292"/>
          <a:ext cx="4778641" cy="293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BEAD95-7B57-049F-2DB7-E1CD4FE7BEE9}"/>
              </a:ext>
            </a:extLst>
          </p:cNvPr>
          <p:cNvSpPr txBox="1"/>
          <p:nvPr/>
        </p:nvSpPr>
        <p:spPr>
          <a:xfrm>
            <a:off x="11067474" y="53073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C16D32-F2B7-FAB7-83DC-DFCE3F681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305033"/>
              </p:ext>
            </p:extLst>
          </p:nvPr>
        </p:nvGraphicFramePr>
        <p:xfrm>
          <a:off x="7357403" y="3800648"/>
          <a:ext cx="4668950" cy="284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C52D63-48E6-4A9D-945C-96E519E30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638693"/>
              </p:ext>
            </p:extLst>
          </p:nvPr>
        </p:nvGraphicFramePr>
        <p:xfrm>
          <a:off x="3107094" y="784724"/>
          <a:ext cx="4338735" cy="284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87261" y="3392842"/>
            <a:ext cx="5667700" cy="259434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3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ru-RU" sz="1100" b="1" dirty="0">
                <a:solidFill>
                  <a:schemeClr val="bg1"/>
                </a:solidFill>
              </a:rPr>
              <a:t>500.964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mk-MK" sz="1100" b="1" dirty="0">
                <a:solidFill>
                  <a:schemeClr val="bg1"/>
                </a:solidFill>
              </a:rPr>
              <a:t>11.2%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5</a:t>
            </a:r>
            <a:r>
              <a:rPr lang="mk-MK" sz="1100" b="1" dirty="0">
                <a:solidFill>
                  <a:schemeClr val="bg1"/>
                </a:solidFill>
              </a:rPr>
              <a:t>.4%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rgbClr val="FF99FF"/>
                </a:solidFill>
              </a:rPr>
              <a:t>consumer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US" sz="1100" b="1" dirty="0">
                <a:solidFill>
                  <a:srgbClr val="FF99FF"/>
                </a:solidFill>
              </a:rPr>
              <a:t>loans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and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7%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0,8%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FF99FF"/>
                </a:solidFill>
              </a:rPr>
              <a:t>Real estate loans</a:t>
            </a:r>
            <a:r>
              <a:rPr lang="en-US" sz="1100" b="1" dirty="0">
                <a:solidFill>
                  <a:schemeClr val="bg1"/>
                </a:solidFill>
              </a:rPr>
              <a:t>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1</a:t>
            </a:r>
            <a:r>
              <a:rPr lang="mk-MK" sz="1100" b="1" dirty="0">
                <a:solidFill>
                  <a:schemeClr val="bg1"/>
                </a:solidFill>
              </a:rPr>
              <a:t>3,7%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3,1%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rgbClr val="FF99FF"/>
                </a:solidFill>
              </a:rPr>
              <a:t>Car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US" sz="1100" b="1" dirty="0">
                <a:solidFill>
                  <a:srgbClr val="FF99FF"/>
                </a:solidFill>
              </a:rPr>
              <a:t>loans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increased </a:t>
            </a:r>
            <a:r>
              <a:rPr lang="en-US" sz="1100" b="1" dirty="0">
                <a:solidFill>
                  <a:schemeClr val="bg1"/>
                </a:solidFill>
              </a:rPr>
              <a:t>by </a:t>
            </a:r>
            <a:r>
              <a:rPr lang="mk-MK" sz="1100" b="1" dirty="0">
                <a:solidFill>
                  <a:schemeClr val="bg1"/>
                </a:solidFill>
              </a:rPr>
              <a:t>3,1</a:t>
            </a:r>
            <a:r>
              <a:rPr lang="en-US" sz="1100" b="1" dirty="0">
                <a:solidFill>
                  <a:schemeClr val="bg1"/>
                </a:solidFill>
              </a:rPr>
              <a:t>%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reduced b</a:t>
            </a:r>
            <a:r>
              <a:rPr lang="en-US" sz="1100" b="1" dirty="0">
                <a:solidFill>
                  <a:schemeClr val="bg1"/>
                </a:solidFill>
              </a:rPr>
              <a:t>y</a:t>
            </a:r>
            <a:r>
              <a:rPr lang="en-GB" sz="1100" b="1" dirty="0">
                <a:solidFill>
                  <a:schemeClr val="bg1"/>
                </a:solidFill>
              </a:rPr>
              <a:t> (</a:t>
            </a:r>
            <a:r>
              <a:rPr lang="mk-MK" sz="1100" b="1" dirty="0">
                <a:solidFill>
                  <a:schemeClr val="bg1"/>
                </a:solidFill>
              </a:rPr>
              <a:t>-1,1</a:t>
            </a:r>
            <a:r>
              <a:rPr lang="ru-RU" sz="1100" b="1" dirty="0">
                <a:solidFill>
                  <a:schemeClr val="bg1"/>
                </a:solidFill>
              </a:rPr>
              <a:t>%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1.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352 Mio. 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5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rgbClr val="00B0F0"/>
                </a:solidFill>
              </a:rPr>
              <a:t>Source</a:t>
            </a:r>
            <a:r>
              <a:rPr lang="en-US" sz="800" dirty="0">
                <a:solidFill>
                  <a:srgbClr val="00B0F0"/>
                </a:solidFill>
              </a:rPr>
              <a:t>:</a:t>
            </a:r>
            <a:r>
              <a:rPr lang="en-GB" sz="800" dirty="0">
                <a:solidFill>
                  <a:srgbClr val="00B0F0"/>
                </a:solidFill>
              </a:rPr>
              <a:t> REPORT ON RISKS IN THE BANKING SYSTEM OF THE REPUBLIC OF MACEDONIA</a:t>
            </a:r>
            <a:r>
              <a:rPr lang="mk-MK" sz="800" dirty="0">
                <a:solidFill>
                  <a:srgbClr val="00B0F0"/>
                </a:solidFill>
              </a:rPr>
              <a:t>, </a:t>
            </a:r>
            <a:r>
              <a:rPr lang="en-GB" sz="800" dirty="0">
                <a:solidFill>
                  <a:srgbClr val="00B0F0"/>
                </a:solidFill>
              </a:rPr>
              <a:t>Indicators on the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banking system</a:t>
            </a:r>
            <a:r>
              <a:rPr lang="mk-MK" sz="800" dirty="0">
                <a:solidFill>
                  <a:srgbClr val="00B0F0"/>
                </a:solidFill>
              </a:rPr>
              <a:t>, </a:t>
            </a:r>
            <a:r>
              <a:rPr lang="en-GB" sz="800" dirty="0">
                <a:solidFill>
                  <a:srgbClr val="00B0F0"/>
                </a:solidFill>
              </a:rPr>
              <a:t>annex 9,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Report Q12025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80096"/>
              </p:ext>
            </p:extLst>
          </p:nvPr>
        </p:nvGraphicFramePr>
        <p:xfrm>
          <a:off x="5831633" y="3391732"/>
          <a:ext cx="6070373" cy="3434477"/>
        </p:xfrm>
        <a:graphic>
          <a:graphicData uri="http://schemas.openxmlformats.org/drawingml/2006/table">
            <a:tbl>
              <a:tblPr/>
              <a:tblGrid>
                <a:gridCol w="512381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114645517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3529692708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552789148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3090049869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2641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61264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0558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1968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505583">
                  <a:extLst>
                    <a:ext uri="{9D8B030D-6E8A-4147-A177-3AD203B41FA5}">
                      <a16:colId xmlns:a16="http://schemas.microsoft.com/office/drawing/2014/main" val="2743890156"/>
                    </a:ext>
                  </a:extLst>
                </a:gridCol>
                <a:gridCol w="175528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442146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435834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7933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L</a:t>
                      </a:r>
                      <a:r>
                        <a:rPr lang="mk-MK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О</a:t>
                      </a:r>
                      <a:r>
                        <a:rPr lang="en-US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ANS - HOUSEHOLDS</a:t>
                      </a:r>
                      <a:endParaRPr lang="mk-MK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54856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Consumer loans and credit cards</a:t>
                      </a:r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131,840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138,791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156,865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156,988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160,479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163,154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166,638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168,026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413764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52,461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59,847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85,952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88,277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90,535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97,714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2,965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2,743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-14.5%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3700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187,583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201,668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246,281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252,114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257,106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265,461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269,251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u="sng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67550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dirty="0">
                          <a:solidFill>
                            <a:srgbClr val="050505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9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reen loans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1,160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1,432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1,315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1,309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1,224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1,089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 1,016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995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1,145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18.1%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741477"/>
              </p:ext>
            </p:extLst>
          </p:nvPr>
        </p:nvGraphicFramePr>
        <p:xfrm>
          <a:off x="5382189" y="476932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4188430" y="641185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GB" sz="8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endParaRPr lang="en-US" sz="800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1B4B89-C967-0C5F-4850-15D12FA51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52462"/>
              </p:ext>
            </p:extLst>
          </p:nvPr>
        </p:nvGraphicFramePr>
        <p:xfrm>
          <a:off x="158621" y="6092039"/>
          <a:ext cx="5596337" cy="718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316">
                  <a:extLst>
                    <a:ext uri="{9D8B030D-6E8A-4147-A177-3AD203B41FA5}">
                      <a16:colId xmlns:a16="http://schemas.microsoft.com/office/drawing/2014/main" val="737798197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460679413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1065856680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597346390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909706953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787616432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2715154816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4233611758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783844374"/>
                    </a:ext>
                  </a:extLst>
                </a:gridCol>
                <a:gridCol w="322507">
                  <a:extLst>
                    <a:ext uri="{9D8B030D-6E8A-4147-A177-3AD203B41FA5}">
                      <a16:colId xmlns:a16="http://schemas.microsoft.com/office/drawing/2014/main" val="1550479477"/>
                    </a:ext>
                  </a:extLst>
                </a:gridCol>
                <a:gridCol w="386415">
                  <a:extLst>
                    <a:ext uri="{9D8B030D-6E8A-4147-A177-3AD203B41FA5}">
                      <a16:colId xmlns:a16="http://schemas.microsoft.com/office/drawing/2014/main" val="848841265"/>
                    </a:ext>
                  </a:extLst>
                </a:gridCol>
              </a:tblGrid>
              <a:tr h="2084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Weighted interest rates on granted loans 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4613901"/>
                  </a:ext>
                </a:extLst>
              </a:tr>
              <a:tr h="2608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INTEREST RATES ON TOTAL GRANTED LOANS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1776597"/>
                  </a:ext>
                </a:extLst>
              </a:tr>
              <a:tr h="1363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(Denar and foreign currency)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3469382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BA468E-30F4-1C2C-9FD3-5FC24A5A0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671524"/>
              </p:ext>
            </p:extLst>
          </p:nvPr>
        </p:nvGraphicFramePr>
        <p:xfrm>
          <a:off x="8080309" y="882072"/>
          <a:ext cx="3869491" cy="235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BC45671-4F88-9673-B041-E66AF2E8A1D6}"/>
              </a:ext>
            </a:extLst>
          </p:cNvPr>
          <p:cNvSpPr txBox="1"/>
          <p:nvPr/>
        </p:nvSpPr>
        <p:spPr>
          <a:xfrm>
            <a:off x="11017534" y="59603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1DCF2A-3421-5863-CDD4-318A51363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363081"/>
              </p:ext>
            </p:extLst>
          </p:nvPr>
        </p:nvGraphicFramePr>
        <p:xfrm>
          <a:off x="116024" y="953864"/>
          <a:ext cx="5638934" cy="213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18457"/>
            <a:ext cx="7787777" cy="350859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000" b="1" dirty="0">
                <a:solidFill>
                  <a:schemeClr val="bg1"/>
                </a:solidFill>
              </a:rPr>
              <a:t>Loans of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non-financial companies in total loans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participate with</a:t>
            </a:r>
            <a:r>
              <a:rPr lang="mk-MK" sz="1000" b="1" dirty="0">
                <a:solidFill>
                  <a:schemeClr val="bg1"/>
                </a:solidFill>
              </a:rPr>
              <a:t> 48%</a:t>
            </a:r>
            <a:r>
              <a:rPr lang="en-US" sz="1000" b="1" dirty="0">
                <a:solidFill>
                  <a:schemeClr val="bg1"/>
                </a:solidFill>
              </a:rPr>
              <a:t>,</a:t>
            </a:r>
            <a:r>
              <a:rPr lang="en-GB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increased by </a:t>
            </a:r>
            <a:r>
              <a:rPr lang="mk-MK" sz="1000" b="1" dirty="0">
                <a:solidFill>
                  <a:schemeClr val="bg1"/>
                </a:solidFill>
              </a:rPr>
              <a:t>10,9%</a:t>
            </a:r>
            <a:r>
              <a:rPr lang="en-US" sz="1000" b="1" dirty="0">
                <a:solidFill>
                  <a:schemeClr val="bg1"/>
                </a:solidFill>
              </a:rPr>
              <a:t>  annual,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and </a:t>
            </a:r>
            <a:r>
              <a:rPr lang="mk-MK" sz="1000" b="1" dirty="0">
                <a:solidFill>
                  <a:schemeClr val="bg1"/>
                </a:solidFill>
              </a:rPr>
              <a:t>7,5%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mk-MK" sz="10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000" b="1" dirty="0">
                <a:solidFill>
                  <a:schemeClr val="bg1"/>
                </a:solidFill>
              </a:rPr>
              <a:t>Loans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structure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by economic activity of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non-financial companies </a:t>
            </a:r>
            <a:r>
              <a:rPr lang="en-GB" sz="1000" b="1" dirty="0">
                <a:solidFill>
                  <a:schemeClr val="bg1"/>
                </a:solidFill>
              </a:rPr>
              <a:t>: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1" dirty="0">
                <a:solidFill>
                  <a:srgbClr val="FF99FF"/>
                </a:solidFill>
              </a:rPr>
              <a:t>Trade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28</a:t>
            </a:r>
            <a:r>
              <a:rPr lang="en-GB" sz="1000" dirty="0">
                <a:solidFill>
                  <a:schemeClr val="bg1"/>
                </a:solidFill>
              </a:rPr>
              <a:t>%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9,9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or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2,1</a:t>
            </a:r>
            <a:r>
              <a:rPr lang="ru-RU" sz="1000" dirty="0">
                <a:solidFill>
                  <a:schemeClr val="bg1"/>
                </a:solidFill>
              </a:rPr>
              <a:t>%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ru-RU" sz="10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Industry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21%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 </a:t>
            </a:r>
            <a:r>
              <a:rPr lang="en-GB" sz="1000" dirty="0">
                <a:solidFill>
                  <a:schemeClr val="bg1"/>
                </a:solidFill>
              </a:rPr>
              <a:t>8</a:t>
            </a:r>
            <a:r>
              <a:rPr lang="mk-MK" sz="1000" dirty="0">
                <a:solidFill>
                  <a:schemeClr val="bg1"/>
                </a:solidFill>
              </a:rPr>
              <a:t>,1% </a:t>
            </a:r>
            <a:r>
              <a:rPr lang="en-US" sz="1000" dirty="0">
                <a:solidFill>
                  <a:schemeClr val="bg1"/>
                </a:solidFill>
              </a:rPr>
              <a:t> annual or </a:t>
            </a:r>
            <a:r>
              <a:rPr lang="mk-MK" sz="1000" dirty="0">
                <a:solidFill>
                  <a:schemeClr val="bg1"/>
                </a:solidFill>
              </a:rPr>
              <a:t>1,2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mk-MK" sz="10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kern="1200" dirty="0">
                <a:solidFill>
                  <a:srgbClr val="FF99FF"/>
                </a:solidFill>
                <a:ea typeface="+mn-ea"/>
                <a:cs typeface="+mn-cs"/>
              </a:rPr>
              <a:t>Construction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kern="1200" dirty="0">
                <a:solidFill>
                  <a:schemeClr val="bg1"/>
                </a:solidFill>
                <a:ea typeface="+mn-ea"/>
                <a:cs typeface="+mn-cs"/>
              </a:rPr>
              <a:t>15%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9,5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 or </a:t>
            </a:r>
            <a:r>
              <a:rPr lang="mk-MK" sz="1000" dirty="0">
                <a:solidFill>
                  <a:schemeClr val="bg1"/>
                </a:solidFill>
              </a:rPr>
              <a:t>4</a:t>
            </a:r>
            <a:r>
              <a:rPr lang="en-GB" sz="1000" dirty="0">
                <a:solidFill>
                  <a:schemeClr val="bg1"/>
                </a:solidFill>
              </a:rPr>
              <a:t>.</a:t>
            </a:r>
            <a:r>
              <a:rPr lang="mk-MK" sz="1000" dirty="0">
                <a:solidFill>
                  <a:schemeClr val="bg1"/>
                </a:solidFill>
              </a:rPr>
              <a:t>5%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Electricity, gas, steam and air conditioning supply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10%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4</a:t>
            </a:r>
            <a:r>
              <a:rPr lang="en-US" sz="1000" dirty="0">
                <a:solidFill>
                  <a:schemeClr val="bg1"/>
                </a:solidFill>
              </a:rPr>
              <a:t>2,3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 or reduced by (-1.1</a:t>
            </a:r>
            <a:r>
              <a:rPr lang="mk-MK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)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Transport and storage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8</a:t>
            </a:r>
            <a:r>
              <a:rPr lang="en-GB" sz="1000" dirty="0">
                <a:solidFill>
                  <a:schemeClr val="bg1"/>
                </a:solidFill>
              </a:rPr>
              <a:t>%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reduced by</a:t>
            </a:r>
            <a:r>
              <a:rPr lang="mk-MK" sz="1000" dirty="0">
                <a:solidFill>
                  <a:schemeClr val="bg1"/>
                </a:solidFill>
              </a:rPr>
              <a:t> (-</a:t>
            </a:r>
            <a:r>
              <a:rPr lang="en-US" sz="1000" dirty="0">
                <a:solidFill>
                  <a:schemeClr val="bg1"/>
                </a:solidFill>
              </a:rPr>
              <a:t>11.9%</a:t>
            </a:r>
            <a:r>
              <a:rPr lang="mk-MK" sz="1000" dirty="0">
                <a:solidFill>
                  <a:schemeClr val="bg1"/>
                </a:solidFill>
              </a:rPr>
              <a:t>)</a:t>
            </a:r>
            <a:r>
              <a:rPr lang="en-US" sz="1000" dirty="0">
                <a:solidFill>
                  <a:schemeClr val="bg1"/>
                </a:solidFill>
              </a:rPr>
              <a:t> annual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or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increased by 2.5</a:t>
            </a:r>
            <a:r>
              <a:rPr lang="ru-RU" sz="1000" dirty="0">
                <a:solidFill>
                  <a:schemeClr val="bg1"/>
                </a:solidFill>
              </a:rPr>
              <a:t>%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0" dirty="0">
                <a:solidFill>
                  <a:srgbClr val="050505"/>
                </a:solidFill>
                <a:effectLst/>
              </a:rPr>
              <a:t>🌳</a:t>
            </a:r>
            <a:r>
              <a:rPr lang="mk-MK" sz="1000" i="0" dirty="0">
                <a:solidFill>
                  <a:srgbClr val="050505"/>
                </a:solidFill>
                <a:effectLst/>
              </a:rPr>
              <a:t> </a:t>
            </a:r>
            <a:r>
              <a:rPr lang="en-GB" sz="10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</a:t>
            </a:r>
            <a:endParaRPr lang="mk-MK" sz="10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0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0" i="0" u="none" strike="noStrike" baseline="0" dirty="0">
                <a:solidFill>
                  <a:srgbClr val="00FF00"/>
                </a:solidFill>
              </a:rPr>
              <a:t>Green Loans of non-financial com. amount </a:t>
            </a:r>
            <a:r>
              <a:rPr lang="mk-MK" sz="1000" b="0" i="0" u="none" strike="noStrike" baseline="0" dirty="0">
                <a:solidFill>
                  <a:srgbClr val="00FF00"/>
                </a:solidFill>
              </a:rPr>
              <a:t>28.</a:t>
            </a:r>
            <a:r>
              <a:rPr lang="en-US" sz="1000" b="0" i="0" u="none" strike="noStrike" baseline="0" dirty="0">
                <a:solidFill>
                  <a:srgbClr val="00FF00"/>
                </a:solidFill>
              </a:rPr>
              <a:t>464</a:t>
            </a:r>
            <a:r>
              <a:rPr lang="mk-MK" sz="1000" b="0" i="0" u="none" strike="noStrike" baseline="0" dirty="0">
                <a:solidFill>
                  <a:srgbClr val="00FF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FF00"/>
                </a:solidFill>
              </a:rPr>
              <a:t>Mio. DEN</a:t>
            </a:r>
            <a:r>
              <a:rPr lang="en-GB" sz="1000" dirty="0">
                <a:solidFill>
                  <a:srgbClr val="00FF00"/>
                </a:solidFill>
              </a:rPr>
              <a:t> </a:t>
            </a:r>
            <a:r>
              <a:rPr lang="mk-MK" sz="1000">
                <a:solidFill>
                  <a:srgbClr val="00FF00"/>
                </a:solidFill>
              </a:rPr>
              <a:t>12</a:t>
            </a:r>
            <a:r>
              <a:rPr lang="mk-MK" sz="1000" b="0" i="0" u="none" strike="noStrike" baseline="0">
                <a:solidFill>
                  <a:srgbClr val="00FF00"/>
                </a:solidFill>
              </a:rPr>
              <a:t>% </a:t>
            </a:r>
            <a:r>
              <a:rPr lang="en-GB" sz="10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000" dirty="0">
                <a:solidFill>
                  <a:srgbClr val="00FF00"/>
                </a:solidFill>
              </a:rPr>
              <a:t>of</a:t>
            </a:r>
            <a:r>
              <a:rPr lang="mk-MK" sz="1000" dirty="0">
                <a:solidFill>
                  <a:srgbClr val="00FF00"/>
                </a:solidFill>
              </a:rPr>
              <a:t> </a:t>
            </a:r>
            <a:r>
              <a:rPr lang="en-US" sz="1000" dirty="0">
                <a:solidFill>
                  <a:srgbClr val="00FF00"/>
                </a:solidFill>
              </a:rPr>
              <a:t>non-financial companies </a:t>
            </a:r>
            <a:endParaRPr lang="mk-MK" sz="1000" b="1" i="0" u="none" strike="noStrike" dirty="0">
              <a:solidFill>
                <a:srgbClr val="00FF00"/>
              </a:solidFill>
              <a:effectLst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FF00"/>
                </a:solidFill>
              </a:rPr>
              <a:t>According last macroeconomic ESG indicators</a:t>
            </a:r>
            <a:r>
              <a:rPr lang="mk-MK" sz="1000" b="1" dirty="0">
                <a:solidFill>
                  <a:srgbClr val="00FF00"/>
                </a:solidFill>
              </a:rPr>
              <a:t> </a:t>
            </a:r>
            <a:r>
              <a:rPr lang="en-GB" sz="1000" b="1" dirty="0">
                <a:solidFill>
                  <a:srgbClr val="00FF00"/>
                </a:solidFill>
              </a:rPr>
              <a:t>have been identified as transition risks: the following climate sensitive activities: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Fossil fuels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Utilities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Energy-intensive sectors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Buildings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Transportation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Agriculture </a:t>
            </a:r>
            <a:endParaRPr lang="en-US" sz="1000" b="1" dirty="0">
              <a:solidFill>
                <a:srgbClr val="00FF00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US" sz="1000" b="1" dirty="0">
                <a:solidFill>
                  <a:srgbClr val="00FF00"/>
                </a:solidFill>
              </a:rPr>
              <a:t>According to World Bank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B0F0"/>
                </a:solidFill>
              </a:rPr>
              <a:t>Source</a:t>
            </a:r>
            <a:r>
              <a:rPr lang="en-US" sz="1000" dirty="0">
                <a:solidFill>
                  <a:srgbClr val="00B0F0"/>
                </a:solidFill>
              </a:rPr>
              <a:t>:</a:t>
            </a:r>
            <a:r>
              <a:rPr lang="en-GB" sz="1000" dirty="0">
                <a:solidFill>
                  <a:srgbClr val="00B0F0"/>
                </a:solidFill>
              </a:rPr>
              <a:t> REPORT ON RISKS IN THE BANKING SYSTEM OF THE REPUBLIC OF MACEDONIA</a:t>
            </a:r>
            <a:r>
              <a:rPr lang="mk-MK" sz="1000" dirty="0">
                <a:solidFill>
                  <a:srgbClr val="00B0F0"/>
                </a:solidFill>
              </a:rPr>
              <a:t>, </a:t>
            </a:r>
            <a:r>
              <a:rPr lang="en-GB" sz="1000" dirty="0">
                <a:solidFill>
                  <a:srgbClr val="00B0F0"/>
                </a:solidFill>
              </a:rPr>
              <a:t>Indicators on the</a:t>
            </a:r>
            <a:r>
              <a:rPr lang="mk-MK" sz="1000" dirty="0">
                <a:solidFill>
                  <a:srgbClr val="00B0F0"/>
                </a:solidFill>
              </a:rPr>
              <a:t> </a:t>
            </a:r>
            <a:r>
              <a:rPr lang="en-GB" sz="1000" dirty="0">
                <a:solidFill>
                  <a:srgbClr val="00B0F0"/>
                </a:solidFill>
              </a:rPr>
              <a:t>banking system, annex 9, </a:t>
            </a:r>
            <a:r>
              <a:rPr lang="en-US" sz="1000" dirty="0">
                <a:solidFill>
                  <a:srgbClr val="00B0F0"/>
                </a:solidFill>
              </a:rPr>
              <a:t>R</a:t>
            </a:r>
            <a:r>
              <a:rPr lang="en-GB" sz="1000" dirty="0" err="1">
                <a:solidFill>
                  <a:srgbClr val="00B0F0"/>
                </a:solidFill>
              </a:rPr>
              <a:t>eport</a:t>
            </a:r>
            <a:r>
              <a:rPr lang="en-GB" sz="1000" dirty="0">
                <a:solidFill>
                  <a:srgbClr val="00B0F0"/>
                </a:solidFill>
              </a:rPr>
              <a:t>  Q</a:t>
            </a:r>
            <a:r>
              <a:rPr lang="en-US" sz="1000" dirty="0">
                <a:solidFill>
                  <a:srgbClr val="00B0F0"/>
                </a:solidFill>
              </a:rPr>
              <a:t>1</a:t>
            </a:r>
            <a:r>
              <a:rPr lang="en-GB" sz="1000" dirty="0">
                <a:solidFill>
                  <a:srgbClr val="00B0F0"/>
                </a:solidFill>
              </a:rPr>
              <a:t>2025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7996506" y="11015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br>
              <a:rPr lang="mk-MK" sz="800" dirty="0">
                <a:solidFill>
                  <a:srgbClr val="00FF00"/>
                </a:solidFill>
              </a:rPr>
            </a:b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F67CE8-18AD-109A-12C5-64F3337CC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588478"/>
              </p:ext>
            </p:extLst>
          </p:nvPr>
        </p:nvGraphicFramePr>
        <p:xfrm>
          <a:off x="7875037" y="635453"/>
          <a:ext cx="4005323" cy="344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3A3B9-7868-5F00-FC2F-D5BF698BC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75150"/>
              </p:ext>
            </p:extLst>
          </p:nvPr>
        </p:nvGraphicFramePr>
        <p:xfrm>
          <a:off x="87260" y="4319164"/>
          <a:ext cx="11793101" cy="2428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360">
                  <a:extLst>
                    <a:ext uri="{9D8B030D-6E8A-4147-A177-3AD203B41FA5}">
                      <a16:colId xmlns:a16="http://schemas.microsoft.com/office/drawing/2014/main" val="4099760303"/>
                    </a:ext>
                  </a:extLst>
                </a:gridCol>
                <a:gridCol w="393234">
                  <a:extLst>
                    <a:ext uri="{9D8B030D-6E8A-4147-A177-3AD203B41FA5}">
                      <a16:colId xmlns:a16="http://schemas.microsoft.com/office/drawing/2014/main" val="4159046976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3073462595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719257523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786821391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304781201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930692724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910601988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395788775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129651412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535618139"/>
                    </a:ext>
                  </a:extLst>
                </a:gridCol>
                <a:gridCol w="574294">
                  <a:extLst>
                    <a:ext uri="{9D8B030D-6E8A-4147-A177-3AD203B41FA5}">
                      <a16:colId xmlns:a16="http://schemas.microsoft.com/office/drawing/2014/main" val="3638441473"/>
                    </a:ext>
                  </a:extLst>
                </a:gridCol>
                <a:gridCol w="1260711">
                  <a:extLst>
                    <a:ext uri="{9D8B030D-6E8A-4147-A177-3AD203B41FA5}">
                      <a16:colId xmlns:a16="http://schemas.microsoft.com/office/drawing/2014/main" val="3088564822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792827024"/>
                    </a:ext>
                  </a:extLst>
                </a:gridCol>
              </a:tblGrid>
              <a:tr h="21211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Loan concentration by economic activity -non-financial companies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Q1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Q2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Q3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Q1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annual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quarterly 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09903"/>
                  </a:ext>
                </a:extLst>
              </a:tr>
              <a:tr h="222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573566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Industry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50,531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56,274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64,130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61,214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62,138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65,021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63,375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66,361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67,169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3821954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Construction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31,242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38,192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40,073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43,768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43,647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44,879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45,511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45,744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47,812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9481501"/>
                  </a:ext>
                </a:extLst>
              </a:tr>
              <a:tr h="43482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Electricity, gas, steam and air conditioning supply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8,361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9,026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10,277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16,233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21,678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22,523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23,549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24,860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32,408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32,054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1153862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Trade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72,610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74,162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76,884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81,170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82,010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80,843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81,872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81,481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87,056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88,877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8083874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Transport and storage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17,319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17,556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18,987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20,337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21,509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26,921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21,764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22,015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23,122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23,705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-11.9%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3108536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other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36,407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36,681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43,153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44,573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46,062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46,915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46,263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47,903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51,726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53,810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9341673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US" sz="9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216,469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225,499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243,768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266,516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276,240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282,988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283,348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285,145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306,418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313,428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sng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sng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8987160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>
                          <a:solidFill>
                            <a:srgbClr val="00FF00"/>
                          </a:solidFill>
                          <a:effectLst/>
                        </a:rPr>
                        <a:t>🌳 Green Loans</a:t>
                      </a:r>
                      <a:endParaRPr lang="en-US" sz="900" b="0" i="0" u="none" strike="noStrike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6,016</a:t>
                      </a:r>
                      <a:endParaRPr lang="en-US" sz="8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7,434</a:t>
                      </a:r>
                      <a:endParaRPr lang="en-US" sz="8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9,229</a:t>
                      </a:r>
                      <a:endParaRPr lang="en-US" sz="8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16,592</a:t>
                      </a:r>
                      <a:endParaRPr lang="en-US" sz="8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25,680</a:t>
                      </a:r>
                      <a:endParaRPr lang="en-US" sz="8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26,024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24,668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27,016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28,032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28,464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9.4%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382363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1D59EB-1140-C2E3-A780-C1BE51703A8D}"/>
              </a:ext>
            </a:extLst>
          </p:cNvPr>
          <p:cNvSpPr txBox="1"/>
          <p:nvPr/>
        </p:nvSpPr>
        <p:spPr>
          <a:xfrm>
            <a:off x="11067474" y="58001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245726" y="3429000"/>
            <a:ext cx="5689312" cy="3137213"/>
          </a:xfrm>
          <a:prstGeom prst="round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2.</a:t>
            </a:r>
            <a:r>
              <a:rPr lang="mk-MK" sz="1200" i="0" u="none" strike="noStrike" baseline="0" dirty="0">
                <a:solidFill>
                  <a:schemeClr val="bg1"/>
                </a:solidFill>
                <a:effectLst/>
              </a:rPr>
              <a:t>53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, reduced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by (-</a:t>
            </a:r>
            <a:r>
              <a:rPr lang="en-US" sz="1200" i="1" dirty="0">
                <a:solidFill>
                  <a:schemeClr val="bg1"/>
                </a:solidFill>
              </a:rPr>
              <a:t>0.5)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 and (-0.2)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chemeClr val="bg1"/>
                </a:solidFill>
              </a:rPr>
              <a:t>Households</a:t>
            </a:r>
            <a:r>
              <a:rPr lang="mk-MK" sz="1200" dirty="0">
                <a:solidFill>
                  <a:schemeClr val="bg1"/>
                </a:solidFill>
              </a:rPr>
              <a:t> 5,2% </a:t>
            </a:r>
            <a:r>
              <a:rPr lang="en-GB" sz="1200" dirty="0">
                <a:solidFill>
                  <a:schemeClr val="bg1"/>
                </a:solidFill>
                <a:latin typeface="Calibri" panose="020F0502020204030204"/>
              </a:rPr>
              <a:t>participation of </a:t>
            </a:r>
            <a:r>
              <a:rPr lang="en-GB" sz="1200" dirty="0">
                <a:solidFill>
                  <a:schemeClr val="bg1"/>
                </a:solidFill>
              </a:rPr>
              <a:t>NPL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4</a:t>
            </a:r>
            <a:r>
              <a:rPr lang="mk-MK" sz="1200" dirty="0">
                <a:solidFill>
                  <a:schemeClr val="bg1"/>
                </a:solidFill>
              </a:rPr>
              <a:t>7%,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chemeClr val="bg1"/>
                </a:solidFill>
              </a:rPr>
              <a:t>non-financial companies</a:t>
            </a:r>
            <a:r>
              <a:rPr lang="mk-MK" sz="1200" dirty="0">
                <a:solidFill>
                  <a:schemeClr val="bg1"/>
                </a:solidFill>
              </a:rPr>
              <a:t> 2,8% </a:t>
            </a:r>
            <a:r>
              <a:rPr lang="en-GB" sz="1200" dirty="0">
                <a:solidFill>
                  <a:schemeClr val="bg1"/>
                </a:solidFill>
              </a:rPr>
              <a:t>participation of NPL</a:t>
            </a:r>
            <a:r>
              <a:rPr lang="en-US" sz="1200" dirty="0">
                <a:solidFill>
                  <a:schemeClr val="bg1"/>
                </a:solidFill>
              </a:rPr>
              <a:t> 5</a:t>
            </a:r>
            <a:r>
              <a:rPr lang="mk-MK" sz="1200" dirty="0">
                <a:solidFill>
                  <a:schemeClr val="bg1"/>
                </a:solidFill>
              </a:rPr>
              <a:t>2</a:t>
            </a:r>
            <a:r>
              <a:rPr lang="mk-MK" sz="1200" dirty="0">
                <a:solidFill>
                  <a:schemeClr val="bg1"/>
                </a:solidFill>
                <a:latin typeface="Calibri" panose="020F0502020204030204"/>
              </a:rPr>
              <a:t>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chemeClr val="bg1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chemeClr val="bg1"/>
                </a:solidFill>
              </a:rPr>
              <a:t>(</a:t>
            </a:r>
            <a:r>
              <a:rPr lang="en-US" sz="1200" i="0" u="none" strike="noStrike" baseline="0" dirty="0">
                <a:solidFill>
                  <a:schemeClr val="bg1"/>
                </a:solidFill>
              </a:rPr>
              <a:t>non-financial companies</a:t>
            </a:r>
            <a:r>
              <a:rPr lang="ru-RU" sz="1200" dirty="0">
                <a:solidFill>
                  <a:schemeClr val="bg1"/>
                </a:solidFill>
              </a:rPr>
              <a:t>)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60.8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reduced</a:t>
            </a:r>
            <a:r>
              <a:rPr lang="en-US" sz="1200" dirty="0">
                <a:solidFill>
                  <a:schemeClr val="bg1"/>
                </a:solidFill>
              </a:rPr>
              <a:t> by (-2.6)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chemeClr val="bg1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(-2.1)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</a:t>
            </a: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39.60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B0F0"/>
                </a:solidFill>
              </a:rPr>
              <a:t>Source</a:t>
            </a:r>
            <a:r>
              <a:rPr lang="en-US" sz="1200" dirty="0">
                <a:solidFill>
                  <a:srgbClr val="00B0F0"/>
                </a:solidFill>
              </a:rPr>
              <a:t>: NBRM</a:t>
            </a:r>
            <a:r>
              <a:rPr lang="mk-MK" sz="1200" dirty="0">
                <a:solidFill>
                  <a:srgbClr val="00B0F0"/>
                </a:solidFill>
              </a:rPr>
              <a:t>, </a:t>
            </a:r>
            <a:r>
              <a:rPr lang="en-GB" sz="1200" dirty="0">
                <a:solidFill>
                  <a:srgbClr val="00B0F0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rgbClr val="00B0F0"/>
                </a:solidFill>
              </a:rPr>
              <a:t>, </a:t>
            </a:r>
            <a:r>
              <a:rPr lang="en-GB" sz="1200" dirty="0">
                <a:solidFill>
                  <a:srgbClr val="00B0F0"/>
                </a:solidFill>
              </a:rPr>
              <a:t>Indicators on the</a:t>
            </a:r>
            <a:r>
              <a:rPr lang="mk-MK" sz="1200" dirty="0">
                <a:solidFill>
                  <a:srgbClr val="00B0F0"/>
                </a:solidFill>
              </a:rPr>
              <a:t> </a:t>
            </a:r>
            <a:r>
              <a:rPr lang="en-GB" sz="1200" dirty="0">
                <a:solidFill>
                  <a:srgbClr val="00B0F0"/>
                </a:solidFill>
              </a:rPr>
              <a:t>banking system, annex 5</a:t>
            </a:r>
            <a:endParaRPr lang="mk-MK" sz="1200" dirty="0">
              <a:solidFill>
                <a:srgbClr val="00B0F0"/>
              </a:solidFill>
            </a:endParaRPr>
          </a:p>
          <a:p>
            <a:pPr algn="just" fontAlgn="t"/>
            <a:r>
              <a:rPr lang="en-GB" sz="1200" dirty="0">
                <a:solidFill>
                  <a:srgbClr val="00B0F0"/>
                </a:solidFill>
              </a:rPr>
              <a:t>NBRM, Report Q12025</a:t>
            </a:r>
            <a:endParaRPr lang="mk-MK" sz="1200" dirty="0">
              <a:solidFill>
                <a:srgbClr val="00B0F0"/>
              </a:solidFill>
            </a:endParaRPr>
          </a:p>
          <a:p>
            <a:pPr algn="just" fontAlgn="t"/>
            <a:r>
              <a:rPr lang="en-US" sz="1200" dirty="0">
                <a:solidFill>
                  <a:srgbClr val="00B0F0"/>
                </a:solidFill>
              </a:rPr>
              <a:t>https://www.nbrm.mk/ns-newsarticle-izvestai-za-bankarskiot-sistem-na-republika-severna-makedonija-vo-2025-godina.nspx</a:t>
            </a:r>
            <a:endParaRPr lang="ru-RU" sz="12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rgbClr val="00B0F0"/>
                </a:solidFill>
              </a:rPr>
              <a:t>│</a:t>
            </a: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endParaRPr lang="en-GB" sz="1200" i="1" dirty="0">
              <a:solidFill>
                <a:srgbClr val="00B0F0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, </a:t>
            </a:r>
            <a:r>
              <a:rPr lang="en-US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Credit Risk and Asset Quality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96933"/>
              </p:ext>
            </p:extLst>
          </p:nvPr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FF0956-6153-B23E-7DDB-BF38CFEE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461379"/>
              </p:ext>
            </p:extLst>
          </p:nvPr>
        </p:nvGraphicFramePr>
        <p:xfrm>
          <a:off x="6282268" y="1343608"/>
          <a:ext cx="5539684" cy="167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1643">
                  <a:extLst>
                    <a:ext uri="{9D8B030D-6E8A-4147-A177-3AD203B41FA5}">
                      <a16:colId xmlns:a16="http://schemas.microsoft.com/office/drawing/2014/main" val="520046316"/>
                    </a:ext>
                  </a:extLst>
                </a:gridCol>
                <a:gridCol w="258411">
                  <a:extLst>
                    <a:ext uri="{9D8B030D-6E8A-4147-A177-3AD203B41FA5}">
                      <a16:colId xmlns:a16="http://schemas.microsoft.com/office/drawing/2014/main" val="1848950329"/>
                    </a:ext>
                  </a:extLst>
                </a:gridCol>
                <a:gridCol w="969041">
                  <a:extLst>
                    <a:ext uri="{9D8B030D-6E8A-4147-A177-3AD203B41FA5}">
                      <a16:colId xmlns:a16="http://schemas.microsoft.com/office/drawing/2014/main" val="2309138063"/>
                    </a:ext>
                  </a:extLst>
                </a:gridCol>
                <a:gridCol w="920589">
                  <a:extLst>
                    <a:ext uri="{9D8B030D-6E8A-4147-A177-3AD203B41FA5}">
                      <a16:colId xmlns:a16="http://schemas.microsoft.com/office/drawing/2014/main" val="97839676"/>
                    </a:ext>
                  </a:extLst>
                </a:gridCol>
              </a:tblGrid>
              <a:tr h="97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Indicators for the quality of credit portfolio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annual change (pp)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quarterly change (pp)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4318604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Non-performing loans  / Total loans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(0.5)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(0.2)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8185323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NPL Coverage with impairment 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(2.6)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  (2.1)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6137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F6E003-9C73-3968-6FD1-1C4EFD27B344}"/>
              </a:ext>
            </a:extLst>
          </p:cNvPr>
          <p:cNvSpPr txBox="1"/>
          <p:nvPr/>
        </p:nvSpPr>
        <p:spPr>
          <a:xfrm>
            <a:off x="11067474" y="601347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77D0CF-BA79-4744-B8F3-5F8DEF52B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309206"/>
              </p:ext>
            </p:extLst>
          </p:nvPr>
        </p:nvGraphicFramePr>
        <p:xfrm>
          <a:off x="220422" y="1158242"/>
          <a:ext cx="5689311" cy="227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1EB13F-4850-47D6-BE6F-B767AB189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065199"/>
              </p:ext>
            </p:extLst>
          </p:nvPr>
        </p:nvGraphicFramePr>
        <p:xfrm>
          <a:off x="6200998" y="3735322"/>
          <a:ext cx="5991002" cy="293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238740" y="3844899"/>
            <a:ext cx="6720973" cy="2705189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 lnSpcReduction="10000"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In the structure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 of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liabilities, the </a:t>
            </a:r>
            <a:r>
              <a:rPr lang="en-US" sz="1200" dirty="0">
                <a:solidFill>
                  <a:schemeClr val="bg1"/>
                </a:solidFill>
              </a:rPr>
              <a:t>deposits amount 598.155 </a:t>
            </a:r>
            <a:r>
              <a:rPr lang="en-GB" sz="1200" dirty="0">
                <a:solidFill>
                  <a:schemeClr val="bg1"/>
                </a:solidFill>
              </a:rPr>
              <a:t>Mio. DEN </a:t>
            </a:r>
            <a:r>
              <a:rPr lang="en-US" sz="1200" dirty="0">
                <a:solidFill>
                  <a:schemeClr val="bg1"/>
                </a:solidFill>
              </a:rPr>
              <a:t>are dominant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 that participate by</a:t>
            </a:r>
            <a:r>
              <a:rPr lang="ru-RU" sz="1200" dirty="0">
                <a:solidFill>
                  <a:schemeClr val="bg1"/>
                </a:solidFill>
              </a:rPr>
              <a:t> 7</a:t>
            </a:r>
            <a:r>
              <a:rPr lang="en-GB" sz="1200" dirty="0">
                <a:solidFill>
                  <a:schemeClr val="bg1"/>
                </a:solidFill>
              </a:rPr>
              <a:t>3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, regarding previous year are </a:t>
            </a:r>
            <a:r>
              <a:rPr lang="en-US" sz="1200" dirty="0">
                <a:solidFill>
                  <a:schemeClr val="bg1"/>
                </a:solidFill>
              </a:rPr>
              <a:t>increased by 11.9</a:t>
            </a:r>
            <a:r>
              <a:rPr lang="en-GB" sz="1200" dirty="0">
                <a:solidFill>
                  <a:schemeClr val="bg1"/>
                </a:solidFill>
              </a:rPr>
              <a:t>% or (-0.5%)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109.644 </a:t>
            </a:r>
            <a:r>
              <a:rPr lang="en-GB" sz="1200" dirty="0">
                <a:solidFill>
                  <a:schemeClr val="bg1"/>
                </a:solidFill>
              </a:rPr>
              <a:t>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with 13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increased by 11.8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annual, or 4.2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US" sz="1200" dirty="0">
                <a:solidFill>
                  <a:schemeClr val="bg1"/>
                </a:solidFill>
              </a:rPr>
              <a:t> quarterly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Capital adequacy ratio  is</a:t>
            </a:r>
            <a:r>
              <a:rPr lang="ru-RU" sz="1200" dirty="0">
                <a:solidFill>
                  <a:schemeClr val="bg1"/>
                </a:solidFill>
              </a:rPr>
              <a:t> 18,</a:t>
            </a:r>
            <a:r>
              <a:rPr lang="en-US" sz="1200" dirty="0">
                <a:solidFill>
                  <a:schemeClr val="bg1"/>
                </a:solidFill>
              </a:rPr>
              <a:t>8</a:t>
            </a:r>
            <a:r>
              <a:rPr lang="ru-RU" sz="1200" dirty="0">
                <a:solidFill>
                  <a:schemeClr val="bg1"/>
                </a:solidFill>
              </a:rPr>
              <a:t>% </a:t>
            </a:r>
            <a:r>
              <a:rPr lang="en-GB" sz="1200" dirty="0">
                <a:solidFill>
                  <a:schemeClr val="bg1"/>
                </a:solidFill>
              </a:rPr>
              <a:t> and regarding previous year is reduced </a:t>
            </a:r>
            <a:r>
              <a:rPr lang="en-US" sz="1200" dirty="0">
                <a:solidFill>
                  <a:schemeClr val="bg1"/>
                </a:solidFill>
              </a:rPr>
              <a:t>by  </a:t>
            </a:r>
            <a:r>
              <a:rPr lang="ru-RU" sz="1200" dirty="0">
                <a:solidFill>
                  <a:schemeClr val="bg1"/>
                </a:solidFill>
              </a:rPr>
              <a:t>0,</a:t>
            </a:r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pp annual, or </a:t>
            </a:r>
            <a:r>
              <a:rPr lang="en-US" sz="1200" dirty="0">
                <a:solidFill>
                  <a:schemeClr val="bg1"/>
                </a:solidFill>
              </a:rPr>
              <a:t>quarterly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15,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86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Source</a:t>
            </a:r>
            <a:r>
              <a:rPr lang="en-US" sz="1100" b="1" dirty="0">
                <a:solidFill>
                  <a:srgbClr val="00B0F0"/>
                </a:solidFill>
              </a:rPr>
              <a:t>:</a:t>
            </a:r>
            <a:r>
              <a:rPr lang="en-GB" sz="1100" b="1" dirty="0">
                <a:solidFill>
                  <a:srgbClr val="00B0F0"/>
                </a:solidFill>
              </a:rPr>
              <a:t> NBRM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REPORT ON RISKS IN THE BANKING SYSTEM OF THE REPUBLIC OF MACEDONIA </a:t>
            </a:r>
            <a:r>
              <a:rPr lang="mk-MK" sz="1100" b="1" dirty="0">
                <a:solidFill>
                  <a:srgbClr val="00B0F0"/>
                </a:solidFill>
              </a:rPr>
              <a:t> 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Indicators on the</a:t>
            </a:r>
            <a:r>
              <a:rPr lang="mk-MK" sz="1100" b="1" dirty="0">
                <a:solidFill>
                  <a:srgbClr val="00B0F0"/>
                </a:solidFill>
              </a:rPr>
              <a:t> </a:t>
            </a:r>
            <a:r>
              <a:rPr lang="en-GB" sz="1100" b="1" dirty="0">
                <a:solidFill>
                  <a:srgbClr val="00B0F0"/>
                </a:solidFill>
              </a:rPr>
              <a:t>banking system 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</a:rPr>
              <a:t>Report Q12025, annex 31</a:t>
            </a:r>
            <a:endParaRPr lang="mk-MK" sz="1100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B0F0"/>
                </a:solidFill>
              </a:rPr>
              <a:t>https://www.nbrm.mk/ns-newsarticle-izvestai-za-bankarskiot-sistem-na-republika-severna-makedonija-vo-2025-godina.nspx</a:t>
            </a:r>
            <a:endParaRPr lang="ru-RU" sz="1100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b="1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100" dirty="0">
                <a:solidFill>
                  <a:srgbClr val="00B0F0"/>
                </a:solidFill>
              </a:rPr>
              <a:t>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34636"/>
              </p:ext>
            </p:extLst>
          </p:nvPr>
        </p:nvGraphicFramePr>
        <p:xfrm>
          <a:off x="51277" y="1324947"/>
          <a:ext cx="7275480" cy="2104055"/>
        </p:xfrm>
        <a:graphic>
          <a:graphicData uri="http://schemas.openxmlformats.org/drawingml/2006/table">
            <a:tbl>
              <a:tblPr/>
              <a:tblGrid>
                <a:gridCol w="1152372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762951595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3686480024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4147596208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1102185611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3983076434"/>
                    </a:ext>
                  </a:extLst>
                </a:gridCol>
                <a:gridCol w="613135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569168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569167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3114402775"/>
                    </a:ext>
                  </a:extLst>
                </a:gridCol>
                <a:gridCol w="205274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578498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506079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942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8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8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610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4958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495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86,456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96,043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114,227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106,317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107,216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118,639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4958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3933450" y="57341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14135-F54C-6E27-B55E-31FB9E7A433E}"/>
              </a:ext>
            </a:extLst>
          </p:cNvPr>
          <p:cNvSpPr txBox="1"/>
          <p:nvPr/>
        </p:nvSpPr>
        <p:spPr>
          <a:xfrm>
            <a:off x="11146274" y="474605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C26FBB-64F8-C676-D140-7590737746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80803"/>
              </p:ext>
            </p:extLst>
          </p:nvPr>
        </p:nvGraphicFramePr>
        <p:xfrm>
          <a:off x="7590760" y="960665"/>
          <a:ext cx="43689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0B3231-FB91-4A64-8B2D-C6D488B6D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578188"/>
              </p:ext>
            </p:extLst>
          </p:nvPr>
        </p:nvGraphicFramePr>
        <p:xfrm>
          <a:off x="51278" y="3844899"/>
          <a:ext cx="5121856" cy="270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263931" y="1058699"/>
            <a:ext cx="4714296" cy="1804351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6</a:t>
            </a:r>
            <a:r>
              <a:rPr lang="mk-MK" sz="1100" i="0" u="none" strike="noStrike" baseline="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mk-MK" sz="1100" dirty="0">
                <a:solidFill>
                  <a:schemeClr val="bg1"/>
                </a:solidFill>
              </a:rPr>
              <a:t>2.7%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</a:t>
            </a:r>
            <a:r>
              <a:rPr lang="mk-MK" sz="1100" dirty="0">
                <a:solidFill>
                  <a:schemeClr val="bg1"/>
                </a:solidFill>
              </a:rPr>
              <a:t>0.8</a:t>
            </a:r>
            <a:r>
              <a:rPr lang="en-US" sz="1100" dirty="0">
                <a:solidFill>
                  <a:schemeClr val="bg1"/>
                </a:solidFill>
              </a:rPr>
              <a:t>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5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5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mk-MK" sz="11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30</a:t>
            </a:r>
            <a:r>
              <a:rPr lang="mk-MK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11.8%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</a:t>
            </a:r>
            <a:r>
              <a:rPr lang="en-US" sz="1100" dirty="0">
                <a:solidFill>
                  <a:schemeClr val="bg1"/>
                </a:solidFill>
              </a:rPr>
              <a:t>reduced by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(3.7%)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12.7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11.9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263931" y="2961794"/>
            <a:ext cx="39756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system, Report Q12025</a:t>
            </a:r>
            <a:endParaRPr lang="mk-MK" sz="900" b="1" dirty="0">
              <a:solidFill>
                <a:srgbClr val="002060"/>
              </a:solidFill>
            </a:endParaRPr>
          </a:p>
          <a:p>
            <a:pPr algn="just" fontAlgn="t"/>
            <a:r>
              <a:rPr lang="en-US" sz="900" dirty="0">
                <a:solidFill>
                  <a:srgbClr val="002060"/>
                </a:solidFill>
              </a:rPr>
              <a:t>https://www.nbrm.mk/ns-newsarticle-izvestai-za-bankarskiot-sistem-na-republika-severna-makedonija-vo-2025-godina.nspx</a:t>
            </a:r>
            <a:endParaRPr lang="ru-RU" sz="9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9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96742"/>
              </p:ext>
            </p:extLst>
          </p:nvPr>
        </p:nvGraphicFramePr>
        <p:xfrm>
          <a:off x="7263931" y="3812963"/>
          <a:ext cx="4714296" cy="1300255"/>
        </p:xfrm>
        <a:graphic>
          <a:graphicData uri="http://schemas.openxmlformats.org/drawingml/2006/table">
            <a:tbl>
              <a:tblPr/>
              <a:tblGrid>
                <a:gridCol w="891151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93438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2001173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528534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Deposit's structure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annual change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 change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non.fin.com.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households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E62F01-16D2-EE99-4B42-614FA8ECDC8F}"/>
              </a:ext>
            </a:extLst>
          </p:cNvPr>
          <p:cNvSpPr txBox="1"/>
          <p:nvPr/>
        </p:nvSpPr>
        <p:spPr>
          <a:xfrm>
            <a:off x="6096000" y="510850"/>
            <a:ext cx="22128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5AAAA6B-6FBA-221C-2BC4-0510FDA37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33223"/>
              </p:ext>
            </p:extLst>
          </p:nvPr>
        </p:nvGraphicFramePr>
        <p:xfrm>
          <a:off x="349092" y="5593678"/>
          <a:ext cx="6545513" cy="997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7886">
                  <a:extLst>
                    <a:ext uri="{9D8B030D-6E8A-4147-A177-3AD203B41FA5}">
                      <a16:colId xmlns:a16="http://schemas.microsoft.com/office/drawing/2014/main" val="3939859226"/>
                    </a:ext>
                  </a:extLst>
                </a:gridCol>
                <a:gridCol w="239295">
                  <a:extLst>
                    <a:ext uri="{9D8B030D-6E8A-4147-A177-3AD203B41FA5}">
                      <a16:colId xmlns:a16="http://schemas.microsoft.com/office/drawing/2014/main" val="281506679"/>
                    </a:ext>
                  </a:extLst>
                </a:gridCol>
                <a:gridCol w="304690">
                  <a:extLst>
                    <a:ext uri="{9D8B030D-6E8A-4147-A177-3AD203B41FA5}">
                      <a16:colId xmlns:a16="http://schemas.microsoft.com/office/drawing/2014/main" val="1128778905"/>
                    </a:ext>
                  </a:extLst>
                </a:gridCol>
                <a:gridCol w="304690">
                  <a:extLst>
                    <a:ext uri="{9D8B030D-6E8A-4147-A177-3AD203B41FA5}">
                      <a16:colId xmlns:a16="http://schemas.microsoft.com/office/drawing/2014/main" val="2432907219"/>
                    </a:ext>
                  </a:extLst>
                </a:gridCol>
                <a:gridCol w="304690">
                  <a:extLst>
                    <a:ext uri="{9D8B030D-6E8A-4147-A177-3AD203B41FA5}">
                      <a16:colId xmlns:a16="http://schemas.microsoft.com/office/drawing/2014/main" val="2404041974"/>
                    </a:ext>
                  </a:extLst>
                </a:gridCol>
                <a:gridCol w="304690">
                  <a:extLst>
                    <a:ext uri="{9D8B030D-6E8A-4147-A177-3AD203B41FA5}">
                      <a16:colId xmlns:a16="http://schemas.microsoft.com/office/drawing/2014/main" val="2999322060"/>
                    </a:ext>
                  </a:extLst>
                </a:gridCol>
                <a:gridCol w="446114">
                  <a:extLst>
                    <a:ext uri="{9D8B030D-6E8A-4147-A177-3AD203B41FA5}">
                      <a16:colId xmlns:a16="http://schemas.microsoft.com/office/drawing/2014/main" val="3758501969"/>
                    </a:ext>
                  </a:extLst>
                </a:gridCol>
                <a:gridCol w="446114">
                  <a:extLst>
                    <a:ext uri="{9D8B030D-6E8A-4147-A177-3AD203B41FA5}">
                      <a16:colId xmlns:a16="http://schemas.microsoft.com/office/drawing/2014/main" val="602594260"/>
                    </a:ext>
                  </a:extLst>
                </a:gridCol>
                <a:gridCol w="446114">
                  <a:extLst>
                    <a:ext uri="{9D8B030D-6E8A-4147-A177-3AD203B41FA5}">
                      <a16:colId xmlns:a16="http://schemas.microsoft.com/office/drawing/2014/main" val="1587119708"/>
                    </a:ext>
                  </a:extLst>
                </a:gridCol>
                <a:gridCol w="420615">
                  <a:extLst>
                    <a:ext uri="{9D8B030D-6E8A-4147-A177-3AD203B41FA5}">
                      <a16:colId xmlns:a16="http://schemas.microsoft.com/office/drawing/2014/main" val="912195312"/>
                    </a:ext>
                  </a:extLst>
                </a:gridCol>
                <a:gridCol w="420615">
                  <a:extLst>
                    <a:ext uri="{9D8B030D-6E8A-4147-A177-3AD203B41FA5}">
                      <a16:colId xmlns:a16="http://schemas.microsoft.com/office/drawing/2014/main" val="1507063586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041879"/>
                  </a:ext>
                </a:extLst>
              </a:tr>
              <a:tr h="2508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INTEREST RATES ON TOTAL RECEIVED DEPOSITS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3455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(Denar and foreign currency)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7702746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46654A-8B9F-7222-F561-1E5A7DC5A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834555"/>
              </p:ext>
            </p:extLst>
          </p:nvPr>
        </p:nvGraphicFramePr>
        <p:xfrm>
          <a:off x="423739" y="1058699"/>
          <a:ext cx="6545515" cy="407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84A00D-2E75-6A4F-0164-3BBC18AC00D6}"/>
              </a:ext>
            </a:extLst>
          </p:cNvPr>
          <p:cNvSpPr txBox="1"/>
          <p:nvPr/>
        </p:nvSpPr>
        <p:spPr>
          <a:xfrm>
            <a:off x="10958699" y="648038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</a:t>
            </a:r>
            <a:r>
              <a:rPr lang="mk-MK" sz="800" b="1" dirty="0">
                <a:solidFill>
                  <a:srgbClr val="002060"/>
                </a:solidFill>
              </a:rPr>
              <a:t>1</a:t>
            </a:r>
            <a:endParaRPr lang="en-U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24325</TotalTime>
  <Words>3180</Words>
  <Application>Microsoft Office PowerPoint</Application>
  <PresentationFormat>Widescreen</PresentationFormat>
  <Paragraphs>1055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Aldhabi</vt:lpstr>
      <vt:lpstr>Amasis MT Pro</vt:lpstr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  Macroeconomic data and   BANKING SYSTEM OF THE REPUBLIC OF NORTH MACEDONIA First quarter 2025  July 2025 </vt:lpstr>
      <vt:lpstr>PowerPoint Presentation</vt:lpstr>
      <vt:lpstr> Macedonian Banking sector  </vt:lpstr>
      <vt:lpstr>PowerPoint Presentation</vt:lpstr>
      <vt:lpstr> Macedonian Banking sector  Loans/ support green transformation of the economy</vt:lpstr>
      <vt:lpstr> Macedonian Banking sector  Loans/support green transformation of the economy </vt:lpstr>
      <vt:lpstr> Macedonian Banking sector  Loans, Credit Risk and Asset Quality</vt:lpstr>
      <vt:lpstr> Macedonian Banking sector  Liability’s</vt:lpstr>
      <vt:lpstr> Macedonian Banking sector  Deposits</vt:lpstr>
      <vt:lpstr>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880</cp:revision>
  <cp:lastPrinted>2023-01-11T14:54:08Z</cp:lastPrinted>
  <dcterms:created xsi:type="dcterms:W3CDTF">2022-02-26T19:35:07Z</dcterms:created>
  <dcterms:modified xsi:type="dcterms:W3CDTF">2025-07-25T09:17:35Z</dcterms:modified>
</cp:coreProperties>
</file>