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307" r:id="rId3"/>
    <p:sldId id="300" r:id="rId4"/>
    <p:sldId id="302" r:id="rId5"/>
    <p:sldId id="303" r:id="rId6"/>
    <p:sldId id="308" r:id="rId7"/>
    <p:sldId id="309" r:id="rId8"/>
    <p:sldId id="310" r:id="rId9"/>
    <p:sldId id="311" r:id="rId10"/>
    <p:sldId id="312" r:id="rId11"/>
  </p:sldIdLst>
  <p:sldSz cx="12192000" cy="6858000"/>
  <p:notesSz cx="6858000" cy="93138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21D4159-37B4-9BF7-548B-F470335DCB3D}" name="Daniela Bauloska" initials="DB" userId="S::daniela.bauloska@mba.mk::1c2cd05b-4418-4939-8661-5d54f27325f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411B45"/>
    <a:srgbClr val="FF99FF"/>
    <a:srgbClr val="00FF00"/>
    <a:srgbClr val="FFFF00"/>
    <a:srgbClr val="66FFFF"/>
    <a:srgbClr val="FF99CC"/>
    <a:srgbClr val="FF0909"/>
    <a:srgbClr val="FFFF66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D73AF45-D0B0-4739-81C7-12D3C3E2357D}" v="914" dt="2025-04-27T12:53:48.29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47" autoAdjust="0"/>
    <p:restoredTop sz="94660"/>
  </p:normalViewPr>
  <p:slideViewPr>
    <p:cSldViewPr snapToGrid="0">
      <p:cViewPr varScale="1">
        <p:scale>
          <a:sx n="82" d="100"/>
          <a:sy n="82" d="100"/>
        </p:scale>
        <p:origin x="71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a Bauloska" userId="1c2cd05b-4418-4939-8661-5d54f27325fe" providerId="ADAL" clId="{A8C52C34-4FED-490A-A6CE-B7827E22575F}"/>
    <pc:docChg chg="modSld">
      <pc:chgData name="Daniela Bauloska" userId="1c2cd05b-4418-4939-8661-5d54f27325fe" providerId="ADAL" clId="{A8C52C34-4FED-490A-A6CE-B7827E22575F}" dt="2024-08-22T13:57:51.614" v="21" actId="6549"/>
      <pc:docMkLst>
        <pc:docMk/>
      </pc:docMkLst>
      <pc:sldChg chg="modSp mod">
        <pc:chgData name="Daniela Bauloska" userId="1c2cd05b-4418-4939-8661-5d54f27325fe" providerId="ADAL" clId="{A8C52C34-4FED-490A-A6CE-B7827E22575F}" dt="2024-08-22T13:56:25.681" v="17" actId="20577"/>
        <pc:sldMkLst>
          <pc:docMk/>
          <pc:sldMk cId="1672680497" sldId="256"/>
        </pc:sldMkLst>
      </pc:sldChg>
      <pc:sldChg chg="modSp mod">
        <pc:chgData name="Daniela Bauloska" userId="1c2cd05b-4418-4939-8661-5d54f27325fe" providerId="ADAL" clId="{A8C52C34-4FED-490A-A6CE-B7827E22575F}" dt="2024-08-22T13:57:51.614" v="21" actId="6549"/>
        <pc:sldMkLst>
          <pc:docMk/>
          <pc:sldMk cId="3344934849" sldId="289"/>
        </pc:sldMkLst>
      </pc:sldChg>
    </pc:docChg>
  </pc:docChgLst>
  <pc:docChgLst>
    <pc:chgData name="Daniela Bauloska" userId="1c2cd05b-4418-4939-8661-5d54f27325fe" providerId="ADAL" clId="{0EA3BE8F-37C2-4B35-ACCF-5083F1E19CE9}"/>
    <pc:docChg chg="undo custSel modSld">
      <pc:chgData name="Daniela Bauloska" userId="1c2cd05b-4418-4939-8661-5d54f27325fe" providerId="ADAL" clId="{0EA3BE8F-37C2-4B35-ACCF-5083F1E19CE9}" dt="2024-07-15T12:58:27.915" v="41" actId="207"/>
      <pc:docMkLst>
        <pc:docMk/>
      </pc:docMkLst>
      <pc:sldChg chg="modSp mod">
        <pc:chgData name="Daniela Bauloska" userId="1c2cd05b-4418-4939-8661-5d54f27325fe" providerId="ADAL" clId="{0EA3BE8F-37C2-4B35-ACCF-5083F1E19CE9}" dt="2024-07-15T12:15:18.997" v="21" actId="20577"/>
        <pc:sldMkLst>
          <pc:docMk/>
          <pc:sldMk cId="1672680497" sldId="256"/>
        </pc:sldMkLst>
      </pc:sldChg>
      <pc:sldChg chg="addSp delSp modSp mod">
        <pc:chgData name="Daniela Bauloska" userId="1c2cd05b-4418-4939-8661-5d54f27325fe" providerId="ADAL" clId="{0EA3BE8F-37C2-4B35-ACCF-5083F1E19CE9}" dt="2024-07-15T12:58:27.915" v="41" actId="207"/>
        <pc:sldMkLst>
          <pc:docMk/>
          <pc:sldMk cId="1525794244" sldId="274"/>
        </pc:sldMkLst>
      </pc:sldChg>
      <pc:sldChg chg="modSp mod">
        <pc:chgData name="Daniela Bauloska" userId="1c2cd05b-4418-4939-8661-5d54f27325fe" providerId="ADAL" clId="{0EA3BE8F-37C2-4B35-ACCF-5083F1E19CE9}" dt="2024-07-15T12:02:12.712" v="3" actId="20577"/>
        <pc:sldMkLst>
          <pc:docMk/>
          <pc:sldMk cId="3344934849" sldId="289"/>
        </pc:sldMkLst>
      </pc:sldChg>
      <pc:sldChg chg="modSp mod">
        <pc:chgData name="Daniela Bauloska" userId="1c2cd05b-4418-4939-8661-5d54f27325fe" providerId="ADAL" clId="{0EA3BE8F-37C2-4B35-ACCF-5083F1E19CE9}" dt="2024-07-15T12:03:30.182" v="7" actId="20577"/>
        <pc:sldMkLst>
          <pc:docMk/>
          <pc:sldMk cId="3210638177" sldId="305"/>
        </pc:sldMkLst>
      </pc:sldChg>
    </pc:docChg>
  </pc:docChgLst>
  <pc:docChgLst>
    <pc:chgData name="Daniela Bauloska" userId="1c2cd05b-4418-4939-8661-5d54f27325fe" providerId="ADAL" clId="{0F635328-8AAC-458D-8DF2-FA42C02062DA}"/>
    <pc:docChg chg="undo redo custSel modSld">
      <pc:chgData name="Daniela Bauloska" userId="1c2cd05b-4418-4939-8661-5d54f27325fe" providerId="ADAL" clId="{0F635328-8AAC-458D-8DF2-FA42C02062DA}" dt="2025-01-17T13:10:32.510" v="1542" actId="20578"/>
      <pc:docMkLst>
        <pc:docMk/>
      </pc:docMkLst>
      <pc:sldChg chg="modSp mod">
        <pc:chgData name="Daniela Bauloska" userId="1c2cd05b-4418-4939-8661-5d54f27325fe" providerId="ADAL" clId="{0F635328-8AAC-458D-8DF2-FA42C02062DA}" dt="2025-01-03T10:34:36.926" v="29" actId="6549"/>
        <pc:sldMkLst>
          <pc:docMk/>
          <pc:sldMk cId="1672680497" sldId="256"/>
        </pc:sldMkLst>
      </pc:sldChg>
      <pc:sldChg chg="addSp delSp modSp mod">
        <pc:chgData name="Daniela Bauloska" userId="1c2cd05b-4418-4939-8661-5d54f27325fe" providerId="ADAL" clId="{0F635328-8AAC-458D-8DF2-FA42C02062DA}" dt="2025-01-17T11:30:29.668" v="1441" actId="207"/>
        <pc:sldMkLst>
          <pc:docMk/>
          <pc:sldMk cId="1525794244" sldId="274"/>
        </pc:sldMkLst>
      </pc:sldChg>
      <pc:sldChg chg="addSp delSp modSp mod">
        <pc:chgData name="Daniela Bauloska" userId="1c2cd05b-4418-4939-8661-5d54f27325fe" providerId="ADAL" clId="{0F635328-8AAC-458D-8DF2-FA42C02062DA}" dt="2025-01-15T20:59:16.109" v="838" actId="6549"/>
        <pc:sldMkLst>
          <pc:docMk/>
          <pc:sldMk cId="632133030" sldId="277"/>
        </pc:sldMkLst>
      </pc:sldChg>
      <pc:sldChg chg="addSp delSp modSp mod">
        <pc:chgData name="Daniela Bauloska" userId="1c2cd05b-4418-4939-8661-5d54f27325fe" providerId="ADAL" clId="{0F635328-8AAC-458D-8DF2-FA42C02062DA}" dt="2025-01-17T12:59:15.249" v="1539" actId="207"/>
        <pc:sldMkLst>
          <pc:docMk/>
          <pc:sldMk cId="4114169548" sldId="286"/>
        </pc:sldMkLst>
      </pc:sldChg>
      <pc:sldChg chg="addSp delSp modSp mod">
        <pc:chgData name="Daniela Bauloska" userId="1c2cd05b-4418-4939-8661-5d54f27325fe" providerId="ADAL" clId="{0F635328-8AAC-458D-8DF2-FA42C02062DA}" dt="2025-01-17T13:10:32.510" v="1542" actId="20578"/>
        <pc:sldMkLst>
          <pc:docMk/>
          <pc:sldMk cId="3344934849" sldId="289"/>
        </pc:sldMkLst>
      </pc:sldChg>
      <pc:sldChg chg="addSp delSp modSp mod">
        <pc:chgData name="Daniela Bauloska" userId="1c2cd05b-4418-4939-8661-5d54f27325fe" providerId="ADAL" clId="{0F635328-8AAC-458D-8DF2-FA42C02062DA}" dt="2025-01-16T19:59:34.969" v="1282" actId="20577"/>
        <pc:sldMkLst>
          <pc:docMk/>
          <pc:sldMk cId="3823544248" sldId="292"/>
        </pc:sldMkLst>
      </pc:sldChg>
      <pc:sldChg chg="addSp delSp modSp mod">
        <pc:chgData name="Daniela Bauloska" userId="1c2cd05b-4418-4939-8661-5d54f27325fe" providerId="ADAL" clId="{0F635328-8AAC-458D-8DF2-FA42C02062DA}" dt="2025-01-17T12:59:25.711" v="1541" actId="13926"/>
        <pc:sldMkLst>
          <pc:docMk/>
          <pc:sldMk cId="2190304161" sldId="294"/>
        </pc:sldMkLst>
      </pc:sldChg>
      <pc:sldChg chg="modSp mod">
        <pc:chgData name="Daniela Bauloska" userId="1c2cd05b-4418-4939-8661-5d54f27325fe" providerId="ADAL" clId="{0F635328-8AAC-458D-8DF2-FA42C02062DA}" dt="2025-01-15T21:32:53.472" v="884" actId="20577"/>
        <pc:sldMkLst>
          <pc:docMk/>
          <pc:sldMk cId="833751890" sldId="298"/>
        </pc:sldMkLst>
      </pc:sldChg>
      <pc:sldChg chg="addSp delSp modSp mod">
        <pc:chgData name="Daniela Bauloska" userId="1c2cd05b-4418-4939-8661-5d54f27325fe" providerId="ADAL" clId="{0F635328-8AAC-458D-8DF2-FA42C02062DA}" dt="2025-01-17T12:03:19.927" v="1449" actId="6549"/>
        <pc:sldMkLst>
          <pc:docMk/>
          <pc:sldMk cId="1336893172" sldId="304"/>
        </pc:sldMkLst>
      </pc:sldChg>
      <pc:sldChg chg="addSp delSp modSp mod">
        <pc:chgData name="Daniela Bauloska" userId="1c2cd05b-4418-4939-8661-5d54f27325fe" providerId="ADAL" clId="{0F635328-8AAC-458D-8DF2-FA42C02062DA}" dt="2025-01-17T12:51:00.818" v="1538" actId="20577"/>
        <pc:sldMkLst>
          <pc:docMk/>
          <pc:sldMk cId="3210638177" sldId="305"/>
        </pc:sldMkLst>
      </pc:sldChg>
    </pc:docChg>
  </pc:docChgLst>
  <pc:docChgLst>
    <pc:chgData name="Daniela Bauloska" userId="1c2cd05b-4418-4939-8661-5d54f27325fe" providerId="ADAL" clId="{ED365DA8-7F92-4743-873B-6FEB2AB63576}"/>
    <pc:docChg chg="undo redo custSel modSld">
      <pc:chgData name="Daniela Bauloska" userId="1c2cd05b-4418-4939-8661-5d54f27325fe" providerId="ADAL" clId="{ED365DA8-7F92-4743-873B-6FEB2AB63576}" dt="2024-07-25T12:47:39.963" v="2336" actId="6549"/>
      <pc:docMkLst>
        <pc:docMk/>
      </pc:docMkLst>
      <pc:sldChg chg="addSp delSp modSp mod">
        <pc:chgData name="Daniela Bauloska" userId="1c2cd05b-4418-4939-8661-5d54f27325fe" providerId="ADAL" clId="{ED365DA8-7F92-4743-873B-6FEB2AB63576}" dt="2024-07-23T12:18:26.124" v="1997" actId="20577"/>
        <pc:sldMkLst>
          <pc:docMk/>
          <pc:sldMk cId="1525794244" sldId="274"/>
        </pc:sldMkLst>
      </pc:sldChg>
      <pc:sldChg chg="addSp delSp modSp mod">
        <pc:chgData name="Daniela Bauloska" userId="1c2cd05b-4418-4939-8661-5d54f27325fe" providerId="ADAL" clId="{ED365DA8-7F92-4743-873B-6FEB2AB63576}" dt="2024-07-23T13:18:09.783" v="2055" actId="6549"/>
        <pc:sldMkLst>
          <pc:docMk/>
          <pc:sldMk cId="632133030" sldId="277"/>
        </pc:sldMkLst>
      </pc:sldChg>
      <pc:sldChg chg="modSp mod">
        <pc:chgData name="Daniela Bauloska" userId="1c2cd05b-4418-4939-8661-5d54f27325fe" providerId="ADAL" clId="{ED365DA8-7F92-4743-873B-6FEB2AB63576}" dt="2024-07-16T13:47:08.273" v="57" actId="20577"/>
        <pc:sldMkLst>
          <pc:docMk/>
          <pc:sldMk cId="4114169548" sldId="286"/>
        </pc:sldMkLst>
      </pc:sldChg>
      <pc:sldChg chg="addSp delSp modSp mod">
        <pc:chgData name="Daniela Bauloska" userId="1c2cd05b-4418-4939-8661-5d54f27325fe" providerId="ADAL" clId="{ED365DA8-7F92-4743-873B-6FEB2AB63576}" dt="2024-07-25T12:47:39.963" v="2336" actId="6549"/>
        <pc:sldMkLst>
          <pc:docMk/>
          <pc:sldMk cId="3344934849" sldId="289"/>
        </pc:sldMkLst>
      </pc:sldChg>
      <pc:sldChg chg="modSp mod">
        <pc:chgData name="Daniela Bauloska" userId="1c2cd05b-4418-4939-8661-5d54f27325fe" providerId="ADAL" clId="{ED365DA8-7F92-4743-873B-6FEB2AB63576}" dt="2024-07-16T13:53:39.032" v="117" actId="20577"/>
        <pc:sldMkLst>
          <pc:docMk/>
          <pc:sldMk cId="3823544248" sldId="292"/>
        </pc:sldMkLst>
      </pc:sldChg>
      <pc:sldChg chg="modSp mod">
        <pc:chgData name="Daniela Bauloska" userId="1c2cd05b-4418-4939-8661-5d54f27325fe" providerId="ADAL" clId="{ED365DA8-7F92-4743-873B-6FEB2AB63576}" dt="2024-07-16T13:46:09.867" v="49" actId="20577"/>
        <pc:sldMkLst>
          <pc:docMk/>
          <pc:sldMk cId="2190304161" sldId="294"/>
        </pc:sldMkLst>
      </pc:sldChg>
      <pc:sldChg chg="modSp mod">
        <pc:chgData name="Daniela Bauloska" userId="1c2cd05b-4418-4939-8661-5d54f27325fe" providerId="ADAL" clId="{ED365DA8-7F92-4743-873B-6FEB2AB63576}" dt="2024-07-23T13:34:30.928" v="2293" actId="122"/>
        <pc:sldMkLst>
          <pc:docMk/>
          <pc:sldMk cId="833751890" sldId="298"/>
        </pc:sldMkLst>
      </pc:sldChg>
      <pc:sldChg chg="modSp mod">
        <pc:chgData name="Daniela Bauloska" userId="1c2cd05b-4418-4939-8661-5d54f27325fe" providerId="ADAL" clId="{ED365DA8-7F92-4743-873B-6FEB2AB63576}" dt="2024-07-23T13:45:01.844" v="2310" actId="20577"/>
        <pc:sldMkLst>
          <pc:docMk/>
          <pc:sldMk cId="1336893172" sldId="304"/>
        </pc:sldMkLst>
      </pc:sldChg>
      <pc:sldChg chg="addSp delSp modSp mod">
        <pc:chgData name="Daniela Bauloska" userId="1c2cd05b-4418-4939-8661-5d54f27325fe" providerId="ADAL" clId="{ED365DA8-7F92-4743-873B-6FEB2AB63576}" dt="2024-07-23T12:57:43.522" v="1998" actId="20577"/>
        <pc:sldMkLst>
          <pc:docMk/>
          <pc:sldMk cId="3210638177" sldId="305"/>
        </pc:sldMkLst>
      </pc:sldChg>
    </pc:docChg>
  </pc:docChgLst>
  <pc:docChgLst>
    <pc:chgData name="Daniela Bauloska" userId="1c2cd05b-4418-4939-8661-5d54f27325fe" providerId="ADAL" clId="{4D73AF45-D0B0-4739-81C7-12D3C3E2357D}"/>
    <pc:docChg chg="undo custSel addSld delSld modSld">
      <pc:chgData name="Daniela Bauloska" userId="1c2cd05b-4418-4939-8661-5d54f27325fe" providerId="ADAL" clId="{4D73AF45-D0B0-4739-81C7-12D3C3E2357D}" dt="2025-04-27T12:58:26.958" v="2993" actId="20577"/>
      <pc:docMkLst>
        <pc:docMk/>
      </pc:docMkLst>
      <pc:sldChg chg="modSp mod">
        <pc:chgData name="Daniela Bauloska" userId="1c2cd05b-4418-4939-8661-5d54f27325fe" providerId="ADAL" clId="{4D73AF45-D0B0-4739-81C7-12D3C3E2357D}" dt="2025-04-11T08:07:06.822" v="25" actId="6549"/>
        <pc:sldMkLst>
          <pc:docMk/>
          <pc:sldMk cId="1672680497" sldId="256"/>
        </pc:sldMkLst>
        <pc:spChg chg="mod">
          <ac:chgData name="Daniela Bauloska" userId="1c2cd05b-4418-4939-8661-5d54f27325fe" providerId="ADAL" clId="{4D73AF45-D0B0-4739-81C7-12D3C3E2357D}" dt="2025-04-11T08:07:06.822" v="25" actId="6549"/>
          <ac:spMkLst>
            <pc:docMk/>
            <pc:sldMk cId="1672680497" sldId="256"/>
            <ac:spMk id="2" creationId="{DCD5D195-1458-4A78-BBDC-96AC3D44AE5A}"/>
          </ac:spMkLst>
        </pc:spChg>
      </pc:sldChg>
      <pc:sldChg chg="addSp delSp modSp del mod">
        <pc:chgData name="Daniela Bauloska" userId="1c2cd05b-4418-4939-8661-5d54f27325fe" providerId="ADAL" clId="{4D73AF45-D0B0-4739-81C7-12D3C3E2357D}" dt="2025-04-11T13:34:09.359" v="293" actId="2696"/>
        <pc:sldMkLst>
          <pc:docMk/>
          <pc:sldMk cId="1525794244" sldId="274"/>
        </pc:sldMkLst>
      </pc:sldChg>
      <pc:sldChg chg="addSp delSp modSp del mod">
        <pc:chgData name="Daniela Bauloska" userId="1c2cd05b-4418-4939-8661-5d54f27325fe" providerId="ADAL" clId="{4D73AF45-D0B0-4739-81C7-12D3C3E2357D}" dt="2025-04-23T19:47:43.379" v="516" actId="47"/>
        <pc:sldMkLst>
          <pc:docMk/>
          <pc:sldMk cId="632133030" sldId="277"/>
        </pc:sldMkLst>
      </pc:sldChg>
      <pc:sldChg chg="addSp delSp modSp del mod">
        <pc:chgData name="Daniela Bauloska" userId="1c2cd05b-4418-4939-8661-5d54f27325fe" providerId="ADAL" clId="{4D73AF45-D0B0-4739-81C7-12D3C3E2357D}" dt="2025-04-11T13:12:59.849" v="92" actId="47"/>
        <pc:sldMkLst>
          <pc:docMk/>
          <pc:sldMk cId="4114169548" sldId="286"/>
        </pc:sldMkLst>
      </pc:sldChg>
      <pc:sldChg chg="delSp modSp del mod">
        <pc:chgData name="Daniela Bauloska" userId="1c2cd05b-4418-4939-8661-5d54f27325fe" providerId="ADAL" clId="{4D73AF45-D0B0-4739-81C7-12D3C3E2357D}" dt="2025-04-11T13:29:10.375" v="244" actId="2696"/>
        <pc:sldMkLst>
          <pc:docMk/>
          <pc:sldMk cId="3344934849" sldId="289"/>
        </pc:sldMkLst>
      </pc:sldChg>
      <pc:sldChg chg="addSp delSp modSp del mod">
        <pc:chgData name="Daniela Bauloska" userId="1c2cd05b-4418-4939-8661-5d54f27325fe" providerId="ADAL" clId="{4D73AF45-D0B0-4739-81C7-12D3C3E2357D}" dt="2025-04-11T13:41:49.653" v="327" actId="2696"/>
        <pc:sldMkLst>
          <pc:docMk/>
          <pc:sldMk cId="3823544248" sldId="292"/>
        </pc:sldMkLst>
      </pc:sldChg>
      <pc:sldChg chg="del">
        <pc:chgData name="Daniela Bauloska" userId="1c2cd05b-4418-4939-8661-5d54f27325fe" providerId="ADAL" clId="{4D73AF45-D0B0-4739-81C7-12D3C3E2357D}" dt="2025-04-24T19:10:06.564" v="1251" actId="47"/>
        <pc:sldMkLst>
          <pc:docMk/>
          <pc:sldMk cId="2190304161" sldId="294"/>
        </pc:sldMkLst>
      </pc:sldChg>
      <pc:sldChg chg="delSp modSp del mod">
        <pc:chgData name="Daniela Bauloska" userId="1c2cd05b-4418-4939-8661-5d54f27325fe" providerId="ADAL" clId="{4D73AF45-D0B0-4739-81C7-12D3C3E2357D}" dt="2025-04-24T18:58:49.780" v="924" actId="47"/>
        <pc:sldMkLst>
          <pc:docMk/>
          <pc:sldMk cId="833751890" sldId="298"/>
        </pc:sldMkLst>
      </pc:sldChg>
      <pc:sldChg chg="addSp delSp modSp add mod">
        <pc:chgData name="Daniela Bauloska" userId="1c2cd05b-4418-4939-8661-5d54f27325fe" providerId="ADAL" clId="{4D73AF45-D0B0-4739-81C7-12D3C3E2357D}" dt="2025-04-27T11:48:07.931" v="1995" actId="6549"/>
        <pc:sldMkLst>
          <pc:docMk/>
          <pc:sldMk cId="783120301" sldId="300"/>
        </pc:sldMkLst>
        <pc:spChg chg="add mod">
          <ac:chgData name="Daniela Bauloska" userId="1c2cd05b-4418-4939-8661-5d54f27325fe" providerId="ADAL" clId="{4D73AF45-D0B0-4739-81C7-12D3C3E2357D}" dt="2025-04-24T18:56:31.700" v="916"/>
          <ac:spMkLst>
            <pc:docMk/>
            <pc:sldMk cId="783120301" sldId="300"/>
            <ac:spMk id="4" creationId="{4E517B69-2578-52F2-9E75-A90BE923E0B5}"/>
          </ac:spMkLst>
        </pc:spChg>
        <pc:spChg chg="add del mod">
          <ac:chgData name="Daniela Bauloska" userId="1c2cd05b-4418-4939-8661-5d54f27325fe" providerId="ADAL" clId="{4D73AF45-D0B0-4739-81C7-12D3C3E2357D}" dt="2025-04-27T11:46:54.471" v="1943" actId="20577"/>
          <ac:spMkLst>
            <pc:docMk/>
            <pc:sldMk cId="783120301" sldId="300"/>
            <ac:spMk id="9" creationId="{18DACE59-E83F-4419-BDA8-06A4FBE59298}"/>
          </ac:spMkLst>
        </pc:spChg>
        <pc:spChg chg="add mod">
          <ac:chgData name="Daniela Bauloska" userId="1c2cd05b-4418-4939-8661-5d54f27325fe" providerId="ADAL" clId="{4D73AF45-D0B0-4739-81C7-12D3C3E2357D}" dt="2025-04-11T13:33:52.729" v="292" actId="14100"/>
          <ac:spMkLst>
            <pc:docMk/>
            <pc:sldMk cId="783120301" sldId="300"/>
            <ac:spMk id="12" creationId="{53AB7CFA-B8B5-4C99-865E-4AC3B9A16572}"/>
          </ac:spMkLst>
        </pc:spChg>
        <pc:graphicFrameChg chg="add mod">
          <ac:chgData name="Daniela Bauloska" userId="1c2cd05b-4418-4939-8661-5d54f27325fe" providerId="ADAL" clId="{4D73AF45-D0B0-4739-81C7-12D3C3E2357D}" dt="2025-04-27T11:48:07.931" v="1995" actId="6549"/>
          <ac:graphicFrameMkLst>
            <pc:docMk/>
            <pc:sldMk cId="783120301" sldId="300"/>
            <ac:graphicFrameMk id="2" creationId="{84CA7E9C-9B7C-BEB6-37B5-0F389A20EED9}"/>
          </ac:graphicFrameMkLst>
        </pc:graphicFrameChg>
        <pc:graphicFrameChg chg="del mod">
          <ac:chgData name="Daniela Bauloska" userId="1c2cd05b-4418-4939-8661-5d54f27325fe" providerId="ADAL" clId="{4D73AF45-D0B0-4739-81C7-12D3C3E2357D}" dt="2025-04-27T11:03:05.414" v="1674" actId="478"/>
          <ac:graphicFrameMkLst>
            <pc:docMk/>
            <pc:sldMk cId="783120301" sldId="300"/>
            <ac:graphicFrameMk id="5" creationId="{83851CE4-01B7-4B1B-9A2E-74BC68D0503B}"/>
          </ac:graphicFrameMkLst>
        </pc:graphicFrameChg>
        <pc:graphicFrameChg chg="mod">
          <ac:chgData name="Daniela Bauloska" userId="1c2cd05b-4418-4939-8661-5d54f27325fe" providerId="ADAL" clId="{4D73AF45-D0B0-4739-81C7-12D3C3E2357D}" dt="2025-04-27T11:04:05.980" v="1701" actId="6549"/>
          <ac:graphicFrameMkLst>
            <pc:docMk/>
            <pc:sldMk cId="783120301" sldId="300"/>
            <ac:graphicFrameMk id="6" creationId="{A7948203-CBCC-3B26-9CC5-63D0411C9779}"/>
          </ac:graphicFrameMkLst>
        </pc:graphicFrameChg>
        <pc:graphicFrameChg chg="mod">
          <ac:chgData name="Daniela Bauloska" userId="1c2cd05b-4418-4939-8661-5d54f27325fe" providerId="ADAL" clId="{4D73AF45-D0B0-4739-81C7-12D3C3E2357D}" dt="2025-04-27T11:05:01.059" v="1817" actId="20577"/>
          <ac:graphicFrameMkLst>
            <pc:docMk/>
            <pc:sldMk cId="783120301" sldId="300"/>
            <ac:graphicFrameMk id="8" creationId="{14B76E7F-70C4-664B-E4C9-B0A825050BA0}"/>
          </ac:graphicFrameMkLst>
        </pc:graphicFrameChg>
        <pc:graphicFrameChg chg="add mod">
          <ac:chgData name="Daniela Bauloska" userId="1c2cd05b-4418-4939-8661-5d54f27325fe" providerId="ADAL" clId="{4D73AF45-D0B0-4739-81C7-12D3C3E2357D}" dt="2025-04-25T13:39:41.653" v="1384" actId="20577"/>
          <ac:graphicFrameMkLst>
            <pc:docMk/>
            <pc:sldMk cId="783120301" sldId="300"/>
            <ac:graphicFrameMk id="11" creationId="{65FE58E6-57D2-361A-87CE-2819D5ACF070}"/>
          </ac:graphicFrameMkLst>
        </pc:graphicFrameChg>
        <pc:graphicFrameChg chg="mod modGraphic">
          <ac:chgData name="Daniela Bauloska" userId="1c2cd05b-4418-4939-8661-5d54f27325fe" providerId="ADAL" clId="{4D73AF45-D0B0-4739-81C7-12D3C3E2357D}" dt="2025-04-11T13:31:24.745" v="272" actId="255"/>
          <ac:graphicFrameMkLst>
            <pc:docMk/>
            <pc:sldMk cId="783120301" sldId="300"/>
            <ac:graphicFrameMk id="14" creationId="{F96848CB-8340-5DD6-EF3B-BD11A5B8CD9B}"/>
          </ac:graphicFrameMkLst>
        </pc:graphicFrameChg>
      </pc:sldChg>
      <pc:sldChg chg="addSp delSp modSp add mod">
        <pc:chgData name="Daniela Bauloska" userId="1c2cd05b-4418-4939-8661-5d54f27325fe" providerId="ADAL" clId="{4D73AF45-D0B0-4739-81C7-12D3C3E2357D}" dt="2025-04-27T12:37:20.123" v="2487" actId="6549"/>
        <pc:sldMkLst>
          <pc:docMk/>
          <pc:sldMk cId="647033132" sldId="302"/>
        </pc:sldMkLst>
        <pc:spChg chg="mod">
          <ac:chgData name="Daniela Bauloska" userId="1c2cd05b-4418-4939-8661-5d54f27325fe" providerId="ADAL" clId="{4D73AF45-D0B0-4739-81C7-12D3C3E2357D}" dt="2025-04-27T11:52:32.542" v="2051" actId="6549"/>
          <ac:spMkLst>
            <pc:docMk/>
            <pc:sldMk cId="647033132" sldId="302"/>
            <ac:spMk id="9" creationId="{18DACE59-E83F-4419-BDA8-06A4FBE59298}"/>
          </ac:spMkLst>
        </pc:spChg>
        <pc:spChg chg="add mod">
          <ac:chgData name="Daniela Bauloska" userId="1c2cd05b-4418-4939-8661-5d54f27325fe" providerId="ADAL" clId="{4D73AF45-D0B0-4739-81C7-12D3C3E2357D}" dt="2025-04-27T12:37:20.123" v="2487" actId="6549"/>
          <ac:spMkLst>
            <pc:docMk/>
            <pc:sldMk cId="647033132" sldId="302"/>
            <ac:spMk id="21" creationId="{B962AB03-008F-2E9C-AA39-AADAFD28915F}"/>
          </ac:spMkLst>
        </pc:spChg>
        <pc:graphicFrameChg chg="mod">
          <ac:chgData name="Daniela Bauloska" userId="1c2cd05b-4418-4939-8661-5d54f27325fe" providerId="ADAL" clId="{4D73AF45-D0B0-4739-81C7-12D3C3E2357D}" dt="2025-04-27T11:50:22.371" v="2012" actId="255"/>
          <ac:graphicFrameMkLst>
            <pc:docMk/>
            <pc:sldMk cId="647033132" sldId="302"/>
            <ac:graphicFrameMk id="12" creationId="{26C16D32-F2B7-FAB7-83DC-DFCE3F681BF9}"/>
          </ac:graphicFrameMkLst>
        </pc:graphicFrameChg>
        <pc:graphicFrameChg chg="add mod">
          <ac:chgData name="Daniela Bauloska" userId="1c2cd05b-4418-4939-8661-5d54f27325fe" providerId="ADAL" clId="{4D73AF45-D0B0-4739-81C7-12D3C3E2357D}" dt="2025-04-27T11:49:08.044" v="2003" actId="20577"/>
          <ac:graphicFrameMkLst>
            <pc:docMk/>
            <pc:sldMk cId="647033132" sldId="302"/>
            <ac:graphicFrameMk id="14" creationId="{F423FFB0-A0BA-411F-A76B-06B07A0D548C}"/>
          </ac:graphicFrameMkLst>
        </pc:graphicFrameChg>
      </pc:sldChg>
      <pc:sldChg chg="addSp delSp modSp add mod">
        <pc:chgData name="Daniela Bauloska" userId="1c2cd05b-4418-4939-8661-5d54f27325fe" providerId="ADAL" clId="{4D73AF45-D0B0-4739-81C7-12D3C3E2357D}" dt="2025-04-27T11:58:01.559" v="2129" actId="20577"/>
        <pc:sldMkLst>
          <pc:docMk/>
          <pc:sldMk cId="2599196517" sldId="303"/>
        </pc:sldMkLst>
        <pc:spChg chg="mod">
          <ac:chgData name="Daniela Bauloska" userId="1c2cd05b-4418-4939-8661-5d54f27325fe" providerId="ADAL" clId="{4D73AF45-D0B0-4739-81C7-12D3C3E2357D}" dt="2025-04-22T12:02:10.496" v="492" actId="6549"/>
          <ac:spMkLst>
            <pc:docMk/>
            <pc:sldMk cId="2599196517" sldId="303"/>
            <ac:spMk id="5" creationId="{F14240EF-67B2-D3BD-EE26-20DDD4E7D7B5}"/>
          </ac:spMkLst>
        </pc:spChg>
        <pc:spChg chg="add mod">
          <ac:chgData name="Daniela Bauloska" userId="1c2cd05b-4418-4939-8661-5d54f27325fe" providerId="ADAL" clId="{4D73AF45-D0B0-4739-81C7-12D3C3E2357D}" dt="2025-04-23T19:46:40.729" v="511" actId="255"/>
          <ac:spMkLst>
            <pc:docMk/>
            <pc:sldMk cId="2599196517" sldId="303"/>
            <ac:spMk id="12" creationId="{00F1EDBA-9D8A-BD54-2F33-29B13F514B94}"/>
          </ac:spMkLst>
        </pc:spChg>
        <pc:spChg chg="add mod">
          <ac:chgData name="Daniela Bauloska" userId="1c2cd05b-4418-4939-8661-5d54f27325fe" providerId="ADAL" clId="{4D73AF45-D0B0-4739-81C7-12D3C3E2357D}" dt="2025-04-27T11:58:01.559" v="2129" actId="20577"/>
          <ac:spMkLst>
            <pc:docMk/>
            <pc:sldMk cId="2599196517" sldId="303"/>
            <ac:spMk id="22" creationId="{0A4109AE-9660-4CDA-D07D-CF7507936DF9}"/>
          </ac:spMkLst>
        </pc:spChg>
        <pc:graphicFrameChg chg="mod">
          <ac:chgData name="Daniela Bauloska" userId="1c2cd05b-4418-4939-8661-5d54f27325fe" providerId="ADAL" clId="{4D73AF45-D0B0-4739-81C7-12D3C3E2357D}" dt="2025-04-22T11:59:30.395" v="435" actId="6549"/>
          <ac:graphicFrameMkLst>
            <pc:docMk/>
            <pc:sldMk cId="2599196517" sldId="303"/>
            <ac:graphicFrameMk id="2" creationId="{48BA468E-30F4-1C2C-9FD3-5FC24A5A0C65}"/>
          </ac:graphicFrameMkLst>
        </pc:graphicFrameChg>
        <pc:graphicFrameChg chg="mod modGraphic">
          <ac:chgData name="Daniela Bauloska" userId="1c2cd05b-4418-4939-8661-5d54f27325fe" providerId="ADAL" clId="{4D73AF45-D0B0-4739-81C7-12D3C3E2357D}" dt="2025-04-23T19:47:05.812" v="513" actId="14100"/>
          <ac:graphicFrameMkLst>
            <pc:docMk/>
            <pc:sldMk cId="2599196517" sldId="303"/>
            <ac:graphicFrameMk id="4" creationId="{8B1B4B89-C967-0C5F-4850-15D12FA51CD4}"/>
          </ac:graphicFrameMkLst>
        </pc:graphicFrameChg>
        <pc:graphicFrameChg chg="mod">
          <ac:chgData name="Daniela Bauloska" userId="1c2cd05b-4418-4939-8661-5d54f27325fe" providerId="ADAL" clId="{4D73AF45-D0B0-4739-81C7-12D3C3E2357D}" dt="2025-04-22T12:02:16.203" v="493" actId="1076"/>
          <ac:graphicFrameMkLst>
            <pc:docMk/>
            <pc:sldMk cId="2599196517" sldId="303"/>
            <ac:graphicFrameMk id="8" creationId="{62CD192F-33FD-343B-E19D-5C1FD7F1D19D}"/>
          </ac:graphicFrameMkLst>
        </pc:graphicFrameChg>
        <pc:graphicFrameChg chg="mod modGraphic">
          <ac:chgData name="Daniela Bauloska" userId="1c2cd05b-4418-4939-8661-5d54f27325fe" providerId="ADAL" clId="{4D73AF45-D0B0-4739-81C7-12D3C3E2357D}" dt="2025-04-23T19:47:11.032" v="514" actId="14100"/>
          <ac:graphicFrameMkLst>
            <pc:docMk/>
            <pc:sldMk cId="2599196517" sldId="303"/>
            <ac:graphicFrameMk id="17" creationId="{CF4CB0C6-8520-0EBF-AD3A-6BAE9DDF33B4}"/>
          </ac:graphicFrameMkLst>
        </pc:graphicFrameChg>
        <pc:graphicFrameChg chg="add mod">
          <ac:chgData name="Daniela Bauloska" userId="1c2cd05b-4418-4939-8661-5d54f27325fe" providerId="ADAL" clId="{4D73AF45-D0B0-4739-81C7-12D3C3E2357D}" dt="2025-04-23T19:46:47.523" v="512" actId="14100"/>
          <ac:graphicFrameMkLst>
            <pc:docMk/>
            <pc:sldMk cId="2599196517" sldId="303"/>
            <ac:graphicFrameMk id="24" creationId="{A56A85FE-BE91-445D-9483-3604C563634B}"/>
          </ac:graphicFrameMkLst>
        </pc:graphicFrameChg>
      </pc:sldChg>
      <pc:sldChg chg="del">
        <pc:chgData name="Daniela Bauloska" userId="1c2cd05b-4418-4939-8661-5d54f27325fe" providerId="ADAL" clId="{4D73AF45-D0B0-4739-81C7-12D3C3E2357D}" dt="2025-04-24T19:03:30.863" v="1037" actId="47"/>
        <pc:sldMkLst>
          <pc:docMk/>
          <pc:sldMk cId="1336893172" sldId="304"/>
        </pc:sldMkLst>
      </pc:sldChg>
      <pc:sldChg chg="addSp delSp modSp del mod">
        <pc:chgData name="Daniela Bauloska" userId="1c2cd05b-4418-4939-8661-5d54f27325fe" providerId="ADAL" clId="{4D73AF45-D0B0-4739-81C7-12D3C3E2357D}" dt="2025-04-11T13:37:54.506" v="306" actId="2696"/>
        <pc:sldMkLst>
          <pc:docMk/>
          <pc:sldMk cId="3210638177" sldId="305"/>
        </pc:sldMkLst>
      </pc:sldChg>
      <pc:sldChg chg="add del">
        <pc:chgData name="Daniela Bauloska" userId="1c2cd05b-4418-4939-8661-5d54f27325fe" providerId="ADAL" clId="{4D73AF45-D0B0-4739-81C7-12D3C3E2357D}" dt="2025-04-11T08:06:48.904" v="6" actId="47"/>
        <pc:sldMkLst>
          <pc:docMk/>
          <pc:sldMk cId="3623064235" sldId="306"/>
        </pc:sldMkLst>
      </pc:sldChg>
      <pc:sldChg chg="addSp delSp modSp add mod">
        <pc:chgData name="Daniela Bauloska" userId="1c2cd05b-4418-4939-8661-5d54f27325fe" providerId="ADAL" clId="{4D73AF45-D0B0-4739-81C7-12D3C3E2357D}" dt="2025-04-27T11:00:40.336" v="1668" actId="6549"/>
        <pc:sldMkLst>
          <pc:docMk/>
          <pc:sldMk cId="435506706" sldId="307"/>
        </pc:sldMkLst>
        <pc:spChg chg="add mod">
          <ac:chgData name="Daniela Bauloska" userId="1c2cd05b-4418-4939-8661-5d54f27325fe" providerId="ADAL" clId="{4D73AF45-D0B0-4739-81C7-12D3C3E2357D}" dt="2025-04-11T13:05:04.876" v="91" actId="14100"/>
          <ac:spMkLst>
            <pc:docMk/>
            <pc:sldMk cId="435506706" sldId="307"/>
            <ac:spMk id="8" creationId="{F6DFDC60-D7B5-420B-8CAB-146CA2032782}"/>
          </ac:spMkLst>
        </pc:spChg>
        <pc:spChg chg="mod">
          <ac:chgData name="Daniela Bauloska" userId="1c2cd05b-4418-4939-8661-5d54f27325fe" providerId="ADAL" clId="{4D73AF45-D0B0-4739-81C7-12D3C3E2357D}" dt="2025-04-27T10:54:55.602" v="1537" actId="20577"/>
          <ac:spMkLst>
            <pc:docMk/>
            <pc:sldMk cId="435506706" sldId="307"/>
            <ac:spMk id="9" creationId="{41E6EB47-DEBC-224E-94F6-400598D7BA24}"/>
          </ac:spMkLst>
        </pc:spChg>
        <pc:spChg chg="mod">
          <ac:chgData name="Daniela Bauloska" userId="1c2cd05b-4418-4939-8661-5d54f27325fe" providerId="ADAL" clId="{4D73AF45-D0B0-4739-81C7-12D3C3E2357D}" dt="2025-04-11T08:09:04.376" v="64" actId="6549"/>
          <ac:spMkLst>
            <pc:docMk/>
            <pc:sldMk cId="435506706" sldId="307"/>
            <ac:spMk id="13" creationId="{C251B0B9-4716-4655-90DD-99307075E936}"/>
          </ac:spMkLst>
        </pc:spChg>
        <pc:spChg chg="mod">
          <ac:chgData name="Daniela Bauloska" userId="1c2cd05b-4418-4939-8661-5d54f27325fe" providerId="ADAL" clId="{4D73AF45-D0B0-4739-81C7-12D3C3E2357D}" dt="2025-04-27T11:00:40.336" v="1668" actId="6549"/>
          <ac:spMkLst>
            <pc:docMk/>
            <pc:sldMk cId="435506706" sldId="307"/>
            <ac:spMk id="15" creationId="{08C7E014-7C73-6F06-2D34-9D58CC48AAE5}"/>
          </ac:spMkLst>
        </pc:spChg>
        <pc:graphicFrameChg chg="mod">
          <ac:chgData name="Daniela Bauloska" userId="1c2cd05b-4418-4939-8661-5d54f27325fe" providerId="ADAL" clId="{4D73AF45-D0B0-4739-81C7-12D3C3E2357D}" dt="2025-04-27T10:52:29.263" v="1441"/>
          <ac:graphicFrameMkLst>
            <pc:docMk/>
            <pc:sldMk cId="435506706" sldId="307"/>
            <ac:graphicFrameMk id="4" creationId="{DE00E28D-15B2-FBE2-54DF-0B10B95D6363}"/>
          </ac:graphicFrameMkLst>
        </pc:graphicFrameChg>
        <pc:picChg chg="add mod">
          <ac:chgData name="Daniela Bauloska" userId="1c2cd05b-4418-4939-8661-5d54f27325fe" providerId="ADAL" clId="{4D73AF45-D0B0-4739-81C7-12D3C3E2357D}" dt="2025-04-11T08:08:12.881" v="32" actId="1076"/>
          <ac:picMkLst>
            <pc:docMk/>
            <pc:sldMk cId="435506706" sldId="307"/>
            <ac:picMk id="3" creationId="{D73DBA44-F1DF-30C7-98BA-E91D5B2CB95C}"/>
          </ac:picMkLst>
        </pc:picChg>
        <pc:picChg chg="add del mod">
          <ac:chgData name="Daniela Bauloska" userId="1c2cd05b-4418-4939-8661-5d54f27325fe" providerId="ADAL" clId="{4D73AF45-D0B0-4739-81C7-12D3C3E2357D}" dt="2025-04-27T10:54:11.984" v="1494" actId="478"/>
          <ac:picMkLst>
            <pc:docMk/>
            <pc:sldMk cId="435506706" sldId="307"/>
            <ac:picMk id="6" creationId="{CD536E99-5148-5646-ACE4-1DD77DCBC8E5}"/>
          </ac:picMkLst>
        </pc:picChg>
      </pc:sldChg>
      <pc:sldChg chg="addSp delSp modSp add mod">
        <pc:chgData name="Daniela Bauloska" userId="1c2cd05b-4418-4939-8661-5d54f27325fe" providerId="ADAL" clId="{4D73AF45-D0B0-4739-81C7-12D3C3E2357D}" dt="2025-04-27T12:37:40.275" v="2499" actId="6549"/>
        <pc:sldMkLst>
          <pc:docMk/>
          <pc:sldMk cId="3513709735" sldId="308"/>
        </pc:sldMkLst>
        <pc:spChg chg="add mod">
          <ac:chgData name="Daniela Bauloska" userId="1c2cd05b-4418-4939-8661-5d54f27325fe" providerId="ADAL" clId="{4D73AF45-D0B0-4739-81C7-12D3C3E2357D}" dt="2025-04-24T18:56:58.780" v="918"/>
          <ac:spMkLst>
            <pc:docMk/>
            <pc:sldMk cId="3513709735" sldId="308"/>
            <ac:spMk id="2" creationId="{5519D970-902A-4C83-9A45-A501916545CF}"/>
          </ac:spMkLst>
        </pc:spChg>
        <pc:spChg chg="mod">
          <ac:chgData name="Daniela Bauloska" userId="1c2cd05b-4418-4939-8661-5d54f27325fe" providerId="ADAL" clId="{4D73AF45-D0B0-4739-81C7-12D3C3E2357D}" dt="2025-04-27T12:37:40.275" v="2499" actId="6549"/>
          <ac:spMkLst>
            <pc:docMk/>
            <pc:sldMk cId="3513709735" sldId="308"/>
            <ac:spMk id="12" creationId="{17252196-F6D4-223B-4CE2-1968C5A6C973}"/>
          </ac:spMkLst>
        </pc:spChg>
        <pc:spChg chg="mod">
          <ac:chgData name="Daniela Bauloska" userId="1c2cd05b-4418-4939-8661-5d54f27325fe" providerId="ADAL" clId="{4D73AF45-D0B0-4739-81C7-12D3C3E2357D}" dt="2025-04-27T12:29:57.472" v="2398" actId="20577"/>
          <ac:spMkLst>
            <pc:docMk/>
            <pc:sldMk cId="3513709735" sldId="308"/>
            <ac:spMk id="14" creationId="{2F8F28CC-A4A1-DF56-248A-9C40EBB93C5C}"/>
          </ac:spMkLst>
        </pc:spChg>
        <pc:graphicFrameChg chg="mod">
          <ac:chgData name="Daniela Bauloska" userId="1c2cd05b-4418-4939-8661-5d54f27325fe" providerId="ADAL" clId="{4D73AF45-D0B0-4739-81C7-12D3C3E2357D}" dt="2025-04-24T18:55:50.903" v="914" actId="20577"/>
          <ac:graphicFrameMkLst>
            <pc:docMk/>
            <pc:sldMk cId="3513709735" sldId="308"/>
            <ac:graphicFrameMk id="3" creationId="{52F67CE8-18AD-109A-12C5-64F3337CCB26}"/>
          </ac:graphicFrameMkLst>
        </pc:graphicFrameChg>
        <pc:graphicFrameChg chg="mod modGraphic">
          <ac:chgData name="Daniela Bauloska" userId="1c2cd05b-4418-4939-8661-5d54f27325fe" providerId="ADAL" clId="{4D73AF45-D0B0-4739-81C7-12D3C3E2357D}" dt="2025-04-27T11:58:56.775" v="2131" actId="1076"/>
          <ac:graphicFrameMkLst>
            <pc:docMk/>
            <pc:sldMk cId="3513709735" sldId="308"/>
            <ac:graphicFrameMk id="10" creationId="{0213A3B9-7868-5F00-FC2F-D5BF698BC258}"/>
          </ac:graphicFrameMkLst>
        </pc:graphicFrameChg>
      </pc:sldChg>
      <pc:sldChg chg="modSp add mod">
        <pc:chgData name="Daniela Bauloska" userId="1c2cd05b-4418-4939-8661-5d54f27325fe" providerId="ADAL" clId="{4D73AF45-D0B0-4739-81C7-12D3C3E2357D}" dt="2025-04-27T12:36:30.550" v="2486" actId="20577"/>
        <pc:sldMkLst>
          <pc:docMk/>
          <pc:sldMk cId="1994057393" sldId="309"/>
        </pc:sldMkLst>
        <pc:spChg chg="mod">
          <ac:chgData name="Daniela Bauloska" userId="1c2cd05b-4418-4939-8661-5d54f27325fe" providerId="ADAL" clId="{4D73AF45-D0B0-4739-81C7-12D3C3E2357D}" dt="2025-04-27T12:36:30.550" v="2486" actId="20577"/>
          <ac:spMkLst>
            <pc:docMk/>
            <pc:sldMk cId="1994057393" sldId="309"/>
            <ac:spMk id="5" creationId="{F69EF027-A43A-ED7E-A80E-E0CFF95688CF}"/>
          </ac:spMkLst>
        </pc:spChg>
        <pc:spChg chg="mod">
          <ac:chgData name="Daniela Bauloska" userId="1c2cd05b-4418-4939-8661-5d54f27325fe" providerId="ADAL" clId="{4D73AF45-D0B0-4739-81C7-12D3C3E2357D}" dt="2025-04-24T18:52:20.068" v="716" actId="2711"/>
          <ac:spMkLst>
            <pc:docMk/>
            <pc:sldMk cId="1994057393" sldId="309"/>
            <ac:spMk id="10" creationId="{2A88640A-48F3-99A6-8229-E0C142A12EC8}"/>
          </ac:spMkLst>
        </pc:spChg>
        <pc:graphicFrameChg chg="mod">
          <ac:chgData name="Daniela Bauloska" userId="1c2cd05b-4418-4939-8661-5d54f27325fe" providerId="ADAL" clId="{4D73AF45-D0B0-4739-81C7-12D3C3E2357D}" dt="2025-04-24T19:01:05.148" v="966" actId="255"/>
          <ac:graphicFrameMkLst>
            <pc:docMk/>
            <pc:sldMk cId="1994057393" sldId="309"/>
            <ac:graphicFrameMk id="4" creationId="{F377D0CF-BA79-4744-B8F3-5F8DEF52B6D5}"/>
          </ac:graphicFrameMkLst>
        </pc:graphicFrameChg>
        <pc:graphicFrameChg chg="mod">
          <ac:chgData name="Daniela Bauloska" userId="1c2cd05b-4418-4939-8661-5d54f27325fe" providerId="ADAL" clId="{4D73AF45-D0B0-4739-81C7-12D3C3E2357D}" dt="2025-04-24T19:03:06.376" v="1036" actId="20577"/>
          <ac:graphicFrameMkLst>
            <pc:docMk/>
            <pc:sldMk cId="1994057393" sldId="309"/>
            <ac:graphicFrameMk id="6" creationId="{611EB13F-4850-47D6-BE6F-B767AB189049}"/>
          </ac:graphicFrameMkLst>
        </pc:graphicFrameChg>
        <pc:graphicFrameChg chg="mod">
          <ac:chgData name="Daniela Bauloska" userId="1c2cd05b-4418-4939-8661-5d54f27325fe" providerId="ADAL" clId="{4D73AF45-D0B0-4739-81C7-12D3C3E2357D}" dt="2025-04-24T19:00:00.537" v="926"/>
          <ac:graphicFrameMkLst>
            <pc:docMk/>
            <pc:sldMk cId="1994057393" sldId="309"/>
            <ac:graphicFrameMk id="8" creationId="{21FF0956-6153-B23E-7DDB-BF38CFEE917F}"/>
          </ac:graphicFrameMkLst>
        </pc:graphicFrameChg>
      </pc:sldChg>
      <pc:sldChg chg="addSp delSp modSp add mod">
        <pc:chgData name="Daniela Bauloska" userId="1c2cd05b-4418-4939-8661-5d54f27325fe" providerId="ADAL" clId="{4D73AF45-D0B0-4739-81C7-12D3C3E2357D}" dt="2025-04-27T12:42:30.260" v="2641" actId="20577"/>
        <pc:sldMkLst>
          <pc:docMk/>
          <pc:sldMk cId="478354113" sldId="310"/>
        </pc:sldMkLst>
        <pc:spChg chg="add mod">
          <ac:chgData name="Daniela Bauloska" userId="1c2cd05b-4418-4939-8661-5d54f27325fe" providerId="ADAL" clId="{4D73AF45-D0B0-4739-81C7-12D3C3E2357D}" dt="2025-04-24T19:04:19.873" v="1038"/>
          <ac:spMkLst>
            <pc:docMk/>
            <pc:sldMk cId="478354113" sldId="310"/>
            <ac:spMk id="7" creationId="{2FAE85C5-D750-CA74-B81F-3E186412FB93}"/>
          </ac:spMkLst>
        </pc:spChg>
        <pc:spChg chg="mod">
          <ac:chgData name="Daniela Bauloska" userId="1c2cd05b-4418-4939-8661-5d54f27325fe" providerId="ADAL" clId="{4D73AF45-D0B0-4739-81C7-12D3C3E2357D}" dt="2025-04-24T18:53:07.838" v="794" actId="20577"/>
          <ac:spMkLst>
            <pc:docMk/>
            <pc:sldMk cId="478354113" sldId="310"/>
            <ac:spMk id="8" creationId="{7C00697B-99CD-F4A4-32F7-361006FAB76B}"/>
          </ac:spMkLst>
        </pc:spChg>
        <pc:spChg chg="mod">
          <ac:chgData name="Daniela Bauloska" userId="1c2cd05b-4418-4939-8661-5d54f27325fe" providerId="ADAL" clId="{4D73AF45-D0B0-4739-81C7-12D3C3E2357D}" dt="2025-04-27T12:42:30.260" v="2641" actId="20577"/>
          <ac:spMkLst>
            <pc:docMk/>
            <pc:sldMk cId="478354113" sldId="310"/>
            <ac:spMk id="9" creationId="{18DACE59-E83F-4419-BDA8-06A4FBE59298}"/>
          </ac:spMkLst>
        </pc:spChg>
        <pc:spChg chg="add mod">
          <ac:chgData name="Daniela Bauloska" userId="1c2cd05b-4418-4939-8661-5d54f27325fe" providerId="ADAL" clId="{4D73AF45-D0B0-4739-81C7-12D3C3E2357D}" dt="2025-04-24T19:10:26.046" v="1253" actId="14100"/>
          <ac:spMkLst>
            <pc:docMk/>
            <pc:sldMk cId="478354113" sldId="310"/>
            <ac:spMk id="10" creationId="{27DD5E55-E512-D424-8E3A-247A64A6A04A}"/>
          </ac:spMkLst>
        </pc:spChg>
        <pc:graphicFrameChg chg="mod">
          <ac:chgData name="Daniela Bauloska" userId="1c2cd05b-4418-4939-8661-5d54f27325fe" providerId="ADAL" clId="{4D73AF45-D0B0-4739-81C7-12D3C3E2357D}" dt="2025-04-24T19:10:21.617" v="1252" actId="1076"/>
          <ac:graphicFrameMkLst>
            <pc:docMk/>
            <pc:sldMk cId="478354113" sldId="310"/>
            <ac:graphicFrameMk id="2" creationId="{310B3231-FB91-4A64-8B2D-C6D488B6D33C}"/>
          </ac:graphicFrameMkLst>
        </pc:graphicFrameChg>
        <pc:graphicFrameChg chg="mod">
          <ac:chgData name="Daniela Bauloska" userId="1c2cd05b-4418-4939-8661-5d54f27325fe" providerId="ADAL" clId="{4D73AF45-D0B0-4739-81C7-12D3C3E2357D}" dt="2025-04-27T12:39:07.800" v="2566" actId="14100"/>
          <ac:graphicFrameMkLst>
            <pc:docMk/>
            <pc:sldMk cId="478354113" sldId="310"/>
            <ac:graphicFrameMk id="4" creationId="{A30E4B16-4A99-E24D-860C-2A59C4B2C835}"/>
          </ac:graphicFrameMkLst>
        </pc:graphicFrameChg>
        <pc:graphicFrameChg chg="mod modGraphic">
          <ac:chgData name="Daniela Bauloska" userId="1c2cd05b-4418-4939-8661-5d54f27325fe" providerId="ADAL" clId="{4D73AF45-D0B0-4739-81C7-12D3C3E2357D}" dt="2025-04-27T12:38:53.169" v="2564" actId="14100"/>
          <ac:graphicFrameMkLst>
            <pc:docMk/>
            <pc:sldMk cId="478354113" sldId="310"/>
            <ac:graphicFrameMk id="15" creationId="{34EC46BD-C29B-DA76-7C6D-89BED187C04F}"/>
          </ac:graphicFrameMkLst>
        </pc:graphicFrameChg>
      </pc:sldChg>
      <pc:sldChg chg="addSp delSp modSp add mod">
        <pc:chgData name="Daniela Bauloska" userId="1c2cd05b-4418-4939-8661-5d54f27325fe" providerId="ADAL" clId="{4D73AF45-D0B0-4739-81C7-12D3C3E2357D}" dt="2025-04-27T12:51:35.443" v="2751" actId="6549"/>
        <pc:sldMkLst>
          <pc:docMk/>
          <pc:sldMk cId="2691431583" sldId="311"/>
        </pc:sldMkLst>
        <pc:spChg chg="add mod">
          <ac:chgData name="Daniela Bauloska" userId="1c2cd05b-4418-4939-8661-5d54f27325fe" providerId="ADAL" clId="{4D73AF45-D0B0-4739-81C7-12D3C3E2357D}" dt="2025-04-24T19:05:19.627" v="1048"/>
          <ac:spMkLst>
            <pc:docMk/>
            <pc:sldMk cId="2691431583" sldId="311"/>
            <ac:spMk id="3" creationId="{3D247B50-255F-EFCD-4A80-62580BEC59C2}"/>
          </ac:spMkLst>
        </pc:spChg>
        <pc:spChg chg="mod">
          <ac:chgData name="Daniela Bauloska" userId="1c2cd05b-4418-4939-8661-5d54f27325fe" providerId="ADAL" clId="{4D73AF45-D0B0-4739-81C7-12D3C3E2357D}" dt="2025-04-11T13:17:00.195" v="216" actId="6549"/>
          <ac:spMkLst>
            <pc:docMk/>
            <pc:sldMk cId="2691431583" sldId="311"/>
            <ac:spMk id="7" creationId="{BA9692B6-BE7A-79E1-121D-C92B0AB5BCE6}"/>
          </ac:spMkLst>
        </pc:spChg>
        <pc:spChg chg="mod">
          <ac:chgData name="Daniela Bauloska" userId="1c2cd05b-4418-4939-8661-5d54f27325fe" providerId="ADAL" clId="{4D73AF45-D0B0-4739-81C7-12D3C3E2357D}" dt="2025-04-11T13:16:32.261" v="212" actId="6549"/>
          <ac:spMkLst>
            <pc:docMk/>
            <pc:sldMk cId="2691431583" sldId="311"/>
            <ac:spMk id="8" creationId="{3DD78D87-78A2-8386-B77F-212F10398B78}"/>
          </ac:spMkLst>
        </pc:spChg>
        <pc:spChg chg="mod">
          <ac:chgData name="Daniela Bauloska" userId="1c2cd05b-4418-4939-8661-5d54f27325fe" providerId="ADAL" clId="{4D73AF45-D0B0-4739-81C7-12D3C3E2357D}" dt="2025-04-27T12:51:35.443" v="2751" actId="6549"/>
          <ac:spMkLst>
            <pc:docMk/>
            <pc:sldMk cId="2691431583" sldId="311"/>
            <ac:spMk id="9" creationId="{18DACE59-E83F-4419-BDA8-06A4FBE59298}"/>
          </ac:spMkLst>
        </pc:spChg>
        <pc:spChg chg="mod">
          <ac:chgData name="Daniela Bauloska" userId="1c2cd05b-4418-4939-8661-5d54f27325fe" providerId="ADAL" clId="{4D73AF45-D0B0-4739-81C7-12D3C3E2357D}" dt="2025-04-24T19:06:16.125" v="1109" actId="6549"/>
          <ac:spMkLst>
            <pc:docMk/>
            <pc:sldMk cId="2691431583" sldId="311"/>
            <ac:spMk id="16" creationId="{40B17632-6000-9997-4657-4D0A1867DE20}"/>
          </ac:spMkLst>
        </pc:spChg>
        <pc:graphicFrameChg chg="add mod">
          <ac:chgData name="Daniela Bauloska" userId="1c2cd05b-4418-4939-8661-5d54f27325fe" providerId="ADAL" clId="{4D73AF45-D0B0-4739-81C7-12D3C3E2357D}" dt="2025-04-27T12:47:23.998" v="2649" actId="207"/>
          <ac:graphicFrameMkLst>
            <pc:docMk/>
            <pc:sldMk cId="2691431583" sldId="311"/>
            <ac:graphicFrameMk id="5" creationId="{0308DB65-AB03-2FD2-C0C4-937019EAC00C}"/>
          </ac:graphicFrameMkLst>
        </pc:graphicFrameChg>
        <pc:graphicFrameChg chg="del mod">
          <ac:chgData name="Daniela Bauloska" userId="1c2cd05b-4418-4939-8661-5d54f27325fe" providerId="ADAL" clId="{4D73AF45-D0B0-4739-81C7-12D3C3E2357D}" dt="2025-04-27T09:24:56.536" v="1439" actId="478"/>
          <ac:graphicFrameMkLst>
            <pc:docMk/>
            <pc:sldMk cId="2691431583" sldId="311"/>
            <ac:graphicFrameMk id="12" creationId="{2146654A-8B9F-7222-F561-1E5A7DC5A1DE}"/>
          </ac:graphicFrameMkLst>
        </pc:graphicFrameChg>
        <pc:graphicFrameChg chg="mod modGraphic">
          <ac:chgData name="Daniela Bauloska" userId="1c2cd05b-4418-4939-8661-5d54f27325fe" providerId="ADAL" clId="{4D73AF45-D0B0-4739-81C7-12D3C3E2357D}" dt="2025-04-27T12:49:41.631" v="2718" actId="20577"/>
          <ac:graphicFrameMkLst>
            <pc:docMk/>
            <pc:sldMk cId="2691431583" sldId="311"/>
            <ac:graphicFrameMk id="15" creationId="{11840301-CCDF-1605-F6BB-B20C39CEB8E7}"/>
          </ac:graphicFrameMkLst>
        </pc:graphicFrameChg>
        <pc:graphicFrameChg chg="mod modGraphic">
          <ac:chgData name="Daniela Bauloska" userId="1c2cd05b-4418-4939-8661-5d54f27325fe" providerId="ADAL" clId="{4D73AF45-D0B0-4739-81C7-12D3C3E2357D}" dt="2025-04-11T13:15:55.676" v="187" actId="6549"/>
          <ac:graphicFrameMkLst>
            <pc:docMk/>
            <pc:sldMk cId="2691431583" sldId="311"/>
            <ac:graphicFrameMk id="20" creationId="{85AAAA6B-6FBA-221C-2BC4-0510FDA37232}"/>
          </ac:graphicFrameMkLst>
        </pc:graphicFrameChg>
      </pc:sldChg>
      <pc:sldChg chg="modSp add mod">
        <pc:chgData name="Daniela Bauloska" userId="1c2cd05b-4418-4939-8661-5d54f27325fe" providerId="ADAL" clId="{4D73AF45-D0B0-4739-81C7-12D3C3E2357D}" dt="2025-04-27T12:58:26.958" v="2993" actId="20577"/>
        <pc:sldMkLst>
          <pc:docMk/>
          <pc:sldMk cId="4292952005" sldId="312"/>
        </pc:sldMkLst>
        <pc:spChg chg="mod">
          <ac:chgData name="Daniela Bauloska" userId="1c2cd05b-4418-4939-8661-5d54f27325fe" providerId="ADAL" clId="{4D73AF45-D0B0-4739-81C7-12D3C3E2357D}" dt="2025-04-24T19:13:32.577" v="1380" actId="6549"/>
          <ac:spMkLst>
            <pc:docMk/>
            <pc:sldMk cId="4292952005" sldId="312"/>
            <ac:spMk id="7" creationId="{6AF0FA2F-CDDF-767B-C87E-1210A014B6DE}"/>
          </ac:spMkLst>
        </pc:spChg>
        <pc:spChg chg="mod">
          <ac:chgData name="Daniela Bauloska" userId="1c2cd05b-4418-4939-8661-5d54f27325fe" providerId="ADAL" clId="{4D73AF45-D0B0-4739-81C7-12D3C3E2357D}" dt="2025-04-27T12:58:26.958" v="2993" actId="20577"/>
          <ac:spMkLst>
            <pc:docMk/>
            <pc:sldMk cId="4292952005" sldId="312"/>
            <ac:spMk id="9" creationId="{18DACE59-E83F-4419-BDA8-06A4FBE59298}"/>
          </ac:spMkLst>
        </pc:spChg>
        <pc:graphicFrameChg chg="mod modGraphic">
          <ac:chgData name="Daniela Bauloska" userId="1c2cd05b-4418-4939-8661-5d54f27325fe" providerId="ADAL" clId="{4D73AF45-D0B0-4739-81C7-12D3C3E2357D}" dt="2025-04-11T08:46:44.589" v="76"/>
          <ac:graphicFrameMkLst>
            <pc:docMk/>
            <pc:sldMk cId="4292952005" sldId="312"/>
            <ac:graphicFrameMk id="3" creationId="{0AA300CA-8CA9-505F-8858-D5E7E8D47E91}"/>
          </ac:graphicFrameMkLst>
        </pc:graphicFrameChg>
        <pc:graphicFrameChg chg="mod">
          <ac:chgData name="Daniela Bauloska" userId="1c2cd05b-4418-4939-8661-5d54f27325fe" providerId="ADAL" clId="{4D73AF45-D0B0-4739-81C7-12D3C3E2357D}" dt="2025-04-27T12:52:50.844" v="2807" actId="20577"/>
          <ac:graphicFrameMkLst>
            <pc:docMk/>
            <pc:sldMk cId="4292952005" sldId="312"/>
            <ac:graphicFrameMk id="5" creationId="{E6D59853-F614-45E4-93BE-8AD60782BAFA}"/>
          </ac:graphicFrameMkLst>
        </pc:graphicFrameChg>
        <pc:graphicFrameChg chg="mod">
          <ac:chgData name="Daniela Bauloska" userId="1c2cd05b-4418-4939-8661-5d54f27325fe" providerId="ADAL" clId="{4D73AF45-D0B0-4739-81C7-12D3C3E2357D}" dt="2025-04-27T12:53:14.011" v="2862" actId="20577"/>
          <ac:graphicFrameMkLst>
            <pc:docMk/>
            <pc:sldMk cId="4292952005" sldId="312"/>
            <ac:graphicFrameMk id="6" creationId="{85EEE1DB-587A-4F40-9584-CED862B55282}"/>
          </ac:graphicFrameMkLst>
        </pc:graphicFrameChg>
        <pc:graphicFrameChg chg="mod">
          <ac:chgData name="Daniela Bauloska" userId="1c2cd05b-4418-4939-8661-5d54f27325fe" providerId="ADAL" clId="{4D73AF45-D0B0-4739-81C7-12D3C3E2357D}" dt="2025-04-11T13:41:20.141" v="325"/>
          <ac:graphicFrameMkLst>
            <pc:docMk/>
            <pc:sldMk cId="4292952005" sldId="312"/>
            <ac:graphicFrameMk id="12" creationId="{7DC4C9EC-8488-4C85-9383-0C24955A7DA7}"/>
          </ac:graphicFrameMkLst>
        </pc:graphicFrameChg>
        <pc:graphicFrameChg chg="mod">
          <ac:chgData name="Daniela Bauloska" userId="1c2cd05b-4418-4939-8661-5d54f27325fe" providerId="ADAL" clId="{4D73AF45-D0B0-4739-81C7-12D3C3E2357D}" dt="2025-04-27T12:53:48.293" v="2910" actId="20577"/>
          <ac:graphicFrameMkLst>
            <pc:docMk/>
            <pc:sldMk cId="4292952005" sldId="312"/>
            <ac:graphicFrameMk id="17" creationId="{D93BE448-53B1-40F5-A8CD-CF3C58F6E59A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mbamk-my.sharepoint.com/personal/daniela_bauloska_mba_mk/Documents/Desktop/&#1055;&#1088;&#1077;&#1079;&#1077;&#1085;&#1090;&#1072;&#1094;&#1080;&#1080;%20&#1058;&#1086;&#1085;&#1080;%20&#1052;&#1072;&#1112;&#1072;/&#1080;&#1085;&#1076;&#1080;&#1082;&#1072;&#1090;&#1086;&#1088;&#1080;%20&#1079;&#1072;%20&#1075;&#1088;&#1072;&#1092;&#1080;&#1082;&#1086;&#1085;&#1080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https://mbamk-my.sharepoint.com/personal/daniela_bauloska_mba_mk/Documents/Desktop/&#1055;&#1088;&#1077;&#1079;&#1077;&#1085;&#1090;&#1072;&#1094;&#1080;&#1080;%20&#1058;&#1086;&#1085;&#1080;%20&#1052;&#1072;&#1112;&#1072;/&#1080;&#1085;&#1076;&#1080;&#1082;&#1072;&#1090;&#1086;&#1088;&#1080;%20&#1079;&#1072;%20&#1075;&#1088;&#1072;&#1092;&#1080;&#1082;&#1086;&#1085;&#1080;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https://mbamk-my.sharepoint.com/personal/daniela_bauloska_mba_mk/Documents/Desktop/&#1055;&#1088;&#1077;&#1079;&#1077;&#1085;&#1090;&#1072;&#1094;&#1080;&#1080;%20&#1058;&#1086;&#1085;&#1080;%20&#1052;&#1072;&#1112;&#1072;/14.%20&#1087;&#1086;&#1076;&#1072;&#1090;&#1086;&#1094;&#1080;%2031.12.2024/Podatoci_po_banka_2024_12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https://mbamk-my.sharepoint.com/personal/daniela_bauloska_mba_mk/Documents/Desktop/&#1055;&#1088;&#1077;&#1079;&#1077;&#1085;&#1090;&#1072;&#1094;&#1080;&#1080;%20&#1058;&#1086;&#1085;&#1080;%20&#1052;&#1072;&#1112;&#1072;/11.%20&#1087;&#1086;&#1076;&#1072;&#1090;&#1086;&#1094;&#1080;%2031.03.2025/Pregled_Zeleni_Pokazateli_maj_MKD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https://mbamk-my.sharepoint.com/personal/daniela_bauloska_mba_mk/Documents/Desktop/&#1055;&#1088;&#1077;&#1079;&#1077;&#1085;&#1090;&#1072;&#1094;&#1080;&#1080;%20&#1058;&#1086;&#1085;&#1080;%20&#1052;&#1072;&#1112;&#1072;/&#1080;&#1085;&#1076;&#1080;&#1082;&#1072;&#1090;&#1086;&#1088;&#1080;%20&#1079;&#1072;%20&#1075;&#1088;&#1072;&#1092;&#1080;&#1082;&#1086;&#1085;&#1080;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https://mbamk-my.sharepoint.com/personal/daniela_bauloska_mba_mk/Documents/Desktop/&#1055;&#1088;&#1077;&#1079;&#1077;&#1085;&#1090;&#1072;&#1094;&#1080;&#1080;%20&#1058;&#1086;&#1085;&#1080;%20&#1052;&#1072;&#1112;&#1072;/&#1080;&#1085;&#1076;&#1080;&#1082;&#1072;&#1090;&#1086;&#1088;&#1080;%20&#1079;&#1072;%20&#1075;&#1088;&#1072;&#1092;&#1080;&#1082;&#1086;&#1085;&#1080;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https://mbamk-my.sharepoint.com/personal/daniela_bauloska_mba_mk/Documents/Desktop/&#1055;&#1088;&#1077;&#1079;&#1077;&#1085;&#1090;&#1072;&#1094;&#1080;&#1080;%20&#1058;&#1086;&#1085;&#1080;%20&#1052;&#1072;&#1112;&#1072;/&#1080;&#1085;&#1076;&#1080;&#1082;&#1072;&#1090;&#1086;&#1088;&#1080;%20&#1079;&#1072;%20&#1075;&#1088;&#1072;&#1092;&#1080;&#1082;&#1086;&#1085;&#1080;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https://mbamk-my.sharepoint.com/personal/daniela_bauloska_mba_mk/Documents/Desktop/&#1055;&#1088;&#1077;&#1079;&#1077;&#1085;&#1090;&#1072;&#1094;&#1080;&#1080;%20&#1058;&#1086;&#1085;&#1080;%20&#1052;&#1072;&#1112;&#1072;/&#1080;&#1085;&#1076;&#1080;&#1082;&#1072;&#1090;&#1086;&#1088;&#1080;%20&#1079;&#1072;%20&#1075;&#1088;&#1072;&#1092;&#1080;&#1082;&#1086;&#1085;&#1080;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https://mbamk-my.sharepoint.com/personal/daniela_bauloska_mba_mk/Documents/Desktop/&#1055;&#1088;&#1077;&#1079;&#1077;&#1085;&#1090;&#1072;&#1094;&#1080;&#1080;%20&#1058;&#1086;&#1085;&#1080;%20&#1052;&#1072;&#1112;&#1072;/14.%20&#1087;&#1086;&#1076;&#1072;&#1090;&#1086;&#1094;&#1080;%2031.12.2024/Podatoci_po_banka_2024_12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mbamk-my.sharepoint.com/personal/daniela_bauloska_mba_mk/Documents/Desktop/&#1055;&#1088;&#1077;&#1079;&#1077;&#1085;&#1090;&#1072;&#1094;&#1080;&#1080;%20&#1058;&#1086;&#1085;&#1080;%20&#1052;&#1072;&#1112;&#1072;/14.%20&#1087;&#1086;&#1076;&#1072;&#1090;&#1086;&#1094;&#1080;%2031.12.2024/Osnovni_pokazateli_rabotenje_2004_2024_12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https://mbamk-my.sharepoint.com/personal/daniela_bauloska_mba_mk/Documents/Desktop/&#1055;&#1088;&#1077;&#1079;&#1077;&#1085;&#1090;&#1072;&#1094;&#1080;&#1080;%20&#1058;&#1086;&#1085;&#1080;%20&#1052;&#1072;&#1112;&#1072;/&#1080;&#1085;&#1076;&#1080;&#1082;&#1072;&#1090;&#1086;&#1088;&#1080;%20&#1079;&#1072;%20&#1075;&#1088;&#1072;&#1092;&#1080;&#1082;&#1086;&#1085;&#1080;.xlsx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https://mbamk-my.sharepoint.com/personal/daniela_bauloska_mba_mk/Documents/Desktop/&#1055;&#1088;&#1077;&#1079;&#1077;&#1085;&#1090;&#1072;&#1094;&#1080;&#1080;%20&#1058;&#1086;&#1085;&#1080;%20&#1052;&#1072;&#1112;&#1072;/&#1080;&#1085;&#1076;&#1080;&#1082;&#1072;&#1090;&#1086;&#1088;&#1080;%20&#1079;&#1072;%20&#1075;&#1088;&#1072;&#1092;&#1080;&#1082;&#1086;&#1085;&#1080;.xlsx" TargetMode="External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https://mbamk-my.sharepoint.com/personal/daniela_bauloska_mba_mk/Documents/Desktop/&#1055;&#1088;&#1077;&#1079;&#1077;&#1085;&#1090;&#1072;&#1094;&#1080;&#1080;%20&#1058;&#1086;&#1085;&#1080;%20&#1052;&#1072;&#1112;&#1072;/&#1080;&#1085;&#1076;&#1080;&#1082;&#1072;&#1090;&#1086;&#1088;&#1080;%20&#1079;&#1072;%20&#1075;&#1088;&#1072;&#1092;&#1080;&#1082;&#1086;&#1085;&#1080;.xlsx" TargetMode="External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https://mbamk-my.sharepoint.com/personal/daniela_bauloska_mba_mk/Documents/Desktop/&#1055;&#1088;&#1077;&#1079;&#1077;&#1085;&#1090;&#1072;&#1094;&#1080;&#1080;%20&#1058;&#1086;&#1085;&#1080;%20&#1052;&#1072;&#1112;&#1072;/&#1080;&#1085;&#1076;&#1080;&#1082;&#1072;&#1090;&#1086;&#1088;&#1080;%20&#1079;&#1072;%20&#1075;&#1088;&#1072;&#1092;&#1080;&#1082;&#1086;&#1085;&#1080;.xlsx" TargetMode="External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mbamk-my.sharepoint.com/personal/daniela_bauloska_mba_mk/Documents/Desktop/&#1055;&#1088;&#1077;&#1079;&#1077;&#1085;&#1090;&#1072;&#1094;&#1080;&#1080;%20&#1058;&#1086;&#1085;&#1080;%20&#1052;&#1072;&#1112;&#1072;/14.%20&#1087;&#1086;&#1076;&#1072;&#1090;&#1086;&#1094;&#1080;%2031.12.2024/Osnovni_pokazateli_rabotenje_2004_2024_12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\Desktop\5.&#1087;&#1086;&#1076;&#1072;&#1090;&#1086;&#1094;&#1080;%2030%2009%202022\&#1089;&#1086;&#1087;&#1089;&#1090;&#1074;&#1077;&#1085;&#1080;&#1095;&#1082;&#1072;%20&#1089;&#1090;&#1088;&#1091;&#1082;&#1090;&#1091;&#1088;&#1072;%20&#1087;&#1086;%20&#1076;&#1088;&#1078;&#1072;&#1074;&#1080;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mbamk-my.sharepoint.com/personal/daniela_bauloska_mba_mk/Documents/Desktop/&#1055;&#1088;&#1077;&#1079;&#1077;&#1085;&#1090;&#1072;&#1094;&#1080;&#1080;%20&#1058;&#1086;&#1085;&#1080;%20&#1052;&#1072;&#1112;&#1072;/&#1080;&#1085;&#1076;&#1080;&#1082;&#1072;&#1090;&#1086;&#1088;&#1080;%20&#1079;&#1072;%20&#1075;&#1088;&#1072;&#1092;&#1080;&#1082;&#1086;&#1085;&#1080;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mbamk-my.sharepoint.com/personal/daniela_bauloska_mba_mk/Documents/Desktop/&#1055;&#1088;&#1077;&#1079;&#1077;&#1085;&#1090;&#1072;&#1094;&#1080;&#1080;%20&#1058;&#1086;&#1085;&#1080;%20&#1052;&#1072;&#1112;&#1072;/&#1080;&#1085;&#1076;&#1080;&#1082;&#1072;&#1090;&#1086;&#1088;&#1080;%20&#1079;&#1072;%20&#1075;&#1088;&#1072;&#1092;&#1080;&#1082;&#1086;&#1085;&#1080;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https://mbamk-my.sharepoint.com/personal/daniela_bauloska_mba_mk/Documents/Desktop/&#1055;&#1088;&#1077;&#1079;&#1077;&#1085;&#1090;&#1072;&#1094;&#1080;&#1080;%20&#1058;&#1086;&#1085;&#1080;%20&#1052;&#1072;&#1112;&#1072;/&#1080;&#1085;&#1076;&#1080;&#1082;&#1072;&#1090;&#1086;&#1088;&#1080;%20&#1079;&#1072;%20&#1075;&#1088;&#1072;&#1092;&#1080;&#1082;&#1086;&#1085;&#1080;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442501220010815E-2"/>
          <c:y val="2.5428331875182269E-2"/>
          <c:w val="0.97113203814347326"/>
          <c:h val="0.80363845144356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Sheet4!$B$2</c:f>
              <c:strCache>
                <c:ptCount val="1"/>
                <c:pt idx="0">
                  <c:v>Consumer Price Index (CPI) RN Мacedonia</c:v>
                </c:pt>
              </c:strCache>
            </c:strRef>
          </c:tx>
          <c:spPr>
            <a:solidFill>
              <a:srgbClr val="BDBDBD"/>
            </a:solidFill>
            <a:ln>
              <a:solidFill>
                <a:srgbClr val="00206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Sheet4!$C$1:$M$1</c:f>
              <c:strCache>
                <c:ptCount val="11"/>
                <c:pt idx="0">
                  <c:v>12/2019</c:v>
                </c:pt>
                <c:pt idx="1">
                  <c:v>12/2020</c:v>
                </c:pt>
                <c:pt idx="2">
                  <c:v>12/2021</c:v>
                </c:pt>
                <c:pt idx="3">
                  <c:v>12/2022</c:v>
                </c:pt>
                <c:pt idx="4">
                  <c:v>12/2023</c:v>
                </c:pt>
                <c:pt idx="5">
                  <c:v>03.2024</c:v>
                </c:pt>
                <c:pt idx="6">
                  <c:v>6/2024</c:v>
                </c:pt>
                <c:pt idx="7">
                  <c:v>9/2024</c:v>
                </c:pt>
                <c:pt idx="8">
                  <c:v>12/2024</c:v>
                </c:pt>
                <c:pt idx="9">
                  <c:v>12/2025</c:v>
                </c:pt>
                <c:pt idx="10">
                  <c:v>12/2026</c:v>
                </c:pt>
              </c:strCache>
            </c:strRef>
          </c:cat>
          <c:val>
            <c:numRef>
              <c:f>Sheet4!$C$2:$M$2</c:f>
              <c:numCache>
                <c:formatCode>0.0%</c:formatCode>
                <c:ptCount val="11"/>
                <c:pt idx="0">
                  <c:v>8.0000000000000002E-3</c:v>
                </c:pt>
                <c:pt idx="1">
                  <c:v>1.2E-2</c:v>
                </c:pt>
                <c:pt idx="2">
                  <c:v>3.2000000000000001E-2</c:v>
                </c:pt>
                <c:pt idx="3">
                  <c:v>0.14199999999999999</c:v>
                </c:pt>
                <c:pt idx="4">
                  <c:v>9.4E-2</c:v>
                </c:pt>
                <c:pt idx="5">
                  <c:v>3.4000000000000002E-2</c:v>
                </c:pt>
                <c:pt idx="6">
                  <c:v>3.6999999999999998E-2</c:v>
                </c:pt>
                <c:pt idx="7">
                  <c:v>3.3000000000000002E-2</c:v>
                </c:pt>
                <c:pt idx="8">
                  <c:v>3.5000000000000003E-2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6C-4088-BE36-DB94EEBCFEE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67"/>
        <c:axId val="45645504"/>
        <c:axId val="45646464"/>
      </c:barChart>
      <c:lineChart>
        <c:grouping val="standard"/>
        <c:varyColors val="0"/>
        <c:ser>
          <c:idx val="1"/>
          <c:order val="1"/>
          <c:tx>
            <c:strRef>
              <c:f>Sheet4!$B$3</c:f>
              <c:strCache>
                <c:ptCount val="1"/>
                <c:pt idx="0">
                  <c:v>Forcast NBRSM   10'24</c:v>
                </c:pt>
              </c:strCache>
            </c:strRef>
          </c:tx>
          <c:spPr>
            <a:ln w="22225" cap="rnd">
              <a:solidFill>
                <a:srgbClr val="FFFF00"/>
              </a:solidFill>
              <a:round/>
            </a:ln>
            <a:effectLst/>
          </c:spPr>
          <c:marker>
            <c:symbol val="none"/>
          </c:marker>
          <c:dLbls>
            <c:dLbl>
              <c:idx val="8"/>
              <c:layout>
                <c:manualLayout>
                  <c:x val="-2.7838090696642746E-2"/>
                  <c:y val="-0.1247095302930436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B6C-4088-BE36-DB94EEBCFEE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Sheet4!$C$1:$M$1</c:f>
              <c:strCache>
                <c:ptCount val="11"/>
                <c:pt idx="0">
                  <c:v>12/2019</c:v>
                </c:pt>
                <c:pt idx="1">
                  <c:v>12/2020</c:v>
                </c:pt>
                <c:pt idx="2">
                  <c:v>12/2021</c:v>
                </c:pt>
                <c:pt idx="3">
                  <c:v>12/2022</c:v>
                </c:pt>
                <c:pt idx="4">
                  <c:v>12/2023</c:v>
                </c:pt>
                <c:pt idx="5">
                  <c:v>03.2024</c:v>
                </c:pt>
                <c:pt idx="6">
                  <c:v>6/2024</c:v>
                </c:pt>
                <c:pt idx="7">
                  <c:v>9/2024</c:v>
                </c:pt>
                <c:pt idx="8">
                  <c:v>12/2024</c:v>
                </c:pt>
                <c:pt idx="9">
                  <c:v>12/2025</c:v>
                </c:pt>
                <c:pt idx="10">
                  <c:v>12/2026</c:v>
                </c:pt>
              </c:strCache>
            </c:strRef>
          </c:cat>
          <c:val>
            <c:numRef>
              <c:f>Sheet4!$C$3:$M$3</c:f>
              <c:numCache>
                <c:formatCode>General</c:formatCode>
                <c:ptCount val="11"/>
                <c:pt idx="8" formatCode="0.0%">
                  <c:v>3.5000000000000003E-2</c:v>
                </c:pt>
                <c:pt idx="9" formatCode="0.0%">
                  <c:v>2.5000000000000001E-2</c:v>
                </c:pt>
                <c:pt idx="10" formatCode="0.0%">
                  <c:v>0.02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B6C-4088-BE36-DB94EEBCFEE7}"/>
            </c:ext>
          </c:extLst>
        </c:ser>
        <c:ser>
          <c:idx val="2"/>
          <c:order val="2"/>
          <c:tx>
            <c:strRef>
              <c:f>Sheet4!$B$4</c:f>
              <c:strCache>
                <c:ptCount val="1"/>
                <c:pt idx="0">
                  <c:v>Inflation rate EU</c:v>
                </c:pt>
              </c:strCache>
            </c:strRef>
          </c:tx>
          <c:spPr>
            <a:ln w="3175" cap="rnd">
              <a:solidFill>
                <a:schemeClr val="bg1">
                  <a:lumMod val="65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1373534338358464E-2"/>
                      <c:h val="9.715296004666081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9B6C-4088-BE36-DB94EEBCFEE7}"/>
                </c:ext>
              </c:extLst>
            </c:dLbl>
            <c:dLbl>
              <c:idx val="2"/>
              <c:layout>
                <c:manualLayout>
                  <c:x val="-2.5816615887838172E-2"/>
                  <c:y val="9.95024059492563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B6C-4088-BE36-DB94EEBCFEE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Sheet4!$C$1:$M$1</c:f>
              <c:strCache>
                <c:ptCount val="11"/>
                <c:pt idx="0">
                  <c:v>12/2019</c:v>
                </c:pt>
                <c:pt idx="1">
                  <c:v>12/2020</c:v>
                </c:pt>
                <c:pt idx="2">
                  <c:v>12/2021</c:v>
                </c:pt>
                <c:pt idx="3">
                  <c:v>12/2022</c:v>
                </c:pt>
                <c:pt idx="4">
                  <c:v>12/2023</c:v>
                </c:pt>
                <c:pt idx="5">
                  <c:v>03.2024</c:v>
                </c:pt>
                <c:pt idx="6">
                  <c:v>6/2024</c:v>
                </c:pt>
                <c:pt idx="7">
                  <c:v>9/2024</c:v>
                </c:pt>
                <c:pt idx="8">
                  <c:v>12/2024</c:v>
                </c:pt>
                <c:pt idx="9">
                  <c:v>12/2025</c:v>
                </c:pt>
                <c:pt idx="10">
                  <c:v>12/2026</c:v>
                </c:pt>
              </c:strCache>
            </c:strRef>
          </c:cat>
          <c:val>
            <c:numRef>
              <c:f>Sheet4!$C$4:$M$4</c:f>
              <c:numCache>
                <c:formatCode>0.0%</c:formatCode>
                <c:ptCount val="11"/>
                <c:pt idx="0">
                  <c:v>1.2999999999999999E-2</c:v>
                </c:pt>
                <c:pt idx="1">
                  <c:v>-3.0000000000000001E-3</c:v>
                </c:pt>
                <c:pt idx="2">
                  <c:v>0.05</c:v>
                </c:pt>
                <c:pt idx="3">
                  <c:v>9.1999999999999998E-2</c:v>
                </c:pt>
                <c:pt idx="4">
                  <c:v>2.9000000000000001E-2</c:v>
                </c:pt>
                <c:pt idx="5">
                  <c:v>2.4E-2</c:v>
                </c:pt>
                <c:pt idx="6">
                  <c:v>2.5000000000000001E-2</c:v>
                </c:pt>
                <c:pt idx="7">
                  <c:v>1.7000000000000001E-2</c:v>
                </c:pt>
                <c:pt idx="8">
                  <c:v>2.4E-2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B6C-4088-BE36-DB94EEBCFE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5645504"/>
        <c:axId val="45646464"/>
      </c:lineChart>
      <c:catAx>
        <c:axId val="45645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646464"/>
        <c:crosses val="autoZero"/>
        <c:auto val="1"/>
        <c:lblAlgn val="ctr"/>
        <c:lblOffset val="100"/>
        <c:noMultiLvlLbl val="0"/>
      </c:catAx>
      <c:valAx>
        <c:axId val="45646464"/>
        <c:scaling>
          <c:orientation val="minMax"/>
          <c:min val="-1.0000000000000002E-2"/>
        </c:scaling>
        <c:delete val="1"/>
        <c:axPos val="l"/>
        <c:numFmt formatCode="0.0%" sourceLinked="1"/>
        <c:majorTickMark val="none"/>
        <c:minorTickMark val="none"/>
        <c:tickLblPos val="nextTo"/>
        <c:crossAx val="45645504"/>
        <c:crosses val="autoZero"/>
        <c:crossBetween val="between"/>
      </c:valAx>
      <c:spPr>
        <a:pattFill prst="ltDnDiag">
          <a:fgClr>
            <a:srgbClr val="000000">
              <a:alpha val="0"/>
            </a:srgbClr>
          </a:fgClr>
          <a:bgClr>
            <a:srgbClr val="FFFFFF"/>
          </a:bgClr>
        </a:pattFill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bg1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all" spc="15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mk-MK" dirty="0"/>
              <a:t>К</a:t>
            </a:r>
            <a:r>
              <a:rPr lang="mk-MK" baseline="0" dirty="0"/>
              <a:t> р е д и т и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all" spc="15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3379255010333081E-3"/>
          <c:y val="9.4936972786264853E-2"/>
          <c:w val="0.98967209587142813"/>
          <c:h val="0.7468924039109035"/>
        </c:manualLayout>
      </c:layout>
      <c:lineChart>
        <c:grouping val="standard"/>
        <c:varyColors val="0"/>
        <c:ser>
          <c:idx val="0"/>
          <c:order val="0"/>
          <c:tx>
            <c:strRef>
              <c:f>Sheet2!$A$2</c:f>
              <c:strCache>
                <c:ptCount val="1"/>
                <c:pt idx="0">
                  <c:v>Loans</c:v>
                </c:pt>
              </c:strCache>
            </c:strRef>
          </c:tx>
          <c:spPr>
            <a:ln w="6350" cap="flat" cmpd="dbl" algn="ctr">
              <a:solidFill>
                <a:srgbClr val="FFFF00"/>
              </a:solidFill>
              <a:miter lim="800000"/>
            </a:ln>
            <a:effectLst/>
          </c:spPr>
          <c:marker>
            <c:symbol val="none"/>
          </c:marker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>
                          <a:lumMod val="6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3D79-426C-A33B-CBD5EDBC82A5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>
                          <a:lumMod val="6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3D79-426C-A33B-CBD5EDBC82A5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>
                          <a:lumMod val="6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3D79-426C-A33B-CBD5EDBC82A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Sheet2!$B$1:$J$1</c:f>
              <c:strCache>
                <c:ptCount val="9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Q1 24</c:v>
                </c:pt>
                <c:pt idx="6">
                  <c:v>Q2 24</c:v>
                </c:pt>
                <c:pt idx="7">
                  <c:v>Q3 24</c:v>
                </c:pt>
                <c:pt idx="8">
                  <c:v>2024</c:v>
                </c:pt>
              </c:strCache>
            </c:strRef>
          </c:cat>
          <c:val>
            <c:numRef>
              <c:f>Sheet2!$B$2:$J$2</c:f>
              <c:numCache>
                <c:formatCode>#,##0</c:formatCode>
                <c:ptCount val="9"/>
                <c:pt idx="0">
                  <c:v>339699</c:v>
                </c:pt>
                <c:pt idx="1">
                  <c:v>353502</c:v>
                </c:pt>
                <c:pt idx="2">
                  <c:v>383627</c:v>
                </c:pt>
                <c:pt idx="3">
                  <c:v>422522</c:v>
                </c:pt>
                <c:pt idx="4">
                  <c:v>440560</c:v>
                </c:pt>
                <c:pt idx="5">
                  <c:v>444977</c:v>
                </c:pt>
                <c:pt idx="6">
                  <c:v>458207</c:v>
                </c:pt>
                <c:pt idx="7">
                  <c:v>464860</c:v>
                </c:pt>
                <c:pt idx="8">
                  <c:v>489924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BBE-4389-B069-C3EFCDCA0DE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934943151"/>
        <c:axId val="934944111"/>
      </c:lineChart>
      <c:catAx>
        <c:axId val="93494315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  <a:alpha val="32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3175" cap="flat" cmpd="sng" algn="ctr">
            <a:solidFill>
              <a:schemeClr val="tx1">
                <a:lumMod val="15000"/>
                <a:lumOff val="85000"/>
              </a:schemeClr>
            </a:solidFill>
            <a:round/>
            <a:tailEnd type="none" w="med" len="lg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4944111"/>
        <c:crosses val="autoZero"/>
        <c:auto val="1"/>
        <c:lblAlgn val="ctr"/>
        <c:lblOffset val="100"/>
        <c:noMultiLvlLbl val="0"/>
      </c:catAx>
      <c:valAx>
        <c:axId val="934944111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  <a:alpha val="32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crossAx val="93494315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 i="0" u="none" strike="noStrike" kern="1200" cap="none" spc="0" normalizeH="0" baseline="0">
                <a:solidFill>
                  <a:prstClr val="black">
                    <a:lumMod val="50000"/>
                    <a:lumOff val="50000"/>
                  </a:prstClr>
                </a:solidFill>
                <a:latin typeface="+mj-lt"/>
                <a:ea typeface="+mj-ea"/>
                <a:cs typeface="+mj-cs"/>
              </a:defRPr>
            </a:pPr>
            <a:r>
              <a:rPr lang="mk-MK" sz="1600" b="1" i="0" u="none" strike="noStrike" kern="1200" cap="none" spc="0" normalizeH="0" baseline="0" dirty="0">
                <a:solidFill>
                  <a:srgbClr val="FF0000"/>
                </a:solidFill>
              </a:rPr>
              <a:t>Структура на кредитите</a:t>
            </a:r>
            <a:endParaRPr lang="en-US" sz="1600" b="1" i="0" u="none" strike="noStrike" kern="1200" cap="none" spc="0" normalizeH="0" baseline="0" dirty="0">
              <a:solidFill>
                <a:srgbClr val="FF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600" b="1" i="0" u="none" strike="noStrike" kern="1200" cap="none" spc="0" normalizeH="0" baseline="0">
              <a:solidFill>
                <a:prstClr val="black">
                  <a:lumMod val="50000"/>
                  <a:lumOff val="50000"/>
                </a:prst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3.0555555555555555E-2"/>
          <c:y val="0.18300925925925926"/>
          <c:w val="0.95"/>
          <c:h val="0.60368802857976089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депозити!$A$34</c:f>
              <c:strCache>
                <c:ptCount val="1"/>
                <c:pt idx="0">
                  <c:v>нефинансиски друштва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dk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96B3-4F1B-ACEE-7DD8D4127260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dk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96B3-4F1B-ACEE-7DD8D4127260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dk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96B3-4F1B-ACEE-7DD8D412726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депозити!$B$33:$J$33</c:f>
              <c:strCache>
                <c:ptCount val="9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Q1 24</c:v>
                </c:pt>
                <c:pt idx="6">
                  <c:v>Q2 24</c:v>
                </c:pt>
                <c:pt idx="7">
                  <c:v>Q3 24</c:v>
                </c:pt>
                <c:pt idx="8">
                  <c:v>2024</c:v>
                </c:pt>
              </c:strCache>
            </c:strRef>
          </c:cat>
          <c:val>
            <c:numRef>
              <c:f>депозити!$B$34:$J$34</c:f>
              <c:numCache>
                <c:formatCode>0%</c:formatCode>
                <c:ptCount val="9"/>
                <c:pt idx="0">
                  <c:v>0.49079530981928343</c:v>
                </c:pt>
                <c:pt idx="1">
                  <c:v>0.4764334512433655</c:v>
                </c:pt>
                <c:pt idx="2">
                  <c:v>0.47869158445500021</c:v>
                </c:pt>
                <c:pt idx="3">
                  <c:v>0.48573408930099393</c:v>
                </c:pt>
                <c:pt idx="4">
                  <c:v>0.48076836508706744</c:v>
                </c:pt>
                <c:pt idx="5">
                  <c:v>0.47970877846829951</c:v>
                </c:pt>
                <c:pt idx="6">
                  <c:v>0.48209699199639705</c:v>
                </c:pt>
                <c:pt idx="7">
                  <c:v>0.47941883943501146</c:v>
                </c:pt>
                <c:pt idx="8">
                  <c:v>0.49221793612503079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B3-4F1B-ACEE-7DD8D4127260}"/>
            </c:ext>
          </c:extLst>
        </c:ser>
        <c:ser>
          <c:idx val="1"/>
          <c:order val="1"/>
          <c:tx>
            <c:strRef>
              <c:f>депозити!$A$35</c:f>
              <c:strCache>
                <c:ptCount val="1"/>
                <c:pt idx="0">
                  <c:v>домаќинства</c:v>
                </c:pt>
              </c:strCache>
            </c:strRef>
          </c:tx>
          <c:spPr>
            <a:solidFill>
              <a:schemeClr val="bg1"/>
            </a:solidFill>
            <a:ln>
              <a:solidFill>
                <a:srgbClr val="FFFF00"/>
              </a:solidFill>
            </a:ln>
            <a:effectLst/>
          </c:spPr>
          <c:invertIfNegative val="0"/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dk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96B3-4F1B-ACEE-7DD8D4127260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dk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96B3-4F1B-ACEE-7DD8D4127260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dk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96B3-4F1B-ACEE-7DD8D412726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депозити!$B$33:$J$33</c:f>
              <c:strCache>
                <c:ptCount val="9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Q1 24</c:v>
                </c:pt>
                <c:pt idx="6">
                  <c:v>Q2 24</c:v>
                </c:pt>
                <c:pt idx="7">
                  <c:v>Q3 24</c:v>
                </c:pt>
                <c:pt idx="8">
                  <c:v>2024</c:v>
                </c:pt>
              </c:strCache>
            </c:strRef>
          </c:cat>
          <c:val>
            <c:numRef>
              <c:f>депозити!$B$35:$J$35</c:f>
              <c:numCache>
                <c:formatCode>0%</c:formatCode>
                <c:ptCount val="9"/>
                <c:pt idx="0">
                  <c:v>0.49900201126160831</c:v>
                </c:pt>
                <c:pt idx="1">
                  <c:v>0.51248974080202003</c:v>
                </c:pt>
                <c:pt idx="2">
                  <c:v>0.51134881984770619</c:v>
                </c:pt>
                <c:pt idx="3">
                  <c:v>0.50017244178305587</c:v>
                </c:pt>
                <c:pt idx="4">
                  <c:v>0.51294553015243149</c:v>
                </c:pt>
                <c:pt idx="5">
                  <c:v>0.5145675555657433</c:v>
                </c:pt>
                <c:pt idx="6">
                  <c:v>0.51227715970728249</c:v>
                </c:pt>
                <c:pt idx="7">
                  <c:v>0.51546332976433062</c:v>
                </c:pt>
                <c:pt idx="8">
                  <c:v>0.5026712951282869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6B3-4F1B-ACEE-7DD8D412726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858343807"/>
        <c:axId val="1858344287"/>
      </c:barChart>
      <c:catAx>
        <c:axId val="18583438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58344287"/>
        <c:crosses val="autoZero"/>
        <c:auto val="1"/>
        <c:lblAlgn val="ctr"/>
        <c:lblOffset val="100"/>
        <c:noMultiLvlLbl val="0"/>
      </c:catAx>
      <c:valAx>
        <c:axId val="1858344287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858343807"/>
        <c:crosses val="autoZero"/>
        <c:crossBetween val="between"/>
      </c:valAx>
      <c:spPr>
        <a:pattFill prst="ltDnDiag">
          <a:fgClr>
            <a:srgbClr val="000000">
              <a:alpha val="0"/>
            </a:srgbClr>
          </a:fgClr>
          <a:bgClr>
            <a:srgbClr val="FFFFFF"/>
          </a:bgClr>
        </a:pattFill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chemeClr val="bg1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00" b="1" i="0" u="none" strike="noStrike" kern="1200" spc="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mk-MK" sz="900" b="1" dirty="0">
                <a:solidFill>
                  <a:srgbClr val="002060"/>
                </a:solidFill>
                <a:latin typeface="+mn-lt"/>
              </a:rPr>
              <a:t>домаќинства </a:t>
            </a:r>
            <a:endParaRPr lang="en-US" sz="900" b="1" dirty="0">
              <a:solidFill>
                <a:srgbClr val="002060"/>
              </a:solidFill>
              <a:latin typeface="+mn-lt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spc="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'12.2010-9.2021'!$GA$33</c:f>
              <c:strCache>
                <c:ptCount val="1"/>
                <c:pt idx="0">
                  <c:v>30.09.2021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</c:spPr>
          <c:dPt>
            <c:idx val="0"/>
            <c:bubble3D val="0"/>
            <c:spPr>
              <a:solidFill>
                <a:schemeClr val="bg1">
                  <a:lumMod val="9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3F2-4513-B6B9-0EB84DE6B4D0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3F2-4513-B6B9-0EB84DE6B4D0}"/>
              </c:ext>
            </c:extLst>
          </c:dPt>
          <c:dPt>
            <c:idx val="2"/>
            <c:bubble3D val="0"/>
            <c:spPr>
              <a:solidFill>
                <a:schemeClr val="bg1">
                  <a:lumMod val="9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3F2-4513-B6B9-0EB84DE6B4D0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mk-MK" baseline="0" dirty="0"/>
                      <a:t>Станбени кредити
 36%</a:t>
                    </a:r>
                  </a:p>
                </c:rich>
              </c:tx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A3F2-4513-B6B9-0EB84DE6B4D0}"/>
                </c:ext>
              </c:extLst>
            </c:dLbl>
            <c:dLbl>
              <c:idx val="1"/>
              <c:layout>
                <c:manualLayout>
                  <c:x val="0.2146997825822835"/>
                  <c:y val="-0.1674524213029754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D6533F63-4205-41C6-90D6-0C56E4879B86}" type="CATEGORYNAME">
                      <a:rPr lang="ru-RU"/>
                      <a:pPr>
                        <a:defRPr sz="1000"/>
                      </a:pPr>
                      <a:t>[CATEGORY NAME]</a:t>
                    </a:fld>
                    <a:r>
                      <a:rPr lang="ru-RU" baseline="0" dirty="0"/>
                      <a:t>
63 %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4222828661981858"/>
                      <c:h val="0.3153524974472202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A3F2-4513-B6B9-0EB84DE6B4D0}"/>
                </c:ext>
              </c:extLst>
            </c:dLbl>
            <c:dLbl>
              <c:idx val="2"/>
              <c:layout>
                <c:manualLayout>
                  <c:x val="9.3532227554602235E-3"/>
                  <c:y val="0.16501916589593213"/>
                </c:manualLayout>
              </c:layout>
              <c:tx>
                <c:rich>
                  <a:bodyPr/>
                  <a:lstStyle/>
                  <a:p>
                    <a:fld id="{A3850A9F-B34B-4085-BD68-6D9DF5A79470}" type="CATEGORYNAME">
                      <a:rPr lang="mk-MK"/>
                      <a:pPr/>
                      <a:t>[CATEGORY NAME]</a:t>
                    </a:fld>
                    <a:r>
                      <a:rPr lang="mk-MK" baseline="0" dirty="0"/>
                      <a:t>
0,16 %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A3F2-4513-B6B9-0EB84DE6B4D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'12.2010-9.2021'!$FZ$34:$FZ$36</c:f>
              <c:strCache>
                <c:ptCount val="3"/>
                <c:pt idx="0">
                  <c:v>Стамбени кредити</c:v>
                </c:pt>
                <c:pt idx="1">
                  <c:v>Картички и потрошувачки кредити</c:v>
                </c:pt>
                <c:pt idx="2">
                  <c:v>автомобилски кредити</c:v>
                </c:pt>
              </c:strCache>
            </c:strRef>
          </c:cat>
          <c:val>
            <c:numRef>
              <c:f>'12.2010-9.2021'!$GA$34:$GA$36</c:f>
              <c:numCache>
                <c:formatCode>0.0%</c:formatCode>
                <c:ptCount val="3"/>
                <c:pt idx="0" formatCode="0.00%">
                  <c:v>0.30889098450713698</c:v>
                </c:pt>
                <c:pt idx="1">
                  <c:v>0.67088072737990112</c:v>
                </c:pt>
                <c:pt idx="2" formatCode="0.00%">
                  <c:v>1.1669101711402723E-3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3F2-4513-B6B9-0EB84DE6B4D0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u="none" strike="noStrike" kern="1200" cap="none" spc="20" baseline="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mk-MK" sz="1200" b="0" i="0" u="none" strike="noStrike" kern="1200" cap="none" spc="20" baseline="0" dirty="0">
                <a:solidFill>
                  <a:srgbClr val="FF0000"/>
                </a:solidFill>
              </a:rPr>
              <a:t>Кр</a:t>
            </a:r>
            <a:r>
              <a:rPr lang="en-US" sz="1200" b="0" i="0" u="none" strike="noStrike" kern="1200" cap="none" spc="20" baseline="0" dirty="0">
                <a:solidFill>
                  <a:srgbClr val="FF0000"/>
                </a:solidFill>
              </a:rPr>
              <a:t>е</a:t>
            </a:r>
            <a:r>
              <a:rPr lang="mk-MK" sz="1200" b="0" i="0" u="none" strike="noStrike" kern="1200" cap="none" spc="20" baseline="0" dirty="0">
                <a:solidFill>
                  <a:srgbClr val="FF0000"/>
                </a:solidFill>
              </a:rPr>
              <a:t>дити во </a:t>
            </a:r>
            <a:r>
              <a:rPr lang="en-US" sz="1200" b="0" i="0" u="none" strike="noStrike" kern="1200" cap="none" spc="20" baseline="0" dirty="0" err="1">
                <a:solidFill>
                  <a:srgbClr val="FF0000"/>
                </a:solidFill>
              </a:rPr>
              <a:t>климатски</a:t>
            </a:r>
            <a:r>
              <a:rPr lang="en-US" sz="1200" b="0" i="0" u="none" strike="noStrike" kern="1200" cap="none" spc="20" baseline="0" dirty="0">
                <a:solidFill>
                  <a:srgbClr val="FF0000"/>
                </a:solidFill>
              </a:rPr>
              <a:t> </a:t>
            </a:r>
            <a:r>
              <a:rPr lang="en-US" sz="1200" b="0" i="0" u="none" strike="noStrike" kern="1200" cap="none" spc="20" baseline="0" dirty="0" err="1">
                <a:solidFill>
                  <a:srgbClr val="FF0000"/>
                </a:solidFill>
              </a:rPr>
              <a:t>чувствителни</a:t>
            </a:r>
            <a:r>
              <a:rPr lang="en-US" sz="1200" b="0" i="0" u="none" strike="noStrike" kern="1200" cap="none" spc="20" baseline="0" dirty="0">
                <a:solidFill>
                  <a:srgbClr val="FF0000"/>
                </a:solidFill>
              </a:rPr>
              <a:t> </a:t>
            </a:r>
            <a:r>
              <a:rPr lang="en-US" sz="1200" b="0" i="0" u="none" strike="noStrike" kern="1200" cap="none" spc="20" baseline="0" dirty="0" err="1">
                <a:solidFill>
                  <a:srgbClr val="FF0000"/>
                </a:solidFill>
              </a:rPr>
              <a:t>дејности</a:t>
            </a:r>
            <a:endParaRPr lang="en-US" sz="1200" b="0" i="0" u="none" strike="noStrike" kern="1200" cap="none" spc="20" baseline="0" dirty="0">
              <a:solidFill>
                <a:srgbClr val="FF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200" b="0" i="0" u="none" strike="noStrike" kern="1200" cap="none" spc="20" baseline="0">
              <a:solidFill>
                <a:prstClr val="black">
                  <a:lumMod val="50000"/>
                  <a:lumOff val="50000"/>
                </a:prst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Sheet1!$C$1:$C$3</c:f>
              <c:strCache>
                <c:ptCount val="3"/>
                <c:pt idx="0">
                  <c:v>2017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cat>
            <c:strRef>
              <c:f>Sheet1!$B$4:$B$10</c:f>
              <c:strCache>
                <c:ptCount val="7"/>
                <c:pt idx="0">
                  <c:v>Кредитна изложеност на банките врз основа на кредитите на нефинансиските друштва во климатски чувствителни дејности (во 000 MKD)</c:v>
                </c:pt>
                <c:pt idx="1">
                  <c:v>Fossil fuels</c:v>
                </c:pt>
                <c:pt idx="2">
                  <c:v>Utilities</c:v>
                </c:pt>
                <c:pt idx="3">
                  <c:v>Energy-intensive sectors</c:v>
                </c:pt>
                <c:pt idx="4">
                  <c:v>Buildings</c:v>
                </c:pt>
                <c:pt idx="5">
                  <c:v>Transportation</c:v>
                </c:pt>
                <c:pt idx="6">
                  <c:v>Agriculture </c:v>
                </c:pt>
              </c:strCache>
            </c:strRef>
          </c:cat>
          <c:val>
            <c:numRef>
              <c:f>Sheet1!$C$4:$C$10</c:f>
              <c:numCache>
                <c:formatCode>#,##0</c:formatCode>
                <c:ptCount val="7"/>
                <c:pt idx="0">
                  <c:v>108624891</c:v>
                </c:pt>
                <c:pt idx="1">
                  <c:v>10184994</c:v>
                </c:pt>
                <c:pt idx="2">
                  <c:v>15531517</c:v>
                </c:pt>
                <c:pt idx="3">
                  <c:v>25823231</c:v>
                </c:pt>
                <c:pt idx="4">
                  <c:v>28850095</c:v>
                </c:pt>
                <c:pt idx="5">
                  <c:v>23326012</c:v>
                </c:pt>
                <c:pt idx="6">
                  <c:v>4909042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6BF-4930-8142-E708DB02AD8E}"/>
            </c:ext>
          </c:extLst>
        </c:ser>
        <c:ser>
          <c:idx val="1"/>
          <c:order val="1"/>
          <c:tx>
            <c:strRef>
              <c:f>Sheet1!$D$1:$D$3</c:f>
              <c:strCache>
                <c:ptCount val="3"/>
                <c:pt idx="0">
                  <c:v>2018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110000"/>
                    <a:satMod val="105000"/>
                    <a:tint val="67000"/>
                  </a:schemeClr>
                </a:gs>
                <a:gs pos="50000">
                  <a:schemeClr val="accent2">
                    <a:lumMod val="105000"/>
                    <a:satMod val="103000"/>
                    <a:tint val="73000"/>
                  </a:schemeClr>
                </a:gs>
                <a:gs pos="100000">
                  <a:schemeClr val="accent2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/>
          </c:spPr>
          <c:invertIfNegative val="0"/>
          <c:cat>
            <c:strRef>
              <c:f>Sheet1!$B$4:$B$10</c:f>
              <c:strCache>
                <c:ptCount val="7"/>
                <c:pt idx="0">
                  <c:v>Кредитна изложеност на банките врз основа на кредитите на нефинансиските друштва во климатски чувствителни дејности (во 000 MKD)</c:v>
                </c:pt>
                <c:pt idx="1">
                  <c:v>Fossil fuels</c:v>
                </c:pt>
                <c:pt idx="2">
                  <c:v>Utilities</c:v>
                </c:pt>
                <c:pt idx="3">
                  <c:v>Energy-intensive sectors</c:v>
                </c:pt>
                <c:pt idx="4">
                  <c:v>Buildings</c:v>
                </c:pt>
                <c:pt idx="5">
                  <c:v>Transportation</c:v>
                </c:pt>
                <c:pt idx="6">
                  <c:v>Agriculture </c:v>
                </c:pt>
              </c:strCache>
            </c:strRef>
          </c:cat>
          <c:val>
            <c:numRef>
              <c:f>Sheet1!$D$4:$D$10</c:f>
              <c:numCache>
                <c:formatCode>#,##0</c:formatCode>
                <c:ptCount val="7"/>
                <c:pt idx="0">
                  <c:v>108611723</c:v>
                </c:pt>
                <c:pt idx="1">
                  <c:v>9426158</c:v>
                </c:pt>
                <c:pt idx="2">
                  <c:v>14368063</c:v>
                </c:pt>
                <c:pt idx="3">
                  <c:v>23527724</c:v>
                </c:pt>
                <c:pt idx="4">
                  <c:v>32548173</c:v>
                </c:pt>
                <c:pt idx="5">
                  <c:v>23873735</c:v>
                </c:pt>
                <c:pt idx="6">
                  <c:v>4867870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6BF-4930-8142-E708DB02AD8E}"/>
            </c:ext>
          </c:extLst>
        </c:ser>
        <c:ser>
          <c:idx val="2"/>
          <c:order val="2"/>
          <c:tx>
            <c:strRef>
              <c:f>Sheet1!$E$1:$E$3</c:f>
              <c:strCache>
                <c:ptCount val="3"/>
                <c:pt idx="0">
                  <c:v>2019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lumMod val="110000"/>
                    <a:satMod val="105000"/>
                    <a:tint val="67000"/>
                  </a:schemeClr>
                </a:gs>
                <a:gs pos="50000">
                  <a:schemeClr val="accent3">
                    <a:lumMod val="105000"/>
                    <a:satMod val="103000"/>
                    <a:tint val="73000"/>
                  </a:schemeClr>
                </a:gs>
                <a:gs pos="100000">
                  <a:schemeClr val="accent3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3">
                  <a:shade val="95000"/>
                </a:schemeClr>
              </a:solidFill>
              <a:round/>
            </a:ln>
            <a:effectLst/>
          </c:spPr>
          <c:invertIfNegative val="0"/>
          <c:cat>
            <c:strRef>
              <c:f>Sheet1!$B$4:$B$10</c:f>
              <c:strCache>
                <c:ptCount val="7"/>
                <c:pt idx="0">
                  <c:v>Кредитна изложеност на банките врз основа на кредитите на нефинансиските друштва во климатски чувствителни дејности (во 000 MKD)</c:v>
                </c:pt>
                <c:pt idx="1">
                  <c:v>Fossil fuels</c:v>
                </c:pt>
                <c:pt idx="2">
                  <c:v>Utilities</c:v>
                </c:pt>
                <c:pt idx="3">
                  <c:v>Energy-intensive sectors</c:v>
                </c:pt>
                <c:pt idx="4">
                  <c:v>Buildings</c:v>
                </c:pt>
                <c:pt idx="5">
                  <c:v>Transportation</c:v>
                </c:pt>
                <c:pt idx="6">
                  <c:v>Agriculture </c:v>
                </c:pt>
              </c:strCache>
            </c:strRef>
          </c:cat>
          <c:val>
            <c:numRef>
              <c:f>Sheet1!$E$4:$E$10</c:f>
              <c:numCache>
                <c:formatCode>#,##0</c:formatCode>
                <c:ptCount val="7"/>
                <c:pt idx="0">
                  <c:v>114665584</c:v>
                </c:pt>
                <c:pt idx="1">
                  <c:v>10483231</c:v>
                </c:pt>
                <c:pt idx="2">
                  <c:v>12457365</c:v>
                </c:pt>
                <c:pt idx="3">
                  <c:v>26167894</c:v>
                </c:pt>
                <c:pt idx="4">
                  <c:v>34826592</c:v>
                </c:pt>
                <c:pt idx="5">
                  <c:v>25944962</c:v>
                </c:pt>
                <c:pt idx="6">
                  <c:v>4785540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6BF-4930-8142-E708DB02AD8E}"/>
            </c:ext>
          </c:extLst>
        </c:ser>
        <c:ser>
          <c:idx val="3"/>
          <c:order val="3"/>
          <c:tx>
            <c:strRef>
              <c:f>Sheet1!$F$1:$F$3</c:f>
              <c:strCache>
                <c:ptCount val="3"/>
                <c:pt idx="0">
                  <c:v>2020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lumMod val="110000"/>
                    <a:satMod val="105000"/>
                    <a:tint val="67000"/>
                  </a:schemeClr>
                </a:gs>
                <a:gs pos="50000">
                  <a:schemeClr val="accent4">
                    <a:lumMod val="105000"/>
                    <a:satMod val="103000"/>
                    <a:tint val="73000"/>
                  </a:schemeClr>
                </a:gs>
                <a:gs pos="100000">
                  <a:schemeClr val="accent4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4">
                  <a:shade val="95000"/>
                </a:schemeClr>
              </a:solidFill>
              <a:round/>
            </a:ln>
            <a:effectLst/>
          </c:spPr>
          <c:invertIfNegative val="0"/>
          <c:cat>
            <c:strRef>
              <c:f>Sheet1!$B$4:$B$10</c:f>
              <c:strCache>
                <c:ptCount val="7"/>
                <c:pt idx="0">
                  <c:v>Кредитна изложеност на банките врз основа на кредитите на нефинансиските друштва во климатски чувствителни дејности (во 000 MKD)</c:v>
                </c:pt>
                <c:pt idx="1">
                  <c:v>Fossil fuels</c:v>
                </c:pt>
                <c:pt idx="2">
                  <c:v>Utilities</c:v>
                </c:pt>
                <c:pt idx="3">
                  <c:v>Energy-intensive sectors</c:v>
                </c:pt>
                <c:pt idx="4">
                  <c:v>Buildings</c:v>
                </c:pt>
                <c:pt idx="5">
                  <c:v>Transportation</c:v>
                </c:pt>
                <c:pt idx="6">
                  <c:v>Agriculture </c:v>
                </c:pt>
              </c:strCache>
            </c:strRef>
          </c:cat>
          <c:val>
            <c:numRef>
              <c:f>Sheet1!$F$4:$F$10</c:f>
              <c:numCache>
                <c:formatCode>#,##0</c:formatCode>
                <c:ptCount val="7"/>
                <c:pt idx="0">
                  <c:v>123072258</c:v>
                </c:pt>
                <c:pt idx="1">
                  <c:v>11055220</c:v>
                </c:pt>
                <c:pt idx="2">
                  <c:v>13279623</c:v>
                </c:pt>
                <c:pt idx="3">
                  <c:v>29498806</c:v>
                </c:pt>
                <c:pt idx="4">
                  <c:v>36177965</c:v>
                </c:pt>
                <c:pt idx="5">
                  <c:v>27786316</c:v>
                </c:pt>
                <c:pt idx="6">
                  <c:v>5274328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6BF-4930-8142-E708DB02AD8E}"/>
            </c:ext>
          </c:extLst>
        </c:ser>
        <c:ser>
          <c:idx val="4"/>
          <c:order val="4"/>
          <c:tx>
            <c:strRef>
              <c:f>Sheet1!$G$1:$G$3</c:f>
              <c:strCache>
                <c:ptCount val="3"/>
                <c:pt idx="0">
                  <c:v>2021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lumMod val="110000"/>
                    <a:satMod val="105000"/>
                    <a:tint val="67000"/>
                  </a:schemeClr>
                </a:gs>
                <a:gs pos="50000">
                  <a:schemeClr val="accent5">
                    <a:lumMod val="105000"/>
                    <a:satMod val="103000"/>
                    <a:tint val="73000"/>
                  </a:schemeClr>
                </a:gs>
                <a:gs pos="100000">
                  <a:schemeClr val="accent5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5">
                  <a:shade val="95000"/>
                </a:schemeClr>
              </a:solidFill>
              <a:round/>
            </a:ln>
            <a:effectLst/>
          </c:spPr>
          <c:invertIfNegative val="0"/>
          <c:cat>
            <c:strRef>
              <c:f>Sheet1!$B$4:$B$10</c:f>
              <c:strCache>
                <c:ptCount val="7"/>
                <c:pt idx="0">
                  <c:v>Кредитна изложеност на банките врз основа на кредитите на нефинансиските друштва во климатски чувствителни дејности (во 000 MKD)</c:v>
                </c:pt>
                <c:pt idx="1">
                  <c:v>Fossil fuels</c:v>
                </c:pt>
                <c:pt idx="2">
                  <c:v>Utilities</c:v>
                </c:pt>
                <c:pt idx="3">
                  <c:v>Energy-intensive sectors</c:v>
                </c:pt>
                <c:pt idx="4">
                  <c:v>Buildings</c:v>
                </c:pt>
                <c:pt idx="5">
                  <c:v>Transportation</c:v>
                </c:pt>
                <c:pt idx="6">
                  <c:v>Agriculture </c:v>
                </c:pt>
              </c:strCache>
            </c:strRef>
          </c:cat>
          <c:val>
            <c:numRef>
              <c:f>Sheet1!$G$4:$G$10</c:f>
              <c:numCache>
                <c:formatCode>#,##0</c:formatCode>
                <c:ptCount val="7"/>
                <c:pt idx="0">
                  <c:v>134006636</c:v>
                </c:pt>
                <c:pt idx="1">
                  <c:v>10625262</c:v>
                </c:pt>
                <c:pt idx="2">
                  <c:v>15418847</c:v>
                </c:pt>
                <c:pt idx="3">
                  <c:v>28028559</c:v>
                </c:pt>
                <c:pt idx="4">
                  <c:v>44246919</c:v>
                </c:pt>
                <c:pt idx="5">
                  <c:v>29984378</c:v>
                </c:pt>
                <c:pt idx="6">
                  <c:v>5702671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6BF-4930-8142-E708DB02AD8E}"/>
            </c:ext>
          </c:extLst>
        </c:ser>
        <c:ser>
          <c:idx val="5"/>
          <c:order val="5"/>
          <c:tx>
            <c:strRef>
              <c:f>Sheet1!$H$1:$H$3</c:f>
              <c:strCache>
                <c:ptCount val="3"/>
                <c:pt idx="0">
                  <c:v>2022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lumMod val="110000"/>
                    <a:satMod val="105000"/>
                    <a:tint val="67000"/>
                  </a:schemeClr>
                </a:gs>
                <a:gs pos="50000">
                  <a:schemeClr val="accent6">
                    <a:lumMod val="105000"/>
                    <a:satMod val="103000"/>
                    <a:tint val="73000"/>
                  </a:schemeClr>
                </a:gs>
                <a:gs pos="100000">
                  <a:schemeClr val="accent6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6">
                  <a:shade val="95000"/>
                </a:schemeClr>
              </a:solidFill>
              <a:round/>
            </a:ln>
            <a:effectLst/>
          </c:spPr>
          <c:invertIfNegative val="0"/>
          <c:cat>
            <c:strRef>
              <c:f>Sheet1!$B$4:$B$10</c:f>
              <c:strCache>
                <c:ptCount val="7"/>
                <c:pt idx="0">
                  <c:v>Кредитна изложеност на банките врз основа на кредитите на нефинансиските друштва во климатски чувствителни дејности (во 000 MKD)</c:v>
                </c:pt>
                <c:pt idx="1">
                  <c:v>Fossil fuels</c:v>
                </c:pt>
                <c:pt idx="2">
                  <c:v>Utilities</c:v>
                </c:pt>
                <c:pt idx="3">
                  <c:v>Energy-intensive sectors</c:v>
                </c:pt>
                <c:pt idx="4">
                  <c:v>Buildings</c:v>
                </c:pt>
                <c:pt idx="5">
                  <c:v>Transportation</c:v>
                </c:pt>
                <c:pt idx="6">
                  <c:v>Agriculture </c:v>
                </c:pt>
              </c:strCache>
            </c:strRef>
          </c:cat>
          <c:val>
            <c:numRef>
              <c:f>Sheet1!$H$4:$H$10</c:f>
              <c:numCache>
                <c:formatCode>#,##0</c:formatCode>
                <c:ptCount val="7"/>
                <c:pt idx="0">
                  <c:v>146330107</c:v>
                </c:pt>
                <c:pt idx="1">
                  <c:v>9686563</c:v>
                </c:pt>
                <c:pt idx="2">
                  <c:v>20382368</c:v>
                </c:pt>
                <c:pt idx="3">
                  <c:v>31873766</c:v>
                </c:pt>
                <c:pt idx="4">
                  <c:v>47521905</c:v>
                </c:pt>
                <c:pt idx="5">
                  <c:v>31251017</c:v>
                </c:pt>
                <c:pt idx="6">
                  <c:v>5614488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6BF-4930-8142-E708DB02AD8E}"/>
            </c:ext>
          </c:extLst>
        </c:ser>
        <c:ser>
          <c:idx val="6"/>
          <c:order val="6"/>
          <c:tx>
            <c:strRef>
              <c:f>Sheet1!$I$1:$I$3</c:f>
              <c:strCache>
                <c:ptCount val="3"/>
                <c:pt idx="0">
                  <c:v>2023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60000"/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60000"/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60000"/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lumMod val="60000"/>
                  <a:shade val="95000"/>
                </a:schemeClr>
              </a:solidFill>
              <a:round/>
            </a:ln>
            <a:effectLst/>
          </c:spPr>
          <c:invertIfNegative val="0"/>
          <c:cat>
            <c:strRef>
              <c:f>Sheet1!$B$4:$B$10</c:f>
              <c:strCache>
                <c:ptCount val="7"/>
                <c:pt idx="0">
                  <c:v>Кредитна изложеност на банките врз основа на кредитите на нефинансиските друштва во климатски чувствителни дејности (во 000 MKD)</c:v>
                </c:pt>
                <c:pt idx="1">
                  <c:v>Fossil fuels</c:v>
                </c:pt>
                <c:pt idx="2">
                  <c:v>Utilities</c:v>
                </c:pt>
                <c:pt idx="3">
                  <c:v>Energy-intensive sectors</c:v>
                </c:pt>
                <c:pt idx="4">
                  <c:v>Buildings</c:v>
                </c:pt>
                <c:pt idx="5">
                  <c:v>Transportation</c:v>
                </c:pt>
                <c:pt idx="6">
                  <c:v>Agriculture </c:v>
                </c:pt>
              </c:strCache>
            </c:strRef>
          </c:cat>
          <c:val>
            <c:numRef>
              <c:f>Sheet1!$I$4:$I$10</c:f>
              <c:numCache>
                <c:formatCode>#,##0</c:formatCode>
                <c:ptCount val="7"/>
                <c:pt idx="0">
                  <c:v>156327146</c:v>
                </c:pt>
                <c:pt idx="1">
                  <c:v>9234662</c:v>
                </c:pt>
                <c:pt idx="2">
                  <c:v>25452804</c:v>
                </c:pt>
                <c:pt idx="3">
                  <c:v>30379477</c:v>
                </c:pt>
                <c:pt idx="4">
                  <c:v>53619775</c:v>
                </c:pt>
                <c:pt idx="5">
                  <c:v>32213811</c:v>
                </c:pt>
                <c:pt idx="6">
                  <c:v>5426617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6BF-4930-8142-E708DB02AD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793807359"/>
        <c:axId val="1793808319"/>
      </c:barChart>
      <c:catAx>
        <c:axId val="179380735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93808319"/>
        <c:crosses val="autoZero"/>
        <c:auto val="1"/>
        <c:lblAlgn val="ctr"/>
        <c:lblOffset val="100"/>
        <c:noMultiLvlLbl val="0"/>
      </c:catAx>
      <c:valAx>
        <c:axId val="179380831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938073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none" spc="0" normalizeH="0" baseline="0">
                <a:solidFill>
                  <a:srgbClr val="411B45"/>
                </a:solidFill>
                <a:latin typeface="+mn-lt"/>
                <a:ea typeface="+mj-ea"/>
                <a:cs typeface="+mj-cs"/>
              </a:defRPr>
            </a:pPr>
            <a:r>
              <a:rPr lang="en-GB" sz="1600" b="1" i="0" u="none" strike="noStrike" kern="1200" cap="none" spc="0" normalizeH="0" baseline="0" dirty="0">
                <a:solidFill>
                  <a:srgbClr val="002060"/>
                </a:solidFill>
              </a:rPr>
              <a:t>NPL Coverage - Coverage of non-performing loans with impairment</a:t>
            </a:r>
            <a:endParaRPr lang="ru-RU" sz="1600" b="1" i="0" u="none" strike="noStrike" dirty="0">
              <a:solidFill>
                <a:srgbClr val="002060"/>
              </a:solidFill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none" spc="0" normalizeH="0" baseline="0">
              <a:solidFill>
                <a:srgbClr val="411B45"/>
              </a:solidFill>
              <a:latin typeface="+mn-lt"/>
              <a:ea typeface="+mj-ea"/>
              <a:cs typeface="+mj-cs"/>
            </a:defRPr>
          </a:pPr>
          <a:endParaRPr lang="ru-RU"/>
        </a:p>
      </c:txPr>
    </c:title>
    <c:autoTitleDeleted val="0"/>
    <c:plotArea>
      <c:layout/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72219344"/>
        <c:axId val="1832608400"/>
      </c:lineChart>
      <c:catAx>
        <c:axId val="472219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32608400"/>
        <c:crosses val="autoZero"/>
        <c:auto val="1"/>
        <c:lblAlgn val="ctr"/>
        <c:lblOffset val="100"/>
        <c:noMultiLvlLbl val="0"/>
      </c:catAx>
      <c:valAx>
        <c:axId val="1832608400"/>
        <c:scaling>
          <c:orientation val="minMax"/>
        </c:scaling>
        <c:delete val="1"/>
        <c:axPos val="l"/>
        <c:numFmt formatCode="0.00%" sourceLinked="1"/>
        <c:majorTickMark val="none"/>
        <c:minorTickMark val="none"/>
        <c:tickLblPos val="nextTo"/>
        <c:crossAx val="472219344"/>
        <c:crosses val="autoZero"/>
        <c:crossBetween val="between"/>
      </c:valAx>
      <c:spPr>
        <a:pattFill prst="ltDnDiag">
          <a:fgClr>
            <a:srgbClr val="000000">
              <a:alpha val="0"/>
            </a:srgbClr>
          </a:fgClr>
          <a:bgClr>
            <a:srgbClr val="FFFFFF"/>
          </a:bgClr>
        </a:pattFill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 b="0" i="0" u="none" strike="noStrike" kern="1200" cap="none" spc="0" normalizeH="0" baseline="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ea typeface="+mj-ea"/>
                <a:cs typeface="+mj-cs"/>
              </a:defRPr>
            </a:pPr>
            <a:r>
              <a:rPr lang="ru-RU" sz="1100" b="1" i="0" u="none" strike="noStrike" dirty="0">
                <a:solidFill>
                  <a:srgbClr val="FF0000"/>
                </a:solidFill>
                <a:effectLst/>
              </a:rPr>
              <a:t>Нефункционални кредити / Вкупни кредити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 b="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</a:defRPr>
            </a:pPr>
            <a:r>
              <a:rPr lang="mk-MK" sz="1100" b="0" i="0" u="none" strike="noStrike" kern="1200" cap="none" spc="0" normalizeH="0" baseline="0" dirty="0">
                <a:solidFill>
                  <a:prstClr val="black">
                    <a:lumMod val="50000"/>
                    <a:lumOff val="50000"/>
                  </a:prstClr>
                </a:solidFill>
              </a:rPr>
              <a:t>(</a:t>
            </a:r>
            <a:r>
              <a:rPr lang="en-US" sz="1100" b="0" i="0" u="none" strike="noStrike" kern="1200" cap="none" spc="0" normalizeH="0" baseline="0" dirty="0">
                <a:solidFill>
                  <a:prstClr val="black">
                    <a:lumMod val="50000"/>
                    <a:lumOff val="50000"/>
                  </a:prstClr>
                </a:solidFill>
              </a:rPr>
              <a:t>NPL)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100" b="0" i="0" u="none" strike="noStrike" kern="1200" cap="none" spc="0" normalizeH="0" baseline="0">
              <a:solidFill>
                <a:prstClr val="black">
                  <a:lumMod val="50000"/>
                  <a:lumOff val="50000"/>
                </a:prstClr>
              </a:solidFill>
              <a:latin typeface="+mn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'годишна анализа'!$B$28</c:f>
              <c:strCache>
                <c:ptCount val="1"/>
                <c:pt idx="0">
                  <c:v>нефункционални кредити (NPL)</c:v>
                </c:pt>
              </c:strCache>
            </c:strRef>
          </c:tx>
          <c:spPr>
            <a:ln w="22225" cap="rnd">
              <a:solidFill>
                <a:srgbClr val="FFFF00"/>
              </a:solidFill>
              <a:round/>
            </a:ln>
            <a:effectLst/>
          </c:spPr>
          <c:marker>
            <c:symbol val="none"/>
          </c:marker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>
                          <a:lumMod val="6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792C-4C54-B94C-D7C61E8DC66C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bg1">
                          <a:lumMod val="6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792C-4C54-B94C-D7C61E8DC66C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792C-4C54-B94C-D7C61E8DC66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'годишна анализа'!$C$2:$K$2</c:f>
              <c:strCache>
                <c:ptCount val="9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Q1 24</c:v>
                </c:pt>
                <c:pt idx="6">
                  <c:v>Q2 24</c:v>
                </c:pt>
                <c:pt idx="7">
                  <c:v>Q3 24</c:v>
                </c:pt>
                <c:pt idx="8">
                  <c:v>2024</c:v>
                </c:pt>
              </c:strCache>
            </c:strRef>
          </c:cat>
          <c:val>
            <c:numRef>
              <c:f>'годишна анализа'!$C$28:$K$28</c:f>
              <c:numCache>
                <c:formatCode>#,##0.00</c:formatCode>
                <c:ptCount val="9"/>
                <c:pt idx="0">
                  <c:v>4.7528097419430102</c:v>
                </c:pt>
                <c:pt idx="1">
                  <c:v>3.3590526196644857</c:v>
                </c:pt>
                <c:pt idx="2">
                  <c:v>3.2348578579317251</c:v>
                </c:pt>
                <c:pt idx="3">
                  <c:v>2.887134193366979</c:v>
                </c:pt>
                <c:pt idx="4">
                  <c:v>2.7749848401907142</c:v>
                </c:pt>
                <c:pt idx="5">
                  <c:v>3.0626413835848743</c:v>
                </c:pt>
                <c:pt idx="6">
                  <c:v>3.0981908616285589</c:v>
                </c:pt>
                <c:pt idx="7">
                  <c:v>3.0215187309477329</c:v>
                </c:pt>
                <c:pt idx="8">
                  <c:v>2.6913719018152311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92C-4C54-B94C-D7C61E8DC66C}"/>
            </c:ext>
          </c:extLst>
        </c:ser>
        <c:ser>
          <c:idx val="2"/>
          <c:order val="1"/>
          <c:tx>
            <c:strRef>
              <c:f>'годишна анализа'!$B$29</c:f>
              <c:strCache>
                <c:ptCount val="1"/>
                <c:pt idx="0">
                  <c:v>ЕУ</c:v>
                </c:pt>
              </c:strCache>
            </c:strRef>
          </c:tx>
          <c:spPr>
            <a:ln w="22225" cap="rnd">
              <a:solidFill>
                <a:schemeClr val="accent3"/>
              </a:solidFill>
              <a:prstDash val="sysDot"/>
              <a:round/>
            </a:ln>
            <a:effectLst/>
          </c:spPr>
          <c:marker>
            <c:symbol val="none"/>
          </c:marker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>
                          <a:lumMod val="6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792C-4C54-B94C-D7C61E8DC66C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bg1">
                          <a:lumMod val="6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792C-4C54-B94C-D7C61E8DC66C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792C-4C54-B94C-D7C61E8DC66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'годишна анализа'!$C$2:$K$2</c:f>
              <c:strCache>
                <c:ptCount val="9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Q1 24</c:v>
                </c:pt>
                <c:pt idx="6">
                  <c:v>Q2 24</c:v>
                </c:pt>
                <c:pt idx="7">
                  <c:v>Q3 24</c:v>
                </c:pt>
                <c:pt idx="8">
                  <c:v>2024</c:v>
                </c:pt>
              </c:strCache>
            </c:strRef>
          </c:cat>
          <c:val>
            <c:numRef>
              <c:f>'годишна анализа'!$C$29:$K$29</c:f>
              <c:numCache>
                <c:formatCode>#,##0.00</c:formatCode>
                <c:ptCount val="9"/>
                <c:pt idx="0">
                  <c:v>3.22</c:v>
                </c:pt>
                <c:pt idx="1">
                  <c:v>2.63</c:v>
                </c:pt>
                <c:pt idx="2">
                  <c:v>2.61</c:v>
                </c:pt>
                <c:pt idx="3">
                  <c:v>2.27</c:v>
                </c:pt>
                <c:pt idx="4">
                  <c:v>2.2999999999999998</c:v>
                </c:pt>
                <c:pt idx="5">
                  <c:v>2.31</c:v>
                </c:pt>
                <c:pt idx="6">
                  <c:v>2.2999999999999998</c:v>
                </c:pt>
                <c:pt idx="7">
                  <c:v>2.31</c:v>
                </c:pt>
                <c:pt idx="8">
                  <c:v>2.2799999999999998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792C-4C54-B94C-D7C61E8DC6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38735392"/>
        <c:axId val="962469840"/>
      </c:lineChart>
      <c:catAx>
        <c:axId val="538735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2469840"/>
        <c:crosses val="autoZero"/>
        <c:auto val="1"/>
        <c:lblAlgn val="ctr"/>
        <c:lblOffset val="100"/>
        <c:noMultiLvlLbl val="0"/>
      </c:catAx>
      <c:valAx>
        <c:axId val="962469840"/>
        <c:scaling>
          <c:orientation val="minMax"/>
          <c:min val="2.0000000000000004E-2"/>
        </c:scaling>
        <c:delete val="1"/>
        <c:axPos val="l"/>
        <c:numFmt formatCode="#,##0.00" sourceLinked="1"/>
        <c:majorTickMark val="none"/>
        <c:minorTickMark val="none"/>
        <c:tickLblPos val="nextTo"/>
        <c:crossAx val="538735392"/>
        <c:crosses val="autoZero"/>
        <c:crossBetween val="between"/>
      </c:valAx>
      <c:spPr>
        <a:pattFill prst="ltDnDiag">
          <a:fgClr>
            <a:srgbClr val="000000">
              <a:alpha val="0"/>
            </a:srgbClr>
          </a:fgClr>
          <a:bgClr>
            <a:srgbClr val="FFFFFF"/>
          </a:bgClr>
        </a:pattFill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 b="0" i="0" u="none" strike="noStrike" kern="1200" cap="none" spc="0" normalizeH="0" baseline="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ea typeface="+mj-ea"/>
                <a:cs typeface="+mj-cs"/>
              </a:defRPr>
            </a:pPr>
            <a:r>
              <a:rPr lang="ru-RU" sz="1100" b="1" i="0" u="none" strike="noStrike" dirty="0">
                <a:solidFill>
                  <a:srgbClr val="FF0000"/>
                </a:solidFill>
                <a:effectLst/>
              </a:rPr>
              <a:t>Покриеност на </a:t>
            </a:r>
            <a:r>
              <a:rPr lang="en-US" sz="1100" b="1" i="0" u="none" strike="noStrike" dirty="0">
                <a:solidFill>
                  <a:srgbClr val="FF0000"/>
                </a:solidFill>
                <a:effectLst/>
              </a:rPr>
              <a:t>NPL</a:t>
            </a:r>
            <a:r>
              <a:rPr lang="en-US" sz="1100" b="1" i="0" u="none" strike="noStrike" baseline="0" dirty="0">
                <a:solidFill>
                  <a:srgbClr val="FF0000"/>
                </a:solidFill>
                <a:effectLst/>
              </a:rPr>
              <a:t> </a:t>
            </a:r>
            <a:r>
              <a:rPr lang="ru-RU" sz="1100" b="1" i="0" u="none" strike="noStrike" dirty="0">
                <a:solidFill>
                  <a:srgbClr val="FF0000"/>
                </a:solidFill>
                <a:effectLst/>
              </a:rPr>
              <a:t>со исправката на вредност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 b="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</a:defRPr>
            </a:pPr>
            <a:endParaRPr lang="en-US" sz="1100" b="0" i="0" u="none" strike="noStrike" kern="1200" cap="none" spc="0" normalizeH="0" baseline="0" dirty="0">
              <a:solidFill>
                <a:srgbClr val="FF0000"/>
              </a:solidFill>
            </a:endParaRPr>
          </a:p>
        </c:rich>
      </c:tx>
      <c:layout>
        <c:manualLayout>
          <c:xMode val="edge"/>
          <c:yMode val="edge"/>
          <c:x val="0.34667429896984048"/>
          <c:y val="1.296703887627164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100" b="0" i="0" u="none" strike="noStrike" kern="1200" cap="none" spc="0" normalizeH="0" baseline="0">
              <a:solidFill>
                <a:prstClr val="black">
                  <a:lumMod val="50000"/>
                  <a:lumOff val="50000"/>
                </a:prstClr>
              </a:solidFill>
              <a:latin typeface="+mn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'годишна анализа'!$B$31</c:f>
              <c:strCache>
                <c:ptCount val="1"/>
                <c:pt idx="0">
                  <c:v>покриеност на NPL со исправка на вредност</c:v>
                </c:pt>
              </c:strCache>
            </c:strRef>
          </c:tx>
          <c:spPr>
            <a:ln w="22225" cap="rnd">
              <a:solidFill>
                <a:srgbClr val="FFFF00"/>
              </a:solidFill>
              <a:round/>
            </a:ln>
            <a:effectLst/>
          </c:spPr>
          <c:marker>
            <c:symbol val="none"/>
          </c:marker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>
                          <a:lumMod val="6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5010-4500-8DE3-75816457D156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5010-4500-8DE3-75816457D156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5010-4500-8DE3-75816457D15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'годишна анализа'!$C$30:$K$30</c:f>
              <c:strCache>
                <c:ptCount val="9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Q1 24</c:v>
                </c:pt>
                <c:pt idx="6">
                  <c:v>Q2 24</c:v>
                </c:pt>
                <c:pt idx="7">
                  <c:v>Q3 24</c:v>
                </c:pt>
                <c:pt idx="8">
                  <c:v>2024</c:v>
                </c:pt>
              </c:strCache>
            </c:strRef>
          </c:cat>
          <c:val>
            <c:numRef>
              <c:f>'годишна анализа'!$C$31:$K$31</c:f>
              <c:numCache>
                <c:formatCode>#,##0.0</c:formatCode>
                <c:ptCount val="9"/>
                <c:pt idx="0">
                  <c:v>67.726593495021504</c:v>
                </c:pt>
                <c:pt idx="1">
                  <c:v>73.226510165459473</c:v>
                </c:pt>
                <c:pt idx="2">
                  <c:v>66.279528426735084</c:v>
                </c:pt>
                <c:pt idx="3">
                  <c:v>69.378846386845382</c:v>
                </c:pt>
                <c:pt idx="4">
                  <c:v>70.09718159549459</c:v>
                </c:pt>
                <c:pt idx="5">
                  <c:v>63.427595207594443</c:v>
                </c:pt>
                <c:pt idx="6">
                  <c:v>63.668703467906298</c:v>
                </c:pt>
                <c:pt idx="7">
                  <c:v>64.213058776934048</c:v>
                </c:pt>
                <c:pt idx="8">
                  <c:v>62.935845734533643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010-4500-8DE3-75816457D156}"/>
            </c:ext>
          </c:extLst>
        </c:ser>
        <c:ser>
          <c:idx val="1"/>
          <c:order val="1"/>
          <c:tx>
            <c:strRef>
              <c:f>'годишна анализа'!$B$32</c:f>
              <c:strCache>
                <c:ptCount val="1"/>
                <c:pt idx="0">
                  <c:v>ЕУ</c:v>
                </c:pt>
              </c:strCache>
            </c:strRef>
          </c:tx>
          <c:spPr>
            <a:ln w="22225" cap="rnd">
              <a:solidFill>
                <a:schemeClr val="bg1">
                  <a:lumMod val="50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5010-4500-8DE3-75816457D156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5010-4500-8DE3-75816457D156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5010-4500-8DE3-75816457D15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'годишна анализа'!$C$30:$K$30</c:f>
              <c:strCache>
                <c:ptCount val="9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Q1 24</c:v>
                </c:pt>
                <c:pt idx="6">
                  <c:v>Q2 24</c:v>
                </c:pt>
                <c:pt idx="7">
                  <c:v>Q3 24</c:v>
                </c:pt>
                <c:pt idx="8">
                  <c:v>2024</c:v>
                </c:pt>
              </c:strCache>
            </c:strRef>
          </c:cat>
          <c:val>
            <c:numRef>
              <c:f>'годишна анализа'!$C$32:$K$32</c:f>
              <c:numCache>
                <c:formatCode>#,##0.00</c:formatCode>
                <c:ptCount val="9"/>
                <c:pt idx="0">
                  <c:v>43.98</c:v>
                </c:pt>
                <c:pt idx="1">
                  <c:v>43.26</c:v>
                </c:pt>
                <c:pt idx="2">
                  <c:v>42.94</c:v>
                </c:pt>
                <c:pt idx="3">
                  <c:v>41.94</c:v>
                </c:pt>
                <c:pt idx="4">
                  <c:v>40.58</c:v>
                </c:pt>
                <c:pt idx="5">
                  <c:v>40.06</c:v>
                </c:pt>
                <c:pt idx="6">
                  <c:v>40.409999999999997</c:v>
                </c:pt>
                <c:pt idx="7">
                  <c:v>39.93</c:v>
                </c:pt>
                <c:pt idx="8">
                  <c:v>39.6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5010-4500-8DE3-75816457D1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95620591"/>
        <c:axId val="1795635471"/>
      </c:lineChart>
      <c:catAx>
        <c:axId val="17956205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95635471"/>
        <c:crosses val="autoZero"/>
        <c:auto val="1"/>
        <c:lblAlgn val="ctr"/>
        <c:lblOffset val="100"/>
        <c:noMultiLvlLbl val="0"/>
      </c:catAx>
      <c:valAx>
        <c:axId val="1795635471"/>
        <c:scaling>
          <c:orientation val="minMax"/>
        </c:scaling>
        <c:delete val="1"/>
        <c:axPos val="l"/>
        <c:numFmt formatCode="#,##0.0" sourceLinked="1"/>
        <c:majorTickMark val="none"/>
        <c:minorTickMark val="none"/>
        <c:tickLblPos val="nextTo"/>
        <c:crossAx val="1795620591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0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n-lt"/>
                <a:ea typeface="+mj-ea"/>
                <a:cs typeface="+mj-cs"/>
              </a:defRPr>
            </a:pPr>
            <a:r>
              <a:rPr lang="mk-MK" sz="1100" b="1" i="0" u="none" strike="noStrike" kern="1200" cap="none" spc="0" normalizeH="0" baseline="0" dirty="0">
                <a:solidFill>
                  <a:srgbClr val="FF0000"/>
                </a:solidFill>
              </a:rPr>
              <a:t>Адекватност на капиталот</a:t>
            </a:r>
            <a:endParaRPr lang="ru-RU" sz="1100" b="1" i="0" u="none" strike="noStrike" kern="1200" cap="none" spc="0" normalizeH="0" baseline="0" dirty="0">
              <a:solidFill>
                <a:srgbClr val="FF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n-lt"/>
              <a:ea typeface="+mj-ea"/>
              <a:cs typeface="+mj-cs"/>
            </a:defRPr>
          </a:pPr>
          <a:endParaRPr lang="ru-R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'годишна анализа'!$B$47</c:f>
              <c:strCache>
                <c:ptCount val="1"/>
                <c:pt idx="0">
                  <c:v>Адекватност на капиталот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F049-40EC-A710-534A82FF7C56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F049-40EC-A710-534A82FF7C56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F049-40EC-A710-534A82FF7C5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'годишна анализа'!$C$2:$K$2</c:f>
              <c:strCache>
                <c:ptCount val="9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Q1 24</c:v>
                </c:pt>
                <c:pt idx="6">
                  <c:v>Q2 24</c:v>
                </c:pt>
                <c:pt idx="7">
                  <c:v>Q3 24</c:v>
                </c:pt>
                <c:pt idx="8">
                  <c:v>2024</c:v>
                </c:pt>
              </c:strCache>
            </c:strRef>
          </c:cat>
          <c:val>
            <c:numRef>
              <c:f>'годишна анализа'!$C$47:$K$47</c:f>
              <c:numCache>
                <c:formatCode>#,##0.0</c:formatCode>
                <c:ptCount val="9"/>
                <c:pt idx="0">
                  <c:v>16.313815251708768</c:v>
                </c:pt>
                <c:pt idx="1">
                  <c:v>16.69661628855695</c:v>
                </c:pt>
                <c:pt idx="2">
                  <c:v>17.314068341155956</c:v>
                </c:pt>
                <c:pt idx="3">
                  <c:v>17.72029503535623</c:v>
                </c:pt>
                <c:pt idx="4">
                  <c:v>18.08105895067089</c:v>
                </c:pt>
                <c:pt idx="5">
                  <c:v>18.921990496952152</c:v>
                </c:pt>
                <c:pt idx="6">
                  <c:v>19.04246523398653</c:v>
                </c:pt>
                <c:pt idx="7">
                  <c:v>18.997762371556853</c:v>
                </c:pt>
                <c:pt idx="8">
                  <c:v>18.901744977596788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049-40EC-A710-534A82FF7C56}"/>
            </c:ext>
          </c:extLst>
        </c:ser>
        <c:ser>
          <c:idx val="1"/>
          <c:order val="1"/>
          <c:tx>
            <c:strRef>
              <c:f>'годишна анализа'!$B$48</c:f>
              <c:strCache>
                <c:ptCount val="1"/>
                <c:pt idx="0">
                  <c:v>ЕУ</c:v>
                </c:pt>
              </c:strCache>
            </c:strRef>
          </c:tx>
          <c:spPr>
            <a:ln w="22225" cap="rnd">
              <a:solidFill>
                <a:schemeClr val="bg1">
                  <a:lumMod val="50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F049-40EC-A710-534A82FF7C56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F049-40EC-A710-534A82FF7C56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F049-40EC-A710-534A82FF7C56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F049-40EC-A710-534A82FF7C56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F049-40EC-A710-534A82FF7C56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F049-40EC-A710-534A82FF7C56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F049-40EC-A710-534A82FF7C56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F049-40EC-A710-534A82FF7C56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F049-40EC-A710-534A82FF7C5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'годишна анализа'!$C$2:$K$2</c:f>
              <c:strCache>
                <c:ptCount val="9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Q1 24</c:v>
                </c:pt>
                <c:pt idx="6">
                  <c:v>Q2 24</c:v>
                </c:pt>
                <c:pt idx="7">
                  <c:v>Q3 24</c:v>
                </c:pt>
                <c:pt idx="8">
                  <c:v>2024</c:v>
                </c:pt>
              </c:strCache>
            </c:strRef>
          </c:cat>
          <c:val>
            <c:numRef>
              <c:f>'годишна анализа'!$C$48:$K$48</c:f>
              <c:numCache>
                <c:formatCode>#,##0.00</c:formatCode>
                <c:ptCount val="9"/>
                <c:pt idx="0">
                  <c:v>14.94</c:v>
                </c:pt>
                <c:pt idx="1">
                  <c:v>15.65</c:v>
                </c:pt>
                <c:pt idx="2">
                  <c:v>15.6</c:v>
                </c:pt>
                <c:pt idx="3">
                  <c:v>15.38</c:v>
                </c:pt>
                <c:pt idx="4">
                  <c:v>15.88</c:v>
                </c:pt>
                <c:pt idx="5">
                  <c:v>15.74</c:v>
                </c:pt>
                <c:pt idx="6">
                  <c:v>15.81</c:v>
                </c:pt>
                <c:pt idx="7">
                  <c:v>15.74</c:v>
                </c:pt>
                <c:pt idx="8">
                  <c:v>15.86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F049-40EC-A710-534A82FF7C5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384819983"/>
        <c:axId val="1198914543"/>
      </c:lineChart>
      <c:catAx>
        <c:axId val="138481998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dk1">
                  <a:lumMod val="15000"/>
                  <a:lumOff val="85000"/>
                  <a:alpha val="51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98914543"/>
        <c:crosses val="autoZero"/>
        <c:auto val="1"/>
        <c:lblAlgn val="ctr"/>
        <c:lblOffset val="100"/>
        <c:noMultiLvlLbl val="0"/>
      </c:catAx>
      <c:valAx>
        <c:axId val="1198914543"/>
        <c:scaling>
          <c:orientation val="minMax"/>
          <c:min val="14.129999999999999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84819983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rgbClr val="FFFF00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 i="0" u="none" strike="noStrike" kern="1200" cap="none" spc="0" normalizeH="0" baseline="0">
                <a:solidFill>
                  <a:prstClr val="black">
                    <a:lumMod val="50000"/>
                    <a:lumOff val="50000"/>
                  </a:prstClr>
                </a:solidFill>
                <a:latin typeface="+mj-lt"/>
                <a:ea typeface="+mj-ea"/>
                <a:cs typeface="+mj-cs"/>
              </a:defRPr>
            </a:pPr>
            <a:r>
              <a:rPr lang="mk-MK" sz="1600" b="1" i="0" u="none" strike="noStrike" kern="1200" cap="all" spc="0" normalizeH="0" baseline="0" dirty="0">
                <a:solidFill>
                  <a:srgbClr val="FF0000"/>
                </a:solidFill>
                <a:effectLst/>
              </a:rPr>
              <a:t>СТРУКТУРА НА ИЗВОРИТЕ</a:t>
            </a:r>
            <a:endParaRPr lang="en-US" sz="1600" b="1" i="0" u="none" strike="noStrike" kern="1200" cap="none" spc="0" normalizeH="0" baseline="0" dirty="0">
              <a:solidFill>
                <a:srgbClr val="FF0000"/>
              </a:solidFill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600" b="1" i="0" u="none" strike="noStrike" kern="1200" cap="none" spc="0" normalizeH="0" baseline="0">
              <a:solidFill>
                <a:prstClr val="black">
                  <a:lumMod val="50000"/>
                  <a:lumOff val="50000"/>
                </a:prst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3.241748334978186E-2"/>
          <c:y val="0.15056479989291324"/>
          <c:w val="0.93516503330043632"/>
          <c:h val="0.64374741965297577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Sheet1!$A$19</c:f>
              <c:strCache>
                <c:ptCount val="1"/>
                <c:pt idx="0">
                  <c:v>Депозити</c:v>
                </c:pt>
              </c:strCache>
            </c:strRef>
          </c:tx>
          <c:spPr>
            <a:solidFill>
              <a:schemeClr val="accent5">
                <a:shade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Sheet1!$B$18:$J$18</c:f>
              <c:strCache>
                <c:ptCount val="9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Q1 24</c:v>
                </c:pt>
                <c:pt idx="6">
                  <c:v>Q2 24</c:v>
                </c:pt>
                <c:pt idx="7">
                  <c:v>Q3 24</c:v>
                </c:pt>
                <c:pt idx="8">
                  <c:v>2024</c:v>
                </c:pt>
              </c:strCache>
            </c:strRef>
          </c:cat>
          <c:val>
            <c:numRef>
              <c:f>Sheet1!$B$19:$J$19</c:f>
              <c:numCache>
                <c:formatCode>0%</c:formatCode>
                <c:ptCount val="9"/>
                <c:pt idx="0">
                  <c:v>0.73747247572135888</c:v>
                </c:pt>
                <c:pt idx="1">
                  <c:v>0.73589968249413751</c:v>
                </c:pt>
                <c:pt idx="2">
                  <c:v>0.73409888736835838</c:v>
                </c:pt>
                <c:pt idx="3">
                  <c:v>0.72188730809420465</c:v>
                </c:pt>
                <c:pt idx="4">
                  <c:v>0.72261124703544344</c:v>
                </c:pt>
                <c:pt idx="5">
                  <c:v>0.72336921365527285</c:v>
                </c:pt>
                <c:pt idx="6">
                  <c:v>0.72470728551575792</c:v>
                </c:pt>
                <c:pt idx="7">
                  <c:v>0.72803763483025641</c:v>
                </c:pt>
                <c:pt idx="8">
                  <c:v>0.72861088344980429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CE3-4BCD-AA73-6D0EC5253484}"/>
            </c:ext>
          </c:extLst>
        </c:ser>
        <c:ser>
          <c:idx val="1"/>
          <c:order val="1"/>
          <c:tx>
            <c:strRef>
              <c:f>Sheet1!$A$20</c:f>
              <c:strCache>
                <c:ptCount val="1"/>
                <c:pt idx="0">
                  <c:v>Капитал и резерви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Sheet1!$B$18:$J$18</c:f>
              <c:strCache>
                <c:ptCount val="9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Q1 24</c:v>
                </c:pt>
                <c:pt idx="6">
                  <c:v>Q2 24</c:v>
                </c:pt>
                <c:pt idx="7">
                  <c:v>Q3 24</c:v>
                </c:pt>
                <c:pt idx="8">
                  <c:v>2024</c:v>
                </c:pt>
              </c:strCache>
            </c:strRef>
          </c:cat>
          <c:val>
            <c:numRef>
              <c:f>Sheet1!$B$20:$J$20</c:f>
              <c:numCache>
                <c:formatCode>0%</c:formatCode>
                <c:ptCount val="9"/>
                <c:pt idx="0">
                  <c:v>0.10963345206729834</c:v>
                </c:pt>
                <c:pt idx="1">
                  <c:v>0.11643874220539333</c:v>
                </c:pt>
                <c:pt idx="2">
                  <c:v>0.11552047549110177</c:v>
                </c:pt>
                <c:pt idx="3">
                  <c:v>0.12328883237974148</c:v>
                </c:pt>
                <c:pt idx="4">
                  <c:v>0.12442098243161265</c:v>
                </c:pt>
                <c:pt idx="5">
                  <c:v>0.13275268019779737</c:v>
                </c:pt>
                <c:pt idx="6">
                  <c:v>0.13257476931596127</c:v>
                </c:pt>
                <c:pt idx="7">
                  <c:v>0.13580668099278989</c:v>
                </c:pt>
                <c:pt idx="8">
                  <c:v>0.12755149052147641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CE3-4BCD-AA73-6D0EC5253484}"/>
            </c:ext>
          </c:extLst>
        </c:ser>
        <c:ser>
          <c:idx val="2"/>
          <c:order val="2"/>
          <c:tx>
            <c:strRef>
              <c:f>Sheet1!$A$21</c:f>
              <c:strCache>
                <c:ptCount val="1"/>
                <c:pt idx="0">
                  <c:v>останата пасива</c:v>
                </c:pt>
              </c:strCache>
            </c:strRef>
          </c:tx>
          <c:spPr>
            <a:solidFill>
              <a:schemeClr val="accent5">
                <a:tint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Sheet1!$B$18:$J$18</c:f>
              <c:strCache>
                <c:ptCount val="9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Q1 24</c:v>
                </c:pt>
                <c:pt idx="6">
                  <c:v>Q2 24</c:v>
                </c:pt>
                <c:pt idx="7">
                  <c:v>Q3 24</c:v>
                </c:pt>
                <c:pt idx="8">
                  <c:v>2024</c:v>
                </c:pt>
              </c:strCache>
            </c:strRef>
          </c:cat>
          <c:val>
            <c:numRef>
              <c:f>Sheet1!$B$21:$J$21</c:f>
              <c:numCache>
                <c:formatCode>0%</c:formatCode>
                <c:ptCount val="9"/>
                <c:pt idx="0">
                  <c:v>0.15289407221134282</c:v>
                </c:pt>
                <c:pt idx="1">
                  <c:v>0.14766157530046917</c:v>
                </c:pt>
                <c:pt idx="2">
                  <c:v>0.15038063714053981</c:v>
                </c:pt>
                <c:pt idx="3">
                  <c:v>0.15482385952605388</c:v>
                </c:pt>
                <c:pt idx="4">
                  <c:v>0.15296777053294391</c:v>
                </c:pt>
                <c:pt idx="5">
                  <c:v>0.14387810614692978</c:v>
                </c:pt>
                <c:pt idx="6">
                  <c:v>0.14271794516828087</c:v>
                </c:pt>
                <c:pt idx="7">
                  <c:v>0.13615568417695376</c:v>
                </c:pt>
                <c:pt idx="8">
                  <c:v>0.14383762602871927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CE3-4BCD-AA73-6D0EC525348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036309423"/>
        <c:axId val="2036314223"/>
      </c:barChart>
      <c:catAx>
        <c:axId val="203630942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36314223"/>
        <c:crosses val="autoZero"/>
        <c:auto val="1"/>
        <c:lblAlgn val="ctr"/>
        <c:lblOffset val="100"/>
        <c:noMultiLvlLbl val="0"/>
      </c:catAx>
      <c:valAx>
        <c:axId val="2036314223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036309423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cap="none" spc="2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mk-MK" dirty="0">
                <a:solidFill>
                  <a:srgbClr val="002060"/>
                </a:solidFill>
              </a:rPr>
              <a:t>Структура</a:t>
            </a:r>
            <a:r>
              <a:rPr lang="mk-MK" baseline="0" dirty="0">
                <a:solidFill>
                  <a:srgbClr val="002060"/>
                </a:solidFill>
              </a:rPr>
              <a:t> на депозитите</a:t>
            </a:r>
            <a:endParaRPr lang="en-US" dirty="0">
              <a:solidFill>
                <a:srgbClr val="00206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cap="none" spc="2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1.7978960369369325E-2"/>
          <c:y val="0.19102510669394501"/>
          <c:w val="0.95605143020820826"/>
          <c:h val="0.56233341171401663"/>
        </c:manualLayout>
      </c:layout>
      <c:areaChart>
        <c:grouping val="stacked"/>
        <c:varyColors val="0"/>
        <c:ser>
          <c:idx val="1"/>
          <c:order val="1"/>
          <c:tx>
            <c:strRef>
              <c:f>депозити!$A$3</c:f>
              <c:strCache>
                <c:ptCount val="1"/>
                <c:pt idx="0">
                  <c:v>ВКУПНО 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/>
          </c:spPr>
          <c:cat>
            <c:strRef>
              <c:f>депозити!$B$1:$J$1</c:f>
              <c:strCache>
                <c:ptCount val="9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q12024</c:v>
                </c:pt>
                <c:pt idx="6">
                  <c:v>q22024</c:v>
                </c:pt>
                <c:pt idx="7">
                  <c:v>q32024</c:v>
                </c:pt>
                <c:pt idx="8">
                  <c:v>2024</c:v>
                </c:pt>
              </c:strCache>
            </c:strRef>
          </c:cat>
          <c:val>
            <c:numRef>
              <c:f>депозити!$B$3:$J$3</c:f>
              <c:numCache>
                <c:formatCode>_(* #,##0_);_(* \(#,##0\);_(* "-"??_);_(@_)</c:formatCode>
                <c:ptCount val="9"/>
                <c:pt idx="0">
                  <c:v>405586.69799999992</c:v>
                </c:pt>
                <c:pt idx="1">
                  <c:v>430870.06600000005</c:v>
                </c:pt>
                <c:pt idx="2">
                  <c:v>468844.24500000005</c:v>
                </c:pt>
                <c:pt idx="3">
                  <c:v>493954.74599999998</c:v>
                </c:pt>
                <c:pt idx="4">
                  <c:v>539602.25399999996</c:v>
                </c:pt>
                <c:pt idx="5">
                  <c:v>534525.03899999999</c:v>
                </c:pt>
                <c:pt idx="6">
                  <c:v>544431.74599999981</c:v>
                </c:pt>
                <c:pt idx="7">
                  <c:v>556975.14299999992</c:v>
                </c:pt>
                <c:pt idx="8">
                  <c:v>600967.06200000003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B6-47DA-9970-3487ECD028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74428639"/>
        <c:axId val="1974429599"/>
      </c:areaChart>
      <c:barChart>
        <c:barDir val="col"/>
        <c:grouping val="clustered"/>
        <c:varyColors val="0"/>
        <c:ser>
          <c:idx val="0"/>
          <c:order val="0"/>
          <c:tx>
            <c:strRef>
              <c:f>депозити!$A$2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депозити!$B$1:$J$1</c:f>
              <c:strCache>
                <c:ptCount val="9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q12024</c:v>
                </c:pt>
                <c:pt idx="6">
                  <c:v>q22024</c:v>
                </c:pt>
                <c:pt idx="7">
                  <c:v>q32024</c:v>
                </c:pt>
                <c:pt idx="8">
                  <c:v>2024</c:v>
                </c:pt>
              </c:strCache>
            </c:strRef>
          </c:cat>
          <c:val>
            <c:numRef>
              <c:f>депозити!$B$2:$J$2</c:f>
            </c:numRef>
          </c:val>
          <c:extLst>
            <c:ext xmlns:c16="http://schemas.microsoft.com/office/drawing/2014/chart" uri="{C3380CC4-5D6E-409C-BE32-E72D297353CC}">
              <c16:uniqueId val="{00000001-52B6-47DA-9970-3487ECD028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74428639"/>
        <c:axId val="1974429599"/>
      </c:barChart>
      <c:barChart>
        <c:barDir val="col"/>
        <c:grouping val="clustered"/>
        <c:varyColors val="0"/>
        <c:ser>
          <c:idx val="2"/>
          <c:order val="2"/>
          <c:tx>
            <c:strRef>
              <c:f>депозити!$A$4</c:f>
              <c:strCache>
                <c:ptCount val="1"/>
                <c:pt idx="0">
                  <c:v>нефинансиски друштва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 w="9525" cap="flat" cmpd="sng" algn="ctr">
              <a:solidFill>
                <a:schemeClr val="accent3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411B45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депозити!$B$1:$J$1</c:f>
              <c:strCache>
                <c:ptCount val="9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q12024</c:v>
                </c:pt>
                <c:pt idx="6">
                  <c:v>q22024</c:v>
                </c:pt>
                <c:pt idx="7">
                  <c:v>q32024</c:v>
                </c:pt>
                <c:pt idx="8">
                  <c:v>2024</c:v>
                </c:pt>
              </c:strCache>
            </c:strRef>
          </c:cat>
          <c:val>
            <c:numRef>
              <c:f>депозити!$B$4:$J$4</c:f>
              <c:numCache>
                <c:formatCode>_(* #,##0_);_(* \(#,##0\);_(* "-"??_);_(@_)</c:formatCode>
                <c:ptCount val="9"/>
                <c:pt idx="0">
                  <c:v>114852.76400000001</c:v>
                </c:pt>
                <c:pt idx="1">
                  <c:v>127384.56100000002</c:v>
                </c:pt>
                <c:pt idx="2">
                  <c:v>142478.43799999999</c:v>
                </c:pt>
                <c:pt idx="3">
                  <c:v>147832.28099999999</c:v>
                </c:pt>
                <c:pt idx="4">
                  <c:v>167385.478</c:v>
                </c:pt>
                <c:pt idx="5">
                  <c:v>156568.783</c:v>
                </c:pt>
                <c:pt idx="6">
                  <c:v>158366.62900000004</c:v>
                </c:pt>
                <c:pt idx="7">
                  <c:v>162853.954</c:v>
                </c:pt>
                <c:pt idx="8">
                  <c:v>181719.73100000003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2B6-47DA-9970-3487ECD0281D}"/>
            </c:ext>
          </c:extLst>
        </c:ser>
        <c:ser>
          <c:idx val="3"/>
          <c:order val="3"/>
          <c:tx>
            <c:strRef>
              <c:f>депозити!$A$5</c:f>
              <c:strCache>
                <c:ptCount val="1"/>
                <c:pt idx="0">
                  <c:v>домаќинства</c:v>
                </c:pt>
              </c:strCache>
            </c:strRef>
          </c:tx>
          <c:spPr>
            <a:solidFill>
              <a:srgbClr val="00FFFF"/>
            </a:solidFill>
            <a:ln w="9525" cap="flat" cmpd="sng" algn="ctr">
              <a:solidFill>
                <a:schemeClr val="accent4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411B45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депозити!$B$1:$J$1</c:f>
              <c:strCache>
                <c:ptCount val="9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q12024</c:v>
                </c:pt>
                <c:pt idx="6">
                  <c:v>q22024</c:v>
                </c:pt>
                <c:pt idx="7">
                  <c:v>q32024</c:v>
                </c:pt>
                <c:pt idx="8">
                  <c:v>2024</c:v>
                </c:pt>
              </c:strCache>
            </c:strRef>
          </c:cat>
          <c:val>
            <c:numRef>
              <c:f>депозити!$B$5:$J$5</c:f>
              <c:numCache>
                <c:formatCode>_(* #,##0_);_(* \(#,##0\);_(* "-"??_);_(@_)</c:formatCode>
                <c:ptCount val="9"/>
                <c:pt idx="0">
                  <c:v>276671.40299999999</c:v>
                </c:pt>
                <c:pt idx="1">
                  <c:v>288992.022</c:v>
                </c:pt>
                <c:pt idx="2">
                  <c:v>309051.23799999995</c:v>
                </c:pt>
                <c:pt idx="3">
                  <c:v>328436.02899999998</c:v>
                </c:pt>
                <c:pt idx="4">
                  <c:v>354166.125</c:v>
                </c:pt>
                <c:pt idx="5">
                  <c:v>359665.32500000001</c:v>
                </c:pt>
                <c:pt idx="6">
                  <c:v>369250.50499999995</c:v>
                </c:pt>
                <c:pt idx="7">
                  <c:v>376723.29400000005</c:v>
                </c:pt>
                <c:pt idx="8">
                  <c:v>401824.92299999995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2B6-47DA-9970-3487ECD028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74428639"/>
        <c:axId val="1974429599"/>
      </c:barChart>
      <c:catAx>
        <c:axId val="19744286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4429599"/>
        <c:crosses val="autoZero"/>
        <c:auto val="1"/>
        <c:lblAlgn val="ctr"/>
        <c:lblOffset val="100"/>
        <c:noMultiLvlLbl val="0"/>
      </c:catAx>
      <c:valAx>
        <c:axId val="1974429599"/>
        <c:scaling>
          <c:orientation val="minMax"/>
        </c:scaling>
        <c:delete val="1"/>
        <c:axPos val="l"/>
        <c:numFmt formatCode="_(* #,##0_);_(* \(#,##0\);_(* &quot;-&quot;??_);_(@_)" sourceLinked="1"/>
        <c:majorTickMark val="none"/>
        <c:minorTickMark val="none"/>
        <c:tickLblPos val="nextTo"/>
        <c:crossAx val="19744286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cap="all" spc="15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mk-MK" sz="1200" dirty="0">
                <a:solidFill>
                  <a:srgbClr val="002060"/>
                </a:solidFill>
              </a:rPr>
              <a:t>А К Т И В</a:t>
            </a:r>
            <a:r>
              <a:rPr lang="mk-MK" sz="1200" baseline="0" dirty="0">
                <a:solidFill>
                  <a:srgbClr val="002060"/>
                </a:solidFill>
              </a:rPr>
              <a:t> А</a:t>
            </a:r>
            <a:endParaRPr lang="en-US" sz="1200" dirty="0">
              <a:solidFill>
                <a:srgbClr val="002060"/>
              </a:solidFill>
            </a:endParaRPr>
          </a:p>
        </c:rich>
      </c:tx>
      <c:layout>
        <c:manualLayout>
          <c:xMode val="edge"/>
          <c:yMode val="edge"/>
          <c:x val="0.42297565141801174"/>
          <c:y val="1.572464292988480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cap="all" spc="15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3.3216445683383791E-2"/>
          <c:y val="0.15449461678611823"/>
          <c:w val="0.93356710863323245"/>
          <c:h val="0.6631131449966849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'Бруто кредити на нефинан. субј.'!$FG$16</c:f>
              <c:strCache>
                <c:ptCount val="1"/>
                <c:pt idx="0">
                  <c:v>Total assets of the Banking system </c:v>
                </c:pt>
              </c:strCache>
            </c:strRef>
          </c:tx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0C6B-4BDD-9ECC-DDD6B10F8C9A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0C6B-4BDD-9ECC-DDD6B10F8C9A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0C6B-4BDD-9ECC-DDD6B10F8C9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'Бруто кредити на нефинан. субј.'!$FH$15:$FP$15</c:f>
              <c:strCache>
                <c:ptCount val="9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Q1 24</c:v>
                </c:pt>
                <c:pt idx="6">
                  <c:v>Q2 24</c:v>
                </c:pt>
                <c:pt idx="7">
                  <c:v>Q3 24</c:v>
                </c:pt>
                <c:pt idx="8">
                  <c:v>2024</c:v>
                </c:pt>
              </c:strCache>
            </c:strRef>
          </c:cat>
          <c:val>
            <c:numRef>
              <c:f>'Бруто кредити на нефинан. субј.'!$FH$16:$FP$16</c:f>
              <c:numCache>
                <c:formatCode>#,##0</c:formatCode>
                <c:ptCount val="9"/>
                <c:pt idx="0">
                  <c:v>549969</c:v>
                </c:pt>
                <c:pt idx="1">
                  <c:v>585501</c:v>
                </c:pt>
                <c:pt idx="2">
                  <c:v>638666</c:v>
                </c:pt>
                <c:pt idx="3">
                  <c:v>684255</c:v>
                </c:pt>
                <c:pt idx="4">
                  <c:v>746739</c:v>
                </c:pt>
                <c:pt idx="5">
                  <c:v>738938</c:v>
                </c:pt>
                <c:pt idx="6">
                  <c:v>751244</c:v>
                </c:pt>
                <c:pt idx="7">
                  <c:v>765036</c:v>
                </c:pt>
                <c:pt idx="8">
                  <c:v>824812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C6B-4BDD-9ECC-DDD6B10F8C9A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22"/>
        <c:axId val="1035543695"/>
        <c:axId val="1035537455"/>
      </c:barChart>
      <c:catAx>
        <c:axId val="10355436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35537455"/>
        <c:crosses val="autoZero"/>
        <c:auto val="1"/>
        <c:lblAlgn val="ctr"/>
        <c:lblOffset val="100"/>
        <c:noMultiLvlLbl val="0"/>
      </c:catAx>
      <c:valAx>
        <c:axId val="1035537455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103554369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 b="0" i="0" u="none" strike="noStrike" kern="1200" cap="none" spc="0" normalizeH="0" baseline="0">
                <a:solidFill>
                  <a:sysClr val="windowText" lastClr="000000">
                    <a:lumMod val="50000"/>
                    <a:lumOff val="50000"/>
                  </a:sysClr>
                </a:solidFill>
                <a:latin typeface="+mn-lt"/>
                <a:ea typeface="+mj-ea"/>
                <a:cs typeface="+mj-cs"/>
              </a:defRPr>
            </a:pPr>
            <a:r>
              <a:rPr lang="ru-RU" sz="1100" b="0" i="0" u="none" strike="noStrike" dirty="0">
                <a:solidFill>
                  <a:srgbClr val="002060"/>
                </a:solidFill>
                <a:effectLst/>
              </a:rPr>
              <a:t>Стапка на поврат на просечната актива (ROAA)</a:t>
            </a:r>
          </a:p>
        </c:rich>
      </c:tx>
      <c:layout>
        <c:manualLayout>
          <c:xMode val="edge"/>
          <c:yMode val="edge"/>
          <c:x val="0.24315595957941619"/>
          <c:y val="2.274239226687033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100" b="0" i="0" u="none" strike="noStrike" kern="1200" cap="none" spc="0" normalizeH="0" baseline="0">
              <a:solidFill>
                <a:sysClr val="windowText" lastClr="000000">
                  <a:lumMod val="50000"/>
                  <a:lumOff val="50000"/>
                </a:sysClr>
              </a:solidFill>
              <a:latin typeface="+mn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2.2717083112710666E-2"/>
          <c:y val="0.18636902116907295"/>
          <c:w val="0.94970808353546543"/>
          <c:h val="0.5431092138093561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'годишна анализа'!$B$49</c:f>
              <c:strCache>
                <c:ptCount val="1"/>
                <c:pt idx="0">
                  <c:v>ROA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rgbClr val="002060"/>
              </a:solidFill>
            </a:ln>
            <a:effectLst/>
          </c:spPr>
          <c:invertIfNegative val="0"/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2230-44C9-83E7-B7FF44FDF166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2230-44C9-83E7-B7FF44FDF166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2230-44C9-83E7-B7FF44FDF16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'годишна анализа'!$C$2:$K$2</c:f>
              <c:strCache>
                <c:ptCount val="9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Q1 24</c:v>
                </c:pt>
                <c:pt idx="6">
                  <c:v>Q2 24</c:v>
                </c:pt>
                <c:pt idx="7">
                  <c:v>Q3 24</c:v>
                </c:pt>
                <c:pt idx="8">
                  <c:v>2024</c:v>
                </c:pt>
              </c:strCache>
            </c:strRef>
          </c:cat>
          <c:val>
            <c:numRef>
              <c:f>'годишна анализа'!$C$49:$K$49</c:f>
              <c:numCache>
                <c:formatCode>_(* #,##0.00_);_(* \(#,##0.00\);_(* "-"??_);_(@_)</c:formatCode>
                <c:ptCount val="9"/>
                <c:pt idx="0">
                  <c:v>1.26918101627187</c:v>
                </c:pt>
                <c:pt idx="1">
                  <c:v>1.2773853137386499</c:v>
                </c:pt>
                <c:pt idx="2">
                  <c:v>1.49490667614897</c:v>
                </c:pt>
                <c:pt idx="3">
                  <c:v>1.4626584565432901</c:v>
                </c:pt>
                <c:pt idx="4">
                  <c:v>1.99799667821312</c:v>
                </c:pt>
                <c:pt idx="5">
                  <c:v>2.3438863772081402</c:v>
                </c:pt>
                <c:pt idx="6">
                  <c:v>2.5477544239833598</c:v>
                </c:pt>
                <c:pt idx="7">
                  <c:v>2.6265088991381802</c:v>
                </c:pt>
                <c:pt idx="8">
                  <c:v>2.2131428736455701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230-44C9-83E7-B7FF44FDF16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384841327"/>
        <c:axId val="527915200"/>
      </c:barChart>
      <c:lineChart>
        <c:grouping val="standard"/>
        <c:varyColors val="0"/>
        <c:ser>
          <c:idx val="1"/>
          <c:order val="1"/>
          <c:tx>
            <c:strRef>
              <c:f>'годишна анализа'!$B$50</c:f>
              <c:strCache>
                <c:ptCount val="1"/>
                <c:pt idx="0">
                  <c:v>ЕУ</c:v>
                </c:pt>
              </c:strCache>
            </c:strRef>
          </c:tx>
          <c:spPr>
            <a:ln w="22225" cap="rnd">
              <a:solidFill>
                <a:srgbClr val="FC0CDA"/>
              </a:solidFill>
              <a:prstDash val="sysDot"/>
              <a:round/>
            </a:ln>
            <a:effectLst/>
          </c:spPr>
          <c:marker>
            <c:symbol val="none"/>
          </c:marker>
          <c:dLbls>
            <c:dLbl>
              <c:idx val="0"/>
              <c:spPr>
                <a:solidFill>
                  <a:srgbClr val="FF99FF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2230-44C9-83E7-B7FF44FDF166}"/>
                </c:ext>
              </c:extLst>
            </c:dLbl>
            <c:dLbl>
              <c:idx val="1"/>
              <c:spPr>
                <a:solidFill>
                  <a:srgbClr val="FF99FF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2230-44C9-83E7-B7FF44FDF166}"/>
                </c:ext>
              </c:extLst>
            </c:dLbl>
            <c:dLbl>
              <c:idx val="2"/>
              <c:spPr>
                <a:solidFill>
                  <a:srgbClr val="FF99FF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2230-44C9-83E7-B7FF44FDF166}"/>
                </c:ext>
              </c:extLst>
            </c:dLbl>
            <c:dLbl>
              <c:idx val="3"/>
              <c:spPr>
                <a:solidFill>
                  <a:srgbClr val="FF99FF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2230-44C9-83E7-B7FF44FDF166}"/>
                </c:ext>
              </c:extLst>
            </c:dLbl>
            <c:dLbl>
              <c:idx val="4"/>
              <c:spPr>
                <a:solidFill>
                  <a:srgbClr val="FF99FF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2230-44C9-83E7-B7FF44FDF166}"/>
                </c:ext>
              </c:extLst>
            </c:dLbl>
            <c:dLbl>
              <c:idx val="5"/>
              <c:spPr>
                <a:solidFill>
                  <a:srgbClr val="FF99FF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2230-44C9-83E7-B7FF44FDF166}"/>
                </c:ext>
              </c:extLst>
            </c:dLbl>
            <c:dLbl>
              <c:idx val="6"/>
              <c:spPr>
                <a:solidFill>
                  <a:srgbClr val="FF99FF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2230-44C9-83E7-B7FF44FDF166}"/>
                </c:ext>
              </c:extLst>
            </c:dLbl>
            <c:dLbl>
              <c:idx val="7"/>
              <c:spPr>
                <a:solidFill>
                  <a:srgbClr val="FF99FF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2230-44C9-83E7-B7FF44FDF166}"/>
                </c:ext>
              </c:extLst>
            </c:dLbl>
            <c:dLbl>
              <c:idx val="8"/>
              <c:spPr>
                <a:solidFill>
                  <a:srgbClr val="FF99FF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2230-44C9-83E7-B7FF44FDF166}"/>
                </c:ext>
              </c:extLst>
            </c:dLbl>
            <c:spPr>
              <a:solidFill>
                <a:srgbClr val="FF99FF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FC0CDA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'годишна анализа'!$C$2:$K$2</c:f>
              <c:strCache>
                <c:ptCount val="9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Q1 24</c:v>
                </c:pt>
                <c:pt idx="6">
                  <c:v>Q2 24</c:v>
                </c:pt>
                <c:pt idx="7">
                  <c:v>Q3 24</c:v>
                </c:pt>
                <c:pt idx="8">
                  <c:v>2024</c:v>
                </c:pt>
              </c:strCache>
            </c:strRef>
          </c:cat>
          <c:val>
            <c:numRef>
              <c:f>'годишна анализа'!$C$50:$K$50</c:f>
              <c:numCache>
                <c:formatCode>0.00</c:formatCode>
                <c:ptCount val="9"/>
                <c:pt idx="0">
                  <c:v>0.36</c:v>
                </c:pt>
                <c:pt idx="1">
                  <c:v>0.1</c:v>
                </c:pt>
                <c:pt idx="2">
                  <c:v>0.43</c:v>
                </c:pt>
                <c:pt idx="3">
                  <c:v>0.49</c:v>
                </c:pt>
                <c:pt idx="4">
                  <c:v>0.63</c:v>
                </c:pt>
                <c:pt idx="5">
                  <c:v>0.65</c:v>
                </c:pt>
                <c:pt idx="6">
                  <c:v>0.68</c:v>
                </c:pt>
                <c:pt idx="7">
                  <c:v>0.7</c:v>
                </c:pt>
                <c:pt idx="8">
                  <c:v>0.67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2230-44C9-83E7-B7FF44FDF1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84841327"/>
        <c:axId val="527915200"/>
      </c:lineChart>
      <c:catAx>
        <c:axId val="138484132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dk1">
                  <a:lumMod val="15000"/>
                  <a:lumOff val="85000"/>
                  <a:alpha val="51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7915200"/>
        <c:crosses val="autoZero"/>
        <c:auto val="1"/>
        <c:lblAlgn val="ctr"/>
        <c:lblOffset val="100"/>
        <c:noMultiLvlLbl val="0"/>
      </c:catAx>
      <c:valAx>
        <c:axId val="52791520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numFmt formatCode="_(* #,##0.00_);_(* \(#,##0.00\);_(* &quot;-&quot;??_);_(@_)" sourceLinked="1"/>
        <c:majorTickMark val="none"/>
        <c:minorTickMark val="none"/>
        <c:tickLblPos val="nextTo"/>
        <c:crossAx val="1384841327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 b="0" i="0" u="none" strike="noStrike" kern="1200" cap="none" spc="0" normalizeH="0" baseline="0">
                <a:solidFill>
                  <a:sysClr val="windowText" lastClr="000000">
                    <a:lumMod val="50000"/>
                    <a:lumOff val="50000"/>
                  </a:sysClr>
                </a:solidFill>
                <a:latin typeface="+mn-lt"/>
                <a:ea typeface="+mj-ea"/>
                <a:cs typeface="+mj-cs"/>
              </a:defRPr>
            </a:pPr>
            <a:r>
              <a:rPr lang="ru-RU" sz="1100" b="0" i="0" u="none" strike="noStrike" dirty="0">
                <a:solidFill>
                  <a:srgbClr val="002060"/>
                </a:solidFill>
                <a:effectLst/>
              </a:rPr>
              <a:t>Стапка на поврат на просечниот капитал (ROAE)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100" b="0" i="0" u="none" strike="noStrike" kern="1200" cap="none" spc="0" normalizeH="0" baseline="0">
              <a:solidFill>
                <a:sysClr val="windowText" lastClr="000000">
                  <a:lumMod val="50000"/>
                  <a:lumOff val="50000"/>
                </a:sysClr>
              </a:solidFill>
              <a:latin typeface="+mn-lt"/>
              <a:ea typeface="+mj-ea"/>
              <a:cs typeface="+mj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'годишна анализа'!$B$51</c:f>
              <c:strCache>
                <c:ptCount val="1"/>
                <c:pt idx="0">
                  <c:v>ROE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rgbClr val="002060"/>
              </a:solidFill>
            </a:ln>
            <a:effectLst/>
          </c:spPr>
          <c:invertIfNegative val="0"/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7830-428B-B246-C543C24CCC48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7830-428B-B246-C543C24CCC48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7830-428B-B246-C543C24CCC4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'годишна анализа'!$C$2:$K$2</c:f>
              <c:strCache>
                <c:ptCount val="9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Q1 24</c:v>
                </c:pt>
                <c:pt idx="6">
                  <c:v>Q2 24</c:v>
                </c:pt>
                <c:pt idx="7">
                  <c:v>Q3 24</c:v>
                </c:pt>
                <c:pt idx="8">
                  <c:v>2024</c:v>
                </c:pt>
              </c:strCache>
            </c:strRef>
          </c:cat>
          <c:val>
            <c:numRef>
              <c:f>'годишна анализа'!$C$51:$K$51</c:f>
              <c:numCache>
                <c:formatCode>_(* #,##0.0_);_(* \(#,##0.0\);_(* "-"??_);_(@_)</c:formatCode>
                <c:ptCount val="9"/>
                <c:pt idx="0">
                  <c:v>11.6640329446439</c:v>
                </c:pt>
                <c:pt idx="1">
                  <c:v>11.2900992188577</c:v>
                </c:pt>
                <c:pt idx="2">
                  <c:v>12.891611494408499</c:v>
                </c:pt>
                <c:pt idx="3">
                  <c:v>12.235885115027299</c:v>
                </c:pt>
                <c:pt idx="4">
                  <c:v>16.128516518361</c:v>
                </c:pt>
                <c:pt idx="5">
                  <c:v>18.231102282323299</c:v>
                </c:pt>
                <c:pt idx="6">
                  <c:v>19.825247019693901</c:v>
                </c:pt>
                <c:pt idx="7">
                  <c:v>20.175547051584498</c:v>
                </c:pt>
                <c:pt idx="8">
                  <c:v>17.555667533434399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830-428B-B246-C543C24CCC4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130571695"/>
        <c:axId val="535620944"/>
      </c:barChart>
      <c:lineChart>
        <c:grouping val="standard"/>
        <c:varyColors val="0"/>
        <c:ser>
          <c:idx val="1"/>
          <c:order val="1"/>
          <c:tx>
            <c:strRef>
              <c:f>'годишна анализа'!$B$52</c:f>
              <c:strCache>
                <c:ptCount val="1"/>
                <c:pt idx="0">
                  <c:v>ЕУ</c:v>
                </c:pt>
              </c:strCache>
            </c:strRef>
          </c:tx>
          <c:spPr>
            <a:ln w="22225" cap="rnd">
              <a:solidFill>
                <a:srgbClr val="FC0CDA"/>
              </a:solidFill>
              <a:prstDash val="sysDot"/>
              <a:round/>
            </a:ln>
            <a:effectLst/>
          </c:spPr>
          <c:marker>
            <c:symbol val="none"/>
          </c:marker>
          <c:dLbls>
            <c:dLbl>
              <c:idx val="0"/>
              <c:spPr>
                <a:solidFill>
                  <a:srgbClr val="FF99FF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7830-428B-B246-C543C24CCC48}"/>
                </c:ext>
              </c:extLst>
            </c:dLbl>
            <c:dLbl>
              <c:idx val="1"/>
              <c:spPr>
                <a:solidFill>
                  <a:srgbClr val="FF99FF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7830-428B-B246-C543C24CCC48}"/>
                </c:ext>
              </c:extLst>
            </c:dLbl>
            <c:dLbl>
              <c:idx val="2"/>
              <c:spPr>
                <a:solidFill>
                  <a:srgbClr val="FF99FF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7830-428B-B246-C543C24CCC48}"/>
                </c:ext>
              </c:extLst>
            </c:dLbl>
            <c:dLbl>
              <c:idx val="3"/>
              <c:spPr>
                <a:solidFill>
                  <a:srgbClr val="FF99FF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7830-428B-B246-C543C24CCC48}"/>
                </c:ext>
              </c:extLst>
            </c:dLbl>
            <c:dLbl>
              <c:idx val="4"/>
              <c:spPr>
                <a:solidFill>
                  <a:srgbClr val="FF99FF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7830-428B-B246-C543C24CCC48}"/>
                </c:ext>
              </c:extLst>
            </c:dLbl>
            <c:dLbl>
              <c:idx val="5"/>
              <c:spPr>
                <a:solidFill>
                  <a:srgbClr val="FF99FF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7830-428B-B246-C543C24CCC48}"/>
                </c:ext>
              </c:extLst>
            </c:dLbl>
            <c:dLbl>
              <c:idx val="6"/>
              <c:spPr>
                <a:solidFill>
                  <a:srgbClr val="FF99FF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7830-428B-B246-C543C24CCC48}"/>
                </c:ext>
              </c:extLst>
            </c:dLbl>
            <c:dLbl>
              <c:idx val="7"/>
              <c:spPr>
                <a:solidFill>
                  <a:srgbClr val="FF99FF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7830-428B-B246-C543C24CCC48}"/>
                </c:ext>
              </c:extLst>
            </c:dLbl>
            <c:dLbl>
              <c:idx val="8"/>
              <c:spPr>
                <a:solidFill>
                  <a:srgbClr val="FF99FF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7830-428B-B246-C543C24CCC48}"/>
                </c:ext>
              </c:extLst>
            </c:dLbl>
            <c:spPr>
              <a:solidFill>
                <a:srgbClr val="FF99FF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'годишна анализа'!$C$2:$K$2</c:f>
              <c:strCache>
                <c:ptCount val="9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Q1 24</c:v>
                </c:pt>
                <c:pt idx="6">
                  <c:v>Q2 24</c:v>
                </c:pt>
                <c:pt idx="7">
                  <c:v>Q3 24</c:v>
                </c:pt>
                <c:pt idx="8">
                  <c:v>2024</c:v>
                </c:pt>
              </c:strCache>
            </c:strRef>
          </c:cat>
          <c:val>
            <c:numRef>
              <c:f>'годишна анализа'!$C$52:$K$52</c:f>
              <c:numCache>
                <c:formatCode>0.00</c:formatCode>
                <c:ptCount val="9"/>
                <c:pt idx="0">
                  <c:v>5.38</c:v>
                </c:pt>
                <c:pt idx="1">
                  <c:v>2.31</c:v>
                </c:pt>
                <c:pt idx="2">
                  <c:v>6.7</c:v>
                </c:pt>
                <c:pt idx="3">
                  <c:v>7.68</c:v>
                </c:pt>
                <c:pt idx="4">
                  <c:v>9.31</c:v>
                </c:pt>
                <c:pt idx="5">
                  <c:v>9.67</c:v>
                </c:pt>
                <c:pt idx="6">
                  <c:v>10.11</c:v>
                </c:pt>
                <c:pt idx="7">
                  <c:v>10.09</c:v>
                </c:pt>
                <c:pt idx="8">
                  <c:v>9.5399999999999991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7830-428B-B246-C543C24CCC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30571695"/>
        <c:axId val="535620944"/>
      </c:lineChart>
      <c:catAx>
        <c:axId val="213057169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dk1">
                  <a:lumMod val="15000"/>
                  <a:lumOff val="85000"/>
                  <a:alpha val="51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5620944"/>
        <c:crosses val="autoZero"/>
        <c:auto val="1"/>
        <c:lblAlgn val="ctr"/>
        <c:lblOffset val="100"/>
        <c:noMultiLvlLbl val="0"/>
      </c:catAx>
      <c:valAx>
        <c:axId val="53562094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numFmt formatCode="_(* #,##0.0_);_(* \(#,##0.0\);_(* &quot;-&quot;??_);_(@_)" sourceLinked="1"/>
        <c:majorTickMark val="none"/>
        <c:minorTickMark val="none"/>
        <c:tickLblPos val="nextTo"/>
        <c:crossAx val="2130571695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50" b="1" i="0" u="none" strike="noStrike" kern="1200" cap="none" spc="0" normalizeH="0" baseline="0">
                <a:solidFill>
                  <a:srgbClr val="002060"/>
                </a:solidFill>
                <a:latin typeface="+mn-lt"/>
                <a:ea typeface="+mj-ea"/>
                <a:cs typeface="+mj-cs"/>
              </a:defRPr>
            </a:pPr>
            <a:r>
              <a:rPr lang="en-US" sz="1050" dirty="0">
                <a:solidFill>
                  <a:srgbClr val="002060"/>
                </a:solidFill>
                <a:latin typeface="+mn-lt"/>
              </a:rPr>
              <a:t>Cost-to</a:t>
            </a:r>
            <a:r>
              <a:rPr lang="en-US" sz="1050" baseline="0" dirty="0">
                <a:solidFill>
                  <a:srgbClr val="002060"/>
                </a:solidFill>
                <a:latin typeface="+mn-lt"/>
              </a:rPr>
              <a:t> income ratio</a:t>
            </a:r>
            <a:endParaRPr lang="en-US" sz="1050" dirty="0">
              <a:solidFill>
                <a:srgbClr val="002060"/>
              </a:solidFill>
              <a:latin typeface="+mn-lt"/>
            </a:endParaRPr>
          </a:p>
        </c:rich>
      </c:tx>
      <c:layout>
        <c:manualLayout>
          <c:xMode val="edge"/>
          <c:yMode val="edge"/>
          <c:x val="0.3591075532535245"/>
          <c:y val="1.976862920900577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cap="none" spc="0" normalizeH="0" baseline="0">
              <a:solidFill>
                <a:srgbClr val="002060"/>
              </a:solidFill>
              <a:latin typeface="+mn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2.747939167232584E-2"/>
          <c:y val="0.15194444444444444"/>
          <c:w val="0.93918732434251839"/>
          <c:h val="0.6249680514811334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'годишна анализа'!$B$54</c:f>
              <c:strCache>
                <c:ptCount val="1"/>
                <c:pt idx="0">
                  <c:v>Оперативни трошоци / Вкупни редовни приходи 
Cost-to-income ratio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BF8F-4FD6-AE89-59F7637478A3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BF8F-4FD6-AE89-59F7637478A3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BF8F-4FD6-AE89-59F7637478A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'годишна анализа'!$C$53:$K$53</c:f>
              <c:strCache>
                <c:ptCount val="9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Q1 24</c:v>
                </c:pt>
                <c:pt idx="6">
                  <c:v>Q2 24</c:v>
                </c:pt>
                <c:pt idx="7">
                  <c:v>Q3 24</c:v>
                </c:pt>
                <c:pt idx="8">
                  <c:v>2024</c:v>
                </c:pt>
              </c:strCache>
            </c:strRef>
          </c:cat>
          <c:val>
            <c:numRef>
              <c:f>'годишна анализа'!$C$54:$K$54</c:f>
              <c:numCache>
                <c:formatCode>_(* #,##0.0_);_(* \(#,##0.0\);_(* "-"??_);_(@_)</c:formatCode>
                <c:ptCount val="9"/>
                <c:pt idx="0">
                  <c:v>50.079492885017999</c:v>
                </c:pt>
                <c:pt idx="1">
                  <c:v>48.239110373923801</c:v>
                </c:pt>
                <c:pt idx="2">
                  <c:v>47.387866287038001</c:v>
                </c:pt>
                <c:pt idx="3">
                  <c:v>47.8049500741079</c:v>
                </c:pt>
                <c:pt idx="4">
                  <c:v>43.396779575783903</c:v>
                </c:pt>
                <c:pt idx="5">
                  <c:v>40.6596327532909</c:v>
                </c:pt>
                <c:pt idx="6">
                  <c:v>40.8817158806295</c:v>
                </c:pt>
                <c:pt idx="7">
                  <c:v>41.341664079008403</c:v>
                </c:pt>
                <c:pt idx="8">
                  <c:v>41.954658121531402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F8F-4FD6-AE89-59F7637478A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04629647"/>
        <c:axId val="304630127"/>
      </c:barChart>
      <c:lineChart>
        <c:grouping val="standard"/>
        <c:varyColors val="0"/>
        <c:ser>
          <c:idx val="1"/>
          <c:order val="1"/>
          <c:tx>
            <c:strRef>
              <c:f>'годишна анализа'!$B$55</c:f>
              <c:strCache>
                <c:ptCount val="1"/>
                <c:pt idx="0">
                  <c:v>ЕУ</c:v>
                </c:pt>
              </c:strCache>
            </c:strRef>
          </c:tx>
          <c:spPr>
            <a:ln w="22225" cap="rnd">
              <a:solidFill>
                <a:schemeClr val="bg1">
                  <a:lumMod val="50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dLbls>
            <c:dLbl>
              <c:idx val="0"/>
              <c:spPr>
                <a:solidFill>
                  <a:srgbClr val="FF99FF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BF8F-4FD6-AE89-59F7637478A3}"/>
                </c:ext>
              </c:extLst>
            </c:dLbl>
            <c:dLbl>
              <c:idx val="1"/>
              <c:spPr>
                <a:solidFill>
                  <a:srgbClr val="FF99FF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BF8F-4FD6-AE89-59F7637478A3}"/>
                </c:ext>
              </c:extLst>
            </c:dLbl>
            <c:dLbl>
              <c:idx val="2"/>
              <c:spPr>
                <a:solidFill>
                  <a:srgbClr val="FF99FF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BF8F-4FD6-AE89-59F7637478A3}"/>
                </c:ext>
              </c:extLst>
            </c:dLbl>
            <c:dLbl>
              <c:idx val="3"/>
              <c:spPr>
                <a:solidFill>
                  <a:srgbClr val="FF99FF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BF8F-4FD6-AE89-59F7637478A3}"/>
                </c:ext>
              </c:extLst>
            </c:dLbl>
            <c:dLbl>
              <c:idx val="4"/>
              <c:spPr>
                <a:solidFill>
                  <a:srgbClr val="FF99FF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BF8F-4FD6-AE89-59F7637478A3}"/>
                </c:ext>
              </c:extLst>
            </c:dLbl>
            <c:dLbl>
              <c:idx val="5"/>
              <c:spPr>
                <a:solidFill>
                  <a:srgbClr val="FF99FF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BF8F-4FD6-AE89-59F7637478A3}"/>
                </c:ext>
              </c:extLst>
            </c:dLbl>
            <c:dLbl>
              <c:idx val="6"/>
              <c:spPr>
                <a:solidFill>
                  <a:srgbClr val="FF99FF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BF8F-4FD6-AE89-59F7637478A3}"/>
                </c:ext>
              </c:extLst>
            </c:dLbl>
            <c:dLbl>
              <c:idx val="7"/>
              <c:spPr>
                <a:solidFill>
                  <a:srgbClr val="FF99FF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BF8F-4FD6-AE89-59F7637478A3}"/>
                </c:ext>
              </c:extLst>
            </c:dLbl>
            <c:dLbl>
              <c:idx val="8"/>
              <c:spPr>
                <a:solidFill>
                  <a:srgbClr val="FF99FF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BF8F-4FD6-AE89-59F7637478A3}"/>
                </c:ext>
              </c:extLst>
            </c:dLbl>
            <c:spPr>
              <a:solidFill>
                <a:srgbClr val="FF99FF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F909FF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'годишна анализа'!$C$53:$K$53</c:f>
              <c:strCache>
                <c:ptCount val="9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Q1 24</c:v>
                </c:pt>
                <c:pt idx="6">
                  <c:v>Q2 24</c:v>
                </c:pt>
                <c:pt idx="7">
                  <c:v>Q3 24</c:v>
                </c:pt>
                <c:pt idx="8">
                  <c:v>2024</c:v>
                </c:pt>
              </c:strCache>
            </c:strRef>
          </c:cat>
          <c:val>
            <c:numRef>
              <c:f>'годишна анализа'!$C$55:$K$55</c:f>
              <c:numCache>
                <c:formatCode>0.0</c:formatCode>
                <c:ptCount val="9"/>
                <c:pt idx="0">
                  <c:v>65.84</c:v>
                </c:pt>
                <c:pt idx="1">
                  <c:v>66.02</c:v>
                </c:pt>
                <c:pt idx="2">
                  <c:v>64.28</c:v>
                </c:pt>
                <c:pt idx="3">
                  <c:v>61.19</c:v>
                </c:pt>
                <c:pt idx="4">
                  <c:v>57.02</c:v>
                </c:pt>
                <c:pt idx="5">
                  <c:v>55.94</c:v>
                </c:pt>
                <c:pt idx="6">
                  <c:v>54.24</c:v>
                </c:pt>
                <c:pt idx="7">
                  <c:v>53.58</c:v>
                </c:pt>
                <c:pt idx="8">
                  <c:v>54.89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BF8F-4FD6-AE89-59F7637478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04629647"/>
        <c:axId val="304630127"/>
      </c:lineChart>
      <c:catAx>
        <c:axId val="3046296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4630127"/>
        <c:crosses val="autoZero"/>
        <c:auto val="1"/>
        <c:lblAlgn val="ctr"/>
        <c:lblOffset val="100"/>
        <c:noMultiLvlLbl val="0"/>
      </c:catAx>
      <c:valAx>
        <c:axId val="304630127"/>
        <c:scaling>
          <c:orientation val="minMax"/>
          <c:min val="0.4"/>
        </c:scaling>
        <c:delete val="1"/>
        <c:axPos val="l"/>
        <c:numFmt formatCode="_(* #,##0.0_);_(* \(#,##0.0\);_(* &quot;-&quot;??_);_(@_)" sourceLinked="1"/>
        <c:majorTickMark val="none"/>
        <c:minorTickMark val="none"/>
        <c:tickLblPos val="nextTo"/>
        <c:crossAx val="304629647"/>
        <c:crosses val="autoZero"/>
        <c:crossBetween val="between"/>
      </c:valAx>
      <c:spPr>
        <a:pattFill prst="ltDnDiag">
          <a:fgClr>
            <a:srgbClr val="000000">
              <a:alpha val="0"/>
            </a:srgbClr>
          </a:fgClr>
          <a:bgClr>
            <a:srgbClr val="FFFFFF"/>
          </a:bgClr>
        </a:pattFill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chemeClr val="bg1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1" i="0" u="none" strike="noStrike" kern="1200" cap="none" spc="0" normalizeH="0" baseline="0">
                <a:solidFill>
                  <a:srgbClr val="002060"/>
                </a:solidFill>
                <a:latin typeface="+mn-lt"/>
                <a:ea typeface="+mj-ea"/>
                <a:cs typeface="+mj-cs"/>
              </a:defRPr>
            </a:pPr>
            <a:r>
              <a:rPr lang="ru-RU" sz="1050" b="0" i="0" u="none" strike="noStrike" dirty="0">
                <a:solidFill>
                  <a:srgbClr val="002060"/>
                </a:solidFill>
                <a:effectLst/>
              </a:rPr>
              <a:t>Нето каматен приход / Вкупни редовни приходи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050" b="1" i="0" u="none" strike="noStrike" kern="1200" cap="none" spc="0" normalizeH="0" baseline="0">
              <a:solidFill>
                <a:srgbClr val="002060"/>
              </a:solidFill>
              <a:latin typeface="+mn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'годишна анализа'!$B$56</c:f>
              <c:strCache>
                <c:ptCount val="1"/>
                <c:pt idx="0">
                  <c:v>Нето камати/ редовни приходи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>
                          <a:lumMod val="6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D64A-4D99-9D5A-443187C50D2B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D64A-4D99-9D5A-443187C50D2B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D64A-4D99-9D5A-443187C50D2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'годишна анализа'!$C$46:$K$46</c:f>
              <c:strCache>
                <c:ptCount val="9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Q1 24</c:v>
                </c:pt>
                <c:pt idx="6">
                  <c:v>Q2 24</c:v>
                </c:pt>
                <c:pt idx="7">
                  <c:v>Q3 24</c:v>
                </c:pt>
                <c:pt idx="8">
                  <c:v>2024</c:v>
                </c:pt>
              </c:strCache>
            </c:strRef>
          </c:cat>
          <c:val>
            <c:numRef>
              <c:f>'годишна анализа'!$C$56:$K$56</c:f>
              <c:numCache>
                <c:formatCode>_(* #,##0.0_);_(* \(#,##0.0\);_(* "-"??_);_(@_)</c:formatCode>
                <c:ptCount val="9"/>
                <c:pt idx="0">
                  <c:v>64.665665152235604</c:v>
                </c:pt>
                <c:pt idx="1">
                  <c:v>62.6167420296646</c:v>
                </c:pt>
                <c:pt idx="2">
                  <c:v>59.353551134640803</c:v>
                </c:pt>
                <c:pt idx="3">
                  <c:v>62.622212289697501</c:v>
                </c:pt>
                <c:pt idx="4">
                  <c:v>70.683422199332597</c:v>
                </c:pt>
                <c:pt idx="5">
                  <c:v>74.014512202248497</c:v>
                </c:pt>
                <c:pt idx="6">
                  <c:v>70.828562627969106</c:v>
                </c:pt>
                <c:pt idx="7">
                  <c:v>70.989344455049306</c:v>
                </c:pt>
                <c:pt idx="8">
                  <c:v>70.2873867029911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64A-4D99-9D5A-443187C50D2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99"/>
        <c:axId val="1795640751"/>
        <c:axId val="1795617231"/>
      </c:barChart>
      <c:lineChart>
        <c:grouping val="standard"/>
        <c:varyColors val="0"/>
        <c:ser>
          <c:idx val="1"/>
          <c:order val="1"/>
          <c:tx>
            <c:strRef>
              <c:f>'годишна анализа'!$B$57</c:f>
              <c:strCache>
                <c:ptCount val="1"/>
                <c:pt idx="0">
                  <c:v>ЕУ</c:v>
                </c:pt>
              </c:strCache>
            </c:strRef>
          </c:tx>
          <c:spPr>
            <a:ln w="22225" cap="rnd">
              <a:solidFill>
                <a:schemeClr val="bg1">
                  <a:lumMod val="50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dLbls>
            <c:dLbl>
              <c:idx val="0"/>
              <c:spPr>
                <a:solidFill>
                  <a:srgbClr val="FF99FF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D64A-4D99-9D5A-443187C50D2B}"/>
                </c:ext>
              </c:extLst>
            </c:dLbl>
            <c:dLbl>
              <c:idx val="1"/>
              <c:spPr>
                <a:solidFill>
                  <a:srgbClr val="FF99FF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D64A-4D99-9D5A-443187C50D2B}"/>
                </c:ext>
              </c:extLst>
            </c:dLbl>
            <c:dLbl>
              <c:idx val="2"/>
              <c:spPr>
                <a:solidFill>
                  <a:srgbClr val="FF99FF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D64A-4D99-9D5A-443187C50D2B}"/>
                </c:ext>
              </c:extLst>
            </c:dLbl>
            <c:dLbl>
              <c:idx val="3"/>
              <c:spPr>
                <a:solidFill>
                  <a:srgbClr val="FF99FF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D64A-4D99-9D5A-443187C50D2B}"/>
                </c:ext>
              </c:extLst>
            </c:dLbl>
            <c:dLbl>
              <c:idx val="4"/>
              <c:spPr>
                <a:solidFill>
                  <a:srgbClr val="FF99FF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D64A-4D99-9D5A-443187C50D2B}"/>
                </c:ext>
              </c:extLst>
            </c:dLbl>
            <c:dLbl>
              <c:idx val="5"/>
              <c:spPr>
                <a:solidFill>
                  <a:srgbClr val="FF99FF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D64A-4D99-9D5A-443187C50D2B}"/>
                </c:ext>
              </c:extLst>
            </c:dLbl>
            <c:dLbl>
              <c:idx val="6"/>
              <c:spPr>
                <a:solidFill>
                  <a:srgbClr val="FF99FF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D64A-4D99-9D5A-443187C50D2B}"/>
                </c:ext>
              </c:extLst>
            </c:dLbl>
            <c:dLbl>
              <c:idx val="7"/>
              <c:spPr>
                <a:solidFill>
                  <a:srgbClr val="FF99FF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D64A-4D99-9D5A-443187C50D2B}"/>
                </c:ext>
              </c:extLst>
            </c:dLbl>
            <c:dLbl>
              <c:idx val="8"/>
              <c:spPr>
                <a:solidFill>
                  <a:srgbClr val="FF99FF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D64A-4D99-9D5A-443187C50D2B}"/>
                </c:ext>
              </c:extLst>
            </c:dLbl>
            <c:spPr>
              <a:solidFill>
                <a:srgbClr val="FF99FF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F909FF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'годишна анализа'!$C$46:$K$46</c:f>
              <c:strCache>
                <c:ptCount val="9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Q1 24</c:v>
                </c:pt>
                <c:pt idx="6">
                  <c:v>Q2 24</c:v>
                </c:pt>
                <c:pt idx="7">
                  <c:v>Q3 24</c:v>
                </c:pt>
                <c:pt idx="8">
                  <c:v>2024</c:v>
                </c:pt>
              </c:strCache>
            </c:strRef>
          </c:cat>
          <c:val>
            <c:numRef>
              <c:f>'годишна анализа'!$C$57:$K$57</c:f>
              <c:numCache>
                <c:formatCode>0.00</c:formatCode>
                <c:ptCount val="9"/>
                <c:pt idx="0">
                  <c:v>58.55</c:v>
                </c:pt>
                <c:pt idx="1">
                  <c:v>57.86</c:v>
                </c:pt>
                <c:pt idx="2">
                  <c:v>54.19</c:v>
                </c:pt>
                <c:pt idx="3">
                  <c:v>56.46</c:v>
                </c:pt>
                <c:pt idx="4">
                  <c:v>61.09</c:v>
                </c:pt>
                <c:pt idx="5">
                  <c:v>60.51</c:v>
                </c:pt>
                <c:pt idx="6">
                  <c:v>59.77</c:v>
                </c:pt>
                <c:pt idx="7">
                  <c:v>59.21</c:v>
                </c:pt>
                <c:pt idx="8">
                  <c:v>58.87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D64A-4D99-9D5A-443187C50D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95640751"/>
        <c:axId val="1795617231"/>
      </c:lineChart>
      <c:catAx>
        <c:axId val="179564075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dk1">
                  <a:lumMod val="15000"/>
                  <a:lumOff val="85000"/>
                  <a:alpha val="51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95617231"/>
        <c:crosses val="autoZero"/>
        <c:auto val="1"/>
        <c:lblAlgn val="ctr"/>
        <c:lblOffset val="100"/>
        <c:noMultiLvlLbl val="0"/>
      </c:catAx>
      <c:valAx>
        <c:axId val="1795617231"/>
        <c:scaling>
          <c:orientation val="minMax"/>
          <c:min val="0.5"/>
        </c:scaling>
        <c:delete val="1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numFmt formatCode="_(* #,##0.0_);_(* \(#,##0.0\);_(* &quot;-&quot;??_);_(@_)" sourceLinked="1"/>
        <c:majorTickMark val="none"/>
        <c:minorTickMark val="none"/>
        <c:tickLblPos val="nextTo"/>
        <c:crossAx val="1795640751"/>
        <c:crosses val="autoZero"/>
        <c:crossBetween val="between"/>
      </c:valAx>
      <c:spPr>
        <a:pattFill prst="ltDnDiag">
          <a:fgClr>
            <a:srgbClr val="000000">
              <a:alpha val="0"/>
            </a:srgbClr>
          </a:fgClr>
          <a:bgClr>
            <a:srgbClr val="FFFFFF"/>
          </a:bgClr>
        </a:pattFill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chemeClr val="bg1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b="1" i="0" u="none" strike="noStrike" kern="1200" cap="none" spc="0" normalizeH="0" baseline="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pPr>
            <a:r>
              <a:rPr lang="mk-MK" sz="1000" b="1" i="0" u="none" strike="noStrike" kern="1200" cap="none" spc="0" normalizeH="0" baseline="0" dirty="0">
                <a:solidFill>
                  <a:srgbClr val="002060"/>
                </a:solidFill>
                <a:effectLst/>
              </a:rPr>
              <a:t>УЧЕСТВО НА СТРАНСКИ КАПИСТАЛ ВО СОПСТВЕНИЧКАТА СТРУКТУРА</a:t>
            </a:r>
            <a:endParaRPr lang="en-GB" sz="1000" b="1" i="0" u="none" strike="noStrike" kern="1200" cap="none" spc="0" normalizeH="0" baseline="0" dirty="0">
              <a:solidFill>
                <a:srgbClr val="002060"/>
              </a:solidFill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000" b="1" i="0" u="none" strike="noStrike" kern="1200" cap="none" spc="0" normalizeH="0" baseline="0">
              <a:solidFill>
                <a:srgbClr val="002060"/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'Странски капитал во вкупниот'!$AP$20</c:f>
              <c:strCache>
                <c:ptCount val="1"/>
                <c:pt idx="0">
                  <c:v>Учество на странскиот капитал во вкупниот капитал*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FF0066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'Странски капитал во вкупниот'!$AQ$19:$AX$19</c:f>
              <c:strCache>
                <c:ptCount val="8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</c:strCache>
            </c:strRef>
          </c:cat>
          <c:val>
            <c:numRef>
              <c:f>'Странски капитал во вкупниот'!$AQ$20:$AX$20</c:f>
              <c:numCache>
                <c:formatCode>0.0%</c:formatCode>
                <c:ptCount val="8"/>
                <c:pt idx="0">
                  <c:v>0.74364480613881534</c:v>
                </c:pt>
                <c:pt idx="1">
                  <c:v>0.72885806445272527</c:v>
                </c:pt>
                <c:pt idx="2">
                  <c:v>0.75365272744995504</c:v>
                </c:pt>
                <c:pt idx="3">
                  <c:v>0.75407264972055998</c:v>
                </c:pt>
                <c:pt idx="4">
                  <c:v>0.76289609687090398</c:v>
                </c:pt>
                <c:pt idx="5">
                  <c:v>0.77715436819894623</c:v>
                </c:pt>
                <c:pt idx="6">
                  <c:v>0.78819625574543817</c:v>
                </c:pt>
                <c:pt idx="7" formatCode="0.00%">
                  <c:v>0.79721368446525165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297-4761-9FCE-463CE95E15E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071466623"/>
        <c:axId val="1071464223"/>
      </c:lineChart>
      <c:catAx>
        <c:axId val="107146662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dk1">
                  <a:lumMod val="15000"/>
                  <a:lumOff val="85000"/>
                  <a:alpha val="51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1464223"/>
        <c:crosses val="autoZero"/>
        <c:auto val="1"/>
        <c:lblAlgn val="ctr"/>
        <c:lblOffset val="100"/>
        <c:noMultiLvlLbl val="0"/>
      </c:catAx>
      <c:valAx>
        <c:axId val="1071464223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crossAx val="1071466623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bg1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5">
                  <a:shade val="44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A159-4E4C-897F-EF5020D824BB}"/>
              </c:ext>
            </c:extLst>
          </c:dPt>
          <c:dPt>
            <c:idx val="1"/>
            <c:bubble3D val="0"/>
            <c:spPr>
              <a:solidFill>
                <a:schemeClr val="accent5">
                  <a:shade val="58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A159-4E4C-897F-EF5020D824BB}"/>
              </c:ext>
            </c:extLst>
          </c:dPt>
          <c:dPt>
            <c:idx val="2"/>
            <c:bubble3D val="0"/>
            <c:spPr>
              <a:solidFill>
                <a:schemeClr val="accent5">
                  <a:shade val="72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A159-4E4C-897F-EF5020D824BB}"/>
              </c:ext>
            </c:extLst>
          </c:dPt>
          <c:dPt>
            <c:idx val="3"/>
            <c:bubble3D val="0"/>
            <c:spPr>
              <a:solidFill>
                <a:schemeClr val="accent5">
                  <a:shade val="86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A159-4E4C-897F-EF5020D824B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A159-4E4C-897F-EF5020D824BB}"/>
              </c:ext>
            </c:extLst>
          </c:dPt>
          <c:dPt>
            <c:idx val="5"/>
            <c:bubble3D val="0"/>
            <c:spPr>
              <a:solidFill>
                <a:schemeClr val="accent5">
                  <a:tint val="86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A159-4E4C-897F-EF5020D824BB}"/>
              </c:ext>
            </c:extLst>
          </c:dPt>
          <c:dPt>
            <c:idx val="6"/>
            <c:bubble3D val="0"/>
            <c:spPr>
              <a:solidFill>
                <a:schemeClr val="accent5">
                  <a:tint val="72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A159-4E4C-897F-EF5020D824BB}"/>
              </c:ext>
            </c:extLst>
          </c:dPt>
          <c:dPt>
            <c:idx val="7"/>
            <c:bubble3D val="0"/>
            <c:spPr>
              <a:solidFill>
                <a:schemeClr val="accent5">
                  <a:tint val="58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A159-4E4C-897F-EF5020D824BB}"/>
              </c:ext>
            </c:extLst>
          </c:dPt>
          <c:dPt>
            <c:idx val="8"/>
            <c:bubble3D val="0"/>
            <c:spPr>
              <a:solidFill>
                <a:schemeClr val="accent5">
                  <a:tint val="44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A159-4E4C-897F-EF5020D824BB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00" b="1" i="0" u="none" strike="noStrike" kern="1200" spc="0" baseline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358D16C-3B9C-4A5B-AA5F-2EEAF9CC35A6}" type="CATEGORYNAME">
                      <a:rPr lang="mk-MK"/>
                      <a:pPr>
                        <a:defRPr sz="1100">
                          <a:solidFill>
                            <a:srgbClr val="FF0000"/>
                          </a:solidFill>
                        </a:defRPr>
                      </a:pPr>
                      <a:t>[CATEGORY NAME]</a:t>
                    </a:fld>
                    <a:r>
                      <a:rPr lang="mk-MK" baseline="0" dirty="0"/>
                      <a:t>
24%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A159-4E4C-897F-EF5020D824BB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00" b="1" i="0" u="none" strike="noStrike" kern="1200" spc="0" baseline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28877C05-B8ED-4AE3-B628-37C306AFADF2}" type="CATEGORYNAME">
                      <a:rPr lang="mk-MK"/>
                      <a:pPr>
                        <a:defRPr sz="1100">
                          <a:solidFill>
                            <a:srgbClr val="FF0000"/>
                          </a:solidFill>
                        </a:defRPr>
                      </a:pPr>
                      <a:t>[CATEGORY NAME]</a:t>
                    </a:fld>
                    <a:r>
                      <a:rPr lang="mk-MK" baseline="0" dirty="0"/>
                      <a:t>
15%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A159-4E4C-897F-EF5020D824BB}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00" b="1" i="0" u="none" strike="noStrike" kern="1200" spc="0" baseline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C007926-ED47-4668-9F0A-C28ABED8E578}" type="CATEGORYNAME">
                      <a:rPr lang="mk-MK" b="1"/>
                      <a:pPr>
                        <a:defRPr sz="1100">
                          <a:solidFill>
                            <a:srgbClr val="FF0000"/>
                          </a:solidFill>
                        </a:defRPr>
                      </a:pPr>
                      <a:t>[CATEGORY NAME]</a:t>
                    </a:fld>
                    <a:r>
                      <a:rPr lang="mk-MK" b="1" baseline="0" dirty="0"/>
                      <a:t>
12%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A159-4E4C-897F-EF5020D824BB}"/>
                </c:ext>
              </c:extLst>
            </c:dLbl>
            <c:dLbl>
              <c:idx val="3"/>
              <c:layout>
                <c:manualLayout>
                  <c:x val="5.9776014097725231E-3"/>
                  <c:y val="0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00" b="1" i="0" u="none" strike="noStrike" kern="1200" spc="0" baseline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EBC54B34-75BF-40D1-9134-96DF87B4EB2B}" type="CATEGORYNAME">
                      <a:rPr lang="mk-MK"/>
                      <a:pPr>
                        <a:defRPr sz="1100">
                          <a:solidFill>
                            <a:srgbClr val="FF0000"/>
                          </a:solidFill>
                        </a:defRPr>
                      </a:pPr>
                      <a:t>[CATEGORY NAME]</a:t>
                    </a:fld>
                    <a:r>
                      <a:rPr lang="mk-MK" baseline="0" dirty="0"/>
                      <a:t>
5%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A159-4E4C-897F-EF5020D824BB}"/>
                </c:ext>
              </c:extLst>
            </c:dLbl>
            <c:dLbl>
              <c:idx val="4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00" b="1" i="0" u="none" strike="noStrike" kern="1200" spc="0" baseline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DAE04A7A-113F-4ECB-BA0C-078405406E1C}" type="CATEGORYNAME">
                      <a:rPr lang="mk-MK" b="1"/>
                      <a:pPr>
                        <a:defRPr sz="1100">
                          <a:solidFill>
                            <a:srgbClr val="FF0000"/>
                          </a:solidFill>
                        </a:defRPr>
                      </a:pPr>
                      <a:t>[CATEGORY NAME]</a:t>
                    </a:fld>
                    <a:r>
                      <a:rPr lang="mk-MK" b="1" baseline="0" dirty="0"/>
                      <a:t>
17%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A159-4E4C-897F-EF5020D824BB}"/>
                </c:ext>
              </c:extLst>
            </c:dLbl>
            <c:dLbl>
              <c:idx val="5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00" b="1" i="0" u="none" strike="noStrike" kern="1200" spc="0" baseline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5D1BAE5-9BFA-47BF-B48C-7022A50FC91E}" type="CATEGORYNAME">
                      <a:rPr lang="mk-MK"/>
                      <a:pPr>
                        <a:defRPr sz="1100">
                          <a:solidFill>
                            <a:srgbClr val="FF0000"/>
                          </a:solidFill>
                        </a:defRPr>
                      </a:pPr>
                      <a:t>[CATEGORY NAME]</a:t>
                    </a:fld>
                    <a:r>
                      <a:rPr lang="mk-MK" baseline="0" dirty="0"/>
                      <a:t>
5%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A159-4E4C-897F-EF5020D824BB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D-A159-4E4C-897F-EF5020D824BB}"/>
                </c:ext>
              </c:extLst>
            </c:dLbl>
            <c:dLbl>
              <c:idx val="7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00" b="1" i="0" u="none" strike="noStrike" kern="1200" spc="0" baseline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CC36B1B-0444-4CAB-B324-56908A90B0BA}" type="CATEGORYNAME">
                      <a:rPr lang="mk-MK"/>
                      <a:pPr>
                        <a:defRPr sz="1100">
                          <a:solidFill>
                            <a:srgbClr val="FF0000"/>
                          </a:solidFill>
                        </a:defRPr>
                      </a:pPr>
                      <a:t>[CATEGORY NAME]</a:t>
                    </a:fld>
                    <a:r>
                      <a:rPr lang="mk-MK" baseline="0" dirty="0"/>
                      <a:t>
18%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A159-4E4C-897F-EF5020D824BB}"/>
                </c:ext>
              </c:extLst>
            </c:dLbl>
            <c:dLbl>
              <c:idx val="8"/>
              <c:layout>
                <c:manualLayout>
                  <c:x val="4.1666666666666664E-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A159-4E4C-897F-EF5020D824B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spc="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Sheet1!$A$2:$A$10</c:f>
              <c:strCache>
                <c:ptCount val="9"/>
                <c:pt idx="0">
                  <c:v>Грција</c:v>
                </c:pt>
                <c:pt idx="1">
                  <c:v>Словенија</c:v>
                </c:pt>
                <c:pt idx="2">
                  <c:v>Австрија</c:v>
                </c:pt>
                <c:pt idx="3">
                  <c:v>Германија</c:v>
                </c:pt>
                <c:pt idx="4">
                  <c:v>Турција</c:v>
                </c:pt>
                <c:pt idx="5">
                  <c:v>Бугарија</c:v>
                </c:pt>
                <c:pt idx="6">
                  <c:v>Швајцарија</c:v>
                </c:pt>
                <c:pt idx="7">
                  <c:v>домашни акционери</c:v>
                </c:pt>
                <c:pt idx="8">
                  <c:v>државна сопственост</c:v>
                </c:pt>
              </c:strCache>
            </c:strRef>
          </c:cat>
          <c:val>
            <c:numRef>
              <c:f>Sheet1!$C$2:$C$10</c:f>
              <c:numCache>
                <c:formatCode>0.0</c:formatCode>
                <c:ptCount val="9"/>
                <c:pt idx="0">
                  <c:v>24.9</c:v>
                </c:pt>
                <c:pt idx="1">
                  <c:v>16.3</c:v>
                </c:pt>
                <c:pt idx="2">
                  <c:v>10.6</c:v>
                </c:pt>
                <c:pt idx="3">
                  <c:v>3.7</c:v>
                </c:pt>
                <c:pt idx="4">
                  <c:v>13.6</c:v>
                </c:pt>
                <c:pt idx="5">
                  <c:v>6</c:v>
                </c:pt>
                <c:pt idx="6">
                  <c:v>0.8</c:v>
                </c:pt>
                <c:pt idx="7">
                  <c:v>20.399999999999999</c:v>
                </c:pt>
                <c:pt idx="8">
                  <c:v>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A159-4E4C-897F-EF5020D824BB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 i="0" u="none" strike="noStrike" kern="1200" cap="none" spc="0" normalizeH="0" baseline="0">
                <a:solidFill>
                  <a:sysClr val="windowText" lastClr="000000">
                    <a:lumMod val="50000"/>
                    <a:lumOff val="50000"/>
                  </a:sysClr>
                </a:solidFill>
                <a:latin typeface="+mj-lt"/>
                <a:ea typeface="+mj-ea"/>
                <a:cs typeface="+mj-cs"/>
              </a:defRPr>
            </a:pPr>
            <a:r>
              <a:rPr lang="mk-MK" sz="1100" b="1" i="0" u="none" strike="noStrike" kern="1200" cap="none" spc="0" normalizeH="0" baseline="0" dirty="0">
                <a:solidFill>
                  <a:srgbClr val="002060"/>
                </a:solidFill>
              </a:rPr>
              <a:t>фИНАНСИСКА ИНТЕРМЕДИЈАЦИЈА</a:t>
            </a:r>
            <a:endParaRPr lang="en-US" sz="1100" b="1" i="0" u="none" strike="noStrike" kern="1200" cap="none" spc="0" normalizeH="0" baseline="0" dirty="0">
              <a:solidFill>
                <a:srgbClr val="002060"/>
              </a:solidFill>
            </a:endParaRPr>
          </a:p>
        </c:rich>
      </c:tx>
      <c:layout>
        <c:manualLayout>
          <c:xMode val="edge"/>
          <c:yMode val="edge"/>
          <c:x val="0.36869743728610122"/>
          <c:y val="2.11055116687880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600" b="1" i="0" u="none" strike="noStrike" kern="1200" cap="none" spc="0" normalizeH="0" baseline="0">
              <a:solidFill>
                <a:sysClr val="windowText" lastClr="000000">
                  <a:lumMod val="50000"/>
                  <a:lumOff val="50000"/>
                </a:sys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1318188256934856E-2"/>
          <c:y val="0.21322972945436416"/>
          <c:w val="0.91732069669716054"/>
          <c:h val="0.51550338187968348"/>
        </c:manualLayout>
      </c:layout>
      <c:lineChart>
        <c:grouping val="standard"/>
        <c:varyColors val="0"/>
        <c:ser>
          <c:idx val="0"/>
          <c:order val="0"/>
          <c:tx>
            <c:strRef>
              <c:f>'годишна анализа'!$B$3</c:f>
              <c:strCache>
                <c:ptCount val="1"/>
                <c:pt idx="0">
                  <c:v> АКТИВА/БДП 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>
                          <a:lumMod val="6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17D2-47C8-9015-CDBE952055F6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bg1">
                          <a:lumMod val="6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17D2-47C8-9015-CDBE952055F6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17D2-47C8-9015-CDBE952055F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'годишна анализа'!$C$2:$K$2</c:f>
              <c:strCache>
                <c:ptCount val="9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Q1 24</c:v>
                </c:pt>
                <c:pt idx="6">
                  <c:v>Q2 24</c:v>
                </c:pt>
                <c:pt idx="7">
                  <c:v>Q3 24</c:v>
                </c:pt>
                <c:pt idx="8">
                  <c:v>2024</c:v>
                </c:pt>
              </c:strCache>
            </c:strRef>
          </c:cat>
          <c:val>
            <c:numRef>
              <c:f>'годишна анализа'!$C$3:$K$3</c:f>
              <c:numCache>
                <c:formatCode>0.0</c:formatCode>
                <c:ptCount val="9"/>
                <c:pt idx="0">
                  <c:v>79.396980148206325</c:v>
                </c:pt>
                <c:pt idx="1">
                  <c:v>87.482281081581817</c:v>
                </c:pt>
                <c:pt idx="2">
                  <c:v>87.555148990189778</c:v>
                </c:pt>
                <c:pt idx="3">
                  <c:v>83.846125766465221</c:v>
                </c:pt>
                <c:pt idx="4">
                  <c:v>83.184228161722132</c:v>
                </c:pt>
                <c:pt idx="5">
                  <c:v>81.374038077054337</c:v>
                </c:pt>
                <c:pt idx="6">
                  <c:v>81.697764026633408</c:v>
                </c:pt>
                <c:pt idx="7">
                  <c:v>81.923427827778823</c:v>
                </c:pt>
                <c:pt idx="8">
                  <c:v>86.92251488173423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7D2-47C8-9015-CDBE952055F6}"/>
            </c:ext>
          </c:extLst>
        </c:ser>
        <c:ser>
          <c:idx val="1"/>
          <c:order val="1"/>
          <c:tx>
            <c:strRef>
              <c:f>'годишна анализа'!$B$4</c:f>
              <c:strCache>
                <c:ptCount val="1"/>
                <c:pt idx="0">
                  <c:v> ДЕПОЗИТИ/БДП 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>
                          <a:lumMod val="6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17D2-47C8-9015-CDBE952055F6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>
                          <a:lumMod val="6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17D2-47C8-9015-CDBE952055F6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17D2-47C8-9015-CDBE952055F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'годишна анализа'!$C$2:$K$2</c:f>
              <c:strCache>
                <c:ptCount val="9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Q1 24</c:v>
                </c:pt>
                <c:pt idx="6">
                  <c:v>Q2 24</c:v>
                </c:pt>
                <c:pt idx="7">
                  <c:v>Q3 24</c:v>
                </c:pt>
                <c:pt idx="8">
                  <c:v>2024</c:v>
                </c:pt>
              </c:strCache>
            </c:strRef>
          </c:cat>
          <c:val>
            <c:numRef>
              <c:f>'годишна анализа'!$C$4:$K$4</c:f>
              <c:numCache>
                <c:formatCode>0.0</c:formatCode>
                <c:ptCount val="9"/>
                <c:pt idx="0">
                  <c:v>58.553003033133479</c:v>
                </c:pt>
                <c:pt idx="1">
                  <c:v>64.378243751858349</c:v>
                </c:pt>
                <c:pt idx="2">
                  <c:v>64.274193084047567</c:v>
                </c:pt>
                <c:pt idx="3">
                  <c:v>60.527439087152793</c:v>
                </c:pt>
                <c:pt idx="4">
                  <c:v>60.10985059497812</c:v>
                </c:pt>
                <c:pt idx="5">
                  <c:v>58.863503562300338</c:v>
                </c:pt>
                <c:pt idx="6">
                  <c:v>59.206899190663243</c:v>
                </c:pt>
                <c:pt idx="7">
                  <c:v>59.643352464725318</c:v>
                </c:pt>
                <c:pt idx="8">
                  <c:v>63.332707336187291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17D2-47C8-9015-CDBE952055F6}"/>
            </c:ext>
          </c:extLst>
        </c:ser>
        <c:ser>
          <c:idx val="2"/>
          <c:order val="2"/>
          <c:tx>
            <c:strRef>
              <c:f>'годишна анализа'!$B$5</c:f>
              <c:strCache>
                <c:ptCount val="1"/>
                <c:pt idx="0">
                  <c:v> КРЕДИТИ/БДП </c:v>
                </c:pt>
              </c:strCache>
            </c:strRef>
          </c:tx>
          <c:spPr>
            <a:ln w="22225" cap="rnd">
              <a:solidFill>
                <a:srgbClr val="0DFB18"/>
              </a:solidFill>
              <a:round/>
            </a:ln>
            <a:effectLst/>
          </c:spPr>
          <c:marker>
            <c:symbol val="none"/>
          </c:marker>
          <c:dLbls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rgbClr val="0DFB18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17D2-47C8-9015-CDBE952055F6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>
                          <a:lumMod val="6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17D2-47C8-9015-CDBE952055F6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bg1">
                          <a:lumMod val="6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17D2-47C8-9015-CDBE952055F6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17D2-47C8-9015-CDBE952055F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0DFB18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'годишна анализа'!$C$2:$K$2</c:f>
              <c:strCache>
                <c:ptCount val="9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Q1 24</c:v>
                </c:pt>
                <c:pt idx="6">
                  <c:v>Q2 24</c:v>
                </c:pt>
                <c:pt idx="7">
                  <c:v>Q3 24</c:v>
                </c:pt>
                <c:pt idx="8">
                  <c:v>2024</c:v>
                </c:pt>
              </c:strCache>
            </c:strRef>
          </c:cat>
          <c:val>
            <c:numRef>
              <c:f>'годишна анализа'!$C$5:$K$5</c:f>
              <c:numCache>
                <c:formatCode>0.0</c:formatCode>
                <c:ptCount val="9"/>
                <c:pt idx="0">
                  <c:v>49.041007647076654</c:v>
                </c:pt>
                <c:pt idx="1">
                  <c:v>52.818374997572015</c:v>
                </c:pt>
                <c:pt idx="2">
                  <c:v>52.591661183038042</c:v>
                </c:pt>
                <c:pt idx="3">
                  <c:v>51.77436477127354</c:v>
                </c:pt>
                <c:pt idx="4">
                  <c:v>49.076840323388531</c:v>
                </c:pt>
                <c:pt idx="5">
                  <c:v>49.002248461635013</c:v>
                </c:pt>
                <c:pt idx="6">
                  <c:v>49.829926466700428</c:v>
                </c:pt>
                <c:pt idx="7">
                  <c:v>49.77926071402112</c:v>
                </c:pt>
                <c:pt idx="8">
                  <c:v>51.630508127185848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17D2-47C8-9015-CDBE952055F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53106047"/>
        <c:axId val="153094047"/>
      </c:lineChart>
      <c:catAx>
        <c:axId val="1531060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3094047"/>
        <c:crosses val="autoZero"/>
        <c:auto val="1"/>
        <c:lblAlgn val="ctr"/>
        <c:lblOffset val="100"/>
        <c:noMultiLvlLbl val="0"/>
      </c:catAx>
      <c:valAx>
        <c:axId val="153094047"/>
        <c:scaling>
          <c:orientation val="minMax"/>
          <c:min val="40"/>
        </c:scaling>
        <c:delete val="1"/>
        <c:axPos val="l"/>
        <c:numFmt formatCode="0.0" sourceLinked="1"/>
        <c:majorTickMark val="none"/>
        <c:minorTickMark val="none"/>
        <c:tickLblPos val="nextTo"/>
        <c:crossAx val="153106047"/>
        <c:crosses val="autoZero"/>
        <c:crossBetween val="between"/>
      </c:valAx>
      <c:spPr>
        <a:pattFill prst="ltDnDiag">
          <a:fgClr>
            <a:srgbClr val="000000">
              <a:alpha val="0"/>
            </a:srgbClr>
          </a:fgClr>
          <a:bgClr>
            <a:srgbClr val="FFFFFF"/>
          </a:bgClr>
        </a:pattFill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8.7744356799396281E-2"/>
          <c:y val="0.86834813670821542"/>
          <c:w val="0.83764899205608456"/>
          <c:h val="0.1015601712999184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chemeClr val="bg1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r">
              <a:defRPr sz="105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n-lt"/>
                <a:ea typeface="+mj-ea"/>
                <a:cs typeface="+mj-cs"/>
              </a:defRPr>
            </a:pPr>
            <a:r>
              <a:rPr lang="en-US" sz="1100" b="1" i="0" u="none" strike="noStrike" kern="1200" cap="none" spc="0" normalizeH="0" baseline="0" dirty="0">
                <a:solidFill>
                  <a:srgbClr val="002060"/>
                </a:solidFill>
              </a:rPr>
              <a:t>Liquidity Coverage Ratio</a:t>
            </a:r>
          </a:p>
          <a:p>
            <a:pPr algn="r">
              <a:defRPr sz="1050">
                <a:latin typeface="+mn-lt"/>
              </a:defRPr>
            </a:pPr>
            <a:r>
              <a:rPr lang="en-US" sz="1100" b="1" i="0" u="none" strike="noStrike" kern="1200" cap="none" spc="0" normalizeH="0" baseline="0" dirty="0">
                <a:solidFill>
                  <a:srgbClr val="002060"/>
                </a:solidFill>
              </a:rPr>
              <a:t>(</a:t>
            </a:r>
            <a:r>
              <a:rPr lang="en-GB" sz="1100" b="1" i="0" u="none" strike="noStrike" kern="1200" cap="none" spc="0" normalizeH="0" baseline="0" dirty="0">
                <a:solidFill>
                  <a:srgbClr val="002060"/>
                </a:solidFill>
              </a:rPr>
              <a:t>accordance with requirements of Basel III</a:t>
            </a:r>
            <a:r>
              <a:rPr lang="mk-MK" sz="1100" b="1" i="0" u="none" strike="noStrike" kern="1200" cap="none" spc="0" normalizeH="0" baseline="0" dirty="0">
                <a:solidFill>
                  <a:srgbClr val="002060"/>
                </a:solidFill>
              </a:rPr>
              <a:t>)</a:t>
            </a:r>
            <a:endParaRPr lang="en-US" sz="1100" b="1" i="0" u="none" strike="noStrike" kern="1200" cap="none" spc="0" normalizeH="0" baseline="0" dirty="0">
              <a:solidFill>
                <a:srgbClr val="002060"/>
              </a:solidFill>
            </a:endParaRPr>
          </a:p>
        </c:rich>
      </c:tx>
      <c:layout>
        <c:manualLayout>
          <c:xMode val="edge"/>
          <c:yMode val="edge"/>
          <c:x val="0.53466034534011442"/>
          <c:y val="1.772225864118516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r">
            <a:defRPr sz="105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n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1.2601354015297449E-2"/>
          <c:y val="0.32092552731552676"/>
          <c:w val="0.98453741565566111"/>
          <c:h val="0.40334959419835187"/>
        </c:manualLayout>
      </c:layout>
      <c:lineChart>
        <c:grouping val="standard"/>
        <c:varyColors val="0"/>
        <c:ser>
          <c:idx val="0"/>
          <c:order val="0"/>
          <c:tx>
            <c:strRef>
              <c:f>'годишна анализа'!$B$10</c:f>
              <c:strCache>
                <c:ptCount val="1"/>
                <c:pt idx="0">
                  <c:v>Ликвидна актива/Краткорочни обврски</c:v>
                </c:pt>
              </c:strCache>
            </c:strRef>
          </c:tx>
          <c:spPr>
            <a:ln w="31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>
                          <a:lumMod val="6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2AC0-4030-8886-EE4A45D5FF81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>
                          <a:lumMod val="6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2AC0-4030-8886-EE4A45D5FF81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>
                          <a:lumMod val="6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2AC0-4030-8886-EE4A45D5FF8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'годишна анализа'!$C$9:$K$9</c:f>
              <c:strCache>
                <c:ptCount val="9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Q1 24</c:v>
                </c:pt>
                <c:pt idx="6">
                  <c:v>Q2 24</c:v>
                </c:pt>
                <c:pt idx="7">
                  <c:v>Q3 24</c:v>
                </c:pt>
                <c:pt idx="8">
                  <c:v>2024</c:v>
                </c:pt>
              </c:strCache>
            </c:strRef>
          </c:cat>
          <c:val>
            <c:numRef>
              <c:f>'годишна анализа'!$C$10:$K$10</c:f>
              <c:numCache>
                <c:formatCode>_(* #,##0_);_(* \(#,##0\);_(* "-"??_);_(@_)</c:formatCode>
                <c:ptCount val="9"/>
                <c:pt idx="0">
                  <c:v>54.803741186068052</c:v>
                </c:pt>
                <c:pt idx="1">
                  <c:v>53.801824137427843</c:v>
                </c:pt>
                <c:pt idx="2">
                  <c:v>52.26936481751131</c:v>
                </c:pt>
                <c:pt idx="3">
                  <c:v>47.667391839709843</c:v>
                </c:pt>
                <c:pt idx="4">
                  <c:v>52.302690957828844</c:v>
                </c:pt>
                <c:pt idx="5">
                  <c:v>52.418687886233549</c:v>
                </c:pt>
                <c:pt idx="6">
                  <c:v>52.059115164922687</c:v>
                </c:pt>
                <c:pt idx="7">
                  <c:v>53.980836102246521</c:v>
                </c:pt>
                <c:pt idx="8">
                  <c:v>55.699270764410294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AC0-4030-8886-EE4A45D5FF81}"/>
            </c:ext>
          </c:extLst>
        </c:ser>
        <c:ser>
          <c:idx val="1"/>
          <c:order val="1"/>
          <c:tx>
            <c:strRef>
              <c:f>'годишна анализа'!$B$11</c:f>
              <c:strCache>
                <c:ptCount val="1"/>
                <c:pt idx="0">
                  <c:v>Ликвидна актива/Депозити население</c:v>
                </c:pt>
              </c:strCache>
            </c:strRef>
          </c:tx>
          <c:spPr>
            <a:ln w="3175" cap="rnd">
              <a:solidFill>
                <a:schemeClr val="bg1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>
                          <a:lumMod val="6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2AC0-4030-8886-EE4A45D5FF81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>
                          <a:lumMod val="6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2AC0-4030-8886-EE4A45D5FF81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>
                          <a:lumMod val="6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2AC0-4030-8886-EE4A45D5FF8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'годишна анализа'!$C$9:$K$9</c:f>
              <c:strCache>
                <c:ptCount val="9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Q1 24</c:v>
                </c:pt>
                <c:pt idx="6">
                  <c:v>Q2 24</c:v>
                </c:pt>
                <c:pt idx="7">
                  <c:v>Q3 24</c:v>
                </c:pt>
                <c:pt idx="8">
                  <c:v>2024</c:v>
                </c:pt>
              </c:strCache>
            </c:strRef>
          </c:cat>
          <c:val>
            <c:numRef>
              <c:f>'годишна анализа'!$C$11:$K$11</c:f>
              <c:numCache>
                <c:formatCode>_(* #,##0_);_(* \(#,##0\);_(* "-"??_);_(@_)</c:formatCode>
                <c:ptCount val="9"/>
                <c:pt idx="0">
                  <c:v>62.220137366347195</c:v>
                </c:pt>
                <c:pt idx="1">
                  <c:v>64.444616744471929</c:v>
                </c:pt>
                <c:pt idx="2">
                  <c:v>65.477769741210352</c:v>
                </c:pt>
                <c:pt idx="3">
                  <c:v>61.064953382443917</c:v>
                </c:pt>
                <c:pt idx="4">
                  <c:v>65.279408639095564</c:v>
                </c:pt>
                <c:pt idx="5">
                  <c:v>61.756255485568424</c:v>
                </c:pt>
                <c:pt idx="6">
                  <c:v>60.450311909526022</c:v>
                </c:pt>
                <c:pt idx="7">
                  <c:v>61.284015264529934</c:v>
                </c:pt>
                <c:pt idx="8">
                  <c:v>65.103786257678195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2AC0-4030-8886-EE4A45D5FF81}"/>
            </c:ext>
          </c:extLst>
        </c:ser>
        <c:ser>
          <c:idx val="2"/>
          <c:order val="2"/>
          <c:tx>
            <c:strRef>
              <c:f>'годишна анализа'!$B$12</c:f>
              <c:strCache>
                <c:ptCount val="1"/>
                <c:pt idx="0">
                  <c:v>Кредити/Депозити</c:v>
                </c:pt>
              </c:strCache>
            </c:strRef>
          </c:tx>
          <c:spPr>
            <a:ln w="3175" cap="rnd">
              <a:solidFill>
                <a:schemeClr val="accent2">
                  <a:lumMod val="40000"/>
                  <a:lumOff val="6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>
                          <a:lumMod val="6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2AC0-4030-8886-EE4A45D5FF81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>
                          <a:lumMod val="6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2AC0-4030-8886-EE4A45D5FF81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>
                          <a:lumMod val="6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2AC0-4030-8886-EE4A45D5FF8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accent2">
                        <a:lumMod val="60000"/>
                        <a:lumOff val="4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'годишна анализа'!$C$9:$K$9</c:f>
              <c:strCache>
                <c:ptCount val="9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Q1 24</c:v>
                </c:pt>
                <c:pt idx="6">
                  <c:v>Q2 24</c:v>
                </c:pt>
                <c:pt idx="7">
                  <c:v>Q3 24</c:v>
                </c:pt>
                <c:pt idx="8">
                  <c:v>2024</c:v>
                </c:pt>
              </c:strCache>
            </c:strRef>
          </c:cat>
          <c:val>
            <c:numRef>
              <c:f>'годишна анализа'!$C$12:$K$12</c:f>
              <c:numCache>
                <c:formatCode>_(* #,##0_);_(* \(#,##0\);_(* "-"??_);_(@_)</c:formatCode>
                <c:ptCount val="9"/>
                <c:pt idx="0">
                  <c:v>84</c:v>
                </c:pt>
                <c:pt idx="1">
                  <c:v>82</c:v>
                </c:pt>
                <c:pt idx="2">
                  <c:v>82</c:v>
                </c:pt>
                <c:pt idx="3">
                  <c:v>86</c:v>
                </c:pt>
                <c:pt idx="4">
                  <c:v>82</c:v>
                </c:pt>
                <c:pt idx="5">
                  <c:v>83</c:v>
                </c:pt>
                <c:pt idx="6">
                  <c:v>84</c:v>
                </c:pt>
                <c:pt idx="7">
                  <c:v>83</c:v>
                </c:pt>
                <c:pt idx="8">
                  <c:v>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2AC0-4030-8886-EE4A45D5FF8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53082527"/>
        <c:axId val="153077247"/>
      </c:lineChart>
      <c:catAx>
        <c:axId val="1530825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3077247"/>
        <c:crosses val="autoZero"/>
        <c:auto val="1"/>
        <c:lblAlgn val="ctr"/>
        <c:lblOffset val="100"/>
        <c:noMultiLvlLbl val="0"/>
      </c:catAx>
      <c:valAx>
        <c:axId val="153077247"/>
        <c:scaling>
          <c:orientation val="minMax"/>
          <c:min val="0.4"/>
        </c:scaling>
        <c:delete val="1"/>
        <c:axPos val="l"/>
        <c:numFmt formatCode="_(* #,##0_);_(* \(#,##0\);_(* &quot;-&quot;??_);_(@_)" sourceLinked="1"/>
        <c:majorTickMark val="none"/>
        <c:minorTickMark val="none"/>
        <c:tickLblPos val="nextTo"/>
        <c:crossAx val="153082527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1.6473477296024695E-2"/>
          <c:y val="0.79942700108988496"/>
          <c:w val="0.66376263052955287"/>
          <c:h val="0.1663117646424062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2600251607668454E-2"/>
          <c:y val="5.2239218976933975E-2"/>
          <c:w val="0.93479949678466312"/>
          <c:h val="0.7337063744561062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'годишна анализа'!$B$7</c:f>
              <c:strCache>
                <c:ptCount val="1"/>
                <c:pt idx="0">
                  <c:v>Стапката на покриеност со ликвидност </c:v>
                </c:pt>
              </c:strCache>
            </c:strRef>
          </c:tx>
          <c:spPr>
            <a:solidFill>
              <a:schemeClr val="bg1"/>
            </a:solidFill>
            <a:ln>
              <a:solidFill>
                <a:srgbClr val="FFFF00"/>
              </a:solidFill>
            </a:ln>
            <a:effectLst/>
          </c:spPr>
          <c:invertIfNegative val="0"/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C9DF-45DA-9C9A-0FF71B0E69C9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C9DF-45DA-9C9A-0FF71B0E69C9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C9DF-45DA-9C9A-0FF71B0E69C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'годишна анализа'!$C$2:$K$2</c:f>
              <c:strCache>
                <c:ptCount val="9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Q1 24</c:v>
                </c:pt>
                <c:pt idx="6">
                  <c:v>Q2 24</c:v>
                </c:pt>
                <c:pt idx="7">
                  <c:v>Q3 24</c:v>
                </c:pt>
                <c:pt idx="8">
                  <c:v>2024</c:v>
                </c:pt>
              </c:strCache>
            </c:strRef>
          </c:cat>
          <c:val>
            <c:numRef>
              <c:f>'годишна анализа'!$C$7:$K$7</c:f>
              <c:numCache>
                <c:formatCode>General</c:formatCode>
                <c:ptCount val="9"/>
                <c:pt idx="2" formatCode="#,##0.0">
                  <c:v>292.19387826243246</c:v>
                </c:pt>
                <c:pt idx="3" formatCode="#,##0.0">
                  <c:v>273.76751101924151</c:v>
                </c:pt>
                <c:pt idx="4" formatCode="#,##0.0">
                  <c:v>263.46160008832987</c:v>
                </c:pt>
                <c:pt idx="5" formatCode="#,##0.0">
                  <c:v>279.13156880710801</c:v>
                </c:pt>
                <c:pt idx="6" formatCode="#,##0.0">
                  <c:v>276.428675494711</c:v>
                </c:pt>
                <c:pt idx="7" formatCode="#,##0.0">
                  <c:v>289.66124816513093</c:v>
                </c:pt>
                <c:pt idx="8" formatCode="#,##0.0">
                  <c:v>289.39638474123598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9DF-45DA-9C9A-0FF71B0E69C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135024687"/>
        <c:axId val="962464080"/>
      </c:barChart>
      <c:lineChart>
        <c:grouping val="standard"/>
        <c:varyColors val="0"/>
        <c:ser>
          <c:idx val="3"/>
          <c:order val="1"/>
          <c:tx>
            <c:strRef>
              <c:f>'годишна анализа'!$B$8</c:f>
              <c:strCache>
                <c:ptCount val="1"/>
                <c:pt idx="0">
                  <c:v>ЕУ</c:v>
                </c:pt>
              </c:strCache>
            </c:strRef>
          </c:tx>
          <c:spPr>
            <a:ln w="22225" cap="rnd">
              <a:solidFill>
                <a:schemeClr val="bg1">
                  <a:lumMod val="50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>
                          <a:lumMod val="6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C9DF-45DA-9C9A-0FF71B0E69C9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>
                          <a:lumMod val="6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C9DF-45DA-9C9A-0FF71B0E69C9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C9DF-45DA-9C9A-0FF71B0E69C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'годишна анализа'!$C$2:$K$2</c:f>
              <c:strCache>
                <c:ptCount val="9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Q1 24</c:v>
                </c:pt>
                <c:pt idx="6">
                  <c:v>Q2 24</c:v>
                </c:pt>
                <c:pt idx="7">
                  <c:v>Q3 24</c:v>
                </c:pt>
                <c:pt idx="8">
                  <c:v>2024</c:v>
                </c:pt>
              </c:strCache>
            </c:strRef>
          </c:cat>
          <c:val>
            <c:numRef>
              <c:f>'годишна анализа'!$C$8:$K$8</c:f>
              <c:numCache>
                <c:formatCode>_(* #,##0.0_);_(* \(#,##0.0\);_(* "-"??_);_(@_)</c:formatCode>
                <c:ptCount val="9"/>
                <c:pt idx="0">
                  <c:v>145.93</c:v>
                </c:pt>
                <c:pt idx="1">
                  <c:v>171.78</c:v>
                </c:pt>
                <c:pt idx="2">
                  <c:v>173.43</c:v>
                </c:pt>
                <c:pt idx="3">
                  <c:v>161.32</c:v>
                </c:pt>
                <c:pt idx="4">
                  <c:v>164.36</c:v>
                </c:pt>
                <c:pt idx="5">
                  <c:v>157.85</c:v>
                </c:pt>
                <c:pt idx="6">
                  <c:v>159.38999999999999</c:v>
                </c:pt>
                <c:pt idx="7">
                  <c:v>158.18</c:v>
                </c:pt>
                <c:pt idx="8">
                  <c:v>158.01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C9DF-45DA-9C9A-0FF71B0E69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35024687"/>
        <c:axId val="962464080"/>
      </c:lineChart>
      <c:catAx>
        <c:axId val="21350246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2464080"/>
        <c:crosses val="autoZero"/>
        <c:auto val="1"/>
        <c:lblAlgn val="ctr"/>
        <c:lblOffset val="100"/>
        <c:noMultiLvlLbl val="0"/>
      </c:catAx>
      <c:valAx>
        <c:axId val="96246408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135024687"/>
        <c:crosses val="autoZero"/>
        <c:crossBetween val="between"/>
      </c:valAx>
      <c:spPr>
        <a:pattFill prst="ltDnDiag">
          <a:fgClr>
            <a:srgbClr val="000000">
              <a:alpha val="0"/>
            </a:srgbClr>
          </a:fgClr>
          <a:bgClr>
            <a:srgbClr val="FFFFFF"/>
          </a:bgClr>
        </a:pattFill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r">
              <a:defRPr sz="900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900" b="1" i="0" u="none" strike="noStrike" kern="1200" cap="none" spc="0" normalizeH="0" baseline="0" dirty="0">
                <a:solidFill>
                  <a:srgbClr val="FF0000"/>
                </a:solidFill>
              </a:rPr>
              <a:t>liquid assets/Assets</a:t>
            </a:r>
            <a:endParaRPr lang="mk-MK" sz="900" b="1" i="0" u="none" strike="noStrike" kern="1200" cap="none" spc="0" normalizeH="0" baseline="0" dirty="0">
              <a:solidFill>
                <a:srgbClr val="FF0000"/>
              </a:solidFill>
            </a:endParaRPr>
          </a:p>
          <a:p>
            <a:pPr algn="r">
              <a:defRPr sz="900"/>
            </a:pPr>
            <a:r>
              <a:rPr lang="en-GB" sz="900" b="1" i="0" u="none" strike="noStrike" kern="1200" cap="none" spc="0" normalizeH="0" baseline="0" dirty="0">
                <a:solidFill>
                  <a:srgbClr val="FF0000"/>
                </a:solidFill>
              </a:rPr>
              <a:t>Loans/Assets</a:t>
            </a:r>
            <a:endParaRPr lang="en-US" sz="900" b="1" i="0" u="none" strike="noStrike" kern="1200" cap="none" spc="0" normalizeH="0" baseline="0" dirty="0">
              <a:solidFill>
                <a:prstClr val="black">
                  <a:lumMod val="50000"/>
                  <a:lumOff val="50000"/>
                </a:prstClr>
              </a:solidFill>
            </a:endParaRPr>
          </a:p>
        </c:rich>
      </c:tx>
      <c:layout>
        <c:manualLayout>
          <c:xMode val="edge"/>
          <c:yMode val="edge"/>
          <c:x val="0.7765415573053368"/>
          <c:y val="2.043025010254284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r">
            <a:defRPr sz="900" b="0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mk-MK"/>
        </a:p>
      </c:txPr>
    </c:title>
    <c:autoTitleDeleted val="0"/>
    <c:plotArea>
      <c:layout>
        <c:manualLayout>
          <c:layoutTarget val="inner"/>
          <c:xMode val="edge"/>
          <c:yMode val="edge"/>
          <c:x val="3.0555555555555555E-2"/>
          <c:y val="0.14327548435556831"/>
          <c:w val="0.93888888888888888"/>
          <c:h val="0.6435767381103120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'годишна анализа'!$B$14</c:f>
              <c:strCache>
                <c:ptCount val="1"/>
                <c:pt idx="0">
                  <c:v>Ликвидни средства/Актива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65000"/>
                    <a:lumMod val="110000"/>
                    <a:satMod val="105000"/>
                    <a:tint val="67000"/>
                  </a:schemeClr>
                </a:gs>
                <a:gs pos="50000">
                  <a:schemeClr val="accent5">
                    <a:shade val="65000"/>
                    <a:lumMod val="105000"/>
                    <a:satMod val="103000"/>
                    <a:tint val="73000"/>
                  </a:schemeClr>
                </a:gs>
                <a:gs pos="100000">
                  <a:schemeClr val="accent5">
                    <a:shade val="65000"/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5">
                  <a:shade val="65000"/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ln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09DD-4E96-86B3-A17BC52E2656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ln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09DD-4E96-86B3-A17BC52E2656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ln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09DD-4E96-86B3-A17BC52E265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'годишна анализа'!$C$13:$K$13</c:f>
              <c:strCache>
                <c:ptCount val="9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Q1 24</c:v>
                </c:pt>
                <c:pt idx="6">
                  <c:v>Q2 24</c:v>
                </c:pt>
                <c:pt idx="7">
                  <c:v>Q3 24</c:v>
                </c:pt>
                <c:pt idx="8">
                  <c:v>2024</c:v>
                </c:pt>
              </c:strCache>
            </c:strRef>
          </c:cat>
          <c:val>
            <c:numRef>
              <c:f>'годишна анализа'!$C$14:$K$14</c:f>
              <c:numCache>
                <c:formatCode>0</c:formatCode>
                <c:ptCount val="9"/>
                <c:pt idx="0">
                  <c:v>31.908295978081341</c:v>
                </c:pt>
                <c:pt idx="1">
                  <c:v>32.468459910131237</c:v>
                </c:pt>
                <c:pt idx="2">
                  <c:v>32.419193617299044</c:v>
                </c:pt>
                <c:pt idx="3">
                  <c:v>30.038483854896509</c:v>
                </c:pt>
                <c:pt idx="4">
                  <c:v>31.788934420129493</c:v>
                </c:pt>
                <c:pt idx="5">
                  <c:v>30.88294326739538</c:v>
                </c:pt>
                <c:pt idx="6">
                  <c:v>30.45594422727876</c:v>
                </c:pt>
                <c:pt idx="7">
                  <c:v>30.931370279755388</c:v>
                </c:pt>
                <c:pt idx="8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301-40BB-A0C1-3FEA1DF59AF1}"/>
            </c:ext>
          </c:extLst>
        </c:ser>
        <c:ser>
          <c:idx val="1"/>
          <c:order val="1"/>
          <c:tx>
            <c:strRef>
              <c:f>'годишна анализа'!$B$15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accent5">
                    <a:lumMod val="110000"/>
                    <a:satMod val="105000"/>
                    <a:tint val="67000"/>
                  </a:schemeClr>
                </a:gs>
                <a:gs pos="50000">
                  <a:schemeClr val="accent5">
                    <a:lumMod val="105000"/>
                    <a:satMod val="103000"/>
                    <a:tint val="73000"/>
                  </a:schemeClr>
                </a:gs>
                <a:gs pos="100000">
                  <a:schemeClr val="accent5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5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dLbl>
              <c:idx val="5"/>
              <c:spPr>
                <a:solidFill>
                  <a:schemeClr val="accent5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ln>
                        <a:solidFill>
                          <a:schemeClr val="bg1"/>
                        </a:solidFill>
                      </a:ln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09DD-4E96-86B3-A17BC52E2656}"/>
                </c:ext>
              </c:extLst>
            </c:dLbl>
            <c:dLbl>
              <c:idx val="6"/>
              <c:spPr>
                <a:solidFill>
                  <a:schemeClr val="accent5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ln>
                        <a:solidFill>
                          <a:schemeClr val="bg1"/>
                        </a:solidFill>
                      </a:ln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09DD-4E96-86B3-A17BC52E2656}"/>
                </c:ext>
              </c:extLst>
            </c:dLbl>
            <c:dLbl>
              <c:idx val="7"/>
              <c:spPr>
                <a:solidFill>
                  <a:schemeClr val="accent5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ln>
                        <a:solidFill>
                          <a:schemeClr val="bg1"/>
                        </a:solidFill>
                      </a:ln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09DD-4E96-86B3-A17BC52E2656}"/>
                </c:ext>
              </c:extLst>
            </c:dLbl>
            <c:spPr>
              <a:solidFill>
                <a:schemeClr val="accent5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ln>
                      <a:solidFill>
                        <a:schemeClr val="bg1"/>
                      </a:solidFill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'годишна анализа'!$C$13:$K$13</c:f>
              <c:strCache>
                <c:ptCount val="9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Q1 24</c:v>
                </c:pt>
                <c:pt idx="6">
                  <c:v>Q2 24</c:v>
                </c:pt>
                <c:pt idx="7">
                  <c:v>Q3 24</c:v>
                </c:pt>
                <c:pt idx="8">
                  <c:v>2024</c:v>
                </c:pt>
              </c:strCache>
            </c:strRef>
          </c:cat>
          <c:val>
            <c:numRef>
              <c:f>'годишна анализа'!$C$15:$K$15</c:f>
              <c:numCache>
                <c:formatCode>0</c:formatCode>
                <c:ptCount val="9"/>
                <c:pt idx="0">
                  <c:v>6</c:v>
                </c:pt>
                <c:pt idx="1">
                  <c:v>7.1315400898687642</c:v>
                </c:pt>
                <c:pt idx="2">
                  <c:v>7.5138856447878482</c:v>
                </c:pt>
                <c:pt idx="3">
                  <c:v>8.2123144585976888</c:v>
                </c:pt>
                <c:pt idx="4">
                  <c:v>9.213209568600206</c:v>
                </c:pt>
                <c:pt idx="5">
                  <c:v>8.8985280475294246</c:v>
                </c:pt>
                <c:pt idx="6">
                  <c:v>8.5510444456843402</c:v>
                </c:pt>
                <c:pt idx="7">
                  <c:v>8.3054731557169106</c:v>
                </c:pt>
                <c:pt idx="8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301-40BB-A0C1-3FEA1DF59AF1}"/>
            </c:ext>
          </c:extLst>
        </c:ser>
        <c:ser>
          <c:idx val="2"/>
          <c:order val="2"/>
          <c:tx>
            <c:strRef>
              <c:f>'годишна анализа'!$B$16</c:f>
              <c:strCache>
                <c:ptCount val="1"/>
                <c:pt idx="0">
                  <c:v>Кредити/Актива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tint val="65000"/>
                    <a:lumMod val="110000"/>
                    <a:satMod val="105000"/>
                    <a:tint val="67000"/>
                  </a:schemeClr>
                </a:gs>
                <a:gs pos="50000">
                  <a:schemeClr val="accent5">
                    <a:tint val="65000"/>
                    <a:lumMod val="105000"/>
                    <a:satMod val="103000"/>
                    <a:tint val="73000"/>
                  </a:schemeClr>
                </a:gs>
                <a:gs pos="100000">
                  <a:schemeClr val="accent5">
                    <a:tint val="65000"/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5">
                  <a:tint val="65000"/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ln>
                        <a:solidFill>
                          <a:schemeClr val="bg1"/>
                        </a:solidFill>
                      </a:ln>
                      <a:solidFill>
                        <a:schemeClr val="bg1">
                          <a:lumMod val="6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09DD-4E96-86B3-A17BC52E2656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ln>
                        <a:solidFill>
                          <a:schemeClr val="bg1"/>
                        </a:solidFill>
                      </a:ln>
                      <a:solidFill>
                        <a:schemeClr val="bg1">
                          <a:lumMod val="6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09DD-4E96-86B3-A17BC52E2656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ln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09DD-4E96-86B3-A17BC52E265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'годишна анализа'!$C$13:$K$13</c:f>
              <c:strCache>
                <c:ptCount val="9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Q1 24</c:v>
                </c:pt>
                <c:pt idx="6">
                  <c:v>Q2 24</c:v>
                </c:pt>
                <c:pt idx="7">
                  <c:v>Q3 24</c:v>
                </c:pt>
                <c:pt idx="8">
                  <c:v>2024</c:v>
                </c:pt>
              </c:strCache>
            </c:strRef>
          </c:cat>
          <c:val>
            <c:numRef>
              <c:f>'годишна анализа'!$C$16:$K$16</c:f>
              <c:numCache>
                <c:formatCode>#,##0</c:formatCode>
                <c:ptCount val="9"/>
                <c:pt idx="0">
                  <c:v>61.8</c:v>
                </c:pt>
                <c:pt idx="1">
                  <c:v>60.4</c:v>
                </c:pt>
                <c:pt idx="2">
                  <c:v>60.066920737913101</c:v>
                </c:pt>
                <c:pt idx="3">
                  <c:v>61.749201686505799</c:v>
                </c:pt>
                <c:pt idx="4">
                  <c:v>58.997856011270301</c:v>
                </c:pt>
                <c:pt idx="5">
                  <c:v>60.218528685075199</c:v>
                </c:pt>
                <c:pt idx="6">
                  <c:v>60.993011327036903</c:v>
                </c:pt>
                <c:pt idx="7">
                  <c:v>60.763156564527698</c:v>
                </c:pt>
                <c:pt idx="8">
                  <c:v>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301-40BB-A0C1-3FEA1DF59AF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317251567"/>
        <c:axId val="317249167"/>
      </c:barChart>
      <c:catAx>
        <c:axId val="3172515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7249167"/>
        <c:crosses val="autoZero"/>
        <c:auto val="1"/>
        <c:lblAlgn val="ctr"/>
        <c:lblOffset val="100"/>
        <c:noMultiLvlLbl val="0"/>
      </c:catAx>
      <c:valAx>
        <c:axId val="317249167"/>
        <c:scaling>
          <c:orientation val="minMax"/>
        </c:scaling>
        <c:delete val="1"/>
        <c:axPos val="l"/>
        <c:numFmt formatCode="0" sourceLinked="1"/>
        <c:majorTickMark val="none"/>
        <c:minorTickMark val="none"/>
        <c:tickLblPos val="nextTo"/>
        <c:crossAx val="31725156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mk-MK" dirty="0"/>
              <a:t>Структура на актива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Sheet1!$E$33</c:f>
              <c:strCache>
                <c:ptCount val="1"/>
                <c:pt idx="0">
                  <c:v>30.09.2021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explosion val="4"/>
          <c:dPt>
            <c:idx val="0"/>
            <c:bubble3D val="0"/>
            <c:spPr>
              <a:gradFill rotWithShape="1">
                <a:gsLst>
                  <a:gs pos="0">
                    <a:schemeClr val="accent5">
                      <a:shade val="65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hade val="65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shade val="65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solidFill>
                  <a:srgbClr val="00B0F0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A5BE-4334-A6D0-0188A959A485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solidFill>
                  <a:srgbClr val="00B0F0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A5BE-4334-A6D0-0188A959A485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5">
                      <a:tint val="65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tint val="65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tint val="65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solidFill>
                  <a:srgbClr val="00B0F0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5-A5BE-4334-A6D0-0188A959A485}"/>
              </c:ext>
            </c:extLst>
          </c:dPt>
          <c:dLbls>
            <c:dLbl>
              <c:idx val="0"/>
              <c:layout>
                <c:manualLayout>
                  <c:x val="-1.9200815957874945E-7"/>
                  <c:y val="-4.192283625384109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8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mk-MK" sz="800" dirty="0"/>
                      <a:t>ликвидна актива</a:t>
                    </a:r>
                    <a:r>
                      <a:rPr lang="mk-MK" sz="800" baseline="0" dirty="0"/>
                      <a:t>
33%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154108821008454"/>
                      <c:h val="0.26499508014822359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A5BE-4334-A6D0-0188A959A485}"/>
                </c:ext>
              </c:extLst>
            </c:dLbl>
            <c:dLbl>
              <c:idx val="1"/>
              <c:layout>
                <c:manualLayout>
                  <c:x val="2.2336693220115073E-2"/>
                  <c:y val="-8.403874470505323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8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4466686-F041-405C-89C2-35F8DC4472E2}" type="CATEGORYNAME">
                      <a:rPr lang="mk-MK" sz="800"/>
                      <a:pPr>
                        <a:defRPr sz="800"/>
                      </a:pPr>
                      <a:t>[CATEGORY NAME]</a:t>
                    </a:fld>
                    <a:r>
                      <a:rPr lang="mk-MK" sz="800" baseline="0" dirty="0"/>
                      <a:t>
59%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663988792867742"/>
                      <c:h val="0.1605876063157094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A5BE-4334-A6D0-0188A959A485}"/>
                </c:ext>
              </c:extLst>
            </c:dLbl>
            <c:dLbl>
              <c:idx val="2"/>
              <c:layout>
                <c:manualLayout>
                  <c:x val="-0.18839085739282591"/>
                  <c:y val="8.0179352580927385E-2"/>
                </c:manualLayout>
              </c:layout>
              <c:tx>
                <c:rich>
                  <a:bodyPr/>
                  <a:lstStyle/>
                  <a:p>
                    <a:fld id="{747F1DA3-CD67-411D-B379-6A3C2B2903FD}" type="CATEGORYNAME">
                      <a:rPr lang="mk-MK"/>
                      <a:pPr/>
                      <a:t>[CATEGORY NAME]</a:t>
                    </a:fld>
                    <a:r>
                      <a:rPr lang="mk-MK" baseline="0" dirty="0"/>
                      <a:t>
8%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A5BE-4334-A6D0-0188A959A48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Sheet1!$D$34:$D$36</c:f>
              <c:strCache>
                <c:ptCount val="3"/>
                <c:pt idx="0">
                  <c:v>високоликвидна актива </c:v>
                </c:pt>
                <c:pt idx="1">
                  <c:v>кредити </c:v>
                </c:pt>
                <c:pt idx="2">
                  <c:v>останата актива </c:v>
                </c:pt>
              </c:strCache>
            </c:strRef>
          </c:cat>
          <c:val>
            <c:numRef>
              <c:f>Sheet1!$E$34:$E$36</c:f>
              <c:numCache>
                <c:formatCode>0.00%</c:formatCode>
                <c:ptCount val="3"/>
                <c:pt idx="0">
                  <c:v>0.316</c:v>
                </c:pt>
                <c:pt idx="1">
                  <c:v>0.61099999999999999</c:v>
                </c:pt>
                <c:pt idx="2">
                  <c:v>7.3000000000000009E-2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5BE-4334-A6D0-0188A959A485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9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3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3175" cap="flat" cmpd="sng" algn="ctr">
        <a:solidFill>
          <a:schemeClr val="tx1">
            <a:lumMod val="15000"/>
            <a:lumOff val="85000"/>
          </a:schemeClr>
        </a:solidFill>
        <a:round/>
        <a:tailEnd type="none" w="med" len="lg"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38100" cap="flat" cmpd="dbl" algn="ctr">
        <a:solidFill>
          <a:schemeClr val="phClr"/>
        </a:solidFill>
        <a:miter lim="800000"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 cap="flat" cmpd="sng" algn="ctr">
        <a:solidFill>
          <a:schemeClr val="lt1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tx1"/>
    </cs:fontRef>
    <cs:spPr>
      <a:ln w="9525">
        <a:solidFill>
          <a:schemeClr val="tx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  <a:alpha val="32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tx1">
            <a:lumMod val="5000"/>
            <a:lumOff val="95000"/>
            <a:alpha val="32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tx1"/>
        </a:solidFill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/>
    </cs:fontRef>
    <cs:spPr>
      <a:ln w="3175" cap="flat" cmpd="sng" algn="ctr">
        <a:solidFill>
          <a:schemeClr val="tx1">
            <a:lumMod val="15000"/>
            <a:lumOff val="85000"/>
          </a:schemeClr>
        </a:solidFill>
        <a:round/>
        <a:tailEnd type="none" w="med" len="lg"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>
        <a:solidFill>
          <a:schemeClr val="tx1">
            <a:lumMod val="35000"/>
            <a:lumOff val="65000"/>
          </a:schemeClr>
        </a:solidFill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2700" cap="rnd"/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3175" cap="flat" cmpd="sng" algn="ctr">
        <a:solidFill>
          <a:schemeClr val="tx1">
            <a:lumMod val="15000"/>
            <a:lumOff val="85000"/>
          </a:schemeClr>
        </a:solidFill>
        <a:round/>
        <a:tailEnd type="none" w="med" len="lg"/>
      </a:ln>
    </cs:spPr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303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19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303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325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5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75000"/>
            <a:lumOff val="2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75000"/>
            <a:lumOff val="2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75000"/>
            <a:lumOff val="2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0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301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71800" cy="4673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6" y="3"/>
            <a:ext cx="2971800" cy="4673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12238D-1E27-47BB-86DE-2DCA61276327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33413" y="1163638"/>
            <a:ext cx="5591175" cy="31448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1" y="4482297"/>
            <a:ext cx="5486400" cy="366733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6554"/>
            <a:ext cx="2971800" cy="4673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6" y="8846554"/>
            <a:ext cx="2971800" cy="4673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20AF59-CE35-435E-99B8-3B49E868C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257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0AF59-CE35-435E-99B8-3B49E868C4D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45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41981-D22B-4116-92B4-FBE1D59BFC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CD39E9-806A-419F-8E82-988D29F036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C60294-8DE1-4930-804B-9FF175AF7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B0556-9251-4098-8468-E8935FDC2344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4AB89B-3351-4C6E-BC4A-373C0CA33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CBE09B-26E3-42DA-8A80-229F5A4B5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E4DDC-ED98-43F8-A89D-6025F7C7F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67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E46FF-370C-4F58-89B9-B4754D397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E48440-4BEA-463A-939E-5CB8E4491C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EAEA2A-9F2A-4490-B578-73320DF6D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B0556-9251-4098-8468-E8935FDC2344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F7239C-7F08-4C4F-A2CA-A85EA4C1C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411F42-1FE6-4D95-ACBF-435418BF5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E4DDC-ED98-43F8-A89D-6025F7C7F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595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A93A2F2-DB78-4DBF-9B14-24BE4B4C66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06FADC-73BF-4834-B9C7-9BE5BF130A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224EE3-3F0B-451F-AA29-C0BD7C729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B0556-9251-4098-8468-E8935FDC2344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60EA8D-EFEE-4439-A1FD-27D08B1BC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4EAA7A-04C4-4F5B-8C50-2D6EAD2BB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E4DDC-ED98-43F8-A89D-6025F7C7F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561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9F03D-3C6E-473D-A135-78BE83A65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65B62D-E1D0-4ADC-9D40-A93AE85236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F4FB58-282E-4E81-B132-60644F398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B0556-9251-4098-8468-E8935FDC2344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BA524B-E86A-49DD-BB91-6621086F4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B63538-BFBA-406E-B0F1-D1CFE0B28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E4DDC-ED98-43F8-A89D-6025F7C7F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221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6CA1FD-C26C-4F46-92D6-49ADCFEDE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26E363-0B54-4361-8147-E25F720AED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20A879-17C6-4408-A0E2-D01EC0D1A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B0556-9251-4098-8468-E8935FDC2344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4E230E-1E6E-4F93-8C8E-52DAB7197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1F4511-2B57-4AEC-9211-D9C48B888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E4DDC-ED98-43F8-A89D-6025F7C7F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922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D8A6A-6FE2-49B9-B186-A8E9D42AE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D04BA3-1AD8-4FDD-8B5A-F1E31CE68F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A0626C-0583-4C81-BC4F-825C878364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B7E31C-8024-4B0B-82B7-8EBAC8E99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B0556-9251-4098-8468-E8935FDC2344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15A67D-962E-447D-B53B-7FE2F709E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D12D0E-241B-4F46-B2CF-A0D177390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E4DDC-ED98-43F8-A89D-6025F7C7F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720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9CD0F-3714-43E4-87A4-9842A0107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63C3FE-A070-4893-AE30-148E7F3E8E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FA008D-3EDB-4882-9ACB-6D057A41F2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C97CFE-52D2-4C2F-A71F-70BAAB671E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617361-34CB-434F-8535-9BAA6E5A34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3206897-3AC1-4363-9B40-0B978B4B1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B0556-9251-4098-8468-E8935FDC2344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6811B93-ECF1-4C25-B8CB-C066D8C09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6F53928-E6AA-4C84-A14A-15F0491EB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E4DDC-ED98-43F8-A89D-6025F7C7F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251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E3975-8A91-4B83-ADAD-55C67F30D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BAA823-20C1-4C27-93EC-9A8A3FB0D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B0556-9251-4098-8468-E8935FDC2344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0793D5-2F03-40E9-A9B9-EC771592F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D69DED-BD4F-42B6-8D6E-A3974F6F8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E4DDC-ED98-43F8-A89D-6025F7C7F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233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0FCF8F-9DA8-470E-B75C-43D3C4928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B0556-9251-4098-8468-E8935FDC2344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C6DF55-FFB7-400F-A6C6-616156D7E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22F61F-EEEB-439D-821C-F73571A2B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E4DDC-ED98-43F8-A89D-6025F7C7F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167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AA215D-084E-4D4B-9C1D-B76E66710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6C08FA-88D0-49CB-916B-5DBAF0CC65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6616DE-261F-4D5A-A9AF-700FCDE3E9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EE082E-FF86-44E3-AEFE-554FB5CA1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B0556-9251-4098-8468-E8935FDC2344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9CD3E1-BD38-4F69-A355-78F3B1564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37E8B9-B7D3-4A0D-A1BE-30BBADD80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E4DDC-ED98-43F8-A89D-6025F7C7F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034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3B79BB-02C9-4EF6-A305-606A17CDC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0A12F9-F864-4F22-B597-AF9BF14539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C053B4-E3B5-4A2A-8E66-5D0CE95488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084F08-D8EB-44A5-82D3-89F20A09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B0556-9251-4098-8468-E8935FDC2344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8A5081-01F0-4657-BD04-98FC58F36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A60983-5030-4AAC-BDF5-7213DA7F3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E4DDC-ED98-43F8-A89D-6025F7C7F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349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586366-2FFD-4527-82E9-EA88713B5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DD86A-9058-4C69-B5DC-B719105E03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8D22AC-8F79-407A-AF5C-CDDECE7093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4B0556-9251-4098-8468-E8935FDC2344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C393EA-737E-451E-9876-580111C4ED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A9BD41-78CB-4314-BDE8-6776F453B8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2E4DDC-ED98-43F8-A89D-6025F7C7F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624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23.xml"/><Relationship Id="rId5" Type="http://schemas.openxmlformats.org/officeDocument/2006/relationships/chart" Target="../charts/chart22.xml"/><Relationship Id="rId4" Type="http://schemas.openxmlformats.org/officeDocument/2006/relationships/chart" Target="../charts/char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nbrm.mk/ns-newsarticle-soopstenie-05102024.nspx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9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12.xml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16.xml"/><Relationship Id="rId4" Type="http://schemas.openxmlformats.org/officeDocument/2006/relationships/chart" Target="../charts/char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D5D195-1458-4A78-BBDC-96AC3D44AE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4621" y="1772529"/>
            <a:ext cx="9162757" cy="354417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mk-MK" sz="24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Макроекономски показатели и </a:t>
            </a:r>
            <a:br>
              <a:rPr lang="mk-MK" sz="24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</a:br>
            <a:br>
              <a:rPr lang="mk-MK" sz="24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</a:br>
            <a:r>
              <a:rPr lang="mk-MK" sz="24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БАНКАРСКИ СИСТЕМ НА РЕПУБЛИКА СЕВЕРНА МАКЕДОНИЈА </a:t>
            </a:r>
            <a:br>
              <a:rPr lang="mk-MK" sz="24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</a:br>
            <a:br>
              <a:rPr lang="mk-MK" sz="20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</a:br>
            <a:br>
              <a:rPr lang="mk-MK" sz="20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</a:br>
            <a:r>
              <a:rPr lang="mk-MK" sz="11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со состојба на 3</a:t>
            </a:r>
            <a:r>
              <a:rPr lang="en-US" sz="11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1</a:t>
            </a:r>
            <a:r>
              <a:rPr lang="en-US" sz="11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mk-MK" sz="11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декември 2024 година</a:t>
            </a:r>
            <a:b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en-US" sz="1600" dirty="0">
              <a:solidFill>
                <a:srgbClr val="002060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Olivera\Desktop\Logo MBA\logo MBA final-01.jpg">
            <a:extLst>
              <a:ext uri="{FF2B5EF4-FFF2-40B4-BE49-F238E27FC236}">
                <a16:creationId xmlns:a16="http://schemas.microsoft.com/office/drawing/2014/main" id="{57EAFA9C-578C-41EC-A064-96E29F2E42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42" y="204765"/>
            <a:ext cx="2515106" cy="1567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ject 3">
            <a:extLst>
              <a:ext uri="{FF2B5EF4-FFF2-40B4-BE49-F238E27FC236}">
                <a16:creationId xmlns:a16="http://schemas.microsoft.com/office/drawing/2014/main" id="{C70C5339-79EB-459B-9B8A-E7A326E4686A}"/>
              </a:ext>
            </a:extLst>
          </p:cNvPr>
          <p:cNvSpPr/>
          <p:nvPr/>
        </p:nvSpPr>
        <p:spPr>
          <a:xfrm>
            <a:off x="0" y="1"/>
            <a:ext cx="4427984" cy="906286"/>
          </a:xfrm>
          <a:custGeom>
            <a:avLst/>
            <a:gdLst/>
            <a:ahLst/>
            <a:cxnLst/>
            <a:rect l="l" t="t" r="r" b="b"/>
            <a:pathLst>
              <a:path w="10439400" h="719455">
                <a:moveTo>
                  <a:pt x="10439400" y="0"/>
                </a:moveTo>
                <a:lnTo>
                  <a:pt x="0" y="0"/>
                </a:lnTo>
                <a:lnTo>
                  <a:pt x="0" y="719327"/>
                </a:lnTo>
                <a:lnTo>
                  <a:pt x="239776" y="702817"/>
                </a:lnTo>
                <a:lnTo>
                  <a:pt x="239776" y="239775"/>
                </a:lnTo>
                <a:lnTo>
                  <a:pt x="6959600" y="239775"/>
                </a:lnTo>
                <a:lnTo>
                  <a:pt x="1043940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726804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6">
            <a:extLst>
              <a:ext uri="{FF2B5EF4-FFF2-40B4-BE49-F238E27FC236}">
                <a16:creationId xmlns:a16="http://schemas.microsoft.com/office/drawing/2014/main" id="{18DACE59-E83F-4419-BDA8-06A4FBE59298}"/>
              </a:ext>
            </a:extLst>
          </p:cNvPr>
          <p:cNvSpPr>
            <a:spLocks noGrp="1" noChangeArrowheads="1"/>
          </p:cNvSpPr>
          <p:nvPr>
            <p:ph sz="quarter" idx="4"/>
          </p:nvPr>
        </p:nvSpPr>
        <p:spPr bwMode="gray">
          <a:xfrm>
            <a:off x="198472" y="3109351"/>
            <a:ext cx="7415308" cy="1938510"/>
          </a:xfrm>
          <a:prstGeom prst="roundRect">
            <a:avLst>
              <a:gd name="adj" fmla="val 20745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numCol="1" anchor="ctr">
            <a:noAutofit/>
          </a:bodyPr>
          <a:lstStyle/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100" dirty="0">
                <a:solidFill>
                  <a:schemeClr val="bg1"/>
                </a:solidFill>
              </a:rPr>
              <a:t>Банкарскиот сектор бележи стабилни стапки на профитабилност изразени преку стапките на</a:t>
            </a:r>
            <a:r>
              <a:rPr lang="en-GB" sz="1100" dirty="0">
                <a:solidFill>
                  <a:schemeClr val="bg1"/>
                </a:solidFill>
              </a:rPr>
              <a:t>:</a:t>
            </a:r>
          </a:p>
          <a:p>
            <a:pPr fontAlgn="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mk-MK" sz="1100" dirty="0">
                <a:solidFill>
                  <a:schemeClr val="bg1"/>
                </a:solidFill>
              </a:rPr>
              <a:t>Поврат на активата 2,21%, со годишен пораст од 0,2пп, или пад од (-0,4 пп) на квартална основа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endParaRPr lang="en-GB" sz="1100" dirty="0">
              <a:solidFill>
                <a:schemeClr val="bg1"/>
              </a:solidFill>
            </a:endParaRP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r>
              <a:rPr kumimoji="0" lang="mk-MK" sz="1100" b="1" u="none" strike="noStrike" kern="1200" cap="none" spc="0" normalizeH="0" baseline="0" noProof="0" dirty="0">
                <a:ln>
                  <a:noFill/>
                </a:ln>
                <a:solidFill>
                  <a:srgbClr val="FF99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ЕВРОЗОНА </a:t>
            </a:r>
            <a:r>
              <a:rPr kumimoji="0" lang="en-GB" sz="1100" b="1" u="none" strike="noStrike" kern="1200" cap="none" spc="0" normalizeH="0" baseline="0" noProof="0" dirty="0">
                <a:ln>
                  <a:noFill/>
                </a:ln>
                <a:solidFill>
                  <a:srgbClr val="FF99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0.</a:t>
            </a:r>
            <a:r>
              <a:rPr kumimoji="0" lang="mk-MK" sz="1100" b="1" u="none" strike="noStrike" kern="1200" cap="none" spc="0" normalizeH="0" baseline="0" noProof="0" dirty="0">
                <a:ln>
                  <a:noFill/>
                </a:ln>
                <a:solidFill>
                  <a:srgbClr val="FF99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  <a:r>
              <a:rPr kumimoji="0" lang="en-GB" sz="1100" b="1" u="none" strike="noStrike" kern="1200" cap="none" spc="0" normalizeH="0" baseline="0" noProof="0" dirty="0">
                <a:ln>
                  <a:noFill/>
                </a:ln>
                <a:solidFill>
                  <a:srgbClr val="FF99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</a:t>
            </a:r>
            <a:r>
              <a:rPr kumimoji="0" lang="mk-MK" sz="1100" b="1" u="none" strike="noStrike" kern="1200" cap="none" spc="0" normalizeH="0" baseline="0" noProof="0" dirty="0">
                <a:ln>
                  <a:noFill/>
                </a:ln>
                <a:solidFill>
                  <a:srgbClr val="FF99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</a:p>
          <a:p>
            <a:pPr fontAlgn="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mk-MK" sz="1100" dirty="0">
                <a:solidFill>
                  <a:schemeClr val="bg1"/>
                </a:solidFill>
              </a:rPr>
              <a:t>Поврат на капиталот 17,6%, со годишен пораст од </a:t>
            </a:r>
            <a:r>
              <a:rPr lang="en-US" sz="1100" dirty="0">
                <a:solidFill>
                  <a:schemeClr val="bg1"/>
                </a:solidFill>
              </a:rPr>
              <a:t>1.</a:t>
            </a:r>
            <a:r>
              <a:rPr lang="mk-MK" sz="1100" dirty="0">
                <a:solidFill>
                  <a:schemeClr val="bg1"/>
                </a:solidFill>
              </a:rPr>
              <a:t>4пп, или пад од (-2,6пп)  на квартална основа</a:t>
            </a:r>
            <a:endParaRPr lang="en-GB" sz="1100" dirty="0">
              <a:solidFill>
                <a:schemeClr val="bg1"/>
              </a:solidFill>
            </a:endParaRP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r>
              <a:rPr kumimoji="0" lang="mk-MK" sz="1100" b="1" u="none" strike="noStrike" kern="1200" cap="none" spc="0" normalizeH="0" baseline="0" noProof="0" dirty="0">
                <a:ln>
                  <a:noFill/>
                </a:ln>
                <a:solidFill>
                  <a:srgbClr val="FF99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ЕВРОЗОНА 9,54%</a:t>
            </a:r>
          </a:p>
          <a:p>
            <a:pPr fontAlgn="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mk-MK" sz="1100" dirty="0">
                <a:solidFill>
                  <a:schemeClr val="bg1"/>
                </a:solidFill>
              </a:rPr>
              <a:t>Од вкупните редовни приходи 42% служат за покривање на оперативните трошоци на банките</a:t>
            </a:r>
          </a:p>
          <a:p>
            <a:pPr fontAlgn="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mk-MK" sz="1100" dirty="0">
                <a:solidFill>
                  <a:schemeClr val="bg1"/>
                </a:solidFill>
              </a:rPr>
              <a:t>Најголемиот дел од вкупните приходи 7</a:t>
            </a:r>
            <a:r>
              <a:rPr lang="en-US" sz="1100" dirty="0">
                <a:solidFill>
                  <a:schemeClr val="bg1"/>
                </a:solidFill>
              </a:rPr>
              <a:t>0</a:t>
            </a:r>
            <a:r>
              <a:rPr lang="mk-MK" sz="1100" dirty="0">
                <a:solidFill>
                  <a:schemeClr val="bg1"/>
                </a:solidFill>
              </a:rPr>
              <a:t>,3% претставуваат каматните приходи</a:t>
            </a:r>
            <a:endParaRPr lang="en-GB" sz="1100" dirty="0">
              <a:solidFill>
                <a:schemeClr val="bg1"/>
              </a:solidFill>
            </a:endParaRP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endParaRPr lang="mk-MK" sz="800">
              <a:solidFill>
                <a:srgbClr val="002060"/>
              </a:solidFill>
            </a:endParaRP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mk-MK" sz="800">
                <a:solidFill>
                  <a:srgbClr val="002060"/>
                </a:solidFill>
              </a:rPr>
              <a:t>Извор</a:t>
            </a:r>
            <a:r>
              <a:rPr lang="en-GB" sz="800" dirty="0">
                <a:solidFill>
                  <a:srgbClr val="002060"/>
                </a:solidFill>
              </a:rPr>
              <a:t>: </a:t>
            </a:r>
            <a:r>
              <a:rPr lang="mk-MK" sz="800" dirty="0">
                <a:solidFill>
                  <a:srgbClr val="002060"/>
                </a:solidFill>
              </a:rPr>
              <a:t>Народна Банка</a:t>
            </a: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800" dirty="0">
                <a:solidFill>
                  <a:srgbClr val="002060"/>
                </a:solidFill>
              </a:rPr>
              <a:t>Податоци и показатели за банкарскиот систем на Република Северна Македонија, </a:t>
            </a: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800" dirty="0">
                <a:solidFill>
                  <a:srgbClr val="002060"/>
                </a:solidFill>
              </a:rPr>
              <a:t>ИЗВЕШТАЈ ЗА РИЗИЦИТЕ ВО БАНКАРСКИОТ СИСТЕМ НА РС МАКЕДОНИЈА</a:t>
            </a:r>
            <a:r>
              <a:rPr lang="en-US" sz="800" dirty="0">
                <a:solidFill>
                  <a:srgbClr val="002060"/>
                </a:solidFill>
              </a:rPr>
              <a:t>, </a:t>
            </a:r>
            <a:r>
              <a:rPr lang="mk-MK" sz="800" dirty="0">
                <a:solidFill>
                  <a:schemeClr val="bg1"/>
                </a:solidFill>
              </a:rPr>
              <a:t>анекс 32</a:t>
            </a:r>
            <a:endParaRPr lang="en-US" sz="800" dirty="0">
              <a:solidFill>
                <a:schemeClr val="bg1"/>
              </a:solidFill>
            </a:endParaRP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800" b="0" i="0" u="none" strike="noStrike" dirty="0">
                <a:solidFill>
                  <a:srgbClr val="002060"/>
                </a:solidFill>
                <a:effectLst/>
              </a:rPr>
              <a:t>European Central Bank</a:t>
            </a:r>
            <a:r>
              <a:rPr lang="ru-RU" sz="800" b="1" dirty="0">
                <a:solidFill>
                  <a:srgbClr val="002060"/>
                </a:solidFill>
              </a:rPr>
              <a:t>│</a:t>
            </a:r>
            <a:r>
              <a:rPr lang="en-GB" sz="800" b="0" i="0" u="none" strike="noStrike" dirty="0">
                <a:solidFill>
                  <a:srgbClr val="002060"/>
                </a:solidFill>
                <a:effectLst/>
              </a:rPr>
              <a:t>Banking supervision</a:t>
            </a:r>
            <a:r>
              <a:rPr lang="en-GB" sz="800" dirty="0">
                <a:solidFill>
                  <a:srgbClr val="002060"/>
                </a:solidFill>
              </a:rPr>
              <a:t> 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AA300CA-8CA9-505F-8858-D5E7E8D47E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1109529"/>
              </p:ext>
            </p:extLst>
          </p:nvPr>
        </p:nvGraphicFramePr>
        <p:xfrm>
          <a:off x="198472" y="5240867"/>
          <a:ext cx="7415308" cy="1312457"/>
        </p:xfrm>
        <a:graphic>
          <a:graphicData uri="http://schemas.openxmlformats.org/drawingml/2006/table">
            <a:tbl>
              <a:tblPr/>
              <a:tblGrid>
                <a:gridCol w="3457298">
                  <a:extLst>
                    <a:ext uri="{9D8B030D-6E8A-4147-A177-3AD203B41FA5}">
                      <a16:colId xmlns:a16="http://schemas.microsoft.com/office/drawing/2014/main" val="1181681593"/>
                    </a:ext>
                  </a:extLst>
                </a:gridCol>
                <a:gridCol w="262278">
                  <a:extLst>
                    <a:ext uri="{9D8B030D-6E8A-4147-A177-3AD203B41FA5}">
                      <a16:colId xmlns:a16="http://schemas.microsoft.com/office/drawing/2014/main" val="2950225263"/>
                    </a:ext>
                  </a:extLst>
                </a:gridCol>
                <a:gridCol w="1746476">
                  <a:extLst>
                    <a:ext uri="{9D8B030D-6E8A-4147-A177-3AD203B41FA5}">
                      <a16:colId xmlns:a16="http://schemas.microsoft.com/office/drawing/2014/main" val="2406167674"/>
                    </a:ext>
                  </a:extLst>
                </a:gridCol>
                <a:gridCol w="1949256">
                  <a:extLst>
                    <a:ext uri="{9D8B030D-6E8A-4147-A177-3AD203B41FA5}">
                      <a16:colId xmlns:a16="http://schemas.microsoft.com/office/drawing/2014/main" val="758365647"/>
                    </a:ext>
                  </a:extLst>
                </a:gridCol>
              </a:tblGrid>
              <a:tr h="283493">
                <a:tc>
                  <a:txBody>
                    <a:bodyPr/>
                    <a:lstStyle/>
                    <a:p>
                      <a:pPr algn="ctr" fontAlgn="ctr"/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профитабилност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годишна промена (пп)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квартална промена (пп)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9232655"/>
                  </a:ext>
                </a:extLst>
              </a:tr>
              <a:tr h="22805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Стапка на поврат на просечната актива (ROAA)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k-MK" sz="1100" b="1" dirty="0">
                          <a:solidFill>
                            <a:srgbClr val="00FF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↑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        0.2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      (0.4)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2143722"/>
                  </a:ext>
                </a:extLst>
              </a:tr>
              <a:tr h="22805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Стапка на поврат на просечниот капитал (ROAE)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k-MK" sz="1100" b="1" dirty="0">
                          <a:solidFill>
                            <a:srgbClr val="00FF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↑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        1.4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      (2.6)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1194986"/>
                  </a:ext>
                </a:extLst>
              </a:tr>
              <a:tr h="14397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Оперативни трошоци / Вкупни редовни приходи (Cost-to-income)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k-MK" sz="11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↓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      (1.4)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        0.6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8141419"/>
                  </a:ext>
                </a:extLst>
              </a:tr>
              <a:tr h="22805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Нето каматен приход / Вкупни редовни приходи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↓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      (0.4)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      (0.7)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5141380"/>
                  </a:ext>
                </a:extLst>
              </a:tr>
            </a:tbl>
          </a:graphicData>
        </a:graphic>
      </p:graphicFrame>
      <p:sp>
        <p:nvSpPr>
          <p:cNvPr id="13" name="object 8">
            <a:extLst>
              <a:ext uri="{FF2B5EF4-FFF2-40B4-BE49-F238E27FC236}">
                <a16:creationId xmlns:a16="http://schemas.microsoft.com/office/drawing/2014/main" id="{75EA416E-B2FD-0AF3-4F60-634D409FFC58}"/>
              </a:ext>
            </a:extLst>
          </p:cNvPr>
          <p:cNvSpPr/>
          <p:nvPr/>
        </p:nvSpPr>
        <p:spPr>
          <a:xfrm>
            <a:off x="11237843" y="169140"/>
            <a:ext cx="691560" cy="374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rgbClr val="0070C0"/>
              </a:solidFill>
            </a:endParaRPr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97695FF8-AC79-420E-3575-6CB49E2EB9DC}"/>
              </a:ext>
            </a:extLst>
          </p:cNvPr>
          <p:cNvSpPr/>
          <p:nvPr/>
        </p:nvSpPr>
        <p:spPr>
          <a:xfrm>
            <a:off x="0" y="1"/>
            <a:ext cx="4427984" cy="323172"/>
          </a:xfrm>
          <a:custGeom>
            <a:avLst/>
            <a:gdLst/>
            <a:ahLst/>
            <a:cxnLst/>
            <a:rect l="l" t="t" r="r" b="b"/>
            <a:pathLst>
              <a:path w="10439400" h="719455">
                <a:moveTo>
                  <a:pt x="10439400" y="0"/>
                </a:moveTo>
                <a:lnTo>
                  <a:pt x="0" y="0"/>
                </a:lnTo>
                <a:lnTo>
                  <a:pt x="0" y="719327"/>
                </a:lnTo>
                <a:lnTo>
                  <a:pt x="239776" y="702817"/>
                </a:lnTo>
                <a:lnTo>
                  <a:pt x="239776" y="239775"/>
                </a:lnTo>
                <a:lnTo>
                  <a:pt x="6959600" y="239775"/>
                </a:lnTo>
                <a:lnTo>
                  <a:pt x="10439400" y="0"/>
                </a:lnTo>
                <a:close/>
              </a:path>
            </a:pathLst>
          </a:cu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 wrap="square" lIns="0" tIns="0" rIns="0" bIns="0" rtlCol="0"/>
          <a:lstStyle/>
          <a:p>
            <a:endParaRPr dirty="0">
              <a:solidFill>
                <a:srgbClr val="FF99CC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AF0FA2F-CDDF-767B-C87E-1210A014B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260" y="169140"/>
            <a:ext cx="11999742" cy="615584"/>
          </a:xfrm>
        </p:spPr>
        <p:txBody>
          <a:bodyPr>
            <a:noAutofit/>
          </a:bodyPr>
          <a:lstStyle/>
          <a:p>
            <a:b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</a:br>
            <a: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  <a:t>M</a:t>
            </a:r>
            <a:r>
              <a:rPr lang="mk-MK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  <a:t>акедонски банкарски сектор</a:t>
            </a:r>
            <a: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  <a:t> </a:t>
            </a:r>
            <a:b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</a:br>
            <a:r>
              <a:rPr lang="mk-MK" sz="140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  <a:t>Индикатори за профитабилност</a:t>
            </a:r>
            <a:endParaRPr lang="en-US" sz="1400" b="1" dirty="0">
              <a:solidFill>
                <a:srgbClr val="002060"/>
              </a:solidFill>
              <a:latin typeface="+mn-lt"/>
              <a:cs typeface="Aldhabi" panose="020B0604020202020204" pitchFamily="2" charset="-78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C81C460-E601-C731-988A-FCCFBB903E6A}"/>
              </a:ext>
            </a:extLst>
          </p:cNvPr>
          <p:cNvSpPr txBox="1"/>
          <p:nvPr/>
        </p:nvSpPr>
        <p:spPr>
          <a:xfrm>
            <a:off x="11175592" y="554843"/>
            <a:ext cx="70476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000" b="1" dirty="0">
                <a:solidFill>
                  <a:srgbClr val="002060"/>
                </a:solidFill>
              </a:rPr>
              <a:t>4</a:t>
            </a:r>
            <a:r>
              <a:rPr lang="en-GB" sz="1000" b="1" dirty="0">
                <a:solidFill>
                  <a:srgbClr val="002060"/>
                </a:solidFill>
              </a:rPr>
              <a:t>Q 202</a:t>
            </a:r>
            <a:r>
              <a:rPr lang="mk-MK" sz="1000" b="1" dirty="0">
                <a:solidFill>
                  <a:srgbClr val="002060"/>
                </a:solidFill>
              </a:rPr>
              <a:t>4</a:t>
            </a:r>
            <a:endParaRPr lang="en-US" sz="1000" b="1" dirty="0">
              <a:solidFill>
                <a:srgbClr val="002060"/>
              </a:solidFill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E6D59853-F614-45E4-93BE-8AD60782BAF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3515675"/>
              </p:ext>
            </p:extLst>
          </p:nvPr>
        </p:nvGraphicFramePr>
        <p:xfrm>
          <a:off x="141748" y="829296"/>
          <a:ext cx="3883269" cy="22337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85EEE1DB-587A-4F40-9584-CED862B5528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542104"/>
              </p:ext>
            </p:extLst>
          </p:nvPr>
        </p:nvGraphicFramePr>
        <p:xfrm>
          <a:off x="4061945" y="820218"/>
          <a:ext cx="3807834" cy="22337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7DC4C9EC-8488-4C85-9383-0C24955A7DA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548859"/>
              </p:ext>
            </p:extLst>
          </p:nvPr>
        </p:nvGraphicFramePr>
        <p:xfrm>
          <a:off x="7910903" y="735620"/>
          <a:ext cx="4198032" cy="2817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D93BE448-53B1-40F5-A8CD-CF3C58F6E59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6493084"/>
              </p:ext>
            </p:extLst>
          </p:nvPr>
        </p:nvGraphicFramePr>
        <p:xfrm>
          <a:off x="7910903" y="3733429"/>
          <a:ext cx="4198032" cy="2817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42929520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4">
            <a:extLst>
              <a:ext uri="{FF2B5EF4-FFF2-40B4-BE49-F238E27FC236}">
                <a16:creationId xmlns:a16="http://schemas.microsoft.com/office/drawing/2014/main" id="{5077339C-8756-475E-A15D-7A450F2306DE}"/>
              </a:ext>
            </a:extLst>
          </p:cNvPr>
          <p:cNvSpPr>
            <a:spLocks noChangeArrowheads="1"/>
          </p:cNvSpPr>
          <p:nvPr/>
        </p:nvSpPr>
        <p:spPr bwMode="gray">
          <a:xfrm>
            <a:off x="3983087" y="521081"/>
            <a:ext cx="8121654" cy="3438806"/>
          </a:xfrm>
          <a:prstGeom prst="roundRect">
            <a:avLst>
              <a:gd name="adj" fmla="val 6588"/>
            </a:avLst>
          </a:prstGeom>
          <a:noFill/>
          <a:ln w="9525" algn="ctr">
            <a:solidFill>
              <a:srgbClr val="FF99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251B0B9-4716-4655-90DD-99307075E936}"/>
              </a:ext>
            </a:extLst>
          </p:cNvPr>
          <p:cNvSpPr txBox="1"/>
          <p:nvPr/>
        </p:nvSpPr>
        <p:spPr>
          <a:xfrm>
            <a:off x="3676261" y="6463873"/>
            <a:ext cx="84284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mk-MK" sz="900" dirty="0">
                <a:solidFill>
                  <a:srgbClr val="002060"/>
                </a:solidFill>
              </a:rPr>
              <a:t>Кредитен рејтинг на државата </a:t>
            </a:r>
            <a:r>
              <a:rPr lang="en-US" sz="900" b="1" dirty="0">
                <a:solidFill>
                  <a:srgbClr val="002060"/>
                </a:solidFill>
              </a:rPr>
              <a:t>:</a:t>
            </a:r>
            <a:r>
              <a:rPr lang="mk-MK" sz="900" b="1" dirty="0">
                <a:solidFill>
                  <a:srgbClr val="002060"/>
                </a:solidFill>
              </a:rPr>
              <a:t>  </a:t>
            </a:r>
            <a:r>
              <a:rPr lang="en-GB" sz="900" b="1" dirty="0">
                <a:solidFill>
                  <a:srgbClr val="002060"/>
                </a:solidFill>
              </a:rPr>
              <a:t> ‘BB</a:t>
            </a:r>
            <a:r>
              <a:rPr lang="en-US" sz="900" b="1" dirty="0">
                <a:solidFill>
                  <a:srgbClr val="002060"/>
                </a:solidFill>
              </a:rPr>
              <a:t>+</a:t>
            </a:r>
            <a:r>
              <a:rPr lang="en-GB" sz="900" b="1" dirty="0">
                <a:solidFill>
                  <a:srgbClr val="002060"/>
                </a:solidFill>
              </a:rPr>
              <a:t>' Ratings Affirmed; Outlook Stable </a:t>
            </a:r>
            <a:r>
              <a:rPr lang="en-US" sz="900" b="1" dirty="0">
                <a:solidFill>
                  <a:srgbClr val="002060"/>
                </a:solidFill>
              </a:rPr>
              <a:t>Fitch, Credit rating agency </a:t>
            </a:r>
            <a:endParaRPr lang="en-GB" sz="900" b="1" dirty="0">
              <a:solidFill>
                <a:srgbClr val="002060"/>
              </a:solidFill>
            </a:endParaRPr>
          </a:p>
          <a:p>
            <a:pPr algn="r"/>
            <a:r>
              <a:rPr lang="en-GB" sz="900" b="1" dirty="0">
                <a:solidFill>
                  <a:srgbClr val="002060"/>
                </a:solidFill>
              </a:rPr>
              <a:t> </a:t>
            </a:r>
            <a:r>
              <a:rPr lang="en-US" sz="900" b="1" dirty="0">
                <a:solidFill>
                  <a:srgbClr val="002060"/>
                </a:solidFill>
              </a:rPr>
              <a:t>source:</a:t>
            </a:r>
            <a:r>
              <a:rPr lang="en-GB" sz="900" b="1" dirty="0">
                <a:solidFill>
                  <a:srgbClr val="002060"/>
                </a:solidFill>
              </a:rPr>
              <a:t> </a:t>
            </a:r>
            <a:r>
              <a:rPr lang="en-GB" sz="900" b="1" dirty="0">
                <a:solidFill>
                  <a:srgbClr val="002060"/>
                </a:solidFill>
                <a:hlinkClick r:id="rId2"/>
              </a:rPr>
              <a:t>www.nbrm.mk/ns-newsarticle-soopstenie-05102024.nspx</a:t>
            </a:r>
            <a:r>
              <a:rPr lang="en-GB" sz="900" b="1" dirty="0">
                <a:solidFill>
                  <a:srgbClr val="002060"/>
                </a:solidFill>
              </a:rPr>
              <a:t> </a:t>
            </a:r>
            <a:r>
              <a:rPr lang="en-US" sz="900" b="1" dirty="0">
                <a:solidFill>
                  <a:srgbClr val="002060"/>
                </a:solidFill>
              </a:rPr>
              <a:t> (Rating Report Republic of North Macedonia │ 5 October 2024</a:t>
            </a:r>
            <a:endParaRPr lang="en-US" sz="900" dirty="0">
              <a:solidFill>
                <a:srgbClr val="002060"/>
              </a:solidFill>
            </a:endParaRPr>
          </a:p>
        </p:txBody>
      </p:sp>
      <p:sp>
        <p:nvSpPr>
          <p:cNvPr id="15" name="Rounded Rectangle 6">
            <a:extLst>
              <a:ext uri="{FF2B5EF4-FFF2-40B4-BE49-F238E27FC236}">
                <a16:creationId xmlns:a16="http://schemas.microsoft.com/office/drawing/2014/main" id="{08C7E014-7C73-6F06-2D34-9D58CC48AAE5}"/>
              </a:ext>
            </a:extLst>
          </p:cNvPr>
          <p:cNvSpPr/>
          <p:nvPr/>
        </p:nvSpPr>
        <p:spPr>
          <a:xfrm>
            <a:off x="87260" y="416749"/>
            <a:ext cx="3848088" cy="6478011"/>
          </a:xfrm>
          <a:prstGeom prst="roundRect">
            <a:avLst>
              <a:gd name="adj" fmla="val 35416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900" b="1" dirty="0">
                <a:solidFill>
                  <a:srgbClr val="FFFF00"/>
                </a:solidFill>
              </a:rPr>
              <a:t>Кредитен рејтинг</a:t>
            </a:r>
            <a:endParaRPr lang="ru-RU" sz="900" dirty="0">
              <a:solidFill>
                <a:srgbClr val="FFFF00"/>
              </a:solidFill>
            </a:endParaRPr>
          </a:p>
          <a:p>
            <a:pPr marL="171450" indent="-171450" algn="just"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ru-RU" sz="900" dirty="0">
                <a:solidFill>
                  <a:schemeClr val="bg1"/>
                </a:solidFill>
              </a:rPr>
              <a:t>Агенцијата за кредитни рејтинзи </a:t>
            </a:r>
            <a:r>
              <a:rPr lang="en-GB" sz="900" b="1" dirty="0">
                <a:solidFill>
                  <a:schemeClr val="bg1"/>
                </a:solidFill>
              </a:rPr>
              <a:t>Fich, Credit rating agency</a:t>
            </a:r>
            <a:r>
              <a:rPr lang="mk-MK" sz="900" b="1" dirty="0">
                <a:solidFill>
                  <a:schemeClr val="bg1"/>
                </a:solidFill>
              </a:rPr>
              <a:t> </a:t>
            </a:r>
            <a:r>
              <a:rPr lang="ru-RU" sz="900" dirty="0">
                <a:solidFill>
                  <a:schemeClr val="bg1"/>
                </a:solidFill>
              </a:rPr>
              <a:t>ББ</a:t>
            </a:r>
            <a:r>
              <a:rPr lang="en-US" sz="900" dirty="0">
                <a:solidFill>
                  <a:schemeClr val="bg1"/>
                </a:solidFill>
              </a:rPr>
              <a:t>+</a:t>
            </a:r>
            <a:r>
              <a:rPr lang="ru-RU" sz="900" dirty="0">
                <a:solidFill>
                  <a:schemeClr val="bg1"/>
                </a:solidFill>
              </a:rPr>
              <a:t> со стабилен изглед, го потврди кредитниот рејтинг на РС Македонија</a:t>
            </a:r>
            <a:r>
              <a:rPr lang="mk-MK" sz="900" dirty="0">
                <a:solidFill>
                  <a:schemeClr val="bg1"/>
                </a:solidFill>
              </a:rPr>
              <a:t>, истиот е</a:t>
            </a:r>
            <a:r>
              <a:rPr lang="ru-RU" sz="900" dirty="0">
                <a:solidFill>
                  <a:schemeClr val="bg1"/>
                </a:solidFill>
              </a:rPr>
              <a:t> резултат на </a:t>
            </a:r>
            <a:r>
              <a:rPr lang="en-US" sz="900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спроведувањето</a:t>
            </a:r>
            <a:r>
              <a:rPr lang="en-US" sz="9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00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добри</a:t>
            </a:r>
            <a:r>
              <a:rPr lang="en-US" sz="9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00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политики</a:t>
            </a:r>
            <a:r>
              <a:rPr lang="en-US" sz="9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en-US" sz="900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владеење</a:t>
            </a:r>
            <a:r>
              <a:rPr lang="mk-MK" sz="9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900" dirty="0">
                <a:solidFill>
                  <a:schemeClr val="bg1"/>
                </a:solidFill>
              </a:rPr>
              <a:t>ста</a:t>
            </a:r>
            <a:r>
              <a:rPr lang="mk-MK" sz="900" dirty="0">
                <a:solidFill>
                  <a:schemeClr val="bg1"/>
                </a:solidFill>
              </a:rPr>
              <a:t>билен</a:t>
            </a:r>
            <a:r>
              <a:rPr lang="ru-RU" sz="900" dirty="0">
                <a:solidFill>
                  <a:schemeClr val="bg1"/>
                </a:solidFill>
              </a:rPr>
              <a:t> банкарски систем, стабилноста на домашната валута и зголемените девизни резерви</a:t>
            </a:r>
            <a:endParaRPr lang="en-GB" sz="900" dirty="0">
              <a:solidFill>
                <a:schemeClr val="bg1"/>
              </a:solidFill>
            </a:endParaRPr>
          </a:p>
          <a:p>
            <a:pPr algn="just">
              <a:buClr>
                <a:srgbClr val="FFFF00"/>
              </a:buClr>
            </a:pPr>
            <a:r>
              <a:rPr lang="ru-RU" sz="900" b="1" dirty="0">
                <a:solidFill>
                  <a:srgbClr val="FFFF00"/>
                </a:solidFill>
              </a:rPr>
              <a:t>Индекс на индустриско производство</a:t>
            </a:r>
            <a:endParaRPr lang="en-GB" sz="900" b="1" dirty="0">
              <a:solidFill>
                <a:srgbClr val="FFFF00"/>
              </a:solidFill>
            </a:endParaRPr>
          </a:p>
          <a:p>
            <a:pPr marL="180975" indent="-180975" algn="just"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en-US" sz="9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96.4 </a:t>
            </a:r>
            <a:r>
              <a:rPr lang="ru-RU" sz="900" i="0" dirty="0">
                <a:solidFill>
                  <a:schemeClr val="bg1"/>
                </a:solidFill>
                <a:effectLst/>
              </a:rPr>
              <a:t> годишно</a:t>
            </a:r>
          </a:p>
          <a:p>
            <a:pPr algn="just">
              <a:buClr>
                <a:srgbClr val="FFFF00"/>
              </a:buClr>
            </a:pPr>
            <a:r>
              <a:rPr lang="ru-RU" sz="900" b="1" dirty="0">
                <a:solidFill>
                  <a:srgbClr val="FFFF00"/>
                </a:solidFill>
              </a:rPr>
              <a:t>Надворешно трговска размена</a:t>
            </a:r>
            <a:endParaRPr lang="mk-MK" sz="900" b="1" dirty="0">
              <a:solidFill>
                <a:srgbClr val="FFFF00"/>
              </a:solidFill>
            </a:endParaRPr>
          </a:p>
          <a:p>
            <a:pPr marL="171450" indent="-171450"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ru-RU" sz="900" dirty="0">
                <a:solidFill>
                  <a:schemeClr val="bg1"/>
                </a:solidFill>
              </a:rPr>
              <a:t>увоз </a:t>
            </a:r>
            <a:r>
              <a:rPr lang="en-US" sz="900" dirty="0">
                <a:solidFill>
                  <a:schemeClr val="bg1"/>
                </a:solidFill>
              </a:rPr>
              <a:t> 11.062 </a:t>
            </a:r>
            <a:r>
              <a:rPr lang="ru-RU" sz="900" dirty="0">
                <a:solidFill>
                  <a:schemeClr val="bg1"/>
                </a:solidFill>
              </a:rPr>
              <a:t>милиони </a:t>
            </a:r>
            <a:r>
              <a:rPr lang="mk-MK" sz="900" dirty="0">
                <a:solidFill>
                  <a:schemeClr val="bg1"/>
                </a:solidFill>
              </a:rPr>
              <a:t>евра на годишно ниво</a:t>
            </a:r>
            <a:endParaRPr lang="ru-RU" sz="900" dirty="0">
              <a:solidFill>
                <a:schemeClr val="bg1"/>
              </a:solidFill>
            </a:endParaRPr>
          </a:p>
          <a:p>
            <a:pPr marL="171450" indent="-171450" algn="just"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ru-RU" sz="900" dirty="0">
                <a:solidFill>
                  <a:schemeClr val="bg1"/>
                </a:solidFill>
              </a:rPr>
              <a:t>извоз </a:t>
            </a:r>
            <a:r>
              <a:rPr lang="en-US" sz="900" dirty="0">
                <a:solidFill>
                  <a:schemeClr val="bg1"/>
                </a:solidFill>
              </a:rPr>
              <a:t> 7.781 </a:t>
            </a:r>
            <a:r>
              <a:rPr lang="ru-RU" sz="900" dirty="0">
                <a:solidFill>
                  <a:schemeClr val="bg1"/>
                </a:solidFill>
              </a:rPr>
              <a:t>милиони </a:t>
            </a:r>
            <a:r>
              <a:rPr lang="mk-MK" sz="900" dirty="0">
                <a:solidFill>
                  <a:schemeClr val="bg1"/>
                </a:solidFill>
              </a:rPr>
              <a:t>евра на годишно ниво</a:t>
            </a:r>
            <a:endParaRPr lang="ru-RU" sz="900" dirty="0">
              <a:solidFill>
                <a:schemeClr val="bg1"/>
              </a:solidFill>
            </a:endParaRPr>
          </a:p>
          <a:p>
            <a:pPr algn="just">
              <a:buClr>
                <a:srgbClr val="FFFF00"/>
              </a:buClr>
            </a:pPr>
            <a:r>
              <a:rPr lang="ru-RU" sz="900" b="1" dirty="0">
                <a:solidFill>
                  <a:srgbClr val="FFFF00"/>
                </a:solidFill>
              </a:rPr>
              <a:t>Бруто домашен производ</a:t>
            </a:r>
            <a:endParaRPr lang="en-GB" sz="900" b="1" dirty="0">
              <a:solidFill>
                <a:srgbClr val="FFFF00"/>
              </a:solidFill>
            </a:endParaRPr>
          </a:p>
          <a:p>
            <a:pPr marL="171450" indent="-171450" algn="just"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ru-RU" sz="900" dirty="0">
                <a:solidFill>
                  <a:schemeClr val="bg1"/>
                </a:solidFill>
              </a:rPr>
              <a:t>пораст </a:t>
            </a:r>
            <a:r>
              <a:rPr lang="mk-MK" sz="900" dirty="0">
                <a:solidFill>
                  <a:schemeClr val="bg1"/>
                </a:solidFill>
              </a:rPr>
              <a:t>2,8</a:t>
            </a:r>
            <a:r>
              <a:rPr lang="en-GB" sz="900" dirty="0">
                <a:solidFill>
                  <a:schemeClr val="bg1"/>
                </a:solidFill>
              </a:rPr>
              <a:t>% </a:t>
            </a:r>
            <a:endParaRPr lang="mk-MK" sz="900" dirty="0">
              <a:solidFill>
                <a:schemeClr val="bg1"/>
              </a:solidFill>
            </a:endParaRPr>
          </a:p>
          <a:p>
            <a:pPr algn="just">
              <a:buClr>
                <a:srgbClr val="FFFF00"/>
              </a:buClr>
            </a:pPr>
            <a:r>
              <a:rPr lang="mk-MK" sz="900" b="1" dirty="0">
                <a:solidFill>
                  <a:srgbClr val="FFFF00"/>
                </a:solidFill>
              </a:rPr>
              <a:t>Инфлација</a:t>
            </a:r>
            <a:endParaRPr lang="en-GB" sz="900" b="1" dirty="0">
              <a:solidFill>
                <a:srgbClr val="FFFF00"/>
              </a:solidFill>
            </a:endParaRPr>
          </a:p>
          <a:p>
            <a:pPr marL="180975" indent="-180975" algn="just"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en-US" sz="900" dirty="0">
                <a:solidFill>
                  <a:schemeClr val="bg1"/>
                </a:solidFill>
              </a:rPr>
              <a:t>3</a:t>
            </a:r>
            <a:r>
              <a:rPr lang="mk-MK" sz="900" dirty="0">
                <a:solidFill>
                  <a:schemeClr val="bg1"/>
                </a:solidFill>
              </a:rPr>
              <a:t>,5</a:t>
            </a:r>
            <a:r>
              <a:rPr lang="en-GB" sz="900" dirty="0">
                <a:solidFill>
                  <a:schemeClr val="bg1"/>
                </a:solidFill>
              </a:rPr>
              <a:t>%</a:t>
            </a:r>
            <a:r>
              <a:rPr lang="mk-MK" sz="900" dirty="0">
                <a:solidFill>
                  <a:schemeClr val="bg1"/>
                </a:solidFill>
              </a:rPr>
              <a:t>  </a:t>
            </a:r>
            <a:endParaRPr lang="ru-RU" sz="900" dirty="0">
              <a:solidFill>
                <a:schemeClr val="bg1"/>
              </a:solidFill>
            </a:endParaRPr>
          </a:p>
          <a:p>
            <a:pPr algn="just">
              <a:buClr>
                <a:srgbClr val="FFFF00"/>
              </a:buClr>
            </a:pPr>
            <a:r>
              <a:rPr lang="mk-MK" sz="900" b="1" dirty="0">
                <a:solidFill>
                  <a:srgbClr val="FFFF00"/>
                </a:solidFill>
              </a:rPr>
              <a:t>Девизни резерви</a:t>
            </a:r>
            <a:endParaRPr lang="en-GB" sz="900" b="1" dirty="0">
              <a:solidFill>
                <a:srgbClr val="FFFF00"/>
              </a:solidFill>
            </a:endParaRPr>
          </a:p>
          <a:p>
            <a:pPr marL="180975" indent="-180975" algn="just"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ru-RU" sz="900" dirty="0">
                <a:solidFill>
                  <a:schemeClr val="bg1"/>
                </a:solidFill>
              </a:rPr>
              <a:t>5,019 милиони евра</a:t>
            </a:r>
          </a:p>
          <a:p>
            <a:pPr marL="171450" indent="-171450" algn="just"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ru-RU" sz="900" b="0" i="0" dirty="0">
                <a:solidFill>
                  <a:srgbClr val="00FF00"/>
                </a:solidFill>
                <a:effectLst/>
              </a:rPr>
              <a:t>Се гради и зелено портфолио на </a:t>
            </a:r>
            <a:r>
              <a:rPr lang="ru-RU" sz="900" dirty="0">
                <a:solidFill>
                  <a:srgbClr val="00FF00"/>
                </a:solidFill>
              </a:rPr>
              <a:t>ХВ</a:t>
            </a:r>
            <a:r>
              <a:rPr lang="ru-RU" sz="900" b="0" i="0" dirty="0">
                <a:solidFill>
                  <a:srgbClr val="00FF00"/>
                </a:solidFill>
                <a:effectLst/>
              </a:rPr>
              <a:t> во девизните резерви</a:t>
            </a:r>
            <a:r>
              <a:rPr lang="en-US" sz="900" dirty="0">
                <a:solidFill>
                  <a:srgbClr val="00FF00"/>
                </a:solidFill>
              </a:rPr>
              <a:t>,  </a:t>
            </a:r>
            <a:r>
              <a:rPr lang="mk-MK" sz="900" dirty="0">
                <a:solidFill>
                  <a:srgbClr val="00FF00"/>
                </a:solidFill>
              </a:rPr>
              <a:t>1,6% учество </a:t>
            </a:r>
            <a:endParaRPr lang="en-US" sz="900" dirty="0">
              <a:solidFill>
                <a:srgbClr val="00FF00"/>
              </a:solidFill>
            </a:endParaRPr>
          </a:p>
          <a:p>
            <a:pPr marL="171450" indent="-171450" algn="just"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ru-RU" sz="900" b="1" dirty="0">
                <a:solidFill>
                  <a:srgbClr val="00FF00"/>
                </a:solidFill>
                <a:effectLst/>
              </a:rPr>
              <a:t>Зелени обрзници, </a:t>
            </a:r>
            <a:r>
              <a:rPr lang="ru-RU" sz="900" dirty="0">
                <a:solidFill>
                  <a:srgbClr val="00FF00"/>
                </a:solidFill>
                <a:effectLst/>
              </a:rPr>
              <a:t>издавач</a:t>
            </a:r>
            <a:r>
              <a:rPr lang="en-US" sz="900" dirty="0">
                <a:solidFill>
                  <a:srgbClr val="00FF00"/>
                </a:solidFill>
                <a:effectLst/>
              </a:rPr>
              <a:t> </a:t>
            </a:r>
            <a:r>
              <a:rPr lang="mk-MK" sz="900" dirty="0">
                <a:solidFill>
                  <a:srgbClr val="00FF00"/>
                </a:solidFill>
                <a:effectLst/>
              </a:rPr>
              <a:t>Министерство за финансии 600 мил.денари</a:t>
            </a:r>
            <a:endParaRPr lang="ru-RU" sz="900" dirty="0">
              <a:solidFill>
                <a:srgbClr val="00FF00"/>
              </a:solidFill>
              <a:effectLst/>
            </a:endParaRPr>
          </a:p>
          <a:p>
            <a:pPr marR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</a:pPr>
            <a:r>
              <a:rPr lang="ru-RU" sz="900" b="1" dirty="0">
                <a:solidFill>
                  <a:srgbClr val="FFFF66"/>
                </a:solidFill>
              </a:rPr>
              <a:t>Основна </a:t>
            </a:r>
            <a:r>
              <a:rPr lang="ru-RU" sz="900" b="1" dirty="0">
                <a:solidFill>
                  <a:srgbClr val="FFFF00"/>
                </a:solidFill>
              </a:rPr>
              <a:t>каматна стапка</a:t>
            </a:r>
            <a:endParaRPr lang="mk-MK" sz="900" b="1" dirty="0">
              <a:solidFill>
                <a:srgbClr val="FFFF00"/>
              </a:solidFill>
            </a:endParaRPr>
          </a:p>
          <a:p>
            <a:pPr marL="171450" indent="-171450" algn="just"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ru-RU" sz="900" dirty="0">
                <a:solidFill>
                  <a:schemeClr val="bg1"/>
                </a:solidFill>
              </a:rPr>
              <a:t>Во текот на годината, Народната банка </a:t>
            </a:r>
            <a:r>
              <a:rPr lang="mk-MK" sz="900" dirty="0">
                <a:solidFill>
                  <a:schemeClr val="bg1"/>
                </a:solidFill>
              </a:rPr>
              <a:t>направи</a:t>
            </a:r>
            <a:r>
              <a:rPr lang="ru-RU" sz="900" dirty="0">
                <a:solidFill>
                  <a:schemeClr val="bg1"/>
                </a:solidFill>
              </a:rPr>
              <a:t> три промени во поставеноста на монетарната политика, при што основната каматна стапка на благајнички записи</a:t>
            </a:r>
            <a:r>
              <a:rPr lang="mk-MK" sz="900" dirty="0">
                <a:solidFill>
                  <a:schemeClr val="bg1"/>
                </a:solidFill>
              </a:rPr>
              <a:t> и го достигна </a:t>
            </a:r>
            <a:r>
              <a:rPr lang="ru-RU" sz="900" dirty="0">
                <a:solidFill>
                  <a:schemeClr val="bg1"/>
                </a:solidFill>
              </a:rPr>
              <a:t>нивото од 5,55%, а </a:t>
            </a:r>
            <a:r>
              <a:rPr lang="mk-MK" sz="900" dirty="0">
                <a:solidFill>
                  <a:schemeClr val="bg1"/>
                </a:solidFill>
              </a:rPr>
              <a:t>р</a:t>
            </a:r>
            <a:r>
              <a:rPr lang="ru-RU" sz="900" dirty="0">
                <a:solidFill>
                  <a:schemeClr val="bg1"/>
                </a:solidFill>
              </a:rPr>
              <a:t>еферентна стапка за пресметување на стапката на казнената камата </a:t>
            </a:r>
            <a:r>
              <a:rPr lang="mk-MK" sz="900" dirty="0">
                <a:solidFill>
                  <a:schemeClr val="bg1"/>
                </a:solidFill>
              </a:rPr>
              <a:t> </a:t>
            </a:r>
            <a:r>
              <a:rPr lang="ru-RU" sz="900" dirty="0">
                <a:solidFill>
                  <a:schemeClr val="bg1"/>
                </a:solidFill>
              </a:rPr>
              <a:t> остана исто така на ниво од 6,3%</a:t>
            </a:r>
            <a:endParaRPr lang="en-US" sz="900" dirty="0">
              <a:solidFill>
                <a:schemeClr val="bg1"/>
              </a:solidFill>
            </a:endParaRPr>
          </a:p>
          <a:p>
            <a:pPr algn="just">
              <a:buClr>
                <a:srgbClr val="FFFF00"/>
              </a:buClr>
            </a:pPr>
            <a:r>
              <a:rPr lang="ru-RU" sz="900" b="1" dirty="0">
                <a:solidFill>
                  <a:srgbClr val="FFFF00"/>
                </a:solidFill>
              </a:rPr>
              <a:t>Стапка на противцикличен заштитен слој</a:t>
            </a:r>
            <a:endParaRPr lang="en-US" sz="900" b="1" dirty="0">
              <a:solidFill>
                <a:srgbClr val="FFFF00"/>
              </a:solidFill>
            </a:endParaRPr>
          </a:p>
          <a:p>
            <a:pPr marL="171450" indent="-171450" algn="just"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mk-MK" sz="900" dirty="0">
                <a:solidFill>
                  <a:schemeClr val="bg1"/>
                </a:solidFill>
              </a:rPr>
              <a:t>1,25</a:t>
            </a:r>
            <a:r>
              <a:rPr lang="en-US" sz="900" dirty="0">
                <a:solidFill>
                  <a:schemeClr val="bg1"/>
                </a:solidFill>
              </a:rPr>
              <a:t>%</a:t>
            </a:r>
            <a:endParaRPr lang="ru-RU" sz="900" dirty="0">
              <a:solidFill>
                <a:schemeClr val="bg1"/>
              </a:solidFill>
            </a:endParaRPr>
          </a:p>
          <a:p>
            <a:pPr algn="just">
              <a:buClr>
                <a:srgbClr val="FFFF00"/>
              </a:buClr>
            </a:pPr>
            <a:r>
              <a:rPr lang="ru-RU" sz="900" b="1" dirty="0">
                <a:solidFill>
                  <a:srgbClr val="FFFF00"/>
                </a:solidFill>
              </a:rPr>
              <a:t>Стапки на задолжителната резерва на банки</a:t>
            </a:r>
          </a:p>
          <a:p>
            <a:pPr marL="171450" indent="-171450" algn="just"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ru-RU" sz="900" dirty="0">
                <a:solidFill>
                  <a:schemeClr val="bg1"/>
                </a:solidFill>
              </a:rPr>
              <a:t>Оваа година се донесе нова одлука за зр со која обв. во денари до 2 години се зголеми од</a:t>
            </a:r>
            <a:r>
              <a:rPr lang="en-US" sz="900" dirty="0">
                <a:solidFill>
                  <a:schemeClr val="bg1"/>
                </a:solidFill>
              </a:rPr>
              <a:t> </a:t>
            </a:r>
            <a:r>
              <a:rPr lang="ru-RU" sz="900" dirty="0">
                <a:solidFill>
                  <a:schemeClr val="bg1"/>
                </a:solidFill>
              </a:rPr>
              <a:t>5% </a:t>
            </a:r>
            <a:r>
              <a:rPr lang="mk-MK" sz="900" dirty="0">
                <a:solidFill>
                  <a:schemeClr val="bg1"/>
                </a:solidFill>
              </a:rPr>
              <a:t>на 8% </a:t>
            </a:r>
            <a:endParaRPr lang="ru-RU" sz="900" dirty="0">
              <a:solidFill>
                <a:schemeClr val="bg1"/>
              </a:solidFill>
            </a:endParaRPr>
          </a:p>
          <a:p>
            <a:pPr marL="171450" indent="-171450" algn="just"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ru-RU" sz="900" dirty="0">
                <a:solidFill>
                  <a:srgbClr val="00FF00"/>
                </a:solidFill>
              </a:rPr>
              <a:t>Во насока на поддршка на зелената агенга, основата за ЗР се намалува за новоодобрените кредити за финансирање проекти за производство на електрична енергија од обновливи извори</a:t>
            </a:r>
          </a:p>
          <a:p>
            <a:pPr algn="just">
              <a:buClr>
                <a:srgbClr val="FFFF00"/>
              </a:buClr>
            </a:pPr>
            <a:r>
              <a:rPr lang="mk-MK" sz="900" b="1" dirty="0">
                <a:solidFill>
                  <a:srgbClr val="FFFF00"/>
                </a:solidFill>
              </a:rPr>
              <a:t>Пазар на труд</a:t>
            </a:r>
            <a:endParaRPr lang="en-GB" sz="900" b="1" dirty="0">
              <a:solidFill>
                <a:srgbClr val="FFFF00"/>
              </a:solidFill>
            </a:endParaRPr>
          </a:p>
          <a:p>
            <a:pPr marL="171450" indent="-171450"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mk-MK" sz="900" dirty="0">
                <a:solidFill>
                  <a:schemeClr val="bg1"/>
                </a:solidFill>
              </a:rPr>
              <a:t>Стапка на невработеност </a:t>
            </a:r>
            <a:r>
              <a:rPr lang="en-GB" sz="900" dirty="0">
                <a:solidFill>
                  <a:schemeClr val="bg1"/>
                </a:solidFill>
              </a:rPr>
              <a:t>1</a:t>
            </a:r>
            <a:r>
              <a:rPr lang="mk-MK" sz="900" dirty="0">
                <a:solidFill>
                  <a:schemeClr val="bg1"/>
                </a:solidFill>
              </a:rPr>
              <a:t>2,4%</a:t>
            </a:r>
            <a:endParaRPr lang="ru-RU" sz="900" b="1" dirty="0">
              <a:solidFill>
                <a:schemeClr val="bg1"/>
              </a:solidFill>
            </a:endParaRPr>
          </a:p>
          <a:p>
            <a:pPr algn="just"/>
            <a:r>
              <a:rPr lang="ru-RU" sz="800" dirty="0">
                <a:solidFill>
                  <a:schemeClr val="bg1"/>
                </a:solidFill>
              </a:rPr>
              <a:t>Извор: НБРМ Оновни економски покасзатели на РС МАКЕДОНИЈА</a:t>
            </a:r>
            <a:endParaRPr lang="en-US" sz="800" b="1" dirty="0">
              <a:solidFill>
                <a:schemeClr val="bg1"/>
              </a:solidFill>
            </a:endParaRPr>
          </a:p>
        </p:txBody>
      </p:sp>
      <p:sp>
        <p:nvSpPr>
          <p:cNvPr id="16" name="object 8">
            <a:extLst>
              <a:ext uri="{FF2B5EF4-FFF2-40B4-BE49-F238E27FC236}">
                <a16:creationId xmlns:a16="http://schemas.microsoft.com/office/drawing/2014/main" id="{F728107D-2E6F-B8AC-6324-76FA48ED8C7B}"/>
              </a:ext>
            </a:extLst>
          </p:cNvPr>
          <p:cNvSpPr/>
          <p:nvPr/>
        </p:nvSpPr>
        <p:spPr>
          <a:xfrm>
            <a:off x="10903192" y="85326"/>
            <a:ext cx="691560" cy="374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rgbClr val="0070C0"/>
              </a:solidFill>
            </a:endParaRPr>
          </a:p>
        </p:txBody>
      </p:sp>
      <p:sp>
        <p:nvSpPr>
          <p:cNvPr id="2" name="object 3">
            <a:extLst>
              <a:ext uri="{FF2B5EF4-FFF2-40B4-BE49-F238E27FC236}">
                <a16:creationId xmlns:a16="http://schemas.microsoft.com/office/drawing/2014/main" id="{410A43BE-71E1-5837-BBD6-21381FDCE22A}"/>
              </a:ext>
            </a:extLst>
          </p:cNvPr>
          <p:cNvSpPr/>
          <p:nvPr/>
        </p:nvSpPr>
        <p:spPr>
          <a:xfrm>
            <a:off x="0" y="1"/>
            <a:ext cx="4427984" cy="323172"/>
          </a:xfrm>
          <a:custGeom>
            <a:avLst/>
            <a:gdLst/>
            <a:ahLst/>
            <a:cxnLst/>
            <a:rect l="l" t="t" r="r" b="b"/>
            <a:pathLst>
              <a:path w="10439400" h="719455">
                <a:moveTo>
                  <a:pt x="10439400" y="0"/>
                </a:moveTo>
                <a:lnTo>
                  <a:pt x="0" y="0"/>
                </a:lnTo>
                <a:lnTo>
                  <a:pt x="0" y="719327"/>
                </a:lnTo>
                <a:lnTo>
                  <a:pt x="239776" y="702817"/>
                </a:lnTo>
                <a:lnTo>
                  <a:pt x="239776" y="239775"/>
                </a:lnTo>
                <a:lnTo>
                  <a:pt x="6959600" y="239775"/>
                </a:lnTo>
                <a:lnTo>
                  <a:pt x="10439400" y="0"/>
                </a:lnTo>
                <a:close/>
              </a:path>
            </a:pathLst>
          </a:cu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 wrap="square" lIns="0" tIns="0" rIns="0" bIns="0" rtlCol="0"/>
          <a:lstStyle/>
          <a:p>
            <a:endParaRPr dirty="0">
              <a:solidFill>
                <a:srgbClr val="FF99CC"/>
              </a:solidFill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E00E28D-15B2-FBE2-54DF-0B10B95D63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8614945"/>
              </p:ext>
            </p:extLst>
          </p:nvPr>
        </p:nvGraphicFramePr>
        <p:xfrm>
          <a:off x="4082537" y="554383"/>
          <a:ext cx="7974465" cy="3351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49863">
                  <a:extLst>
                    <a:ext uri="{9D8B030D-6E8A-4147-A177-3AD203B41FA5}">
                      <a16:colId xmlns:a16="http://schemas.microsoft.com/office/drawing/2014/main" val="2767790591"/>
                    </a:ext>
                  </a:extLst>
                </a:gridCol>
                <a:gridCol w="593582">
                  <a:extLst>
                    <a:ext uri="{9D8B030D-6E8A-4147-A177-3AD203B41FA5}">
                      <a16:colId xmlns:a16="http://schemas.microsoft.com/office/drawing/2014/main" val="1442687978"/>
                    </a:ext>
                  </a:extLst>
                </a:gridCol>
                <a:gridCol w="593582">
                  <a:extLst>
                    <a:ext uri="{9D8B030D-6E8A-4147-A177-3AD203B41FA5}">
                      <a16:colId xmlns:a16="http://schemas.microsoft.com/office/drawing/2014/main" val="2965678956"/>
                    </a:ext>
                  </a:extLst>
                </a:gridCol>
                <a:gridCol w="593582">
                  <a:extLst>
                    <a:ext uri="{9D8B030D-6E8A-4147-A177-3AD203B41FA5}">
                      <a16:colId xmlns:a16="http://schemas.microsoft.com/office/drawing/2014/main" val="52294583"/>
                    </a:ext>
                  </a:extLst>
                </a:gridCol>
                <a:gridCol w="536099">
                  <a:extLst>
                    <a:ext uri="{9D8B030D-6E8A-4147-A177-3AD203B41FA5}">
                      <a16:colId xmlns:a16="http://schemas.microsoft.com/office/drawing/2014/main" val="2628850930"/>
                    </a:ext>
                  </a:extLst>
                </a:gridCol>
                <a:gridCol w="564840">
                  <a:extLst>
                    <a:ext uri="{9D8B030D-6E8A-4147-A177-3AD203B41FA5}">
                      <a16:colId xmlns:a16="http://schemas.microsoft.com/office/drawing/2014/main" val="1888200333"/>
                    </a:ext>
                  </a:extLst>
                </a:gridCol>
                <a:gridCol w="535729">
                  <a:extLst>
                    <a:ext uri="{9D8B030D-6E8A-4147-A177-3AD203B41FA5}">
                      <a16:colId xmlns:a16="http://schemas.microsoft.com/office/drawing/2014/main" val="1097379051"/>
                    </a:ext>
                  </a:extLst>
                </a:gridCol>
                <a:gridCol w="535729">
                  <a:extLst>
                    <a:ext uri="{9D8B030D-6E8A-4147-A177-3AD203B41FA5}">
                      <a16:colId xmlns:a16="http://schemas.microsoft.com/office/drawing/2014/main" val="1037380122"/>
                    </a:ext>
                  </a:extLst>
                </a:gridCol>
                <a:gridCol w="451949">
                  <a:extLst>
                    <a:ext uri="{9D8B030D-6E8A-4147-A177-3AD203B41FA5}">
                      <a16:colId xmlns:a16="http://schemas.microsoft.com/office/drawing/2014/main" val="4041590138"/>
                    </a:ext>
                  </a:extLst>
                </a:gridCol>
                <a:gridCol w="619510">
                  <a:extLst>
                    <a:ext uri="{9D8B030D-6E8A-4147-A177-3AD203B41FA5}">
                      <a16:colId xmlns:a16="http://schemas.microsoft.com/office/drawing/2014/main" val="458873713"/>
                    </a:ext>
                  </a:extLst>
                </a:gridCol>
              </a:tblGrid>
              <a:tr h="433398">
                <a:tc>
                  <a:txBody>
                    <a:bodyPr/>
                    <a:lstStyle/>
                    <a:p>
                      <a:pPr algn="l" rtl="0" fontAlgn="b"/>
                      <a:r>
                        <a:rPr lang="mk-MK" sz="1100" b="1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Клучни економски показатели</a:t>
                      </a:r>
                      <a:endParaRPr lang="mk-MK" sz="1100" b="1" i="0" u="none" strike="noStrike" dirty="0">
                        <a:solidFill>
                          <a:srgbClr val="00206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mk-MK" sz="1000" b="1" u="none" strike="noStrike" dirty="0">
                          <a:solidFill>
                            <a:srgbClr val="00206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</a:rPr>
                        <a:t>20</a:t>
                      </a:r>
                      <a:r>
                        <a:rPr lang="en-US" sz="1000" b="1" u="none" strike="noStrike" dirty="0">
                          <a:solidFill>
                            <a:srgbClr val="00206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</a:rPr>
                        <a:t>19</a:t>
                      </a:r>
                      <a:endParaRPr lang="en-US" sz="1000" b="1" i="0" u="none" strike="noStrike" dirty="0">
                        <a:solidFill>
                          <a:srgbClr val="00206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</a:endParaRPr>
                    </a:p>
                  </a:txBody>
                  <a:tcPr marL="8400" marR="8400" marT="840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mk-MK" sz="1000" b="1" u="none" strike="noStrike" dirty="0">
                          <a:solidFill>
                            <a:srgbClr val="00206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</a:rPr>
                        <a:t>2020</a:t>
                      </a:r>
                      <a:endParaRPr lang="en-US" sz="1000" b="1" i="0" u="none" strike="noStrike" dirty="0">
                        <a:solidFill>
                          <a:srgbClr val="00206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</a:endParaRPr>
                    </a:p>
                  </a:txBody>
                  <a:tcPr marL="8400" marR="8400" marT="840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mk-MK" sz="1000" b="1" u="none" strike="noStrike" dirty="0">
                          <a:solidFill>
                            <a:srgbClr val="00206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</a:rPr>
                        <a:t>2021</a:t>
                      </a:r>
                      <a:endParaRPr lang="en-US" sz="1000" b="1" i="0" u="none" strike="noStrike" dirty="0">
                        <a:solidFill>
                          <a:srgbClr val="00206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</a:endParaRPr>
                    </a:p>
                  </a:txBody>
                  <a:tcPr marL="8400" marR="8400" marT="840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mk-MK" sz="1000" b="1" u="none" strike="noStrike" dirty="0">
                          <a:solidFill>
                            <a:srgbClr val="00206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</a:rPr>
                        <a:t>2022</a:t>
                      </a:r>
                      <a:endParaRPr lang="en-US" sz="1000" b="1" i="0" u="none" strike="noStrike" dirty="0">
                        <a:solidFill>
                          <a:srgbClr val="00206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</a:endParaRPr>
                    </a:p>
                  </a:txBody>
                  <a:tcPr marL="8400" marR="8400" marT="840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1" i="0" u="none" strike="noStrike" dirty="0">
                          <a:solidFill>
                            <a:srgbClr val="00206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</a:rPr>
                        <a:t>2023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</a:endParaRPr>
                    </a:p>
                  </a:txBody>
                  <a:tcPr marL="8400" marR="8400" marT="840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rgbClr val="00206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</a:rPr>
                        <a:t>Q1 24</a:t>
                      </a: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rgbClr val="00206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</a:rPr>
                        <a:t>Q</a:t>
                      </a:r>
                      <a:r>
                        <a:rPr lang="mk-MK" sz="900" b="0" i="0" u="none" strike="noStrike" dirty="0">
                          <a:solidFill>
                            <a:srgbClr val="00206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</a:rPr>
                        <a:t>2</a:t>
                      </a:r>
                      <a:r>
                        <a:rPr lang="en-US" sz="900" b="0" i="0" u="none" strike="noStrike" dirty="0">
                          <a:solidFill>
                            <a:srgbClr val="00206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</a:rPr>
                        <a:t> 24</a:t>
                      </a: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rgbClr val="00206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</a:rPr>
                        <a:t>Q</a:t>
                      </a:r>
                      <a:r>
                        <a:rPr lang="mk-MK" sz="900" b="0" i="0" u="none" strike="noStrike" dirty="0">
                          <a:solidFill>
                            <a:srgbClr val="00206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</a:rPr>
                        <a:t>3</a:t>
                      </a:r>
                      <a:r>
                        <a:rPr lang="en-US" sz="900" b="0" i="0" u="none" strike="noStrike" dirty="0">
                          <a:solidFill>
                            <a:srgbClr val="00206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</a:rPr>
                        <a:t> 24</a:t>
                      </a: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</a:rPr>
                        <a:t>20</a:t>
                      </a:r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</a:rPr>
                        <a:t>24</a:t>
                      </a:r>
                    </a:p>
                  </a:txBody>
                  <a:tcPr marL="8400" marR="8400" marT="8400" marB="0" anchor="ctr"/>
                </a:tc>
                <a:extLst>
                  <a:ext uri="{0D108BD9-81ED-4DB2-BD59-A6C34878D82A}">
                    <a16:rowId xmlns:a16="http://schemas.microsoft.com/office/drawing/2014/main" val="2969751017"/>
                  </a:ext>
                </a:extLst>
              </a:tr>
              <a:tr h="166038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endParaRPr lang="en-US" sz="1100" b="0" i="0" u="none" strike="noStrike" dirty="0">
                        <a:solidFill>
                          <a:srgbClr val="00206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</a:endParaRPr>
                    </a:p>
                  </a:txBody>
                  <a:tcPr marL="8400" marR="8400" marT="8400" marB="0" anchor="b"/>
                </a:tc>
                <a:extLst>
                  <a:ext uri="{0D108BD9-81ED-4DB2-BD59-A6C34878D82A}">
                    <a16:rowId xmlns:a16="http://schemas.microsoft.com/office/drawing/2014/main" val="1461318578"/>
                  </a:ext>
                </a:extLst>
              </a:tr>
              <a:tr h="166038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b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Индекс на обемот на индустриското производство </a:t>
                      </a:r>
                      <a:endParaRPr lang="ru-RU" sz="10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3,7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9,5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1.5</a:t>
                      </a: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-0.2</a:t>
                      </a: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0,</a:t>
                      </a:r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mk-MK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-3,1</a:t>
                      </a:r>
                      <a:endParaRPr lang="en-US" sz="9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mk-MK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-5,1</a:t>
                      </a:r>
                      <a:endParaRPr lang="en-US" sz="9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mk-MK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-4,2</a:t>
                      </a:r>
                      <a:endParaRPr lang="en-US" sz="9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-3,6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extLst>
                  <a:ext uri="{0D108BD9-81ED-4DB2-BD59-A6C34878D82A}">
                    <a16:rowId xmlns:a16="http://schemas.microsoft.com/office/drawing/2014/main" val="535222396"/>
                  </a:ext>
                </a:extLst>
              </a:tr>
              <a:tr h="167099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Увоз на стоки (</a:t>
                      </a:r>
                      <a:r>
                        <a:rPr lang="en-US" sz="1000" b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EUR'm</a:t>
                      </a:r>
                      <a:r>
                        <a:rPr lang="ru-RU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8.441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7.599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9,648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12,131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11,14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9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2,736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2,806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2.662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11.062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49351482"/>
                  </a:ext>
                </a:extLst>
              </a:tr>
              <a:tr h="16709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Извоз на стоки (</a:t>
                      </a:r>
                      <a:r>
                        <a:rPr lang="en-US" sz="1000" b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EUR'm</a:t>
                      </a:r>
                      <a:r>
                        <a:rPr lang="ru-RU" sz="1000" b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mk-MK" sz="10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6,433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5,781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6,970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8,301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8,32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1,929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2,00</a:t>
                      </a:r>
                      <a:r>
                        <a:rPr lang="mk-MK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n-US" sz="9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1.932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7.781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62050116"/>
                  </a:ext>
                </a:extLst>
              </a:tr>
              <a:tr h="166038">
                <a:tc>
                  <a:txBody>
                    <a:bodyPr/>
                    <a:lstStyle/>
                    <a:p>
                      <a:pPr algn="l" rtl="0" fontAlgn="b"/>
                      <a:r>
                        <a:rPr lang="mk-MK" sz="1000" b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Реален раст на БДП (%) </a:t>
                      </a:r>
                      <a:endParaRPr lang="mk-MK" sz="10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3.9</a:t>
                      </a: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-4.7</a:t>
                      </a: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4.5</a:t>
                      </a: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2.8</a:t>
                      </a: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2.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mk-MK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1,</a:t>
                      </a:r>
                      <a:r>
                        <a:rPr lang="en-US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2.8</a:t>
                      </a: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3.2</a:t>
                      </a:r>
                      <a:endParaRPr lang="en-US" sz="9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2.8</a:t>
                      </a:r>
                    </a:p>
                  </a:txBody>
                  <a:tcPr marL="8400" marR="8400" marT="8400" marB="0" anchor="b"/>
                </a:tc>
                <a:extLst>
                  <a:ext uri="{0D108BD9-81ED-4DB2-BD59-A6C34878D82A}">
                    <a16:rowId xmlns:a16="http://schemas.microsoft.com/office/drawing/2014/main" val="660953427"/>
                  </a:ext>
                </a:extLst>
              </a:tr>
              <a:tr h="324154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b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Буџетски биланс (салдо цент</a:t>
                      </a:r>
                      <a:r>
                        <a:rPr lang="en-GB" sz="1000" b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.</a:t>
                      </a:r>
                      <a:r>
                        <a:rPr lang="ru-RU" sz="1000" b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буџ.и фондови,%БДП)</a:t>
                      </a:r>
                      <a:endParaRPr lang="ru-RU" sz="10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-2.0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-8.0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-5.3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-4.4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-4,</a:t>
                      </a:r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-1,6</a:t>
                      </a:r>
                      <a:endParaRPr lang="en-US" sz="9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-1.0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-0.1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-1.9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49217703"/>
                  </a:ext>
                </a:extLst>
              </a:tr>
              <a:tr h="166038">
                <a:tc>
                  <a:txBody>
                    <a:bodyPr/>
                    <a:lstStyle/>
                    <a:p>
                      <a:pPr algn="l" rtl="0" fontAlgn="b"/>
                      <a:r>
                        <a:rPr lang="mk-MK" sz="1000" b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Инфлација (</a:t>
                      </a:r>
                      <a:r>
                        <a:rPr lang="en-US" sz="1000" b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CPI%) </a:t>
                      </a:r>
                      <a:endParaRPr lang="en-US" sz="10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0.8</a:t>
                      </a: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1.2</a:t>
                      </a: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3.2</a:t>
                      </a: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14.2</a:t>
                      </a: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9,4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mk-MK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3,4</a:t>
                      </a:r>
                      <a:endParaRPr lang="en-US" sz="9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mk-MK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3,7</a:t>
                      </a:r>
                      <a:endParaRPr lang="en-US" sz="9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mk-MK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3,3</a:t>
                      </a:r>
                      <a:endParaRPr lang="en-US" sz="9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3.5</a:t>
                      </a:r>
                    </a:p>
                  </a:txBody>
                  <a:tcPr marL="8400" marR="8400" marT="8400" marB="0" anchor="b"/>
                </a:tc>
                <a:extLst>
                  <a:ext uri="{0D108BD9-81ED-4DB2-BD59-A6C34878D82A}">
                    <a16:rowId xmlns:a16="http://schemas.microsoft.com/office/drawing/2014/main" val="3388687402"/>
                  </a:ext>
                </a:extLst>
              </a:tr>
              <a:tr h="166038">
                <a:tc>
                  <a:txBody>
                    <a:bodyPr/>
                    <a:lstStyle/>
                    <a:p>
                      <a:pPr marR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</a:pPr>
                      <a:r>
                        <a:rPr lang="ru-RU" sz="1000" b="0" dirty="0">
                          <a:solidFill>
                            <a:srgbClr val="002060"/>
                          </a:solidFill>
                        </a:rPr>
                        <a:t>Основна каматна стапка</a:t>
                      </a:r>
                      <a:endParaRPr lang="mk-MK" sz="1000" b="0" dirty="0">
                        <a:solidFill>
                          <a:srgbClr val="002060"/>
                        </a:solidFill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2.25</a:t>
                      </a: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1.50</a:t>
                      </a: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1.25</a:t>
                      </a: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4.75</a:t>
                      </a: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6.3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mk-MK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6,3</a:t>
                      </a:r>
                      <a:endParaRPr lang="en-US" sz="9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mk-MK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6,3</a:t>
                      </a:r>
                      <a:endParaRPr lang="en-US" sz="9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mk-MK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6,05</a:t>
                      </a:r>
                      <a:endParaRPr lang="en-US" sz="9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5.55</a:t>
                      </a:r>
                    </a:p>
                  </a:txBody>
                  <a:tcPr marL="8400" marR="8400" marT="8400" marB="0" anchor="b"/>
                </a:tc>
                <a:extLst>
                  <a:ext uri="{0D108BD9-81ED-4DB2-BD59-A6C34878D82A}">
                    <a16:rowId xmlns:a16="http://schemas.microsoft.com/office/drawing/2014/main" val="2043836488"/>
                  </a:ext>
                </a:extLst>
              </a:tr>
              <a:tr h="15811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>
                          <a:solidFill>
                            <a:srgbClr val="002060"/>
                          </a:solidFill>
                        </a:rPr>
                        <a:t>Стапка на противцикличен заштитен слој</a:t>
                      </a:r>
                      <a:endParaRPr lang="en-US" sz="1000" b="0" dirty="0">
                        <a:solidFill>
                          <a:srgbClr val="002060"/>
                        </a:solidFill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0.50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0.75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0.75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n-US" sz="9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1.25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906959616"/>
                  </a:ext>
                </a:extLst>
              </a:tr>
              <a:tr h="166038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b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Тековна сметка на билансот на плаќања (EUR'm)</a:t>
                      </a:r>
                      <a:endParaRPr lang="ru-RU" sz="10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-335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-318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-329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-801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-195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-11</a:t>
                      </a:r>
                      <a:r>
                        <a:rPr lang="mk-MK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9</a:t>
                      </a:r>
                      <a:endParaRPr lang="en-US" sz="9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</a:t>
                      </a:r>
                      <a:r>
                        <a:rPr lang="en-US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251.5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</a:t>
                      </a:r>
                      <a:r>
                        <a:rPr lang="mk-MK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355.5</a:t>
                      </a:r>
                      <a:endParaRPr lang="en-US" sz="10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581001343"/>
                  </a:ext>
                </a:extLst>
              </a:tr>
              <a:tr h="166038">
                <a:tc>
                  <a:txBody>
                    <a:bodyPr/>
                    <a:lstStyle/>
                    <a:p>
                      <a:pPr algn="l" rtl="0" fontAlgn="b"/>
                      <a:r>
                        <a:rPr lang="mk-MK" sz="1000" b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Бруто надворешен долг (</a:t>
                      </a:r>
                      <a:r>
                        <a:rPr lang="en-US" sz="1000" b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EUR'm)</a:t>
                      </a:r>
                      <a:endParaRPr lang="en-US" sz="10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8,154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8,536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9,577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10,790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11,356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11,799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11,879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11,85</a:t>
                      </a:r>
                      <a:r>
                        <a:rPr lang="mk-MK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7</a:t>
                      </a:r>
                      <a:endParaRPr lang="en-US" sz="9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316161648"/>
                  </a:ext>
                </a:extLst>
              </a:tr>
              <a:tr h="167099">
                <a:tc>
                  <a:txBody>
                    <a:bodyPr/>
                    <a:lstStyle/>
                    <a:p>
                      <a:pPr algn="l" rtl="0" fontAlgn="b"/>
                      <a:r>
                        <a:rPr lang="mk-MK" sz="1000" b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Девизни резерви (</a:t>
                      </a:r>
                      <a:r>
                        <a:rPr lang="en-US" sz="1000" b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EUR'm)</a:t>
                      </a:r>
                      <a:endParaRPr lang="en-US" sz="10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3.263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3.360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3,643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3,863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4,538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4.287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4.337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k-MK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4.407</a:t>
                      </a:r>
                      <a:endParaRPr lang="en-US" sz="9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5.019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34077393"/>
                  </a:ext>
                </a:extLst>
              </a:tr>
              <a:tr h="166038">
                <a:tc>
                  <a:txBody>
                    <a:bodyPr/>
                    <a:lstStyle/>
                    <a:p>
                      <a:pPr algn="l" rtl="0" fontAlgn="b"/>
                      <a:r>
                        <a:rPr lang="mk-MK" sz="1000" b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Директни инвестиции - нето (</a:t>
                      </a:r>
                      <a:r>
                        <a:rPr lang="en-US" sz="1000" b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EUR'm)</a:t>
                      </a:r>
                      <a:endParaRPr lang="en-US" sz="10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363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155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388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654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488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252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204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238</a:t>
                      </a:r>
                      <a:endParaRPr lang="en-US" sz="9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1.088</a:t>
                      </a:r>
                      <a:endParaRPr lang="en-US" sz="10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445531382"/>
                  </a:ext>
                </a:extLst>
              </a:tr>
              <a:tr h="209292">
                <a:tc>
                  <a:txBody>
                    <a:bodyPr/>
                    <a:lstStyle/>
                    <a:p>
                      <a:pPr algn="l" rtl="0" fontAlgn="b"/>
                      <a:r>
                        <a:rPr lang="mk-MK" sz="1000" b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Стапка на невработеност (%) </a:t>
                      </a:r>
                      <a:endParaRPr lang="mk-MK" sz="10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17.1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16.2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15.4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14.4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13.1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12,9</a:t>
                      </a:r>
                      <a:endParaRPr lang="en-US" sz="9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12,5</a:t>
                      </a:r>
                      <a:endParaRPr lang="en-US" sz="9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12.3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12.4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36581994"/>
                  </a:ext>
                </a:extLst>
              </a:tr>
              <a:tr h="279441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MKD/EUR </a:t>
                      </a:r>
                      <a:endParaRPr lang="en-US" sz="10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61.51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61.67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61.63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61.62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61.56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61.62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61.52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61.49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61.4925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43399498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41E6EB47-DEBC-224E-94F6-400598D7BA24}"/>
              </a:ext>
            </a:extLst>
          </p:cNvPr>
          <p:cNvSpPr txBox="1"/>
          <p:nvPr/>
        </p:nvSpPr>
        <p:spPr>
          <a:xfrm>
            <a:off x="4344943" y="297826"/>
            <a:ext cx="6096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002060"/>
                </a:solidFill>
              </a:rPr>
              <a:t>(</a:t>
            </a:r>
            <a:r>
              <a:rPr lang="mk-MK" sz="1100" dirty="0">
                <a:solidFill>
                  <a:srgbClr val="002060"/>
                </a:solidFill>
              </a:rPr>
              <a:t>во милиони </a:t>
            </a:r>
            <a:r>
              <a:rPr lang="en-US" sz="1100" dirty="0">
                <a:solidFill>
                  <a:srgbClr val="002060"/>
                </a:solidFill>
              </a:rPr>
              <a:t>EUR</a:t>
            </a:r>
            <a:r>
              <a:rPr lang="mk-MK" sz="1100" dirty="0">
                <a:solidFill>
                  <a:srgbClr val="002060"/>
                </a:solidFill>
              </a:rPr>
              <a:t> или</a:t>
            </a:r>
            <a:r>
              <a:rPr lang="en-US" sz="1100" dirty="0">
                <a:solidFill>
                  <a:srgbClr val="002060"/>
                </a:solidFill>
              </a:rPr>
              <a:t> %)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E28796-1923-9F72-0E22-3B130F022364}"/>
              </a:ext>
            </a:extLst>
          </p:cNvPr>
          <p:cNvSpPr txBox="1"/>
          <p:nvPr/>
        </p:nvSpPr>
        <p:spPr>
          <a:xfrm>
            <a:off x="11526171" y="26777"/>
            <a:ext cx="70476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000" b="1" dirty="0">
                <a:solidFill>
                  <a:srgbClr val="002060"/>
                </a:solidFill>
              </a:rPr>
              <a:t>4</a:t>
            </a:r>
            <a:r>
              <a:rPr lang="en-GB" sz="1000" b="1" dirty="0">
                <a:solidFill>
                  <a:srgbClr val="002060"/>
                </a:solidFill>
              </a:rPr>
              <a:t>Q 202</a:t>
            </a:r>
            <a:r>
              <a:rPr lang="mk-MK" sz="1000" b="1" dirty="0">
                <a:solidFill>
                  <a:srgbClr val="002060"/>
                </a:solidFill>
              </a:rPr>
              <a:t>4</a:t>
            </a:r>
            <a:endParaRPr lang="en-US" sz="1000" b="1" dirty="0">
              <a:solidFill>
                <a:srgbClr val="002060"/>
              </a:solidFill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76725ADB-566C-007B-F38A-5E3A89E24C53}"/>
              </a:ext>
            </a:extLst>
          </p:cNvPr>
          <p:cNvGraphicFramePr>
            <a:graphicFrameLocks/>
          </p:cNvGraphicFramePr>
          <p:nvPr/>
        </p:nvGraphicFramePr>
        <p:xfrm>
          <a:off x="4082537" y="4012414"/>
          <a:ext cx="7943756" cy="24942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3" name="chart">
            <a:extLst>
              <a:ext uri="{FF2B5EF4-FFF2-40B4-BE49-F238E27FC236}">
                <a16:creationId xmlns:a16="http://schemas.microsoft.com/office/drawing/2014/main" id="{D73DBA44-F1DF-30C7-98BA-E91D5B2CB9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86999" y="4141773"/>
            <a:ext cx="2339294" cy="477897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F6DFDC60-D7B5-420B-8CAB-146CA2032782}"/>
              </a:ext>
            </a:extLst>
          </p:cNvPr>
          <p:cNvSpPr txBox="1">
            <a:spLocks/>
          </p:cNvSpPr>
          <p:nvPr/>
        </p:nvSpPr>
        <p:spPr>
          <a:xfrm>
            <a:off x="87260" y="68001"/>
            <a:ext cx="11507492" cy="34874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mk-MK" sz="1400" b="1" dirty="0">
                <a:solidFill>
                  <a:srgbClr val="002060"/>
                </a:solidFill>
                <a:latin typeface="+mn-lt"/>
                <a:cs typeface="Aldhabi" panose="020B0604020202020204" pitchFamily="2" charset="-78"/>
              </a:rPr>
              <a:t>Макроекономски показатели</a:t>
            </a:r>
            <a:endParaRPr lang="en-US" sz="1400" b="1" dirty="0">
              <a:solidFill>
                <a:srgbClr val="002060"/>
              </a:solidFill>
              <a:latin typeface="+mn-lt"/>
              <a:cs typeface="Aldhabi" panose="020B0604020202020204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355067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6">
            <a:extLst>
              <a:ext uri="{FF2B5EF4-FFF2-40B4-BE49-F238E27FC236}">
                <a16:creationId xmlns:a16="http://schemas.microsoft.com/office/drawing/2014/main" id="{18DACE59-E83F-4419-BDA8-06A4FBE59298}"/>
              </a:ext>
            </a:extLst>
          </p:cNvPr>
          <p:cNvSpPr>
            <a:spLocks noGrp="1" noChangeArrowheads="1"/>
          </p:cNvSpPr>
          <p:nvPr>
            <p:ph sz="quarter" idx="4"/>
          </p:nvPr>
        </p:nvSpPr>
        <p:spPr bwMode="gray">
          <a:xfrm>
            <a:off x="145812" y="4565948"/>
            <a:ext cx="7962490" cy="2110217"/>
          </a:xfrm>
          <a:prstGeom prst="roundRect">
            <a:avLst>
              <a:gd name="adj" fmla="val 20745"/>
            </a:avLst>
          </a:prstGeom>
          <a:ln>
            <a:solidFill>
              <a:srgbClr val="FF99CC"/>
            </a:solidFill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numCol="2" anchor="ctr">
            <a:noAutofit/>
          </a:bodyPr>
          <a:lstStyle/>
          <a:p>
            <a:pPr algn="just">
              <a:spcBef>
                <a:spcPct val="35000"/>
              </a:spcBef>
              <a:buClr>
                <a:srgbClr val="FFFF00"/>
              </a:buClr>
              <a:buFont typeface="Wingdings" panose="05000000000000000000" pitchFamily="2" charset="2"/>
              <a:buChar char="Ø"/>
              <a:defRPr/>
            </a:pPr>
            <a:r>
              <a:rPr lang="mk-MK" sz="1000" dirty="0">
                <a:solidFill>
                  <a:srgbClr val="002060"/>
                </a:solidFill>
              </a:rPr>
              <a:t>Банкарскиот сектор се состои од 13 банки, </a:t>
            </a:r>
            <a:r>
              <a:rPr lang="en-US" sz="1000" dirty="0">
                <a:solidFill>
                  <a:srgbClr val="002060"/>
                </a:solidFill>
              </a:rPr>
              <a:t>5 </a:t>
            </a:r>
            <a:r>
              <a:rPr lang="mk-MK" sz="1000" dirty="0">
                <a:solidFill>
                  <a:srgbClr val="002060"/>
                </a:solidFill>
              </a:rPr>
              <a:t>големи</a:t>
            </a:r>
            <a:r>
              <a:rPr lang="en-US" sz="1000" dirty="0">
                <a:solidFill>
                  <a:srgbClr val="002060"/>
                </a:solidFill>
              </a:rPr>
              <a:t> (</a:t>
            </a:r>
            <a:r>
              <a:rPr lang="mk-MK" sz="1000" dirty="0">
                <a:solidFill>
                  <a:srgbClr val="002060"/>
                </a:solidFill>
              </a:rPr>
              <a:t>актива</a:t>
            </a:r>
            <a:r>
              <a:rPr lang="en-GB" sz="1000" dirty="0">
                <a:solidFill>
                  <a:srgbClr val="002060"/>
                </a:solidFill>
              </a:rPr>
              <a:t> </a:t>
            </a:r>
            <a:r>
              <a:rPr lang="en-US" sz="1000" b="0" i="0" u="none" strike="noStrike" dirty="0">
                <a:solidFill>
                  <a:srgbClr val="002060"/>
                </a:solidFill>
                <a:effectLst/>
              </a:rPr>
              <a:t>6</a:t>
            </a:r>
            <a:r>
              <a:rPr lang="mk-MK" sz="1000" b="0" i="0" u="none" strike="noStrike" dirty="0">
                <a:solidFill>
                  <a:srgbClr val="002060"/>
                </a:solidFill>
                <a:effectLst/>
              </a:rPr>
              <a:t>75.777 </a:t>
            </a:r>
            <a:r>
              <a:rPr lang="mk-MK" sz="1000" dirty="0">
                <a:solidFill>
                  <a:srgbClr val="002060"/>
                </a:solidFill>
              </a:rPr>
              <a:t>мил.денари</a:t>
            </a:r>
            <a:r>
              <a:rPr lang="en-US" sz="1000" dirty="0">
                <a:solidFill>
                  <a:srgbClr val="002060"/>
                </a:solidFill>
              </a:rPr>
              <a:t>) </a:t>
            </a:r>
            <a:r>
              <a:rPr lang="mk-MK" sz="1000" dirty="0">
                <a:solidFill>
                  <a:srgbClr val="002060"/>
                </a:solidFill>
              </a:rPr>
              <a:t>со </a:t>
            </a:r>
            <a:r>
              <a:rPr lang="en-US" sz="1000" dirty="0">
                <a:solidFill>
                  <a:srgbClr val="002060"/>
                </a:solidFill>
              </a:rPr>
              <a:t>82% </a:t>
            </a:r>
            <a:r>
              <a:rPr lang="mk-MK" sz="1000" dirty="0">
                <a:solidFill>
                  <a:srgbClr val="002060"/>
                </a:solidFill>
              </a:rPr>
              <a:t>учество во вкупната актива</a:t>
            </a:r>
            <a:r>
              <a:rPr lang="en-US" sz="1000" dirty="0">
                <a:solidFill>
                  <a:srgbClr val="002060"/>
                </a:solidFill>
              </a:rPr>
              <a:t>,</a:t>
            </a:r>
            <a:r>
              <a:rPr lang="mk-MK" sz="1000" dirty="0">
                <a:solidFill>
                  <a:srgbClr val="002060"/>
                </a:solidFill>
              </a:rPr>
              <a:t> </a:t>
            </a:r>
            <a:r>
              <a:rPr lang="en-US" sz="1000" dirty="0">
                <a:solidFill>
                  <a:srgbClr val="002060"/>
                </a:solidFill>
              </a:rPr>
              <a:t>3 </a:t>
            </a:r>
            <a:r>
              <a:rPr lang="mk-MK" sz="1000" dirty="0">
                <a:solidFill>
                  <a:srgbClr val="002060"/>
                </a:solidFill>
              </a:rPr>
              <a:t>средни</a:t>
            </a:r>
            <a:r>
              <a:rPr lang="en-US" sz="1000" dirty="0">
                <a:solidFill>
                  <a:srgbClr val="002060"/>
                </a:solidFill>
              </a:rPr>
              <a:t> (</a:t>
            </a:r>
            <a:r>
              <a:rPr lang="mk-MK" sz="1000" dirty="0">
                <a:solidFill>
                  <a:srgbClr val="002060"/>
                </a:solidFill>
              </a:rPr>
              <a:t>актива </a:t>
            </a:r>
            <a:r>
              <a:rPr lang="en-US" sz="1000" b="0" i="0" u="none" strike="noStrike" dirty="0">
                <a:solidFill>
                  <a:srgbClr val="002060"/>
                </a:solidFill>
                <a:effectLst/>
              </a:rPr>
              <a:t>9</a:t>
            </a:r>
            <a:r>
              <a:rPr lang="mk-MK" sz="1000" b="0" i="0" u="none" strike="noStrike" dirty="0">
                <a:solidFill>
                  <a:srgbClr val="002060"/>
                </a:solidFill>
                <a:effectLst/>
              </a:rPr>
              <a:t>8.710</a:t>
            </a:r>
            <a:r>
              <a:rPr lang="en-US" sz="1000" dirty="0">
                <a:solidFill>
                  <a:srgbClr val="002060"/>
                </a:solidFill>
              </a:rPr>
              <a:t>  </a:t>
            </a:r>
            <a:r>
              <a:rPr lang="mk-MK" sz="1000" dirty="0">
                <a:solidFill>
                  <a:srgbClr val="002060"/>
                </a:solidFill>
              </a:rPr>
              <a:t>мил.денари</a:t>
            </a:r>
            <a:r>
              <a:rPr lang="en-US" sz="1000" b="0" i="0" dirty="0">
                <a:solidFill>
                  <a:srgbClr val="002060"/>
                </a:solidFill>
                <a:effectLst/>
              </a:rPr>
              <a:t>)</a:t>
            </a:r>
            <a:r>
              <a:rPr lang="mk-MK" sz="1000" b="0" i="0" dirty="0">
                <a:solidFill>
                  <a:srgbClr val="002060"/>
                </a:solidFill>
                <a:effectLst/>
              </a:rPr>
              <a:t> со</a:t>
            </a:r>
            <a:r>
              <a:rPr lang="en-US" sz="1000" b="0" i="0" dirty="0">
                <a:solidFill>
                  <a:srgbClr val="002060"/>
                </a:solidFill>
                <a:effectLst/>
              </a:rPr>
              <a:t> </a:t>
            </a:r>
            <a:r>
              <a:rPr lang="en-US" sz="1000" dirty="0">
                <a:solidFill>
                  <a:srgbClr val="002060"/>
                </a:solidFill>
              </a:rPr>
              <a:t>1</a:t>
            </a:r>
            <a:r>
              <a:rPr lang="en-GB" sz="1000" dirty="0">
                <a:solidFill>
                  <a:srgbClr val="002060"/>
                </a:solidFill>
              </a:rPr>
              <a:t>2</a:t>
            </a:r>
            <a:r>
              <a:rPr lang="mk-MK" sz="1000" dirty="0">
                <a:solidFill>
                  <a:srgbClr val="002060"/>
                </a:solidFill>
              </a:rPr>
              <a:t>% учество</a:t>
            </a:r>
            <a:r>
              <a:rPr lang="en-US" sz="1000" dirty="0">
                <a:solidFill>
                  <a:srgbClr val="002060"/>
                </a:solidFill>
              </a:rPr>
              <a:t>, 5</a:t>
            </a:r>
            <a:r>
              <a:rPr lang="mk-MK" sz="1000" dirty="0">
                <a:solidFill>
                  <a:srgbClr val="002060"/>
                </a:solidFill>
              </a:rPr>
              <a:t> мали</a:t>
            </a:r>
            <a:r>
              <a:rPr lang="en-US" sz="1000" dirty="0">
                <a:solidFill>
                  <a:srgbClr val="002060"/>
                </a:solidFill>
              </a:rPr>
              <a:t> (</a:t>
            </a:r>
            <a:r>
              <a:rPr lang="mk-MK" sz="1000" dirty="0">
                <a:solidFill>
                  <a:srgbClr val="002060"/>
                </a:solidFill>
              </a:rPr>
              <a:t>актива 50.325</a:t>
            </a:r>
            <a:r>
              <a:rPr lang="en-US" sz="1000" dirty="0">
                <a:solidFill>
                  <a:srgbClr val="002060"/>
                </a:solidFill>
              </a:rPr>
              <a:t>  </a:t>
            </a:r>
            <a:r>
              <a:rPr lang="mk-MK" sz="1000" dirty="0">
                <a:solidFill>
                  <a:srgbClr val="002060"/>
                </a:solidFill>
              </a:rPr>
              <a:t>мил. денари</a:t>
            </a:r>
            <a:r>
              <a:rPr lang="en-US" sz="1000" dirty="0">
                <a:solidFill>
                  <a:srgbClr val="002060"/>
                </a:solidFill>
              </a:rPr>
              <a:t>) </a:t>
            </a:r>
            <a:r>
              <a:rPr lang="mk-MK" sz="1000" dirty="0">
                <a:solidFill>
                  <a:srgbClr val="002060"/>
                </a:solidFill>
              </a:rPr>
              <a:t>со </a:t>
            </a:r>
            <a:r>
              <a:rPr lang="en-US" sz="1000" dirty="0">
                <a:solidFill>
                  <a:srgbClr val="002060"/>
                </a:solidFill>
              </a:rPr>
              <a:t>6% </a:t>
            </a:r>
            <a:r>
              <a:rPr lang="mk-MK" sz="1000" dirty="0">
                <a:solidFill>
                  <a:srgbClr val="002060"/>
                </a:solidFill>
              </a:rPr>
              <a:t>учество и</a:t>
            </a:r>
            <a:r>
              <a:rPr lang="en-US" sz="1000" dirty="0">
                <a:solidFill>
                  <a:srgbClr val="002060"/>
                </a:solidFill>
              </a:rPr>
              <a:t> </a:t>
            </a:r>
            <a:r>
              <a:rPr lang="mk-MK" sz="1000" dirty="0">
                <a:solidFill>
                  <a:srgbClr val="002060"/>
                </a:solidFill>
              </a:rPr>
              <a:t>2</a:t>
            </a:r>
            <a:r>
              <a:rPr lang="en-US" sz="1000" dirty="0">
                <a:solidFill>
                  <a:srgbClr val="002060"/>
                </a:solidFill>
              </a:rPr>
              <a:t> </a:t>
            </a:r>
            <a:r>
              <a:rPr lang="mk-MK" sz="1000" dirty="0">
                <a:solidFill>
                  <a:srgbClr val="002060"/>
                </a:solidFill>
              </a:rPr>
              <a:t>штедилници</a:t>
            </a:r>
          </a:p>
          <a:p>
            <a:pPr algn="just">
              <a:spcBef>
                <a:spcPct val="35000"/>
              </a:spcBef>
              <a:buClr>
                <a:srgbClr val="FFFF00"/>
              </a:buClr>
              <a:buFont typeface="Wingdings" panose="05000000000000000000" pitchFamily="2" charset="2"/>
              <a:buChar char="Ø"/>
              <a:defRPr/>
            </a:pPr>
            <a:r>
              <a:rPr lang="mk-MK" sz="1000" dirty="0">
                <a:solidFill>
                  <a:srgbClr val="002060"/>
                </a:solidFill>
              </a:rPr>
              <a:t>Вкупна актива на ниво на банкарски систем изнесува </a:t>
            </a:r>
            <a:r>
              <a:rPr lang="en-US" sz="1000" dirty="0">
                <a:solidFill>
                  <a:srgbClr val="002060"/>
                </a:solidFill>
              </a:rPr>
              <a:t>824.812  </a:t>
            </a:r>
            <a:r>
              <a:rPr lang="mk-MK" sz="1000" dirty="0">
                <a:solidFill>
                  <a:srgbClr val="002060"/>
                </a:solidFill>
              </a:rPr>
              <a:t>мил.денари и бележи годишен</a:t>
            </a:r>
            <a:r>
              <a:rPr lang="en-GB" sz="1000" dirty="0">
                <a:solidFill>
                  <a:srgbClr val="002060"/>
                </a:solidFill>
              </a:rPr>
              <a:t> </a:t>
            </a:r>
            <a:r>
              <a:rPr lang="mk-MK" sz="1000" dirty="0">
                <a:solidFill>
                  <a:srgbClr val="002060"/>
                </a:solidFill>
              </a:rPr>
              <a:t>пораст од </a:t>
            </a:r>
            <a:r>
              <a:rPr lang="en-US" sz="1000" dirty="0">
                <a:solidFill>
                  <a:srgbClr val="002060"/>
                </a:solidFill>
              </a:rPr>
              <a:t>10.5</a:t>
            </a:r>
            <a:r>
              <a:rPr lang="mk-MK" sz="1000" dirty="0">
                <a:solidFill>
                  <a:srgbClr val="002060"/>
                </a:solidFill>
              </a:rPr>
              <a:t>% односно </a:t>
            </a:r>
            <a:r>
              <a:rPr lang="en-US" sz="1000" dirty="0">
                <a:solidFill>
                  <a:srgbClr val="002060"/>
                </a:solidFill>
              </a:rPr>
              <a:t>7.8</a:t>
            </a:r>
            <a:r>
              <a:rPr lang="mk-MK" sz="1000" dirty="0">
                <a:solidFill>
                  <a:srgbClr val="002060"/>
                </a:solidFill>
              </a:rPr>
              <a:t>% на квартална основа</a:t>
            </a:r>
            <a:r>
              <a:rPr lang="en-GB" sz="1000" dirty="0">
                <a:solidFill>
                  <a:srgbClr val="002060"/>
                </a:solidFill>
              </a:rPr>
              <a:t> </a:t>
            </a:r>
            <a:r>
              <a:rPr lang="mk-MK" sz="1000" dirty="0">
                <a:solidFill>
                  <a:srgbClr val="002060"/>
                </a:solidFill>
              </a:rPr>
              <a:t>и истиот е поддржан со растот на депозитната база</a:t>
            </a:r>
            <a:r>
              <a:rPr lang="en-GB" sz="1000" dirty="0">
                <a:solidFill>
                  <a:srgbClr val="002060"/>
                </a:solidFill>
              </a:rPr>
              <a:t> </a:t>
            </a:r>
            <a:r>
              <a:rPr lang="mk-MK" sz="1000" dirty="0">
                <a:solidFill>
                  <a:srgbClr val="002060"/>
                </a:solidFill>
              </a:rPr>
              <a:t>за </a:t>
            </a:r>
            <a:r>
              <a:rPr lang="en-GB" sz="1000" dirty="0">
                <a:solidFill>
                  <a:srgbClr val="002060"/>
                </a:solidFill>
              </a:rPr>
              <a:t>11.4</a:t>
            </a:r>
            <a:r>
              <a:rPr lang="mk-MK" sz="1000" dirty="0">
                <a:solidFill>
                  <a:srgbClr val="002060"/>
                </a:solidFill>
              </a:rPr>
              <a:t>% на годишно ниво односно </a:t>
            </a:r>
            <a:r>
              <a:rPr lang="en-US" sz="1000" dirty="0">
                <a:solidFill>
                  <a:srgbClr val="002060"/>
                </a:solidFill>
              </a:rPr>
              <a:t>7.9</a:t>
            </a:r>
            <a:r>
              <a:rPr lang="mk-MK" sz="1000" dirty="0">
                <a:solidFill>
                  <a:srgbClr val="002060"/>
                </a:solidFill>
              </a:rPr>
              <a:t>% на квартална основа и капиталната</a:t>
            </a:r>
            <a:r>
              <a:rPr lang="en-GB" sz="1000" dirty="0">
                <a:solidFill>
                  <a:srgbClr val="002060"/>
                </a:solidFill>
              </a:rPr>
              <a:t> </a:t>
            </a:r>
            <a:r>
              <a:rPr lang="mk-MK" sz="1000" dirty="0">
                <a:solidFill>
                  <a:srgbClr val="002060"/>
                </a:solidFill>
              </a:rPr>
              <a:t>позиција на банките со годишен пораст од </a:t>
            </a:r>
            <a:r>
              <a:rPr lang="en-US" sz="1000" dirty="0">
                <a:solidFill>
                  <a:srgbClr val="002060"/>
                </a:solidFill>
              </a:rPr>
              <a:t>13.2</a:t>
            </a:r>
            <a:r>
              <a:rPr lang="mk-MK" sz="1000" dirty="0">
                <a:solidFill>
                  <a:srgbClr val="002060"/>
                </a:solidFill>
              </a:rPr>
              <a:t>% или </a:t>
            </a:r>
            <a:r>
              <a:rPr lang="en-US" sz="1000" dirty="0">
                <a:solidFill>
                  <a:srgbClr val="002060"/>
                </a:solidFill>
              </a:rPr>
              <a:t>1.3</a:t>
            </a:r>
            <a:r>
              <a:rPr lang="mk-MK" sz="1000" dirty="0">
                <a:solidFill>
                  <a:srgbClr val="002060"/>
                </a:solidFill>
              </a:rPr>
              <a:t>% квартално. Кредитите бележат годишен пораст од </a:t>
            </a:r>
            <a:r>
              <a:rPr lang="en-US" sz="1000" dirty="0">
                <a:solidFill>
                  <a:srgbClr val="002060"/>
                </a:solidFill>
              </a:rPr>
              <a:t>11.2</a:t>
            </a:r>
            <a:r>
              <a:rPr lang="mk-MK" sz="1000" dirty="0">
                <a:solidFill>
                  <a:srgbClr val="002060"/>
                </a:solidFill>
              </a:rPr>
              <a:t>% и квартално </a:t>
            </a:r>
            <a:r>
              <a:rPr lang="en-US" sz="1000" dirty="0">
                <a:solidFill>
                  <a:srgbClr val="002060"/>
                </a:solidFill>
              </a:rPr>
              <a:t>5.4</a:t>
            </a:r>
            <a:r>
              <a:rPr lang="mk-MK" sz="1000" dirty="0">
                <a:solidFill>
                  <a:srgbClr val="002060"/>
                </a:solidFill>
              </a:rPr>
              <a:t>%</a:t>
            </a:r>
          </a:p>
          <a:p>
            <a:pPr algn="just">
              <a:spcBef>
                <a:spcPct val="35000"/>
              </a:spcBef>
              <a:buClr>
                <a:srgbClr val="FFFF00"/>
              </a:buClr>
              <a:buFont typeface="Wingdings" panose="05000000000000000000" pitchFamily="2" charset="2"/>
              <a:buChar char="Ø"/>
              <a:defRPr/>
            </a:pPr>
            <a:r>
              <a:rPr lang="mk-MK" sz="1000" dirty="0">
                <a:solidFill>
                  <a:srgbClr val="002060"/>
                </a:solidFill>
              </a:rPr>
              <a:t>Учество на странски капитал во сопственичката структура 79.72% </a:t>
            </a:r>
            <a:endParaRPr lang="en-GB" sz="1000" dirty="0">
              <a:solidFill>
                <a:srgbClr val="002060"/>
              </a:solidFill>
            </a:endParaRPr>
          </a:p>
          <a:p>
            <a:pPr algn="just">
              <a:spcBef>
                <a:spcPct val="35000"/>
              </a:spcBef>
              <a:buClr>
                <a:srgbClr val="FFFF00"/>
              </a:buClr>
              <a:buFont typeface="Wingdings" panose="05000000000000000000" pitchFamily="2" charset="2"/>
              <a:buChar char="Ø"/>
              <a:defRPr/>
            </a:pPr>
            <a:r>
              <a:rPr lang="mk-MK" sz="1000" dirty="0">
                <a:solidFill>
                  <a:srgbClr val="002060"/>
                </a:solidFill>
              </a:rPr>
              <a:t>Нивото на финансиска интермедијација</a:t>
            </a:r>
            <a:r>
              <a:rPr lang="en-GB" sz="1000" dirty="0">
                <a:solidFill>
                  <a:srgbClr val="002060"/>
                </a:solidFill>
              </a:rPr>
              <a:t>:</a:t>
            </a:r>
            <a:r>
              <a:rPr lang="mk-MK" sz="1000" dirty="0">
                <a:solidFill>
                  <a:srgbClr val="002060"/>
                </a:solidFill>
              </a:rPr>
              <a:t>  </a:t>
            </a:r>
          </a:p>
          <a:p>
            <a:pPr lvl="1" algn="just">
              <a:spcBef>
                <a:spcPct val="35000"/>
              </a:spcBef>
              <a:buFont typeface="Wingdings" panose="05000000000000000000" pitchFamily="2" charset="2"/>
              <a:buChar char="ü"/>
              <a:defRPr/>
            </a:pPr>
            <a:r>
              <a:rPr lang="mk-MK" sz="1000" dirty="0">
                <a:solidFill>
                  <a:srgbClr val="002060"/>
                </a:solidFill>
              </a:rPr>
              <a:t>Вкупната актива</a:t>
            </a:r>
            <a:r>
              <a:rPr lang="en-GB" sz="1000" dirty="0">
                <a:solidFill>
                  <a:srgbClr val="002060"/>
                </a:solidFill>
              </a:rPr>
              <a:t> </a:t>
            </a:r>
            <a:r>
              <a:rPr lang="mk-MK" sz="1000" dirty="0">
                <a:solidFill>
                  <a:srgbClr val="002060"/>
                </a:solidFill>
              </a:rPr>
              <a:t>на банкарскиот систем</a:t>
            </a:r>
            <a:r>
              <a:rPr lang="en-US" sz="1000" dirty="0">
                <a:solidFill>
                  <a:srgbClr val="002060"/>
                </a:solidFill>
              </a:rPr>
              <a:t>/</a:t>
            </a:r>
            <a:r>
              <a:rPr lang="mk-MK" sz="1000" dirty="0">
                <a:solidFill>
                  <a:srgbClr val="002060"/>
                </a:solidFill>
              </a:rPr>
              <a:t>БДП изнесува </a:t>
            </a:r>
            <a:r>
              <a:rPr lang="en-US" sz="1000" dirty="0">
                <a:solidFill>
                  <a:srgbClr val="002060"/>
                </a:solidFill>
              </a:rPr>
              <a:t>86.9</a:t>
            </a:r>
            <a:r>
              <a:rPr lang="mk-MK" sz="1000" dirty="0">
                <a:solidFill>
                  <a:srgbClr val="002060"/>
                </a:solidFill>
              </a:rPr>
              <a:t>% што укажува на доминантната позиција на банките во финансискиот систем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mk-MK" sz="1000" dirty="0">
                <a:solidFill>
                  <a:srgbClr val="002060"/>
                </a:solidFill>
              </a:rPr>
              <a:t>Депозити</a:t>
            </a:r>
            <a:r>
              <a:rPr lang="en-GB" sz="1000" dirty="0">
                <a:solidFill>
                  <a:srgbClr val="002060"/>
                </a:solidFill>
              </a:rPr>
              <a:t>/</a:t>
            </a:r>
            <a:r>
              <a:rPr lang="mk-MK" sz="1000" dirty="0">
                <a:solidFill>
                  <a:srgbClr val="002060"/>
                </a:solidFill>
              </a:rPr>
              <a:t>БДП изнесува </a:t>
            </a:r>
            <a:r>
              <a:rPr lang="en-US" sz="1000" dirty="0">
                <a:solidFill>
                  <a:srgbClr val="002060"/>
                </a:solidFill>
              </a:rPr>
              <a:t>63.3</a:t>
            </a:r>
            <a:r>
              <a:rPr lang="mk-MK" sz="1000" dirty="0">
                <a:solidFill>
                  <a:srgbClr val="002060"/>
                </a:solidFill>
              </a:rPr>
              <a:t>%</a:t>
            </a:r>
            <a:endParaRPr lang="en-US" sz="1000" dirty="0">
              <a:solidFill>
                <a:srgbClr val="002060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mk-MK" sz="1000" dirty="0">
                <a:solidFill>
                  <a:srgbClr val="002060"/>
                </a:solidFill>
              </a:rPr>
              <a:t>Кредити</a:t>
            </a:r>
            <a:r>
              <a:rPr lang="en-GB" sz="1000" dirty="0">
                <a:solidFill>
                  <a:srgbClr val="002060"/>
                </a:solidFill>
              </a:rPr>
              <a:t>/</a:t>
            </a:r>
            <a:r>
              <a:rPr lang="mk-MK" sz="1000" dirty="0">
                <a:solidFill>
                  <a:srgbClr val="002060"/>
                </a:solidFill>
              </a:rPr>
              <a:t>БДП изнесува </a:t>
            </a:r>
            <a:r>
              <a:rPr lang="en-US" sz="1000" dirty="0">
                <a:solidFill>
                  <a:srgbClr val="002060"/>
                </a:solidFill>
              </a:rPr>
              <a:t>51.6</a:t>
            </a:r>
            <a:r>
              <a:rPr lang="mk-MK" sz="1000" dirty="0">
                <a:solidFill>
                  <a:srgbClr val="002060"/>
                </a:solidFill>
              </a:rPr>
              <a:t>%</a:t>
            </a:r>
            <a:endParaRPr lang="en-GB" sz="1000" dirty="0">
              <a:solidFill>
                <a:srgbClr val="002060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GB" sz="10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mk-MK" sz="1000" b="1" dirty="0">
                <a:solidFill>
                  <a:srgbClr val="002060"/>
                </a:solidFill>
                <a:cs typeface="Arial" panose="020B0604020202020204" pitchFamily="34" charset="0"/>
              </a:rPr>
              <a:t>	</a:t>
            </a:r>
            <a:r>
              <a:rPr lang="mk-MK" sz="1000" dirty="0">
                <a:solidFill>
                  <a:schemeClr val="bg1"/>
                </a:solidFill>
                <a:cs typeface="Arial" panose="020B0604020202020204" pitchFamily="34" charset="0"/>
              </a:rPr>
              <a:t>Извор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mk-MK" sz="1000" dirty="0">
                <a:solidFill>
                  <a:schemeClr val="bg1"/>
                </a:solidFill>
                <a:cs typeface="Arial" panose="020B0604020202020204" pitchFamily="34" charset="0"/>
              </a:rPr>
              <a:t>	Народна Банка,Отсек за финансискастабилност, 	</a:t>
            </a:r>
            <a:r>
              <a:rPr lang="ru-RU" sz="1000" dirty="0">
                <a:solidFill>
                  <a:schemeClr val="bg1"/>
                </a:solidFill>
                <a:cs typeface="Arial" panose="020B0604020202020204" pitchFamily="34" charset="0"/>
              </a:rPr>
              <a:t>Последна ревизија на податоците на БДП 	(по тековни цени):  </a:t>
            </a:r>
            <a:r>
              <a:rPr lang="mk-MK" sz="1000" dirty="0">
                <a:solidFill>
                  <a:schemeClr val="bg1"/>
                </a:solidFill>
                <a:cs typeface="Arial" panose="020B0604020202020204" pitchFamily="34" charset="0"/>
              </a:rPr>
              <a:t>04</a:t>
            </a:r>
            <a:r>
              <a:rPr lang="ru-RU" sz="1000" dirty="0">
                <a:solidFill>
                  <a:schemeClr val="bg1"/>
                </a:solidFill>
                <a:cs typeface="Arial" panose="020B0604020202020204" pitchFamily="34" charset="0"/>
              </a:rPr>
              <a:t>.</a:t>
            </a:r>
            <a:r>
              <a:rPr lang="mk-MK" sz="1000" dirty="0">
                <a:solidFill>
                  <a:schemeClr val="bg1"/>
                </a:solidFill>
                <a:cs typeface="Arial" panose="020B0604020202020204" pitchFamily="34" charset="0"/>
              </a:rPr>
              <a:t>03</a:t>
            </a:r>
            <a:r>
              <a:rPr lang="ru-RU" sz="1000" dirty="0">
                <a:solidFill>
                  <a:schemeClr val="bg1"/>
                </a:solidFill>
                <a:cs typeface="Arial" panose="020B0604020202020204" pitchFamily="34" charset="0"/>
              </a:rPr>
              <a:t>.2025</a:t>
            </a:r>
            <a:endParaRPr lang="mk-MK" sz="10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F96848CB-8340-5DD6-EF3B-BD11A5B8CD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4827262"/>
              </p:ext>
            </p:extLst>
          </p:nvPr>
        </p:nvGraphicFramePr>
        <p:xfrm>
          <a:off x="222557" y="854360"/>
          <a:ext cx="7809000" cy="1833743"/>
        </p:xfrm>
        <a:graphic>
          <a:graphicData uri="http://schemas.openxmlformats.org/drawingml/2006/table">
            <a:tbl>
              <a:tblPr/>
              <a:tblGrid>
                <a:gridCol w="1046708">
                  <a:extLst>
                    <a:ext uri="{9D8B030D-6E8A-4147-A177-3AD203B41FA5}">
                      <a16:colId xmlns:a16="http://schemas.microsoft.com/office/drawing/2014/main" val="456536985"/>
                    </a:ext>
                  </a:extLst>
                </a:gridCol>
                <a:gridCol w="560081">
                  <a:extLst>
                    <a:ext uri="{9D8B030D-6E8A-4147-A177-3AD203B41FA5}">
                      <a16:colId xmlns:a16="http://schemas.microsoft.com/office/drawing/2014/main" val="1693481509"/>
                    </a:ext>
                  </a:extLst>
                </a:gridCol>
                <a:gridCol w="560081">
                  <a:extLst>
                    <a:ext uri="{9D8B030D-6E8A-4147-A177-3AD203B41FA5}">
                      <a16:colId xmlns:a16="http://schemas.microsoft.com/office/drawing/2014/main" val="2490370310"/>
                    </a:ext>
                  </a:extLst>
                </a:gridCol>
                <a:gridCol w="560081">
                  <a:extLst>
                    <a:ext uri="{9D8B030D-6E8A-4147-A177-3AD203B41FA5}">
                      <a16:colId xmlns:a16="http://schemas.microsoft.com/office/drawing/2014/main" val="1304443101"/>
                    </a:ext>
                  </a:extLst>
                </a:gridCol>
                <a:gridCol w="560081">
                  <a:extLst>
                    <a:ext uri="{9D8B030D-6E8A-4147-A177-3AD203B41FA5}">
                      <a16:colId xmlns:a16="http://schemas.microsoft.com/office/drawing/2014/main" val="951548947"/>
                    </a:ext>
                  </a:extLst>
                </a:gridCol>
                <a:gridCol w="560081">
                  <a:extLst>
                    <a:ext uri="{9D8B030D-6E8A-4147-A177-3AD203B41FA5}">
                      <a16:colId xmlns:a16="http://schemas.microsoft.com/office/drawing/2014/main" val="2652805394"/>
                    </a:ext>
                  </a:extLst>
                </a:gridCol>
                <a:gridCol w="560081">
                  <a:extLst>
                    <a:ext uri="{9D8B030D-6E8A-4147-A177-3AD203B41FA5}">
                      <a16:colId xmlns:a16="http://schemas.microsoft.com/office/drawing/2014/main" val="280396809"/>
                    </a:ext>
                  </a:extLst>
                </a:gridCol>
                <a:gridCol w="560081">
                  <a:extLst>
                    <a:ext uri="{9D8B030D-6E8A-4147-A177-3AD203B41FA5}">
                      <a16:colId xmlns:a16="http://schemas.microsoft.com/office/drawing/2014/main" val="4173392692"/>
                    </a:ext>
                  </a:extLst>
                </a:gridCol>
                <a:gridCol w="560081">
                  <a:extLst>
                    <a:ext uri="{9D8B030D-6E8A-4147-A177-3AD203B41FA5}">
                      <a16:colId xmlns:a16="http://schemas.microsoft.com/office/drawing/2014/main" val="3343805908"/>
                    </a:ext>
                  </a:extLst>
                </a:gridCol>
                <a:gridCol w="560081">
                  <a:extLst>
                    <a:ext uri="{9D8B030D-6E8A-4147-A177-3AD203B41FA5}">
                      <a16:colId xmlns:a16="http://schemas.microsoft.com/office/drawing/2014/main" val="2062820131"/>
                    </a:ext>
                  </a:extLst>
                </a:gridCol>
                <a:gridCol w="178699">
                  <a:extLst>
                    <a:ext uri="{9D8B030D-6E8A-4147-A177-3AD203B41FA5}">
                      <a16:colId xmlns:a16="http://schemas.microsoft.com/office/drawing/2014/main" val="2425346250"/>
                    </a:ext>
                  </a:extLst>
                </a:gridCol>
                <a:gridCol w="806034">
                  <a:extLst>
                    <a:ext uri="{9D8B030D-6E8A-4147-A177-3AD203B41FA5}">
                      <a16:colId xmlns:a16="http://schemas.microsoft.com/office/drawing/2014/main" val="2846665693"/>
                    </a:ext>
                  </a:extLst>
                </a:gridCol>
                <a:gridCol w="736830">
                  <a:extLst>
                    <a:ext uri="{9D8B030D-6E8A-4147-A177-3AD203B41FA5}">
                      <a16:colId xmlns:a16="http://schemas.microsoft.com/office/drawing/2014/main" val="172003340"/>
                    </a:ext>
                  </a:extLst>
                </a:gridCol>
              </a:tblGrid>
              <a:tr h="383229">
                <a:tc>
                  <a:txBody>
                    <a:bodyPr/>
                    <a:lstStyle/>
                    <a:p>
                      <a:pPr algn="l" fontAlgn="ctr"/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во милиони денари</a:t>
                      </a: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2019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202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202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202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202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Q1</a:t>
                      </a:r>
                      <a:r>
                        <a:rPr lang="mk-MK" sz="9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9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Q2</a:t>
                      </a:r>
                      <a:r>
                        <a:rPr lang="mk-MK" sz="9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9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Q3</a:t>
                      </a:r>
                      <a:r>
                        <a:rPr lang="mk-MK" sz="9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9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2024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mk-MK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годишна </a:t>
                      </a:r>
                    </a:p>
                    <a:p>
                      <a:pPr algn="l" fontAlgn="ctr"/>
                      <a:r>
                        <a:rPr lang="mk-MK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промена (%)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mk-MK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квартална </a:t>
                      </a:r>
                    </a:p>
                    <a:p>
                      <a:pPr algn="l" fontAlgn="ctr"/>
                      <a:r>
                        <a:rPr lang="mk-MK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промена (%)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6598027"/>
                  </a:ext>
                </a:extLst>
              </a:tr>
              <a:tr h="365523"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Вкупна Актива на банкарскиот сектор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549,969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585,501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638,666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684,255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746,739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738,938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751,244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765,036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824,812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mk-MK" sz="1000" b="1" dirty="0">
                          <a:solidFill>
                            <a:srgbClr val="00FF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↑</a:t>
                      </a:r>
                      <a:endParaRPr lang="en-US" sz="10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10.5%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7.8%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2758756"/>
                  </a:ext>
                </a:extLst>
              </a:tr>
              <a:tr h="310127">
                <a:tc>
                  <a:txBody>
                    <a:bodyPr/>
                    <a:lstStyle/>
                    <a:p>
                      <a:pPr algn="r" fontAlgn="ctr"/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Кредити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339,699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353,502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383,627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422,522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440,560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444,977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458,207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464,860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489,924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mk-MK" sz="1000" b="1" dirty="0">
                          <a:solidFill>
                            <a:srgbClr val="00FF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↑</a:t>
                      </a:r>
                      <a:endParaRPr lang="en-US" sz="10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11.2%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5.4%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9188303"/>
                  </a:ext>
                </a:extLst>
              </a:tr>
              <a:tr h="283137">
                <a:tc>
                  <a:txBody>
                    <a:bodyPr/>
                    <a:lstStyle/>
                    <a:p>
                      <a:pPr algn="r" fontAlgn="ctr"/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Депозити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405,587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430,870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468,844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493,955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539,602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534,525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544,432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556,975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600,967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mk-MK" sz="1000" b="1" dirty="0">
                          <a:solidFill>
                            <a:srgbClr val="00FF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↑</a:t>
                      </a:r>
                      <a:endParaRPr lang="en-US" sz="10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11.4%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7.9%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8039861"/>
                  </a:ext>
                </a:extLst>
              </a:tr>
              <a:tr h="295565">
                <a:tc>
                  <a:txBody>
                    <a:bodyPr/>
                    <a:lstStyle/>
                    <a:p>
                      <a:pPr algn="r" fontAlgn="b"/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Капитал и резерви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60,295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68,175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73,779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84,361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92,910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98,096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99,596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103,897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105,206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mk-MK" sz="1000" b="1" dirty="0">
                          <a:solidFill>
                            <a:srgbClr val="00FF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↑</a:t>
                      </a:r>
                      <a:endParaRPr lang="en-US" sz="10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13.2%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1.3%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6855770"/>
                  </a:ext>
                </a:extLst>
              </a:tr>
            </a:tbl>
          </a:graphicData>
        </a:graphic>
      </p:graphicFrame>
      <p:sp>
        <p:nvSpPr>
          <p:cNvPr id="16" name="object 8">
            <a:extLst>
              <a:ext uri="{FF2B5EF4-FFF2-40B4-BE49-F238E27FC236}">
                <a16:creationId xmlns:a16="http://schemas.microsoft.com/office/drawing/2014/main" id="{BBF0CFEB-6A5B-EF3D-32BF-DC524A8A4F8B}"/>
              </a:ext>
            </a:extLst>
          </p:cNvPr>
          <p:cNvSpPr/>
          <p:nvPr/>
        </p:nvSpPr>
        <p:spPr>
          <a:xfrm>
            <a:off x="11237843" y="169140"/>
            <a:ext cx="691560" cy="374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rgbClr val="0070C0"/>
              </a:solidFill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A2D08ACC-A5EB-9B44-3BA8-9D41D6F8B80A}"/>
              </a:ext>
            </a:extLst>
          </p:cNvPr>
          <p:cNvSpPr/>
          <p:nvPr/>
        </p:nvSpPr>
        <p:spPr>
          <a:xfrm>
            <a:off x="0" y="1"/>
            <a:ext cx="4427984" cy="323172"/>
          </a:xfrm>
          <a:custGeom>
            <a:avLst/>
            <a:gdLst/>
            <a:ahLst/>
            <a:cxnLst/>
            <a:rect l="l" t="t" r="r" b="b"/>
            <a:pathLst>
              <a:path w="10439400" h="719455">
                <a:moveTo>
                  <a:pt x="10439400" y="0"/>
                </a:moveTo>
                <a:lnTo>
                  <a:pt x="0" y="0"/>
                </a:lnTo>
                <a:lnTo>
                  <a:pt x="0" y="719327"/>
                </a:lnTo>
                <a:lnTo>
                  <a:pt x="239776" y="702817"/>
                </a:lnTo>
                <a:lnTo>
                  <a:pt x="239776" y="239775"/>
                </a:lnTo>
                <a:lnTo>
                  <a:pt x="6959600" y="239775"/>
                </a:lnTo>
                <a:lnTo>
                  <a:pt x="10439400" y="0"/>
                </a:lnTo>
                <a:close/>
              </a:path>
            </a:pathLst>
          </a:cu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 wrap="square" lIns="0" tIns="0" rIns="0" bIns="0" rtlCol="0"/>
          <a:lstStyle/>
          <a:p>
            <a:endParaRPr dirty="0">
              <a:solidFill>
                <a:srgbClr val="FF99CC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6F71D7-8D0E-33C9-7AE8-716A62869A9A}"/>
              </a:ext>
            </a:extLst>
          </p:cNvPr>
          <p:cNvSpPr txBox="1"/>
          <p:nvPr/>
        </p:nvSpPr>
        <p:spPr>
          <a:xfrm>
            <a:off x="11175592" y="554843"/>
            <a:ext cx="70476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000" b="1" dirty="0">
                <a:solidFill>
                  <a:srgbClr val="002060"/>
                </a:solidFill>
              </a:rPr>
              <a:t>4Q 202</a:t>
            </a:r>
            <a:r>
              <a:rPr lang="mk-MK" sz="1000" b="1" dirty="0">
                <a:solidFill>
                  <a:srgbClr val="002060"/>
                </a:solidFill>
              </a:rPr>
              <a:t>4</a:t>
            </a:r>
            <a:endParaRPr lang="en-US" sz="1000" b="1" dirty="0">
              <a:solidFill>
                <a:srgbClr val="002060"/>
              </a:solidFill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A7948203-CBCC-3B26-9CC5-63D0411C977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1784917"/>
              </p:ext>
            </p:extLst>
          </p:nvPr>
        </p:nvGraphicFramePr>
        <p:xfrm>
          <a:off x="4090030" y="2851739"/>
          <a:ext cx="4205748" cy="16152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14B76E7F-70C4-664B-E4C9-B0A825050BA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2173878"/>
              </p:ext>
            </p:extLst>
          </p:nvPr>
        </p:nvGraphicFramePr>
        <p:xfrm>
          <a:off x="145812" y="2838861"/>
          <a:ext cx="3812969" cy="16281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65FE58E6-57D2-361A-87CE-2819D5ACF07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0795006"/>
              </p:ext>
            </p:extLst>
          </p:nvPr>
        </p:nvGraphicFramePr>
        <p:xfrm>
          <a:off x="8108302" y="677953"/>
          <a:ext cx="4249196" cy="3117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Title 1">
            <a:extLst>
              <a:ext uri="{FF2B5EF4-FFF2-40B4-BE49-F238E27FC236}">
                <a16:creationId xmlns:a16="http://schemas.microsoft.com/office/drawing/2014/main" id="{53AB7CFA-B8B5-4C99-865E-4AC3B9A16572}"/>
              </a:ext>
            </a:extLst>
          </p:cNvPr>
          <p:cNvSpPr txBox="1">
            <a:spLocks/>
          </p:cNvSpPr>
          <p:nvPr/>
        </p:nvSpPr>
        <p:spPr>
          <a:xfrm>
            <a:off x="145812" y="176040"/>
            <a:ext cx="11941189" cy="6783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mk-MK" sz="1400" b="1" dirty="0">
                <a:solidFill>
                  <a:srgbClr val="002060"/>
                </a:solidFill>
                <a:latin typeface="+mn-lt"/>
                <a:cs typeface="Aldhabi" panose="020B0604020202020204" pitchFamily="2" charset="-78"/>
              </a:rPr>
              <a:t>Македонски банкарски сектор</a:t>
            </a:r>
            <a:br>
              <a:rPr lang="mk-MK" sz="1400" b="1" dirty="0">
                <a:solidFill>
                  <a:srgbClr val="FF0909"/>
                </a:solidFill>
                <a:latin typeface="+mn-lt"/>
                <a:cs typeface="Aldhabi" panose="020B0604020202020204" pitchFamily="2" charset="-78"/>
              </a:rPr>
            </a:br>
            <a:endParaRPr lang="en-US" sz="1400" b="1" dirty="0">
              <a:solidFill>
                <a:srgbClr val="FF0909"/>
              </a:solidFill>
              <a:latin typeface="+mn-lt"/>
              <a:cs typeface="Aldhabi" panose="020B0604020202020204" pitchFamily="2" charset="-7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517B69-2578-52F2-9E75-A90BE923E0B5}"/>
              </a:ext>
            </a:extLst>
          </p:cNvPr>
          <p:cNvSpPr txBox="1"/>
          <p:nvPr/>
        </p:nvSpPr>
        <p:spPr>
          <a:xfrm>
            <a:off x="5747917" y="198744"/>
            <a:ext cx="475173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k-MK" sz="1000" dirty="0">
                <a:solidFill>
                  <a:srgbClr val="002060"/>
                </a:solidFill>
              </a:rPr>
              <a:t>во милиони денари</a:t>
            </a:r>
            <a:endParaRPr lang="en-US" sz="1000" dirty="0"/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84CA7E9C-9B7C-BEB6-37B5-0F389A20EE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7378059"/>
              </p:ext>
            </p:extLst>
          </p:nvPr>
        </p:nvGraphicFramePr>
        <p:xfrm>
          <a:off x="8123786" y="4549039"/>
          <a:ext cx="3866733" cy="2110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783120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6">
            <a:extLst>
              <a:ext uri="{FF2B5EF4-FFF2-40B4-BE49-F238E27FC236}">
                <a16:creationId xmlns:a16="http://schemas.microsoft.com/office/drawing/2014/main" id="{18DACE59-E83F-4419-BDA8-06A4FBE59298}"/>
              </a:ext>
            </a:extLst>
          </p:cNvPr>
          <p:cNvSpPr>
            <a:spLocks noGrp="1" noChangeArrowheads="1"/>
          </p:cNvSpPr>
          <p:nvPr>
            <p:ph sz="quarter" idx="4"/>
          </p:nvPr>
        </p:nvSpPr>
        <p:spPr bwMode="gray">
          <a:xfrm>
            <a:off x="165647" y="3473497"/>
            <a:ext cx="7142714" cy="3299206"/>
          </a:xfrm>
          <a:prstGeom prst="roundRect">
            <a:avLst>
              <a:gd name="adj" fmla="val 20745"/>
            </a:avLst>
          </a:prstGeom>
          <a:solidFill>
            <a:schemeClr val="accent1"/>
          </a:solidFill>
          <a:ln w="9525" algn="ctr">
            <a:solidFill>
              <a:srgbClr val="FF99CC"/>
            </a:solidFill>
            <a:round/>
            <a:headEnd/>
            <a:tailEnd/>
          </a:ln>
        </p:spPr>
        <p:txBody>
          <a:bodyPr wrap="none" numCol="2" anchor="ctr">
            <a:noAutofit/>
          </a:bodyPr>
          <a:lstStyle/>
          <a:p>
            <a:pPr fontAlgn="t">
              <a:lnSpc>
                <a:spcPct val="100000"/>
              </a:lnSpc>
              <a:spcBef>
                <a:spcPts val="0"/>
              </a:spcBef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ru-RU" sz="1100" dirty="0">
                <a:solidFill>
                  <a:schemeClr val="bg1"/>
                </a:solidFill>
              </a:rPr>
              <a:t>Во структурата на вкупната актива</a:t>
            </a:r>
            <a:r>
              <a:rPr lang="en-GB" sz="1100" dirty="0">
                <a:solidFill>
                  <a:schemeClr val="bg1"/>
                </a:solidFill>
              </a:rPr>
              <a:t> </a:t>
            </a:r>
            <a:r>
              <a:rPr lang="ru-RU" sz="1100" dirty="0">
                <a:solidFill>
                  <a:schemeClr val="bg1"/>
                </a:solidFill>
              </a:rPr>
              <a:t>високоликвидната актива  учествува со 33%* додека пак</a:t>
            </a:r>
            <a:r>
              <a:rPr lang="en-GB" sz="1100" dirty="0">
                <a:solidFill>
                  <a:schemeClr val="bg1"/>
                </a:solidFill>
              </a:rPr>
              <a:t> </a:t>
            </a:r>
            <a:r>
              <a:rPr lang="ru-RU" sz="1100" dirty="0">
                <a:solidFill>
                  <a:schemeClr val="bg1"/>
                </a:solidFill>
              </a:rPr>
              <a:t>кредитите  учествуваат со 59%, остатокот од </a:t>
            </a:r>
            <a:r>
              <a:rPr lang="en-US" sz="1100" dirty="0">
                <a:solidFill>
                  <a:schemeClr val="bg1"/>
                </a:solidFill>
              </a:rPr>
              <a:t>8</a:t>
            </a:r>
            <a:r>
              <a:rPr lang="ru-RU" sz="1100" dirty="0">
                <a:solidFill>
                  <a:schemeClr val="bg1"/>
                </a:solidFill>
              </a:rPr>
              <a:t>% е останата актива</a:t>
            </a:r>
          </a:p>
          <a:p>
            <a:pPr fontAlgn="t">
              <a:lnSpc>
                <a:spcPct val="100000"/>
              </a:lnSpc>
              <a:spcBef>
                <a:spcPts val="0"/>
              </a:spcBef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ru-RU" sz="1100" dirty="0">
                <a:solidFill>
                  <a:schemeClr val="bg1"/>
                </a:solidFill>
              </a:rPr>
              <a:t>Стабилното учество на ликвидните средства упатува на соодветно управување со</a:t>
            </a:r>
            <a:r>
              <a:rPr lang="en-GB" sz="1100" dirty="0">
                <a:solidFill>
                  <a:schemeClr val="bg1"/>
                </a:solidFill>
              </a:rPr>
              <a:t> </a:t>
            </a:r>
            <a:r>
              <a:rPr lang="ru-RU" sz="1100" dirty="0">
                <a:solidFill>
                  <a:schemeClr val="bg1"/>
                </a:solidFill>
              </a:rPr>
              <a:t>ликвидносниот ризик  од страна на банките</a:t>
            </a:r>
          </a:p>
          <a:p>
            <a:pPr lvl="1" fontAlgn="t">
              <a:lnSpc>
                <a:spcPct val="100000"/>
              </a:lnSpc>
              <a:spcBef>
                <a:spcPts val="0"/>
              </a:spcBef>
              <a:buClr>
                <a:srgbClr val="FF99CC"/>
              </a:buClr>
              <a:buFont typeface="Wingdings" panose="05000000000000000000" pitchFamily="2" charset="2"/>
              <a:buChar char="ü"/>
            </a:pPr>
            <a:r>
              <a:rPr lang="ru-RU" sz="1100" dirty="0">
                <a:solidFill>
                  <a:schemeClr val="bg1"/>
                </a:solidFill>
              </a:rPr>
              <a:t>Стапката на покриеност со ликвидност на банкарскиот систем (англ. Liquidity Coverage Ratio)</a:t>
            </a:r>
            <a:r>
              <a:rPr lang="en-GB" sz="1100" dirty="0">
                <a:solidFill>
                  <a:schemeClr val="bg1"/>
                </a:solidFill>
              </a:rPr>
              <a:t> </a:t>
            </a:r>
            <a:r>
              <a:rPr lang="ru-RU" sz="1100" dirty="0">
                <a:solidFill>
                  <a:schemeClr val="bg1"/>
                </a:solidFill>
              </a:rPr>
              <a:t>изнесува </a:t>
            </a:r>
            <a:r>
              <a:rPr lang="en-GB" sz="1100" dirty="0">
                <a:solidFill>
                  <a:schemeClr val="bg1"/>
                </a:solidFill>
              </a:rPr>
              <a:t>289.</a:t>
            </a:r>
            <a:r>
              <a:rPr lang="mk-MK" sz="1100" dirty="0">
                <a:solidFill>
                  <a:schemeClr val="bg1"/>
                </a:solidFill>
              </a:rPr>
              <a:t>4</a:t>
            </a:r>
            <a:r>
              <a:rPr lang="en-GB" sz="1100" dirty="0">
                <a:solidFill>
                  <a:schemeClr val="bg1"/>
                </a:solidFill>
              </a:rPr>
              <a:t>%</a:t>
            </a:r>
            <a:r>
              <a:rPr lang="ru-RU" sz="1100" dirty="0">
                <a:solidFill>
                  <a:schemeClr val="bg1"/>
                </a:solidFill>
              </a:rPr>
              <a:t>, што е 3 пати повисоко ниво од регулаторниот минимум (100%) и го потврдува</a:t>
            </a:r>
            <a:r>
              <a:rPr lang="en-GB" sz="1100" dirty="0">
                <a:solidFill>
                  <a:schemeClr val="bg1"/>
                </a:solidFill>
              </a:rPr>
              <a:t> </a:t>
            </a:r>
            <a:r>
              <a:rPr lang="ru-RU" sz="1100" dirty="0">
                <a:solidFill>
                  <a:schemeClr val="bg1"/>
                </a:solidFill>
              </a:rPr>
              <a:t>задоволителниот обем на ликвидност со кој располага банкарски систем</a:t>
            </a:r>
            <a:r>
              <a:rPr lang="en-GB" sz="1100" dirty="0">
                <a:solidFill>
                  <a:schemeClr val="bg1"/>
                </a:solidFill>
              </a:rPr>
              <a:t>**</a:t>
            </a:r>
            <a:r>
              <a:rPr lang="mk-MK" sz="1100" dirty="0">
                <a:solidFill>
                  <a:schemeClr val="bg1"/>
                </a:solidFill>
              </a:rPr>
              <a:t> </a:t>
            </a:r>
            <a:r>
              <a:rPr lang="en-GB" sz="1100" dirty="0">
                <a:solidFill>
                  <a:srgbClr val="FF99CC"/>
                </a:solidFill>
              </a:rPr>
              <a:t>(</a:t>
            </a:r>
            <a:r>
              <a:rPr lang="mk-MK" sz="1100" b="1" dirty="0">
                <a:solidFill>
                  <a:srgbClr val="FF99CC"/>
                </a:solidFill>
              </a:rPr>
              <a:t>Е</a:t>
            </a:r>
            <a:r>
              <a:rPr lang="mk-MK" sz="1100" b="1" dirty="0">
                <a:solidFill>
                  <a:srgbClr val="FF99FF"/>
                </a:solidFill>
              </a:rPr>
              <a:t>ВРОЗОНА </a:t>
            </a:r>
            <a:r>
              <a:rPr lang="en-GB" sz="1100" b="1" dirty="0">
                <a:solidFill>
                  <a:srgbClr val="FF99FF"/>
                </a:solidFill>
              </a:rPr>
              <a:t>LCR</a:t>
            </a:r>
            <a:r>
              <a:rPr lang="mk-MK" sz="1100" b="1" dirty="0">
                <a:solidFill>
                  <a:srgbClr val="FF99FF"/>
                </a:solidFill>
              </a:rPr>
              <a:t> </a:t>
            </a:r>
            <a:r>
              <a:rPr lang="en-GB" sz="1100" b="1" dirty="0">
                <a:solidFill>
                  <a:srgbClr val="FF99FF"/>
                </a:solidFill>
              </a:rPr>
              <a:t>1</a:t>
            </a:r>
            <a:r>
              <a:rPr lang="mk-MK" sz="1100" b="1" dirty="0">
                <a:solidFill>
                  <a:srgbClr val="FF99FF"/>
                </a:solidFill>
              </a:rPr>
              <a:t>5</a:t>
            </a:r>
            <a:r>
              <a:rPr lang="en-US" sz="1100" b="1" dirty="0">
                <a:solidFill>
                  <a:srgbClr val="FF99FF"/>
                </a:solidFill>
              </a:rPr>
              <a:t>8,</a:t>
            </a:r>
            <a:r>
              <a:rPr lang="mk-MK" sz="1100" b="1" dirty="0">
                <a:solidFill>
                  <a:srgbClr val="FF99FF"/>
                </a:solidFill>
              </a:rPr>
              <a:t>0%</a:t>
            </a:r>
            <a:r>
              <a:rPr lang="en-GB" sz="1100" b="1" dirty="0">
                <a:solidFill>
                  <a:srgbClr val="FF99FF"/>
                </a:solidFill>
              </a:rPr>
              <a:t>) </a:t>
            </a:r>
            <a:endParaRPr kumimoji="0" lang="mk-MK" sz="1100" b="1" u="none" strike="noStrike" kern="1200" cap="none" spc="0" normalizeH="0" baseline="0" noProof="0" dirty="0">
              <a:ln>
                <a:noFill/>
              </a:ln>
              <a:solidFill>
                <a:srgbClr val="FF99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lvl="1" fontAlgn="t">
              <a:lnSpc>
                <a:spcPct val="100000"/>
              </a:lnSpc>
              <a:spcBef>
                <a:spcPts val="0"/>
              </a:spcBef>
              <a:buClr>
                <a:srgbClr val="FF99CC"/>
              </a:buClr>
              <a:buFont typeface="Wingdings" panose="05000000000000000000" pitchFamily="2" charset="2"/>
              <a:buChar char="ü"/>
            </a:pPr>
            <a:r>
              <a:rPr lang="mk-MK" sz="11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Ликвидна актива /Крат.обврски </a:t>
            </a:r>
            <a:r>
              <a:rPr lang="en-GB" sz="1100" dirty="0">
                <a:solidFill>
                  <a:schemeClr val="bg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5</a:t>
            </a:r>
            <a:r>
              <a:rPr lang="mk-MK" sz="1100" dirty="0">
                <a:solidFill>
                  <a:schemeClr val="bg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6</a:t>
            </a:r>
            <a:r>
              <a:rPr lang="mk-MK" sz="11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%</a:t>
            </a:r>
          </a:p>
          <a:p>
            <a:pPr lvl="1" fontAlgn="t">
              <a:lnSpc>
                <a:spcPct val="100000"/>
              </a:lnSpc>
              <a:spcBef>
                <a:spcPts val="0"/>
              </a:spcBef>
              <a:buClr>
                <a:srgbClr val="FF99CC"/>
              </a:buClr>
              <a:buFont typeface="Wingdings" panose="05000000000000000000" pitchFamily="2" charset="2"/>
              <a:buChar char="ü"/>
            </a:pPr>
            <a:r>
              <a:rPr lang="mk-MK" sz="11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Ликвидна актива/Депоз</a:t>
            </a:r>
            <a:r>
              <a:rPr lang="en-GB" sz="11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r>
              <a:rPr lang="mk-MK" sz="11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население 6</a:t>
            </a:r>
            <a:r>
              <a:rPr lang="mk-MK" sz="1100" dirty="0">
                <a:solidFill>
                  <a:schemeClr val="bg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5</a:t>
            </a:r>
            <a:r>
              <a:rPr lang="mk-MK" sz="11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%</a:t>
            </a:r>
          </a:p>
          <a:p>
            <a:pPr lvl="1" fontAlgn="t">
              <a:lnSpc>
                <a:spcPct val="100000"/>
              </a:lnSpc>
              <a:spcBef>
                <a:spcPts val="0"/>
              </a:spcBef>
              <a:buClr>
                <a:srgbClr val="FF99CC"/>
              </a:buClr>
              <a:buFont typeface="Wingdings" panose="05000000000000000000" pitchFamily="2" charset="2"/>
              <a:buChar char="ü"/>
            </a:pPr>
            <a:r>
              <a:rPr lang="mk-MK" sz="11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Кредити/Депозити 8</a:t>
            </a:r>
            <a:r>
              <a:rPr lang="mk-MK" sz="1100" dirty="0">
                <a:solidFill>
                  <a:schemeClr val="bg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2</a:t>
            </a:r>
            <a:r>
              <a:rPr lang="mk-MK" sz="11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%</a:t>
            </a:r>
            <a:endParaRPr lang="mk-MK" sz="1100" dirty="0">
              <a:solidFill>
                <a:srgbClr val="FF0000"/>
              </a:solidFill>
              <a:effectLst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endParaRPr lang="mk-MK" sz="1100" dirty="0">
              <a:solidFill>
                <a:srgbClr val="002060"/>
              </a:solidFill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100" dirty="0">
                <a:solidFill>
                  <a:srgbClr val="002060"/>
                </a:solidFill>
              </a:rPr>
              <a:t>*Ликвидни средства  се паричните средства кај Народна банка, благајничките записи,  државни обврзници </a:t>
            </a: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endParaRPr lang="en-GB" sz="1100" dirty="0">
              <a:solidFill>
                <a:srgbClr val="002060"/>
              </a:solidFill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100" dirty="0">
                <a:solidFill>
                  <a:srgbClr val="00206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**</a:t>
            </a:r>
            <a:r>
              <a:rPr lang="mk-MK" sz="1100" dirty="0">
                <a:solidFill>
                  <a:srgbClr val="00206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Ликвидносен показател согласно Базел 3</a:t>
            </a: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endParaRPr lang="mk-MK" sz="1100" dirty="0">
              <a:solidFill>
                <a:srgbClr val="002060"/>
              </a:solidFill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100" dirty="0">
                <a:solidFill>
                  <a:srgbClr val="00B0F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(</a:t>
            </a:r>
            <a:r>
              <a:rPr lang="en-GB" sz="1100" i="1" dirty="0">
                <a:solidFill>
                  <a:srgbClr val="00B0F0"/>
                </a:solidFill>
              </a:rPr>
              <a:t>Methodology for calculation of LCR is in accordance with requirements of Basel III accord</a:t>
            </a:r>
            <a:r>
              <a:rPr lang="mk-MK" sz="1100" i="1" dirty="0">
                <a:solidFill>
                  <a:srgbClr val="00B0F0"/>
                </a:solidFill>
              </a:rPr>
              <a:t>)</a:t>
            </a:r>
            <a:endParaRPr lang="en-GB" sz="1100" i="1" dirty="0">
              <a:solidFill>
                <a:srgbClr val="00B0F0"/>
              </a:solidFill>
            </a:endParaRP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mk-MK" sz="1100" dirty="0">
                <a:solidFill>
                  <a:srgbClr val="00B0F0"/>
                </a:solidFill>
              </a:rPr>
              <a:t>Извор</a:t>
            </a:r>
            <a:r>
              <a:rPr lang="en-GB" sz="1100" dirty="0">
                <a:solidFill>
                  <a:srgbClr val="00B0F0"/>
                </a:solidFill>
              </a:rPr>
              <a:t>: </a:t>
            </a:r>
          </a:p>
          <a:p>
            <a:pPr fontAlgn="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1100" dirty="0">
                <a:solidFill>
                  <a:srgbClr val="00B0F0"/>
                </a:solidFill>
              </a:rPr>
              <a:t>Податоци и показатели за банкарскиот систем на Република Северна Македонија, </a:t>
            </a:r>
          </a:p>
          <a:p>
            <a:pPr fontAlgn="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1100" dirty="0">
                <a:solidFill>
                  <a:srgbClr val="00B0F0"/>
                </a:solidFill>
              </a:rPr>
              <a:t>ИЗВЕШТАЈ ЗА РИЗИЦИТЕ ВО БАНКАРСКИОТ СИСТЕМ НА РС МАКЕДОНИЈА, анекс 24</a:t>
            </a:r>
            <a:r>
              <a:rPr lang="en-US" sz="1100" dirty="0">
                <a:solidFill>
                  <a:srgbClr val="00B0F0"/>
                </a:solidFill>
              </a:rPr>
              <a:t>, </a:t>
            </a:r>
            <a:r>
              <a:rPr lang="mk-MK" sz="1100" dirty="0">
                <a:solidFill>
                  <a:srgbClr val="00B0F0"/>
                </a:solidFill>
              </a:rPr>
              <a:t>ГОДИШЕН ИЗВЕШТАЈ 2024 година</a:t>
            </a:r>
            <a:endParaRPr lang="ru-RU" sz="1100" dirty="0">
              <a:solidFill>
                <a:srgbClr val="00B0F0"/>
              </a:solidFill>
            </a:endParaRPr>
          </a:p>
          <a:p>
            <a:pPr fontAlgn="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sz="1100" b="0" i="0" u="none" strike="noStrike" dirty="0">
                <a:solidFill>
                  <a:srgbClr val="00B0F0"/>
                </a:solidFill>
                <a:effectLst/>
              </a:rPr>
              <a:t>European Central Bank</a:t>
            </a:r>
            <a:r>
              <a:rPr lang="ru-RU" sz="1100" b="1" dirty="0">
                <a:solidFill>
                  <a:srgbClr val="00B0F0"/>
                </a:solidFill>
              </a:rPr>
              <a:t>│</a:t>
            </a:r>
            <a:r>
              <a:rPr lang="en-GB" sz="1100" b="0" i="0" u="none" strike="noStrike" dirty="0">
                <a:solidFill>
                  <a:srgbClr val="00B0F0"/>
                </a:solidFill>
                <a:effectLst/>
              </a:rPr>
              <a:t>Banking supervision</a:t>
            </a:r>
            <a:r>
              <a:rPr lang="en-GB" sz="1100" dirty="0">
                <a:solidFill>
                  <a:srgbClr val="00B0F0"/>
                </a:solidFill>
              </a:rPr>
              <a:t> </a:t>
            </a:r>
            <a:endParaRPr lang="ru-RU" sz="1100" b="0" i="0" u="none" strike="noStrike" kern="1200" dirty="0">
              <a:solidFill>
                <a:srgbClr val="002060"/>
              </a:solidFill>
              <a:effectLst/>
            </a:endParaRPr>
          </a:p>
          <a:p>
            <a:pPr marL="0" indent="0" algn="just" fontAlgn="t">
              <a:spcBef>
                <a:spcPts val="0"/>
              </a:spcBef>
              <a:buNone/>
            </a:pPr>
            <a:endParaRPr lang="en-GB" sz="1000" dirty="0">
              <a:solidFill>
                <a:srgbClr val="00CCFF"/>
              </a:solidFill>
            </a:endParaRPr>
          </a:p>
        </p:txBody>
      </p:sp>
      <p:sp>
        <p:nvSpPr>
          <p:cNvPr id="17" name="object 8">
            <a:extLst>
              <a:ext uri="{FF2B5EF4-FFF2-40B4-BE49-F238E27FC236}">
                <a16:creationId xmlns:a16="http://schemas.microsoft.com/office/drawing/2014/main" id="{9733BFD3-0484-6C5D-0718-A88F05213DC5}"/>
              </a:ext>
            </a:extLst>
          </p:cNvPr>
          <p:cNvSpPr/>
          <p:nvPr/>
        </p:nvSpPr>
        <p:spPr>
          <a:xfrm>
            <a:off x="11237843" y="169140"/>
            <a:ext cx="691560" cy="374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rgbClr val="0070C0"/>
              </a:solidFill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59FADA21-4A47-DAED-5964-DA0D426951B3}"/>
              </a:ext>
            </a:extLst>
          </p:cNvPr>
          <p:cNvSpPr/>
          <p:nvPr/>
        </p:nvSpPr>
        <p:spPr>
          <a:xfrm>
            <a:off x="0" y="1"/>
            <a:ext cx="4427984" cy="323172"/>
          </a:xfrm>
          <a:custGeom>
            <a:avLst/>
            <a:gdLst/>
            <a:ahLst/>
            <a:cxnLst/>
            <a:rect l="l" t="t" r="r" b="b"/>
            <a:pathLst>
              <a:path w="10439400" h="719455">
                <a:moveTo>
                  <a:pt x="10439400" y="0"/>
                </a:moveTo>
                <a:lnTo>
                  <a:pt x="0" y="0"/>
                </a:lnTo>
                <a:lnTo>
                  <a:pt x="0" y="719327"/>
                </a:lnTo>
                <a:lnTo>
                  <a:pt x="239776" y="702817"/>
                </a:lnTo>
                <a:lnTo>
                  <a:pt x="239776" y="239775"/>
                </a:lnTo>
                <a:lnTo>
                  <a:pt x="6959600" y="239775"/>
                </a:lnTo>
                <a:lnTo>
                  <a:pt x="10439400" y="0"/>
                </a:lnTo>
                <a:close/>
              </a:path>
            </a:pathLst>
          </a:cu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 wrap="square" lIns="0" tIns="0" rIns="0" bIns="0" rtlCol="0"/>
          <a:lstStyle/>
          <a:p>
            <a:endParaRPr dirty="0">
              <a:solidFill>
                <a:srgbClr val="FF99CC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642EFC6-7099-0C86-B044-D60D95E1251B}"/>
              </a:ext>
            </a:extLst>
          </p:cNvPr>
          <p:cNvSpPr txBox="1"/>
          <p:nvPr/>
        </p:nvSpPr>
        <p:spPr>
          <a:xfrm>
            <a:off x="11175592" y="554843"/>
            <a:ext cx="70476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000" b="1" dirty="0">
                <a:solidFill>
                  <a:srgbClr val="002060"/>
                </a:solidFill>
              </a:rPr>
              <a:t>4</a:t>
            </a:r>
            <a:r>
              <a:rPr lang="en-GB" sz="1000" b="1" dirty="0">
                <a:solidFill>
                  <a:srgbClr val="002060"/>
                </a:solidFill>
              </a:rPr>
              <a:t>Q 202</a:t>
            </a:r>
            <a:r>
              <a:rPr lang="mk-MK" sz="1000" b="1" dirty="0">
                <a:solidFill>
                  <a:srgbClr val="002060"/>
                </a:solidFill>
              </a:rPr>
              <a:t>4</a:t>
            </a:r>
            <a:endParaRPr lang="en-US" sz="1000" b="1" dirty="0">
              <a:solidFill>
                <a:srgbClr val="002060"/>
              </a:solidFill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1A209336-2A42-409A-8DD0-CD4FB14C9A5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5809759"/>
              </p:ext>
            </p:extLst>
          </p:nvPr>
        </p:nvGraphicFramePr>
        <p:xfrm>
          <a:off x="7308361" y="784724"/>
          <a:ext cx="4717992" cy="2842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0C52D63-48E6-4A9D-945C-96E519E3079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8476305"/>
              </p:ext>
            </p:extLst>
          </p:nvPr>
        </p:nvGraphicFramePr>
        <p:xfrm>
          <a:off x="3023118" y="717610"/>
          <a:ext cx="4285243" cy="26742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26C16D32-F2B7-FAB7-83DC-DFCE3F681BF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3275969"/>
              </p:ext>
            </p:extLst>
          </p:nvPr>
        </p:nvGraphicFramePr>
        <p:xfrm>
          <a:off x="7454353" y="3750503"/>
          <a:ext cx="4572000" cy="27451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F423FFB0-A0BA-411F-A76B-06B07A0D548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297420"/>
              </p:ext>
            </p:extLst>
          </p:nvPr>
        </p:nvGraphicFramePr>
        <p:xfrm>
          <a:off x="410599" y="734590"/>
          <a:ext cx="2604056" cy="25793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1" name="Title 1">
            <a:extLst>
              <a:ext uri="{FF2B5EF4-FFF2-40B4-BE49-F238E27FC236}">
                <a16:creationId xmlns:a16="http://schemas.microsoft.com/office/drawing/2014/main" id="{B962AB03-008F-2E9C-AA39-AADAFD289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11" y="85297"/>
            <a:ext cx="11999742" cy="678320"/>
          </a:xfrm>
        </p:spPr>
        <p:txBody>
          <a:bodyPr>
            <a:noAutofit/>
          </a:bodyPr>
          <a:lstStyle/>
          <a:p>
            <a:r>
              <a:rPr lang="mk-MK" sz="1400" b="1" dirty="0">
                <a:solidFill>
                  <a:srgbClr val="002060"/>
                </a:solidFill>
                <a:latin typeface="+mn-lt"/>
                <a:cs typeface="Aldhabi" panose="020B0604020202020204" pitchFamily="2" charset="-78"/>
              </a:rPr>
              <a:t>Македонски банкарски сектор</a:t>
            </a:r>
            <a:r>
              <a:rPr lang="en-GB" sz="1400" b="1" dirty="0">
                <a:solidFill>
                  <a:srgbClr val="002060"/>
                </a:solidFill>
                <a:latin typeface="+mn-lt"/>
                <a:cs typeface="Aldhabi" panose="020B0604020202020204" pitchFamily="2" charset="-78"/>
              </a:rPr>
              <a:t>: </a:t>
            </a:r>
            <a:br>
              <a:rPr lang="mk-MK" sz="1400" b="1" dirty="0">
                <a:solidFill>
                  <a:srgbClr val="002060"/>
                </a:solidFill>
                <a:latin typeface="+mn-lt"/>
                <a:cs typeface="Aldhabi" panose="020B0604020202020204" pitchFamily="2" charset="-78"/>
              </a:rPr>
            </a:br>
            <a:r>
              <a:rPr lang="mk-MK" sz="1400" b="1" dirty="0">
                <a:solidFill>
                  <a:srgbClr val="002060"/>
                </a:solidFill>
                <a:latin typeface="+mn-lt"/>
                <a:cs typeface="Aldhabi" panose="020B0604020202020204" pitchFamily="2" charset="-78"/>
              </a:rPr>
              <a:t>Актива</a:t>
            </a:r>
            <a:endParaRPr lang="en-US" sz="1400" b="1" dirty="0">
              <a:solidFill>
                <a:srgbClr val="002060"/>
              </a:solidFill>
              <a:latin typeface="+mn-lt"/>
              <a:cs typeface="Aldhabi" panose="020B0604020202020204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470331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CF4CB0C6-8520-0EBF-AD3A-6BAE9DDF33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8558608"/>
              </p:ext>
            </p:extLst>
          </p:nvPr>
        </p:nvGraphicFramePr>
        <p:xfrm>
          <a:off x="5691673" y="3409182"/>
          <a:ext cx="6354316" cy="3258393"/>
        </p:xfrm>
        <a:graphic>
          <a:graphicData uri="http://schemas.openxmlformats.org/drawingml/2006/table">
            <a:tbl>
              <a:tblPr/>
              <a:tblGrid>
                <a:gridCol w="637346">
                  <a:extLst>
                    <a:ext uri="{9D8B030D-6E8A-4147-A177-3AD203B41FA5}">
                      <a16:colId xmlns:a16="http://schemas.microsoft.com/office/drawing/2014/main" val="2735669285"/>
                    </a:ext>
                  </a:extLst>
                </a:gridCol>
                <a:gridCol w="464047">
                  <a:extLst>
                    <a:ext uri="{9D8B030D-6E8A-4147-A177-3AD203B41FA5}">
                      <a16:colId xmlns:a16="http://schemas.microsoft.com/office/drawing/2014/main" val="2114645517"/>
                    </a:ext>
                  </a:extLst>
                </a:gridCol>
                <a:gridCol w="467255">
                  <a:extLst>
                    <a:ext uri="{9D8B030D-6E8A-4147-A177-3AD203B41FA5}">
                      <a16:colId xmlns:a16="http://schemas.microsoft.com/office/drawing/2014/main" val="3529692708"/>
                    </a:ext>
                  </a:extLst>
                </a:gridCol>
                <a:gridCol w="467256">
                  <a:extLst>
                    <a:ext uri="{9D8B030D-6E8A-4147-A177-3AD203B41FA5}">
                      <a16:colId xmlns:a16="http://schemas.microsoft.com/office/drawing/2014/main" val="552789148"/>
                    </a:ext>
                  </a:extLst>
                </a:gridCol>
                <a:gridCol w="575727">
                  <a:extLst>
                    <a:ext uri="{9D8B030D-6E8A-4147-A177-3AD203B41FA5}">
                      <a16:colId xmlns:a16="http://schemas.microsoft.com/office/drawing/2014/main" val="3090049869"/>
                    </a:ext>
                  </a:extLst>
                </a:gridCol>
                <a:gridCol w="508977">
                  <a:extLst>
                    <a:ext uri="{9D8B030D-6E8A-4147-A177-3AD203B41FA5}">
                      <a16:colId xmlns:a16="http://schemas.microsoft.com/office/drawing/2014/main" val="2621758082"/>
                    </a:ext>
                  </a:extLst>
                </a:gridCol>
                <a:gridCol w="450568">
                  <a:extLst>
                    <a:ext uri="{9D8B030D-6E8A-4147-A177-3AD203B41FA5}">
                      <a16:colId xmlns:a16="http://schemas.microsoft.com/office/drawing/2014/main" val="3301463835"/>
                    </a:ext>
                  </a:extLst>
                </a:gridCol>
                <a:gridCol w="470760">
                  <a:extLst>
                    <a:ext uri="{9D8B030D-6E8A-4147-A177-3AD203B41FA5}">
                      <a16:colId xmlns:a16="http://schemas.microsoft.com/office/drawing/2014/main" val="2508393897"/>
                    </a:ext>
                  </a:extLst>
                </a:gridCol>
                <a:gridCol w="410052">
                  <a:extLst>
                    <a:ext uri="{9D8B030D-6E8A-4147-A177-3AD203B41FA5}">
                      <a16:colId xmlns:a16="http://schemas.microsoft.com/office/drawing/2014/main" val="4248075700"/>
                    </a:ext>
                  </a:extLst>
                </a:gridCol>
                <a:gridCol w="500985">
                  <a:extLst>
                    <a:ext uri="{9D8B030D-6E8A-4147-A177-3AD203B41FA5}">
                      <a16:colId xmlns:a16="http://schemas.microsoft.com/office/drawing/2014/main" val="1835400053"/>
                    </a:ext>
                  </a:extLst>
                </a:gridCol>
                <a:gridCol w="180774">
                  <a:extLst>
                    <a:ext uri="{9D8B030D-6E8A-4147-A177-3AD203B41FA5}">
                      <a16:colId xmlns:a16="http://schemas.microsoft.com/office/drawing/2014/main" val="238787583"/>
                    </a:ext>
                  </a:extLst>
                </a:gridCol>
                <a:gridCol w="649092">
                  <a:extLst>
                    <a:ext uri="{9D8B030D-6E8A-4147-A177-3AD203B41FA5}">
                      <a16:colId xmlns:a16="http://schemas.microsoft.com/office/drawing/2014/main" val="2853142753"/>
                    </a:ext>
                  </a:extLst>
                </a:gridCol>
                <a:gridCol w="571477">
                  <a:extLst>
                    <a:ext uri="{9D8B030D-6E8A-4147-A177-3AD203B41FA5}">
                      <a16:colId xmlns:a16="http://schemas.microsoft.com/office/drawing/2014/main" val="3028654234"/>
                    </a:ext>
                  </a:extLst>
                </a:gridCol>
              </a:tblGrid>
              <a:tr h="807199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Домаќинствата</a:t>
                      </a:r>
                      <a:br>
                        <a:rPr lang="ru-RU" sz="9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</a:br>
                      <a:r>
                        <a:rPr lang="ru-RU" sz="9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(по видиви на кредити)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2019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202</a:t>
                      </a:r>
                      <a:r>
                        <a:rPr lang="mk-MK" sz="9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n-US" sz="9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202</a:t>
                      </a:r>
                      <a:r>
                        <a:rPr lang="mk-MK" sz="9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n-US" sz="9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202</a:t>
                      </a:r>
                      <a:r>
                        <a:rPr lang="mk-MK" sz="9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9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202</a:t>
                      </a:r>
                      <a:r>
                        <a:rPr lang="mk-MK" sz="9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en-US" sz="9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Q1</a:t>
                      </a:r>
                      <a:r>
                        <a:rPr lang="mk-MK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Q2</a:t>
                      </a:r>
                      <a:r>
                        <a:rPr lang="mk-MK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Q3</a:t>
                      </a:r>
                      <a:r>
                        <a:rPr lang="mk-MK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2024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dirty="0">
                          <a:solidFill>
                            <a:srgbClr val="002060"/>
                          </a:solidFill>
                          <a:latin typeface="+mn-lt"/>
                        </a:rPr>
                        <a:t>annual </a:t>
                      </a:r>
                    </a:p>
                    <a:p>
                      <a:pPr algn="ctr" fontAlgn="ctr"/>
                      <a:r>
                        <a:rPr lang="en-US" sz="900" b="1" dirty="0">
                          <a:solidFill>
                            <a:srgbClr val="002060"/>
                          </a:solidFill>
                          <a:latin typeface="+mn-lt"/>
                        </a:rPr>
                        <a:t>change</a:t>
                      </a:r>
                      <a:r>
                        <a:rPr lang="mk-MK" sz="900" b="1" dirty="0">
                          <a:solidFill>
                            <a:srgbClr val="002060"/>
                          </a:solidFill>
                          <a:latin typeface="+mn-lt"/>
                        </a:rPr>
                        <a:t> </a:t>
                      </a:r>
                      <a:r>
                        <a:rPr lang="mk-MK" sz="9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quarterly</a:t>
                      </a:r>
                      <a:r>
                        <a:rPr lang="mk-MK" sz="9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900" b="1" dirty="0">
                          <a:solidFill>
                            <a:srgbClr val="002060"/>
                          </a:solidFill>
                          <a:latin typeface="+mn-lt"/>
                        </a:rPr>
                        <a:t>change</a:t>
                      </a:r>
                      <a:r>
                        <a:rPr lang="mk-MK" sz="900" b="1" dirty="0">
                          <a:solidFill>
                            <a:srgbClr val="002060"/>
                          </a:solidFill>
                          <a:latin typeface="+mn-lt"/>
                        </a:rPr>
                        <a:t> </a:t>
                      </a:r>
                      <a:r>
                        <a:rPr lang="mk-MK" sz="9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073553"/>
                  </a:ext>
                </a:extLst>
              </a:tr>
              <a:tr h="442168">
                <a:tc>
                  <a:txBody>
                    <a:bodyPr/>
                    <a:lstStyle/>
                    <a:p>
                      <a:pPr algn="r" rtl="0" fontAlgn="b"/>
                      <a:r>
                        <a:rPr lang="mk-MK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картички и потрошувачки кредити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131,840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138,791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144,213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149,922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156,865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 dirty="0">
                          <a:solidFill>
                            <a:srgbClr val="808080"/>
                          </a:solidFill>
                          <a:effectLst/>
                          <a:latin typeface="+mn-lt"/>
                        </a:rPr>
                        <a:t>156,988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 dirty="0">
                          <a:solidFill>
                            <a:srgbClr val="808080"/>
                          </a:solidFill>
                          <a:effectLst/>
                          <a:latin typeface="+mn-lt"/>
                        </a:rPr>
                        <a:t>160,479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808080"/>
                          </a:solidFill>
                          <a:effectLst/>
                          <a:latin typeface="+mn-lt"/>
                        </a:rPr>
                        <a:t>163,154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166,638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900" b="1" dirty="0">
                          <a:solidFill>
                            <a:srgbClr val="00FF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↑</a:t>
                      </a:r>
                      <a:endParaRPr lang="en-US" sz="9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6.2%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2.1%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4405961"/>
                  </a:ext>
                </a:extLst>
              </a:tr>
              <a:tr h="330424">
                <a:tc>
                  <a:txBody>
                    <a:bodyPr/>
                    <a:lstStyle/>
                    <a:p>
                      <a:pPr algn="r" rtl="0" fontAlgn="b"/>
                      <a:r>
                        <a:rPr lang="mk-MK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автомобилски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317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288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242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362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403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 dirty="0">
                          <a:solidFill>
                            <a:srgbClr val="808080"/>
                          </a:solidFill>
                          <a:effectLst/>
                          <a:latin typeface="+mn-lt"/>
                        </a:rPr>
                        <a:t>407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808080"/>
                          </a:solidFill>
                          <a:effectLst/>
                          <a:latin typeface="+mn-lt"/>
                        </a:rPr>
                        <a:t>427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 dirty="0">
                          <a:solidFill>
                            <a:srgbClr val="808080"/>
                          </a:solidFill>
                          <a:effectLst/>
                          <a:latin typeface="+mn-lt"/>
                        </a:rPr>
                        <a:t>436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424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900" b="1" dirty="0">
                          <a:solidFill>
                            <a:srgbClr val="00FF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↑</a:t>
                      </a:r>
                      <a:endParaRPr lang="en-US" sz="9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5.</a:t>
                      </a:r>
                      <a:r>
                        <a:rPr lang="mk-MK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r>
                        <a:rPr lang="en-US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-2.8%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7288108"/>
                  </a:ext>
                </a:extLst>
              </a:tr>
              <a:tr h="330424">
                <a:tc>
                  <a:txBody>
                    <a:bodyPr/>
                    <a:lstStyle/>
                    <a:p>
                      <a:pPr algn="r" rtl="0" fontAlgn="b"/>
                      <a:r>
                        <a:rPr lang="mk-MK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станбени кредити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52,461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59,847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67,984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76,393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84,196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 dirty="0">
                          <a:solidFill>
                            <a:srgbClr val="808080"/>
                          </a:solidFill>
                          <a:effectLst/>
                          <a:latin typeface="+mn-lt"/>
                        </a:rPr>
                        <a:t>85,952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 dirty="0">
                          <a:solidFill>
                            <a:srgbClr val="808080"/>
                          </a:solidFill>
                          <a:effectLst/>
                          <a:latin typeface="+mn-lt"/>
                        </a:rPr>
                        <a:t>88,277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808080"/>
                          </a:solidFill>
                          <a:effectLst/>
                          <a:latin typeface="+mn-lt"/>
                        </a:rPr>
                        <a:t>90,535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94,784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900" b="1" dirty="0">
                          <a:solidFill>
                            <a:srgbClr val="00FF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↑</a:t>
                      </a:r>
                      <a:endParaRPr lang="en-US" sz="9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12.</a:t>
                      </a:r>
                      <a:r>
                        <a:rPr lang="mk-MK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r>
                        <a:rPr lang="en-US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4.</a:t>
                      </a:r>
                      <a:r>
                        <a:rPr lang="mk-MK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r>
                        <a:rPr lang="en-US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7883974"/>
                  </a:ext>
                </a:extLst>
              </a:tr>
              <a:tr h="330424">
                <a:tc>
                  <a:txBody>
                    <a:bodyPr/>
                    <a:lstStyle/>
                    <a:p>
                      <a:pPr algn="r" rtl="0" fontAlgn="b"/>
                      <a:r>
                        <a:rPr lang="mk-MK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други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2,965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2,743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3,802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3,459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3,331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808080"/>
                          </a:solidFill>
                          <a:effectLst/>
                          <a:latin typeface="+mn-lt"/>
                        </a:rPr>
                        <a:t>2,934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 dirty="0">
                          <a:solidFill>
                            <a:srgbClr val="808080"/>
                          </a:solidFill>
                          <a:effectLst/>
                          <a:latin typeface="+mn-lt"/>
                        </a:rPr>
                        <a:t>2,931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 dirty="0">
                          <a:solidFill>
                            <a:srgbClr val="808080"/>
                          </a:solidFill>
                          <a:effectLst/>
                          <a:latin typeface="+mn-lt"/>
                        </a:rPr>
                        <a:t>2,980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3,615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900" b="1" dirty="0">
                          <a:solidFill>
                            <a:srgbClr val="00FF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↑</a:t>
                      </a:r>
                      <a:endParaRPr lang="en-US" sz="9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8.5%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21.3%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762060"/>
                  </a:ext>
                </a:extLst>
              </a:tr>
              <a:tr h="330424">
                <a:tc>
                  <a:txBody>
                    <a:bodyPr/>
                    <a:lstStyle/>
                    <a:p>
                      <a:pPr algn="r" rtl="0" fontAlgn="b"/>
                      <a:r>
                        <a:rPr lang="mk-MK" sz="9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Вкупно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187,583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201,668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216,241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230,136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244,795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1" i="0" u="none" strike="noStrike" dirty="0">
                          <a:solidFill>
                            <a:srgbClr val="808080"/>
                          </a:solidFill>
                          <a:effectLst/>
                          <a:latin typeface="+mn-lt"/>
                        </a:rPr>
                        <a:t>246,281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1" i="0" u="none" strike="noStrike" dirty="0">
                          <a:solidFill>
                            <a:srgbClr val="808080"/>
                          </a:solidFill>
                          <a:effectLst/>
                          <a:latin typeface="+mn-lt"/>
                        </a:rPr>
                        <a:t>252,114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1" i="0" u="none" strike="noStrike" dirty="0">
                          <a:solidFill>
                            <a:srgbClr val="808080"/>
                          </a:solidFill>
                          <a:effectLst/>
                          <a:latin typeface="+mn-lt"/>
                        </a:rPr>
                        <a:t>257,106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265,461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900" b="1" dirty="0">
                          <a:solidFill>
                            <a:srgbClr val="00FF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↑</a:t>
                      </a:r>
                      <a:endParaRPr lang="en-US" sz="9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8.4%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3.</a:t>
                      </a:r>
                      <a:r>
                        <a:rPr lang="mk-MK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r>
                        <a:rPr lang="en-US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1181710"/>
                  </a:ext>
                </a:extLst>
              </a:tr>
              <a:tr h="687330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0" i="0" dirty="0">
                          <a:solidFill>
                            <a:srgbClr val="050505"/>
                          </a:solidFill>
                          <a:effectLst/>
                          <a:latin typeface="+mn-lt"/>
                        </a:rPr>
                        <a:t>🌳</a:t>
                      </a:r>
                      <a:r>
                        <a:rPr lang="en-US" sz="9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mk-MK" sz="900" b="1" i="0" u="none" strike="noStrike" dirty="0">
                          <a:solidFill>
                            <a:srgbClr val="00FF00"/>
                          </a:solidFill>
                          <a:effectLst/>
                          <a:latin typeface="+mn-lt"/>
                        </a:rPr>
                        <a:t>Зелени кредити</a:t>
                      </a:r>
                      <a:endParaRPr lang="en-US" sz="900" b="1" i="0" u="none" strike="noStrike" dirty="0">
                        <a:solidFill>
                          <a:srgbClr val="00FF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FF00"/>
                          </a:solidFill>
                          <a:effectLst/>
                          <a:latin typeface="+mn-lt"/>
                        </a:rPr>
                        <a:t>    1,160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FF00"/>
                          </a:solidFill>
                          <a:effectLst/>
                          <a:latin typeface="+mn-lt"/>
                        </a:rPr>
                        <a:t>    1,432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FF00"/>
                          </a:solidFill>
                          <a:effectLst/>
                          <a:latin typeface="+mn-lt"/>
                        </a:rPr>
                        <a:t>    1,315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FF00"/>
                          </a:solidFill>
                          <a:effectLst/>
                          <a:latin typeface="+mn-lt"/>
                        </a:rPr>
                        <a:t>    1,309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FF00"/>
                          </a:solidFill>
                          <a:effectLst/>
                          <a:latin typeface="+mn-lt"/>
                        </a:rPr>
                        <a:t>    1,224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   1,089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      1,016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     995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FF00"/>
                          </a:solidFill>
                          <a:effectLst/>
                          <a:latin typeface="+mn-lt"/>
                        </a:rPr>
                        <a:t>    1,145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↓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1" i="0" u="none" strike="noStrike" dirty="0">
                          <a:solidFill>
                            <a:srgbClr val="00FF00"/>
                          </a:solidFill>
                          <a:effectLst/>
                          <a:latin typeface="Calibri" panose="020F0502020204030204" pitchFamily="34" charset="0"/>
                        </a:rPr>
                        <a:t>-6.</a:t>
                      </a:r>
                      <a:r>
                        <a:rPr lang="mk-MK" sz="1000" b="1" i="0" u="none" strike="noStrike" dirty="0">
                          <a:solidFill>
                            <a:srgbClr val="00FF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r>
                        <a:rPr lang="en-US" sz="1000" b="1" i="0" u="none" strike="noStrike" dirty="0">
                          <a:solidFill>
                            <a:srgbClr val="00FF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1" i="0" u="none" strike="noStrike" dirty="0">
                          <a:solidFill>
                            <a:srgbClr val="00FF00"/>
                          </a:solidFill>
                          <a:effectLst/>
                          <a:latin typeface="Calibri" panose="020F0502020204030204" pitchFamily="34" charset="0"/>
                        </a:rPr>
                        <a:t>15.</a:t>
                      </a:r>
                      <a:r>
                        <a:rPr lang="mk-MK" sz="1000" b="1" i="0" u="none" strike="noStrike" dirty="0">
                          <a:solidFill>
                            <a:srgbClr val="00FF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r>
                        <a:rPr lang="en-US" sz="1000" b="1" i="0" u="none" strike="noStrike" dirty="0">
                          <a:solidFill>
                            <a:srgbClr val="00FF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032085"/>
                  </a:ext>
                </a:extLst>
              </a:tr>
            </a:tbl>
          </a:graphicData>
        </a:graphic>
      </p:graphicFrame>
      <p:sp>
        <p:nvSpPr>
          <p:cNvPr id="21" name="object 8">
            <a:extLst>
              <a:ext uri="{FF2B5EF4-FFF2-40B4-BE49-F238E27FC236}">
                <a16:creationId xmlns:a16="http://schemas.microsoft.com/office/drawing/2014/main" id="{3EE51D5D-A879-09AF-91B2-6BF6161BD5EE}"/>
              </a:ext>
            </a:extLst>
          </p:cNvPr>
          <p:cNvSpPr/>
          <p:nvPr/>
        </p:nvSpPr>
        <p:spPr>
          <a:xfrm>
            <a:off x="11237843" y="169140"/>
            <a:ext cx="691560" cy="374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rgbClr val="0070C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4240EF-67B2-D3BD-EE26-20DDD4E7D7B5}"/>
              </a:ext>
            </a:extLst>
          </p:cNvPr>
          <p:cNvSpPr txBox="1"/>
          <p:nvPr/>
        </p:nvSpPr>
        <p:spPr>
          <a:xfrm>
            <a:off x="3081175" y="224435"/>
            <a:ext cx="475173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k-MK" sz="1000" dirty="0">
                <a:solidFill>
                  <a:srgbClr val="002060"/>
                </a:solidFill>
              </a:rPr>
              <a:t>Во милиони денари</a:t>
            </a:r>
            <a:endParaRPr lang="en-US" sz="1000" dirty="0"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2F0DC118-8932-0950-2462-63F41B90189E}"/>
              </a:ext>
            </a:extLst>
          </p:cNvPr>
          <p:cNvSpPr/>
          <p:nvPr/>
        </p:nvSpPr>
        <p:spPr>
          <a:xfrm>
            <a:off x="0" y="1"/>
            <a:ext cx="4427984" cy="323172"/>
          </a:xfrm>
          <a:custGeom>
            <a:avLst/>
            <a:gdLst/>
            <a:ahLst/>
            <a:cxnLst/>
            <a:rect l="l" t="t" r="r" b="b"/>
            <a:pathLst>
              <a:path w="10439400" h="719455">
                <a:moveTo>
                  <a:pt x="10439400" y="0"/>
                </a:moveTo>
                <a:lnTo>
                  <a:pt x="0" y="0"/>
                </a:lnTo>
                <a:lnTo>
                  <a:pt x="0" y="719327"/>
                </a:lnTo>
                <a:lnTo>
                  <a:pt x="239776" y="702817"/>
                </a:lnTo>
                <a:lnTo>
                  <a:pt x="239776" y="239775"/>
                </a:lnTo>
                <a:lnTo>
                  <a:pt x="6959600" y="239775"/>
                </a:lnTo>
                <a:lnTo>
                  <a:pt x="10439400" y="0"/>
                </a:lnTo>
                <a:close/>
              </a:path>
            </a:pathLst>
          </a:cu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 wrap="square" lIns="0" tIns="0" rIns="0" bIns="0" rtlCol="0"/>
          <a:lstStyle/>
          <a:p>
            <a:endParaRPr dirty="0">
              <a:solidFill>
                <a:srgbClr val="FF99CC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06B04BD-CA1F-C6E2-455C-39CD7FD90B5C}"/>
              </a:ext>
            </a:extLst>
          </p:cNvPr>
          <p:cNvSpPr txBox="1"/>
          <p:nvPr/>
        </p:nvSpPr>
        <p:spPr>
          <a:xfrm>
            <a:off x="11175592" y="554843"/>
            <a:ext cx="70476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000" b="1" dirty="0">
                <a:solidFill>
                  <a:srgbClr val="002060"/>
                </a:solidFill>
              </a:rPr>
              <a:t>4</a:t>
            </a:r>
            <a:r>
              <a:rPr lang="en-GB" sz="1000" b="1" dirty="0">
                <a:solidFill>
                  <a:srgbClr val="002060"/>
                </a:solidFill>
              </a:rPr>
              <a:t>Q 202</a:t>
            </a:r>
            <a:r>
              <a:rPr lang="mk-MK" sz="1000" b="1" dirty="0">
                <a:solidFill>
                  <a:srgbClr val="002060"/>
                </a:solidFill>
              </a:rPr>
              <a:t>4</a:t>
            </a:r>
            <a:endParaRPr lang="en-US" sz="1000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B1B4B89-C967-0C5F-4850-15D12FA51C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176967"/>
              </p:ext>
            </p:extLst>
          </p:nvPr>
        </p:nvGraphicFramePr>
        <p:xfrm>
          <a:off x="87260" y="5912247"/>
          <a:ext cx="5495740" cy="8343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19711">
                  <a:extLst>
                    <a:ext uri="{9D8B030D-6E8A-4147-A177-3AD203B41FA5}">
                      <a16:colId xmlns:a16="http://schemas.microsoft.com/office/drawing/2014/main" val="737798197"/>
                    </a:ext>
                  </a:extLst>
                </a:gridCol>
                <a:gridCol w="334539">
                  <a:extLst>
                    <a:ext uri="{9D8B030D-6E8A-4147-A177-3AD203B41FA5}">
                      <a16:colId xmlns:a16="http://schemas.microsoft.com/office/drawing/2014/main" val="2460679413"/>
                    </a:ext>
                  </a:extLst>
                </a:gridCol>
                <a:gridCol w="334539">
                  <a:extLst>
                    <a:ext uri="{9D8B030D-6E8A-4147-A177-3AD203B41FA5}">
                      <a16:colId xmlns:a16="http://schemas.microsoft.com/office/drawing/2014/main" val="1065856680"/>
                    </a:ext>
                  </a:extLst>
                </a:gridCol>
                <a:gridCol w="334539">
                  <a:extLst>
                    <a:ext uri="{9D8B030D-6E8A-4147-A177-3AD203B41FA5}">
                      <a16:colId xmlns:a16="http://schemas.microsoft.com/office/drawing/2014/main" val="2597346390"/>
                    </a:ext>
                  </a:extLst>
                </a:gridCol>
                <a:gridCol w="327848">
                  <a:extLst>
                    <a:ext uri="{9D8B030D-6E8A-4147-A177-3AD203B41FA5}">
                      <a16:colId xmlns:a16="http://schemas.microsoft.com/office/drawing/2014/main" val="909706953"/>
                    </a:ext>
                  </a:extLst>
                </a:gridCol>
                <a:gridCol w="381376">
                  <a:extLst>
                    <a:ext uri="{9D8B030D-6E8A-4147-A177-3AD203B41FA5}">
                      <a16:colId xmlns:a16="http://schemas.microsoft.com/office/drawing/2014/main" val="2787616432"/>
                    </a:ext>
                  </a:extLst>
                </a:gridCol>
                <a:gridCol w="350031">
                  <a:extLst>
                    <a:ext uri="{9D8B030D-6E8A-4147-A177-3AD203B41FA5}">
                      <a16:colId xmlns:a16="http://schemas.microsoft.com/office/drawing/2014/main" val="2715154816"/>
                    </a:ext>
                  </a:extLst>
                </a:gridCol>
                <a:gridCol w="305793">
                  <a:extLst>
                    <a:ext uri="{9D8B030D-6E8A-4147-A177-3AD203B41FA5}">
                      <a16:colId xmlns:a16="http://schemas.microsoft.com/office/drawing/2014/main" val="4233611758"/>
                    </a:ext>
                  </a:extLst>
                </a:gridCol>
                <a:gridCol w="336373">
                  <a:extLst>
                    <a:ext uri="{9D8B030D-6E8A-4147-A177-3AD203B41FA5}">
                      <a16:colId xmlns:a16="http://schemas.microsoft.com/office/drawing/2014/main" val="783844374"/>
                    </a:ext>
                  </a:extLst>
                </a:gridCol>
                <a:gridCol w="370991">
                  <a:extLst>
                    <a:ext uri="{9D8B030D-6E8A-4147-A177-3AD203B41FA5}">
                      <a16:colId xmlns:a16="http://schemas.microsoft.com/office/drawing/2014/main" val="1550479477"/>
                    </a:ext>
                  </a:extLst>
                </a:gridCol>
              </a:tblGrid>
              <a:tr h="206788">
                <a:tc>
                  <a:txBody>
                    <a:bodyPr/>
                    <a:lstStyle/>
                    <a:p>
                      <a:pPr algn="l" fontAlgn="b"/>
                      <a:r>
                        <a:rPr lang="mk-MK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Пондерирани каматни стапки на дадени кредити</a:t>
                      </a: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2019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202</a:t>
                      </a:r>
                      <a:r>
                        <a:rPr lang="mk-MK" sz="1100" b="1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2021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2022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2023</a:t>
                      </a:r>
                      <a:endParaRPr lang="en-US" sz="1100" b="1" i="0" u="none" strike="noStrike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Q1 24</a:t>
                      </a:r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Q2 24</a:t>
                      </a:r>
                      <a:endParaRPr lang="en-US" sz="8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Q3 24</a:t>
                      </a:r>
                      <a:endParaRPr lang="en-US" sz="8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2024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54613901"/>
                  </a:ext>
                </a:extLst>
              </a:tr>
              <a:tr h="116861">
                <a:tc>
                  <a:txBody>
                    <a:bodyPr/>
                    <a:lstStyle/>
                    <a:p>
                      <a:pPr algn="l" fontAlgn="b"/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КАМАТНИ СТАПКИ НА ВКУПНИ КРЕДИТИ </a:t>
                      </a:r>
                      <a:r>
                        <a:rPr lang="en-GB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Денари и девизи</a:t>
                      </a:r>
                      <a:r>
                        <a:rPr lang="en-GB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571776597"/>
                  </a:ext>
                </a:extLst>
              </a:tr>
              <a:tr h="170910"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4.</a:t>
                      </a:r>
                      <a:r>
                        <a:rPr lang="mk-MK" sz="1100" b="1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94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4.36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4.37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4.44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5.47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5.50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5.47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5.41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5.30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773469382"/>
                  </a:ext>
                </a:extLst>
              </a:tr>
            </a:tbl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62CD192F-33FD-343B-E19D-5C1FD7F1D19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0662402"/>
              </p:ext>
            </p:extLst>
          </p:nvPr>
        </p:nvGraphicFramePr>
        <p:xfrm>
          <a:off x="178518" y="703131"/>
          <a:ext cx="4247522" cy="20361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48BA468E-30F4-1C2C-9FD3-5FC24A5A0C6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1402132"/>
              </p:ext>
            </p:extLst>
          </p:nvPr>
        </p:nvGraphicFramePr>
        <p:xfrm>
          <a:off x="7007290" y="882072"/>
          <a:ext cx="4942512" cy="23597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Title 1">
            <a:extLst>
              <a:ext uri="{FF2B5EF4-FFF2-40B4-BE49-F238E27FC236}">
                <a16:creationId xmlns:a16="http://schemas.microsoft.com/office/drawing/2014/main" id="{00F1EDBA-9D8A-BD54-2F33-29B13F514B94}"/>
              </a:ext>
            </a:extLst>
          </p:cNvPr>
          <p:cNvSpPr txBox="1">
            <a:spLocks/>
          </p:cNvSpPr>
          <p:nvPr/>
        </p:nvSpPr>
        <p:spPr>
          <a:xfrm>
            <a:off x="87260" y="93234"/>
            <a:ext cx="11999742" cy="6413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mk-MK" sz="1400" b="1" dirty="0">
                <a:solidFill>
                  <a:srgbClr val="002060"/>
                </a:solidFill>
                <a:latin typeface="+mn-lt"/>
                <a:cs typeface="Aldhabi" panose="020B0604020202020204" pitchFamily="2" charset="-78"/>
              </a:rPr>
              <a:t>Македонски банкарски сектор</a:t>
            </a:r>
            <a:r>
              <a:rPr lang="en-GB" sz="1400" b="1" dirty="0">
                <a:solidFill>
                  <a:srgbClr val="002060"/>
                </a:solidFill>
                <a:latin typeface="+mn-lt"/>
                <a:cs typeface="Aldhabi" panose="020B0604020202020204" pitchFamily="2" charset="-78"/>
              </a:rPr>
              <a:t>: </a:t>
            </a:r>
            <a:br>
              <a:rPr lang="mk-MK" sz="1400" b="1" dirty="0">
                <a:solidFill>
                  <a:srgbClr val="002060"/>
                </a:solidFill>
                <a:latin typeface="+mn-lt"/>
                <a:cs typeface="Aldhabi" panose="020B0604020202020204" pitchFamily="2" charset="-78"/>
              </a:rPr>
            </a:br>
            <a:r>
              <a:rPr lang="mk-MK" sz="1400" b="1" dirty="0">
                <a:solidFill>
                  <a:srgbClr val="002060"/>
                </a:solidFill>
                <a:latin typeface="+mn-lt"/>
                <a:cs typeface="Aldhabi" panose="020B0604020202020204" pitchFamily="2" charset="-78"/>
              </a:rPr>
              <a:t>Кредити</a:t>
            </a:r>
            <a:r>
              <a:rPr lang="en-US" sz="1400" b="1" dirty="0">
                <a:solidFill>
                  <a:srgbClr val="002060"/>
                </a:solidFill>
                <a:latin typeface="+mn-lt"/>
                <a:cs typeface="Aldhabi" panose="020B0604020202020204" pitchFamily="2" charset="-78"/>
              </a:rPr>
              <a:t>/</a:t>
            </a:r>
            <a:r>
              <a:rPr lang="mk-MK" sz="900" dirty="0">
                <a:solidFill>
                  <a:srgbClr val="00FF00"/>
                </a:solidFill>
                <a:latin typeface="+mn-lt"/>
                <a:cs typeface="Aldhabi" panose="020B0604020202020204" pitchFamily="2" charset="-78"/>
              </a:rPr>
              <a:t>поддршка на зелена трансформација на економијата</a:t>
            </a:r>
            <a:endParaRPr lang="en-US" sz="900" b="1" dirty="0">
              <a:solidFill>
                <a:srgbClr val="002060"/>
              </a:solidFill>
              <a:latin typeface="+mn-lt"/>
              <a:cs typeface="Aldhabi" panose="020B0604020202020204" pitchFamily="2" charset="-78"/>
            </a:endParaRPr>
          </a:p>
        </p:txBody>
      </p:sp>
      <p:graphicFrame>
        <p:nvGraphicFramePr>
          <p:cNvPr id="24" name="Chart 23">
            <a:extLst>
              <a:ext uri="{FF2B5EF4-FFF2-40B4-BE49-F238E27FC236}">
                <a16:creationId xmlns:a16="http://schemas.microsoft.com/office/drawing/2014/main" id="{A56A85FE-BE91-445D-9483-3604C563634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5665707"/>
              </p:ext>
            </p:extLst>
          </p:nvPr>
        </p:nvGraphicFramePr>
        <p:xfrm>
          <a:off x="4325283" y="297661"/>
          <a:ext cx="3252248" cy="26475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2" name="AutoShape 6">
            <a:extLst>
              <a:ext uri="{FF2B5EF4-FFF2-40B4-BE49-F238E27FC236}">
                <a16:creationId xmlns:a16="http://schemas.microsoft.com/office/drawing/2014/main" id="{0A4109AE-9660-4CDA-D07D-CF7507936DF9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 bwMode="gray">
          <a:xfrm>
            <a:off x="116603" y="2791824"/>
            <a:ext cx="5495740" cy="3001950"/>
          </a:xfrm>
          <a:prstGeom prst="roundRect">
            <a:avLst>
              <a:gd name="adj" fmla="val 20745"/>
            </a:avLst>
          </a:prstGeom>
          <a:solidFill>
            <a:srgbClr val="002060"/>
          </a:solidFill>
          <a:ln w="9525" algn="ctr">
            <a:solidFill>
              <a:srgbClr val="FF99CC"/>
            </a:solidFill>
            <a:round/>
            <a:headEnd/>
            <a:tailEnd/>
          </a:ln>
        </p:spPr>
        <p:txBody>
          <a:bodyPr wrap="none" numCol="2" anchor="ctr">
            <a:noAutofit/>
          </a:bodyPr>
          <a:lstStyle/>
          <a:p>
            <a:pPr marL="0" indent="0" fontAlgn="t">
              <a:spcBef>
                <a:spcPts val="0"/>
              </a:spcBef>
              <a:buNone/>
            </a:pPr>
            <a:r>
              <a:rPr lang="mk-MK" sz="1000" dirty="0">
                <a:solidFill>
                  <a:schemeClr val="bg1"/>
                </a:solidFill>
              </a:rPr>
              <a:t>Вкупниот износ на кр</a:t>
            </a:r>
            <a:r>
              <a:rPr lang="ru-RU" sz="1000" dirty="0">
                <a:solidFill>
                  <a:schemeClr val="bg1"/>
                </a:solidFill>
              </a:rPr>
              <a:t>едитите изнесува 4</a:t>
            </a:r>
            <a:r>
              <a:rPr lang="mk-MK" sz="1000" dirty="0">
                <a:solidFill>
                  <a:schemeClr val="bg1"/>
                </a:solidFill>
              </a:rPr>
              <a:t>89,924</a:t>
            </a:r>
            <a:r>
              <a:rPr lang="ru-RU" sz="1000" dirty="0">
                <a:solidFill>
                  <a:schemeClr val="bg1"/>
                </a:solidFill>
              </a:rPr>
              <a:t>  милиони денари и бе</a:t>
            </a:r>
            <a:r>
              <a:rPr lang="mk-MK" sz="1000" dirty="0">
                <a:solidFill>
                  <a:schemeClr val="bg1"/>
                </a:solidFill>
              </a:rPr>
              <a:t>лежат годишен пораст од 11,2% и 0,4% на квартална основа. </a:t>
            </a:r>
            <a:endParaRPr lang="ru-RU" sz="1000" dirty="0">
              <a:solidFill>
                <a:schemeClr val="bg1"/>
              </a:solidFill>
            </a:endParaRPr>
          </a:p>
          <a:p>
            <a:pPr fontAlgn="t">
              <a:lnSpc>
                <a:spcPct val="100000"/>
              </a:lnSpc>
              <a:spcBef>
                <a:spcPts val="0"/>
              </a:spcBef>
            </a:pPr>
            <a:r>
              <a:rPr lang="ru-RU" sz="1000" dirty="0">
                <a:solidFill>
                  <a:schemeClr val="bg1"/>
                </a:solidFill>
              </a:rPr>
              <a:t>Кај населението доминираат потрошувачките кредити и картичките со 6</a:t>
            </a:r>
            <a:r>
              <a:rPr lang="en-US" sz="1000" dirty="0">
                <a:solidFill>
                  <a:schemeClr val="bg1"/>
                </a:solidFill>
              </a:rPr>
              <a:t>3</a:t>
            </a:r>
            <a:r>
              <a:rPr lang="ru-RU" sz="1000" dirty="0">
                <a:solidFill>
                  <a:schemeClr val="bg1"/>
                </a:solidFill>
              </a:rPr>
              <a:t>%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mk-MK" sz="1000" dirty="0">
                <a:solidFill>
                  <a:schemeClr val="bg1"/>
                </a:solidFill>
              </a:rPr>
              <a:t>со годишен пораст од 6,2% или 2,1% квартално </a:t>
            </a:r>
          </a:p>
          <a:p>
            <a:pPr fontAlgn="t">
              <a:lnSpc>
                <a:spcPct val="100000"/>
              </a:lnSpc>
              <a:spcBef>
                <a:spcPts val="0"/>
              </a:spcBef>
            </a:pPr>
            <a:r>
              <a:rPr lang="mk-MK" sz="1000" dirty="0">
                <a:solidFill>
                  <a:schemeClr val="bg1"/>
                </a:solidFill>
              </a:rPr>
              <a:t>С</a:t>
            </a:r>
            <a:r>
              <a:rPr lang="ru-RU" sz="1000" dirty="0">
                <a:solidFill>
                  <a:schemeClr val="bg1"/>
                </a:solidFill>
              </a:rPr>
              <a:t>та</a:t>
            </a:r>
            <a:r>
              <a:rPr lang="mk-MK" sz="1000" dirty="0">
                <a:solidFill>
                  <a:schemeClr val="bg1"/>
                </a:solidFill>
              </a:rPr>
              <a:t>н</a:t>
            </a:r>
            <a:r>
              <a:rPr lang="ru-RU" sz="1000" dirty="0">
                <a:solidFill>
                  <a:schemeClr val="bg1"/>
                </a:solidFill>
              </a:rPr>
              <a:t>бените кредити учествуваат со 35% со годишен пораст од </a:t>
            </a:r>
            <a:r>
              <a:rPr lang="mk-MK" sz="1000" dirty="0">
                <a:solidFill>
                  <a:schemeClr val="bg1"/>
                </a:solidFill>
              </a:rPr>
              <a:t>12,6</a:t>
            </a:r>
            <a:r>
              <a:rPr lang="en-US" sz="1000" dirty="0">
                <a:solidFill>
                  <a:schemeClr val="bg1"/>
                </a:solidFill>
              </a:rPr>
              <a:t>%</a:t>
            </a:r>
            <a:r>
              <a:rPr lang="mk-MK" sz="1000" dirty="0">
                <a:solidFill>
                  <a:schemeClr val="bg1"/>
                </a:solidFill>
              </a:rPr>
              <a:t> или 4,7% квартално</a:t>
            </a:r>
          </a:p>
          <a:p>
            <a:pPr fontAlgn="t">
              <a:lnSpc>
                <a:spcPct val="100000"/>
              </a:lnSpc>
              <a:spcBef>
                <a:spcPts val="0"/>
              </a:spcBef>
            </a:pPr>
            <a:r>
              <a:rPr lang="mk-MK" sz="1000" dirty="0">
                <a:solidFill>
                  <a:schemeClr val="bg1"/>
                </a:solidFill>
              </a:rPr>
              <a:t>Н</a:t>
            </a:r>
            <a:r>
              <a:rPr lang="ru-RU" sz="1000" dirty="0">
                <a:solidFill>
                  <a:schemeClr val="bg1"/>
                </a:solidFill>
              </a:rPr>
              <a:t>а автомобилски кредити учеството  е 0,1</a:t>
            </a:r>
            <a:r>
              <a:rPr lang="en-US" sz="1000" dirty="0">
                <a:solidFill>
                  <a:schemeClr val="bg1"/>
                </a:solidFill>
              </a:rPr>
              <a:t>6</a:t>
            </a:r>
            <a:r>
              <a:rPr lang="ru-RU" sz="1000" dirty="0">
                <a:solidFill>
                  <a:schemeClr val="bg1"/>
                </a:solidFill>
              </a:rPr>
              <a:t>% со годишен пораст од </a:t>
            </a:r>
            <a:r>
              <a:rPr lang="mk-MK" sz="1000" dirty="0">
                <a:solidFill>
                  <a:schemeClr val="bg1"/>
                </a:solidFill>
              </a:rPr>
              <a:t>5</a:t>
            </a:r>
            <a:r>
              <a:rPr lang="en-US" sz="1000" dirty="0">
                <a:solidFill>
                  <a:schemeClr val="bg1"/>
                </a:solidFill>
              </a:rPr>
              <a:t>.2</a:t>
            </a:r>
            <a:r>
              <a:rPr lang="ru-RU" sz="1000" dirty="0">
                <a:solidFill>
                  <a:schemeClr val="bg1"/>
                </a:solidFill>
              </a:rPr>
              <a:t>% или пад од (-</a:t>
            </a:r>
            <a:r>
              <a:rPr lang="en-US" sz="1000" dirty="0">
                <a:solidFill>
                  <a:schemeClr val="bg1"/>
                </a:solidFill>
              </a:rPr>
              <a:t>2.</a:t>
            </a:r>
            <a:r>
              <a:rPr lang="mk-MK" sz="1000" dirty="0">
                <a:solidFill>
                  <a:schemeClr val="bg1"/>
                </a:solidFill>
              </a:rPr>
              <a:t>8</a:t>
            </a:r>
            <a:r>
              <a:rPr lang="ru-RU" sz="1000" dirty="0">
                <a:solidFill>
                  <a:schemeClr val="bg1"/>
                </a:solidFill>
              </a:rPr>
              <a:t>%) на квартална основа. </a:t>
            </a:r>
            <a:endParaRPr lang="en-GB" sz="1000" dirty="0">
              <a:solidFill>
                <a:schemeClr val="bg1"/>
              </a:solidFill>
            </a:endParaRP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endParaRPr lang="en-GB" sz="1000" dirty="0">
              <a:solidFill>
                <a:schemeClr val="bg1"/>
              </a:solidFill>
            </a:endParaRP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b="0" i="0" dirty="0">
                <a:solidFill>
                  <a:srgbClr val="00FF00"/>
                </a:solidFill>
                <a:effectLst/>
              </a:rPr>
              <a:t>🌳</a:t>
            </a:r>
            <a:r>
              <a:rPr lang="mk-MK" sz="1000" b="0" i="0" dirty="0">
                <a:solidFill>
                  <a:srgbClr val="00FF00"/>
                </a:solidFill>
                <a:effectLst/>
              </a:rPr>
              <a:t> </a:t>
            </a:r>
            <a:r>
              <a:rPr lang="mk-MK" sz="1000" b="1" i="0" dirty="0">
                <a:solidFill>
                  <a:srgbClr val="00FF00"/>
                </a:solidFill>
                <a:effectLst/>
              </a:rPr>
              <a:t>Нашите банки посветија големо внимание на подигањето на свес</a:t>
            </a:r>
            <a:r>
              <a:rPr lang="mk-MK" sz="1000" b="1" dirty="0">
                <a:solidFill>
                  <a:srgbClr val="00FF00"/>
                </a:solidFill>
              </a:rPr>
              <a:t>носта за зелени кредити како начин на финансирање</a:t>
            </a:r>
            <a:r>
              <a:rPr lang="ru-RU" sz="1000" b="1" dirty="0">
                <a:solidFill>
                  <a:srgbClr val="00FF00"/>
                </a:solidFill>
              </a:rPr>
              <a:t> на клиенти домаќинства кои инвестираат исклучиво во  проекти</a:t>
            </a:r>
            <a:r>
              <a:rPr lang="en-GB" sz="1000" b="1" dirty="0">
                <a:solidFill>
                  <a:srgbClr val="00FF00"/>
                </a:solidFill>
              </a:rPr>
              <a:t> </a:t>
            </a:r>
            <a:r>
              <a:rPr lang="ru-RU" sz="1000" b="1" i="0" dirty="0">
                <a:solidFill>
                  <a:srgbClr val="00FF00"/>
                </a:solidFill>
                <a:effectLst/>
              </a:rPr>
              <a:t> коишто поддржуваат одржливи, еколошки цели, или цели коишто придонесуваат за зелената транзиција во општеството, како што е развивање нова еколошка технологија</a:t>
            </a:r>
            <a:r>
              <a:rPr lang="ru-RU" sz="1000" b="1" dirty="0">
                <a:solidFill>
                  <a:srgbClr val="00FF00"/>
                </a:solidFill>
              </a:rPr>
              <a:t>*</a:t>
            </a:r>
          </a:p>
          <a:p>
            <a:pPr fontAlgn="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000" b="1" dirty="0">
                <a:solidFill>
                  <a:srgbClr val="00FF00"/>
                </a:solidFill>
              </a:rPr>
              <a:t>Зелените кредити за население изнесуваат </a:t>
            </a:r>
            <a:r>
              <a:rPr lang="mk-MK" sz="1000" b="1" dirty="0">
                <a:solidFill>
                  <a:srgbClr val="00FF00"/>
                </a:solidFill>
              </a:rPr>
              <a:t>1,145</a:t>
            </a:r>
            <a:r>
              <a:rPr lang="ru-RU" sz="1000" b="1" dirty="0">
                <a:solidFill>
                  <a:srgbClr val="00FF00"/>
                </a:solidFill>
              </a:rPr>
              <a:t> мил.денари  или 0,</a:t>
            </a:r>
            <a:r>
              <a:rPr lang="mk-MK" sz="1000" b="1" dirty="0">
                <a:solidFill>
                  <a:srgbClr val="00FF00"/>
                </a:solidFill>
              </a:rPr>
              <a:t>5</a:t>
            </a:r>
            <a:r>
              <a:rPr lang="ru-RU" sz="1000" b="1" dirty="0">
                <a:solidFill>
                  <a:srgbClr val="00FF00"/>
                </a:solidFill>
              </a:rPr>
              <a:t>% во вкупното кредитирање на населението</a:t>
            </a: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b="1" dirty="0">
                <a:solidFill>
                  <a:srgbClr val="00FF00"/>
                </a:solidFill>
              </a:rPr>
              <a:t>  </a:t>
            </a:r>
            <a:r>
              <a:rPr lang="mk-MK" sz="1000" b="1" dirty="0">
                <a:solidFill>
                  <a:srgbClr val="00FF00"/>
                </a:solidFill>
              </a:rPr>
              <a:t>Согласно Светска Банка</a:t>
            </a:r>
            <a:endParaRPr lang="en-GB" sz="1000" b="1" dirty="0">
              <a:solidFill>
                <a:srgbClr val="00FF00"/>
              </a:solidFill>
            </a:endParaRP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endParaRPr lang="mk-MK" sz="1000" dirty="0">
              <a:solidFill>
                <a:schemeClr val="bg1"/>
              </a:solidFill>
            </a:endParaRP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mk-MK" sz="1000" dirty="0">
                <a:solidFill>
                  <a:schemeClr val="bg1"/>
                </a:solidFill>
              </a:rPr>
              <a:t>Извор</a:t>
            </a:r>
            <a:r>
              <a:rPr lang="en-GB" sz="1000" dirty="0">
                <a:solidFill>
                  <a:schemeClr val="bg1"/>
                </a:solidFill>
              </a:rPr>
              <a:t>: </a:t>
            </a:r>
            <a:r>
              <a:rPr lang="mk-MK" sz="1000" dirty="0">
                <a:solidFill>
                  <a:schemeClr val="bg1"/>
                </a:solidFill>
              </a:rPr>
              <a:t>Народна Банка</a:t>
            </a: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000" dirty="0">
                <a:solidFill>
                  <a:schemeClr val="bg1"/>
                </a:solidFill>
              </a:rPr>
              <a:t>Податоци и показатели за банкарскиот систем на Република Северна Македонија, </a:t>
            </a:r>
            <a:r>
              <a:rPr lang="en-GB" sz="1000" dirty="0">
                <a:solidFill>
                  <a:schemeClr val="bg1"/>
                </a:solidFill>
              </a:rPr>
              <a:t> </a:t>
            </a:r>
            <a:r>
              <a:rPr lang="mk-MK" sz="1000" dirty="0">
                <a:solidFill>
                  <a:schemeClr val="bg1"/>
                </a:solidFill>
              </a:rPr>
              <a:t>анекс 9</a:t>
            </a:r>
            <a:endParaRPr lang="ru-RU" sz="1000" dirty="0">
              <a:solidFill>
                <a:schemeClr val="bg1"/>
              </a:solidFill>
            </a:endParaRP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000" dirty="0">
                <a:solidFill>
                  <a:schemeClr val="bg1"/>
                </a:solidFill>
              </a:rPr>
              <a:t>ИЗВЕШТАЈ ЗА РИЗИЦИТЕ ВО БАНКАРСКИОТ СИСТЕМ НА РС МАКЕДОНИЈА</a:t>
            </a:r>
            <a:endParaRPr lang="ru-RU" sz="1000" b="1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1965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utoShape 6">
            <a:extLst>
              <a:ext uri="{FF2B5EF4-FFF2-40B4-BE49-F238E27FC236}">
                <a16:creationId xmlns:a16="http://schemas.microsoft.com/office/drawing/2014/main" id="{2F8F28CC-A4A1-DF56-248A-9C40EBB93C5C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87260" y="718458"/>
            <a:ext cx="7128413" cy="3109850"/>
          </a:xfrm>
          <a:prstGeom prst="roundRect">
            <a:avLst>
              <a:gd name="adj" fmla="val 20745"/>
            </a:avLst>
          </a:prstGeom>
          <a:solidFill>
            <a:srgbClr val="002060"/>
          </a:solidFill>
          <a:ln w="9525" algn="ctr">
            <a:solidFill>
              <a:srgbClr val="FF99CC"/>
            </a:solidFill>
            <a:round/>
            <a:headEnd/>
            <a:tailEnd/>
          </a:ln>
        </p:spPr>
        <p:txBody>
          <a:bodyPr vert="horz" wrap="none" lIns="91440" tIns="45720" rIns="91440" bIns="45720" numCol="2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t">
              <a:spcBef>
                <a:spcPts val="0"/>
              </a:spcBef>
            </a:pPr>
            <a:r>
              <a:rPr lang="mk-MK" sz="1000" dirty="0">
                <a:solidFill>
                  <a:schemeClr val="bg1"/>
                </a:solidFill>
              </a:rPr>
              <a:t>Кредитите на нефинансиските друштва бележат годишен пораст од 10,9% или 7,5% на квартална основа</a:t>
            </a:r>
          </a:p>
          <a:p>
            <a:pPr fontAlgn="t">
              <a:spcBef>
                <a:spcPts val="0"/>
              </a:spcBef>
            </a:pPr>
            <a:r>
              <a:rPr lang="mk-MK" sz="1000" dirty="0">
                <a:solidFill>
                  <a:schemeClr val="bg1"/>
                </a:solidFill>
              </a:rPr>
              <a:t>Кредити класифицирани според економската активност на клиентите</a:t>
            </a:r>
            <a:r>
              <a:rPr lang="en-GB" sz="1000" dirty="0">
                <a:solidFill>
                  <a:schemeClr val="bg1"/>
                </a:solidFill>
              </a:rPr>
              <a:t>:</a:t>
            </a:r>
            <a:endParaRPr lang="mk-MK" sz="1000" dirty="0">
              <a:solidFill>
                <a:schemeClr val="bg1"/>
              </a:solidFill>
            </a:endParaRPr>
          </a:p>
          <a:p>
            <a:pPr lvl="1" fontAlgn="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GB" sz="1000" dirty="0">
                <a:solidFill>
                  <a:schemeClr val="bg1"/>
                </a:solidFill>
              </a:rPr>
              <a:t>T</a:t>
            </a:r>
            <a:r>
              <a:rPr lang="ru-RU" sz="1000" dirty="0">
                <a:solidFill>
                  <a:schemeClr val="bg1"/>
                </a:solidFill>
              </a:rPr>
              <a:t>рговијата (</a:t>
            </a:r>
            <a:r>
              <a:rPr lang="en-GB" sz="1000" dirty="0">
                <a:solidFill>
                  <a:schemeClr val="bg1"/>
                </a:solidFill>
              </a:rPr>
              <a:t>28%</a:t>
            </a:r>
            <a:r>
              <a:rPr lang="mk-MK" sz="1000" dirty="0">
                <a:solidFill>
                  <a:schemeClr val="bg1"/>
                </a:solidFill>
              </a:rPr>
              <a:t>), </a:t>
            </a:r>
            <a:r>
              <a:rPr lang="ru-RU" sz="1000" dirty="0">
                <a:solidFill>
                  <a:schemeClr val="bg1"/>
                </a:solidFill>
              </a:rPr>
              <a:t>со годишен пораст од </a:t>
            </a:r>
            <a:r>
              <a:rPr lang="en-US" sz="1000" dirty="0">
                <a:solidFill>
                  <a:schemeClr val="bg1"/>
                </a:solidFill>
              </a:rPr>
              <a:t>6.2</a:t>
            </a:r>
            <a:r>
              <a:rPr lang="ru-RU" sz="1000" dirty="0">
                <a:solidFill>
                  <a:schemeClr val="bg1"/>
                </a:solidFill>
              </a:rPr>
              <a:t>% или </a:t>
            </a:r>
            <a:r>
              <a:rPr lang="en-US" sz="1000" dirty="0">
                <a:solidFill>
                  <a:schemeClr val="bg1"/>
                </a:solidFill>
              </a:rPr>
              <a:t>6.8</a:t>
            </a:r>
            <a:r>
              <a:rPr lang="ru-RU" sz="1000" dirty="0">
                <a:solidFill>
                  <a:schemeClr val="bg1"/>
                </a:solidFill>
              </a:rPr>
              <a:t>% на квартална</a:t>
            </a:r>
            <a:r>
              <a:rPr lang="en-GB" sz="1000" dirty="0">
                <a:solidFill>
                  <a:schemeClr val="bg1"/>
                </a:solidFill>
              </a:rPr>
              <a:t> </a:t>
            </a:r>
            <a:r>
              <a:rPr lang="ru-RU" sz="1000" dirty="0">
                <a:solidFill>
                  <a:schemeClr val="bg1"/>
                </a:solidFill>
              </a:rPr>
              <a:t>основа</a:t>
            </a:r>
          </a:p>
          <a:p>
            <a:pPr lvl="1" fontAlgn="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000" dirty="0">
                <a:solidFill>
                  <a:schemeClr val="bg1"/>
                </a:solidFill>
              </a:rPr>
              <a:t>Индустријата </a:t>
            </a:r>
            <a:r>
              <a:rPr lang="en-GB" sz="1000" dirty="0">
                <a:solidFill>
                  <a:schemeClr val="bg1"/>
                </a:solidFill>
              </a:rPr>
              <a:t>(2</a:t>
            </a:r>
            <a:r>
              <a:rPr lang="en-US" sz="1000" dirty="0">
                <a:solidFill>
                  <a:schemeClr val="bg1"/>
                </a:solidFill>
              </a:rPr>
              <a:t>2</a:t>
            </a:r>
            <a:r>
              <a:rPr lang="en-GB" sz="1000" dirty="0">
                <a:solidFill>
                  <a:schemeClr val="bg1"/>
                </a:solidFill>
              </a:rPr>
              <a:t>%), </a:t>
            </a:r>
            <a:r>
              <a:rPr lang="ru-RU" sz="1000" dirty="0">
                <a:solidFill>
                  <a:schemeClr val="bg1"/>
                </a:solidFill>
              </a:rPr>
              <a:t>со </a:t>
            </a:r>
            <a:r>
              <a:rPr lang="mk-MK" sz="1000" dirty="0">
                <a:solidFill>
                  <a:schemeClr val="bg1"/>
                </a:solidFill>
              </a:rPr>
              <a:t>годишен пораст од </a:t>
            </a:r>
            <a:r>
              <a:rPr lang="en-US" sz="1000" dirty="0">
                <a:solidFill>
                  <a:schemeClr val="bg1"/>
                </a:solidFill>
              </a:rPr>
              <a:t>8.4</a:t>
            </a:r>
            <a:r>
              <a:rPr lang="mk-MK" sz="1000" dirty="0">
                <a:solidFill>
                  <a:schemeClr val="bg1"/>
                </a:solidFill>
              </a:rPr>
              <a:t>% или</a:t>
            </a:r>
            <a:r>
              <a:rPr lang="en-GB" sz="1000" dirty="0">
                <a:solidFill>
                  <a:schemeClr val="bg1"/>
                </a:solidFill>
              </a:rPr>
              <a:t> 4.7</a:t>
            </a:r>
            <a:r>
              <a:rPr lang="mk-MK" sz="1000" dirty="0">
                <a:solidFill>
                  <a:schemeClr val="bg1"/>
                </a:solidFill>
              </a:rPr>
              <a:t>% на квартална основа</a:t>
            </a:r>
          </a:p>
          <a:p>
            <a:pPr lvl="1" fontAlgn="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mk-MK" sz="1000" dirty="0">
                <a:solidFill>
                  <a:schemeClr val="bg1"/>
                </a:solidFill>
              </a:rPr>
              <a:t>Градежништвото </a:t>
            </a:r>
            <a:r>
              <a:rPr lang="en-GB" sz="1000" dirty="0">
                <a:solidFill>
                  <a:schemeClr val="bg1"/>
                </a:solidFill>
              </a:rPr>
              <a:t>15%,</a:t>
            </a:r>
            <a:r>
              <a:rPr lang="mk-MK" sz="1000" dirty="0">
                <a:solidFill>
                  <a:schemeClr val="bg1"/>
                </a:solidFill>
              </a:rPr>
              <a:t> со </a:t>
            </a:r>
            <a:r>
              <a:rPr lang="ru-RU" sz="1000" dirty="0">
                <a:solidFill>
                  <a:schemeClr val="bg1"/>
                </a:solidFill>
              </a:rPr>
              <a:t>годишен п</a:t>
            </a:r>
            <a:r>
              <a:rPr lang="en-US" sz="1000" dirty="0">
                <a:solidFill>
                  <a:schemeClr val="bg1"/>
                </a:solidFill>
              </a:rPr>
              <a:t>o</a:t>
            </a:r>
            <a:r>
              <a:rPr lang="mk-MK" sz="1000" dirty="0">
                <a:solidFill>
                  <a:schemeClr val="bg1"/>
                </a:solidFill>
              </a:rPr>
              <a:t>раст </a:t>
            </a:r>
            <a:r>
              <a:rPr lang="ru-RU" sz="1000" dirty="0">
                <a:solidFill>
                  <a:schemeClr val="bg1"/>
                </a:solidFill>
              </a:rPr>
              <a:t>од 4,5%</a:t>
            </a:r>
            <a:r>
              <a:rPr lang="mk-MK" sz="1000" dirty="0">
                <a:solidFill>
                  <a:schemeClr val="bg1"/>
                </a:solidFill>
              </a:rPr>
              <a:t> или 0,5% на квартална основа</a:t>
            </a:r>
          </a:p>
          <a:p>
            <a:pPr marL="0" indent="0" algn="just" fontAlgn="t">
              <a:spcBef>
                <a:spcPts val="0"/>
              </a:spcBef>
              <a:buNone/>
            </a:pPr>
            <a:endParaRPr lang="mk-MK" sz="1000" b="0" i="0" dirty="0">
              <a:solidFill>
                <a:srgbClr val="00FF00"/>
              </a:solidFill>
              <a:effectLst/>
            </a:endParaRPr>
          </a:p>
          <a:p>
            <a:pPr marL="0" indent="0" algn="just" fontAlgn="t">
              <a:spcBef>
                <a:spcPts val="0"/>
              </a:spcBef>
              <a:buNone/>
            </a:pPr>
            <a:r>
              <a:rPr lang="en-US" sz="1000" b="0" i="0" dirty="0">
                <a:solidFill>
                  <a:srgbClr val="00FF00"/>
                </a:solidFill>
                <a:effectLst/>
              </a:rPr>
              <a:t>🌳</a:t>
            </a:r>
            <a:r>
              <a:rPr lang="mk-MK" sz="1000" i="0" dirty="0">
                <a:solidFill>
                  <a:srgbClr val="050505"/>
                </a:solidFill>
                <a:effectLst/>
              </a:rPr>
              <a:t> </a:t>
            </a:r>
            <a:r>
              <a:rPr lang="ru-RU" sz="1000" b="1" dirty="0">
                <a:solidFill>
                  <a:srgbClr val="00FF00"/>
                </a:solidFill>
              </a:rPr>
              <a:t>Кредитирањето на клиенти од корпоративниот сектор кои инвестираат исклучиво во проекти</a:t>
            </a:r>
            <a:r>
              <a:rPr lang="en-GB" sz="1000" b="1" dirty="0">
                <a:solidFill>
                  <a:srgbClr val="00FF00"/>
                </a:solidFill>
              </a:rPr>
              <a:t> </a:t>
            </a:r>
            <a:r>
              <a:rPr lang="ru-RU" sz="1000" b="1" dirty="0">
                <a:solidFill>
                  <a:srgbClr val="00FF00"/>
                </a:solidFill>
              </a:rPr>
              <a:t>со значителен позитивен придонес врз животната средина и во проекти што</a:t>
            </a:r>
            <a:r>
              <a:rPr lang="en-GB" sz="1000" b="1" dirty="0">
                <a:solidFill>
                  <a:srgbClr val="00FF00"/>
                </a:solidFill>
              </a:rPr>
              <a:t> </a:t>
            </a:r>
            <a:r>
              <a:rPr lang="ru-RU" sz="1000" b="1" dirty="0">
                <a:solidFill>
                  <a:srgbClr val="00FF00"/>
                </a:solidFill>
              </a:rPr>
              <a:t>придонесуваат за намалување на негативните ефекти од климатските  промени овој квартал изнесува 28,032 милиони денари или </a:t>
            </a:r>
            <a:r>
              <a:rPr lang="mk-MK" sz="1000" b="1" dirty="0">
                <a:solidFill>
                  <a:srgbClr val="00FF00"/>
                </a:solidFill>
              </a:rPr>
              <a:t>11,6</a:t>
            </a:r>
            <a:r>
              <a:rPr lang="ru-RU" sz="1000" b="1" dirty="0">
                <a:solidFill>
                  <a:srgbClr val="00FF00"/>
                </a:solidFill>
              </a:rPr>
              <a:t>% во</a:t>
            </a:r>
            <a:r>
              <a:rPr lang="en-GB" sz="1000" b="1" dirty="0">
                <a:solidFill>
                  <a:srgbClr val="00FF00"/>
                </a:solidFill>
              </a:rPr>
              <a:t> </a:t>
            </a:r>
            <a:r>
              <a:rPr lang="ru-RU" sz="1000" b="1" dirty="0">
                <a:solidFill>
                  <a:srgbClr val="00FF00"/>
                </a:solidFill>
              </a:rPr>
              <a:t>вкупното кредитирање на нефинансиските друштва</a:t>
            </a:r>
            <a:endParaRPr lang="en-GB" sz="1000" b="1" dirty="0">
              <a:solidFill>
                <a:srgbClr val="00FF00"/>
              </a:solidFill>
            </a:endParaRPr>
          </a:p>
          <a:p>
            <a:pPr marL="457200" lvl="1" indent="0" fontAlgn="t">
              <a:spcBef>
                <a:spcPts val="0"/>
              </a:spcBef>
              <a:buNone/>
            </a:pPr>
            <a:endParaRPr lang="ru-RU" sz="1000" b="1" dirty="0">
              <a:solidFill>
                <a:srgbClr val="00FF00"/>
              </a:solidFill>
            </a:endParaRPr>
          </a:p>
          <a:p>
            <a:pPr fontAlgn="t">
              <a:spcBef>
                <a:spcPts val="0"/>
              </a:spcBef>
            </a:pPr>
            <a:r>
              <a:rPr lang="mk-MK" sz="1000" b="1" dirty="0">
                <a:solidFill>
                  <a:srgbClr val="00FF00"/>
                </a:solidFill>
              </a:rPr>
              <a:t>Согласно последните ЕСГ показатели идентификувани се следните климатски чувствителни дејности (транзициски ризици</a:t>
            </a:r>
            <a:r>
              <a:rPr lang="en-US" sz="1000" b="1" dirty="0">
                <a:solidFill>
                  <a:srgbClr val="00FF00"/>
                </a:solidFill>
              </a:rPr>
              <a:t>:</a:t>
            </a:r>
            <a:endParaRPr lang="en-GB" sz="1000" b="1" dirty="0">
              <a:solidFill>
                <a:srgbClr val="00FF00"/>
              </a:solidFill>
            </a:endParaRPr>
          </a:p>
          <a:p>
            <a:pPr lvl="1" fontAlgn="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mk-MK" sz="1000" b="1" dirty="0">
                <a:solidFill>
                  <a:srgbClr val="00FF00"/>
                </a:solidFill>
              </a:rPr>
              <a:t>Градежништво</a:t>
            </a:r>
          </a:p>
          <a:p>
            <a:pPr lvl="1" fontAlgn="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mk-MK" sz="1000" b="1" dirty="0">
                <a:solidFill>
                  <a:srgbClr val="00FF00"/>
                </a:solidFill>
              </a:rPr>
              <a:t>Енергетско интензивни дејности</a:t>
            </a:r>
          </a:p>
          <a:p>
            <a:pPr lvl="1" fontAlgn="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mk-MK" sz="1000" b="1" dirty="0">
                <a:solidFill>
                  <a:srgbClr val="00FF00"/>
                </a:solidFill>
              </a:rPr>
              <a:t>Транспорт </a:t>
            </a:r>
          </a:p>
          <a:p>
            <a:pPr lvl="1" fontAlgn="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mk-MK" sz="1000" b="1" dirty="0">
                <a:solidFill>
                  <a:srgbClr val="00FF00"/>
                </a:solidFill>
              </a:rPr>
              <a:t>Комунални услуги</a:t>
            </a:r>
          </a:p>
          <a:p>
            <a:pPr lvl="1" fontAlgn="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mk-MK" sz="1000" b="1" dirty="0">
                <a:solidFill>
                  <a:srgbClr val="00FF00"/>
                </a:solidFill>
              </a:rPr>
              <a:t>Фосилни горива  </a:t>
            </a:r>
          </a:p>
          <a:p>
            <a:pPr lvl="1" fontAlgn="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mk-MK" sz="1000" b="1" dirty="0">
                <a:solidFill>
                  <a:srgbClr val="00FF00"/>
                </a:solidFill>
              </a:rPr>
              <a:t>Земјоделство </a:t>
            </a: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mk-MK" sz="1000" b="1" dirty="0">
                <a:solidFill>
                  <a:srgbClr val="00FF00"/>
                </a:solidFill>
              </a:rPr>
              <a:t>        Согласно Светска банка</a:t>
            </a:r>
            <a:endParaRPr lang="en-US" sz="1000" b="1" dirty="0">
              <a:solidFill>
                <a:srgbClr val="050505"/>
              </a:solidFill>
            </a:endParaRP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endParaRPr lang="mk-MK" sz="1000" dirty="0">
              <a:solidFill>
                <a:schemeClr val="bg1"/>
              </a:solidFill>
            </a:endParaRP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000" dirty="0">
                <a:solidFill>
                  <a:schemeClr val="bg1"/>
                </a:solidFill>
              </a:rPr>
              <a:t>       </a:t>
            </a:r>
            <a:r>
              <a:rPr lang="mk-MK" sz="900" dirty="0">
                <a:solidFill>
                  <a:schemeClr val="bg1"/>
                </a:solidFill>
              </a:rPr>
              <a:t>Извор</a:t>
            </a:r>
            <a:r>
              <a:rPr lang="en-GB" sz="900" dirty="0">
                <a:solidFill>
                  <a:schemeClr val="bg1"/>
                </a:solidFill>
              </a:rPr>
              <a:t>: </a:t>
            </a:r>
            <a:r>
              <a:rPr lang="mk-MK" sz="900" dirty="0">
                <a:solidFill>
                  <a:schemeClr val="bg1"/>
                </a:solidFill>
              </a:rPr>
              <a:t>Народна Банка</a:t>
            </a:r>
          </a:p>
          <a:p>
            <a:pPr fontAlgn="t">
              <a:lnSpc>
                <a:spcPct val="100000"/>
              </a:lnSpc>
              <a:spcBef>
                <a:spcPts val="0"/>
              </a:spcBef>
            </a:pPr>
            <a:r>
              <a:rPr lang="ru-RU" sz="900" dirty="0">
                <a:solidFill>
                  <a:schemeClr val="bg1"/>
                </a:solidFill>
              </a:rPr>
              <a:t>Податоци и показатели за банкарскиот систем на РС Македонија, анекс 9</a:t>
            </a:r>
          </a:p>
          <a:p>
            <a:pPr fontAlgn="t">
              <a:lnSpc>
                <a:spcPct val="100000"/>
              </a:lnSpc>
              <a:spcBef>
                <a:spcPts val="0"/>
              </a:spcBef>
            </a:pPr>
            <a:r>
              <a:rPr lang="ru-RU" sz="900" dirty="0">
                <a:solidFill>
                  <a:schemeClr val="bg1"/>
                </a:solidFill>
              </a:rPr>
              <a:t>ИЗВЕШТАЈ ЗА РИЗИЦИТЕ ВО БАНКАРСКИОТ СИСТЕМ НА РС МАКЕДОНИЈА</a:t>
            </a:r>
            <a:endParaRPr lang="en-US" sz="900" dirty="0">
              <a:solidFill>
                <a:schemeClr val="bg1"/>
              </a:solidFill>
            </a:endParaRPr>
          </a:p>
          <a:p>
            <a:pPr fontAlgn="t">
              <a:lnSpc>
                <a:spcPct val="100000"/>
              </a:lnSpc>
              <a:spcBef>
                <a:spcPts val="0"/>
              </a:spcBef>
            </a:pPr>
            <a:r>
              <a:rPr lang="mk-MK" sz="900" dirty="0">
                <a:solidFill>
                  <a:schemeClr val="bg1"/>
                </a:solidFill>
              </a:rPr>
              <a:t>Преглед зелени показатели</a:t>
            </a:r>
            <a:endParaRPr lang="ru-RU" sz="900" dirty="0">
              <a:solidFill>
                <a:schemeClr val="bg1"/>
              </a:solidFill>
            </a:endParaRPr>
          </a:p>
        </p:txBody>
      </p:sp>
      <p:sp>
        <p:nvSpPr>
          <p:cNvPr id="9" name="object 8">
            <a:extLst>
              <a:ext uri="{FF2B5EF4-FFF2-40B4-BE49-F238E27FC236}">
                <a16:creationId xmlns:a16="http://schemas.microsoft.com/office/drawing/2014/main" id="{5DE6569E-A061-876E-23D7-F59334C6D2EF}"/>
              </a:ext>
            </a:extLst>
          </p:cNvPr>
          <p:cNvSpPr/>
          <p:nvPr/>
        </p:nvSpPr>
        <p:spPr>
          <a:xfrm>
            <a:off x="11237843" y="169140"/>
            <a:ext cx="691560" cy="374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rgbClr val="0070C0"/>
              </a:solidFill>
            </a:endParaRPr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12533EEE-F422-789C-B780-47B41BE0AC6D}"/>
              </a:ext>
            </a:extLst>
          </p:cNvPr>
          <p:cNvSpPr/>
          <p:nvPr/>
        </p:nvSpPr>
        <p:spPr>
          <a:xfrm>
            <a:off x="0" y="1"/>
            <a:ext cx="4427984" cy="323172"/>
          </a:xfrm>
          <a:custGeom>
            <a:avLst/>
            <a:gdLst/>
            <a:ahLst/>
            <a:cxnLst/>
            <a:rect l="l" t="t" r="r" b="b"/>
            <a:pathLst>
              <a:path w="10439400" h="719455">
                <a:moveTo>
                  <a:pt x="10439400" y="0"/>
                </a:moveTo>
                <a:lnTo>
                  <a:pt x="0" y="0"/>
                </a:lnTo>
                <a:lnTo>
                  <a:pt x="0" y="719327"/>
                </a:lnTo>
                <a:lnTo>
                  <a:pt x="239776" y="702817"/>
                </a:lnTo>
                <a:lnTo>
                  <a:pt x="239776" y="239775"/>
                </a:lnTo>
                <a:lnTo>
                  <a:pt x="6959600" y="239775"/>
                </a:lnTo>
                <a:lnTo>
                  <a:pt x="10439400" y="0"/>
                </a:lnTo>
                <a:close/>
              </a:path>
            </a:pathLst>
          </a:cu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 wrap="square" lIns="0" tIns="0" rIns="0" bIns="0" rtlCol="0"/>
          <a:lstStyle/>
          <a:p>
            <a:endParaRPr dirty="0">
              <a:solidFill>
                <a:srgbClr val="FF99CC"/>
              </a:solidFill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7252196-F6D4-223B-4CE2-1968C5A6C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260" y="169140"/>
            <a:ext cx="11999742" cy="615584"/>
          </a:xfrm>
        </p:spPr>
        <p:txBody>
          <a:bodyPr>
            <a:noAutofit/>
          </a:bodyPr>
          <a:lstStyle/>
          <a:p>
            <a:b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</a:br>
            <a: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  <a:t>M</a:t>
            </a:r>
            <a:r>
              <a:rPr lang="mk-MK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  <a:t>акедонски банкарски сектор</a:t>
            </a:r>
            <a: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  <a:t> </a:t>
            </a:r>
            <a:b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</a:br>
            <a:r>
              <a:rPr lang="mk-MK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  <a:t>КРЕДИТИ/</a:t>
            </a:r>
            <a:r>
              <a:rPr lang="en-US" sz="800" dirty="0">
                <a:solidFill>
                  <a:srgbClr val="00FF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support green transformation of the economy</a:t>
            </a:r>
            <a:br>
              <a:rPr lang="mk-MK" sz="800" dirty="0">
                <a:solidFill>
                  <a:srgbClr val="00FF00"/>
                </a:solidFill>
              </a:rPr>
            </a:br>
            <a:endParaRPr lang="en-US" sz="800" b="1" dirty="0">
              <a:solidFill>
                <a:srgbClr val="00FF00"/>
              </a:solidFill>
              <a:latin typeface="+mn-lt"/>
              <a:cs typeface="Aldhabi" panose="020B0604020202020204" pitchFamily="2" charset="-7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A2A9D5-4A18-918F-37EA-72811D72AD6C}"/>
              </a:ext>
            </a:extLst>
          </p:cNvPr>
          <p:cNvSpPr txBox="1"/>
          <p:nvPr/>
        </p:nvSpPr>
        <p:spPr>
          <a:xfrm>
            <a:off x="11175592" y="554843"/>
            <a:ext cx="70476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000" b="1" dirty="0">
                <a:solidFill>
                  <a:srgbClr val="002060"/>
                </a:solidFill>
              </a:rPr>
              <a:t>4</a:t>
            </a:r>
            <a:r>
              <a:rPr lang="en-GB" sz="1000" b="1" dirty="0">
                <a:solidFill>
                  <a:srgbClr val="002060"/>
                </a:solidFill>
              </a:rPr>
              <a:t>Q 202</a:t>
            </a:r>
            <a:r>
              <a:rPr lang="mk-MK" sz="1000" b="1" dirty="0">
                <a:solidFill>
                  <a:srgbClr val="002060"/>
                </a:solidFill>
              </a:rPr>
              <a:t>4</a:t>
            </a:r>
            <a:endParaRPr lang="en-US" sz="1000" b="1" dirty="0">
              <a:solidFill>
                <a:srgbClr val="002060"/>
              </a:solidFill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52F67CE8-18AD-109A-12C5-64F3337CCB2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7575137"/>
              </p:ext>
            </p:extLst>
          </p:nvPr>
        </p:nvGraphicFramePr>
        <p:xfrm>
          <a:off x="7215673" y="876837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0213A3B9-7868-5F00-FC2F-D5BF698BC2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4246134"/>
              </p:ext>
            </p:extLst>
          </p:nvPr>
        </p:nvGraphicFramePr>
        <p:xfrm>
          <a:off x="96130" y="3921845"/>
          <a:ext cx="11999740" cy="27977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64740">
                  <a:extLst>
                    <a:ext uri="{9D8B030D-6E8A-4147-A177-3AD203B41FA5}">
                      <a16:colId xmlns:a16="http://schemas.microsoft.com/office/drawing/2014/main" val="4099760303"/>
                    </a:ext>
                  </a:extLst>
                </a:gridCol>
                <a:gridCol w="811250">
                  <a:extLst>
                    <a:ext uri="{9D8B030D-6E8A-4147-A177-3AD203B41FA5}">
                      <a16:colId xmlns:a16="http://schemas.microsoft.com/office/drawing/2014/main" val="4159046976"/>
                    </a:ext>
                  </a:extLst>
                </a:gridCol>
                <a:gridCol w="811250">
                  <a:extLst>
                    <a:ext uri="{9D8B030D-6E8A-4147-A177-3AD203B41FA5}">
                      <a16:colId xmlns:a16="http://schemas.microsoft.com/office/drawing/2014/main" val="3073462595"/>
                    </a:ext>
                  </a:extLst>
                </a:gridCol>
                <a:gridCol w="811250">
                  <a:extLst>
                    <a:ext uri="{9D8B030D-6E8A-4147-A177-3AD203B41FA5}">
                      <a16:colId xmlns:a16="http://schemas.microsoft.com/office/drawing/2014/main" val="719257523"/>
                    </a:ext>
                  </a:extLst>
                </a:gridCol>
                <a:gridCol w="811250">
                  <a:extLst>
                    <a:ext uri="{9D8B030D-6E8A-4147-A177-3AD203B41FA5}">
                      <a16:colId xmlns:a16="http://schemas.microsoft.com/office/drawing/2014/main" val="786821391"/>
                    </a:ext>
                  </a:extLst>
                </a:gridCol>
                <a:gridCol w="811250">
                  <a:extLst>
                    <a:ext uri="{9D8B030D-6E8A-4147-A177-3AD203B41FA5}">
                      <a16:colId xmlns:a16="http://schemas.microsoft.com/office/drawing/2014/main" val="304781201"/>
                    </a:ext>
                  </a:extLst>
                </a:gridCol>
                <a:gridCol w="811250">
                  <a:extLst>
                    <a:ext uri="{9D8B030D-6E8A-4147-A177-3AD203B41FA5}">
                      <a16:colId xmlns:a16="http://schemas.microsoft.com/office/drawing/2014/main" val="1930692724"/>
                    </a:ext>
                  </a:extLst>
                </a:gridCol>
                <a:gridCol w="811250">
                  <a:extLst>
                    <a:ext uri="{9D8B030D-6E8A-4147-A177-3AD203B41FA5}">
                      <a16:colId xmlns:a16="http://schemas.microsoft.com/office/drawing/2014/main" val="1910601988"/>
                    </a:ext>
                  </a:extLst>
                </a:gridCol>
                <a:gridCol w="811250">
                  <a:extLst>
                    <a:ext uri="{9D8B030D-6E8A-4147-A177-3AD203B41FA5}">
                      <a16:colId xmlns:a16="http://schemas.microsoft.com/office/drawing/2014/main" val="1395788775"/>
                    </a:ext>
                  </a:extLst>
                </a:gridCol>
                <a:gridCol w="811250">
                  <a:extLst>
                    <a:ext uri="{9D8B030D-6E8A-4147-A177-3AD203B41FA5}">
                      <a16:colId xmlns:a16="http://schemas.microsoft.com/office/drawing/2014/main" val="1129651412"/>
                    </a:ext>
                  </a:extLst>
                </a:gridCol>
                <a:gridCol w="507787">
                  <a:extLst>
                    <a:ext uri="{9D8B030D-6E8A-4147-A177-3AD203B41FA5}">
                      <a16:colId xmlns:a16="http://schemas.microsoft.com/office/drawing/2014/main" val="3638441473"/>
                    </a:ext>
                  </a:extLst>
                </a:gridCol>
                <a:gridCol w="1114713">
                  <a:extLst>
                    <a:ext uri="{9D8B030D-6E8A-4147-A177-3AD203B41FA5}">
                      <a16:colId xmlns:a16="http://schemas.microsoft.com/office/drawing/2014/main" val="3088564822"/>
                    </a:ext>
                  </a:extLst>
                </a:gridCol>
                <a:gridCol w="811250">
                  <a:extLst>
                    <a:ext uri="{9D8B030D-6E8A-4147-A177-3AD203B41FA5}">
                      <a16:colId xmlns:a16="http://schemas.microsoft.com/office/drawing/2014/main" val="1792827024"/>
                    </a:ext>
                  </a:extLst>
                </a:gridCol>
              </a:tblGrid>
              <a:tr h="220157">
                <a:tc>
                  <a:txBody>
                    <a:bodyPr/>
                    <a:lstStyle/>
                    <a:p>
                      <a:pPr algn="ctr" fontAlgn="b"/>
                      <a:r>
                        <a:rPr lang="mk-MK" sz="900" b="1" u="sng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КРЕДИТИ СПОРЕД АКТИВНОСТА (бруто)</a:t>
                      </a:r>
                      <a:endParaRPr lang="mk-MK" sz="900" b="1" i="0" u="sng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9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2019</a:t>
                      </a:r>
                      <a:endParaRPr lang="en-US" sz="9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9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2020</a:t>
                      </a:r>
                      <a:endParaRPr lang="en-US" sz="9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9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2021</a:t>
                      </a:r>
                      <a:endParaRPr lang="en-US" sz="9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9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2022</a:t>
                      </a:r>
                      <a:endParaRPr lang="en-US" sz="9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9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2023</a:t>
                      </a:r>
                      <a:endParaRPr lang="en-US" sz="9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rowSpan="2">
                  <a:txBody>
                    <a:bodyPr/>
                    <a:lstStyle/>
                    <a:p>
                      <a:pPr algn="r" rtl="0" fontAlgn="ctr"/>
                      <a:r>
                        <a:rPr lang="en-US" sz="900" b="1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Q1 24</a:t>
                      </a:r>
                      <a:endParaRPr lang="en-US" sz="900" b="1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rowSpan="2">
                  <a:txBody>
                    <a:bodyPr/>
                    <a:lstStyle/>
                    <a:p>
                      <a:pPr algn="r" rtl="0" fontAlgn="ctr"/>
                      <a:r>
                        <a:rPr lang="en-US" sz="900" b="1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Q2 24</a:t>
                      </a:r>
                      <a:endParaRPr lang="en-US" sz="900" b="1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rowSpan="2">
                  <a:txBody>
                    <a:bodyPr/>
                    <a:lstStyle/>
                    <a:p>
                      <a:pPr algn="r" rtl="0" fontAlgn="ctr"/>
                      <a:r>
                        <a:rPr lang="en-US" sz="900" b="1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Q3 24</a:t>
                      </a:r>
                      <a:endParaRPr lang="en-US" sz="900" b="1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9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2024</a:t>
                      </a:r>
                      <a:endParaRPr lang="en-US" sz="9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en-US" sz="9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US" sz="9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mk-MK" sz="1100" b="1" u="sng" strike="noStrike" dirty="0">
                          <a:solidFill>
                            <a:srgbClr val="002060"/>
                          </a:solidFill>
                          <a:effectLst/>
                        </a:rPr>
                        <a:t>годишна промена (%)</a:t>
                      </a:r>
                      <a:endParaRPr lang="mk-MK" sz="1100" b="1" i="0" u="sng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mk-MK" sz="1100" b="1" u="sng" strike="noStrike" dirty="0">
                          <a:solidFill>
                            <a:srgbClr val="002060"/>
                          </a:solidFill>
                          <a:effectLst/>
                        </a:rPr>
                        <a:t>квартална промена (%)</a:t>
                      </a:r>
                      <a:endParaRPr lang="mk-MK" sz="1100" b="1" i="0" u="sng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36909903"/>
                  </a:ext>
                </a:extLst>
              </a:tr>
              <a:tr h="231165">
                <a:tc>
                  <a:txBody>
                    <a:bodyPr/>
                    <a:lstStyle/>
                    <a:p>
                      <a:pPr algn="r" fontAlgn="b"/>
                      <a:endParaRPr lang="mk-MK" sz="9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endParaRPr lang="mk-MK" sz="1100" b="1" i="0" u="sng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mk-MK" sz="1100" b="1" i="0" u="sng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144573566"/>
                  </a:ext>
                </a:extLst>
              </a:tr>
              <a:tr h="231165">
                <a:tc>
                  <a:txBody>
                    <a:bodyPr/>
                    <a:lstStyle/>
                    <a:p>
                      <a:pPr algn="r" fontAlgn="b"/>
                      <a:r>
                        <a:rPr lang="mk-MK" sz="9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индустрија</a:t>
                      </a:r>
                      <a:endParaRPr lang="mk-MK" sz="9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50,531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54,037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00" u="none" strike="noStrike">
                          <a:solidFill>
                            <a:srgbClr val="002060"/>
                          </a:solidFill>
                          <a:effectLst/>
                        </a:rPr>
                        <a:t>56,274</a:t>
                      </a:r>
                      <a:endParaRPr lang="en-US" sz="11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00" u="none" strike="noStrike">
                          <a:solidFill>
                            <a:srgbClr val="002060"/>
                          </a:solidFill>
                          <a:effectLst/>
                        </a:rPr>
                        <a:t>64,130</a:t>
                      </a:r>
                      <a:endParaRPr lang="en-US" sz="11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00" u="none" strike="noStrike">
                          <a:solidFill>
                            <a:srgbClr val="002060"/>
                          </a:solidFill>
                          <a:effectLst/>
                        </a:rPr>
                        <a:t>61,214</a:t>
                      </a:r>
                      <a:endParaRPr lang="en-US" sz="11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9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62,138</a:t>
                      </a:r>
                      <a:endParaRPr lang="en-US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9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65,021</a:t>
                      </a:r>
                      <a:endParaRPr lang="en-US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9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63,375</a:t>
                      </a:r>
                      <a:endParaRPr lang="en-US" sz="9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66,361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u="none" strike="noStrike" dirty="0">
                          <a:solidFill>
                            <a:srgbClr val="00FF00"/>
                          </a:solidFill>
                          <a:effectLst/>
                        </a:rPr>
                        <a:t>↑</a:t>
                      </a:r>
                      <a:endParaRPr lang="en-US" sz="900" b="1" i="0" u="none" strike="noStrike" dirty="0">
                        <a:solidFill>
                          <a:srgbClr val="00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8.4%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4.7%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633821954"/>
                  </a:ext>
                </a:extLst>
              </a:tr>
              <a:tr h="231165">
                <a:tc>
                  <a:txBody>
                    <a:bodyPr/>
                    <a:lstStyle/>
                    <a:p>
                      <a:pPr algn="r" fontAlgn="b"/>
                      <a:r>
                        <a:rPr lang="mk-MK" sz="9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градежништво</a:t>
                      </a:r>
                      <a:endParaRPr lang="mk-MK" sz="9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31,242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34,037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38,192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40,073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00" u="none" strike="noStrike">
                          <a:solidFill>
                            <a:srgbClr val="002060"/>
                          </a:solidFill>
                          <a:effectLst/>
                        </a:rPr>
                        <a:t>43,768</a:t>
                      </a:r>
                      <a:endParaRPr lang="en-US" sz="11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9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43,647</a:t>
                      </a:r>
                      <a:endParaRPr lang="en-US" sz="9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9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44,879</a:t>
                      </a:r>
                      <a:endParaRPr lang="en-US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9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45,511</a:t>
                      </a:r>
                      <a:endParaRPr lang="en-US" sz="9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45,744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u="none" strike="noStrike" dirty="0">
                          <a:solidFill>
                            <a:srgbClr val="00FF00"/>
                          </a:solidFill>
                          <a:effectLst/>
                        </a:rPr>
                        <a:t>↑</a:t>
                      </a:r>
                      <a:endParaRPr lang="en-US" sz="900" b="1" i="0" u="none" strike="noStrike" dirty="0">
                        <a:solidFill>
                          <a:srgbClr val="00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4.5%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0.5%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339481501"/>
                  </a:ext>
                </a:extLst>
              </a:tr>
              <a:tr h="451320"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снабдување со електрична енергија, гас, пареа и климатизација</a:t>
                      </a:r>
                      <a:endParaRPr lang="ru-RU" sz="9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8,361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9,026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10,277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16,233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21,678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9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22,523</a:t>
                      </a:r>
                      <a:endParaRPr lang="en-US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9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23,549</a:t>
                      </a:r>
                      <a:endParaRPr lang="en-US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9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24,860</a:t>
                      </a:r>
                      <a:endParaRPr lang="en-US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32,408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u="none" strike="noStrike" dirty="0">
                          <a:solidFill>
                            <a:srgbClr val="00FF00"/>
                          </a:solidFill>
                          <a:effectLst/>
                        </a:rPr>
                        <a:t>↑</a:t>
                      </a:r>
                      <a:endParaRPr lang="en-US" sz="900" b="1" i="0" u="none" strike="noStrike" dirty="0">
                        <a:solidFill>
                          <a:srgbClr val="00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49.5%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30.4%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71153862"/>
                  </a:ext>
                </a:extLst>
              </a:tr>
              <a:tr h="231165">
                <a:tc>
                  <a:txBody>
                    <a:bodyPr/>
                    <a:lstStyle/>
                    <a:p>
                      <a:pPr algn="r" fontAlgn="b"/>
                      <a:r>
                        <a:rPr lang="mk-MK" sz="9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трговија</a:t>
                      </a:r>
                      <a:endParaRPr lang="mk-MK" sz="9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72,610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74,162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76,884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81,170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82,010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9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80,843</a:t>
                      </a:r>
                      <a:endParaRPr lang="en-US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9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81,872</a:t>
                      </a:r>
                      <a:endParaRPr lang="en-US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9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81,481</a:t>
                      </a:r>
                      <a:endParaRPr lang="en-US" sz="9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00" u="none" strike="noStrike">
                          <a:solidFill>
                            <a:srgbClr val="002060"/>
                          </a:solidFill>
                          <a:effectLst/>
                        </a:rPr>
                        <a:t>87,056</a:t>
                      </a:r>
                      <a:endParaRPr lang="en-US" sz="11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u="none" strike="noStrike" dirty="0">
                          <a:solidFill>
                            <a:srgbClr val="00FF00"/>
                          </a:solidFill>
                          <a:effectLst/>
                        </a:rPr>
                        <a:t>↑</a:t>
                      </a:r>
                      <a:endParaRPr lang="en-US" sz="900" b="1" i="0" u="none" strike="noStrike" dirty="0">
                        <a:solidFill>
                          <a:srgbClr val="00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6.2%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6.8%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698083874"/>
                  </a:ext>
                </a:extLst>
              </a:tr>
              <a:tr h="231165"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транспорт, складирање, информации и комуникации </a:t>
                      </a:r>
                      <a:endParaRPr lang="ru-RU" sz="9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17,319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00" u="none" strike="noStrike">
                          <a:solidFill>
                            <a:srgbClr val="002060"/>
                          </a:solidFill>
                          <a:effectLst/>
                        </a:rPr>
                        <a:t>17,556</a:t>
                      </a:r>
                      <a:endParaRPr lang="en-US" sz="11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18,987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20,337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00" u="none" strike="noStrike">
                          <a:solidFill>
                            <a:srgbClr val="002060"/>
                          </a:solidFill>
                          <a:effectLst/>
                        </a:rPr>
                        <a:t>21,509</a:t>
                      </a:r>
                      <a:endParaRPr lang="en-US" sz="11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9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26,921</a:t>
                      </a:r>
                      <a:endParaRPr lang="en-US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9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21,764</a:t>
                      </a:r>
                      <a:endParaRPr lang="en-US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9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22,015</a:t>
                      </a:r>
                      <a:endParaRPr lang="en-US" sz="9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00" u="none" strike="noStrike">
                          <a:solidFill>
                            <a:srgbClr val="002060"/>
                          </a:solidFill>
                          <a:effectLst/>
                        </a:rPr>
                        <a:t>23,122</a:t>
                      </a:r>
                      <a:endParaRPr lang="en-US" sz="11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u="none" strike="noStrike" dirty="0">
                          <a:solidFill>
                            <a:srgbClr val="00FF00"/>
                          </a:solidFill>
                          <a:effectLst/>
                        </a:rPr>
                        <a:t>↑</a:t>
                      </a:r>
                      <a:endParaRPr lang="en-US" sz="900" b="1" i="0" u="none" strike="noStrike" dirty="0">
                        <a:solidFill>
                          <a:srgbClr val="00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7.5%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5%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763108536"/>
                  </a:ext>
                </a:extLst>
              </a:tr>
              <a:tr h="334551">
                <a:tc>
                  <a:txBody>
                    <a:bodyPr/>
                    <a:lstStyle/>
                    <a:p>
                      <a:pPr algn="r" fontAlgn="b"/>
                      <a:r>
                        <a:rPr lang="mk-MK" sz="9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други</a:t>
                      </a:r>
                      <a:endParaRPr lang="mk-MK" sz="9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00" u="none" strike="noStrike">
                          <a:solidFill>
                            <a:srgbClr val="002060"/>
                          </a:solidFill>
                          <a:effectLst/>
                        </a:rPr>
                        <a:t>36,407</a:t>
                      </a:r>
                      <a:endParaRPr lang="en-US" sz="11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00" u="none" strike="noStrike">
                          <a:solidFill>
                            <a:srgbClr val="002060"/>
                          </a:solidFill>
                          <a:effectLst/>
                        </a:rPr>
                        <a:t>36,681</a:t>
                      </a:r>
                      <a:endParaRPr lang="en-US" sz="11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00" u="none" strike="noStrike">
                          <a:solidFill>
                            <a:srgbClr val="002060"/>
                          </a:solidFill>
                          <a:effectLst/>
                        </a:rPr>
                        <a:t>43,153</a:t>
                      </a:r>
                      <a:endParaRPr lang="en-US" sz="11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44,573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46,062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9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46,915</a:t>
                      </a:r>
                      <a:endParaRPr lang="en-US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9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46,263</a:t>
                      </a:r>
                      <a:endParaRPr lang="en-US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9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47,903</a:t>
                      </a:r>
                      <a:endParaRPr lang="en-US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00" u="none" strike="noStrike">
                          <a:solidFill>
                            <a:srgbClr val="002060"/>
                          </a:solidFill>
                          <a:effectLst/>
                        </a:rPr>
                        <a:t>51,726</a:t>
                      </a:r>
                      <a:endParaRPr lang="en-US" sz="11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u="none" strike="noStrike" dirty="0">
                          <a:solidFill>
                            <a:srgbClr val="00FF00"/>
                          </a:solidFill>
                          <a:effectLst/>
                        </a:rPr>
                        <a:t>↑</a:t>
                      </a:r>
                      <a:endParaRPr lang="en-US" sz="900" b="0" i="0" u="none" strike="noStrike" dirty="0">
                        <a:solidFill>
                          <a:srgbClr val="00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12.3%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8%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749341673"/>
                  </a:ext>
                </a:extLst>
              </a:tr>
              <a:tr h="231165">
                <a:tc>
                  <a:txBody>
                    <a:bodyPr/>
                    <a:lstStyle/>
                    <a:p>
                      <a:pPr algn="r" fontAlgn="b"/>
                      <a:r>
                        <a:rPr lang="mk-MK" sz="900" b="1" u="sng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ВКУПНО нефинансиски друштва</a:t>
                      </a:r>
                      <a:endParaRPr lang="mk-MK" sz="900" b="1" i="0" u="sng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00" b="1" u="sng" strike="noStrike" dirty="0">
                          <a:solidFill>
                            <a:srgbClr val="002060"/>
                          </a:solidFill>
                          <a:effectLst/>
                        </a:rPr>
                        <a:t>216,469</a:t>
                      </a:r>
                      <a:endParaRPr lang="en-US" sz="1100" b="1" i="0" u="sng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00" b="1" u="sng" strike="noStrike" dirty="0">
                          <a:solidFill>
                            <a:srgbClr val="002060"/>
                          </a:solidFill>
                          <a:effectLst/>
                        </a:rPr>
                        <a:t>225,499</a:t>
                      </a:r>
                      <a:endParaRPr lang="en-US" sz="1100" b="1" i="0" u="sng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00" b="1" u="sng" strike="noStrike" dirty="0">
                          <a:solidFill>
                            <a:srgbClr val="002060"/>
                          </a:solidFill>
                          <a:effectLst/>
                        </a:rPr>
                        <a:t>243,768</a:t>
                      </a:r>
                      <a:endParaRPr lang="en-US" sz="1100" b="1" i="0" u="sng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00" b="1" u="sng" strike="noStrike" dirty="0">
                          <a:solidFill>
                            <a:srgbClr val="002060"/>
                          </a:solidFill>
                          <a:effectLst/>
                        </a:rPr>
                        <a:t>266,516</a:t>
                      </a:r>
                      <a:endParaRPr lang="en-US" sz="1100" b="1" i="0" u="sng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00" b="1" u="sng" strike="noStrike" dirty="0">
                          <a:solidFill>
                            <a:srgbClr val="002060"/>
                          </a:solidFill>
                          <a:effectLst/>
                        </a:rPr>
                        <a:t>276,240</a:t>
                      </a:r>
                      <a:endParaRPr lang="en-US" sz="1100" b="1" i="0" u="sng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900" b="1" u="sng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282,988</a:t>
                      </a:r>
                      <a:endParaRPr lang="en-US" sz="900" b="1" i="0" u="sng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900" b="1" u="sng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283,348</a:t>
                      </a:r>
                      <a:endParaRPr lang="en-US" sz="900" b="1" i="0" u="sng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900" b="1" u="sng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285,145</a:t>
                      </a:r>
                      <a:endParaRPr lang="en-US" sz="900" b="1" i="0" u="sng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00" b="1" u="sng" strike="noStrike" dirty="0">
                          <a:solidFill>
                            <a:srgbClr val="002060"/>
                          </a:solidFill>
                          <a:effectLst/>
                        </a:rPr>
                        <a:t>306,418</a:t>
                      </a:r>
                      <a:endParaRPr lang="en-US" sz="1100" b="1" i="0" u="sng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1" u="sng" strike="noStrike" dirty="0">
                          <a:solidFill>
                            <a:srgbClr val="00FF00"/>
                          </a:solidFill>
                          <a:effectLst/>
                        </a:rPr>
                        <a:t>↑</a:t>
                      </a:r>
                      <a:endParaRPr lang="en-US" sz="900" b="1" i="0" u="sng" strike="noStrike" dirty="0">
                        <a:solidFill>
                          <a:srgbClr val="00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10.9%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7.5%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168987160"/>
                  </a:ext>
                </a:extLst>
              </a:tr>
              <a:tr h="231165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u="none" strike="noStrike" dirty="0">
                          <a:solidFill>
                            <a:srgbClr val="00FF00"/>
                          </a:solidFill>
                          <a:effectLst/>
                          <a:latin typeface="+mn-lt"/>
                        </a:rPr>
                        <a:t>🌳 </a:t>
                      </a:r>
                      <a:r>
                        <a:rPr lang="mk-MK" sz="900" u="none" strike="noStrike" dirty="0">
                          <a:solidFill>
                            <a:srgbClr val="00FF00"/>
                          </a:solidFill>
                          <a:effectLst/>
                          <a:latin typeface="+mn-lt"/>
                        </a:rPr>
                        <a:t>Зелени кредити</a:t>
                      </a:r>
                      <a:endParaRPr lang="mk-MK" sz="900" b="0" i="0" u="none" strike="noStrike" dirty="0">
                        <a:solidFill>
                          <a:srgbClr val="00FF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u="none" strike="noStrike" dirty="0">
                          <a:solidFill>
                            <a:srgbClr val="00FF00"/>
                          </a:solidFill>
                          <a:effectLst/>
                        </a:rPr>
                        <a:t>6,016</a:t>
                      </a:r>
                      <a:endParaRPr lang="en-US" sz="1100" b="0" i="0" u="none" strike="noStrike" dirty="0">
                        <a:solidFill>
                          <a:srgbClr val="00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u="none" strike="noStrike" dirty="0">
                          <a:solidFill>
                            <a:srgbClr val="00FF00"/>
                          </a:solidFill>
                          <a:effectLst/>
                        </a:rPr>
                        <a:t>7,434</a:t>
                      </a:r>
                      <a:endParaRPr lang="en-US" sz="1100" b="0" i="0" u="none" strike="noStrike" dirty="0">
                        <a:solidFill>
                          <a:srgbClr val="00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u="none" strike="noStrike" dirty="0">
                          <a:solidFill>
                            <a:srgbClr val="00FF00"/>
                          </a:solidFill>
                          <a:effectLst/>
                        </a:rPr>
                        <a:t>9,229</a:t>
                      </a:r>
                      <a:endParaRPr lang="en-US" sz="1100" b="0" i="0" u="none" strike="noStrike" dirty="0">
                        <a:solidFill>
                          <a:srgbClr val="00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u="none" strike="noStrike" dirty="0">
                          <a:solidFill>
                            <a:srgbClr val="00FF00"/>
                          </a:solidFill>
                          <a:effectLst/>
                        </a:rPr>
                        <a:t>16,592</a:t>
                      </a:r>
                      <a:endParaRPr lang="en-US" sz="1100" b="0" i="0" u="none" strike="noStrike" dirty="0">
                        <a:solidFill>
                          <a:srgbClr val="00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u="none" strike="noStrike" dirty="0">
                          <a:solidFill>
                            <a:srgbClr val="00FF00"/>
                          </a:solidFill>
                          <a:effectLst/>
                        </a:rPr>
                        <a:t>25,680</a:t>
                      </a:r>
                      <a:endParaRPr lang="en-US" sz="1100" b="0" i="0" u="none" strike="noStrike" dirty="0">
                        <a:solidFill>
                          <a:srgbClr val="00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26,024</a:t>
                      </a:r>
                      <a:endParaRPr lang="en-US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24,668</a:t>
                      </a:r>
                      <a:endParaRPr lang="en-US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27,016</a:t>
                      </a:r>
                      <a:endParaRPr lang="en-US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u="none" strike="noStrike" dirty="0">
                          <a:solidFill>
                            <a:srgbClr val="00FF00"/>
                          </a:solidFill>
                          <a:effectLst/>
                        </a:rPr>
                        <a:t>28,032</a:t>
                      </a:r>
                      <a:endParaRPr lang="en-US" sz="1100" b="0" i="0" u="none" strike="noStrike" dirty="0">
                        <a:solidFill>
                          <a:srgbClr val="00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u="none" strike="noStrike" dirty="0">
                          <a:solidFill>
                            <a:srgbClr val="00FF00"/>
                          </a:solidFill>
                          <a:effectLst/>
                        </a:rPr>
                        <a:t>↑</a:t>
                      </a:r>
                      <a:endParaRPr lang="en-US" sz="900" b="0" i="0" u="none" strike="noStrike" dirty="0">
                        <a:solidFill>
                          <a:srgbClr val="00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00" u="none" strike="noStrike" dirty="0">
                          <a:solidFill>
                            <a:srgbClr val="00FF00"/>
                          </a:solidFill>
                          <a:effectLst/>
                        </a:rPr>
                        <a:t>9.2%</a:t>
                      </a:r>
                      <a:endParaRPr lang="en-US" sz="1100" b="1" i="0" u="none" strike="noStrike" dirty="0">
                        <a:solidFill>
                          <a:srgbClr val="00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00" u="none" strike="noStrike" dirty="0">
                          <a:solidFill>
                            <a:srgbClr val="00FF00"/>
                          </a:solidFill>
                          <a:effectLst/>
                        </a:rPr>
                        <a:t>3.8%</a:t>
                      </a:r>
                      <a:endParaRPr lang="en-US" sz="1100" b="1" i="0" u="none" strike="noStrike" dirty="0">
                        <a:solidFill>
                          <a:srgbClr val="00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873823635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5519D970-902A-4C83-9A45-A501916545CF}"/>
              </a:ext>
            </a:extLst>
          </p:cNvPr>
          <p:cNvSpPr txBox="1"/>
          <p:nvPr/>
        </p:nvSpPr>
        <p:spPr>
          <a:xfrm>
            <a:off x="5747917" y="198744"/>
            <a:ext cx="475173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k-MK" sz="1000" dirty="0">
                <a:solidFill>
                  <a:srgbClr val="002060"/>
                </a:solidFill>
              </a:rPr>
              <a:t>во милиони денари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5137097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69EF027-A43A-ED7E-A80E-E0CFF95688CF}"/>
              </a:ext>
            </a:extLst>
          </p:cNvPr>
          <p:cNvSpPr/>
          <p:nvPr/>
        </p:nvSpPr>
        <p:spPr>
          <a:xfrm>
            <a:off x="370048" y="3842652"/>
            <a:ext cx="5564989" cy="2723561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numCol="1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1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Нефункционалните кредити во однос на бруто кредитите изнесуваат </a:t>
            </a:r>
            <a:r>
              <a:rPr lang="mk-MK" sz="1100" b="1" i="1" dirty="0">
                <a:solidFill>
                  <a:schemeClr val="bg1"/>
                </a:solidFill>
              </a:rPr>
              <a:t>2,69</a:t>
            </a:r>
            <a:r>
              <a:rPr kumimoji="0" lang="mk-MK" sz="11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%</a:t>
            </a:r>
            <a:r>
              <a:rPr kumimoji="0" lang="en-GB" sz="11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mk-MK" sz="11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и бележат годишен под од 0(-0,1пп) или (-0,</a:t>
            </a:r>
            <a:r>
              <a:rPr kumimoji="0" lang="en-US" sz="11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0</a:t>
            </a:r>
            <a:r>
              <a:rPr kumimoji="0" lang="mk-MK" sz="11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3) пп квартално</a:t>
            </a:r>
          </a:p>
          <a:p>
            <a:pPr lvl="1" algn="just">
              <a:buFont typeface="Wingdings" panose="05000000000000000000" pitchFamily="2" charset="2"/>
              <a:buChar char="ü"/>
              <a:defRPr/>
            </a:pPr>
            <a:r>
              <a:rPr lang="mk-MK" sz="1100" dirty="0">
                <a:solidFill>
                  <a:schemeClr val="bg1"/>
                </a:solidFill>
              </a:rPr>
              <a:t>Учеството на нефункционалните кредити на домаќинствата во вкупните нефункционални кредити е </a:t>
            </a:r>
            <a:r>
              <a:rPr lang="en-US" sz="1100" dirty="0">
                <a:solidFill>
                  <a:schemeClr val="bg1"/>
                </a:solidFill>
              </a:rPr>
              <a:t>4</a:t>
            </a:r>
            <a:r>
              <a:rPr lang="mk-MK" sz="1100" dirty="0">
                <a:solidFill>
                  <a:schemeClr val="bg1"/>
                </a:solidFill>
              </a:rPr>
              <a:t>7%, додека нефинансиските друштва се </a:t>
            </a:r>
            <a:r>
              <a:rPr lang="en-US" sz="1100" dirty="0">
                <a:solidFill>
                  <a:schemeClr val="bg1"/>
                </a:solidFill>
              </a:rPr>
              <a:t>5</a:t>
            </a:r>
            <a:r>
              <a:rPr lang="mk-MK" sz="1100" dirty="0">
                <a:solidFill>
                  <a:schemeClr val="bg1"/>
                </a:solidFill>
              </a:rPr>
              <a:t>2% </a:t>
            </a:r>
            <a:endParaRPr kumimoji="0" lang="mk-MK" sz="110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mk-MK" sz="1100" b="1" u="none" strike="noStrike" kern="1200" cap="none" spc="0" normalizeH="0" baseline="0" noProof="0" dirty="0">
                <a:ln>
                  <a:noFill/>
                </a:ln>
                <a:solidFill>
                  <a:srgbClr val="FF99FF"/>
                </a:solidFill>
                <a:effectLst/>
                <a:uLnTx/>
                <a:uFillTx/>
                <a:ea typeface="+mn-ea"/>
                <a:cs typeface="+mn-cs"/>
              </a:rPr>
              <a:t>ЕВРОЗОНА 2,</a:t>
            </a:r>
            <a:r>
              <a:rPr lang="mk-MK" sz="1100" b="1" dirty="0">
                <a:solidFill>
                  <a:srgbClr val="FF99FF"/>
                </a:solidFill>
              </a:rPr>
              <a:t>28</a:t>
            </a:r>
            <a:r>
              <a:rPr kumimoji="0" lang="mk-MK" sz="1100" b="1" u="none" strike="noStrike" kern="1200" cap="none" spc="0" normalizeH="0" baseline="0" noProof="0" dirty="0">
                <a:ln>
                  <a:noFill/>
                </a:ln>
                <a:solidFill>
                  <a:srgbClr val="FF99FF"/>
                </a:solidFill>
                <a:effectLst/>
                <a:uLnTx/>
                <a:uFillTx/>
                <a:ea typeface="+mn-ea"/>
                <a:cs typeface="+mn-cs"/>
              </a:rPr>
              <a:t>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mk-MK" sz="11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Покриеноста на нефункционалните кредити со исправка на вредност за нефункционални кредити изнесува 62,9% и бележи годишен пад од (-7,2пп) </a:t>
            </a:r>
            <a:r>
              <a:rPr lang="mk-MK" sz="1100" b="1" i="1" dirty="0">
                <a:solidFill>
                  <a:schemeClr val="bg1"/>
                </a:solidFill>
              </a:rPr>
              <a:t>односно</a:t>
            </a:r>
            <a:r>
              <a:rPr kumimoji="0" lang="mk-MK" sz="11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 (-1,3 пп) на квартална основа.</a:t>
            </a:r>
          </a:p>
          <a:p>
            <a:pPr>
              <a:defRPr/>
            </a:pPr>
            <a:r>
              <a:rPr kumimoji="0" lang="mk-MK" sz="1100" b="1" u="none" strike="noStrike" kern="1200" cap="none" spc="0" normalizeH="0" baseline="0" noProof="0" dirty="0">
                <a:ln>
                  <a:noFill/>
                </a:ln>
                <a:solidFill>
                  <a:srgbClr val="FF99FF"/>
                </a:solidFill>
                <a:effectLst/>
                <a:uLnTx/>
                <a:uFillTx/>
                <a:ea typeface="+mn-ea"/>
                <a:cs typeface="+mn-cs"/>
              </a:rPr>
              <a:t>ЕВРОЗОНА 39,6%</a:t>
            </a: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endParaRPr lang="mk-MK" sz="1100" dirty="0">
              <a:solidFill>
                <a:srgbClr val="00B0F0"/>
              </a:solidFill>
            </a:endParaRP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mk-MK" sz="1100" dirty="0">
                <a:solidFill>
                  <a:srgbClr val="00B0F0"/>
                </a:solidFill>
              </a:rPr>
              <a:t>Извор</a:t>
            </a:r>
            <a:r>
              <a:rPr lang="en-GB" sz="1100" dirty="0">
                <a:solidFill>
                  <a:srgbClr val="00B0F0"/>
                </a:solidFill>
              </a:rPr>
              <a:t>: </a:t>
            </a:r>
            <a:r>
              <a:rPr lang="mk-MK" sz="1100" dirty="0">
                <a:solidFill>
                  <a:srgbClr val="00B0F0"/>
                </a:solidFill>
              </a:rPr>
              <a:t>Народна Банка</a:t>
            </a: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100" dirty="0">
                <a:solidFill>
                  <a:srgbClr val="00B0F0"/>
                </a:solidFill>
              </a:rPr>
              <a:t>Податоци и показатели за банкарскиот систем на Република Северна Македонија, ИЗВЕШТАЈ ЗА РИЗИЦИТЕ ВО БАНКАРСКИОТ СИСТЕМ НА РС МАКЕДОНИЈА анекс 5</a:t>
            </a: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100" b="0" i="0" u="none" strike="noStrike" dirty="0">
                <a:solidFill>
                  <a:srgbClr val="00B0F0"/>
                </a:solidFill>
                <a:effectLst/>
              </a:rPr>
              <a:t>European Central Bank</a:t>
            </a:r>
            <a:r>
              <a:rPr lang="ru-RU" sz="1100" b="1" dirty="0">
                <a:solidFill>
                  <a:srgbClr val="00B0F0"/>
                </a:solidFill>
              </a:rPr>
              <a:t>│</a:t>
            </a:r>
            <a:r>
              <a:rPr lang="en-GB" sz="1100" b="0" i="0" u="none" strike="noStrike" dirty="0">
                <a:solidFill>
                  <a:srgbClr val="00B0F0"/>
                </a:solidFill>
                <a:effectLst/>
              </a:rPr>
              <a:t>Banking supervision</a:t>
            </a:r>
            <a:endParaRPr lang="en-GB" sz="1100" i="1" dirty="0">
              <a:solidFill>
                <a:schemeClr val="bg1"/>
              </a:solidFill>
            </a:endParaRPr>
          </a:p>
        </p:txBody>
      </p:sp>
      <p:sp>
        <p:nvSpPr>
          <p:cNvPr id="13" name="object 8">
            <a:extLst>
              <a:ext uri="{FF2B5EF4-FFF2-40B4-BE49-F238E27FC236}">
                <a16:creationId xmlns:a16="http://schemas.microsoft.com/office/drawing/2014/main" id="{E632287D-17E2-74EC-CBDF-7D3A95CE0945}"/>
              </a:ext>
            </a:extLst>
          </p:cNvPr>
          <p:cNvSpPr/>
          <p:nvPr/>
        </p:nvSpPr>
        <p:spPr>
          <a:xfrm>
            <a:off x="11237843" y="169140"/>
            <a:ext cx="691560" cy="374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rgbClr val="0070C0"/>
              </a:solidFill>
            </a:endParaRPr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ED9E69CF-237F-CAB6-74E4-9B72F59E1608}"/>
              </a:ext>
            </a:extLst>
          </p:cNvPr>
          <p:cNvSpPr/>
          <p:nvPr/>
        </p:nvSpPr>
        <p:spPr>
          <a:xfrm>
            <a:off x="0" y="1"/>
            <a:ext cx="4427984" cy="323172"/>
          </a:xfrm>
          <a:custGeom>
            <a:avLst/>
            <a:gdLst/>
            <a:ahLst/>
            <a:cxnLst/>
            <a:rect l="l" t="t" r="r" b="b"/>
            <a:pathLst>
              <a:path w="10439400" h="719455">
                <a:moveTo>
                  <a:pt x="10439400" y="0"/>
                </a:moveTo>
                <a:lnTo>
                  <a:pt x="0" y="0"/>
                </a:lnTo>
                <a:lnTo>
                  <a:pt x="0" y="719327"/>
                </a:lnTo>
                <a:lnTo>
                  <a:pt x="239776" y="702817"/>
                </a:lnTo>
                <a:lnTo>
                  <a:pt x="239776" y="239775"/>
                </a:lnTo>
                <a:lnTo>
                  <a:pt x="6959600" y="239775"/>
                </a:lnTo>
                <a:lnTo>
                  <a:pt x="10439400" y="0"/>
                </a:lnTo>
                <a:close/>
              </a:path>
            </a:pathLst>
          </a:cu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 wrap="square" lIns="0" tIns="0" rIns="0" bIns="0" rtlCol="0"/>
          <a:lstStyle/>
          <a:p>
            <a:endParaRPr dirty="0">
              <a:solidFill>
                <a:srgbClr val="FF99CC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A88640A-48F3-99A6-8229-E0C142A12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260" y="169140"/>
            <a:ext cx="11999742" cy="615584"/>
          </a:xfrm>
        </p:spPr>
        <p:txBody>
          <a:bodyPr>
            <a:noAutofit/>
          </a:bodyPr>
          <a:lstStyle/>
          <a:p>
            <a:pPr algn="l"/>
            <a:r>
              <a:rPr lang="mk-MK" sz="1400" b="1" dirty="0">
                <a:solidFill>
                  <a:srgbClr val="002060"/>
                </a:solidFill>
                <a:latin typeface="+mn-lt"/>
                <a:cs typeface="Aldhabi" panose="020B0604020202020204" pitchFamily="2" charset="-78"/>
              </a:rPr>
              <a:t>Македонски банкарски сектор</a:t>
            </a:r>
            <a:r>
              <a:rPr lang="en-GB" sz="1400" b="1" dirty="0">
                <a:solidFill>
                  <a:srgbClr val="002060"/>
                </a:solidFill>
                <a:latin typeface="+mn-lt"/>
                <a:cs typeface="Aldhabi" panose="020B0604020202020204" pitchFamily="2" charset="-78"/>
              </a:rPr>
              <a:t>: </a:t>
            </a:r>
            <a: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  <a:t> </a:t>
            </a:r>
            <a:b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</a:br>
            <a:r>
              <a:rPr lang="mk-MK" sz="1400" dirty="0">
                <a:solidFill>
                  <a:srgbClr val="002060"/>
                </a:solidFill>
                <a:latin typeface="+mn-lt"/>
                <a:cs typeface="Aldhabi" panose="020B0604020202020204" pitchFamily="2" charset="-78"/>
              </a:rPr>
              <a:t>КРЕДИТИ, квалитет на актива</a:t>
            </a:r>
            <a:r>
              <a:rPr lang="en-US" sz="1400" dirty="0">
                <a:solidFill>
                  <a:srgbClr val="002060"/>
                </a:solidFill>
                <a:latin typeface="+mn-lt"/>
                <a:cs typeface="Aldhabi" panose="020B0604020202020204" pitchFamily="2" charset="-78"/>
              </a:rPr>
              <a:t>, </a:t>
            </a:r>
            <a:r>
              <a:rPr lang="mk-MK" sz="1400" dirty="0">
                <a:solidFill>
                  <a:srgbClr val="002060"/>
                </a:solidFill>
                <a:latin typeface="+mn-lt"/>
                <a:cs typeface="Aldhabi" panose="020B0604020202020204" pitchFamily="2" charset="-78"/>
              </a:rPr>
              <a:t>кредитен ризик</a:t>
            </a:r>
            <a:endParaRPr lang="en-US" sz="1400" b="1" dirty="0">
              <a:solidFill>
                <a:srgbClr val="002060"/>
              </a:solidFill>
              <a:latin typeface="+mn-lt"/>
              <a:cs typeface="Aldhabi" panose="020B0604020202020204" pitchFamily="2" charset="-78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6B459F6-FA60-9DAF-F9D9-CF5BA3AC89AB}"/>
              </a:ext>
            </a:extLst>
          </p:cNvPr>
          <p:cNvSpPr txBox="1"/>
          <p:nvPr/>
        </p:nvSpPr>
        <p:spPr>
          <a:xfrm>
            <a:off x="11175592" y="554843"/>
            <a:ext cx="70476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000" b="1" dirty="0">
                <a:solidFill>
                  <a:srgbClr val="002060"/>
                </a:solidFill>
              </a:rPr>
              <a:t>4</a:t>
            </a:r>
            <a:r>
              <a:rPr lang="en-GB" sz="1000" b="1" dirty="0">
                <a:solidFill>
                  <a:srgbClr val="002060"/>
                </a:solidFill>
              </a:rPr>
              <a:t>Q 202</a:t>
            </a:r>
            <a:r>
              <a:rPr lang="mk-MK" sz="1000" b="1" dirty="0">
                <a:solidFill>
                  <a:srgbClr val="002060"/>
                </a:solidFill>
              </a:rPr>
              <a:t>4</a:t>
            </a:r>
            <a:endParaRPr lang="en-US" sz="1000" b="1" dirty="0">
              <a:solidFill>
                <a:srgbClr val="002060"/>
              </a:solidFill>
            </a:endParaRP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CD70D28E-96EB-4C89-C578-932D5465B0C6}"/>
              </a:ext>
            </a:extLst>
          </p:cNvPr>
          <p:cNvGraphicFramePr>
            <a:graphicFrameLocks/>
          </p:cNvGraphicFramePr>
          <p:nvPr/>
        </p:nvGraphicFramePr>
        <p:xfrm>
          <a:off x="6599583" y="3664257"/>
          <a:ext cx="5022669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F377D0CF-BA79-4744-B8F3-5F8DEF52B6D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8414428"/>
              </p:ext>
            </p:extLst>
          </p:nvPr>
        </p:nvGraphicFramePr>
        <p:xfrm>
          <a:off x="370047" y="1236391"/>
          <a:ext cx="5498907" cy="21926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611EB13F-4850-47D6-BE6F-B767AB18904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0086604"/>
              </p:ext>
            </p:extLst>
          </p:nvPr>
        </p:nvGraphicFramePr>
        <p:xfrm>
          <a:off x="6419362" y="3842652"/>
          <a:ext cx="5460999" cy="27235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21FF0956-6153-B23E-7DDB-BF38CFEE91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8017433"/>
              </p:ext>
            </p:extLst>
          </p:nvPr>
        </p:nvGraphicFramePr>
        <p:xfrm>
          <a:off x="6323048" y="1343608"/>
          <a:ext cx="5299204" cy="16717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44410">
                  <a:extLst>
                    <a:ext uri="{9D8B030D-6E8A-4147-A177-3AD203B41FA5}">
                      <a16:colId xmlns:a16="http://schemas.microsoft.com/office/drawing/2014/main" val="520046316"/>
                    </a:ext>
                  </a:extLst>
                </a:gridCol>
                <a:gridCol w="247194">
                  <a:extLst>
                    <a:ext uri="{9D8B030D-6E8A-4147-A177-3AD203B41FA5}">
                      <a16:colId xmlns:a16="http://schemas.microsoft.com/office/drawing/2014/main" val="1848950329"/>
                    </a:ext>
                  </a:extLst>
                </a:gridCol>
                <a:gridCol w="926974">
                  <a:extLst>
                    <a:ext uri="{9D8B030D-6E8A-4147-A177-3AD203B41FA5}">
                      <a16:colId xmlns:a16="http://schemas.microsoft.com/office/drawing/2014/main" val="2309138063"/>
                    </a:ext>
                  </a:extLst>
                </a:gridCol>
                <a:gridCol w="880626">
                  <a:extLst>
                    <a:ext uri="{9D8B030D-6E8A-4147-A177-3AD203B41FA5}">
                      <a16:colId xmlns:a16="http://schemas.microsoft.com/office/drawing/2014/main" val="97839676"/>
                    </a:ext>
                  </a:extLst>
                </a:gridCol>
              </a:tblGrid>
              <a:tr h="970688">
                <a:tc>
                  <a:txBody>
                    <a:bodyPr/>
                    <a:lstStyle/>
                    <a:p>
                      <a:pPr algn="ctr" fontAlgn="ctr"/>
                      <a:r>
                        <a:rPr lang="mk-MK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Индикатори за квалитет на кредитното портфолио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годишна промена </a:t>
                      </a:r>
                    </a:p>
                    <a:p>
                      <a:pPr algn="ctr" fontAlgn="b"/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(пп)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квартална промена (пп)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74318604"/>
                  </a:ext>
                </a:extLst>
              </a:tr>
              <a:tr h="35052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Нефункционални кредити / Вкупни кредити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1" u="none" strike="noStrike" dirty="0">
                          <a:solidFill>
                            <a:srgbClr val="00FF00"/>
                          </a:solidFill>
                          <a:effectLst/>
                        </a:rPr>
                        <a:t>↓</a:t>
                      </a:r>
                      <a:endParaRPr lang="en-US" sz="900" b="1" i="0" u="none" strike="noStrike" dirty="0">
                        <a:solidFill>
                          <a:srgbClr val="00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-0.1</a:t>
                      </a:r>
                      <a:endParaRPr lang="en-US" sz="1000" b="0" i="0" u="none" strike="noStrike" dirty="0">
                        <a:solidFill>
                          <a:srgbClr val="00206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u="none" strike="noStrike">
                          <a:solidFill>
                            <a:srgbClr val="002060"/>
                          </a:solidFill>
                          <a:effectLst/>
                        </a:rPr>
                        <a:t>-0.3</a:t>
                      </a:r>
                      <a:endParaRPr lang="en-US" sz="1000" b="0" i="0" u="none" strike="noStrike">
                        <a:solidFill>
                          <a:srgbClr val="00206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538185323"/>
                  </a:ext>
                </a:extLst>
              </a:tr>
              <a:tr h="35052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Покриеност на нефункционалните кредити со исправката на вредност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1" u="none" strike="noStrike" dirty="0">
                          <a:solidFill>
                            <a:srgbClr val="00FF00"/>
                          </a:solidFill>
                          <a:effectLst/>
                        </a:rPr>
                        <a:t>↓</a:t>
                      </a:r>
                      <a:endParaRPr lang="en-US" sz="900" b="1" i="0" u="none" strike="noStrike" dirty="0">
                        <a:solidFill>
                          <a:srgbClr val="00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-7.2</a:t>
                      </a:r>
                      <a:endParaRPr lang="en-US" sz="1000" b="0" i="0" u="none" strike="noStrike" dirty="0">
                        <a:solidFill>
                          <a:srgbClr val="00206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-1.3</a:t>
                      </a:r>
                      <a:endParaRPr lang="en-US" sz="1000" b="0" i="0" u="none" strike="noStrike" dirty="0">
                        <a:solidFill>
                          <a:srgbClr val="00206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6936137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40573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6">
            <a:extLst>
              <a:ext uri="{FF2B5EF4-FFF2-40B4-BE49-F238E27FC236}">
                <a16:creationId xmlns:a16="http://schemas.microsoft.com/office/drawing/2014/main" id="{18DACE59-E83F-4419-BDA8-06A4FBE59298}"/>
              </a:ext>
            </a:extLst>
          </p:cNvPr>
          <p:cNvSpPr>
            <a:spLocks noGrp="1" noChangeArrowheads="1"/>
          </p:cNvSpPr>
          <p:nvPr>
            <p:ph sz="quarter" idx="4"/>
          </p:nvPr>
        </p:nvSpPr>
        <p:spPr bwMode="gray">
          <a:xfrm>
            <a:off x="5238740" y="3613798"/>
            <a:ext cx="6720973" cy="2973614"/>
          </a:xfrm>
          <a:prstGeom prst="roundRect">
            <a:avLst>
              <a:gd name="adj" fmla="val 20745"/>
            </a:avLst>
          </a:prstGeom>
          <a:solidFill>
            <a:srgbClr val="002060"/>
          </a:solidFill>
          <a:ln>
            <a:solidFill>
              <a:srgbClr val="002060"/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numCol="2" anchor="ctr">
            <a:normAutofit lnSpcReduction="10000"/>
          </a:bodyPr>
          <a:lstStyle/>
          <a:p>
            <a:pPr algn="just" fontAlgn="t">
              <a:lnSpc>
                <a:spcPct val="100000"/>
              </a:lnSpc>
              <a:spcBef>
                <a:spcPts val="0"/>
              </a:spcBef>
            </a:pPr>
            <a:r>
              <a:rPr lang="ru-RU" sz="1200" dirty="0">
                <a:solidFill>
                  <a:schemeClr val="bg1"/>
                </a:solidFill>
              </a:rPr>
              <a:t>Во структурата на изворите на финансирање на</a:t>
            </a:r>
            <a:r>
              <a:rPr lang="en-GB" sz="1200" dirty="0">
                <a:solidFill>
                  <a:schemeClr val="bg1"/>
                </a:solidFill>
              </a:rPr>
              <a:t> </a:t>
            </a:r>
            <a:r>
              <a:rPr lang="ru-RU" sz="1200" dirty="0">
                <a:solidFill>
                  <a:schemeClr val="bg1"/>
                </a:solidFill>
              </a:rPr>
              <a:t>банките</a:t>
            </a:r>
            <a:r>
              <a:rPr lang="en-GB" sz="1200" dirty="0">
                <a:solidFill>
                  <a:schemeClr val="bg1"/>
                </a:solidFill>
              </a:rPr>
              <a:t> </a:t>
            </a:r>
            <a:r>
              <a:rPr lang="ru-RU" sz="1200" dirty="0">
                <a:solidFill>
                  <a:schemeClr val="bg1"/>
                </a:solidFill>
              </a:rPr>
              <a:t>доминираат депозитите 600.967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mk-MK" sz="1200" dirty="0">
                <a:solidFill>
                  <a:schemeClr val="bg1"/>
                </a:solidFill>
              </a:rPr>
              <a:t>мил.денари </a:t>
            </a:r>
            <a:r>
              <a:rPr lang="ru-RU" sz="1200" dirty="0">
                <a:solidFill>
                  <a:schemeClr val="bg1"/>
                </a:solidFill>
              </a:rPr>
              <a:t>кои учествуваат со 7</a:t>
            </a:r>
            <a:r>
              <a:rPr lang="en-US" sz="1200" dirty="0">
                <a:solidFill>
                  <a:schemeClr val="bg1"/>
                </a:solidFill>
              </a:rPr>
              <a:t>3</a:t>
            </a:r>
            <a:r>
              <a:rPr lang="ru-RU" sz="1200" dirty="0">
                <a:solidFill>
                  <a:schemeClr val="bg1"/>
                </a:solidFill>
              </a:rPr>
              <a:t>% или милиони денари. Во однос на мината година бележат пораст од </a:t>
            </a:r>
            <a:r>
              <a:rPr lang="mk-MK" sz="1200" dirty="0">
                <a:solidFill>
                  <a:schemeClr val="bg1"/>
                </a:solidFill>
              </a:rPr>
              <a:t>11,4</a:t>
            </a:r>
            <a:r>
              <a:rPr lang="ru-RU" sz="1200" dirty="0">
                <a:solidFill>
                  <a:schemeClr val="bg1"/>
                </a:solidFill>
              </a:rPr>
              <a:t>% или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mk-MK" sz="1200" dirty="0">
                <a:solidFill>
                  <a:schemeClr val="bg1"/>
                </a:solidFill>
              </a:rPr>
              <a:t>7,9</a:t>
            </a:r>
            <a:r>
              <a:rPr lang="ru-RU" sz="1200" dirty="0">
                <a:solidFill>
                  <a:schemeClr val="bg1"/>
                </a:solidFill>
              </a:rPr>
              <a:t>% квартално</a:t>
            </a:r>
          </a:p>
          <a:p>
            <a:pPr algn="just" fontAlgn="t">
              <a:lnSpc>
                <a:spcPct val="100000"/>
              </a:lnSpc>
              <a:spcBef>
                <a:spcPts val="0"/>
              </a:spcBef>
            </a:pPr>
            <a:r>
              <a:rPr lang="ru-RU" sz="1200" dirty="0">
                <a:solidFill>
                  <a:schemeClr val="bg1"/>
                </a:solidFill>
              </a:rPr>
              <a:t>Капиталот и резервите учествуваат со 13% или 105.206</a:t>
            </a:r>
            <a:r>
              <a:rPr lang="en-US" sz="1200" b="0" i="0" u="none" strike="noStrike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ru-RU" sz="1200" dirty="0">
                <a:solidFill>
                  <a:schemeClr val="bg1"/>
                </a:solidFill>
              </a:rPr>
              <a:t>мил.денари, бележат годишен пораст од 13,2% или 1</a:t>
            </a:r>
            <a:r>
              <a:rPr lang="en-US" sz="1200" dirty="0">
                <a:solidFill>
                  <a:schemeClr val="bg1"/>
                </a:solidFill>
              </a:rPr>
              <a:t>.3</a:t>
            </a:r>
            <a:r>
              <a:rPr lang="ru-RU" sz="1200" dirty="0">
                <a:solidFill>
                  <a:schemeClr val="bg1"/>
                </a:solidFill>
              </a:rPr>
              <a:t>% кварталн</a:t>
            </a:r>
            <a:r>
              <a:rPr lang="en-GB" sz="1200" dirty="0">
                <a:solidFill>
                  <a:schemeClr val="bg1"/>
                </a:solidFill>
              </a:rPr>
              <a:t>o</a:t>
            </a:r>
            <a:endParaRPr lang="ru-RU" sz="1200" dirty="0">
              <a:solidFill>
                <a:schemeClr val="bg1"/>
              </a:solidFill>
            </a:endParaRPr>
          </a:p>
          <a:p>
            <a:pPr algn="just" fontAlgn="t">
              <a:lnSpc>
                <a:spcPct val="100000"/>
              </a:lnSpc>
              <a:spcBef>
                <a:spcPts val="0"/>
              </a:spcBef>
            </a:pPr>
            <a:r>
              <a:rPr lang="ru-RU" sz="1200" dirty="0">
                <a:solidFill>
                  <a:schemeClr val="bg1"/>
                </a:solidFill>
              </a:rPr>
              <a:t>Адекватноста на капиталот изнесува 18,9% </a:t>
            </a:r>
            <a:r>
              <a:rPr lang="mk-MK" sz="1200" dirty="0">
                <a:solidFill>
                  <a:schemeClr val="bg1"/>
                </a:solidFill>
              </a:rPr>
              <a:t>бележи пораст од </a:t>
            </a:r>
            <a:r>
              <a:rPr lang="en-GB" sz="1200" dirty="0">
                <a:solidFill>
                  <a:schemeClr val="bg1"/>
                </a:solidFill>
              </a:rPr>
              <a:t>0</a:t>
            </a:r>
            <a:r>
              <a:rPr lang="mk-MK" sz="1200" dirty="0">
                <a:solidFill>
                  <a:schemeClr val="bg1"/>
                </a:solidFill>
              </a:rPr>
              <a:t>,8 пп во однос на    </a:t>
            </a:r>
            <a:r>
              <a:rPr lang="ru-RU" sz="1200" dirty="0">
                <a:solidFill>
                  <a:schemeClr val="bg1"/>
                </a:solidFill>
              </a:rPr>
              <a:t>минатата година односно </a:t>
            </a:r>
            <a:r>
              <a:rPr lang="mk-MK" sz="1200" dirty="0">
                <a:solidFill>
                  <a:schemeClr val="bg1"/>
                </a:solidFill>
              </a:rPr>
              <a:t>пад од (0,01</a:t>
            </a:r>
            <a:r>
              <a:rPr lang="ru-RU" sz="1200" dirty="0">
                <a:solidFill>
                  <a:schemeClr val="bg1"/>
                </a:solidFill>
              </a:rPr>
              <a:t> пп) на квартална основа</a:t>
            </a:r>
            <a:r>
              <a:rPr lang="en-GB" sz="1200" dirty="0">
                <a:solidFill>
                  <a:schemeClr val="bg1"/>
                </a:solidFill>
              </a:rPr>
              <a:t>,</a:t>
            </a:r>
            <a:r>
              <a:rPr lang="ru-RU" sz="1200" dirty="0">
                <a:solidFill>
                  <a:schemeClr val="bg1"/>
                </a:solidFill>
              </a:rPr>
              <a:t> истото укажува на</a:t>
            </a:r>
            <a:r>
              <a:rPr lang="en-GB" sz="1200" dirty="0">
                <a:solidFill>
                  <a:schemeClr val="bg1"/>
                </a:solidFill>
              </a:rPr>
              <a:t> </a:t>
            </a:r>
            <a:r>
              <a:rPr lang="mk-MK" sz="1200" dirty="0">
                <a:solidFill>
                  <a:schemeClr val="bg1"/>
                </a:solidFill>
              </a:rPr>
              <a:t>к</a:t>
            </a:r>
            <a:r>
              <a:rPr lang="ru-RU" sz="1200" dirty="0">
                <a:solidFill>
                  <a:schemeClr val="bg1"/>
                </a:solidFill>
              </a:rPr>
              <a:t>апацитет за покривање на ризиците од работењето од страна на банките како и на</a:t>
            </a:r>
            <a:r>
              <a:rPr lang="en-GB" sz="1200" dirty="0">
                <a:solidFill>
                  <a:schemeClr val="bg1"/>
                </a:solidFill>
              </a:rPr>
              <a:t> </a:t>
            </a:r>
            <a:r>
              <a:rPr lang="ru-RU" sz="1200" dirty="0">
                <a:solidFill>
                  <a:schemeClr val="bg1"/>
                </a:solidFill>
              </a:rPr>
              <a:t>стабилно ниво на солвентност на банкарскиот сектор</a:t>
            </a:r>
            <a:endParaRPr lang="en-GB" sz="1200" dirty="0">
              <a:solidFill>
                <a:schemeClr val="bg1"/>
              </a:solidFill>
            </a:endParaRPr>
          </a:p>
          <a:p>
            <a:pPr algn="just" fontAlgn="t">
              <a:lnSpc>
                <a:spcPct val="100000"/>
              </a:lnSpc>
              <a:spcBef>
                <a:spcPts val="0"/>
              </a:spcBef>
            </a:pPr>
            <a:r>
              <a:rPr kumimoji="0" lang="mk-MK" sz="1200" b="1" u="none" strike="noStrike" kern="1200" cap="none" spc="0" normalizeH="0" baseline="0" noProof="0" dirty="0">
                <a:ln>
                  <a:noFill/>
                </a:ln>
                <a:solidFill>
                  <a:srgbClr val="FF99C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ЕВРОЗОНА </a:t>
            </a:r>
            <a:r>
              <a:rPr kumimoji="0" lang="en-GB" sz="1200" b="1" u="none" strike="noStrike" kern="1200" cap="none" spc="0" normalizeH="0" baseline="0" noProof="0" dirty="0">
                <a:ln>
                  <a:noFill/>
                </a:ln>
                <a:solidFill>
                  <a:srgbClr val="FF99C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15.</a:t>
            </a:r>
            <a:r>
              <a:rPr kumimoji="0" lang="mk-MK" sz="1200" b="1" u="none" strike="noStrike" kern="1200" cap="none" spc="0" normalizeH="0" baseline="0" noProof="0" dirty="0">
                <a:ln>
                  <a:noFill/>
                </a:ln>
                <a:solidFill>
                  <a:srgbClr val="FF99C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86%</a:t>
            </a: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mk-MK" sz="1200" dirty="0">
                <a:solidFill>
                  <a:schemeClr val="bg1"/>
                </a:solidFill>
              </a:rPr>
              <a:t>	Извор</a:t>
            </a:r>
            <a:r>
              <a:rPr lang="en-GB" sz="1200" dirty="0">
                <a:solidFill>
                  <a:schemeClr val="bg1"/>
                </a:solidFill>
              </a:rPr>
              <a:t>: </a:t>
            </a:r>
            <a:endParaRPr lang="mk-MK" sz="1200" dirty="0">
              <a:solidFill>
                <a:schemeClr val="bg1"/>
              </a:solidFill>
            </a:endParaRP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mk-MK" sz="1200" dirty="0">
                <a:solidFill>
                  <a:schemeClr val="bg1"/>
                </a:solidFill>
              </a:rPr>
              <a:t>	Народна Банка</a:t>
            </a: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200" dirty="0">
                <a:solidFill>
                  <a:schemeClr val="bg1"/>
                </a:solidFill>
              </a:rPr>
              <a:t>	Податоци и показатели за 	банкарскиот 	систем на 	Република 	Северна 	Македонија, </a:t>
            </a: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200" dirty="0">
                <a:solidFill>
                  <a:schemeClr val="bg1"/>
                </a:solidFill>
              </a:rPr>
              <a:t>	ИЗВЕШТАЈ ЗА РИЗИЦИТЕ ВО  	БАНКАРСКИОТ СИСТЕМ НА РС 	МАКЕДОНИЈА</a:t>
            </a:r>
            <a:r>
              <a:rPr lang="en-US" sz="1200" dirty="0">
                <a:solidFill>
                  <a:schemeClr val="bg1"/>
                </a:solidFill>
              </a:rPr>
              <a:t>, </a:t>
            </a:r>
            <a:r>
              <a:rPr lang="mk-MK" sz="1200" dirty="0">
                <a:solidFill>
                  <a:schemeClr val="bg1"/>
                </a:solidFill>
              </a:rPr>
              <a:t>анекс 31</a:t>
            </a:r>
            <a:endParaRPr lang="ru-RU" sz="1200" dirty="0">
              <a:solidFill>
                <a:schemeClr val="bg1"/>
              </a:solidFill>
            </a:endParaRP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200" b="0" i="0" u="none" strike="noStrike" dirty="0">
                <a:solidFill>
                  <a:schemeClr val="bg1"/>
                </a:solidFill>
                <a:effectLst/>
              </a:rPr>
              <a:t>	</a:t>
            </a:r>
            <a:r>
              <a:rPr lang="en-GB" sz="1200" b="0" i="0" u="none" strike="noStrike" dirty="0">
                <a:solidFill>
                  <a:schemeClr val="bg1"/>
                </a:solidFill>
                <a:effectLst/>
              </a:rPr>
              <a:t>European Central Bank</a:t>
            </a:r>
            <a:r>
              <a:rPr lang="ru-RU" sz="1200" b="1" dirty="0">
                <a:solidFill>
                  <a:schemeClr val="bg1"/>
                </a:solidFill>
              </a:rPr>
              <a:t>│</a:t>
            </a:r>
            <a:r>
              <a:rPr lang="en-GB" sz="1200" b="0" i="0" u="none" strike="noStrike" dirty="0">
                <a:solidFill>
                  <a:schemeClr val="bg1"/>
                </a:solidFill>
                <a:effectLst/>
              </a:rPr>
              <a:t>Banking</a:t>
            </a:r>
            <a:r>
              <a:rPr lang="mk-MK" sz="1200" b="0" i="0" u="none" strike="noStrike" dirty="0">
                <a:solidFill>
                  <a:schemeClr val="bg1"/>
                </a:solidFill>
                <a:effectLst/>
              </a:rPr>
              <a:t> 	</a:t>
            </a:r>
            <a:r>
              <a:rPr lang="en-GB" sz="1200" b="0" i="0" u="none" strike="noStrike" dirty="0">
                <a:solidFill>
                  <a:schemeClr val="bg1"/>
                </a:solidFill>
                <a:effectLst/>
              </a:rPr>
              <a:t>supervision</a:t>
            </a:r>
            <a:endParaRPr lang="en-GB" sz="1200" dirty="0">
              <a:solidFill>
                <a:schemeClr val="bg1"/>
              </a:solidFill>
            </a:endParaRP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34EC46BD-C29B-DA76-7C6D-89BED187C0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9298081"/>
              </p:ext>
            </p:extLst>
          </p:nvPr>
        </p:nvGraphicFramePr>
        <p:xfrm>
          <a:off x="51277" y="814329"/>
          <a:ext cx="7209908" cy="2545996"/>
        </p:xfrm>
        <a:graphic>
          <a:graphicData uri="http://schemas.openxmlformats.org/drawingml/2006/table">
            <a:tbl>
              <a:tblPr/>
              <a:tblGrid>
                <a:gridCol w="966406">
                  <a:extLst>
                    <a:ext uri="{9D8B030D-6E8A-4147-A177-3AD203B41FA5}">
                      <a16:colId xmlns:a16="http://schemas.microsoft.com/office/drawing/2014/main" val="2371310569"/>
                    </a:ext>
                  </a:extLst>
                </a:gridCol>
                <a:gridCol w="517113">
                  <a:extLst>
                    <a:ext uri="{9D8B030D-6E8A-4147-A177-3AD203B41FA5}">
                      <a16:colId xmlns:a16="http://schemas.microsoft.com/office/drawing/2014/main" val="762951595"/>
                    </a:ext>
                  </a:extLst>
                </a:gridCol>
                <a:gridCol w="517113">
                  <a:extLst>
                    <a:ext uri="{9D8B030D-6E8A-4147-A177-3AD203B41FA5}">
                      <a16:colId xmlns:a16="http://schemas.microsoft.com/office/drawing/2014/main" val="3686480024"/>
                    </a:ext>
                  </a:extLst>
                </a:gridCol>
                <a:gridCol w="517113">
                  <a:extLst>
                    <a:ext uri="{9D8B030D-6E8A-4147-A177-3AD203B41FA5}">
                      <a16:colId xmlns:a16="http://schemas.microsoft.com/office/drawing/2014/main" val="4147596208"/>
                    </a:ext>
                  </a:extLst>
                </a:gridCol>
                <a:gridCol w="517113">
                  <a:extLst>
                    <a:ext uri="{9D8B030D-6E8A-4147-A177-3AD203B41FA5}">
                      <a16:colId xmlns:a16="http://schemas.microsoft.com/office/drawing/2014/main" val="1102185611"/>
                    </a:ext>
                  </a:extLst>
                </a:gridCol>
                <a:gridCol w="517113">
                  <a:extLst>
                    <a:ext uri="{9D8B030D-6E8A-4147-A177-3AD203B41FA5}">
                      <a16:colId xmlns:a16="http://schemas.microsoft.com/office/drawing/2014/main" val="3983076434"/>
                    </a:ext>
                  </a:extLst>
                </a:gridCol>
                <a:gridCol w="517113">
                  <a:extLst>
                    <a:ext uri="{9D8B030D-6E8A-4147-A177-3AD203B41FA5}">
                      <a16:colId xmlns:a16="http://schemas.microsoft.com/office/drawing/2014/main" val="1970483407"/>
                    </a:ext>
                  </a:extLst>
                </a:gridCol>
                <a:gridCol w="517113">
                  <a:extLst>
                    <a:ext uri="{9D8B030D-6E8A-4147-A177-3AD203B41FA5}">
                      <a16:colId xmlns:a16="http://schemas.microsoft.com/office/drawing/2014/main" val="1551145318"/>
                    </a:ext>
                  </a:extLst>
                </a:gridCol>
                <a:gridCol w="517113">
                  <a:extLst>
                    <a:ext uri="{9D8B030D-6E8A-4147-A177-3AD203B41FA5}">
                      <a16:colId xmlns:a16="http://schemas.microsoft.com/office/drawing/2014/main" val="1757271263"/>
                    </a:ext>
                  </a:extLst>
                </a:gridCol>
                <a:gridCol w="517113">
                  <a:extLst>
                    <a:ext uri="{9D8B030D-6E8A-4147-A177-3AD203B41FA5}">
                      <a16:colId xmlns:a16="http://schemas.microsoft.com/office/drawing/2014/main" val="3876938482"/>
                    </a:ext>
                  </a:extLst>
                </a:gridCol>
                <a:gridCol w="228885">
                  <a:extLst>
                    <a:ext uri="{9D8B030D-6E8A-4147-A177-3AD203B41FA5}">
                      <a16:colId xmlns:a16="http://schemas.microsoft.com/office/drawing/2014/main" val="3207654719"/>
                    </a:ext>
                  </a:extLst>
                </a:gridCol>
                <a:gridCol w="680300">
                  <a:extLst>
                    <a:ext uri="{9D8B030D-6E8A-4147-A177-3AD203B41FA5}">
                      <a16:colId xmlns:a16="http://schemas.microsoft.com/office/drawing/2014/main" val="1288476619"/>
                    </a:ext>
                  </a:extLst>
                </a:gridCol>
                <a:gridCol w="680300">
                  <a:extLst>
                    <a:ext uri="{9D8B030D-6E8A-4147-A177-3AD203B41FA5}">
                      <a16:colId xmlns:a16="http://schemas.microsoft.com/office/drawing/2014/main" val="2443439902"/>
                    </a:ext>
                  </a:extLst>
                </a:gridCol>
              </a:tblGrid>
              <a:tr h="719117">
                <a:tc>
                  <a:txBody>
                    <a:bodyPr/>
                    <a:lstStyle/>
                    <a:p>
                      <a:pPr algn="ctr" fontAlgn="ctr"/>
                      <a:r>
                        <a:rPr lang="mk-MK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Структура на изворите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2019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202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202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202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202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Q1</a:t>
                      </a:r>
                      <a:r>
                        <a:rPr lang="mk-MK" sz="9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9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Q2</a:t>
                      </a:r>
                      <a:r>
                        <a:rPr lang="mk-MK" sz="9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9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Q3</a:t>
                      </a:r>
                      <a:r>
                        <a:rPr lang="mk-MK" sz="9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9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2024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k-MK" sz="1100" b="1" dirty="0">
                          <a:solidFill>
                            <a:srgbClr val="002060"/>
                          </a:solidFill>
                        </a:rPr>
                        <a:t>Годишна промена 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Квартална промена</a:t>
                      </a:r>
                      <a:r>
                        <a:rPr lang="mk-MK" sz="11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1681012"/>
                  </a:ext>
                </a:extLst>
              </a:tr>
              <a:tr h="557849">
                <a:tc>
                  <a:txBody>
                    <a:bodyPr/>
                    <a:lstStyle/>
                    <a:p>
                      <a:pPr algn="l" fontAlgn="ctr"/>
                      <a:r>
                        <a:rPr lang="mk-MK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Депозити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405,587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430,870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468,844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493,955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539,602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534,525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544,432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556,975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600,967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mk-MK" sz="1000" b="1" dirty="0">
                          <a:solidFill>
                            <a:srgbClr val="00FF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↑</a:t>
                      </a:r>
                      <a:endParaRPr lang="en-US" sz="10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11.4%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7.9%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5252192"/>
                  </a:ext>
                </a:extLst>
              </a:tr>
              <a:tr h="423010">
                <a:tc>
                  <a:txBody>
                    <a:bodyPr/>
                    <a:lstStyle/>
                    <a:p>
                      <a:pPr algn="l" fontAlgn="ctr"/>
                      <a:r>
                        <a:rPr lang="mk-MK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Капитал и резерви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60,295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68,175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73,779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84,361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92,910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98,096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99,596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103,897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105,206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mk-MK" sz="1000" b="1" dirty="0">
                          <a:solidFill>
                            <a:srgbClr val="00FF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↑</a:t>
                      </a:r>
                      <a:endParaRPr lang="en-US" sz="10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13.2%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1.3%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1224086"/>
                  </a:ext>
                </a:extLst>
              </a:tr>
              <a:tr h="423010">
                <a:tc>
                  <a:txBody>
                    <a:bodyPr/>
                    <a:lstStyle/>
                    <a:p>
                      <a:pPr algn="l" fontAlgn="ctr"/>
                      <a:r>
                        <a:rPr lang="mk-MK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Останата пасива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84,087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86,456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96,043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105,939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114,227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106,317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107,216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104,164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118,639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i="0" u="none" strike="noStrike" dirty="0">
                        <a:solidFill>
                          <a:srgbClr val="00FF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3.9%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13.9%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4667135"/>
                  </a:ext>
                </a:extLst>
              </a:tr>
              <a:tr h="423010">
                <a:tc>
                  <a:txBody>
                    <a:bodyPr/>
                    <a:lstStyle/>
                    <a:p>
                      <a:pPr algn="l" fontAlgn="ctr"/>
                      <a:r>
                        <a:rPr lang="mk-MK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Пасива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549,969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585,501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638,666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684,255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746,739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738,938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751,244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765,036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824,812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mk-MK" sz="1000" b="1" dirty="0">
                          <a:solidFill>
                            <a:srgbClr val="00FF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↑</a:t>
                      </a:r>
                      <a:endParaRPr lang="en-US" sz="10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10.5%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7.8%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2158813"/>
                  </a:ext>
                </a:extLst>
              </a:tr>
            </a:tbl>
          </a:graphicData>
        </a:graphic>
      </p:graphicFrame>
      <p:sp>
        <p:nvSpPr>
          <p:cNvPr id="19" name="object 8">
            <a:extLst>
              <a:ext uri="{FF2B5EF4-FFF2-40B4-BE49-F238E27FC236}">
                <a16:creationId xmlns:a16="http://schemas.microsoft.com/office/drawing/2014/main" id="{0C4D0599-CEE9-5E87-D97F-A52A22A29460}"/>
              </a:ext>
            </a:extLst>
          </p:cNvPr>
          <p:cNvSpPr/>
          <p:nvPr/>
        </p:nvSpPr>
        <p:spPr>
          <a:xfrm>
            <a:off x="11237843" y="78298"/>
            <a:ext cx="691560" cy="374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rgbClr val="0070C0"/>
              </a:solidFill>
            </a:endParaRPr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E631A3BC-FCCF-7F0B-5DEF-31B90D35017B}"/>
              </a:ext>
            </a:extLst>
          </p:cNvPr>
          <p:cNvSpPr/>
          <p:nvPr/>
        </p:nvSpPr>
        <p:spPr>
          <a:xfrm>
            <a:off x="0" y="1"/>
            <a:ext cx="4427984" cy="323172"/>
          </a:xfrm>
          <a:custGeom>
            <a:avLst/>
            <a:gdLst/>
            <a:ahLst/>
            <a:cxnLst/>
            <a:rect l="l" t="t" r="r" b="b"/>
            <a:pathLst>
              <a:path w="10439400" h="719455">
                <a:moveTo>
                  <a:pt x="10439400" y="0"/>
                </a:moveTo>
                <a:lnTo>
                  <a:pt x="0" y="0"/>
                </a:lnTo>
                <a:lnTo>
                  <a:pt x="0" y="719327"/>
                </a:lnTo>
                <a:lnTo>
                  <a:pt x="239776" y="702817"/>
                </a:lnTo>
                <a:lnTo>
                  <a:pt x="239776" y="239775"/>
                </a:lnTo>
                <a:lnTo>
                  <a:pt x="6959600" y="239775"/>
                </a:lnTo>
                <a:lnTo>
                  <a:pt x="10439400" y="0"/>
                </a:lnTo>
                <a:close/>
              </a:path>
            </a:pathLst>
          </a:cu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 wrap="square" lIns="0" tIns="0" rIns="0" bIns="0" rtlCol="0"/>
          <a:lstStyle/>
          <a:p>
            <a:endParaRPr dirty="0">
              <a:solidFill>
                <a:srgbClr val="FF99CC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C00697B-99CD-F4A4-32F7-361006FAB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260" y="169140"/>
            <a:ext cx="11999742" cy="615584"/>
          </a:xfrm>
        </p:spPr>
        <p:txBody>
          <a:bodyPr>
            <a:noAutofit/>
          </a:bodyPr>
          <a:lstStyle/>
          <a:p>
            <a:pPr algn="l"/>
            <a:b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</a:br>
            <a: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  <a:t>Ma</a:t>
            </a:r>
            <a:r>
              <a:rPr lang="mk-MK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  <a:t>кедонски банкарски сектор</a:t>
            </a:r>
            <a:b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</a:br>
            <a:r>
              <a:rPr lang="mk-MK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  <a:t>Извори на средства</a:t>
            </a:r>
            <a:endParaRPr lang="en-US" sz="1400" b="1" dirty="0">
              <a:solidFill>
                <a:srgbClr val="002060"/>
              </a:solidFill>
              <a:latin typeface="+mn-lt"/>
              <a:cs typeface="Aldhabi" panose="020B0604020202020204" pitchFamily="2" charset="-7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FBA31E-0F8F-D2F4-8EB5-F7AA8184DF97}"/>
              </a:ext>
            </a:extLst>
          </p:cNvPr>
          <p:cNvSpPr txBox="1"/>
          <p:nvPr/>
        </p:nvSpPr>
        <p:spPr>
          <a:xfrm>
            <a:off x="11175592" y="554843"/>
            <a:ext cx="70476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000" b="1" dirty="0">
                <a:solidFill>
                  <a:srgbClr val="002060"/>
                </a:solidFill>
              </a:rPr>
              <a:t>4</a:t>
            </a:r>
            <a:r>
              <a:rPr lang="en-GB" sz="1000" b="1" dirty="0">
                <a:solidFill>
                  <a:srgbClr val="002060"/>
                </a:solidFill>
              </a:rPr>
              <a:t>Q 202</a:t>
            </a:r>
            <a:r>
              <a:rPr lang="mk-MK" sz="1000" b="1" dirty="0">
                <a:solidFill>
                  <a:srgbClr val="002060"/>
                </a:solidFill>
              </a:rPr>
              <a:t>4</a:t>
            </a:r>
            <a:endParaRPr lang="en-US" sz="1000" b="1" dirty="0">
              <a:solidFill>
                <a:srgbClr val="002060"/>
              </a:solidFill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310B3231-FB91-4A64-8B2D-C6D488B6D33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3881533"/>
              </p:ext>
            </p:extLst>
          </p:nvPr>
        </p:nvGraphicFramePr>
        <p:xfrm>
          <a:off x="279215" y="3613798"/>
          <a:ext cx="4747845" cy="239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A30E4B16-4A99-E24D-860C-2A59C4B2C83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0603377"/>
              </p:ext>
            </p:extLst>
          </p:nvPr>
        </p:nvGraphicFramePr>
        <p:xfrm>
          <a:off x="7348445" y="827536"/>
          <a:ext cx="4580958" cy="25327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7DD5E55-E512-D424-8E3A-247A64A6A04A}"/>
              </a:ext>
            </a:extLst>
          </p:cNvPr>
          <p:cNvSpPr txBox="1"/>
          <p:nvPr/>
        </p:nvSpPr>
        <p:spPr>
          <a:xfrm>
            <a:off x="279215" y="6167535"/>
            <a:ext cx="4747845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mk-MK" sz="1100" dirty="0">
                <a:solidFill>
                  <a:srgbClr val="002060"/>
                </a:solidFill>
              </a:rPr>
              <a:t>Извор</a:t>
            </a:r>
            <a:r>
              <a:rPr lang="en-GB" sz="1100" dirty="0">
                <a:solidFill>
                  <a:srgbClr val="002060"/>
                </a:solidFill>
              </a:rPr>
              <a:t>: </a:t>
            </a:r>
            <a:r>
              <a:rPr lang="mk-MK" sz="1100" dirty="0">
                <a:solidFill>
                  <a:srgbClr val="002060"/>
                </a:solidFill>
              </a:rPr>
              <a:t>Народна Банка</a:t>
            </a: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100" dirty="0">
                <a:solidFill>
                  <a:srgbClr val="002060"/>
                </a:solidFill>
              </a:rPr>
              <a:t>Податоци и показатели за банкарскиот систем на РС Македонија, </a:t>
            </a: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100" dirty="0">
                <a:solidFill>
                  <a:srgbClr val="002060"/>
                </a:solidFill>
              </a:rPr>
              <a:t>ИЗВЕШТАЈ ЗА РИЗИЦИТЕ ВО БАНКАРСКИОТ СИСТЕМ НА РС МАКЕДОНИЈА</a:t>
            </a:r>
            <a:endParaRPr lang="en-GB" sz="11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AE85C5-D750-CA74-B81F-3E186412FB93}"/>
              </a:ext>
            </a:extLst>
          </p:cNvPr>
          <p:cNvSpPr txBox="1"/>
          <p:nvPr/>
        </p:nvSpPr>
        <p:spPr>
          <a:xfrm>
            <a:off x="5747917" y="198744"/>
            <a:ext cx="475173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k-MK" sz="1000" dirty="0">
                <a:solidFill>
                  <a:srgbClr val="002060"/>
                </a:solidFill>
              </a:rPr>
              <a:t>во милиони денари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783541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6">
            <a:extLst>
              <a:ext uri="{FF2B5EF4-FFF2-40B4-BE49-F238E27FC236}">
                <a16:creationId xmlns:a16="http://schemas.microsoft.com/office/drawing/2014/main" id="{18DACE59-E83F-4419-BDA8-06A4FBE59298}"/>
              </a:ext>
            </a:extLst>
          </p:cNvPr>
          <p:cNvSpPr>
            <a:spLocks noGrp="1" noChangeArrowheads="1"/>
          </p:cNvSpPr>
          <p:nvPr>
            <p:ph sz="quarter" idx="4"/>
          </p:nvPr>
        </p:nvSpPr>
        <p:spPr bwMode="gray">
          <a:xfrm>
            <a:off x="7263931" y="1058699"/>
            <a:ext cx="4714296" cy="1804351"/>
          </a:xfrm>
          <a:prstGeom prst="roundRect">
            <a:avLst>
              <a:gd name="adj" fmla="val 20745"/>
            </a:avLst>
          </a:prstGeom>
          <a:solidFill>
            <a:schemeClr val="accent1"/>
          </a:solidFill>
          <a:ln w="9525" algn="ctr">
            <a:solidFill>
              <a:srgbClr val="FF99CC"/>
            </a:solidFill>
            <a:round/>
            <a:headEnd/>
            <a:tailEnd/>
          </a:ln>
        </p:spPr>
        <p:txBody>
          <a:bodyPr wrap="none" numCol="2" anchor="ctr">
            <a:noAutofit/>
          </a:bodyPr>
          <a:lstStyle/>
          <a:p>
            <a:pPr fontAlgn="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100" dirty="0">
                <a:solidFill>
                  <a:schemeClr val="bg1"/>
                </a:solidFill>
              </a:rPr>
              <a:t>Депозити од домаќинствата со учество од 67% во вкупните депозити, бележат</a:t>
            </a:r>
            <a:r>
              <a:rPr lang="mk-MK" sz="1100" dirty="0">
                <a:solidFill>
                  <a:schemeClr val="bg1"/>
                </a:solidFill>
              </a:rPr>
              <a:t> годишен пораст од 13,5 %</a:t>
            </a:r>
            <a:r>
              <a:rPr lang="en-GB" sz="1100" dirty="0">
                <a:solidFill>
                  <a:schemeClr val="bg1"/>
                </a:solidFill>
              </a:rPr>
              <a:t> </a:t>
            </a:r>
            <a:r>
              <a:rPr lang="mk-MK" sz="1100" dirty="0">
                <a:solidFill>
                  <a:schemeClr val="bg1"/>
                </a:solidFill>
              </a:rPr>
              <a:t>или 6,7%</a:t>
            </a:r>
            <a:r>
              <a:rPr lang="en-GB" sz="1100" dirty="0">
                <a:solidFill>
                  <a:schemeClr val="bg1"/>
                </a:solidFill>
              </a:rPr>
              <a:t> </a:t>
            </a:r>
            <a:r>
              <a:rPr lang="mk-MK" sz="1100" dirty="0">
                <a:solidFill>
                  <a:schemeClr val="bg1"/>
                </a:solidFill>
              </a:rPr>
              <a:t>на квартална основа</a:t>
            </a:r>
            <a:endParaRPr lang="en-US" sz="1100" dirty="0">
              <a:solidFill>
                <a:schemeClr val="bg1"/>
              </a:solidFill>
            </a:endParaRPr>
          </a:p>
          <a:p>
            <a:pPr fontAlgn="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en-US" sz="1100" dirty="0">
              <a:solidFill>
                <a:schemeClr val="bg1"/>
              </a:solidFill>
            </a:endParaRP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endParaRPr lang="mk-MK" sz="1100" dirty="0">
              <a:solidFill>
                <a:schemeClr val="bg1"/>
              </a:solidFill>
            </a:endParaRPr>
          </a:p>
          <a:p>
            <a:pPr marL="0" indent="0" algn="just" fontAlgn="t">
              <a:lnSpc>
                <a:spcPct val="100000"/>
              </a:lnSpc>
              <a:spcBef>
                <a:spcPts val="0"/>
              </a:spcBef>
              <a:buNone/>
            </a:pPr>
            <a:endParaRPr lang="mk-MK" sz="1100" dirty="0">
              <a:solidFill>
                <a:schemeClr val="bg1"/>
              </a:solidFill>
            </a:endParaRPr>
          </a:p>
          <a:p>
            <a:pPr fontAlgn="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100" dirty="0">
                <a:solidFill>
                  <a:schemeClr val="bg1"/>
                </a:solidFill>
              </a:rPr>
              <a:t>Нефинансиските друштва  учествуваат со </a:t>
            </a:r>
            <a:r>
              <a:rPr lang="mk-MK" sz="1100" dirty="0">
                <a:solidFill>
                  <a:schemeClr val="bg1"/>
                </a:solidFill>
              </a:rPr>
              <a:t>30% со годишен пораст од 8,6% или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mk-MK" sz="1100" dirty="0">
                <a:solidFill>
                  <a:schemeClr val="bg1"/>
                </a:solidFill>
              </a:rPr>
              <a:t>11,6% </a:t>
            </a:r>
            <a:r>
              <a:rPr lang="ru-RU" sz="1100" dirty="0">
                <a:solidFill>
                  <a:schemeClr val="bg1"/>
                </a:solidFill>
              </a:rPr>
              <a:t>на квартална основа</a:t>
            </a:r>
            <a:endParaRPr lang="en-GB" sz="1100" dirty="0">
              <a:solidFill>
                <a:schemeClr val="bg1"/>
              </a:solidFill>
            </a:endParaRPr>
          </a:p>
        </p:txBody>
      </p:sp>
      <p:sp>
        <p:nvSpPr>
          <p:cNvPr id="11" name="object 8">
            <a:extLst>
              <a:ext uri="{FF2B5EF4-FFF2-40B4-BE49-F238E27FC236}">
                <a16:creationId xmlns:a16="http://schemas.microsoft.com/office/drawing/2014/main" id="{AE7160CF-0E47-F20C-F5ED-90097421E1D9}"/>
              </a:ext>
            </a:extLst>
          </p:cNvPr>
          <p:cNvSpPr/>
          <p:nvPr/>
        </p:nvSpPr>
        <p:spPr>
          <a:xfrm>
            <a:off x="11237843" y="169140"/>
            <a:ext cx="691560" cy="374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rgbClr val="0070C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9692B6-BE7A-79E1-121D-C92B0AB5BCE6}"/>
              </a:ext>
            </a:extLst>
          </p:cNvPr>
          <p:cNvSpPr txBox="1"/>
          <p:nvPr/>
        </p:nvSpPr>
        <p:spPr>
          <a:xfrm flipH="1">
            <a:off x="8939585" y="5388733"/>
            <a:ext cx="154274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ctr"/>
            <a:r>
              <a:rPr lang="mk-MK" sz="1400" i="0" u="none" strike="noStrike" dirty="0">
                <a:solidFill>
                  <a:srgbClr val="002060"/>
                </a:solidFill>
                <a:effectLst/>
              </a:rPr>
              <a:t>Домаќинства </a:t>
            </a:r>
            <a:endParaRPr lang="en-GB" sz="1400" i="0" u="none" strike="noStrike" dirty="0">
              <a:solidFill>
                <a:srgbClr val="002060"/>
              </a:solidFill>
              <a:effectLst/>
            </a:endParaRPr>
          </a:p>
          <a:p>
            <a:pPr fontAlgn="ctr"/>
            <a:r>
              <a:rPr lang="mk-MK" sz="1400" b="1" dirty="0">
                <a:solidFill>
                  <a:srgbClr val="002060"/>
                </a:solidFill>
              </a:rPr>
              <a:t>годишно </a:t>
            </a:r>
            <a:r>
              <a:rPr lang="en-US" sz="1400" b="1" dirty="0">
                <a:solidFill>
                  <a:srgbClr val="002060"/>
                </a:solidFill>
              </a:rPr>
              <a:t>13.5</a:t>
            </a:r>
            <a:r>
              <a:rPr lang="en-GB" sz="1400" b="1" dirty="0">
                <a:solidFill>
                  <a:srgbClr val="002060"/>
                </a:solidFill>
              </a:rPr>
              <a:t> </a:t>
            </a:r>
            <a:r>
              <a:rPr lang="en-US" sz="1400" b="1" i="0" u="none" strike="noStrike" dirty="0">
                <a:solidFill>
                  <a:srgbClr val="002060"/>
                </a:solidFill>
                <a:effectLst/>
                <a:latin typeface="+mn-lt"/>
              </a:rPr>
              <a:t>%</a:t>
            </a:r>
            <a:endParaRPr lang="en-US" sz="1800" b="1" i="0" u="none" strike="noStrike" dirty="0">
              <a:solidFill>
                <a:srgbClr val="002060"/>
              </a:solidFill>
              <a:effectLst/>
              <a:latin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D78D87-78A2-8386-B77F-212F10398B78}"/>
              </a:ext>
            </a:extLst>
          </p:cNvPr>
          <p:cNvSpPr txBox="1"/>
          <p:nvPr/>
        </p:nvSpPr>
        <p:spPr>
          <a:xfrm>
            <a:off x="7878204" y="6075409"/>
            <a:ext cx="17795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ctr"/>
            <a:r>
              <a:rPr lang="mk-MK" sz="1400" i="0" u="none" strike="noStrike" dirty="0">
                <a:solidFill>
                  <a:srgbClr val="002060"/>
                </a:solidFill>
                <a:effectLst/>
              </a:rPr>
              <a:t>Вкупни депозити </a:t>
            </a:r>
            <a:endParaRPr lang="en-GB" sz="1400" i="0" u="none" strike="noStrike" dirty="0">
              <a:solidFill>
                <a:srgbClr val="002060"/>
              </a:solidFill>
              <a:effectLst/>
            </a:endParaRPr>
          </a:p>
          <a:p>
            <a:pPr fontAlgn="ctr"/>
            <a:r>
              <a:rPr lang="mk-MK" sz="1400" b="1" dirty="0">
                <a:solidFill>
                  <a:srgbClr val="002060"/>
                </a:solidFill>
              </a:rPr>
              <a:t>годишно </a:t>
            </a:r>
            <a:r>
              <a:rPr lang="en-US" sz="1400" b="1" dirty="0">
                <a:solidFill>
                  <a:srgbClr val="002060"/>
                </a:solidFill>
              </a:rPr>
              <a:t>11.4</a:t>
            </a:r>
            <a:r>
              <a:rPr lang="en-US" sz="1400" b="1" i="0" u="none" strike="noStrike" dirty="0">
                <a:solidFill>
                  <a:srgbClr val="002060"/>
                </a:solidFill>
                <a:effectLst/>
                <a:latin typeface="+mn-lt"/>
              </a:rPr>
              <a:t>%</a:t>
            </a:r>
          </a:p>
        </p:txBody>
      </p:sp>
      <p:pic>
        <p:nvPicPr>
          <p:cNvPr id="13" name="Picture 12" descr="Shape, arrow&#10;&#10;Description automatically generated">
            <a:extLst>
              <a:ext uri="{FF2B5EF4-FFF2-40B4-BE49-F238E27FC236}">
                <a16:creationId xmlns:a16="http://schemas.microsoft.com/office/drawing/2014/main" id="{D4EF0D94-B175-6424-E7A2-73DE5D3AE2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80357">
            <a:off x="10217125" y="5280340"/>
            <a:ext cx="1436062" cy="1376098"/>
          </a:xfrm>
          <a:prstGeom prst="rect">
            <a:avLst/>
          </a:prstGeom>
        </p:spPr>
      </p:pic>
      <p:sp>
        <p:nvSpPr>
          <p:cNvPr id="6" name="object 3">
            <a:extLst>
              <a:ext uri="{FF2B5EF4-FFF2-40B4-BE49-F238E27FC236}">
                <a16:creationId xmlns:a16="http://schemas.microsoft.com/office/drawing/2014/main" id="{D9380E86-1114-72BB-0849-E290F11D4481}"/>
              </a:ext>
            </a:extLst>
          </p:cNvPr>
          <p:cNvSpPr/>
          <p:nvPr/>
        </p:nvSpPr>
        <p:spPr>
          <a:xfrm>
            <a:off x="0" y="1"/>
            <a:ext cx="4427984" cy="323172"/>
          </a:xfrm>
          <a:custGeom>
            <a:avLst/>
            <a:gdLst/>
            <a:ahLst/>
            <a:cxnLst/>
            <a:rect l="l" t="t" r="r" b="b"/>
            <a:pathLst>
              <a:path w="10439400" h="719455">
                <a:moveTo>
                  <a:pt x="10439400" y="0"/>
                </a:moveTo>
                <a:lnTo>
                  <a:pt x="0" y="0"/>
                </a:lnTo>
                <a:lnTo>
                  <a:pt x="0" y="719327"/>
                </a:lnTo>
                <a:lnTo>
                  <a:pt x="239776" y="702817"/>
                </a:lnTo>
                <a:lnTo>
                  <a:pt x="239776" y="239775"/>
                </a:lnTo>
                <a:lnTo>
                  <a:pt x="6959600" y="239775"/>
                </a:lnTo>
                <a:lnTo>
                  <a:pt x="10439400" y="0"/>
                </a:lnTo>
                <a:close/>
              </a:path>
            </a:pathLst>
          </a:cu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 wrap="square" lIns="0" tIns="0" rIns="0" bIns="0" rtlCol="0"/>
          <a:lstStyle/>
          <a:p>
            <a:endParaRPr dirty="0">
              <a:solidFill>
                <a:srgbClr val="FF99CC"/>
              </a:solidFill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40B17632-6000-9997-4657-4D0A1867D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260" y="169140"/>
            <a:ext cx="11999742" cy="615584"/>
          </a:xfrm>
        </p:spPr>
        <p:txBody>
          <a:bodyPr>
            <a:noAutofit/>
          </a:bodyPr>
          <a:lstStyle/>
          <a:p>
            <a:pPr algn="l"/>
            <a:b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</a:br>
            <a:r>
              <a:rPr lang="mk-MK" sz="1400" b="1" dirty="0">
                <a:solidFill>
                  <a:srgbClr val="002060"/>
                </a:solidFill>
                <a:latin typeface="+mn-lt"/>
                <a:cs typeface="Aldhabi" panose="020B0604020202020204" pitchFamily="2" charset="-78"/>
              </a:rPr>
              <a:t>Македонски банкарски сектор</a:t>
            </a:r>
            <a:r>
              <a:rPr lang="en-GB" sz="1400" b="1" dirty="0">
                <a:solidFill>
                  <a:srgbClr val="002060"/>
                </a:solidFill>
                <a:latin typeface="+mn-lt"/>
                <a:cs typeface="Aldhabi" panose="020B0604020202020204" pitchFamily="2" charset="-78"/>
              </a:rPr>
              <a:t>: </a:t>
            </a:r>
            <a: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  <a:t> </a:t>
            </a:r>
            <a:b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</a:br>
            <a:r>
              <a:rPr lang="mk-MK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  <a:t>Депозити</a:t>
            </a:r>
            <a:endParaRPr lang="en-US" sz="1400" b="1" dirty="0">
              <a:solidFill>
                <a:srgbClr val="002060"/>
              </a:solidFill>
              <a:latin typeface="+mn-lt"/>
              <a:cs typeface="Aldhabi" panose="020B0604020202020204" pitchFamily="2" charset="-7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D4B1F4-A6AC-8728-3ED3-F792A531F3F7}"/>
              </a:ext>
            </a:extLst>
          </p:cNvPr>
          <p:cNvSpPr txBox="1"/>
          <p:nvPr/>
        </p:nvSpPr>
        <p:spPr>
          <a:xfrm>
            <a:off x="7633253" y="2846252"/>
            <a:ext cx="3975652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t">
              <a:lnSpc>
                <a:spcPct val="100000"/>
              </a:lnSpc>
              <a:spcBef>
                <a:spcPts val="0"/>
              </a:spcBef>
            </a:pPr>
            <a:r>
              <a:rPr lang="en-GB" sz="900" b="1" dirty="0">
                <a:solidFill>
                  <a:srgbClr val="002060"/>
                </a:solidFill>
              </a:rPr>
              <a:t>Source</a:t>
            </a:r>
            <a:r>
              <a:rPr lang="en-US" sz="900" b="1" dirty="0">
                <a:solidFill>
                  <a:srgbClr val="002060"/>
                </a:solidFill>
              </a:rPr>
              <a:t>:</a:t>
            </a:r>
            <a:r>
              <a:rPr lang="en-GB" sz="900" b="1" dirty="0">
                <a:solidFill>
                  <a:srgbClr val="002060"/>
                </a:solidFill>
              </a:rPr>
              <a:t> NBRM</a:t>
            </a:r>
            <a:r>
              <a:rPr lang="mk-MK" sz="900" b="1" dirty="0">
                <a:solidFill>
                  <a:srgbClr val="002060"/>
                </a:solidFill>
              </a:rPr>
              <a:t> </a:t>
            </a:r>
          </a:p>
          <a:p>
            <a:pPr algn="just" fontAlgn="t">
              <a:lnSpc>
                <a:spcPct val="100000"/>
              </a:lnSpc>
              <a:spcBef>
                <a:spcPts val="0"/>
              </a:spcBef>
            </a:pPr>
            <a:r>
              <a:rPr lang="en-GB" sz="900" b="1" dirty="0">
                <a:solidFill>
                  <a:srgbClr val="002060"/>
                </a:solidFill>
              </a:rPr>
              <a:t>REPORT ON RISKS IN THE BANKING SYSTEM OF THE REPUBLIC OF MACEDONIA </a:t>
            </a:r>
            <a:r>
              <a:rPr lang="mk-MK" sz="900" b="1" dirty="0">
                <a:solidFill>
                  <a:srgbClr val="002060"/>
                </a:solidFill>
              </a:rPr>
              <a:t> </a:t>
            </a:r>
          </a:p>
          <a:p>
            <a:pPr algn="just" fontAlgn="t">
              <a:lnSpc>
                <a:spcPct val="100000"/>
              </a:lnSpc>
              <a:spcBef>
                <a:spcPts val="0"/>
              </a:spcBef>
            </a:pPr>
            <a:r>
              <a:rPr lang="en-GB" sz="900" b="1" dirty="0">
                <a:solidFill>
                  <a:srgbClr val="002060"/>
                </a:solidFill>
              </a:rPr>
              <a:t>Indicators on the</a:t>
            </a:r>
            <a:r>
              <a:rPr lang="mk-MK" sz="900" b="1" dirty="0">
                <a:solidFill>
                  <a:srgbClr val="002060"/>
                </a:solidFill>
              </a:rPr>
              <a:t> </a:t>
            </a:r>
            <a:r>
              <a:rPr lang="en-GB" sz="900" b="1" dirty="0">
                <a:solidFill>
                  <a:srgbClr val="002060"/>
                </a:solidFill>
              </a:rPr>
              <a:t>banking system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921FDFA-B8E6-1F05-BD59-C5FD5117ECF0}"/>
              </a:ext>
            </a:extLst>
          </p:cNvPr>
          <p:cNvSpPr txBox="1"/>
          <p:nvPr/>
        </p:nvSpPr>
        <p:spPr>
          <a:xfrm>
            <a:off x="11175592" y="554843"/>
            <a:ext cx="70476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000" b="1" dirty="0">
                <a:solidFill>
                  <a:srgbClr val="002060"/>
                </a:solidFill>
              </a:rPr>
              <a:t>4</a:t>
            </a:r>
            <a:r>
              <a:rPr lang="en-GB" sz="1000" b="1" dirty="0">
                <a:solidFill>
                  <a:srgbClr val="002060"/>
                </a:solidFill>
              </a:rPr>
              <a:t>Q 202</a:t>
            </a:r>
            <a:r>
              <a:rPr lang="mk-MK" sz="1000" b="1" dirty="0">
                <a:solidFill>
                  <a:srgbClr val="002060"/>
                </a:solidFill>
              </a:rPr>
              <a:t>4</a:t>
            </a:r>
            <a:endParaRPr lang="en-US" sz="1000" b="1" dirty="0">
              <a:solidFill>
                <a:srgbClr val="002060"/>
              </a:solidFill>
            </a:endParaRP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11840301-CCDF-1605-F6BB-B20C39CEB8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7376427"/>
              </p:ext>
            </p:extLst>
          </p:nvPr>
        </p:nvGraphicFramePr>
        <p:xfrm>
          <a:off x="7263931" y="3812963"/>
          <a:ext cx="4428673" cy="1426845"/>
        </p:xfrm>
        <a:graphic>
          <a:graphicData uri="http://schemas.openxmlformats.org/drawingml/2006/table">
            <a:tbl>
              <a:tblPr/>
              <a:tblGrid>
                <a:gridCol w="837159">
                  <a:extLst>
                    <a:ext uri="{9D8B030D-6E8A-4147-A177-3AD203B41FA5}">
                      <a16:colId xmlns:a16="http://schemas.microsoft.com/office/drawing/2014/main" val="1167920208"/>
                    </a:ext>
                  </a:extLst>
                </a:gridCol>
                <a:gridCol w="275660">
                  <a:extLst>
                    <a:ext uri="{9D8B030D-6E8A-4147-A177-3AD203B41FA5}">
                      <a16:colId xmlns:a16="http://schemas.microsoft.com/office/drawing/2014/main" val="1230330"/>
                    </a:ext>
                  </a:extLst>
                </a:gridCol>
                <a:gridCol w="1879929">
                  <a:extLst>
                    <a:ext uri="{9D8B030D-6E8A-4147-A177-3AD203B41FA5}">
                      <a16:colId xmlns:a16="http://schemas.microsoft.com/office/drawing/2014/main" val="4063495216"/>
                    </a:ext>
                  </a:extLst>
                </a:gridCol>
                <a:gridCol w="1435925">
                  <a:extLst>
                    <a:ext uri="{9D8B030D-6E8A-4147-A177-3AD203B41FA5}">
                      <a16:colId xmlns:a16="http://schemas.microsoft.com/office/drawing/2014/main" val="3344929154"/>
                    </a:ext>
                  </a:extLst>
                </a:gridCol>
              </a:tblGrid>
              <a:tr h="385855">
                <a:tc>
                  <a:txBody>
                    <a:bodyPr/>
                    <a:lstStyle/>
                    <a:p>
                      <a:pPr algn="ctr" fontAlgn="ctr"/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Депозити на нефинансиски субјекти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mk-MK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годишна промена 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квартална промена 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3093723"/>
                  </a:ext>
                </a:extLst>
              </a:tr>
              <a:tr h="223829">
                <a:tc>
                  <a:txBody>
                    <a:bodyPr/>
                    <a:lstStyle/>
                    <a:p>
                      <a:pPr algn="l" fontAlgn="ctr"/>
                      <a:r>
                        <a:rPr lang="mk-MK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Вкупно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k-MK" sz="1000" b="1" dirty="0">
                          <a:solidFill>
                            <a:srgbClr val="00FF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↑</a:t>
                      </a:r>
                      <a:endParaRPr lang="en-US" sz="1000" b="0" i="0" u="none" strike="noStrike" baseline="0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  <a:p>
                      <a:pPr algn="l" fontAlgn="ctr"/>
                      <a:endParaRPr lang="mk-MK" sz="1000" b="0" i="0" u="none" strike="noStrike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11.4%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7.9%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138596"/>
                  </a:ext>
                </a:extLst>
              </a:tr>
              <a:tr h="287517">
                <a:tc>
                  <a:txBody>
                    <a:bodyPr/>
                    <a:lstStyle/>
                    <a:p>
                      <a:pPr algn="l" fontAlgn="ctr"/>
                      <a:r>
                        <a:rPr lang="mk-MK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нефинансиски друштва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k-MK" sz="1000" b="1" dirty="0">
                          <a:solidFill>
                            <a:srgbClr val="00FF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↑</a:t>
                      </a:r>
                      <a:endParaRPr lang="en-US" sz="1000" b="0" i="0" u="none" strike="noStrike" baseline="0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  <a:p>
                      <a:pPr algn="l" fontAlgn="ctr"/>
                      <a:endParaRPr lang="mk-MK" sz="1000" b="0" i="0" u="none" strike="noStrike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8.6%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11.6%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0094125"/>
                  </a:ext>
                </a:extLst>
              </a:tr>
              <a:tr h="223829">
                <a:tc>
                  <a:txBody>
                    <a:bodyPr/>
                    <a:lstStyle/>
                    <a:p>
                      <a:pPr algn="l" fontAlgn="ctr"/>
                      <a:r>
                        <a:rPr lang="mk-MK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домаќинства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k-MK" sz="1000" b="1" dirty="0">
                          <a:solidFill>
                            <a:srgbClr val="00FF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↑</a:t>
                      </a:r>
                      <a:endParaRPr lang="en-US" sz="1000" b="0" i="0" u="none" strike="noStrike" baseline="0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  <a:p>
                      <a:pPr algn="l" fontAlgn="ctr"/>
                      <a:endParaRPr lang="mk-MK" sz="1000" b="0" i="0" u="none" strike="noStrike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13.5%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6.7%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917135"/>
                  </a:ext>
                </a:extLst>
              </a:tr>
            </a:tbl>
          </a:graphicData>
        </a:graphic>
      </p:graphicFrame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85AAAA6B-6FBA-221C-2BC4-0510FDA372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7528896"/>
              </p:ext>
            </p:extLst>
          </p:nvPr>
        </p:nvGraphicFramePr>
        <p:xfrm>
          <a:off x="349094" y="5593678"/>
          <a:ext cx="6730999" cy="10820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87887">
                  <a:extLst>
                    <a:ext uri="{9D8B030D-6E8A-4147-A177-3AD203B41FA5}">
                      <a16:colId xmlns:a16="http://schemas.microsoft.com/office/drawing/2014/main" val="3939859226"/>
                    </a:ext>
                  </a:extLst>
                </a:gridCol>
                <a:gridCol w="311193">
                  <a:extLst>
                    <a:ext uri="{9D8B030D-6E8A-4147-A177-3AD203B41FA5}">
                      <a16:colId xmlns:a16="http://schemas.microsoft.com/office/drawing/2014/main" val="281506679"/>
                    </a:ext>
                  </a:extLst>
                </a:gridCol>
                <a:gridCol w="311193">
                  <a:extLst>
                    <a:ext uri="{9D8B030D-6E8A-4147-A177-3AD203B41FA5}">
                      <a16:colId xmlns:a16="http://schemas.microsoft.com/office/drawing/2014/main" val="1128778905"/>
                    </a:ext>
                  </a:extLst>
                </a:gridCol>
                <a:gridCol w="311193">
                  <a:extLst>
                    <a:ext uri="{9D8B030D-6E8A-4147-A177-3AD203B41FA5}">
                      <a16:colId xmlns:a16="http://schemas.microsoft.com/office/drawing/2014/main" val="2432907219"/>
                    </a:ext>
                  </a:extLst>
                </a:gridCol>
                <a:gridCol w="311193">
                  <a:extLst>
                    <a:ext uri="{9D8B030D-6E8A-4147-A177-3AD203B41FA5}">
                      <a16:colId xmlns:a16="http://schemas.microsoft.com/office/drawing/2014/main" val="2404041974"/>
                    </a:ext>
                  </a:extLst>
                </a:gridCol>
                <a:gridCol w="311193">
                  <a:extLst>
                    <a:ext uri="{9D8B030D-6E8A-4147-A177-3AD203B41FA5}">
                      <a16:colId xmlns:a16="http://schemas.microsoft.com/office/drawing/2014/main" val="2999322060"/>
                    </a:ext>
                  </a:extLst>
                </a:gridCol>
                <a:gridCol w="299668">
                  <a:extLst>
                    <a:ext uri="{9D8B030D-6E8A-4147-A177-3AD203B41FA5}">
                      <a16:colId xmlns:a16="http://schemas.microsoft.com/office/drawing/2014/main" val="3758501969"/>
                    </a:ext>
                  </a:extLst>
                </a:gridCol>
                <a:gridCol w="288143">
                  <a:extLst>
                    <a:ext uri="{9D8B030D-6E8A-4147-A177-3AD203B41FA5}">
                      <a16:colId xmlns:a16="http://schemas.microsoft.com/office/drawing/2014/main" val="602594260"/>
                    </a:ext>
                  </a:extLst>
                </a:gridCol>
                <a:gridCol w="288143">
                  <a:extLst>
                    <a:ext uri="{9D8B030D-6E8A-4147-A177-3AD203B41FA5}">
                      <a16:colId xmlns:a16="http://schemas.microsoft.com/office/drawing/2014/main" val="1587119708"/>
                    </a:ext>
                  </a:extLst>
                </a:gridCol>
                <a:gridCol w="311193">
                  <a:extLst>
                    <a:ext uri="{9D8B030D-6E8A-4147-A177-3AD203B41FA5}">
                      <a16:colId xmlns:a16="http://schemas.microsoft.com/office/drawing/2014/main" val="912195312"/>
                    </a:ext>
                  </a:extLst>
                </a:gridCol>
              </a:tblGrid>
              <a:tr h="55626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k-MK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Пондерирани каматни стапки на примени депозити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l" rtl="0" fontAlgn="b"/>
                      <a:endParaRPr lang="en-US" sz="10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2019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202</a:t>
                      </a:r>
                      <a:r>
                        <a:rPr lang="mk-MK" sz="1100" b="1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2021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2022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2023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Q1 24</a:t>
                      </a:r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Q2 24</a:t>
                      </a:r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Q3 24</a:t>
                      </a:r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2024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4504187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КАМАТНИ СТАПКИ НА ВКУПНО ПРИМЕНИ ДЕПОЗИТИ</a:t>
                      </a:r>
                      <a:r>
                        <a:rPr lang="en-GB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  <a:p>
                      <a:pPr algn="l" fontAlgn="b"/>
                      <a:r>
                        <a:rPr lang="en-GB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Денари и девизи</a:t>
                      </a:r>
                      <a:r>
                        <a:rPr lang="en-GB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1.26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0.95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0.74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0.86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1.79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2.17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83345548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1.80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1.88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2.01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317702746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3D247B50-255F-EFCD-4A80-62580BEC59C2}"/>
              </a:ext>
            </a:extLst>
          </p:cNvPr>
          <p:cNvSpPr txBox="1"/>
          <p:nvPr/>
        </p:nvSpPr>
        <p:spPr>
          <a:xfrm>
            <a:off x="5747917" y="198744"/>
            <a:ext cx="475173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k-MK" sz="1000" dirty="0">
                <a:solidFill>
                  <a:srgbClr val="002060"/>
                </a:solidFill>
              </a:rPr>
              <a:t>во милиони денари</a:t>
            </a:r>
            <a:endParaRPr lang="en-US" sz="1000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308DB65-AB03-2FD2-C0C4-937019EAC00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8658860"/>
              </p:ext>
            </p:extLst>
          </p:nvPr>
        </p:nvGraphicFramePr>
        <p:xfrm>
          <a:off x="349094" y="1152487"/>
          <a:ext cx="6357431" cy="40734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6914315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47839</TotalTime>
  <Words>2978</Words>
  <Application>Microsoft Office PowerPoint</Application>
  <PresentationFormat>Widescreen</PresentationFormat>
  <Paragraphs>891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Amasis MT Pro</vt:lpstr>
      <vt:lpstr>Arial</vt:lpstr>
      <vt:lpstr>Calibri</vt:lpstr>
      <vt:lpstr>Calibri Light</vt:lpstr>
      <vt:lpstr>Tahoma</vt:lpstr>
      <vt:lpstr>Times New Roman</vt:lpstr>
      <vt:lpstr>Wingdings</vt:lpstr>
      <vt:lpstr>Office Theme</vt:lpstr>
      <vt:lpstr>Макроекономски показатели и   БАНКАРСКИ СИСТЕМ НА РЕПУБЛИКА СЕВЕРНА МАКЕДОНИЈА    со состојба на 31 декември 2024 година </vt:lpstr>
      <vt:lpstr>PowerPoint Presentation</vt:lpstr>
      <vt:lpstr>PowerPoint Presentation</vt:lpstr>
      <vt:lpstr>Македонски банкарски сектор:  Актива</vt:lpstr>
      <vt:lpstr>PowerPoint Presentation</vt:lpstr>
      <vt:lpstr> Mакедонски банкарски сектор  КРЕДИТИ/support green transformation of the economy </vt:lpstr>
      <vt:lpstr>Македонски банкарски сектор:   КРЕДИТИ, квалитет на актива, кредитен ризик</vt:lpstr>
      <vt:lpstr> Maкедонски банкарски сектор Извори на средства</vt:lpstr>
      <vt:lpstr> Македонски банкарски сектор:   Депозити</vt:lpstr>
      <vt:lpstr> Mакедонски банкарски сектор  Индикатори за профитабилност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Daniela Bauloska</dc:creator>
  <cp:lastModifiedBy>Daniela Bauloska</cp:lastModifiedBy>
  <cp:revision>1314</cp:revision>
  <cp:lastPrinted>2023-11-22T08:32:00Z</cp:lastPrinted>
  <dcterms:created xsi:type="dcterms:W3CDTF">2022-02-26T19:35:07Z</dcterms:created>
  <dcterms:modified xsi:type="dcterms:W3CDTF">2025-04-27T12:58:34Z</dcterms:modified>
</cp:coreProperties>
</file>