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6" r:id="rId5"/>
    <p:sldId id="275" r:id="rId6"/>
    <p:sldId id="268" r:id="rId7"/>
    <p:sldId id="286" r:id="rId8"/>
    <p:sldId id="269" r:id="rId9"/>
    <p:sldId id="270" r:id="rId10"/>
    <p:sldId id="287" r:id="rId11"/>
    <p:sldId id="276" r:id="rId12"/>
    <p:sldId id="267" r:id="rId13"/>
    <p:sldId id="279" r:id="rId14"/>
    <p:sldId id="280" r:id="rId15"/>
    <p:sldId id="263" r:id="rId16"/>
    <p:sldId id="264" r:id="rId17"/>
    <p:sldId id="260" r:id="rId18"/>
    <p:sldId id="288" r:id="rId19"/>
    <p:sldId id="274" r:id="rId20"/>
    <p:sldId id="273" r:id="rId21"/>
    <p:sldId id="290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A185E-C09C-442D-9D27-E9098730AB38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01332-3D88-4239-A502-EA0825B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2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2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9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4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5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4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8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3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6E4E-9ECE-499E-8911-0222C0161FE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5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brm.mk/ns-newsarticle-so-narodnata-banka-vo-svetot-na-finansiite.n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rm.mk/ns-newsarticle-serijal-edukativni-animirani-videa-finfit.nsp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brm.mk/materijali_fin_edu.n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rm.mk/celi_i_zadaci.nspx" TargetMode="External"/><Relationship Id="rId2" Type="http://schemas.openxmlformats.org/officeDocument/2006/relationships/hyperlink" Target="http://www.nbrm.mk/makedonski-pari.n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3.jpeg"/><Relationship Id="rId4" Type="http://schemas.openxmlformats.org/officeDocument/2006/relationships/hyperlink" Target="https://www.nbrm.mk/content/Zapoznajte_ja_Narodnata_banka_na_RSM_2019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edukacija@nbrm.m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8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051356"/>
            <a:ext cx="9144000" cy="2387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кон материјалите за финансиска едукација на Народната банка на Република Северна Македонија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28945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mk-MK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М-р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Кристина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Павлеска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mk-MK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амостоен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советник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Дирекцијата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заштита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потрошувачите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финансиска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едукација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НБРСМ</a:t>
            </a:r>
            <a:endParaRPr lang="mk-MK" sz="20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mk-MK" sz="18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Работна средба за п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одготовка за „Европскиот квиз на парите“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Скопје, 28 февруари 2025 година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92" y="2090334"/>
            <a:ext cx="9660775" cy="485140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Кога ги инвестирате вашите заработени пари, треба да бидете многу внимателни да не настрадате од финансиски измамници.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Вообичаено, тие ветуваат дека ќе добиете многу висок принос на пари со многу мал ризик.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Ваквите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начини на брзо богатење се често рекламирани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 преку е-поштата и спам-пораки и се нудат преку директни повици на телефон или СМС. 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Тука 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спаѓаат и „фишинг“ пораките со кои некој ви бара лични податоци, податоци за платежна сметка, или бара да кликнете на линк за ваша пратка и слично – не одговарајте на пораки од непознат праќач и не споделувајте лични податоци на непроверени веб страници!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633" y="0"/>
            <a:ext cx="2765367" cy="20098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33072" y="0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Финансиски </a:t>
            </a:r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измами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6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45" y="166496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7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r="16099"/>
          <a:stretch/>
        </p:blipFill>
        <p:spPr>
          <a:xfrm>
            <a:off x="1349115" y="0"/>
            <a:ext cx="9248931" cy="6866434"/>
          </a:xfrm>
        </p:spPr>
      </p:pic>
      <p:sp>
        <p:nvSpPr>
          <p:cNvPr id="5" name="Right Arrow 4"/>
          <p:cNvSpPr/>
          <p:nvPr/>
        </p:nvSpPr>
        <p:spPr>
          <a:xfrm rot="10800000">
            <a:off x="4281054" y="1820486"/>
            <a:ext cx="3034145" cy="187867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235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11" y="0"/>
            <a:ext cx="10515600" cy="1325563"/>
          </a:xfrm>
        </p:spPr>
        <p:txBody>
          <a:bodyPr/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Поимник </a:t>
            </a:r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термини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47" y="1064302"/>
            <a:ext cx="11081085" cy="5432751"/>
          </a:xfrm>
        </p:spPr>
        <p:txBody>
          <a:bodyPr>
            <a:normAutofit/>
          </a:bodyPr>
          <a:lstStyle/>
          <a:p>
            <a:r>
              <a:rPr lang="ru-RU" b="1" dirty="0"/>
              <a:t>Централна банка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(Central bank)</a:t>
            </a:r>
            <a:r>
              <a:rPr lang="ru-RU" b="1" dirty="0"/>
              <a:t> </a:t>
            </a:r>
            <a:r>
              <a:rPr lang="ru-RU" dirty="0"/>
              <a:t>–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Финансиска </a:t>
            </a:r>
            <a:r>
              <a:rPr lang="ru-RU" dirty="0"/>
              <a:t>институција којашто има </a:t>
            </a:r>
            <a:r>
              <a:rPr lang="ru-RU" dirty="0" smtClean="0"/>
              <a:t>привилегија </a:t>
            </a:r>
            <a:r>
              <a:rPr lang="ru-RU" dirty="0"/>
              <a:t>за емисија и дистрибуција на парите во една земја (или валутна унија), којашто вообичаено е одговорна за водењето на монетарната политика во соодветната земја. Повеќето централни банки се одговорни и за регулативата и супервизијата над банките во земјата</a:t>
            </a:r>
            <a:r>
              <a:rPr lang="ru-RU" dirty="0" smtClean="0"/>
              <a:t>.</a:t>
            </a:r>
          </a:p>
          <a:p>
            <a:r>
              <a:rPr lang="ru-RU" b="1" dirty="0"/>
              <a:t>Штедење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(Savings)</a:t>
            </a:r>
            <a:r>
              <a:rPr lang="ru-RU" dirty="0"/>
              <a:t> –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Чување </a:t>
            </a:r>
            <a:r>
              <a:rPr lang="ru-RU" dirty="0"/>
              <a:t>на парите за идна употреба или одложено трошење на еден дел од профитот (заработувачката) во корист на идната </a:t>
            </a:r>
            <a:r>
              <a:rPr lang="ru-RU" dirty="0" smtClean="0"/>
              <a:t>потрошувачка.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редитна картичка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кредит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инфлација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00B050"/>
                </a:solidFill>
              </a:rPr>
              <a:t>електронски пари   </a:t>
            </a:r>
            <a:r>
              <a:rPr lang="ru-RU" dirty="0" smtClean="0">
                <a:solidFill>
                  <a:srgbClr val="002060"/>
                </a:solidFill>
              </a:rPr>
              <a:t>депозит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  <a:t>валути </a:t>
            </a:r>
            <a:r>
              <a:rPr lang="mk-MK" dirty="0" smtClean="0"/>
              <a:t>  </a:t>
            </a:r>
            <a:r>
              <a:rPr lang="mk-MK" dirty="0" smtClean="0">
                <a:solidFill>
                  <a:srgbClr val="00B0F0"/>
                </a:solidFill>
              </a:rPr>
              <a:t>банкомат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7030A0"/>
                </a:solidFill>
              </a:rPr>
              <a:t>аванс </a:t>
            </a:r>
            <a:r>
              <a:rPr lang="mk-MK" dirty="0" smtClean="0"/>
              <a:t>  </a:t>
            </a:r>
            <a:r>
              <a:rPr lang="mk-MK" dirty="0" smtClean="0">
                <a:solidFill>
                  <a:srgbClr val="00B050"/>
                </a:solidFill>
              </a:rPr>
              <a:t>ануитет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002060"/>
                </a:solidFill>
              </a:rPr>
              <a:t>дефлација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0070C0"/>
                </a:solidFill>
              </a:rPr>
              <a:t>дефицит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7030A0"/>
                </a:solidFill>
              </a:rPr>
              <a:t>курсна</a:t>
            </a:r>
            <a:r>
              <a:rPr lang="mk-MK" dirty="0" smtClean="0"/>
              <a:t> </a:t>
            </a:r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листа </a:t>
            </a:r>
            <a:r>
              <a:rPr lang="mk-MK" dirty="0" smtClean="0"/>
              <a:t>  </a:t>
            </a:r>
            <a:r>
              <a:rPr lang="mk-MK" dirty="0" smtClean="0">
                <a:solidFill>
                  <a:srgbClr val="FF0000"/>
                </a:solidFill>
              </a:rPr>
              <a:t>ПИН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00B050"/>
                </a:solidFill>
              </a:rPr>
              <a:t>провизија </a:t>
            </a:r>
            <a:r>
              <a:rPr lang="mk-MK" dirty="0" smtClean="0"/>
              <a:t>  </a:t>
            </a:r>
            <a:r>
              <a:rPr lang="mk-MK" dirty="0" smtClean="0">
                <a:solidFill>
                  <a:srgbClr val="00B0F0"/>
                </a:solidFill>
              </a:rPr>
              <a:t>платен промет 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платежна сметка </a:t>
            </a:r>
            <a:r>
              <a:rPr lang="ru-RU" dirty="0" smtClean="0">
                <a:solidFill>
                  <a:srgbClr val="00B0F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хипотека </a:t>
            </a:r>
            <a:r>
              <a:rPr lang="ru-RU" b="1" dirty="0" smtClean="0"/>
              <a:t>...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44" y="33984"/>
            <a:ext cx="2608355" cy="146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9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073" y="0"/>
            <a:ext cx="6919943" cy="6858000"/>
          </a:xfrm>
          <a:prstGeom prst="rect">
            <a:avLst/>
          </a:prstGeom>
        </p:spPr>
      </p:pic>
      <p:pic>
        <p:nvPicPr>
          <p:cNvPr id="3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85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8678" y="261264"/>
            <a:ext cx="4975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Економија за секого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94752" y="1445590"/>
            <a:ext cx="103032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Овој дел од интернет-страницата на Народната банка содржи текстови коишто накратко обработуваат значајни прашања од доменот на работењето на централната банка, работењето на деловните банки и макроекономијата. Преку едноставен и разбирлив начин, се обидуваме подобро да ги објасниме соодветните теми, за да бидат појасни за широката јавност, што би придонесло за подигнување на финансиската едукација на населението во нашата земја.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5263" r="78462" b="32807"/>
          <a:stretch/>
        </p:blipFill>
        <p:spPr>
          <a:xfrm>
            <a:off x="9558589" y="0"/>
            <a:ext cx="2633411" cy="14455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3277" y="3814062"/>
            <a:ext cx="90317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Што треба да знаеме за </a:t>
            </a:r>
            <a:r>
              <a:rPr lang="ru-RU" dirty="0" smtClean="0"/>
              <a:t>инфлацијата?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Нефункционални </a:t>
            </a:r>
            <a:r>
              <a:rPr lang="ru-RU" dirty="0"/>
              <a:t>кредити ‒ што значат од аспект на банкарските </a:t>
            </a:r>
            <a:r>
              <a:rPr lang="ru-RU" dirty="0" smtClean="0"/>
              <a:t>клиенти?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Зошто </a:t>
            </a:r>
            <a:r>
              <a:rPr lang="ru-RU" dirty="0"/>
              <a:t>имаме режим на стабилен девизен курс на денарот во однос на </a:t>
            </a:r>
            <a:r>
              <a:rPr lang="ru-RU" dirty="0" smtClean="0"/>
              <a:t>еврото?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Што </a:t>
            </a:r>
            <a:r>
              <a:rPr lang="ru-RU" dirty="0"/>
              <a:t>е валутен ризик и како да се </a:t>
            </a:r>
            <a:r>
              <a:rPr lang="ru-RU" dirty="0" smtClean="0"/>
              <a:t>заштитите?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Што </a:t>
            </a:r>
            <a:r>
              <a:rPr lang="ru-RU" dirty="0"/>
              <a:t>треба да знаете за дебитните и кредитните </a:t>
            </a:r>
            <a:r>
              <a:rPr lang="ru-RU" dirty="0" smtClean="0"/>
              <a:t>картички?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Преддоговорни </a:t>
            </a:r>
            <a:r>
              <a:rPr lang="ru-RU" dirty="0"/>
              <a:t>информации кај потрошувачкиот кредит: преглед на понудените кредитни </a:t>
            </a:r>
            <a:r>
              <a:rPr lang="ru-RU" dirty="0" smtClean="0"/>
              <a:t>услови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Што </a:t>
            </a:r>
            <a:r>
              <a:rPr lang="ru-RU" dirty="0"/>
              <a:t>треба да знаете за колатералот при барање кредит од </a:t>
            </a:r>
            <a:r>
              <a:rPr lang="ru-RU" dirty="0" smtClean="0"/>
              <a:t>банка?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Што </a:t>
            </a:r>
            <a:r>
              <a:rPr lang="ru-RU" dirty="0"/>
              <a:t>работи централната банка и што значи тоа за Вашиот секојдневен живот?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9"/>
          <a:stretch/>
        </p:blipFill>
        <p:spPr bwMode="auto">
          <a:xfrm>
            <a:off x="1544584" y="800409"/>
            <a:ext cx="9164734" cy="60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69" y="11460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20797" y="225740"/>
            <a:ext cx="4203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Македонски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денар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ristinaN\Desktop\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"/>
          <a:stretch/>
        </p:blipFill>
        <p:spPr bwMode="auto">
          <a:xfrm>
            <a:off x="1466291" y="1041748"/>
            <a:ext cx="9157270" cy="58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05839" y="322819"/>
            <a:ext cx="10280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8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Заштитни карактеристики на македонските банкноти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72" y="443179"/>
            <a:ext cx="10802937" cy="5850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кон едукативните материјали на Народната </a:t>
            </a:r>
            <a:r>
              <a:rPr lang="mk-MK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банка</a:t>
            </a:r>
          </a:p>
          <a:p>
            <a:pPr marL="0" indent="0">
              <a:buNone/>
            </a:pPr>
            <a:r>
              <a:rPr lang="mk-MK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mk-MK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Едукативен анимиран видео серијал: „Со Народната банка во светот на финансиите“</a:t>
            </a:r>
          </a:p>
          <a:p>
            <a:pPr marL="0" indent="0">
              <a:buNone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://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www.nbrm.mk/ns-newsarticle-so-narodnata-banka-vo-svetot-na-finansiite.nspx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mk-MK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mk-M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/>
          </a:p>
        </p:txBody>
      </p:sp>
      <p:pic>
        <p:nvPicPr>
          <p:cNvPr id="5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24" y="2278767"/>
            <a:ext cx="7412792" cy="457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40572" y="443179"/>
            <a:ext cx="10802937" cy="5850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mk-MK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кон едукативните материјали на Народната банка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k-MK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mk-MK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Едукативен анимиран видео серијал: „ФИНФИТ“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www.nbrm.mk/ns-newsarticle-serijal-edukativni-animirani-videa-finfit.nspx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mk-MK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1978"/>
          <a:stretch/>
        </p:blipFill>
        <p:spPr>
          <a:xfrm>
            <a:off x="265465" y="2989940"/>
            <a:ext cx="3881562" cy="2947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8271" y="3040807"/>
            <a:ext cx="3781958" cy="2846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548" y="2891085"/>
            <a:ext cx="3745205" cy="31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6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3951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mk-MK" sz="3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кон едукативните материјали на Народната банка</a:t>
            </a:r>
            <a:br>
              <a:rPr lang="mk-MK" sz="3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k-MK" sz="31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31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9075"/>
            <a:ext cx="10515600" cy="4767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k-MK" sz="2000" dirty="0" smtClean="0"/>
              <a:t>Материјали за основно и средно образование – публикации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www.nbrm.mk/materijali_fin_edu.nspx</a:t>
            </a:r>
            <a:r>
              <a:rPr lang="mk-MK" sz="2000" dirty="0" smtClean="0"/>
              <a:t> </a:t>
            </a:r>
            <a:endParaRPr lang="en-US" sz="2000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87" y="1822476"/>
            <a:ext cx="6126413" cy="472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3730">
            <a:off x="659342" y="3033123"/>
            <a:ext cx="2663642" cy="3529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649">
            <a:off x="3338275" y="2577620"/>
            <a:ext cx="2623894" cy="36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3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97" y="0"/>
            <a:ext cx="5833403" cy="37570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27000">
              <a:schemeClr val="accent1">
                <a:alpha val="23000"/>
              </a:schemeClr>
            </a:glow>
            <a:outerShdw blurRad="50800" dist="50800" dir="5400000" algn="ctr" rotWithShape="0">
              <a:srgbClr val="000000">
                <a:alpha val="98000"/>
              </a:srgbClr>
            </a:outerShdw>
            <a:reflection stA="26000" endPos="65000" dist="2794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Содржина</a:t>
            </a:r>
            <a:r>
              <a:rPr lang="mk-MK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mk-MK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575583"/>
            <a:ext cx="11030243" cy="4601380"/>
          </a:xfrm>
        </p:spPr>
        <p:txBody>
          <a:bodyPr>
            <a:normAutofit fontScale="92500" lnSpcReduction="10000"/>
          </a:bodyPr>
          <a:lstStyle/>
          <a:p>
            <a:r>
              <a:rPr lang="mk-M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Финансиска едукација</a:t>
            </a:r>
          </a:p>
          <a:p>
            <a:pPr lvl="1"/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Водич за лични финансии</a:t>
            </a:r>
          </a:p>
          <a:p>
            <a:pPr lvl="1"/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Поимник на термини од областа</a:t>
            </a:r>
          </a:p>
          <a:p>
            <a:pPr marL="457200" lvl="1" indent="0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на централнобанкарското и</a:t>
            </a:r>
          </a:p>
          <a:p>
            <a:pPr marL="457200" lvl="1" indent="0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банкарското работење</a:t>
            </a:r>
          </a:p>
          <a:p>
            <a:pPr lvl="1"/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Економија за секого</a:t>
            </a:r>
          </a:p>
          <a:p>
            <a:r>
              <a:rPr lang="mk-M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Македонски Денар</a:t>
            </a:r>
          </a:p>
          <a:p>
            <a:pPr lvl="1"/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Заштитни карактеристики на </a:t>
            </a:r>
          </a:p>
          <a:p>
            <a:pPr marL="457200" lvl="1" indent="0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Македонските банкноти</a:t>
            </a: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</a:t>
            </a:r>
            <a:r>
              <a:rPr lang="mk-M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 </a:t>
            </a:r>
            <a:r>
              <a:rPr lang="mk-M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едукативните </a:t>
            </a:r>
          </a:p>
          <a:p>
            <a:pPr marL="0" indent="0">
              <a:buNone/>
            </a:pPr>
            <a:r>
              <a:rPr lang="mk-M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материјали на Народната банка</a:t>
            </a:r>
            <a:endParaRPr lang="mk-MK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mk-M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dirty="0"/>
          </a:p>
        </p:txBody>
      </p:sp>
      <p:pic>
        <p:nvPicPr>
          <p:cNvPr id="6" name="Picture 6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445" y="166496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05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8980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mk-MK" sz="3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кон едукативните материјали на Народната банка</a:t>
            </a:r>
            <a:br>
              <a:rPr lang="mk-MK" sz="3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k-MK" sz="31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31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4125"/>
            <a:ext cx="10515600" cy="4842838"/>
          </a:xfrm>
        </p:spPr>
        <p:txBody>
          <a:bodyPr>
            <a:normAutofit/>
          </a:bodyPr>
          <a:lstStyle/>
          <a:p>
            <a:endParaRPr lang="mk-MK" dirty="0" smtClean="0"/>
          </a:p>
          <a:p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Македонските </a:t>
            </a: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денари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http://www.nbrm.mk/makedonski-pari.nspx</a:t>
            </a:r>
            <a:endParaRPr lang="mk-M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Централната банка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www.nbrm.mk/celi_i_zadaci.nspx</a:t>
            </a:r>
            <a:endParaRPr lang="mk-MK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Брошура: Запознајте ја Народната банка</a:t>
            </a:r>
          </a:p>
          <a:p>
            <a:pPr marL="0" indent="0">
              <a:buNone/>
            </a:pP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Република Северна Македонија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www.nbrm.mk/content/Zapoznajte_ja_Narodnata_banka_na_RSM_2019.pdf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8" y="1027906"/>
            <a:ext cx="3879408" cy="38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46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61007" y="301094"/>
            <a:ext cx="8839199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Глобалната недела на пари во светот</a:t>
            </a:r>
            <a:br>
              <a:rPr lang="ru-RU" sz="32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2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2012-202</a:t>
            </a:r>
            <a:r>
              <a:rPr lang="mk-MK" sz="32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</a:t>
            </a:r>
            <a:endParaRPr lang="en-US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26388" y="1120140"/>
            <a:ext cx="9303808" cy="53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2400" smtClean="0"/>
              <a:t>Од 2012 до 20</a:t>
            </a:r>
            <a:r>
              <a:rPr lang="en-US" sz="2400" smtClean="0"/>
              <a:t>2</a:t>
            </a:r>
            <a:r>
              <a:rPr lang="mk-MK" sz="2400" smtClean="0"/>
              <a:t>4 година во светски рамки се вклучени вкупно:</a:t>
            </a:r>
            <a:endParaRPr lang="en-US" sz="2400" smtClean="0"/>
          </a:p>
          <a:p>
            <a:endParaRPr lang="en-US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mk-MK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42"/>
          <a:stretch/>
        </p:blipFill>
        <p:spPr bwMode="auto">
          <a:xfrm>
            <a:off x="1950678" y="1707290"/>
            <a:ext cx="8371953" cy="99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50678" y="2709589"/>
            <a:ext cx="8371954" cy="54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</a:t>
            </a:r>
            <a:r>
              <a:rPr lang="mk-MK" dirty="0" smtClean="0"/>
              <a:t>        </a:t>
            </a:r>
            <a:r>
              <a:rPr lang="en-US" sz="1600" dirty="0" smtClean="0"/>
              <a:t>17</a:t>
            </a:r>
            <a:r>
              <a:rPr lang="mk-MK" sz="1600" dirty="0" smtClean="0"/>
              <a:t>6</a:t>
            </a:r>
            <a:r>
              <a:rPr lang="en-US" sz="1600" dirty="0" smtClean="0"/>
              <a:t>               </a:t>
            </a:r>
            <a:r>
              <a:rPr lang="mk-MK" sz="1600" dirty="0" smtClean="0"/>
              <a:t>           </a:t>
            </a:r>
            <a:r>
              <a:rPr lang="en-US" sz="1600" dirty="0" smtClean="0"/>
              <a:t>    </a:t>
            </a:r>
            <a:r>
              <a:rPr lang="mk-MK" sz="1600" dirty="0" smtClean="0"/>
              <a:t>   </a:t>
            </a:r>
            <a:r>
              <a:rPr lang="en-US" sz="1600" dirty="0" smtClean="0"/>
              <a:t>60.</a:t>
            </a:r>
            <a:r>
              <a:rPr lang="mk-MK" sz="1600" dirty="0" smtClean="0"/>
              <a:t>0</a:t>
            </a:r>
            <a:r>
              <a:rPr lang="en-US" sz="1600" dirty="0" smtClean="0"/>
              <a:t>00.000          </a:t>
            </a:r>
            <a:r>
              <a:rPr lang="mk-MK" sz="1600" dirty="0" smtClean="0"/>
              <a:t>       </a:t>
            </a:r>
            <a:r>
              <a:rPr lang="en-US" sz="1600" dirty="0" smtClean="0"/>
              <a:t>  </a:t>
            </a:r>
            <a:r>
              <a:rPr lang="mk-MK" sz="1600" dirty="0" smtClean="0"/>
              <a:t>    </a:t>
            </a:r>
            <a:r>
              <a:rPr lang="en-US" sz="1600" dirty="0" smtClean="0"/>
              <a:t>120</a:t>
            </a:r>
            <a:r>
              <a:rPr lang="mk-MK" sz="1600" dirty="0" smtClean="0"/>
              <a:t>.000.</a:t>
            </a:r>
            <a:r>
              <a:rPr lang="en-US" sz="1600" dirty="0" smtClean="0"/>
              <a:t>000  </a:t>
            </a:r>
            <a:r>
              <a:rPr lang="mk-MK" sz="1600" dirty="0" smtClean="0"/>
              <a:t>                        40.416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06" y="1924047"/>
            <a:ext cx="1054249" cy="729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279" y="1934290"/>
            <a:ext cx="1440351" cy="7355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50679" y="3251910"/>
            <a:ext cx="8371952" cy="508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</a:t>
            </a:r>
            <a:r>
              <a:rPr lang="mk-MK" dirty="0" smtClean="0"/>
              <a:t>     </a:t>
            </a:r>
            <a:r>
              <a:rPr lang="mk-MK" sz="1600" dirty="0" smtClean="0"/>
              <a:t>земји учеснички               деца и млади                      учесници                         институции 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236" y="4571542"/>
            <a:ext cx="3546764" cy="2300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9722" y="44709"/>
            <a:ext cx="1742131" cy="102246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717055" y="3956887"/>
            <a:ext cx="8839199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Глобалната недела на пари – НБРСМ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2012-202</a:t>
            </a:r>
            <a:r>
              <a:rPr lang="mk-MK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</a:t>
            </a:r>
            <a:endParaRPr lang="en-US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61007" y="4741947"/>
            <a:ext cx="6519382" cy="1525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2400" dirty="0" smtClean="0"/>
              <a:t>2012-20</a:t>
            </a:r>
            <a:r>
              <a:rPr lang="en-US" sz="2400" dirty="0" smtClean="0"/>
              <a:t>2</a:t>
            </a:r>
            <a:r>
              <a:rPr lang="mk-MK" sz="2400" dirty="0" smtClean="0"/>
              <a:t>4 година во активностите на Народната банка се вклучени:</a:t>
            </a:r>
          </a:p>
          <a:p>
            <a:pPr lvl="1"/>
            <a:r>
              <a:rPr lang="mk-MK" sz="2000" dirty="0" smtClean="0"/>
              <a:t>Над 4040 ученици</a:t>
            </a:r>
          </a:p>
          <a:p>
            <a:pPr lvl="1"/>
            <a:r>
              <a:rPr lang="mk-MK" sz="2000" dirty="0" smtClean="0"/>
              <a:t>Над 210 наставници / професори</a:t>
            </a:r>
            <a:endParaRPr lang="en-US" sz="2400" dirty="0" smtClean="0"/>
          </a:p>
          <a:p>
            <a:r>
              <a:rPr lang="mk-MK" sz="2400" b="1" dirty="0" smtClean="0"/>
              <a:t>Г</a:t>
            </a:r>
            <a:r>
              <a:rPr lang="mk-MK" sz="2400" b="1" dirty="0"/>
              <a:t>л</a:t>
            </a:r>
            <a:r>
              <a:rPr lang="mk-MK" sz="2400" b="1" dirty="0" smtClean="0"/>
              <a:t>обална недела на парите 17-23 март 2025</a:t>
            </a:r>
            <a:endParaRPr lang="en-US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mk-MK" sz="2400" dirty="0" smtClean="0"/>
          </a:p>
        </p:txBody>
      </p:sp>
      <p:pic>
        <p:nvPicPr>
          <p:cNvPr id="16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79" y="0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641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дополнителни прашања </a:t>
            </a:r>
          </a:p>
          <a:p>
            <a:pPr marL="0" indent="0" algn="ctr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можете да не контактирате на: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edukacija@nbrm.mk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Благодарам </a:t>
            </a: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вниманието!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23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131" y="0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Финансиска едукација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4262"/>
            <a:ext cx="10515600" cy="521657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Финансиската едукација </a:t>
            </a:r>
            <a:r>
              <a:rPr lang="ru-RU" dirty="0"/>
              <a:t>може да се дефинира како „процес со кој финансиските потрошувачи/инвеститори го подобруваат своето знаење во врска со финансиските производи, концепти и ризици и, преку информации, обука и/или објективни совети, се стекнуваат со вештини и самодоверба околу финансиските ризици и можности. </a:t>
            </a:r>
            <a:endParaRPr lang="ru-RU" dirty="0" smtClean="0"/>
          </a:p>
          <a:p>
            <a:pPr algn="just"/>
            <a:r>
              <a:rPr lang="ru-RU" b="1" dirty="0" smtClean="0"/>
              <a:t>Финансиската </a:t>
            </a:r>
            <a:r>
              <a:rPr lang="ru-RU" b="1" dirty="0"/>
              <a:t>едукација</a:t>
            </a:r>
            <a:r>
              <a:rPr lang="ru-RU" dirty="0"/>
              <a:t> им овозможува да направат избор за кој имаат информации, им укажува каде да се обратат за помош, и да преземат други ефективни активности за подобрување на нивната финансиска благосостојба. На тој начин, финансиската едукација нуди повеќе од обезбедување финансиски информации и совети, коишто треба да се регулираат, како што е често случај, особено за заштита на финансиските клиенти (т.е. потрошувачите).</a:t>
            </a:r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313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63" y="0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Водич за лични финансии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34" y="1019331"/>
            <a:ext cx="10515600" cy="4507668"/>
          </a:xfrm>
        </p:spPr>
        <p:txBody>
          <a:bodyPr/>
          <a:lstStyle/>
          <a:p>
            <a:pPr algn="just"/>
            <a:r>
              <a:rPr lang="ru-RU" dirty="0"/>
              <a:t>Публикацијата „Паметно управување со парите – Водич за </a:t>
            </a:r>
            <a:r>
              <a:rPr lang="ru-RU" dirty="0" smtClean="0"/>
              <a:t>личните финансии</a:t>
            </a:r>
            <a:r>
              <a:rPr lang="ru-RU" dirty="0"/>
              <a:t>“, напишана на едноставен и разбирлив јазик, има </a:t>
            </a:r>
            <a:r>
              <a:rPr lang="ru-RU" dirty="0" smtClean="0"/>
              <a:t>за цел </a:t>
            </a:r>
            <a:r>
              <a:rPr lang="ru-RU" dirty="0"/>
              <a:t>да го информира населението дека е потребно паметно да </a:t>
            </a:r>
            <a:r>
              <a:rPr lang="ru-RU" dirty="0" smtClean="0"/>
              <a:t>се управува </a:t>
            </a:r>
            <a:r>
              <a:rPr lang="ru-RU" dirty="0"/>
              <a:t>со финансиските средства за да се постигнат </a:t>
            </a:r>
            <a:r>
              <a:rPr lang="ru-RU" dirty="0" smtClean="0"/>
              <a:t>посакуваните цели </a:t>
            </a:r>
            <a:r>
              <a:rPr lang="ru-RU" dirty="0"/>
              <a:t>во животот</a:t>
            </a:r>
            <a:r>
              <a:rPr lang="ru-RU" dirty="0" smtClean="0"/>
              <a:t>. </a:t>
            </a:r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 rotWithShape="1">
          <a:blip r:embed="rId3"/>
          <a:srcRect l="32971" t="9068" r="43116" b="29793"/>
          <a:stretch/>
        </p:blipFill>
        <p:spPr bwMode="auto">
          <a:xfrm>
            <a:off x="8190083" y="2923082"/>
            <a:ext cx="2767727" cy="3934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1841" y="2593298"/>
            <a:ext cx="68193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Зошто ни е потребно финансиско планирање?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400" b="1" dirty="0" smtClean="0"/>
              <a:t>Разбирање </a:t>
            </a:r>
            <a:r>
              <a:rPr lang="ru-RU" sz="2400" b="1" dirty="0"/>
              <a:t>за вредноста на </a:t>
            </a:r>
            <a:r>
              <a:rPr lang="ru-RU" sz="2400" b="1" dirty="0" smtClean="0"/>
              <a:t>парите - Вредноста </a:t>
            </a:r>
            <a:r>
              <a:rPr lang="ru-RU" sz="2400" b="1" dirty="0"/>
              <a:t>на парите од аспект на категоријата време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Финансиски </a:t>
            </a:r>
            <a:r>
              <a:rPr lang="ru-RU" sz="2400" dirty="0"/>
              <a:t>производи и </a:t>
            </a:r>
            <a:r>
              <a:rPr lang="ru-RU" sz="2400" dirty="0" smtClean="0"/>
              <a:t>услуги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mk-MK" sz="2400" b="1" dirty="0"/>
              <a:t>Банкарски производи и </a:t>
            </a:r>
            <a:r>
              <a:rPr lang="mk-MK" sz="2400" b="1" dirty="0" smtClean="0"/>
              <a:t>услуги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mk-MK" sz="2400" b="1" dirty="0"/>
              <a:t>Интернет и мобилно </a:t>
            </a:r>
            <a:r>
              <a:rPr lang="mk-MK" sz="2400" b="1" dirty="0" smtClean="0"/>
              <a:t>банкарство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mk-MK" sz="2400" dirty="0" smtClean="0"/>
              <a:t>Создавање богатство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mk-MK" sz="2400" b="1" dirty="0"/>
              <a:t>Ф</a:t>
            </a:r>
            <a:r>
              <a:rPr lang="mk-MK" sz="2400" b="1" dirty="0" smtClean="0"/>
              <a:t>инансиски </a:t>
            </a:r>
            <a:r>
              <a:rPr lang="mk-MK" sz="2400" b="1" dirty="0"/>
              <a:t>измами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mk-MK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mk-MK" sz="2800" dirty="0"/>
          </a:p>
        </p:txBody>
      </p:sp>
    </p:spTree>
    <p:extLst>
      <p:ext uri="{BB962C8B-B14F-4D97-AF65-F5344CB8AC3E}">
        <p14:creationId xmlns:p14="http://schemas.microsoft.com/office/powerpoint/2010/main" val="78363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r="11117"/>
          <a:stretch/>
        </p:blipFill>
        <p:spPr>
          <a:xfrm>
            <a:off x="685407" y="0"/>
            <a:ext cx="10727968" cy="6897063"/>
          </a:xfrm>
        </p:spPr>
      </p:pic>
      <p:sp>
        <p:nvSpPr>
          <p:cNvPr id="5" name="Right Arrow 4"/>
          <p:cNvSpPr/>
          <p:nvPr/>
        </p:nvSpPr>
        <p:spPr>
          <a:xfrm>
            <a:off x="5253643" y="4721630"/>
            <a:ext cx="2493819" cy="151291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21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576" y="3567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Разбирање за вредноста на парите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Вредноста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парите од аспект на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категоријата време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1/2</a:t>
            </a:r>
            <a:r>
              <a:rPr lang="mk-MK" dirty="0"/>
              <a:t/>
            </a:r>
            <a:br>
              <a:rPr lang="mk-MK" dirty="0"/>
            </a:br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774" y="1846451"/>
            <a:ext cx="9617825" cy="435133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Замислете дека ви се нуди одредена сума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пари и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 побарано да одберете дали ги сакате парите сега или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една година подоцна.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однос на вашето досегашно искуство, добро е да размислите што сте можеле да купите со 1000 денари во 2005 година, а што можете денес?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Потоа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одлучете дали е подобро да ги имате парите сега или подоцна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 знаете дека парите што ќе ги добиете сега, во моментов, вредат повеќе отколку истиот износ на пари за во иднина.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Ова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клучен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 на економијата којшто наведува дека на парите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што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имате може да заработите камата, па затоа подобро е побрзо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 примите. Овој концепт ја илустрира временската вредност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парите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655" y="1"/>
            <a:ext cx="2471345" cy="18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7510"/>
            <a:ext cx="9344891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Да видиме што значи овој концепт. Да речеме дека вложувате пари на штедна книшка во банка со годишна каматна стапка од 5%. Со тоа, 1.000 денари денес ќе вредат 1.050 денари за една година (5% од 1.000 денари = 50 денари, или 1.000 х 1,05 = 1.050 денари). </a:t>
            </a:r>
            <a:endParaRPr lang="en-US" sz="2400" dirty="0" smtClean="0"/>
          </a:p>
          <a:p>
            <a:pPr algn="just"/>
            <a:r>
              <a:rPr lang="ru-RU" sz="2400" dirty="0" smtClean="0"/>
              <a:t>Од </a:t>
            </a:r>
            <a:r>
              <a:rPr lang="ru-RU" sz="2400" dirty="0"/>
              <a:t>друга страна, 1.000 денари што би ги добиле по една година вредат 952,38 денари сега (952,38 денари сега помножено со 5% = 1.000 денари за една година, или 1.000 ÷ 1,05 = 952,38). Ова ги претставува загубите што произлегуваат во текот на периодот кога износот не е на штедна книшка со годишна каматна стапка од 5%. Толку е едноставно!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953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85576" y="3567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Разбирање за вредноста на парите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Вредноста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парите од аспект на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категоријата време 2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</a:t>
            </a:r>
            <a:r>
              <a:rPr lang="mk-MK" dirty="0"/>
              <a:t/>
            </a:r>
            <a:br>
              <a:rPr lang="mk-MK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655" y="1"/>
            <a:ext cx="2471345" cy="18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6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082" y="290173"/>
            <a:ext cx="10515600" cy="1325563"/>
          </a:xfrm>
        </p:spPr>
        <p:txBody>
          <a:bodyPr/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Банкарски </a:t>
            </a:r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производи и услуги</a:t>
            </a:r>
            <a:r>
              <a:rPr lang="mk-MK" dirty="0"/>
              <a:t/>
            </a:r>
            <a:br>
              <a:rPr lang="mk-MK" dirty="0"/>
            </a:br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09272"/>
            <a:ext cx="9869905" cy="40643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Во основни банкарски услуги спаѓаат: </a:t>
            </a:r>
            <a:r>
              <a:rPr lang="ru-RU" b="1" dirty="0" smtClean="0"/>
              <a:t>платежните сметки, кредитите, депозитите и др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Банките </a:t>
            </a:r>
            <a:r>
              <a:rPr lang="ru-RU" dirty="0"/>
              <a:t>во Република </a:t>
            </a:r>
            <a:r>
              <a:rPr lang="ru-RU" dirty="0" smtClean="0"/>
              <a:t>Северна Македонија </a:t>
            </a:r>
            <a:r>
              <a:rPr lang="ru-RU" dirty="0"/>
              <a:t>им </a:t>
            </a:r>
            <a:r>
              <a:rPr lang="ru-RU" dirty="0" smtClean="0"/>
              <a:t>нудат</a:t>
            </a:r>
            <a:r>
              <a:rPr lang="en-US" dirty="0" smtClean="0"/>
              <a:t> </a:t>
            </a:r>
            <a:r>
              <a:rPr lang="mk-MK" dirty="0" smtClean="0"/>
              <a:t>на клиентите </a:t>
            </a:r>
            <a:r>
              <a:rPr lang="ru-RU" dirty="0" smtClean="0"/>
              <a:t> </a:t>
            </a:r>
            <a:r>
              <a:rPr lang="ru-RU" dirty="0"/>
              <a:t>платежни сметки </a:t>
            </a:r>
            <a:r>
              <a:rPr lang="ru-RU" dirty="0" smtClean="0"/>
              <a:t>(</a:t>
            </a:r>
            <a:r>
              <a:rPr lang="en-US" dirty="0" smtClean="0"/>
              <a:t>p</a:t>
            </a:r>
            <a:r>
              <a:rPr lang="ru-RU" dirty="0" smtClean="0"/>
              <a:t>ayment account</a:t>
            </a:r>
            <a:r>
              <a:rPr lang="en-US" dirty="0" smtClean="0"/>
              <a:t>s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Платежната сметка е сметка којашто </a:t>
            </a:r>
            <a:r>
              <a:rPr lang="ru-RU" dirty="0"/>
              <a:t>ја одржува давател на платежни услуги на име на еден или повеќе корисници на платежни услуги и којашто се користи за извршување на платежни трансакции. </a:t>
            </a:r>
            <a:r>
              <a:rPr lang="ru-RU" dirty="0" smtClean="0"/>
              <a:t>Со платежната сметка управува </a:t>
            </a:r>
            <a:r>
              <a:rPr lang="ru-RU" dirty="0"/>
              <a:t>и работи едно лице, тоа лице е сопственик на сметките и само тоа лице, односно само сопственикот на сметките, може да овласти други лица да работат со тие сметки</a:t>
            </a:r>
            <a:r>
              <a:rPr lang="ru-RU" dirty="0" smtClean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766" y="4673232"/>
            <a:ext cx="2910741" cy="21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9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072" y="0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 </a:t>
            </a:r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мобилно банкарство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61" y="1198727"/>
            <a:ext cx="8635517" cy="5243689"/>
          </a:xfrm>
        </p:spPr>
      </p:pic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90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1281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Wingdings</vt:lpstr>
      <vt:lpstr>Office Theme</vt:lpstr>
      <vt:lpstr>Осврт кон материјалите за финансиска едукација на Народната банка на Република Северна Македонија</vt:lpstr>
      <vt:lpstr>Содржина </vt:lpstr>
      <vt:lpstr>Финансиска едукација</vt:lpstr>
      <vt:lpstr>Водич за лични финансии</vt:lpstr>
      <vt:lpstr>PowerPoint Presentation</vt:lpstr>
      <vt:lpstr>Разбирање за вредноста на парите –  Вредноста на парите од аспект на  категоријата време 1/2 </vt:lpstr>
      <vt:lpstr>Разбирање за вредноста на парите –  Вредноста на парите од аспект на  категоријата време 2/2 </vt:lpstr>
      <vt:lpstr>Банкарски производи и услуги </vt:lpstr>
      <vt:lpstr>Интернет и мобилно банкарство</vt:lpstr>
      <vt:lpstr>Финансиски измами</vt:lpstr>
      <vt:lpstr>PowerPoint Presentation</vt:lpstr>
      <vt:lpstr>Поимник на термини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Осврт кон едукативните материјали на Народната банка 3/4 </vt:lpstr>
      <vt:lpstr>Осврт кон едукативните материјали на Народната банка 4/4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Осврт кон материјалите за финансиска едукација на Народната банка на Република Северна Македонија</dc:title>
  <dc:creator>Kristina Pavleska</dc:creator>
  <cp:lastModifiedBy>Kristina Pavleska</cp:lastModifiedBy>
  <cp:revision>49</cp:revision>
  <dcterms:created xsi:type="dcterms:W3CDTF">2022-02-10T12:46:18Z</dcterms:created>
  <dcterms:modified xsi:type="dcterms:W3CDTF">2025-02-27T11:20:26Z</dcterms:modified>
</cp:coreProperties>
</file>