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72" r:id="rId5"/>
    <p:sldId id="267" r:id="rId6"/>
    <p:sldId id="265" r:id="rId7"/>
    <p:sldId id="259" r:id="rId8"/>
    <p:sldId id="271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55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0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5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12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9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7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1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5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55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17832B3-276A-45A3-BE87-D08A3051F8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4FC6F76-5858-41ED-8ECD-96F035D9AE9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98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5893" y="0"/>
            <a:ext cx="13750139" cy="68857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273" y="5541711"/>
            <a:ext cx="10359453" cy="1470026"/>
          </a:xfrm>
        </p:spPr>
        <p:txBody>
          <a:bodyPr>
            <a:noAutofit/>
          </a:bodyPr>
          <a:lstStyle/>
          <a:p>
            <a:r>
              <a:rPr lang="mk-MK" sz="6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ЕВРОПСКИ КВИЗ зА ПАРИ </a:t>
            </a:r>
            <a:endParaRPr lang="en-US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79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346" y="847137"/>
            <a:ext cx="10968833" cy="1143000"/>
          </a:xfrm>
        </p:spPr>
        <p:txBody>
          <a:bodyPr>
            <a:normAutofit fontScale="90000"/>
          </a:bodyPr>
          <a:lstStyle/>
          <a:p>
            <a:r>
              <a:rPr lang="mk-MK" b="1" dirty="0"/>
              <a:t>Ви благодариме на вниманието!</a:t>
            </a:r>
            <a:br>
              <a:rPr lang="mk-MK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905" y="2805516"/>
            <a:ext cx="4175497" cy="2855215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mk-MK" sz="3099" dirty="0">
                <a:solidFill>
                  <a:schemeClr val="tx1"/>
                </a:solidFill>
              </a:rPr>
              <a:t>Контакт податоци:</a:t>
            </a:r>
            <a:endParaRPr lang="en-US" sz="3099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mk-MK" sz="3099" dirty="0">
                <a:solidFill>
                  <a:schemeClr val="tx1"/>
                </a:solidFill>
              </a:rPr>
              <a:t>Е:</a:t>
            </a:r>
            <a:r>
              <a:rPr lang="mk-MK" sz="3099" dirty="0">
                <a:solidFill>
                  <a:schemeClr val="bg1"/>
                </a:solidFill>
              </a:rPr>
              <a:t>  </a:t>
            </a:r>
            <a:r>
              <a:rPr lang="en-US" sz="3099" dirty="0">
                <a:solidFill>
                  <a:schemeClr val="bg1"/>
                </a:solidFill>
              </a:rPr>
              <a:t>info@mba.mk</a:t>
            </a:r>
            <a:endParaRPr lang="mk-MK" sz="3099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3099" dirty="0">
                <a:solidFill>
                  <a:schemeClr val="bg1"/>
                </a:solidFill>
              </a:rPr>
              <a:t>      ivana.panchevska@mba.mk</a:t>
            </a:r>
          </a:p>
          <a:p>
            <a:pPr marL="0" indent="0" algn="just">
              <a:buNone/>
            </a:pPr>
            <a:r>
              <a:rPr lang="en-US" sz="3099" dirty="0">
                <a:solidFill>
                  <a:schemeClr val="tx1"/>
                </a:solidFill>
              </a:rPr>
              <a:t>W.</a:t>
            </a:r>
            <a:r>
              <a:rPr lang="en-US" sz="3099" dirty="0">
                <a:solidFill>
                  <a:schemeClr val="bg1"/>
                </a:solidFill>
              </a:rPr>
              <a:t> www.mba.mk</a:t>
            </a:r>
          </a:p>
          <a:p>
            <a:pPr marL="0" indent="0" algn="just">
              <a:buNone/>
            </a:pPr>
            <a:r>
              <a:rPr lang="mk-MK" sz="3099" dirty="0">
                <a:solidFill>
                  <a:schemeClr val="tx1"/>
                </a:solidFill>
              </a:rPr>
              <a:t>Т.   </a:t>
            </a:r>
            <a:r>
              <a:rPr lang="mk-MK" sz="3099" dirty="0">
                <a:solidFill>
                  <a:schemeClr val="bg1"/>
                </a:solidFill>
              </a:rPr>
              <a:t>(+389) 2 3120393</a:t>
            </a:r>
          </a:p>
          <a:p>
            <a:pPr marL="0" indent="0" algn="just">
              <a:buNone/>
            </a:pPr>
            <a:r>
              <a:rPr lang="mk-MK" sz="3099" dirty="0">
                <a:solidFill>
                  <a:schemeClr val="tx1"/>
                </a:solidFill>
              </a:rPr>
              <a:t>М. </a:t>
            </a:r>
            <a:r>
              <a:rPr lang="mk-MK" sz="3099" dirty="0">
                <a:solidFill>
                  <a:schemeClr val="bg1"/>
                </a:solidFill>
              </a:rPr>
              <a:t>(+389) 70 288528</a:t>
            </a:r>
          </a:p>
          <a:p>
            <a:pPr marL="0" indent="0" algn="just">
              <a:buNone/>
            </a:pPr>
            <a:r>
              <a:rPr lang="en-US" sz="3099" dirty="0">
                <a:solidFill>
                  <a:schemeClr val="tx1"/>
                </a:solidFill>
              </a:rPr>
              <a:t>      </a:t>
            </a:r>
            <a:r>
              <a:rPr lang="mk-MK" sz="3099" dirty="0">
                <a:solidFill>
                  <a:schemeClr val="bg1"/>
                </a:solidFill>
              </a:rPr>
              <a:t>(+389) 71 348114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794" y="2709087"/>
            <a:ext cx="4571980" cy="312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19636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90" y="185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8684" y="4246136"/>
            <a:ext cx="80630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sz="3200" dirty="0"/>
          </a:p>
          <a:p>
            <a:r>
              <a:rPr lang="mk-MK" sz="3200" b="1" dirty="0"/>
              <a:t>Јована Лозановска</a:t>
            </a:r>
          </a:p>
          <a:p>
            <a:r>
              <a:rPr lang="mk-MK" sz="3200" dirty="0"/>
              <a:t>Одделение за едукација</a:t>
            </a:r>
          </a:p>
          <a:p>
            <a:r>
              <a:rPr lang="mk-MK" sz="3200" dirty="0"/>
              <a:t>Македонска Банкарска Асоцијација</a:t>
            </a:r>
            <a:endParaRPr lang="en-US" sz="3200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ADCB8568-55BC-BE98-90B7-0EF6FA4AC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99" y="2160971"/>
            <a:ext cx="3455583" cy="218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AD5985-2D17-FEA3-89D1-F0CAA4CA3F3B}"/>
              </a:ext>
            </a:extLst>
          </p:cNvPr>
          <p:cNvSpPr txBox="1"/>
          <p:nvPr/>
        </p:nvSpPr>
        <p:spPr>
          <a:xfrm>
            <a:off x="1321118" y="2468728"/>
            <a:ext cx="30705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mk-MK" sz="2400" dirty="0">
                <a:solidFill>
                  <a:schemeClr val="bg1"/>
                </a:solidFill>
              </a:rPr>
              <a:t>Најдоцна до 03.03.2025 да се испратат списоци од тимовите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D43D91A-3596-D2BE-7140-D53879278080}"/>
              </a:ext>
            </a:extLst>
          </p:cNvPr>
          <p:cNvSpPr>
            <a:spLocks noGrp="1"/>
          </p:cNvSpPr>
          <p:nvPr/>
        </p:nvSpPr>
        <p:spPr>
          <a:xfrm>
            <a:off x="6886937" y="2886655"/>
            <a:ext cx="4176464" cy="2855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17820" tIns="58910" rIns="117820" bIns="58910" rtlCol="0">
            <a:normAutofit fontScale="92500" lnSpcReduction="20000"/>
          </a:bodyPr>
          <a:lstStyle>
            <a:lvl1pPr marL="441827" indent="-441827" algn="l" defTabSz="1178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57291" indent="-368189" algn="l" defTabSz="117820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72756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61858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650960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240062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29164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418267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007369" indent="-294551" algn="l" defTabSz="117820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mk-MK" sz="3000" b="1" dirty="0">
                <a:solidFill>
                  <a:schemeClr val="tx1"/>
                </a:solidFill>
              </a:rPr>
              <a:t>Контакт податоци:</a:t>
            </a:r>
            <a:endParaRPr lang="en-US" sz="3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mk-MK" sz="2600" dirty="0">
                <a:solidFill>
                  <a:schemeClr val="tx1"/>
                </a:solidFill>
              </a:rPr>
              <a:t>Е: </a:t>
            </a:r>
            <a:r>
              <a:rPr lang="mk-MK" sz="2600" dirty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info@mba.mk</a:t>
            </a:r>
            <a:endParaRPr lang="mk-MK" sz="26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1"/>
                </a:solidFill>
              </a:rPr>
              <a:t>   </a:t>
            </a:r>
            <a:r>
              <a:rPr lang="mk-MK" sz="2600" dirty="0">
                <a:solidFill>
                  <a:schemeClr val="bg1"/>
                </a:solidFill>
              </a:rPr>
              <a:t>  </a:t>
            </a:r>
            <a:r>
              <a:rPr lang="en-US" sz="2600" dirty="0">
                <a:solidFill>
                  <a:schemeClr val="bg1"/>
                </a:solidFill>
              </a:rPr>
              <a:t>jovana.lozanovska@mba.mk</a:t>
            </a:r>
            <a:endParaRPr lang="mk-MK" sz="26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tx1"/>
                </a:solidFill>
              </a:rPr>
              <a:t>W.</a:t>
            </a:r>
            <a:r>
              <a:rPr lang="en-US" sz="2600" dirty="0">
                <a:solidFill>
                  <a:schemeClr val="bg1"/>
                </a:solidFill>
              </a:rPr>
              <a:t> www.mba.mk</a:t>
            </a:r>
          </a:p>
          <a:p>
            <a:pPr marL="0" indent="0" algn="just">
              <a:buNone/>
            </a:pPr>
            <a:r>
              <a:rPr lang="mk-MK" sz="2600" dirty="0">
                <a:solidFill>
                  <a:schemeClr val="tx1"/>
                </a:solidFill>
              </a:rPr>
              <a:t>Т.   </a:t>
            </a:r>
            <a:r>
              <a:rPr lang="mk-MK" sz="2600" dirty="0">
                <a:solidFill>
                  <a:schemeClr val="bg1"/>
                </a:solidFill>
              </a:rPr>
              <a:t>(+389) 2 3120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mk-MK" sz="2600" dirty="0">
                <a:solidFill>
                  <a:schemeClr val="bg1"/>
                </a:solidFill>
              </a:rPr>
              <a:t>393</a:t>
            </a:r>
          </a:p>
          <a:p>
            <a:pPr marL="0" indent="0" algn="just">
              <a:buNone/>
            </a:pPr>
            <a:r>
              <a:rPr lang="mk-MK" sz="2600" dirty="0">
                <a:solidFill>
                  <a:schemeClr val="tx1"/>
                </a:solidFill>
              </a:rPr>
              <a:t>М. </a:t>
            </a:r>
            <a:r>
              <a:rPr lang="mk-MK" sz="2600" dirty="0">
                <a:solidFill>
                  <a:schemeClr val="bg1"/>
                </a:solidFill>
              </a:rPr>
              <a:t>(+389) 70 288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mk-MK" sz="2600" dirty="0">
                <a:solidFill>
                  <a:schemeClr val="bg1"/>
                </a:solidFill>
              </a:rPr>
              <a:t>528</a:t>
            </a:r>
          </a:p>
          <a:p>
            <a:pPr marL="0" indent="0" algn="just">
              <a:buNone/>
            </a:pPr>
            <a:r>
              <a:rPr lang="en-US" sz="2600" dirty="0">
                <a:solidFill>
                  <a:schemeClr val="tx1"/>
                </a:solidFill>
              </a:rPr>
              <a:t>     </a:t>
            </a:r>
            <a:r>
              <a:rPr lang="mk-MK" sz="2600" dirty="0">
                <a:solidFill>
                  <a:schemeClr val="bg1"/>
                </a:solidFill>
              </a:rPr>
              <a:t>(+389) 71 348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mk-MK" sz="2600" dirty="0">
                <a:solidFill>
                  <a:schemeClr val="bg1"/>
                </a:solidFill>
              </a:rPr>
              <a:t>114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7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323" y="458981"/>
            <a:ext cx="11329413" cy="1499616"/>
          </a:xfrm>
        </p:spPr>
        <p:txBody>
          <a:bodyPr>
            <a:noAutofit/>
          </a:bodyPr>
          <a:lstStyle/>
          <a:p>
            <a:r>
              <a:rPr lang="mk-MK" sz="3500" b="1" dirty="0"/>
              <a:t>Национален натпревар „Европски квиз за пари“ </a:t>
            </a:r>
            <a:endParaRPr lang="en-US" sz="35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B73407-B166-E808-DE57-3F2B8E1D8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3966" y="3387587"/>
            <a:ext cx="5023246" cy="761327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chemeClr val="bg1"/>
                </a:solidFill>
              </a:rPr>
              <a:t>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93731" y="2040815"/>
            <a:ext cx="10795627" cy="42639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/>
              <a:t>Националниот натпревар ќе се одвива во д</a:t>
            </a:r>
            <a:r>
              <a:rPr lang="mk-MK" sz="2800" dirty="0"/>
              <a:t>ва круга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mk-MK" sz="2800" dirty="0"/>
              <a:t>Прв круг - </a:t>
            </a:r>
            <a:r>
              <a:rPr lang="en-US" sz="2800" b="1" dirty="0"/>
              <a:t>1</a:t>
            </a:r>
            <a:r>
              <a:rPr lang="mk-MK" sz="2800" b="1" dirty="0"/>
              <a:t>7.03.2025 (понеделник)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Ќе бидат избрани најдобрите тимови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Онлајн преку </a:t>
            </a:r>
            <a:r>
              <a:rPr lang="en-US" sz="2800" dirty="0"/>
              <a:t>Webex</a:t>
            </a:r>
            <a:r>
              <a:rPr lang="mk-MK" sz="2800" dirty="0"/>
              <a:t> платформа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Квиз на Македонски јазик во 12:00 часот и квиз на Албански јазик во 12:30 часот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 Посебен линк за прогласување на победниците во 13:00 часот</a:t>
            </a:r>
          </a:p>
          <a:p>
            <a:pPr marL="0" indent="0">
              <a:buNone/>
            </a:pPr>
            <a:endParaRPr lang="mk-MK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90" y="185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26331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34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436" y="460830"/>
            <a:ext cx="11273171" cy="1499616"/>
          </a:xfrm>
        </p:spPr>
        <p:txBody>
          <a:bodyPr>
            <a:noAutofit/>
          </a:bodyPr>
          <a:lstStyle/>
          <a:p>
            <a:r>
              <a:rPr lang="mk-MK" sz="3500" b="1" dirty="0"/>
              <a:t>Национален натпревар „Европски квиз за пари“ </a:t>
            </a:r>
            <a:endParaRPr lang="en-US" sz="35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B73407-B166-E808-DE57-3F2B8E1D8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5524" y="3716758"/>
            <a:ext cx="1639653" cy="761327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chemeClr val="bg1"/>
                </a:solidFill>
              </a:rPr>
              <a:t>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39377" y="2065279"/>
            <a:ext cx="11167872" cy="400648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mk-MK" sz="2800" dirty="0"/>
              <a:t>Прв круг - </a:t>
            </a:r>
            <a:r>
              <a:rPr lang="en-US" sz="2800" b="1" dirty="0"/>
              <a:t>1</a:t>
            </a:r>
            <a:r>
              <a:rPr lang="mk-MK" sz="2800" b="1" dirty="0"/>
              <a:t>7.03.2025 (понеделник)</a:t>
            </a:r>
            <a:r>
              <a:rPr lang="en-US" sz="2800" b="1" dirty="0"/>
              <a:t> </a:t>
            </a:r>
            <a:endParaRPr lang="mk-MK" sz="2800" b="1" dirty="0"/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По меил ќе доставиме детални инструкции за регистрација и линк за приклучување</a:t>
            </a:r>
            <a:endParaRPr lang="mk-MK" sz="2800" dirty="0"/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Треба да се регистрирате на </a:t>
            </a:r>
            <a:r>
              <a:rPr lang="en-US" sz="2800" dirty="0"/>
              <a:t>Webex</a:t>
            </a:r>
            <a:r>
              <a:rPr lang="mk-MK" sz="28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Секој тим се најавува само со една </a:t>
            </a:r>
            <a:r>
              <a:rPr lang="en-US" sz="2800" dirty="0"/>
              <a:t>e-mail</a:t>
            </a:r>
            <a:r>
              <a:rPr lang="mk-MK" sz="2800" dirty="0"/>
              <a:t> адреса, </a:t>
            </a:r>
            <a:r>
              <a:rPr lang="ru-RU" sz="2800" dirty="0"/>
              <a:t>односно </a:t>
            </a:r>
            <a:r>
              <a:rPr lang="en-US" sz="2800" dirty="0"/>
              <a:t>e-mail</a:t>
            </a:r>
            <a:r>
              <a:rPr lang="ru-RU" sz="2800" dirty="0"/>
              <a:t> адреса на еден од учениците во тимот</a:t>
            </a:r>
            <a:endParaRPr lang="mk-MK" sz="2800" dirty="0"/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Тимовите ќе добијат и своја шифра која ќе ја користат како име за </a:t>
            </a:r>
            <a:r>
              <a:rPr lang="en-US" sz="2800" dirty="0"/>
              <a:t>Kahoot</a:t>
            </a:r>
            <a:r>
              <a:rPr lang="ru-RU" sz="2800" dirty="0"/>
              <a:t> - ш</a:t>
            </a:r>
            <a:r>
              <a:rPr lang="mk-MK" sz="2800" dirty="0"/>
              <a:t>ифра/име за регистрација, пр. </a:t>
            </a:r>
            <a:r>
              <a:rPr lang="en-US" sz="2800" dirty="0">
                <a:highlight>
                  <a:srgbClr val="FFFF00"/>
                </a:highlight>
              </a:rPr>
              <a:t>EKP1</a:t>
            </a:r>
            <a:endParaRPr lang="mk-MK" sz="2800" dirty="0">
              <a:highlight>
                <a:srgbClr val="FFFF00"/>
              </a:highlight>
            </a:endParaRP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Вклучена камера на </a:t>
            </a:r>
            <a:r>
              <a:rPr lang="en-US" sz="2800" dirty="0"/>
              <a:t>Webex</a:t>
            </a:r>
            <a:r>
              <a:rPr lang="mk-MK" sz="2800" dirty="0"/>
              <a:t> и исклучен микрофон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endParaRPr lang="mk-MK" sz="2800" dirty="0"/>
          </a:p>
          <a:p>
            <a:pPr marL="0" indent="0">
              <a:buNone/>
            </a:pPr>
            <a:endParaRPr lang="mk-MK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90" y="185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26331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30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DAD6FA-F81F-BB3F-5BA3-47CBA6AED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227B-2C53-A7E1-9FC3-0CC90C3C5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51" y="394018"/>
            <a:ext cx="11250869" cy="1499616"/>
          </a:xfrm>
        </p:spPr>
        <p:txBody>
          <a:bodyPr>
            <a:noAutofit/>
          </a:bodyPr>
          <a:lstStyle/>
          <a:p>
            <a:r>
              <a:rPr lang="mk-MK" sz="3500" b="1" dirty="0"/>
              <a:t>Национален натпревар „Европски квиз за пари“ </a:t>
            </a:r>
            <a:endParaRPr lang="en-US" sz="35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29D419-AED4-87D8-46A7-DA86E63A5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5524" y="3716758"/>
            <a:ext cx="1639653" cy="761327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chemeClr val="bg1"/>
                </a:solidFill>
              </a:rPr>
              <a:t>00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3F856B-2390-0E17-828A-E4A61639A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90" y="185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25AB7F-EE52-EC16-6F11-21B1995632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4B3F6915-C288-E9AB-DB29-89D2EB81D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26331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Content Placeholder 7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9ACC6EFC-0E47-FC58-DA52-78F854A53D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1" y="1757848"/>
            <a:ext cx="7076846" cy="467914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B77FD8-F450-0F95-ECD4-BD43787C0E43}"/>
              </a:ext>
            </a:extLst>
          </p:cNvPr>
          <p:cNvSpPr txBox="1"/>
          <p:nvPr/>
        </p:nvSpPr>
        <p:spPr>
          <a:xfrm>
            <a:off x="8026928" y="1885372"/>
            <a:ext cx="38082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Во полето “Name” ја внесувате шифрата која ќе ја добиете од МБА (со големи букви и латинично писмо), а наместо презиме, треба да ги напишете имињата на натпреварувачите од Вашиот тим.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545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83" y="441483"/>
            <a:ext cx="11286989" cy="1499616"/>
          </a:xfrm>
        </p:spPr>
        <p:txBody>
          <a:bodyPr>
            <a:noAutofit/>
          </a:bodyPr>
          <a:lstStyle/>
          <a:p>
            <a:r>
              <a:rPr lang="mk-MK" sz="3500" b="1" dirty="0"/>
              <a:t>Национален натпревар „Европски квиз за пари“ </a:t>
            </a:r>
            <a:endParaRPr lang="en-US" sz="35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B73407-B166-E808-DE57-3F2B8E1D8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23638" y="2655858"/>
            <a:ext cx="1297558" cy="761327"/>
          </a:xfrm>
        </p:spPr>
        <p:txBody>
          <a:bodyPr>
            <a:normAutofit/>
          </a:bodyPr>
          <a:lstStyle/>
          <a:p>
            <a:r>
              <a:rPr lang="mk-MK" dirty="0">
                <a:solidFill>
                  <a:schemeClr val="bg1"/>
                </a:solidFill>
              </a:rPr>
              <a:t>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98186" y="1983417"/>
            <a:ext cx="10795627" cy="42639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k-MK" sz="2800" dirty="0"/>
              <a:t>Прашањата се одговараат преку апликацијата </a:t>
            </a:r>
            <a:r>
              <a:rPr lang="en-US" sz="2800" dirty="0"/>
              <a:t>Kahoot! </a:t>
            </a:r>
            <a:r>
              <a:rPr lang="mk-MK" sz="28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Точни одговори и брзина на одговарање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Потребно е да се натпреварувате од просторија со брз и стабилен интернет</a:t>
            </a:r>
            <a:endParaRPr lang="mk-MK" sz="2800" dirty="0"/>
          </a:p>
          <a:p>
            <a:pPr>
              <a:buFont typeface="Wingdings" pitchFamily="2" charset="2"/>
              <a:buChar char="Ø"/>
            </a:pPr>
            <a:r>
              <a:rPr lang="ru-RU" sz="2800" b="1" dirty="0"/>
              <a:t>Учениците ќе се натпреваруваат во тимови по двајца</a:t>
            </a:r>
            <a:endParaRPr lang="mk-MK" sz="2800" b="1" dirty="0"/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2 уреди за учество: 1 уред за приклучување на </a:t>
            </a:r>
            <a:r>
              <a:rPr lang="en-US" sz="2800" dirty="0"/>
              <a:t>Webex</a:t>
            </a:r>
            <a:r>
              <a:rPr lang="mk-MK" sz="2800" dirty="0"/>
              <a:t> и 1 уред за одговарање на прашањата на </a:t>
            </a:r>
            <a:r>
              <a:rPr lang="en-US" sz="2800" dirty="0"/>
              <a:t>Kahoot</a:t>
            </a:r>
            <a:endParaRPr lang="mk-MK" sz="2800" dirty="0"/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Настанот ќе се снима</a:t>
            </a:r>
          </a:p>
          <a:p>
            <a:pPr marL="0" indent="0">
              <a:buNone/>
            </a:pPr>
            <a:endParaRPr lang="mk-MK" sz="2800" dirty="0"/>
          </a:p>
          <a:p>
            <a:pPr>
              <a:buFont typeface="Wingdings" pitchFamily="2" charset="2"/>
              <a:buChar char="Ø"/>
            </a:pPr>
            <a:endParaRPr lang="mk-MK" sz="2800" dirty="0"/>
          </a:p>
          <a:p>
            <a:pPr marL="0" indent="0">
              <a:buNone/>
            </a:pPr>
            <a:endParaRPr lang="mk-MK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90" y="185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26331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98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75" y="461122"/>
            <a:ext cx="11346761" cy="1499616"/>
          </a:xfrm>
        </p:spPr>
        <p:txBody>
          <a:bodyPr>
            <a:noAutofit/>
          </a:bodyPr>
          <a:lstStyle/>
          <a:p>
            <a:r>
              <a:rPr lang="mk-MK" sz="3500" b="1" dirty="0"/>
              <a:t>Национален натпревар „Европски квиз на пари“ </a:t>
            </a:r>
            <a:endParaRPr lang="en-US" sz="35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9723" y="3150394"/>
            <a:ext cx="3887532" cy="1547814"/>
          </a:xfrm>
        </p:spPr>
        <p:txBody>
          <a:bodyPr>
            <a:normAutofit/>
          </a:bodyPr>
          <a:lstStyle/>
          <a:p>
            <a:pPr lvl="0" algn="ctr"/>
            <a:r>
              <a:rPr lang="mk-MK" sz="2200" dirty="0">
                <a:solidFill>
                  <a:schemeClr val="bg1"/>
                </a:solidFill>
              </a:rPr>
              <a:t>До 10.03.2022 да ни пратите известување за тимовите кои ќе се натпреваруваат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35439" y="1731832"/>
            <a:ext cx="11099740" cy="445227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mk-MK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mk-MK" sz="2800" dirty="0"/>
              <a:t>Втор круг – </a:t>
            </a:r>
            <a:r>
              <a:rPr lang="mk-MK" sz="2800" b="1" dirty="0"/>
              <a:t>2</a:t>
            </a:r>
            <a:r>
              <a:rPr lang="en-US" sz="2800" b="1" dirty="0"/>
              <a:t>0</a:t>
            </a:r>
            <a:r>
              <a:rPr lang="mk-MK" sz="2800" b="1" dirty="0"/>
              <a:t>.03.202</a:t>
            </a:r>
            <a:r>
              <a:rPr lang="en-US" sz="2800" b="1" dirty="0"/>
              <a:t>5</a:t>
            </a:r>
            <a:r>
              <a:rPr lang="mk-MK" sz="2800" dirty="0"/>
              <a:t> </a:t>
            </a:r>
            <a:r>
              <a:rPr lang="mk-MK" sz="2800" b="1" dirty="0"/>
              <a:t>година (четврток) </a:t>
            </a:r>
            <a:r>
              <a:rPr lang="mk-MK" sz="2800" dirty="0"/>
              <a:t>во </a:t>
            </a:r>
            <a:r>
              <a:rPr lang="mk-MK" sz="2800" b="1" dirty="0"/>
              <a:t>12:00 часот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Најдобрите тимови се натпреваруваат со физичко присуство во просториите на МБА во Скопје</a:t>
            </a:r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1 уред по тим за одговарање на прашањата преку </a:t>
            </a:r>
            <a:r>
              <a:rPr lang="en-US" sz="2800" dirty="0"/>
              <a:t>Kahoot! </a:t>
            </a:r>
            <a:endParaRPr lang="mk-MK" sz="2800" dirty="0"/>
          </a:p>
          <a:p>
            <a:pPr>
              <a:buFont typeface="Wingdings" pitchFamily="2" charset="2"/>
              <a:buChar char="Ø"/>
            </a:pPr>
            <a:r>
              <a:rPr lang="mk-MK" sz="2800" dirty="0"/>
              <a:t>Титула национални шампиони</a:t>
            </a:r>
          </a:p>
          <a:p>
            <a:pPr marL="0" indent="0">
              <a:buNone/>
            </a:pPr>
            <a:endParaRPr lang="mk-MK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190" y="185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26331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3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72" y="636771"/>
            <a:ext cx="11243724" cy="1143000"/>
          </a:xfrm>
        </p:spPr>
        <p:txBody>
          <a:bodyPr>
            <a:noAutofit/>
          </a:bodyPr>
          <a:lstStyle/>
          <a:p>
            <a:r>
              <a:rPr lang="mk-MK" sz="3600" b="1" dirty="0"/>
              <a:t>Финален натпревар „Европски квиз за пари“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211" y="1989993"/>
            <a:ext cx="11243724" cy="44253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mk-MK" sz="2800" b="1" dirty="0"/>
              <a:t>22-23 мај 2025 година во Брисел, Белгија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mk-MK" sz="2800" dirty="0"/>
              <a:t>Националните шампиони со нивниот ментор и претставник од МБА патуваат во Брисел на 22-ри мај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Финалето на Европскиот квиз за пари ќе се одржи на 23-ти мај</a:t>
            </a:r>
            <a:endParaRPr lang="mk-MK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Преку Kahoot!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mk-MK" sz="2800" dirty="0"/>
              <a:t>Се натпреварувате на својот мајчин јазик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Тимот заедно одговара на прашањата</a:t>
            </a:r>
          </a:p>
          <a:p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endParaRPr lang="mk-MK" sz="2800" dirty="0"/>
          </a:p>
          <a:p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145" y="6132804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30" y="-2100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48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B197F-B9D4-BF85-B4F1-510989C13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6E015-5E17-C5C2-C8B4-80EFDD176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72" y="762713"/>
            <a:ext cx="11243724" cy="1143000"/>
          </a:xfrm>
        </p:spPr>
        <p:txBody>
          <a:bodyPr>
            <a:noAutofit/>
          </a:bodyPr>
          <a:lstStyle/>
          <a:p>
            <a:r>
              <a:rPr lang="mk-MK" sz="3600" b="1" dirty="0"/>
              <a:t>Финален натпревар „Европски квиз за пари“, Брисел</a:t>
            </a:r>
            <a:endParaRPr lang="en-US" sz="36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79FB6C-EC85-CD9D-ADD6-7F0B55C422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523" y="5577904"/>
            <a:ext cx="1779656" cy="11098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EE2626-B89C-965B-B4CC-660BBE9C0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145" y="6132804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4D22B8F-18EE-ADC1-DBC5-5DB411FF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30" y="-2100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12FDD6-E0D1-673B-5698-95EE63818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72" y="2071927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2800" dirty="0"/>
              <a:t>Потребна документација за патување во Брисел: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mk-MK" sz="2800" dirty="0"/>
              <a:t> Дозвола од родител за патување во странство со менторот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mk-MK" sz="2800" dirty="0"/>
              <a:t>Исправни патни документи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mk-MK" sz="2800" dirty="0"/>
              <a:t>Дозвола за објавување на фотографии од учениците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4382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395" y="553778"/>
            <a:ext cx="10968833" cy="1143000"/>
          </a:xfrm>
        </p:spPr>
        <p:txBody>
          <a:bodyPr>
            <a:normAutofit/>
          </a:bodyPr>
          <a:lstStyle/>
          <a:p>
            <a:r>
              <a:rPr lang="mk-MK" sz="4399" b="1" dirty="0"/>
              <a:t>Материјали за учење</a:t>
            </a:r>
            <a:endParaRPr lang="en-US" sz="4399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94" y="1362677"/>
            <a:ext cx="10968833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https://mba.mk/w/mk/evropski-kviz-na-pari-dokumenti/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30" y="-2100"/>
            <a:ext cx="12208926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402" y="6126331"/>
            <a:ext cx="10452855" cy="73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A75D3163-73A2-B288-CC9B-239BFF3B44C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98"/>
          <a:stretch/>
        </p:blipFill>
        <p:spPr>
          <a:xfrm>
            <a:off x="857394" y="1844936"/>
            <a:ext cx="7754344" cy="467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94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595</TotalTime>
  <Words>547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Integral</vt:lpstr>
      <vt:lpstr>ЕВРОПСКИ КВИЗ зА ПАРИ </vt:lpstr>
      <vt:lpstr>Национален натпревар „Европски квиз за пари“ </vt:lpstr>
      <vt:lpstr>Национален натпревар „Европски квиз за пари“ </vt:lpstr>
      <vt:lpstr>Национален натпревар „Европски квиз за пари“ </vt:lpstr>
      <vt:lpstr>Национален натпревар „Европски квиз за пари“ </vt:lpstr>
      <vt:lpstr>Национален натпревар „Европски квиз на пари“ </vt:lpstr>
      <vt:lpstr>Финален натпревар „Европски квиз за пари“</vt:lpstr>
      <vt:lpstr>Финален натпревар „Европски квиз за пари“, Брисел</vt:lpstr>
      <vt:lpstr>Материјали за учење</vt:lpstr>
      <vt:lpstr>Ви благодариме на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ЕВРОПСКИ КВИЗ НА ПАРИ</dc:title>
  <dc:creator>Jovana Lozanovska</dc:creator>
  <cp:lastModifiedBy>Jovana Lozanovska</cp:lastModifiedBy>
  <cp:revision>54</cp:revision>
  <dcterms:created xsi:type="dcterms:W3CDTF">2024-01-17T10:44:05Z</dcterms:created>
  <dcterms:modified xsi:type="dcterms:W3CDTF">2025-02-28T10:08:13Z</dcterms:modified>
</cp:coreProperties>
</file>