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00FF00"/>
    <a:srgbClr val="00CCFF"/>
    <a:srgbClr val="FF99CC"/>
    <a:srgbClr val="BD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AB298-05ED-4195-9AD7-E27760221138}" v="502" dt="2024-07-26T12:56:17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2.%20&#1087;&#1086;&#1076;&#1072;&#1090;&#1086;&#1094;&#1080;%2030%2006%202024/Osnovni_pokazateli_rabotenje_2004_2024_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Pregled_Zeleni_Pokazateli_maj_MKD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2.%20&#1087;&#1086;&#1076;&#1072;&#1090;&#1086;&#1094;&#1080;%2030%2006%202024/Osnovni_pokazateli_rabotenje_2004_2024_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2.%20&#1087;&#1086;&#1076;&#1072;&#1090;&#1086;&#1094;&#1080;%2030%2006%202024/Osnovni_pokazateli_rabotenje_2004_2024_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0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Aldhabi" panose="01000000000000000000" pitchFamily="2" charset="-78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Achieved levels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Inflation </a:t>
            </a:r>
            <a:endParaRPr lang="mk-MK" sz="11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 sz="1100" b="0">
                <a:solidFill>
                  <a:srgbClr val="002060"/>
                </a:solidFill>
                <a:latin typeface="+mn-lt"/>
                <a:cs typeface="Aldhabi" panose="01000000000000000000" pitchFamily="2" charset="-78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CPI RN Macedonia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/ EU </a:t>
            </a:r>
          </a:p>
          <a:p>
            <a:pPr algn="r">
              <a:defRPr sz="1100" b="0">
                <a:solidFill>
                  <a:srgbClr val="002060"/>
                </a:solidFill>
                <a:latin typeface="+mn-lt"/>
                <a:cs typeface="Aldhabi" panose="01000000000000000000" pitchFamily="2" charset="-78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Forecast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4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’2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4</a:t>
            </a:r>
            <a:endParaRPr lang="en-US" sz="1100" b="0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77552964135006375"/>
          <c:y val="4.4539634233872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0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Aldhabi" panose="010000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999362573897922E-2"/>
          <c:y val="0.13217687074829931"/>
          <c:w val="0.96643573548902406"/>
          <c:h val="0.6714610181890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'[Последни ажурирани состојби 07.10.2024.xlsx]инфлација'!$B$2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07.10.2024.xlsx]инфлација'!$C$2:$AD$2</c:f>
              <c:numCache>
                <c:formatCode>0.0%</c:formatCode>
                <c:ptCount val="14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3.2000000000000001E-2</c:v>
                </c:pt>
                <c:pt idx="6">
                  <c:v>3.1E-2</c:v>
                </c:pt>
                <c:pt idx="7">
                  <c:v>3.4000000000000002E-2</c:v>
                </c:pt>
                <c:pt idx="8">
                  <c:v>3.5999999999999997E-2</c:v>
                </c:pt>
                <c:pt idx="9">
                  <c:v>3.7999999999999999E-2</c:v>
                </c:pt>
                <c:pt idx="10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6-45FB-9AE7-245EC636A42A}"/>
            </c:ext>
          </c:extLst>
        </c:ser>
        <c:ser>
          <c:idx val="1"/>
          <c:order val="1"/>
          <c:tx>
            <c:strRef>
              <c:f>'[Последни ажурирани состојби 07.10.2024.xlsx]инфлација'!$B$3</c:f>
              <c:strCache>
                <c:ptCount val="1"/>
                <c:pt idx="0">
                  <c:v>Forcast NBRSM 10'22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07.10.2024.xlsx]инфлација'!$C$3:$AD$3</c:f>
            </c:numRef>
          </c:val>
          <c:extLst>
            <c:ext xmlns:c16="http://schemas.microsoft.com/office/drawing/2014/chart" uri="{C3380CC4-5D6E-409C-BE32-E72D297353CC}">
              <c16:uniqueId val="{00000001-9FE6-45FB-9AE7-245EC636A42A}"/>
            </c:ext>
          </c:extLst>
        </c:ser>
        <c:ser>
          <c:idx val="2"/>
          <c:order val="2"/>
          <c:tx>
            <c:strRef>
              <c:f>'[Последни ажурирани состојби 07.10.2024.xlsx]инфлација'!$B$4</c:f>
              <c:strCache>
                <c:ptCount val="1"/>
                <c:pt idx="0">
                  <c:v>Forcast NBRSM 03'23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07.10.2024.xlsx]инфлација'!$C$4:$AD$4</c:f>
            </c:numRef>
          </c:val>
          <c:extLst>
            <c:ext xmlns:c16="http://schemas.microsoft.com/office/drawing/2014/chart" uri="{C3380CC4-5D6E-409C-BE32-E72D297353CC}">
              <c16:uniqueId val="{00000002-9FE6-45FB-9AE7-245EC636A42A}"/>
            </c:ext>
          </c:extLst>
        </c:ser>
        <c:ser>
          <c:idx val="3"/>
          <c:order val="3"/>
          <c:tx>
            <c:strRef>
              <c:f>'[Последни ажурирани состојби 07.10.2024.xlsx]инфлација'!$B$5</c:f>
              <c:strCache>
                <c:ptCount val="1"/>
                <c:pt idx="0">
                  <c:v>Forcast NBRSM 10'23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07.10.2024.xlsx]инфлација'!$C$5:$AD$5</c:f>
            </c:numRef>
          </c:val>
          <c:extLst>
            <c:ext xmlns:c16="http://schemas.microsoft.com/office/drawing/2014/chart" uri="{C3380CC4-5D6E-409C-BE32-E72D297353CC}">
              <c16:uniqueId val="{00000003-9FE6-45FB-9AE7-245EC636A42A}"/>
            </c:ext>
          </c:extLst>
        </c:ser>
        <c:ser>
          <c:idx val="5"/>
          <c:order val="5"/>
          <c:tx>
            <c:strRef>
              <c:f>'[Последни ажурирани состојби 07.10.2024.xlsx]инфлација'!$B$7</c:f>
              <c:strCache>
                <c:ptCount val="1"/>
                <c:pt idx="0">
                  <c:v>Forcast IMF 10'22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07.10.2024.xlsx]инфлација'!$C$7:$AD$7</c:f>
            </c:numRef>
          </c:val>
          <c:extLst>
            <c:ext xmlns:c16="http://schemas.microsoft.com/office/drawing/2014/chart" uri="{C3380CC4-5D6E-409C-BE32-E72D297353CC}">
              <c16:uniqueId val="{00000004-9FE6-45FB-9AE7-245EC636A42A}"/>
            </c:ext>
          </c:extLst>
        </c:ser>
        <c:ser>
          <c:idx val="6"/>
          <c:order val="6"/>
          <c:tx>
            <c:strRef>
              <c:f>'[Последни ажурирани состојби 07.10.2024.xlsx]инфлација'!$B$8</c:f>
              <c:strCache>
                <c:ptCount val="1"/>
                <c:pt idx="0">
                  <c:v>Forcast IMF 06'23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07.10.2024.xlsx]инфлација'!$C$8:$AD$8</c:f>
            </c:numRef>
          </c:val>
          <c:extLst>
            <c:ext xmlns:c16="http://schemas.microsoft.com/office/drawing/2014/chart" uri="{C3380CC4-5D6E-409C-BE32-E72D297353CC}">
              <c16:uniqueId val="{00000005-9FE6-45FB-9AE7-245EC636A42A}"/>
            </c:ext>
          </c:extLst>
        </c:ser>
        <c:ser>
          <c:idx val="7"/>
          <c:order val="7"/>
          <c:tx>
            <c:strRef>
              <c:f>'[Последни ажурирани состојби 07.10.2024.xlsx]инфлација'!$B$9</c:f>
              <c:strCache>
                <c:ptCount val="1"/>
                <c:pt idx="0">
                  <c:v>Forcast IMF 10'23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07.10.2024.xlsx]инфлација'!$C$9:$AD$9</c:f>
            </c:numRef>
          </c:val>
          <c:extLst>
            <c:ext xmlns:c16="http://schemas.microsoft.com/office/drawing/2014/chart" uri="{C3380CC4-5D6E-409C-BE32-E72D297353CC}">
              <c16:uniqueId val="{00000006-9FE6-45FB-9AE7-245EC636A42A}"/>
            </c:ext>
          </c:extLst>
        </c:ser>
        <c:ser>
          <c:idx val="9"/>
          <c:order val="8"/>
          <c:tx>
            <c:strRef>
              <c:f>'[Последни ажурирани состојби 07.10.2024.xlsx]инфлација'!$B$12</c:f>
              <c:strCache>
                <c:ptCount val="1"/>
                <c:pt idx="0">
                  <c:v>Forcast World Bank 10'22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07.10.2024.xlsx]инфлација'!$C$12:$AD$12</c:f>
            </c:numRef>
          </c:val>
          <c:extLst>
            <c:ext xmlns:c16="http://schemas.microsoft.com/office/drawing/2014/chart" uri="{C3380CC4-5D6E-409C-BE32-E72D297353CC}">
              <c16:uniqueId val="{00000007-9FE6-45FB-9AE7-245EC636A42A}"/>
            </c:ext>
          </c:extLst>
        </c:ser>
        <c:ser>
          <c:idx val="10"/>
          <c:order val="9"/>
          <c:tx>
            <c:strRef>
              <c:f>'[Последни ажурирани состојби 07.10.2024.xlsx]инфлација'!$B$13</c:f>
              <c:strCache>
                <c:ptCount val="1"/>
                <c:pt idx="0">
                  <c:v>Forcast World Bank 03'23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07.10.2024.xlsx]инфлација'!$C$13:$AD$13</c:f>
            </c:numRef>
          </c:val>
          <c:extLst>
            <c:ext xmlns:c16="http://schemas.microsoft.com/office/drawing/2014/chart" uri="{C3380CC4-5D6E-409C-BE32-E72D297353CC}">
              <c16:uniqueId val="{00000008-9FE6-45FB-9AE7-245EC636A42A}"/>
            </c:ext>
          </c:extLst>
        </c:ser>
        <c:ser>
          <c:idx val="23"/>
          <c:order val="18"/>
          <c:tx>
            <c:strRef>
              <c:f>'[Последни ажурирани состојби 07.10.2024.xlsx]инфлација'!$B$27</c:f>
              <c:strCache>
                <c:ptCount val="1"/>
                <c:pt idx="0">
                  <c:v>Forcast ECB 12'22 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07.10.2024.xlsx]инфлација'!$C$27:$AD$27</c:f>
            </c:numRef>
          </c:val>
          <c:extLst>
            <c:ext xmlns:c16="http://schemas.microsoft.com/office/drawing/2014/chart" uri="{C3380CC4-5D6E-409C-BE32-E72D297353CC}">
              <c16:uniqueId val="{00000009-9FE6-45FB-9AE7-245EC636A42A}"/>
            </c:ext>
          </c:extLst>
        </c:ser>
        <c:ser>
          <c:idx val="24"/>
          <c:order val="19"/>
          <c:tx>
            <c:strRef>
              <c:f>'[Последни ажурирани состојби 07.10.2024.xlsx]инфлација'!$B$28</c:f>
              <c:strCache>
                <c:ptCount val="1"/>
                <c:pt idx="0">
                  <c:v>Forcast ECB 03'23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07.10.2024.xlsx]инфлација'!$C$28:$AD$28</c:f>
            </c:numRef>
          </c:val>
          <c:extLst>
            <c:ext xmlns:c16="http://schemas.microsoft.com/office/drawing/2014/chart" uri="{C3380CC4-5D6E-409C-BE32-E72D297353CC}">
              <c16:uniqueId val="{0000000A-9FE6-45FB-9AE7-245EC636A42A}"/>
            </c:ext>
          </c:extLst>
        </c:ser>
        <c:ser>
          <c:idx val="25"/>
          <c:order val="20"/>
          <c:tx>
            <c:strRef>
              <c:f>'[Последни ажурирани состојби 07.10.2024.xlsx]инфлација'!$B$29</c:f>
              <c:strCache>
                <c:ptCount val="1"/>
                <c:pt idx="0">
                  <c:v>Forcast ECB 06'23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07.10.2024.xlsx]инфлација'!$C$29:$AD$29</c:f>
            </c:numRef>
          </c:val>
          <c:extLst>
            <c:ext xmlns:c16="http://schemas.microsoft.com/office/drawing/2014/chart" uri="{C3380CC4-5D6E-409C-BE32-E72D297353CC}">
              <c16:uniqueId val="{0000000B-9FE6-45FB-9AE7-245EC636A42A}"/>
            </c:ext>
          </c:extLst>
        </c:ser>
        <c:ser>
          <c:idx val="26"/>
          <c:order val="21"/>
          <c:tx>
            <c:strRef>
              <c:f>'[Последни ажурирани состојби 07.10.2024.xlsx]инфлација'!$B$30</c:f>
              <c:strCache>
                <c:ptCount val="1"/>
                <c:pt idx="0">
                  <c:v>Forcast ECB 07'23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07.10.2024.xlsx]инфлација'!$C$30:$AD$30</c:f>
            </c:numRef>
          </c:val>
          <c:extLst>
            <c:ext xmlns:c16="http://schemas.microsoft.com/office/drawing/2014/chart" uri="{C3380CC4-5D6E-409C-BE32-E72D297353CC}">
              <c16:uniqueId val="{0000000C-9FE6-45FB-9AE7-245EC636A42A}"/>
            </c:ext>
          </c:extLst>
        </c:ser>
        <c:ser>
          <c:idx val="27"/>
          <c:order val="22"/>
          <c:tx>
            <c:strRef>
              <c:f>'[Последни ажурирани состојби 07.10.2024.xlsx]инфлација'!$B$31</c:f>
              <c:strCache>
                <c:ptCount val="1"/>
                <c:pt idx="0">
                  <c:v>Forcast ECB 09'23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07.10.2024.xlsx]инфлација'!$C$31:$AD$31</c:f>
            </c:numRef>
          </c:val>
          <c:extLst>
            <c:ext xmlns:c16="http://schemas.microsoft.com/office/drawing/2014/chart" uri="{C3380CC4-5D6E-409C-BE32-E72D297353CC}">
              <c16:uniqueId val="{0000000D-9FE6-45FB-9AE7-245EC636A42A}"/>
            </c:ext>
          </c:extLst>
        </c:ser>
        <c:ser>
          <c:idx val="28"/>
          <c:order val="23"/>
          <c:tx>
            <c:strRef>
              <c:f>'[Последни ажурирани состојби 07.10.2024.xlsx]инфлација'!$B$32</c:f>
              <c:strCache>
                <c:ptCount val="1"/>
                <c:pt idx="0">
                  <c:v>Forcast ECB 12'23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07.10.2024.xlsx]инфлација'!$C$32:$AD$32</c:f>
            </c:numRef>
          </c:val>
          <c:extLst>
            <c:ext xmlns:c16="http://schemas.microsoft.com/office/drawing/2014/chart" uri="{C3380CC4-5D6E-409C-BE32-E72D297353CC}">
              <c16:uniqueId val="{0000000E-9FE6-45FB-9AE7-245EC636A42A}"/>
            </c:ext>
          </c:extLst>
        </c:ser>
        <c:ser>
          <c:idx val="11"/>
          <c:order val="10"/>
          <c:tx>
            <c:strRef>
              <c:f>'[Последни ажурирани состојби 07.10.2024.xlsx]инфлација'!$B$14</c:f>
              <c:strCache>
                <c:ptCount val="1"/>
                <c:pt idx="0">
                  <c:v>Forcast World Bank 10'23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07.10.2024.xlsx]инфлација'!$C$14:$AD$14</c:f>
            </c:numRef>
          </c:val>
          <c:extLst>
            <c:ext xmlns:c16="http://schemas.microsoft.com/office/drawing/2014/chart" uri="{C3380CC4-5D6E-409C-BE32-E72D297353CC}">
              <c16:uniqueId val="{0000000F-9FE6-45FB-9AE7-245EC636A42A}"/>
            </c:ext>
          </c:extLst>
        </c:ser>
        <c:ser>
          <c:idx val="13"/>
          <c:order val="11"/>
          <c:tx>
            <c:strRef>
              <c:f>'[Последни ажурирани состојби 07.10.2024.xlsx]инфлација'!$B$16</c:f>
              <c:strCache>
                <c:ptCount val="1"/>
                <c:pt idx="0">
                  <c:v>Forcast European Commission 11'22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07.10.2024.xlsx]инфлација'!$C$16:$AD$16</c:f>
            </c:numRef>
          </c:val>
          <c:extLst>
            <c:ext xmlns:c16="http://schemas.microsoft.com/office/drawing/2014/chart" uri="{C3380CC4-5D6E-409C-BE32-E72D297353CC}">
              <c16:uniqueId val="{00000010-9FE6-45FB-9AE7-245EC636A42A}"/>
            </c:ext>
          </c:extLst>
        </c:ser>
        <c:ser>
          <c:idx val="14"/>
          <c:order val="12"/>
          <c:tx>
            <c:strRef>
              <c:f>'[Последни ажурирани состојби 07.10.2024.xlsx]инфлација'!$B$17</c:f>
              <c:strCache>
                <c:ptCount val="1"/>
                <c:pt idx="0">
                  <c:v>Forcast European Commission 05'23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07.10.2024.xlsx]инфлација'!$C$17:$AD$17</c:f>
            </c:numRef>
          </c:val>
          <c:extLst>
            <c:ext xmlns:c16="http://schemas.microsoft.com/office/drawing/2014/chart" uri="{C3380CC4-5D6E-409C-BE32-E72D297353CC}">
              <c16:uniqueId val="{00000011-9FE6-45FB-9AE7-245EC636A42A}"/>
            </c:ext>
          </c:extLst>
        </c:ser>
        <c:ser>
          <c:idx val="16"/>
          <c:order val="13"/>
          <c:tx>
            <c:strRef>
              <c:f>'[Последни ажурирани состојби 07.10.2024.xlsx]инфлација'!$B$19</c:f>
              <c:strCache>
                <c:ptCount val="1"/>
                <c:pt idx="0">
                  <c:v>Консензус форкаст 10'22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07.10.2024.xlsx]инфлација'!$C$19:$AD$19</c:f>
            </c:numRef>
          </c:val>
          <c:extLst>
            <c:ext xmlns:c16="http://schemas.microsoft.com/office/drawing/2014/chart" uri="{C3380CC4-5D6E-409C-BE32-E72D297353CC}">
              <c16:uniqueId val="{00000012-9FE6-45FB-9AE7-245EC636A42A}"/>
            </c:ext>
          </c:extLst>
        </c:ser>
        <c:ser>
          <c:idx val="17"/>
          <c:order val="14"/>
          <c:tx>
            <c:strRef>
              <c:f>'[Последни ажурирани состојби 07.10.2024.xlsx]инфлација'!$B$20</c:f>
              <c:strCache>
                <c:ptCount val="1"/>
                <c:pt idx="0">
                  <c:v>Консензус форкаст 10'23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07.10.2024.xlsx]инфлација'!$C$20:$AD$20</c:f>
            </c:numRef>
          </c:val>
          <c:extLst>
            <c:ext xmlns:c16="http://schemas.microsoft.com/office/drawing/2014/chart" uri="{C3380CC4-5D6E-409C-BE32-E72D297353CC}">
              <c16:uniqueId val="{00000013-9FE6-45FB-9AE7-245EC636A42A}"/>
            </c:ext>
          </c:extLst>
        </c:ser>
        <c:ser>
          <c:idx val="19"/>
          <c:order val="15"/>
          <c:tx>
            <c:strRef>
              <c:f>'[Последни ажурирани состојби 07.10.2024.xlsx]инфлација'!$B$23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07.10.2024.xlsx]инфлација'!$C$23:$AD$23</c:f>
            </c:numRef>
          </c:val>
          <c:extLst>
            <c:ext xmlns:c16="http://schemas.microsoft.com/office/drawing/2014/chart" uri="{C3380CC4-5D6E-409C-BE32-E72D297353CC}">
              <c16:uniqueId val="{00000014-9FE6-45FB-9AE7-245EC636A42A}"/>
            </c:ext>
          </c:extLst>
        </c:ser>
        <c:ser>
          <c:idx val="20"/>
          <c:order val="16"/>
          <c:tx>
            <c:strRef>
              <c:f>'[Последни ажурирани состојби 07.10.2024.xlsx]инфлација'!$B$24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07.10.2024.xlsx]инфлација'!$C$24:$AD$24</c:f>
            </c:numRef>
          </c:val>
          <c:extLst>
            <c:ext xmlns:c16="http://schemas.microsoft.com/office/drawing/2014/chart" uri="{C3380CC4-5D6E-409C-BE32-E72D297353CC}">
              <c16:uniqueId val="{00000015-9FE6-45FB-9AE7-245EC636A4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84838479"/>
        <c:axId val="584840879"/>
      </c:barChart>
      <c:lineChart>
        <c:grouping val="standard"/>
        <c:varyColors val="0"/>
        <c:ser>
          <c:idx val="4"/>
          <c:order val="4"/>
          <c:tx>
            <c:strRef>
              <c:f>'[Последни ажурирани состојби 07.10.2024.xlsx]инфлација'!$B$6</c:f>
              <c:strCache>
                <c:ptCount val="1"/>
                <c:pt idx="0">
                  <c:v>Forcast NBRSM   4'24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FE6-45FB-9AE7-245EC636A4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FE6-45FB-9AE7-245EC636A42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FE6-45FB-9AE7-245EC636A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07.10.2024.xlsx]инфлација'!$C$6:$AD$6</c:f>
              <c:numCache>
                <c:formatCode>General</c:formatCode>
                <c:ptCount val="14"/>
                <c:pt idx="8" formatCode="0.0%">
                  <c:v>3.5000000000000003E-2</c:v>
                </c:pt>
                <c:pt idx="9" formatCode="0.0%">
                  <c:v>3.5000000000000003E-2</c:v>
                </c:pt>
                <c:pt idx="10" formatCode="0.0%">
                  <c:v>3.5000000000000003E-2</c:v>
                </c:pt>
                <c:pt idx="11" formatCode="0.0%">
                  <c:v>3.5000000000000003E-2</c:v>
                </c:pt>
                <c:pt idx="12" formatCode="0.0%">
                  <c:v>0.02</c:v>
                </c:pt>
                <c:pt idx="13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9FE6-45FB-9AE7-245EC636A42A}"/>
            </c:ext>
          </c:extLst>
        </c:ser>
        <c:ser>
          <c:idx val="22"/>
          <c:order val="17"/>
          <c:tx>
            <c:strRef>
              <c:f>'[Последни ажурирани состојби 07.10.2024.xlsx]инфлација'!$B$26</c:f>
              <c:strCache>
                <c:ptCount val="1"/>
                <c:pt idx="0">
                  <c:v>Consumer Price Index (CPI) EU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FE6-45FB-9AE7-245EC636A42A}"/>
                </c:ext>
              </c:extLst>
            </c:dLbl>
            <c:dLbl>
              <c:idx val="1"/>
              <c:layout>
                <c:manualLayout>
                  <c:x val="-2.6300833183698968E-2"/>
                  <c:y val="0.13423053025284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FE6-45FB-9AE7-245EC636A42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FE6-45FB-9AE7-245EC636A42A}"/>
                </c:ext>
              </c:extLst>
            </c:dLbl>
            <c:dLbl>
              <c:idx val="3"/>
              <c:layout>
                <c:manualLayout>
                  <c:x val="4.6239863045964922E-3"/>
                  <c:y val="5.2855570238657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FE6-45FB-9AE7-245EC636A42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FE6-45FB-9AE7-245EC636A42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FE6-45FB-9AE7-245EC636A42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FE6-45FB-9AE7-245EC636A42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FE6-45FB-9AE7-245EC636A42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FE6-45FB-9AE7-245EC636A42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FE6-45FB-9AE7-245EC636A42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FE6-45FB-9AE7-245EC636A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'[Последни ажурирани состојби 07.10.2024.xlsx]инфлација'!$C$1:$AD$1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01/2024</c:v>
                </c:pt>
                <c:pt idx="6">
                  <c:v>02/2024</c:v>
                </c:pt>
                <c:pt idx="7">
                  <c:v>03.2024</c:v>
                </c:pt>
                <c:pt idx="8">
                  <c:v>04.2024</c:v>
                </c:pt>
                <c:pt idx="9">
                  <c:v>5/2024</c:v>
                </c:pt>
                <c:pt idx="10">
                  <c:v>6/2024</c:v>
                </c:pt>
                <c:pt idx="11">
                  <c:v>12/2024</c:v>
                </c:pt>
                <c:pt idx="12">
                  <c:v>12/2025</c:v>
                </c:pt>
                <c:pt idx="13">
                  <c:v>12/2026</c:v>
                </c:pt>
              </c:strCache>
            </c:strRef>
          </c:cat>
          <c:val>
            <c:numRef>
              <c:f>'[Последни ажурирани состојби 07.10.2024.xlsx]инфлација'!$C$26:$AD$26</c:f>
              <c:numCache>
                <c:formatCode>0.0%</c:formatCode>
                <c:ptCount val="14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2.8000000000000001E-2</c:v>
                </c:pt>
                <c:pt idx="6">
                  <c:v>2.5999999999999999E-2</c:v>
                </c:pt>
                <c:pt idx="7">
                  <c:v>2.4E-2</c:v>
                </c:pt>
                <c:pt idx="8">
                  <c:v>2.4E-2</c:v>
                </c:pt>
                <c:pt idx="9">
                  <c:v>2.5999999999999999E-2</c:v>
                </c:pt>
                <c:pt idx="10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FE6-45FB-9AE7-245EC636A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838479"/>
        <c:axId val="584840879"/>
      </c:lineChart>
      <c:catAx>
        <c:axId val="58483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840879"/>
        <c:crosses val="autoZero"/>
        <c:auto val="1"/>
        <c:lblAlgn val="ctr"/>
        <c:lblOffset val="100"/>
        <c:noMultiLvlLbl val="0"/>
      </c:catAx>
      <c:valAx>
        <c:axId val="584840879"/>
        <c:scaling>
          <c:orientation val="minMax"/>
          <c:min val="-3.0000000000000006E-2"/>
        </c:scaling>
        <c:delete val="1"/>
        <c:axPos val="l"/>
        <c:numFmt formatCode="0.0%" sourceLinked="1"/>
        <c:majorTickMark val="none"/>
        <c:minorTickMark val="none"/>
        <c:tickLblPos val="nextTo"/>
        <c:crossAx val="584838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9899523918306482E-2"/>
          <c:y val="0.86564335773035239"/>
          <c:w val="0.95813159850889229"/>
          <c:h val="0.1024306101098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35 %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0,17%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FF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036339624738092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FF-4498-89CC-77916C94A4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Sheet1!$C$20:$G$20</c:f>
              <c:numCache>
                <c:formatCode>0%</c:formatCode>
                <c:ptCount val="5"/>
                <c:pt idx="0">
                  <c:v>0.49</c:v>
                </c:pt>
                <c:pt idx="1">
                  <c:v>0.48</c:v>
                </c:pt>
                <c:pt idx="2">
                  <c:v>0.48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4-45F9-A601-1447B25E2ACB}"/>
            </c:ext>
          </c:extLst>
        </c:ser>
        <c:ser>
          <c:idx val="1"/>
          <c:order val="1"/>
          <c:tx>
            <c:strRef>
              <c:f>Sheet1!$B$21</c:f>
              <c:strCache>
                <c:ptCount val="1"/>
                <c:pt idx="0">
                  <c:v>HOUSHOLDS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Sheet1!$C$21:$G$21</c:f>
              <c:numCache>
                <c:formatCode>0%</c:formatCode>
                <c:ptCount val="5"/>
                <c:pt idx="0">
                  <c:v>0.5</c:v>
                </c:pt>
                <c:pt idx="1">
                  <c:v>0.51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4-45F9-A601-1447B25E2A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5442815"/>
        <c:axId val="1715452415"/>
      </c:barChart>
      <c:catAx>
        <c:axId val="1715442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5452415"/>
        <c:crosses val="autoZero"/>
        <c:auto val="1"/>
        <c:lblAlgn val="ctr"/>
        <c:lblOffset val="100"/>
        <c:noMultiLvlLbl val="0"/>
      </c:catAx>
      <c:valAx>
        <c:axId val="17154524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154428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loans</a:t>
            </a:r>
            <a:endParaRPr lang="mk-M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94991251093614"/>
          <c:y val="0.15769862100570761"/>
          <c:w val="0.8224945319335083"/>
          <c:h val="0.69990251218597688"/>
        </c:manualLayout>
      </c:layout>
      <c:lineChart>
        <c:grouping val="standard"/>
        <c:varyColors val="0"/>
        <c:ser>
          <c:idx val="0"/>
          <c:order val="0"/>
          <c:tx>
            <c:strRef>
              <c:f>'[Osnovni_pokazateli_rabotenje_2004_2024_6.xlsx]Вкупна актива'!$EU$20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38100" cap="flat" cmpd="dbl" algn="ctr">
              <a:solidFill>
                <a:srgbClr val="FFFF66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'[Osnovni_pokazateli_rabotenje_2004_2024_6.xlsx]Вкупна актива'!$EV$19:$EZ$19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'[Osnovni_pokazateli_rabotenje_2004_2024_6.xlsx]Вкупна актива'!$EV$20:$EZ$20</c:f>
              <c:numCache>
                <c:formatCode>#,##0</c:formatCode>
                <c:ptCount val="5"/>
                <c:pt idx="0">
                  <c:v>430213</c:v>
                </c:pt>
                <c:pt idx="1">
                  <c:v>432312</c:v>
                </c:pt>
                <c:pt idx="2">
                  <c:v>440560</c:v>
                </c:pt>
                <c:pt idx="3">
                  <c:v>444977</c:v>
                </c:pt>
                <c:pt idx="4">
                  <c:v>458207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1-4FE3-8FCC-150D8AA7A8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55906111"/>
        <c:axId val="755907551"/>
      </c:lineChart>
      <c:catAx>
        <c:axId val="755906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907551"/>
        <c:crosses val="autoZero"/>
        <c:auto val="1"/>
        <c:lblAlgn val="ctr"/>
        <c:lblOffset val="100"/>
        <c:noMultiLvlLbl val="0"/>
      </c:catAx>
      <c:valAx>
        <c:axId val="755907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90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30-8142-E708DB02AD8E}"/>
            </c:ext>
          </c:extLst>
        </c:ser>
        <c:ser>
          <c:idx val="1"/>
          <c:order val="1"/>
          <c:tx>
            <c:strRef>
              <c:f>Sheet1!$D$1:$D$3</c:f>
              <c:strCache>
                <c:ptCount val="3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30-8142-E708DB02AD8E}"/>
            </c:ext>
          </c:extLst>
        </c:ser>
        <c:ser>
          <c:idx val="2"/>
          <c:order val="2"/>
          <c:tx>
            <c:strRef>
              <c:f>Sheet1!$E$1:$E$3</c:f>
              <c:strCache>
                <c:ptCount val="3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Sheet1!$E$4:$E$10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F-4930-8142-E708DB02AD8E}"/>
            </c:ext>
          </c:extLst>
        </c:ser>
        <c:ser>
          <c:idx val="3"/>
          <c:order val="3"/>
          <c:tx>
            <c:strRef>
              <c:f>Sheet1!$F$1:$F$3</c:f>
              <c:strCache>
                <c:ptCount val="3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Sheet1!$F$4:$F$10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F-4930-8142-E708DB02AD8E}"/>
            </c:ext>
          </c:extLst>
        </c:ser>
        <c:ser>
          <c:idx val="4"/>
          <c:order val="4"/>
          <c:tx>
            <c:strRef>
              <c:f>Sheet1!$G$1:$G$3</c:f>
              <c:strCache>
                <c:ptCount val="3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Sheet1!$G$4:$G$10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F-4930-8142-E708DB02AD8E}"/>
            </c:ext>
          </c:extLst>
        </c:ser>
        <c:ser>
          <c:idx val="5"/>
          <c:order val="5"/>
          <c:tx>
            <c:strRef>
              <c:f>Sheet1!$H$1:$H$3</c:f>
              <c:strCache>
                <c:ptCount val="3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Sheet1!$H$4:$H$10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F-4930-8142-E708DB02AD8E}"/>
            </c:ext>
          </c:extLst>
        </c:ser>
        <c:ser>
          <c:idx val="6"/>
          <c:order val="6"/>
          <c:tx>
            <c:strRef>
              <c:f>Sheet1!$I$1:$I$3</c:f>
              <c:strCache>
                <c:ptCount val="3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Sheet1!$I$4:$I$10</c:f>
              <c:numCache>
                <c:formatCode>#,##0</c:formatCode>
                <c:ptCount val="7"/>
                <c:pt idx="0">
                  <c:v>156327146</c:v>
                </c:pt>
                <c:pt idx="1">
                  <c:v>9234662</c:v>
                </c:pt>
                <c:pt idx="2">
                  <c:v>25452804</c:v>
                </c:pt>
                <c:pt idx="3">
                  <c:v>30379477</c:v>
                </c:pt>
                <c:pt idx="4">
                  <c:v>53619775</c:v>
                </c:pt>
                <c:pt idx="5">
                  <c:v>32213811</c:v>
                </c:pt>
                <c:pt idx="6">
                  <c:v>5426617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F-4930-8142-E708DB02A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807359"/>
        <c:axId val="1793808319"/>
      </c:barChart>
      <c:catAx>
        <c:axId val="1793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8319"/>
        <c:crosses val="autoZero"/>
        <c:auto val="1"/>
        <c:lblAlgn val="ctr"/>
        <c:lblOffset val="100"/>
        <c:noMultiLvlLbl val="0"/>
      </c:catAx>
      <c:valAx>
        <c:axId val="1793808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dirty="0">
                <a:latin typeface="+mn-lt"/>
              </a:rPr>
              <a:t>(</a:t>
            </a:r>
            <a:r>
              <a:rPr lang="en-US" sz="1100" b="0" dirty="0">
                <a:latin typeface="+mn-lt"/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'[индикатори за графикони.xlsx]Sheet1'!$A$27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графикони.xlsx]Sheet1'!$B$27:$F$27</c:f>
              <c:numCache>
                <c:formatCode>0.00%</c:formatCode>
                <c:ptCount val="5"/>
                <c:pt idx="0">
                  <c:v>2.87E-2</c:v>
                </c:pt>
                <c:pt idx="1">
                  <c:v>2.8199999999999999E-2</c:v>
                </c:pt>
                <c:pt idx="2">
                  <c:v>2.7699999999999999E-2</c:v>
                </c:pt>
                <c:pt idx="3">
                  <c:v>3.0599999999999999E-2</c:v>
                </c:pt>
                <c:pt idx="4">
                  <c:v>3.0981908616285601E-2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2-4528-A6EF-906775BFB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'[индикатори за графикони.xlsx]Sheet1'!$A$28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графикони.xlsx]Sheet1'!$B$28:$F$28</c:f>
              <c:numCache>
                <c:formatCode>0.00%</c:formatCode>
                <c:ptCount val="5"/>
                <c:pt idx="0">
                  <c:v>2.2599999999999999E-2</c:v>
                </c:pt>
                <c:pt idx="1">
                  <c:v>2.2700000000000001E-2</c:v>
                </c:pt>
                <c:pt idx="2">
                  <c:v>2.3E-2</c:v>
                </c:pt>
                <c:pt idx="3">
                  <c:v>2.3099999999999999E-2</c:v>
                </c:pt>
                <c:pt idx="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F2-4528-A6EF-906775BFBA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- Coverage of non-performing loans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'[индикатори за графикони.xlsx]Sheet1'!$A$30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графикони.xlsx]Sheet1'!$B$29:$F$29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графикони.xlsx]Sheet1'!$B$30:$F$30</c:f>
              <c:numCache>
                <c:formatCode>0.00%</c:formatCode>
                <c:ptCount val="5"/>
                <c:pt idx="0">
                  <c:v>0.70420000000000005</c:v>
                </c:pt>
                <c:pt idx="1">
                  <c:v>0.69430000000000003</c:v>
                </c:pt>
                <c:pt idx="2">
                  <c:v>0.70099999999999996</c:v>
                </c:pt>
                <c:pt idx="3">
                  <c:v>0.63429999999999997</c:v>
                </c:pt>
                <c:pt idx="4">
                  <c:v>0.63668703467906296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5-4802-A3D2-A1DE09F0B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'[индикатори за графикони.xlsx]Sheet1'!$A$31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графикони.xlsx]Sheet1'!$B$29:$F$29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графикони.xlsx]Sheet1'!$B$31:$F$31</c:f>
              <c:numCache>
                <c:formatCode>0.00%</c:formatCode>
                <c:ptCount val="5"/>
                <c:pt idx="0">
                  <c:v>0.41110000000000002</c:v>
                </c:pt>
                <c:pt idx="1">
                  <c:v>0.40860000000000002</c:v>
                </c:pt>
                <c:pt idx="2">
                  <c:v>0.40579999999999999</c:v>
                </c:pt>
                <c:pt idx="3">
                  <c:v>0.39979999999999999</c:v>
                </c:pt>
                <c:pt idx="4">
                  <c:v>0.40200000000000002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5-4802-A3D2-A1DE09F0B7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'[индикатори за графикони.xlsx]Sheet1'!$A$47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графикони.xlsx]Sheet1'!$B$47:$F$47</c:f>
              <c:numCache>
                <c:formatCode>0.00%</c:formatCode>
                <c:ptCount val="5"/>
                <c:pt idx="0">
                  <c:v>0.18179999999999999</c:v>
                </c:pt>
                <c:pt idx="1">
                  <c:v>0.18360000000000001</c:v>
                </c:pt>
                <c:pt idx="2">
                  <c:v>0.18099999999999999</c:v>
                </c:pt>
                <c:pt idx="3">
                  <c:v>0.18921990496952101</c:v>
                </c:pt>
                <c:pt idx="4">
                  <c:v>0.190424652376561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B-4ECA-B54A-4151A3087230}"/>
            </c:ext>
          </c:extLst>
        </c:ser>
        <c:ser>
          <c:idx val="1"/>
          <c:order val="1"/>
          <c:tx>
            <c:strRef>
              <c:f>'[индикатори за графикони.xlsx]Sheet1'!$A$48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графикони.xlsx]Sheet1'!$B$48:$F$48</c:f>
              <c:numCache>
                <c:formatCode>0.00%</c:formatCode>
                <c:ptCount val="5"/>
                <c:pt idx="0">
                  <c:v>0.15720000000000001</c:v>
                </c:pt>
                <c:pt idx="1">
                  <c:v>0.15609999999999999</c:v>
                </c:pt>
                <c:pt idx="2">
                  <c:v>0.1573</c:v>
                </c:pt>
                <c:pt idx="3">
                  <c:v>0.15740000000000001</c:v>
                </c:pt>
                <c:pt idx="4">
                  <c:v>0.15809999999999999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B-4ECA-B54A-4151A30872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kern="1200" cap="all" spc="0" normalizeH="0" baseline="0" dirty="0">
                <a:solidFill>
                  <a:srgbClr val="FF0000"/>
                </a:solidFill>
                <a:effectLst/>
              </a:rPr>
              <a:t>Liabilities structure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'[индикатори за графикони.xlsx]Sheet5'!$A$25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графикони.xlsx]Sheet5'!$B$24:$F$24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графикони.xlsx]Sheet5'!$B$25:$F$25</c:f>
              <c:numCache>
                <c:formatCode>0%</c:formatCode>
                <c:ptCount val="5"/>
                <c:pt idx="0">
                  <c:v>0.72930220581924299</c:v>
                </c:pt>
                <c:pt idx="1">
                  <c:v>0.73362470854190676</c:v>
                </c:pt>
                <c:pt idx="2">
                  <c:v>0.72261124703544344</c:v>
                </c:pt>
                <c:pt idx="3">
                  <c:v>0.72336921365527285</c:v>
                </c:pt>
                <c:pt idx="4">
                  <c:v>0.72470728551575792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8-46CD-B219-F6B844ED760D}"/>
            </c:ext>
          </c:extLst>
        </c:ser>
        <c:ser>
          <c:idx val="1"/>
          <c:order val="1"/>
          <c:tx>
            <c:strRef>
              <c:f>'[индикатори за графикони.xlsx]Sheet5'!$A$26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графикони.xlsx]Sheet5'!$B$24:$F$24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графикони.xlsx]Sheet5'!$B$26:$F$26</c:f>
              <c:numCache>
                <c:formatCode>0%</c:formatCode>
                <c:ptCount val="5"/>
                <c:pt idx="0">
                  <c:v>0.12835951134380455</c:v>
                </c:pt>
                <c:pt idx="1">
                  <c:v>0.13151811125209403</c:v>
                </c:pt>
                <c:pt idx="2">
                  <c:v>0.12442098243161265</c:v>
                </c:pt>
                <c:pt idx="3">
                  <c:v>0.13275268019779737</c:v>
                </c:pt>
                <c:pt idx="4">
                  <c:v>0.13257476931596127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8-46CD-B219-F6B844ED760D}"/>
            </c:ext>
          </c:extLst>
        </c:ser>
        <c:ser>
          <c:idx val="2"/>
          <c:order val="2"/>
          <c:tx>
            <c:strRef>
              <c:f>'[индикатори за графикони.xlsx]Sheet5'!$A$27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графикони.xlsx]Sheet5'!$B$24:$F$24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графикони.xlsx]Sheet5'!$B$27:$F$27</c:f>
              <c:numCache>
                <c:formatCode>0%</c:formatCode>
                <c:ptCount val="5"/>
                <c:pt idx="0">
                  <c:v>0.14233828283695249</c:v>
                </c:pt>
                <c:pt idx="1">
                  <c:v>0.13485718020599924</c:v>
                </c:pt>
                <c:pt idx="2">
                  <c:v>0.15296777053294391</c:v>
                </c:pt>
                <c:pt idx="3">
                  <c:v>0.14387810614692978</c:v>
                </c:pt>
                <c:pt idx="4">
                  <c:v>0.14271794516828087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18-46CD-B219-F6B844ED76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59535263"/>
        <c:axId val="959538623"/>
      </c:barChart>
      <c:catAx>
        <c:axId val="9595352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538623"/>
        <c:crosses val="autoZero"/>
        <c:auto val="1"/>
        <c:lblAlgn val="ctr"/>
        <c:lblOffset val="100"/>
        <c:noMultiLvlLbl val="0"/>
      </c:catAx>
      <c:valAx>
        <c:axId val="9595386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5953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layout>
                <c:manualLayout>
                  <c:x val="6.206513173568561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Deposits structure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'[индикатори за графикони.xlsx]Sheet3'!$A$16</c:f>
              <c:strCache>
                <c:ptCount val="1"/>
                <c:pt idx="0">
                  <c:v> non.fin.com.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графикони.xlsx]Sheet3'!$B$14:$F$14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графикони.xlsx]Sheet3'!$B$16:$F$16</c:f>
              <c:numCache>
                <c:formatCode>_(* #,##0_);_(* \(#,##0\);_(* "-"??_);_(@_)</c:formatCode>
                <c:ptCount val="5"/>
                <c:pt idx="0">
                  <c:v>150250.01800000001</c:v>
                </c:pt>
                <c:pt idx="1">
                  <c:v>155949.17200000002</c:v>
                </c:pt>
                <c:pt idx="2" formatCode="#,##0">
                  <c:v>167385.478</c:v>
                </c:pt>
                <c:pt idx="3" formatCode="#,##0">
                  <c:v>156568.783</c:v>
                </c:pt>
                <c:pt idx="4" formatCode="#,##0">
                  <c:v>158366.62900000004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5-48C4-B3E4-A0FDD6FCCD42}"/>
            </c:ext>
          </c:extLst>
        </c:ser>
        <c:ser>
          <c:idx val="2"/>
          <c:order val="2"/>
          <c:tx>
            <c:strRef>
              <c:f>'[индикатори за графикони.xlsx]Sheet3'!$A$17</c:f>
              <c:strCache>
                <c:ptCount val="1"/>
                <c:pt idx="0">
                  <c:v> households 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графикони.xlsx]Sheet3'!$B$14:$F$14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графикони.xlsx]Sheet3'!$B$17:$F$17</c:f>
              <c:numCache>
                <c:formatCode>_(* #,##0_);_(* \(#,##0\);_(* "-"??_);_(@_)</c:formatCode>
                <c:ptCount val="5"/>
                <c:pt idx="0">
                  <c:v>340279.23300000001</c:v>
                </c:pt>
                <c:pt idx="1">
                  <c:v>340091.57</c:v>
                </c:pt>
                <c:pt idx="2" formatCode="#,##0">
                  <c:v>354166.125</c:v>
                </c:pt>
                <c:pt idx="3" formatCode="#,##0">
                  <c:v>359665.32500000001</c:v>
                </c:pt>
                <c:pt idx="4" formatCode="#,##0">
                  <c:v>369250.50499999995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5-48C4-B3E4-A0FDD6FCC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581737535"/>
        <c:axId val="1581736575"/>
      </c:barChart>
      <c:lineChart>
        <c:grouping val="standard"/>
        <c:varyColors val="0"/>
        <c:ser>
          <c:idx val="0"/>
          <c:order val="0"/>
          <c:tx>
            <c:strRef>
              <c:f>'[индикатори за графикони.xlsx]Sheet3'!$A$15</c:f>
              <c:strCache>
                <c:ptCount val="1"/>
                <c:pt idx="0">
                  <c:v>Deposit's structure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графикони.xlsx]Sheet3'!$B$14:$F$14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графикони.xlsx]Sheet3'!$B$15:$F$15</c:f>
              <c:numCache>
                <c:formatCode>_(* #,##0_);_(* \(#,##0\);_(* "-"??_);_(@_)</c:formatCode>
                <c:ptCount val="5"/>
                <c:pt idx="0">
                  <c:v>509826.19200000004</c:v>
                </c:pt>
                <c:pt idx="1">
                  <c:v>516316.94799999997</c:v>
                </c:pt>
                <c:pt idx="2">
                  <c:v>539602</c:v>
                </c:pt>
                <c:pt idx="3" formatCode="#,##0">
                  <c:v>534525.03899999999</c:v>
                </c:pt>
                <c:pt idx="4" formatCode="#,##0">
                  <c:v>544431.74599999981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05-48C4-B3E4-A0FDD6FCC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737535"/>
        <c:axId val="1581736575"/>
      </c:lineChart>
      <c:catAx>
        <c:axId val="1581737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736575"/>
        <c:crosses val="autoZero"/>
        <c:auto val="1"/>
        <c:lblAlgn val="ctr"/>
        <c:lblOffset val="100"/>
        <c:noMultiLvlLbl val="0"/>
      </c:catAx>
      <c:valAx>
        <c:axId val="158173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73753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20842038424312"/>
          <c:y val="0.18636902116907295"/>
          <c:w val="0.85221674639162925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'[индикатори за графикони.xlsx]Sheet1'!$A$49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графикони.xlsx]Sheet1'!$B$49:$F$49</c:f>
              <c:numCache>
                <c:formatCode>0.00%</c:formatCode>
                <c:ptCount val="5"/>
                <c:pt idx="0">
                  <c:v>2.1499999999999998E-2</c:v>
                </c:pt>
                <c:pt idx="1">
                  <c:v>2.3300000000000001E-2</c:v>
                </c:pt>
                <c:pt idx="2">
                  <c:v>0.02</c:v>
                </c:pt>
                <c:pt idx="3">
                  <c:v>2.34388637720814E-2</c:v>
                </c:pt>
                <c:pt idx="4">
                  <c:v>2.5477544239833599E-2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C-4A0B-A104-2C701C1741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'[индикатори за графикони.xlsx]Sheet1'!$A$50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графикони.xlsx]Sheet1'!$B$50:$F$50</c:f>
              <c:numCache>
                <c:formatCode>0.00%</c:formatCode>
                <c:ptCount val="5"/>
                <c:pt idx="0">
                  <c:v>6.4999999999999997E-3</c:v>
                </c:pt>
                <c:pt idx="1">
                  <c:v>6.4999999999999997E-3</c:v>
                </c:pt>
                <c:pt idx="2">
                  <c:v>6.3E-3</c:v>
                </c:pt>
                <c:pt idx="3">
                  <c:v>6.4999999999999997E-3</c:v>
                </c:pt>
                <c:pt idx="4">
                  <c:v>6.7999999999999996E-3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4C-4A0B-A104-2C701C174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)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'[индикатори за графикони.xlsx]Sheet1'!$A$51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графикони.xlsx]Sheet1'!$B$51:$F$51</c:f>
              <c:numCache>
                <c:formatCode>0.00%</c:formatCode>
                <c:ptCount val="5"/>
                <c:pt idx="0">
                  <c:v>0.17050000000000001</c:v>
                </c:pt>
                <c:pt idx="1">
                  <c:v>0.1827</c:v>
                </c:pt>
                <c:pt idx="2">
                  <c:v>0.1613</c:v>
                </c:pt>
                <c:pt idx="3">
                  <c:v>0.182311022823233</c:v>
                </c:pt>
                <c:pt idx="4">
                  <c:v>0.19825247019693901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7-4ED7-947B-79ED26C91C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'[индикатори за графикони.xlsx]Sheet1'!$A$52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графикони.xlsx]Sheet1'!$B$52:$F$52</c:f>
              <c:numCache>
                <c:formatCode>0.00%</c:formatCode>
                <c:ptCount val="5"/>
                <c:pt idx="0">
                  <c:v>0.1004</c:v>
                </c:pt>
                <c:pt idx="1">
                  <c:v>0.10009999999999999</c:v>
                </c:pt>
                <c:pt idx="2">
                  <c:v>9.3100000000000002E-2</c:v>
                </c:pt>
                <c:pt idx="3">
                  <c:v>9.6699999999999994E-2</c:v>
                </c:pt>
                <c:pt idx="4">
                  <c:v>0.1011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47-4ED7-947B-79ED26C9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Net interest income to operating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'[индикатори за графикони.xlsx]Sheet1'!$A$56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графикони.xlsx]Sheet1'!$B$46:$F$46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графикони.xlsx]Sheet1'!$B$56:$F$56</c:f>
              <c:numCache>
                <c:formatCode>0.00%</c:formatCode>
                <c:ptCount val="5"/>
                <c:pt idx="0">
                  <c:v>0.70150000000000001</c:v>
                </c:pt>
                <c:pt idx="1">
                  <c:v>0.70720000000000005</c:v>
                </c:pt>
                <c:pt idx="2">
                  <c:v>0.70679999999999998</c:v>
                </c:pt>
                <c:pt idx="3">
                  <c:v>0.74014512202248495</c:v>
                </c:pt>
                <c:pt idx="4">
                  <c:v>0.70828562627969105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A-463E-A8F1-641251EA09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'[индикатори за графикони.xlsx]Sheet1'!$A$57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графикони.xlsx]Sheet1'!$B$46:$F$46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графикони.xlsx]Sheet1'!$B$57:$F$57</c:f>
              <c:numCache>
                <c:formatCode>0.00%</c:formatCode>
                <c:ptCount val="5"/>
                <c:pt idx="0">
                  <c:v>0.59499999999999997</c:v>
                </c:pt>
                <c:pt idx="1">
                  <c:v>0.60560000000000003</c:v>
                </c:pt>
                <c:pt idx="2">
                  <c:v>0.61109999999999998</c:v>
                </c:pt>
                <c:pt idx="3">
                  <c:v>0.60509999999999997</c:v>
                </c:pt>
                <c:pt idx="4">
                  <c:v>0.59770000000000001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EA-463E-A8F1-641251EA0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050" b="1" i="0" u="none" strike="noStrike" kern="1200" cap="none" spc="0" normalizeH="0" baseline="0" dirty="0">
                <a:solidFill>
                  <a:srgbClr val="002060"/>
                </a:solidFill>
              </a:rPr>
              <a:t>Operating costs / Total regular income</a:t>
            </a:r>
          </a:p>
          <a:p>
            <a:pPr>
              <a:defRPr sz="1050">
                <a:solidFill>
                  <a:srgbClr val="002060"/>
                </a:solidFill>
                <a:latin typeface="+mn-lt"/>
              </a:defRPr>
            </a:pPr>
            <a:r>
              <a:rPr lang="en-GB" sz="1050" b="1" i="0" u="none" strike="noStrike" kern="1200" cap="none" spc="0" normalizeH="0" baseline="0" dirty="0">
                <a:solidFill>
                  <a:srgbClr val="002060"/>
                </a:solidFill>
              </a:rPr>
              <a:t>(Cost-to-income ratio)</a:t>
            </a:r>
            <a:endParaRPr lang="en-US" sz="1050" b="0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>
              <a:defRPr sz="1050">
                <a:solidFill>
                  <a:srgbClr val="002060"/>
                </a:solidFill>
                <a:latin typeface="+mn-lt"/>
              </a:defRPr>
            </a:pPr>
            <a:endParaRPr lang="en-US" sz="1050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"/>
          <c:y val="0.15194444444444444"/>
          <c:w val="0.8666666666666667"/>
          <c:h val="0.58440507436570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'[индикатори за графикони.xlsx]Sheet1'!$A$54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графикони.xlsx]Sheet1'!$B$53:$F$53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графикони.xlsx]Sheet1'!$B$54:$F$54</c:f>
              <c:numCache>
                <c:formatCode>0.00%</c:formatCode>
                <c:ptCount val="5"/>
                <c:pt idx="0">
                  <c:v>0.43690000000000001</c:v>
                </c:pt>
                <c:pt idx="1">
                  <c:v>0.42430000000000001</c:v>
                </c:pt>
                <c:pt idx="2">
                  <c:v>0.434</c:v>
                </c:pt>
                <c:pt idx="3">
                  <c:v>0.40659632753290897</c:v>
                </c:pt>
                <c:pt idx="4">
                  <c:v>0.40881715880629499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2B-45D1-914F-186520B9D2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'[индикатори за графикони.xlsx]Sheet1'!$A$55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графикони.xlsx]Sheet1'!$B$53:$F$53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графикони.xlsx]Sheet1'!$B$55:$F$55</c:f>
              <c:numCache>
                <c:formatCode>0.00%</c:formatCode>
                <c:ptCount val="5"/>
                <c:pt idx="0">
                  <c:v>0.57320000000000004</c:v>
                </c:pt>
                <c:pt idx="1">
                  <c:v>0.55959999999999999</c:v>
                </c:pt>
                <c:pt idx="2">
                  <c:v>0.57020000000000004</c:v>
                </c:pt>
                <c:pt idx="3">
                  <c:v>0.55940000000000001</c:v>
                </c:pt>
                <c:pt idx="4">
                  <c:v>0.54239999999999999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2B-45D1-914F-186520B9D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rgbClr val="002060"/>
                </a:solidFill>
              </a:rPr>
              <a:t>ASSETS</a:t>
            </a:r>
            <a:endParaRPr lang="ru-RU" sz="16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'[Osnovni_pokazateli_rabotenje_2004_2024_6.xlsx]Вкупна актива'!$EU$20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'[Osnovni_pokazateli_rabotenje_2004_2024_6.xlsx]Вкупна актива'!$EV$19:$EZ$19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'[Osnovni_pokazateli_rabotenje_2004_2024_6.xlsx]Вкупна актива'!$EV$20:$EZ$20</c:f>
              <c:numCache>
                <c:formatCode>#,##0</c:formatCode>
                <c:ptCount val="5"/>
                <c:pt idx="0">
                  <c:v>699060</c:v>
                </c:pt>
                <c:pt idx="1">
                  <c:v>703789</c:v>
                </c:pt>
                <c:pt idx="2">
                  <c:v>746739</c:v>
                </c:pt>
                <c:pt idx="3">
                  <c:v>738938</c:v>
                </c:pt>
                <c:pt idx="4">
                  <c:v>751244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1-48EF-A084-260C94BCA2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755906111"/>
        <c:axId val="755907551"/>
      </c:barChart>
      <c:catAx>
        <c:axId val="75590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907551"/>
        <c:crosses val="autoZero"/>
        <c:auto val="1"/>
        <c:lblAlgn val="ctr"/>
        <c:lblOffset val="100"/>
        <c:noMultiLvlLbl val="0"/>
      </c:catAx>
      <c:valAx>
        <c:axId val="75590755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55906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44546A"/>
                </a:solidFill>
                <a:effectLst/>
              </a:rPr>
              <a:t>PARTICIPATION OF FOREIGN CAPITAL</a:t>
            </a:r>
            <a:endParaRPr lang="ru-RU" sz="1100" b="1" i="0" u="none" strike="noStrike" kern="1200" cap="none" spc="0" normalizeH="0" baseline="0" dirty="0">
              <a:solidFill>
                <a:srgbClr val="44546A"/>
              </a:solidFill>
            </a:endParaRPr>
          </a:p>
        </c:rich>
      </c:tx>
      <c:layout>
        <c:manualLayout>
          <c:xMode val="edge"/>
          <c:yMode val="edge"/>
          <c:x val="0.23870236292571562"/>
          <c:y val="3.3638748447849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'[Osnovni_pokazateli_rabotenje_2004_2024_6.xlsx]Странски капитал во вкупниот'!$A$5</c:f>
              <c:strCache>
                <c:ptCount val="1"/>
                <c:pt idx="0">
                  <c:v>Учество на странскиот капитал во вкупниот капитал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'[Osnovni_pokazateli_rabotenje_2004_2024_6.xlsx]Странски капитал во вкупниот'!$B$4:$I$4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6/2024</c:v>
                </c:pt>
              </c:strCache>
            </c:strRef>
          </c:cat>
          <c:val>
            <c:numRef>
              <c:f>'[Osnovni_pokazateli_rabotenje_2004_2024_6.xlsx]Странски капитал во вкупниот'!$B$5:$I$5</c:f>
              <c:numCache>
                <c:formatCode>0.0%</c:formatCode>
                <c:ptCount val="8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>
                  <c:v>0.78880509762200501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C7-4D30-A1CF-D022EA8277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44978464"/>
        <c:axId val="2144978944"/>
      </c:lineChart>
      <c:catAx>
        <c:axId val="214497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78944"/>
        <c:crosses val="autoZero"/>
        <c:auto val="1"/>
        <c:lblAlgn val="ctr"/>
        <c:lblOffset val="100"/>
        <c:noMultiLvlLbl val="0"/>
      </c:catAx>
      <c:valAx>
        <c:axId val="2144978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4497846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Financial intermediation</a:t>
            </a:r>
          </a:p>
        </c:rich>
      </c:tx>
      <c:layout>
        <c:manualLayout>
          <c:xMode val="edge"/>
          <c:yMode val="edge"/>
          <c:x val="0.33512342823197772"/>
          <c:y val="3.7037240852125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'[индикатори за графикони.xlsx]Sheet1'!$A$3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графикони.xlsx]Sheet1'!$B$3:$F$3</c:f>
              <c:numCache>
                <c:formatCode>0.0</c:formatCode>
                <c:ptCount val="5"/>
                <c:pt idx="0">
                  <c:v>86.063080597703475</c:v>
                </c:pt>
                <c:pt idx="1">
                  <c:v>85.304704358700519</c:v>
                </c:pt>
                <c:pt idx="2">
                  <c:v>88.832976158800648</c:v>
                </c:pt>
                <c:pt idx="3">
                  <c:v>87.117962394465394</c:v>
                </c:pt>
                <c:pt idx="4">
                  <c:v>87.072377551456043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A-41BB-8F9C-62DEEA957F90}"/>
            </c:ext>
          </c:extLst>
        </c:ser>
        <c:ser>
          <c:idx val="1"/>
          <c:order val="1"/>
          <c:tx>
            <c:strRef>
              <c:f>'[индикатори за графикони.xlsx]Sheet1'!$A$4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графикони.xlsx]Sheet1'!$B$4:$F$4</c:f>
              <c:numCache>
                <c:formatCode>0.0</c:formatCode>
                <c:ptCount val="5"/>
                <c:pt idx="0">
                  <c:v>62.766007023619395</c:v>
                </c:pt>
                <c:pt idx="1">
                  <c:v>62.581666715289053</c:v>
                </c:pt>
                <c:pt idx="2">
                  <c:v>64.191698869063757</c:v>
                </c:pt>
                <c:pt idx="3">
                  <c:v>63.018483670321402</c:v>
                </c:pt>
                <c:pt idx="4">
                  <c:v>63.10191645269272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9A-41BB-8F9C-62DEEA957F90}"/>
            </c:ext>
          </c:extLst>
        </c:ser>
        <c:ser>
          <c:idx val="2"/>
          <c:order val="2"/>
          <c:tx>
            <c:strRef>
              <c:f>'[индикатори за графикони.xlsx]Sheet1'!$A$5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графикони.xlsx]Sheet1'!$B$5:$F$5</c:f>
              <c:numCache>
                <c:formatCode>0.0</c:formatCode>
                <c:ptCount val="5"/>
                <c:pt idx="0">
                  <c:v>52.964600222832537</c:v>
                </c:pt>
                <c:pt idx="1">
                  <c:v>52.399650078120985</c:v>
                </c:pt>
                <c:pt idx="2">
                  <c:v>52.409475723223252</c:v>
                </c:pt>
                <c:pt idx="3">
                  <c:v>52.461155174364208</c:v>
                </c:pt>
                <c:pt idx="4">
                  <c:v>53.108065102679944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9A-41BB-8F9C-62DEEA957F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61 %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'[индикатори за графикони.xlsx]Sheet1'!$A$7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графикони.xlsx]Sheet1'!$B$7:$F$7</c:f>
              <c:numCache>
                <c:formatCode>0.0%</c:formatCode>
                <c:ptCount val="5"/>
                <c:pt idx="0">
                  <c:v>2.7530000000000001</c:v>
                </c:pt>
                <c:pt idx="1">
                  <c:v>2.6840999999999999</c:v>
                </c:pt>
                <c:pt idx="2">
                  <c:v>2.6345999999999998</c:v>
                </c:pt>
                <c:pt idx="3">
                  <c:v>2.7913000000000001</c:v>
                </c:pt>
                <c:pt idx="4">
                  <c:v>2.7643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1-4CA4-9071-693C69F2D8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'[индикатори за графикони.xlsx]Sheet1'!$A$8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графикони.xlsx]Sheet1'!$B$2:$F$2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графикони.xlsx]Sheet1'!$B$8:$F$8</c:f>
              <c:numCache>
                <c:formatCode>0.0%</c:formatCode>
                <c:ptCount val="5"/>
                <c:pt idx="0">
                  <c:v>1.5795999999999999</c:v>
                </c:pt>
                <c:pt idx="1">
                  <c:v>1.5878000000000001</c:v>
                </c:pt>
                <c:pt idx="2">
                  <c:v>1.6439999999999999</c:v>
                </c:pt>
                <c:pt idx="3">
                  <c:v>1.5785</c:v>
                </c:pt>
                <c:pt idx="4" formatCode="0.00%">
                  <c:v>1.5939000000000001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11-4CA4-9071-693C69F2D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050">
                <a:solidFill>
                  <a:srgbClr val="002060"/>
                </a:solidFill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48891261982810091"/>
          <c:y val="2.699848207445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'[индикатори за графикони.xlsx]Sheet1'!$A$10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графикони.xlsx]Sheet1'!$B$9:$F$9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графикони.xlsx]Sheet1'!$B$10:$F$10</c:f>
              <c:numCache>
                <c:formatCode>0%</c:formatCode>
                <c:ptCount val="5"/>
                <c:pt idx="0">
                  <c:v>0.48699999999999999</c:v>
                </c:pt>
                <c:pt idx="1">
                  <c:v>0.50449999999999995</c:v>
                </c:pt>
                <c:pt idx="2">
                  <c:v>0.52300000000000002</c:v>
                </c:pt>
                <c:pt idx="3">
                  <c:v>0.5242</c:v>
                </c:pt>
                <c:pt idx="4">
                  <c:v>0.52059999999999995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1E-46AD-898D-381044380478}"/>
            </c:ext>
          </c:extLst>
        </c:ser>
        <c:ser>
          <c:idx val="1"/>
          <c:order val="1"/>
          <c:tx>
            <c:strRef>
              <c:f>'[индикатори за графикони.xlsx]Sheet1'!$A$11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графикони.xlsx]Sheet1'!$B$9:$F$9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графикони.xlsx]Sheet1'!$B$11:$F$11</c:f>
              <c:numCache>
                <c:formatCode>0%</c:formatCode>
                <c:ptCount val="5"/>
                <c:pt idx="0">
                  <c:v>0.60099999999999998</c:v>
                </c:pt>
                <c:pt idx="1">
                  <c:v>0.61899999999999999</c:v>
                </c:pt>
                <c:pt idx="2">
                  <c:v>0.65300000000000002</c:v>
                </c:pt>
                <c:pt idx="3">
                  <c:v>0.61760000000000004</c:v>
                </c:pt>
                <c:pt idx="4">
                  <c:v>0.60499999999999998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1E-46AD-898D-381044380478}"/>
            </c:ext>
          </c:extLst>
        </c:ser>
        <c:ser>
          <c:idx val="2"/>
          <c:order val="2"/>
          <c:tx>
            <c:strRef>
              <c:f>'[индикатори за графикони.xlsx]Sheet1'!$A$12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'[индикатори за графикони.xlsx]Sheet1'!$B$9:$F$9</c:f>
              <c:strCache>
                <c:ptCount val="5"/>
                <c:pt idx="0">
                  <c:v>6/2023</c:v>
                </c:pt>
                <c:pt idx="1">
                  <c:v>9/2023</c:v>
                </c:pt>
                <c:pt idx="2">
                  <c:v>12/2023</c:v>
                </c:pt>
                <c:pt idx="3">
                  <c:v>3/2024</c:v>
                </c:pt>
                <c:pt idx="4">
                  <c:v>6/2024</c:v>
                </c:pt>
              </c:strCache>
            </c:strRef>
          </c:cat>
          <c:val>
            <c:numRef>
              <c:f>'[индикатори за графикони.xlsx]Sheet1'!$B$12:$F$12</c:f>
              <c:numCache>
                <c:formatCode>0%</c:formatCode>
                <c:ptCount val="5"/>
                <c:pt idx="0">
                  <c:v>0.84384248347915403</c:v>
                </c:pt>
                <c:pt idx="1">
                  <c:v>0.83730032816974276</c:v>
                </c:pt>
                <c:pt idx="2">
                  <c:v>0.81645360840026537</c:v>
                </c:pt>
                <c:pt idx="3">
                  <c:v>0.83250000000000002</c:v>
                </c:pt>
                <c:pt idx="4" formatCode="0.00%">
                  <c:v>0.84123541950088399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1E-46AD-898D-3810443804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11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/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11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67567912945246855"/>
          <c:y val="4.62978260753705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979023267541861E-2"/>
          <c:y val="0.18779015916366909"/>
          <c:w val="0.94004195346491626"/>
          <c:h val="0.606597997211240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'[индикатори за графикони.xlsx]Sheet1'!$A$14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'[индикатори за графикони.xlsx]Sheet1'!$B$13:$F$14</c:f>
              <c:multiLvlStrCache>
                <c:ptCount val="5"/>
                <c:lvl>
                  <c:pt idx="0">
                    <c:v>30%</c:v>
                  </c:pt>
                  <c:pt idx="1">
                    <c:v>31%</c:v>
                  </c:pt>
                  <c:pt idx="2">
                    <c:v>32%</c:v>
                  </c:pt>
                  <c:pt idx="3">
                    <c:v>31%</c:v>
                  </c:pt>
                  <c:pt idx="4">
                    <c:v>30%</c:v>
                  </c:pt>
                </c:lvl>
                <c:lvl>
                  <c:pt idx="0">
                    <c:v>6/2023</c:v>
                  </c:pt>
                  <c:pt idx="1">
                    <c:v>9/2023</c:v>
                  </c:pt>
                  <c:pt idx="2">
                    <c:v>12/2023</c:v>
                  </c:pt>
                  <c:pt idx="3">
                    <c:v>3/2024</c:v>
                  </c:pt>
                  <c:pt idx="4">
                    <c:v>6/2024</c:v>
                  </c:pt>
                </c:lvl>
              </c:multiLvlStrCache>
            </c:multiLvlStrRef>
          </c:cat>
          <c:val>
            <c:numRef>
              <c:f>'[индикатори за графикони.xlsx]Sheet1'!$B$14:$F$14</c:f>
              <c:numCache>
                <c:formatCode>0%</c:formatCode>
                <c:ptCount val="5"/>
                <c:pt idx="0">
                  <c:v>0.29899999999999999</c:v>
                </c:pt>
                <c:pt idx="1">
                  <c:v>0.30559999999999998</c:v>
                </c:pt>
                <c:pt idx="2">
                  <c:v>0.31790000000000002</c:v>
                </c:pt>
                <c:pt idx="3">
                  <c:v>0.31</c:v>
                </c:pt>
                <c:pt idx="4">
                  <c:v>0.30459999999999998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F-4EBE-B292-5EB3E8D524A2}"/>
            </c:ext>
          </c:extLst>
        </c:ser>
        <c:ser>
          <c:idx val="1"/>
          <c:order val="1"/>
          <c:tx>
            <c:strRef>
              <c:f>'[индикатори за графикони.xlsx]Sheet1'!$A$15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'[индикатори за графикони.xlsx]Sheet1'!$B$13:$F$14</c:f>
              <c:multiLvlStrCache>
                <c:ptCount val="5"/>
                <c:lvl>
                  <c:pt idx="0">
                    <c:v>30%</c:v>
                  </c:pt>
                  <c:pt idx="1">
                    <c:v>31%</c:v>
                  </c:pt>
                  <c:pt idx="2">
                    <c:v>32%</c:v>
                  </c:pt>
                  <c:pt idx="3">
                    <c:v>31%</c:v>
                  </c:pt>
                  <c:pt idx="4">
                    <c:v>30%</c:v>
                  </c:pt>
                </c:lvl>
                <c:lvl>
                  <c:pt idx="0">
                    <c:v>6/2023</c:v>
                  </c:pt>
                  <c:pt idx="1">
                    <c:v>9/2023</c:v>
                  </c:pt>
                  <c:pt idx="2">
                    <c:v>12/2023</c:v>
                  </c:pt>
                  <c:pt idx="3">
                    <c:v>3/2024</c:v>
                  </c:pt>
                  <c:pt idx="4">
                    <c:v>6/2024</c:v>
                  </c:pt>
                </c:lvl>
              </c:multiLvlStrCache>
            </c:multiLvlStrRef>
          </c:cat>
          <c:val>
            <c:numRef>
              <c:f>'[индикатори за графикони.xlsx]Sheet1'!$B$15:$F$15</c:f>
              <c:numCache>
                <c:formatCode>0%</c:formatCode>
                <c:ptCount val="5"/>
                <c:pt idx="0">
                  <c:v>0.61541630716730744</c:v>
                </c:pt>
                <c:pt idx="1">
                  <c:v>0.6142644825047866</c:v>
                </c:pt>
                <c:pt idx="2">
                  <c:v>0.58997856011270333</c:v>
                </c:pt>
                <c:pt idx="3">
                  <c:v>0.6</c:v>
                </c:pt>
                <c:pt idx="4">
                  <c:v>0.6099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2F-4EBE-B292-5EB3E8D524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4469696"/>
        <c:axId val="654470176"/>
      </c:barChart>
      <c:catAx>
        <c:axId val="654469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4470176"/>
        <c:crosses val="autoZero"/>
        <c:auto val="1"/>
        <c:lblAlgn val="ctr"/>
        <c:lblOffset val="100"/>
        <c:noMultiLvlLbl val="0"/>
      </c:catAx>
      <c:valAx>
        <c:axId val="654470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4469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en-GB" sz="32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June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3</a:t>
            </a:r>
            <a:r>
              <a:rPr lang="mk-MK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, 202</a:t>
            </a:r>
            <a:r>
              <a:rPr lang="en-US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4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109351"/>
            <a:ext cx="7415308" cy="193851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100" dirty="0">
                <a:solidFill>
                  <a:srgbClr val="002060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rgbClr val="002060"/>
                </a:solidFill>
                <a:effectLst/>
              </a:rPr>
              <a:t>2.55</a:t>
            </a:r>
            <a:r>
              <a:rPr lang="mk-MK" sz="1100" b="1" dirty="0">
                <a:solidFill>
                  <a:srgbClr val="002060"/>
                </a:solidFill>
              </a:rPr>
              <a:t>%, </a:t>
            </a:r>
            <a:r>
              <a:rPr lang="en-GB" sz="1100" b="1" dirty="0">
                <a:solidFill>
                  <a:srgbClr val="002060"/>
                </a:solidFill>
              </a:rPr>
              <a:t>increased </a:t>
            </a:r>
            <a:r>
              <a:rPr lang="en-US" sz="1100" b="1" dirty="0">
                <a:solidFill>
                  <a:srgbClr val="002060"/>
                </a:solidFill>
              </a:rPr>
              <a:t>by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GB" sz="1100" b="1" dirty="0">
                <a:solidFill>
                  <a:srgbClr val="002060"/>
                </a:solidFill>
              </a:rPr>
              <a:t>0.</a:t>
            </a:r>
            <a:r>
              <a:rPr lang="en-US" sz="1100" b="1" dirty="0">
                <a:solidFill>
                  <a:srgbClr val="002060"/>
                </a:solidFill>
              </a:rPr>
              <a:t>4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en-US" sz="1100" b="1" dirty="0">
                <a:solidFill>
                  <a:srgbClr val="002060"/>
                </a:solidFill>
              </a:rPr>
              <a:t> annual</a:t>
            </a:r>
            <a:r>
              <a:rPr lang="en-GB" sz="1100" b="1" dirty="0">
                <a:solidFill>
                  <a:srgbClr val="002060"/>
                </a:solidFill>
              </a:rPr>
              <a:t>, or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US" sz="1100" b="1" dirty="0">
                <a:solidFill>
                  <a:srgbClr val="002060"/>
                </a:solidFill>
              </a:rPr>
              <a:t>0.2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8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100" b="1" dirty="0">
                <a:solidFill>
                  <a:srgbClr val="002060"/>
                </a:solidFill>
              </a:rPr>
              <a:t>(ROAE)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1</a:t>
            </a:r>
            <a:r>
              <a:rPr lang="en-US" sz="1100" dirty="0">
                <a:solidFill>
                  <a:srgbClr val="002060"/>
                </a:solidFill>
              </a:rPr>
              <a:t>9.83</a:t>
            </a:r>
            <a:r>
              <a:rPr lang="en-GB" sz="1100" dirty="0">
                <a:solidFill>
                  <a:srgbClr val="002060"/>
                </a:solidFill>
              </a:rPr>
              <a:t>%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increased </a:t>
            </a:r>
            <a:r>
              <a:rPr lang="en-US" sz="1100" dirty="0">
                <a:solidFill>
                  <a:srgbClr val="002060"/>
                </a:solidFill>
              </a:rPr>
              <a:t>by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2</a:t>
            </a:r>
            <a:r>
              <a:rPr lang="mk-MK" sz="1100" dirty="0">
                <a:solidFill>
                  <a:srgbClr val="002060"/>
                </a:solidFill>
              </a:rPr>
              <a:t>,8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en-US" sz="1100" dirty="0">
                <a:solidFill>
                  <a:srgbClr val="002060"/>
                </a:solidFill>
              </a:rPr>
              <a:t> annual </a:t>
            </a:r>
            <a:r>
              <a:rPr lang="en-GB" sz="1100" dirty="0">
                <a:solidFill>
                  <a:srgbClr val="002060"/>
                </a:solidFill>
              </a:rPr>
              <a:t>or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1.6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10.11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40</a:t>
            </a:r>
            <a:r>
              <a:rPr lang="mk-MK" sz="1100" b="1" dirty="0">
                <a:solidFill>
                  <a:srgbClr val="002060"/>
                </a:solidFill>
              </a:rPr>
              <a:t>,</a:t>
            </a:r>
            <a:r>
              <a:rPr lang="en-US" sz="1100" b="1" dirty="0">
                <a:solidFill>
                  <a:srgbClr val="002060"/>
                </a:solidFill>
              </a:rPr>
              <a:t>88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% of total income cover </a:t>
            </a:r>
            <a:r>
              <a:rPr lang="en-GB" sz="1100" dirty="0">
                <a:solidFill>
                  <a:srgbClr val="002060"/>
                </a:solidFill>
              </a:rPr>
              <a:t>operating costs of the Banks </a:t>
            </a:r>
            <a:endParaRPr lang="mk-MK" sz="11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2060"/>
                </a:solidFill>
              </a:rPr>
              <a:t>70.83%</a:t>
            </a:r>
            <a:r>
              <a:rPr lang="en-US" sz="1100" dirty="0">
                <a:solidFill>
                  <a:srgbClr val="002060"/>
                </a:solidFill>
              </a:rPr>
              <a:t> of operating income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is net interest income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</a:t>
            </a:r>
            <a:r>
              <a:rPr lang="mk-MK" sz="1000" b="1" dirty="0">
                <a:solidFill>
                  <a:srgbClr val="002060"/>
                </a:solidFill>
              </a:rPr>
              <a:t>М</a:t>
            </a:r>
            <a:r>
              <a:rPr lang="en-GB" sz="1000" b="1" dirty="0">
                <a:solidFill>
                  <a:srgbClr val="002060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2060"/>
                </a:solidFill>
              </a:rPr>
              <a:t>Quarterly Report Q22024</a:t>
            </a:r>
            <a:endParaRPr lang="en-GB" sz="10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endParaRPr lang="en-GB" sz="10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13513"/>
              </p:ext>
            </p:extLst>
          </p:nvPr>
        </p:nvGraphicFramePr>
        <p:xfrm>
          <a:off x="225083" y="5215812"/>
          <a:ext cx="7269070" cy="1521732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133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B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68023"/>
              </p:ext>
            </p:extLst>
          </p:nvPr>
        </p:nvGraphicFramePr>
        <p:xfrm>
          <a:off x="180282" y="782953"/>
          <a:ext cx="3716302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B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619916"/>
              </p:ext>
            </p:extLst>
          </p:nvPr>
        </p:nvGraphicFramePr>
        <p:xfrm>
          <a:off x="3989606" y="782953"/>
          <a:ext cx="3831131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8A8F204-AD93-C53A-9832-BA05D5DBD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138108"/>
              </p:ext>
            </p:extLst>
          </p:nvPr>
        </p:nvGraphicFramePr>
        <p:xfrm>
          <a:off x="7949681" y="3644868"/>
          <a:ext cx="3930679" cy="264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A4FDA5D-338E-C89D-8168-E15506987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290354"/>
              </p:ext>
            </p:extLst>
          </p:nvPr>
        </p:nvGraphicFramePr>
        <p:xfrm>
          <a:off x="7949681" y="782953"/>
          <a:ext cx="3930679" cy="267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07902" y="812566"/>
            <a:ext cx="7251069" cy="3260649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6096000" y="5934976"/>
            <a:ext cx="60087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002060"/>
                </a:solidFill>
              </a:rPr>
              <a:t>The credit rating of the state:</a:t>
            </a:r>
            <a:r>
              <a:rPr lang="mk-MK" sz="800" dirty="0">
                <a:solidFill>
                  <a:srgbClr val="002060"/>
                </a:solidFill>
              </a:rPr>
              <a:t>  </a:t>
            </a:r>
            <a:endParaRPr lang="en-GB" sz="800" dirty="0">
              <a:solidFill>
                <a:srgbClr val="002060"/>
              </a:solidFill>
            </a:endParaRPr>
          </a:p>
          <a:p>
            <a:pPr algn="r"/>
            <a:r>
              <a:rPr lang="en-GB" sz="800" dirty="0">
                <a:solidFill>
                  <a:srgbClr val="002060"/>
                </a:solidFill>
              </a:rPr>
              <a:t>‘BB</a:t>
            </a:r>
            <a:r>
              <a:rPr lang="mk-MK" sz="800" dirty="0">
                <a:solidFill>
                  <a:srgbClr val="002060"/>
                </a:solidFill>
              </a:rPr>
              <a:t>+</a:t>
            </a:r>
            <a:r>
              <a:rPr lang="en-GB" sz="800" dirty="0">
                <a:solidFill>
                  <a:srgbClr val="002060"/>
                </a:solidFill>
              </a:rPr>
              <a:t>' Ratings Affirmed; Outlook Stable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Fitch, Credit rating agency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Извор: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en-GB" sz="1100" b="1" dirty="0">
                <a:solidFill>
                  <a:srgbClr val="002060"/>
                </a:solidFill>
              </a:rPr>
              <a:t>www.</a:t>
            </a:r>
            <a:r>
              <a:rPr lang="en-US" sz="1100" b="1" dirty="0">
                <a:solidFill>
                  <a:srgbClr val="002060"/>
                </a:solidFill>
              </a:rPr>
              <a:t> www.fitchratings.com (Rating Report Republic of North Macedonia │ 6 April 2024</a:t>
            </a:r>
            <a:endParaRPr lang="en-US" sz="11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641812"/>
            <a:ext cx="4820642" cy="6252948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GB" sz="1200" b="1" u="none" strike="noStrike" dirty="0">
                <a:solidFill>
                  <a:schemeClr val="bg1"/>
                </a:solidFill>
                <a:effectLst/>
              </a:rPr>
              <a:t>Fitch</a:t>
            </a:r>
            <a:r>
              <a:rPr lang="en-GB" sz="1200" b="1" dirty="0">
                <a:solidFill>
                  <a:schemeClr val="bg1"/>
                </a:solidFill>
              </a:rPr>
              <a:t> Credit rating agency </a:t>
            </a:r>
            <a:r>
              <a:rPr lang="en-GB" sz="12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12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12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94,9</a:t>
            </a:r>
            <a:r>
              <a:rPr lang="ru-RU" sz="12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</a:t>
            </a:r>
            <a:endParaRPr lang="ru-RU" sz="12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Trade 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Import amounts </a:t>
            </a:r>
            <a:r>
              <a:rPr lang="mk-MK" sz="1200" dirty="0">
                <a:solidFill>
                  <a:schemeClr val="bg1"/>
                </a:solidFill>
              </a:rPr>
              <a:t>2.736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EUR 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Export amounts  </a:t>
            </a:r>
            <a:r>
              <a:rPr lang="mk-MK" sz="1200" dirty="0">
                <a:solidFill>
                  <a:schemeClr val="bg1"/>
                </a:solidFill>
              </a:rPr>
              <a:t>1.929</a:t>
            </a:r>
            <a:r>
              <a:rPr lang="en-US" sz="1200" dirty="0">
                <a:solidFill>
                  <a:schemeClr val="bg1"/>
                </a:solidFill>
              </a:rPr>
              <a:t> EUR 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GDP growth </a:t>
            </a:r>
            <a:endParaRPr lang="mk-MK" sz="1200" b="1" u="none" strike="noStrike" dirty="0">
              <a:solidFill>
                <a:srgbClr val="FFFF0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2.3% </a:t>
            </a:r>
            <a:endParaRPr lang="mk-MK" sz="1200" b="1" u="none" strike="noStrike" dirty="0">
              <a:solidFill>
                <a:schemeClr val="bg1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Inflation</a:t>
            </a:r>
            <a:endParaRPr lang="en-GB" sz="12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3.7%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100" b="1" dirty="0">
                <a:solidFill>
                  <a:srgbClr val="FFFF00"/>
                </a:solidFill>
              </a:rPr>
              <a:t>C</a:t>
            </a:r>
            <a:r>
              <a:rPr lang="en-US" sz="1100" b="1" i="0" dirty="0">
                <a:solidFill>
                  <a:srgbClr val="FFFF00"/>
                </a:solidFill>
                <a:effectLst/>
              </a:rPr>
              <a:t>ountercyclical capital </a:t>
            </a:r>
            <a:r>
              <a:rPr lang="en-US" sz="1100" b="1" i="0" dirty="0" err="1">
                <a:solidFill>
                  <a:srgbClr val="FFFF00"/>
                </a:solidFill>
                <a:effectLst/>
              </a:rPr>
              <a:t>buffer_CCyB</a:t>
            </a:r>
            <a:endParaRPr lang="en-US" sz="1100" b="1" i="0" dirty="0">
              <a:solidFill>
                <a:srgbClr val="FFFF0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100" b="1" dirty="0">
                <a:solidFill>
                  <a:schemeClr val="bg1"/>
                </a:solidFill>
              </a:rPr>
              <a:t>0.75%</a:t>
            </a:r>
            <a:endParaRPr lang="en-GB" sz="1100" b="1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bg1"/>
                </a:solidFill>
              </a:rPr>
              <a:t>4.337 </a:t>
            </a:r>
            <a:r>
              <a:rPr lang="en-US" sz="1200" dirty="0">
                <a:solidFill>
                  <a:schemeClr val="bg1"/>
                </a:solidFill>
              </a:rPr>
              <a:t>EUR millions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dirty="0">
                <a:solidFill>
                  <a:srgbClr val="00FF00"/>
                </a:solidFill>
              </a:rPr>
              <a:t>Share of green portfolio</a:t>
            </a:r>
            <a:r>
              <a:rPr lang="mk-MK" sz="1200" dirty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in total FX reserve portfolio 1.6%</a:t>
            </a:r>
            <a:r>
              <a:rPr lang="en-US" altLang="en-US" sz="1200" dirty="0">
                <a:solidFill>
                  <a:srgbClr val="00FF00"/>
                </a:solidFill>
              </a:rPr>
              <a:t>, issued by Ministry of Finance600 million</a:t>
            </a:r>
            <a:endParaRPr lang="ru-RU" sz="1200" dirty="0">
              <a:solidFill>
                <a:srgbClr val="00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1200" b="1" i="0" dirty="0">
                <a:solidFill>
                  <a:srgbClr val="FFFF00"/>
                </a:solidFill>
              </a:rPr>
              <a:t>Reference rate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6.3%</a:t>
            </a:r>
            <a:endParaRPr lang="ru-RU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Labour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Rate of </a:t>
            </a:r>
            <a:r>
              <a:rPr lang="en-US" sz="1200" dirty="0">
                <a:solidFill>
                  <a:schemeClr val="bg1"/>
                </a:solidFill>
              </a:rPr>
              <a:t>unemployment </a:t>
            </a:r>
            <a:r>
              <a:rPr lang="en-GB" sz="1200" dirty="0">
                <a:solidFill>
                  <a:schemeClr val="bg1"/>
                </a:solidFill>
              </a:rPr>
              <a:t>12.9</a:t>
            </a:r>
          </a:p>
          <a:p>
            <a:endParaRPr 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800" b="1" dirty="0">
                <a:solidFill>
                  <a:schemeClr val="bg1"/>
                </a:solidFill>
              </a:rPr>
              <a:t>NBRM </a:t>
            </a:r>
            <a:r>
              <a:rPr lang="en-GB" sz="800" b="1" i="0" u="none" strike="noStrike" dirty="0">
                <a:solidFill>
                  <a:schemeClr val="bg1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endParaRPr lang="mk-MK" sz="800" b="1" dirty="0">
              <a:solidFill>
                <a:schemeClr val="bg1"/>
              </a:solidFill>
            </a:endParaRPr>
          </a:p>
          <a:p>
            <a:r>
              <a:rPr lang="en-GB" sz="800" dirty="0">
                <a:solidFill>
                  <a:schemeClr val="bg1"/>
                </a:solidFill>
              </a:rPr>
              <a:t>Quarterly Report Q22024 </a:t>
            </a:r>
          </a:p>
          <a:p>
            <a:r>
              <a:rPr lang="en-GB" sz="800" b="1" i="1" dirty="0">
                <a:solidFill>
                  <a:schemeClr val="bg1"/>
                </a:solidFill>
              </a:rPr>
              <a:t>NBRM, REPORT ON RISKS IN THE BANKING SYSTEM OF THE REPUBLIC OF MACEDONIA</a:t>
            </a:r>
            <a:r>
              <a:rPr lang="mk-MK" sz="800" b="1" i="1" dirty="0">
                <a:solidFill>
                  <a:schemeClr val="bg1"/>
                </a:solidFill>
              </a:rPr>
              <a:t>, </a:t>
            </a:r>
            <a:r>
              <a:rPr lang="en-GB" sz="800" b="1" i="1" dirty="0">
                <a:solidFill>
                  <a:schemeClr val="bg1"/>
                </a:solidFill>
              </a:rPr>
              <a:t>Indicators on the</a:t>
            </a:r>
            <a:r>
              <a:rPr lang="mk-MK" sz="800" b="1" i="1" dirty="0">
                <a:solidFill>
                  <a:schemeClr val="bg1"/>
                </a:solidFill>
              </a:rPr>
              <a:t> </a:t>
            </a:r>
            <a:r>
              <a:rPr lang="en-GB" sz="800" b="1" i="1" dirty="0">
                <a:solidFill>
                  <a:schemeClr val="bg1"/>
                </a:solidFill>
              </a:rPr>
              <a:t>banking </a:t>
            </a:r>
            <a:r>
              <a:rPr lang="en-GB" sz="800" b="1" dirty="0">
                <a:solidFill>
                  <a:schemeClr val="bg1"/>
                </a:solidFill>
              </a:rPr>
              <a:t>system 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75416"/>
              </p:ext>
            </p:extLst>
          </p:nvPr>
        </p:nvGraphicFramePr>
        <p:xfrm>
          <a:off x="5047860" y="943043"/>
          <a:ext cx="6951306" cy="3130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0039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660021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596104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628063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595693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595693">
                  <a:extLst>
                    <a:ext uri="{9D8B030D-6E8A-4147-A177-3AD203B41FA5}">
                      <a16:colId xmlns:a16="http://schemas.microsoft.com/office/drawing/2014/main" val="4041590138"/>
                    </a:ext>
                  </a:extLst>
                </a:gridCol>
                <a:gridCol w="595693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</a:tblGrid>
              <a:tr h="19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Q3 23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4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O1 24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O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24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9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53522239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9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2,082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8,32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9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9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13.6                     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Reference rate 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43836488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and pending countercyclical capital buffer (</a:t>
                      </a:r>
                      <a:r>
                        <a:rPr lang="en-US" sz="900" b="0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CCyB</a:t>
                      </a:r>
                      <a:r>
                        <a:rPr lang="en-US" sz="9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rates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6959616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 </a:t>
                      </a:r>
                      <a:r>
                        <a:rPr lang="en-US" sz="900" b="0" dirty="0">
                          <a:solidFill>
                            <a:srgbClr val="002060"/>
                          </a:solidFill>
                          <a:latin typeface="+mn-lt"/>
                        </a:rPr>
                        <a:t>(EUR millions</a:t>
                      </a:r>
                      <a:r>
                        <a:rPr lang="en-US" sz="9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r>
                        <a:rPr lang="en-US" sz="10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235.9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961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9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61,53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240D0F-5D9F-B46B-7115-FA42D417C6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052402"/>
              </p:ext>
            </p:extLst>
          </p:nvPr>
        </p:nvGraphicFramePr>
        <p:xfrm>
          <a:off x="4940931" y="4173408"/>
          <a:ext cx="7163810" cy="174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611.080 Mio. Den.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92,945 </a:t>
            </a:r>
            <a:r>
              <a:rPr lang="en-US" sz="1000" dirty="0">
                <a:solidFill>
                  <a:srgbClr val="002060"/>
                </a:solidFill>
              </a:rPr>
              <a:t>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47,219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Mio. Den.) 6%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8,9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  <a:latin typeface="+mn-lt"/>
              </a:rPr>
              <a:t>751.244</a:t>
            </a:r>
            <a:r>
              <a:rPr lang="en-GB" sz="1000" dirty="0">
                <a:solidFill>
                  <a:srgbClr val="002060"/>
                </a:solidFill>
              </a:rPr>
              <a:t> 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7.5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1.7%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by 6.8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annual, 1.9%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</a:t>
            </a:r>
            <a:r>
              <a:rPr lang="mk-MK" sz="1000" dirty="0">
                <a:solidFill>
                  <a:srgbClr val="002060"/>
                </a:solidFill>
              </a:rPr>
              <a:t>1,</a:t>
            </a:r>
            <a:r>
              <a:rPr lang="en-US" sz="1000" dirty="0">
                <a:solidFill>
                  <a:srgbClr val="002060"/>
                </a:solidFill>
              </a:rPr>
              <a:t>0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1.5%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</a:t>
            </a:r>
            <a:r>
              <a:rPr lang="mk-MK" sz="1000" dirty="0">
                <a:solidFill>
                  <a:srgbClr val="002060"/>
                </a:solidFill>
              </a:rPr>
              <a:t>6,</a:t>
            </a:r>
            <a:r>
              <a:rPr lang="en-US" sz="1000" dirty="0">
                <a:solidFill>
                  <a:srgbClr val="002060"/>
                </a:solidFill>
              </a:rPr>
              <a:t>5%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US" sz="1000" dirty="0">
                <a:solidFill>
                  <a:srgbClr val="002060"/>
                </a:solidFill>
              </a:rPr>
              <a:t>3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87,1%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</a:t>
            </a:r>
            <a:r>
              <a:rPr lang="mk-MK" sz="1000" dirty="0">
                <a:solidFill>
                  <a:srgbClr val="002060"/>
                </a:solidFill>
              </a:rPr>
              <a:t>3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53.1%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0</a:t>
            </a: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9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en-GB" sz="800" dirty="0">
                <a:solidFill>
                  <a:srgbClr val="002060"/>
                </a:solidFill>
              </a:rPr>
              <a:t>NBRM, Quarterly Report Q22024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95389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250590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13030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432,312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444,977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516,317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509490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65C469-2464-4178-40D7-B8F50F40E7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869358"/>
              </p:ext>
            </p:extLst>
          </p:nvPr>
        </p:nvGraphicFramePr>
        <p:xfrm>
          <a:off x="4319865" y="2633003"/>
          <a:ext cx="3879174" cy="198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825672A-502E-2478-8618-0EE28E1C1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998621"/>
              </p:ext>
            </p:extLst>
          </p:nvPr>
        </p:nvGraphicFramePr>
        <p:xfrm>
          <a:off x="274405" y="2598555"/>
          <a:ext cx="3879174" cy="188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4533C8-3BC6-8834-5732-653B6A3C0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990960"/>
              </p:ext>
            </p:extLst>
          </p:nvPr>
        </p:nvGraphicFramePr>
        <p:xfrm>
          <a:off x="8041099" y="4696956"/>
          <a:ext cx="4005089" cy="199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473497"/>
            <a:ext cx="7142714" cy="3299206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30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9%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</a:t>
            </a:r>
            <a:r>
              <a:rPr lang="mk-MK" sz="1100" dirty="0">
                <a:solidFill>
                  <a:schemeClr val="bg1"/>
                </a:solidFill>
              </a:rPr>
              <a:t>7</a:t>
            </a:r>
            <a:r>
              <a:rPr lang="en-US" sz="1100" dirty="0">
                <a:solidFill>
                  <a:schemeClr val="bg1"/>
                </a:solidFill>
              </a:rPr>
              <a:t>6.4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</a:t>
            </a:r>
            <a:r>
              <a:rPr lang="en-US" sz="1100" b="1" dirty="0">
                <a:solidFill>
                  <a:srgbClr val="FF99FF"/>
                </a:solidFill>
              </a:rPr>
              <a:t>9.4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61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en-US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CCFF"/>
                </a:solidFill>
              </a:rPr>
              <a:t>Source</a:t>
            </a:r>
            <a:r>
              <a:rPr lang="en-US" sz="1000" i="1" dirty="0">
                <a:solidFill>
                  <a:srgbClr val="00CCFF"/>
                </a:solidFill>
              </a:rPr>
              <a:t>:</a:t>
            </a:r>
            <a:r>
              <a:rPr lang="en-GB" sz="1000" i="1" dirty="0">
                <a:solidFill>
                  <a:srgbClr val="00CCFF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CCFF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CCFF"/>
                </a:solidFill>
              </a:rPr>
              <a:t>, </a:t>
            </a:r>
            <a:r>
              <a:rPr lang="en-GB" sz="1000" i="1" dirty="0">
                <a:solidFill>
                  <a:srgbClr val="00CCFF"/>
                </a:solidFill>
              </a:rPr>
              <a:t>Indicators on the</a:t>
            </a:r>
            <a:r>
              <a:rPr lang="mk-MK" sz="1000" i="1" dirty="0">
                <a:solidFill>
                  <a:srgbClr val="00CCFF"/>
                </a:solidFill>
              </a:rPr>
              <a:t> </a:t>
            </a:r>
            <a:r>
              <a:rPr lang="en-GB" sz="1000" i="1" dirty="0">
                <a:solidFill>
                  <a:srgbClr val="00CCFF"/>
                </a:solidFill>
              </a:rPr>
              <a:t>banking </a:t>
            </a:r>
            <a:r>
              <a:rPr lang="en-GB" sz="1000" dirty="0">
                <a:solidFill>
                  <a:srgbClr val="00CCFF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Quarterly Report Q22024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CCFF"/>
                </a:solidFill>
              </a:rPr>
              <a:t>│</a:t>
            </a: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CCFF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www.bankingsupervision.europa.eu/home/html/index.en.html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790165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B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979114"/>
              </p:ext>
            </p:extLst>
          </p:nvPr>
        </p:nvGraphicFramePr>
        <p:xfrm>
          <a:off x="3074325" y="1272001"/>
          <a:ext cx="4264045" cy="179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CB6190-9FE7-2825-3230-31F703583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481235"/>
              </p:ext>
            </p:extLst>
          </p:nvPr>
        </p:nvGraphicFramePr>
        <p:xfrm>
          <a:off x="7584168" y="953863"/>
          <a:ext cx="4442185" cy="286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4955BE-8343-1AB4-C5E4-9540DF429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367475"/>
              </p:ext>
            </p:extLst>
          </p:nvPr>
        </p:nvGraphicFramePr>
        <p:xfrm>
          <a:off x="8083689" y="4245429"/>
          <a:ext cx="4003313" cy="205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458.207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6,3%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2,4%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4.</a:t>
            </a:r>
            <a:r>
              <a:rPr lang="mk-MK" sz="1100" b="1" dirty="0">
                <a:solidFill>
                  <a:schemeClr val="bg1"/>
                </a:solidFill>
              </a:rPr>
              <a:t>7%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2,2%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10.</a:t>
            </a:r>
            <a:r>
              <a:rPr lang="mk-MK" sz="1100" b="1" dirty="0">
                <a:solidFill>
                  <a:schemeClr val="bg1"/>
                </a:solidFill>
              </a:rPr>
              <a:t>0%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2,7%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1</a:t>
            </a:r>
            <a:r>
              <a:rPr lang="mk-MK" sz="1100" b="1" dirty="0">
                <a:solidFill>
                  <a:schemeClr val="bg1"/>
                </a:solidFill>
              </a:rPr>
              <a:t>5,3</a:t>
            </a:r>
            <a:r>
              <a:rPr lang="en-US" sz="1100" b="1" dirty="0">
                <a:solidFill>
                  <a:schemeClr val="bg1"/>
                </a:solidFill>
              </a:rPr>
              <a:t>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</a:t>
            </a:r>
            <a:r>
              <a:rPr lang="mk-MK" sz="1100" b="1" dirty="0">
                <a:solidFill>
                  <a:schemeClr val="bg1"/>
                </a:solidFill>
              </a:rPr>
              <a:t>4,9</a:t>
            </a:r>
            <a:r>
              <a:rPr lang="ru-RU" sz="1100" b="1" dirty="0">
                <a:solidFill>
                  <a:schemeClr val="bg1"/>
                </a:solidFill>
              </a:rPr>
              <a:t>%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,016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0,4%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9, Quarterly Report Q12024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893503"/>
              </p:ext>
            </p:extLst>
          </p:nvPr>
        </p:nvGraphicFramePr>
        <p:xfrm>
          <a:off x="6257127" y="3748134"/>
          <a:ext cx="5838742" cy="2784003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0498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39413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154,434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156,865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  385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15.3%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81,525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85,952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3,366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-11.8%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-0.1%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239,710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246,282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1.224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1,090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j-lt"/>
                        </a:rPr>
                        <a:t>-14.4%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j-lt"/>
                        </a:rPr>
                        <a:t>-6.8%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674184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38236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721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12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17406D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r>
                        <a:rPr lang="mk-MK" sz="1100" b="1" i="0" u="none" strike="noStrike" dirty="0">
                          <a:solidFill>
                            <a:srgbClr val="17406D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100" b="1" i="0" u="none" strike="noStrike" dirty="0">
                          <a:solidFill>
                            <a:srgbClr val="17406D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763F63-5317-EA20-41E4-A0ECCB5C5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944974"/>
              </p:ext>
            </p:extLst>
          </p:nvPr>
        </p:nvGraphicFramePr>
        <p:xfrm>
          <a:off x="7227945" y="881268"/>
          <a:ext cx="4573513" cy="247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C811A16-7743-2EC5-8A14-06C4760FF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237505"/>
              </p:ext>
            </p:extLst>
          </p:nvPr>
        </p:nvGraphicFramePr>
        <p:xfrm>
          <a:off x="129282" y="1100559"/>
          <a:ext cx="4572000" cy="225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96229"/>
            <a:ext cx="6870131" cy="273367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4,51%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</a:t>
            </a:r>
            <a:r>
              <a:rPr lang="mk-MK" sz="1200" b="1" dirty="0">
                <a:solidFill>
                  <a:schemeClr val="bg1"/>
                </a:solidFill>
              </a:rPr>
              <a:t>0,13%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9.407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Mio. DEN</a:t>
            </a:r>
            <a:r>
              <a:rPr lang="en-GB" sz="1100" dirty="0">
                <a:solidFill>
                  <a:srgbClr val="00FF00"/>
                </a:solidFill>
              </a:rPr>
              <a:t> 8.</a:t>
            </a:r>
            <a:r>
              <a:rPr lang="mk-MK" sz="1100" dirty="0">
                <a:solidFill>
                  <a:srgbClr val="00FF00"/>
                </a:solidFill>
              </a:rPr>
              <a:t>8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100" b="1" dirty="0">
                <a:solidFill>
                  <a:srgbClr val="00FF00"/>
                </a:solidFill>
              </a:rPr>
              <a:t> </a:t>
            </a:r>
            <a:r>
              <a:rPr lang="en-GB" sz="1100" b="1" dirty="0">
                <a:solidFill>
                  <a:srgbClr val="00FF00"/>
                </a:solidFill>
              </a:rPr>
              <a:t>have been identified as transition risks: the following climate sensitive activities: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Agriculture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9,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Quarterly Report Q</a:t>
            </a:r>
            <a:r>
              <a:rPr lang="mk-MK" sz="800" dirty="0">
                <a:solidFill>
                  <a:schemeClr val="bg1"/>
                </a:solidFill>
              </a:rPr>
              <a:t>2</a:t>
            </a:r>
            <a:r>
              <a:rPr lang="en-GB" sz="8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274F57-C4A4-4179-48C4-FC7B131ED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52343"/>
              </p:ext>
            </p:extLst>
          </p:nvPr>
        </p:nvGraphicFramePr>
        <p:xfrm>
          <a:off x="299125" y="3620037"/>
          <a:ext cx="11382454" cy="31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4635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7552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67832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56966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31283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5872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4898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6/2023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9/2023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12/2023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3/2024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6/2024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63,747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62,932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61,214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62,138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65,021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2.00%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4.64%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41,136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41,840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43,768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43,647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44,879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9.10%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2.82%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19,385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20,196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21,678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22,523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23,549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21.48%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78,829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77,253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82,010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80,843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81,872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3.86%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1.27%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Transport and storage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21,249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21,187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21,509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26,921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21,764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2.42%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-19.16%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46,672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44,483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46,062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46,915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46,263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-0.88%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-1.39%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271,108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267,891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276,240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282,988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283,348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4.51%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0.13%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32855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Loans</a:t>
                      </a:r>
                      <a:endParaRPr lang="mk-MK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16,596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17,763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18,639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                        18,771 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19,407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r>
                        <a:rPr lang="en-US" sz="1100" b="1" u="sng" strike="noStrike" dirty="0">
                          <a:solidFill>
                            <a:srgbClr val="00FF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↑</a:t>
                      </a:r>
                      <a:endParaRPr lang="en-US" sz="1100" b="1" i="0" u="sng" strike="noStrike" dirty="0">
                        <a:solidFill>
                          <a:srgbClr val="00FF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16.94%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3.39%</a:t>
                      </a: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F67CE8-18AD-109A-12C5-64F3337CC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737559"/>
              </p:ext>
            </p:extLst>
          </p:nvPr>
        </p:nvGraphicFramePr>
        <p:xfrm>
          <a:off x="7215673" y="8768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74637"/>
              </p:ext>
            </p:extLst>
          </p:nvPr>
        </p:nvGraphicFramePr>
        <p:xfrm>
          <a:off x="6115416" y="1236391"/>
          <a:ext cx="5991002" cy="1686165"/>
        </p:xfrm>
        <a:graphic>
          <a:graphicData uri="http://schemas.openxmlformats.org/drawingml/2006/table">
            <a:tbl>
              <a:tblPr/>
              <a:tblGrid>
                <a:gridCol w="301838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420747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263903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968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</a:rPr>
                        <a:t>NPL Coverage with impairment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-6.75%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u="none" strike="noStrike" baseline="0" dirty="0">
                <a:solidFill>
                  <a:srgbClr val="002060"/>
                </a:solidFill>
                <a:effectLst/>
              </a:rPr>
              <a:t>3.</a:t>
            </a:r>
            <a:r>
              <a:rPr lang="mk-MK" sz="1200" i="1" u="none" strike="noStrike" baseline="0" dirty="0">
                <a:solidFill>
                  <a:srgbClr val="002060"/>
                </a:solidFill>
                <a:effectLst/>
              </a:rPr>
              <a:t>10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increase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</a:t>
            </a:r>
            <a:r>
              <a:rPr lang="en-US" sz="1200" i="1" dirty="0">
                <a:solidFill>
                  <a:srgbClr val="002060"/>
                </a:solidFill>
              </a:rPr>
              <a:t>0.2</a:t>
            </a:r>
            <a:r>
              <a:rPr lang="mk-MK" sz="1200" i="1" dirty="0">
                <a:solidFill>
                  <a:srgbClr val="002060"/>
                </a:solidFill>
              </a:rPr>
              <a:t>3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0.</a:t>
            </a:r>
            <a:r>
              <a:rPr lang="mk-MK" sz="1200" dirty="0">
                <a:solidFill>
                  <a:srgbClr val="002060"/>
                </a:solidFill>
              </a:rPr>
              <a:t>04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rgbClr val="002060"/>
                </a:solidFill>
              </a:rPr>
              <a:t>NPL,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households</a:t>
            </a:r>
            <a:r>
              <a:rPr lang="mk-MK" sz="1200" dirty="0">
                <a:solidFill>
                  <a:srgbClr val="002060"/>
                </a:solidFill>
              </a:rPr>
              <a:t> 3</a:t>
            </a:r>
            <a:r>
              <a:rPr lang="en-GB" sz="1200" dirty="0">
                <a:solidFill>
                  <a:srgbClr val="002060"/>
                </a:solidFill>
              </a:rPr>
              <a:t>8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US" sz="1200" dirty="0">
                <a:solidFill>
                  <a:srgbClr val="002060"/>
                </a:solidFill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</a:rPr>
              <a:t>6</a:t>
            </a:r>
            <a:r>
              <a:rPr lang="en-US" sz="1200" dirty="0">
                <a:solidFill>
                  <a:srgbClr val="002060"/>
                </a:solidFill>
              </a:rPr>
              <a:t>0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0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63.</a:t>
            </a:r>
            <a:r>
              <a:rPr lang="mk-MK" sz="1200" i="1" dirty="0">
                <a:solidFill>
                  <a:srgbClr val="002060"/>
                </a:solidFill>
              </a:rPr>
              <a:t>67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rgbClr val="002060"/>
                </a:solidFill>
              </a:rPr>
              <a:t> by (-</a:t>
            </a:r>
            <a:r>
              <a:rPr lang="mk-MK" sz="1200" dirty="0">
                <a:solidFill>
                  <a:srgbClr val="002060"/>
                </a:solidFill>
              </a:rPr>
              <a:t>6,75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increase by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0,24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40.20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  <a:endParaRPr lang="mk-MK" sz="1200" dirty="0">
              <a:solidFill>
                <a:schemeClr val="bg1"/>
              </a:solidFill>
            </a:endParaRPr>
          </a:p>
          <a:p>
            <a:pPr algn="just" fontAlgn="t"/>
            <a:r>
              <a:rPr lang="en-GB" sz="1200" dirty="0">
                <a:solidFill>
                  <a:schemeClr val="bg1"/>
                </a:solidFill>
              </a:rPr>
              <a:t>NBRM, Quarterly Report Q22024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Credit Risk and Asset Quality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2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616503"/>
              </p:ext>
            </p:extLst>
          </p:nvPr>
        </p:nvGraphicFramePr>
        <p:xfrm>
          <a:off x="1108330" y="1234955"/>
          <a:ext cx="4088423" cy="219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F906824-91F3-9605-E8D6-1C9453072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801158"/>
              </p:ext>
            </p:extLst>
          </p:nvPr>
        </p:nvGraphicFramePr>
        <p:xfrm>
          <a:off x="6209529" y="4099585"/>
          <a:ext cx="5612423" cy="220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900"/>
            <a:ext cx="6720973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544,432 </a:t>
            </a:r>
            <a:r>
              <a:rPr lang="en-GB" sz="1200" dirty="0">
                <a:solidFill>
                  <a:srgbClr val="002060"/>
                </a:solidFill>
              </a:rPr>
              <a:t>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2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previous year are </a:t>
            </a:r>
            <a:r>
              <a:rPr lang="en-US" sz="1200" dirty="0">
                <a:solidFill>
                  <a:srgbClr val="002060"/>
                </a:solidFill>
              </a:rPr>
              <a:t>increased by 6.8</a:t>
            </a:r>
            <a:r>
              <a:rPr lang="en-GB" sz="1200" dirty="0">
                <a:solidFill>
                  <a:srgbClr val="002060"/>
                </a:solidFill>
              </a:rPr>
              <a:t>% or 1.9%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99,596 </a:t>
            </a:r>
            <a:r>
              <a:rPr lang="en-GB" sz="1200" dirty="0">
                <a:solidFill>
                  <a:srgbClr val="002060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11.0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1.5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</a:t>
            </a:r>
            <a:r>
              <a:rPr lang="en-US" sz="1200" dirty="0">
                <a:solidFill>
                  <a:srgbClr val="002060"/>
                </a:solidFill>
              </a:rPr>
              <a:t>9.04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9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0.1 pp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15,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81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2060"/>
                </a:solidFill>
              </a:rPr>
              <a:t>Quarterly Report Q22024</a:t>
            </a:r>
            <a:endParaRPr lang="en-GB" sz="1000" b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08058"/>
              </p:ext>
            </p:extLst>
          </p:nvPr>
        </p:nvGraphicFramePr>
        <p:xfrm>
          <a:off x="290351" y="900857"/>
          <a:ext cx="7010103" cy="1965892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516,317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106,317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2B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845542"/>
              </p:ext>
            </p:extLst>
          </p:nvPr>
        </p:nvGraphicFramePr>
        <p:xfrm>
          <a:off x="549599" y="3808265"/>
          <a:ext cx="3878385" cy="2289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998A51C-8EB7-A12B-04DF-214A66F40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479001"/>
              </p:ext>
            </p:extLst>
          </p:nvPr>
        </p:nvGraphicFramePr>
        <p:xfrm>
          <a:off x="7387713" y="696521"/>
          <a:ext cx="4572000" cy="262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8.3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1.6%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28%,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12.7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 reduced by (-6.5%)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8.5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6.8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48474"/>
              </p:ext>
            </p:extLst>
          </p:nvPr>
        </p:nvGraphicFramePr>
        <p:xfrm>
          <a:off x="364409" y="6058498"/>
          <a:ext cx="6971026" cy="48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4880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17406D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mk-MK" sz="1100" b="1" i="0" u="none" strike="noStrike" dirty="0">
                          <a:solidFill>
                            <a:srgbClr val="17406D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  <a:r>
                        <a:rPr lang="en-US" sz="1100" b="1" i="0" u="none" strike="noStrike" dirty="0">
                          <a:solidFill>
                            <a:srgbClr val="17406D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1523542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mk-MK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12/2023</a:t>
                      </a: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r>
                        <a:rPr lang="mk-MK" sz="1000" u="none" strike="noStrike" dirty="0">
                          <a:effectLst/>
                        </a:rPr>
                        <a:t>/202</a:t>
                      </a:r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mk-MK" sz="1000" u="none" strike="noStrike" dirty="0">
                        <a:effectLst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6</a:t>
                      </a:r>
                      <a:r>
                        <a:rPr lang="mk-MK" sz="1000" u="none" strike="noStrike" dirty="0">
                          <a:effectLst/>
                        </a:rPr>
                        <a:t>/202</a:t>
                      </a:r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mk-MK" sz="1000" u="none" strike="noStrike" dirty="0">
                        <a:effectLst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65034"/>
              </p:ext>
            </p:extLst>
          </p:nvPr>
        </p:nvGraphicFramePr>
        <p:xfrm>
          <a:off x="7549555" y="3812963"/>
          <a:ext cx="4143047" cy="130025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328427" y="79950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AF04B8-9FD0-D391-B518-33AC81C47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636299"/>
              </p:ext>
            </p:extLst>
          </p:nvPr>
        </p:nvGraphicFramePr>
        <p:xfrm>
          <a:off x="397809" y="1212981"/>
          <a:ext cx="6628141" cy="3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19444</TotalTime>
  <Words>2511</Words>
  <Application>Microsoft Office PowerPoint</Application>
  <PresentationFormat>Widescreen</PresentationFormat>
  <Paragraphs>626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 June 30, 2024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Loans, Credit Risk and Asset Quality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880</cp:revision>
  <cp:lastPrinted>2023-01-11T14:54:08Z</cp:lastPrinted>
  <dcterms:created xsi:type="dcterms:W3CDTF">2022-02-26T19:35:07Z</dcterms:created>
  <dcterms:modified xsi:type="dcterms:W3CDTF">2024-11-16T17:29:39Z</dcterms:modified>
</cp:coreProperties>
</file>