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5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9" r:id="rId3"/>
    <p:sldId id="274" r:id="rId4"/>
    <p:sldId id="305" r:id="rId5"/>
    <p:sldId id="277" r:id="rId6"/>
    <p:sldId id="298" r:id="rId7"/>
    <p:sldId id="304" r:id="rId8"/>
    <p:sldId id="294" r:id="rId9"/>
    <p:sldId id="292" r:id="rId10"/>
    <p:sldId id="286" r:id="rId11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1D4159-37B4-9BF7-548B-F470335DCB3D}" name="Daniela Bauloska" initials="DB" userId="S::daniela.bauloska@mba.mk::1c2cd05b-4418-4939-8661-5d54f27325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CC"/>
    <a:srgbClr val="FF0909"/>
    <a:srgbClr val="00FF00"/>
    <a:srgbClr val="FFFF66"/>
    <a:srgbClr val="FF0066"/>
    <a:srgbClr val="FF99FF"/>
    <a:srgbClr val="FFFF00"/>
    <a:srgbClr val="411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C52C34-4FED-490A-A6CE-B7827E22575F}" v="1" dt="2024-08-22T13:57:42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Bauloska" userId="1c2cd05b-4418-4939-8661-5d54f27325fe" providerId="ADAL" clId="{A8C52C34-4FED-490A-A6CE-B7827E22575F}"/>
    <pc:docChg chg="modSld">
      <pc:chgData name="Daniela Bauloska" userId="1c2cd05b-4418-4939-8661-5d54f27325fe" providerId="ADAL" clId="{A8C52C34-4FED-490A-A6CE-B7827E22575F}" dt="2024-08-22T13:57:51.614" v="21" actId="6549"/>
      <pc:docMkLst>
        <pc:docMk/>
      </pc:docMkLst>
      <pc:sldChg chg="modSp mod">
        <pc:chgData name="Daniela Bauloska" userId="1c2cd05b-4418-4939-8661-5d54f27325fe" providerId="ADAL" clId="{A8C52C34-4FED-490A-A6CE-B7827E22575F}" dt="2024-08-22T13:56:25.681" v="17" actId="20577"/>
        <pc:sldMkLst>
          <pc:docMk/>
          <pc:sldMk cId="1672680497" sldId="256"/>
        </pc:sldMkLst>
        <pc:spChg chg="mod">
          <ac:chgData name="Daniela Bauloska" userId="1c2cd05b-4418-4939-8661-5d54f27325fe" providerId="ADAL" clId="{A8C52C34-4FED-490A-A6CE-B7827E22575F}" dt="2024-08-22T13:56:25.681" v="17" actId="20577"/>
          <ac:spMkLst>
            <pc:docMk/>
            <pc:sldMk cId="1672680497" sldId="256"/>
            <ac:spMk id="2" creationId="{DCD5D195-1458-4A78-BBDC-96AC3D44AE5A}"/>
          </ac:spMkLst>
        </pc:spChg>
      </pc:sldChg>
      <pc:sldChg chg="modSp mod">
        <pc:chgData name="Daniela Bauloska" userId="1c2cd05b-4418-4939-8661-5d54f27325fe" providerId="ADAL" clId="{A8C52C34-4FED-490A-A6CE-B7827E22575F}" dt="2024-08-22T13:57:51.614" v="21" actId="6549"/>
        <pc:sldMkLst>
          <pc:docMk/>
          <pc:sldMk cId="3344934849" sldId="289"/>
        </pc:sldMkLst>
        <pc:graphicFrameChg chg="mod modGraphic">
          <ac:chgData name="Daniela Bauloska" userId="1c2cd05b-4418-4939-8661-5d54f27325fe" providerId="ADAL" clId="{A8C52C34-4FED-490A-A6CE-B7827E22575F}" dt="2024-08-22T13:57:51.614" v="21" actId="6549"/>
          <ac:graphicFrameMkLst>
            <pc:docMk/>
            <pc:sldMk cId="3344934849" sldId="289"/>
            <ac:graphicFrameMk id="4" creationId="{7EF6BD9F-BB79-5496-B354-CE432B399DC1}"/>
          </ac:graphicFrameMkLst>
        </pc:graphicFrameChg>
      </pc:sldChg>
    </pc:docChg>
  </pc:docChgLst>
  <pc:docChgLst>
    <pc:chgData name="Daniela Bauloska" userId="1c2cd05b-4418-4939-8661-5d54f27325fe" providerId="ADAL" clId="{0EA3BE8F-37C2-4B35-ACCF-5083F1E19CE9}"/>
    <pc:docChg chg="undo custSel modSld">
      <pc:chgData name="Daniela Bauloska" userId="1c2cd05b-4418-4939-8661-5d54f27325fe" providerId="ADAL" clId="{0EA3BE8F-37C2-4B35-ACCF-5083F1E19CE9}" dt="2024-07-15T12:58:27.915" v="41" actId="207"/>
      <pc:docMkLst>
        <pc:docMk/>
      </pc:docMkLst>
      <pc:sldChg chg="modSp mod">
        <pc:chgData name="Daniela Bauloska" userId="1c2cd05b-4418-4939-8661-5d54f27325fe" providerId="ADAL" clId="{0EA3BE8F-37C2-4B35-ACCF-5083F1E19CE9}" dt="2024-07-15T12:15:18.997" v="21" actId="20577"/>
        <pc:sldMkLst>
          <pc:docMk/>
          <pc:sldMk cId="1672680497" sldId="256"/>
        </pc:sldMkLst>
        <pc:spChg chg="mod">
          <ac:chgData name="Daniela Bauloska" userId="1c2cd05b-4418-4939-8661-5d54f27325fe" providerId="ADAL" clId="{0EA3BE8F-37C2-4B35-ACCF-5083F1E19CE9}" dt="2024-07-15T12:15:18.997" v="21" actId="20577"/>
          <ac:spMkLst>
            <pc:docMk/>
            <pc:sldMk cId="1672680497" sldId="256"/>
            <ac:spMk id="2" creationId="{DCD5D195-1458-4A78-BBDC-96AC3D44AE5A}"/>
          </ac:spMkLst>
        </pc:spChg>
      </pc:sldChg>
      <pc:sldChg chg="addSp delSp modSp mod">
        <pc:chgData name="Daniela Bauloska" userId="1c2cd05b-4418-4939-8661-5d54f27325fe" providerId="ADAL" clId="{0EA3BE8F-37C2-4B35-ACCF-5083F1E19CE9}" dt="2024-07-15T12:58:27.915" v="41" actId="207"/>
        <pc:sldMkLst>
          <pc:docMk/>
          <pc:sldMk cId="1525794244" sldId="274"/>
        </pc:sldMkLst>
        <pc:graphicFrameChg chg="add del mod">
          <ac:chgData name="Daniela Bauloska" userId="1c2cd05b-4418-4939-8661-5d54f27325fe" providerId="ADAL" clId="{0EA3BE8F-37C2-4B35-ACCF-5083F1E19CE9}" dt="2024-07-15T12:56:22.424" v="25" actId="478"/>
          <ac:graphicFrameMkLst>
            <pc:docMk/>
            <pc:sldMk cId="1525794244" sldId="274"/>
            <ac:graphicFrameMk id="8" creationId="{414533C8-3BC6-8834-5732-653B6A3C0F63}"/>
          </ac:graphicFrameMkLst>
        </pc:graphicFrameChg>
        <pc:graphicFrameChg chg="add del mod">
          <ac:chgData name="Daniela Bauloska" userId="1c2cd05b-4418-4939-8661-5d54f27325fe" providerId="ADAL" clId="{0EA3BE8F-37C2-4B35-ACCF-5083F1E19CE9}" dt="2024-07-15T12:57:31.300" v="31" actId="478"/>
          <ac:graphicFrameMkLst>
            <pc:docMk/>
            <pc:sldMk cId="1525794244" sldId="274"/>
            <ac:graphicFrameMk id="11" creationId="{414533C8-3BC6-8834-5732-653B6A3C0F63}"/>
          </ac:graphicFrameMkLst>
        </pc:graphicFrameChg>
        <pc:graphicFrameChg chg="add mod">
          <ac:chgData name="Daniela Bauloska" userId="1c2cd05b-4418-4939-8661-5d54f27325fe" providerId="ADAL" clId="{0EA3BE8F-37C2-4B35-ACCF-5083F1E19CE9}" dt="2024-07-15T12:58:27.915" v="41" actId="207"/>
          <ac:graphicFrameMkLst>
            <pc:docMk/>
            <pc:sldMk cId="1525794244" sldId="274"/>
            <ac:graphicFrameMk id="15" creationId="{414533C8-3BC6-8834-5732-653B6A3C0F63}"/>
          </ac:graphicFrameMkLst>
        </pc:graphicFrameChg>
      </pc:sldChg>
      <pc:sldChg chg="modSp mod">
        <pc:chgData name="Daniela Bauloska" userId="1c2cd05b-4418-4939-8661-5d54f27325fe" providerId="ADAL" clId="{0EA3BE8F-37C2-4B35-ACCF-5083F1E19CE9}" dt="2024-07-15T12:02:12.712" v="3" actId="20577"/>
        <pc:sldMkLst>
          <pc:docMk/>
          <pc:sldMk cId="3344934849" sldId="289"/>
        </pc:sldMkLst>
        <pc:spChg chg="mod">
          <ac:chgData name="Daniela Bauloska" userId="1c2cd05b-4418-4939-8661-5d54f27325fe" providerId="ADAL" clId="{0EA3BE8F-37C2-4B35-ACCF-5083F1E19CE9}" dt="2024-07-15T12:02:12.712" v="3" actId="20577"/>
          <ac:spMkLst>
            <pc:docMk/>
            <pc:sldMk cId="3344934849" sldId="289"/>
            <ac:spMk id="6" creationId="{61312EFF-853F-EE1F-D908-BD709B736087}"/>
          </ac:spMkLst>
        </pc:spChg>
      </pc:sldChg>
      <pc:sldChg chg="modSp mod">
        <pc:chgData name="Daniela Bauloska" userId="1c2cd05b-4418-4939-8661-5d54f27325fe" providerId="ADAL" clId="{0EA3BE8F-37C2-4B35-ACCF-5083F1E19CE9}" dt="2024-07-15T12:03:30.182" v="7" actId="20577"/>
        <pc:sldMkLst>
          <pc:docMk/>
          <pc:sldMk cId="3210638177" sldId="305"/>
        </pc:sldMkLst>
        <pc:spChg chg="mod">
          <ac:chgData name="Daniela Bauloska" userId="1c2cd05b-4418-4939-8661-5d54f27325fe" providerId="ADAL" clId="{0EA3BE8F-37C2-4B35-ACCF-5083F1E19CE9}" dt="2024-07-15T12:03:30.182" v="7" actId="20577"/>
          <ac:spMkLst>
            <pc:docMk/>
            <pc:sldMk cId="3210638177" sldId="305"/>
            <ac:spMk id="2" creationId="{A5B399E2-5B49-07CA-4D92-F0728963C75D}"/>
          </ac:spMkLst>
        </pc:spChg>
      </pc:sldChg>
    </pc:docChg>
  </pc:docChgLst>
  <pc:docChgLst>
    <pc:chgData name="Daniela Bauloska" userId="1c2cd05b-4418-4939-8661-5d54f27325fe" providerId="ADAL" clId="{ED365DA8-7F92-4743-873B-6FEB2AB63576}"/>
    <pc:docChg chg="undo redo custSel modSld">
      <pc:chgData name="Daniela Bauloska" userId="1c2cd05b-4418-4939-8661-5d54f27325fe" providerId="ADAL" clId="{ED365DA8-7F92-4743-873B-6FEB2AB63576}" dt="2024-07-25T12:47:39.963" v="2336" actId="6549"/>
      <pc:docMkLst>
        <pc:docMk/>
      </pc:docMkLst>
      <pc:sldChg chg="addSp delSp modSp mod">
        <pc:chgData name="Daniela Bauloska" userId="1c2cd05b-4418-4939-8661-5d54f27325fe" providerId="ADAL" clId="{ED365DA8-7F92-4743-873B-6FEB2AB63576}" dt="2024-07-23T12:18:26.124" v="1997" actId="20577"/>
        <pc:sldMkLst>
          <pc:docMk/>
          <pc:sldMk cId="1525794244" sldId="274"/>
        </pc:sldMkLst>
        <pc:spChg chg="mod">
          <ac:chgData name="Daniela Bauloska" userId="1c2cd05b-4418-4939-8661-5d54f27325fe" providerId="ADAL" clId="{ED365DA8-7F92-4743-873B-6FEB2AB63576}" dt="2024-07-16T13:45:12.778" v="30" actId="20577"/>
          <ac:spMkLst>
            <pc:docMk/>
            <pc:sldMk cId="1525794244" sldId="274"/>
            <ac:spMk id="6" creationId="{53A66EFC-063B-3700-9B8A-1A959550FB9B}"/>
          </ac:spMkLst>
        </pc:spChg>
        <pc:spChg chg="mod">
          <ac:chgData name="Daniela Bauloska" userId="1c2cd05b-4418-4939-8661-5d54f27325fe" providerId="ADAL" clId="{ED365DA8-7F92-4743-873B-6FEB2AB63576}" dt="2024-07-23T12:18:26.124" v="1997" actId="20577"/>
          <ac:spMkLst>
            <pc:docMk/>
            <pc:sldMk cId="1525794244" sldId="274"/>
            <ac:spMk id="9" creationId="{18DACE59-E83F-4419-BDA8-06A4FBE59298}"/>
          </ac:spMkLst>
        </pc:spChg>
        <pc:graphicFrameChg chg="del">
          <ac:chgData name="Daniela Bauloska" userId="1c2cd05b-4418-4939-8661-5d54f27325fe" providerId="ADAL" clId="{ED365DA8-7F92-4743-873B-6FEB2AB63576}" dt="2024-07-18T08:18:24.687" v="877" actId="478"/>
          <ac:graphicFrameMkLst>
            <pc:docMk/>
            <pc:sldMk cId="1525794244" sldId="274"/>
            <ac:graphicFrameMk id="4" creationId="{5187B985-A196-5100-D426-98CCB25AC7D3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8:19:51.105" v="894" actId="255"/>
          <ac:graphicFrameMkLst>
            <pc:docMk/>
            <pc:sldMk cId="1525794244" sldId="274"/>
            <ac:graphicFrameMk id="5" creationId="{19F37FA0-AA7B-8240-97B0-1D15A7643EE6}"/>
          </ac:graphicFrameMkLst>
        </pc:graphicFrameChg>
        <pc:graphicFrameChg chg="del">
          <ac:chgData name="Daniela Bauloska" userId="1c2cd05b-4418-4939-8661-5d54f27325fe" providerId="ADAL" clId="{ED365DA8-7F92-4743-873B-6FEB2AB63576}" dt="2024-07-17T12:39:22.033" v="208" actId="478"/>
          <ac:graphicFrameMkLst>
            <pc:docMk/>
            <pc:sldMk cId="1525794244" sldId="274"/>
            <ac:graphicFrameMk id="5" creationId="{414533C8-3BC6-8834-5732-653B6A3C0F63}"/>
          </ac:graphicFrameMkLst>
        </pc:graphicFrameChg>
        <pc:graphicFrameChg chg="mod">
          <ac:chgData name="Daniela Bauloska" userId="1c2cd05b-4418-4939-8661-5d54f27325fe" providerId="ADAL" clId="{ED365DA8-7F92-4743-873B-6FEB2AB63576}" dt="2024-07-17T12:37:47.922" v="202" actId="20577"/>
          <ac:graphicFrameMkLst>
            <pc:docMk/>
            <pc:sldMk cId="1525794244" sldId="274"/>
            <ac:graphicFrameMk id="7" creationId="{65FE58E6-57D2-361A-87CE-2819D5ACF07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7T12:39:26.725" v="209" actId="1076"/>
          <ac:graphicFrameMkLst>
            <pc:docMk/>
            <pc:sldMk cId="1525794244" sldId="274"/>
            <ac:graphicFrameMk id="8" creationId="{414533C8-3BC6-8834-5732-653B6A3C0F63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7T11:40:33.563" v="168" actId="20577"/>
          <ac:graphicFrameMkLst>
            <pc:docMk/>
            <pc:sldMk cId="1525794244" sldId="274"/>
            <ac:graphicFrameMk id="14" creationId="{F96848CB-8340-5DD6-EF3B-BD11A5B8CD9B}"/>
          </ac:graphicFrameMkLst>
        </pc:graphicFrameChg>
        <pc:graphicFrameChg chg="del">
          <ac:chgData name="Daniela Bauloska" userId="1c2cd05b-4418-4939-8661-5d54f27325fe" providerId="ADAL" clId="{ED365DA8-7F92-4743-873B-6FEB2AB63576}" dt="2024-07-16T13:45:04.019" v="26" actId="478"/>
          <ac:graphicFrameMkLst>
            <pc:docMk/>
            <pc:sldMk cId="1525794244" sldId="274"/>
            <ac:graphicFrameMk id="15" creationId="{414533C8-3BC6-8834-5732-653B6A3C0F63}"/>
          </ac:graphicFrameMkLst>
        </pc:graphicFrameChg>
      </pc:sldChg>
      <pc:sldChg chg="addSp delSp modSp mod">
        <pc:chgData name="Daniela Bauloska" userId="1c2cd05b-4418-4939-8661-5d54f27325fe" providerId="ADAL" clId="{ED365DA8-7F92-4743-873B-6FEB2AB63576}" dt="2024-07-23T13:18:09.783" v="2055" actId="6549"/>
        <pc:sldMkLst>
          <pc:docMk/>
          <pc:sldMk cId="632133030" sldId="277"/>
        </pc:sldMkLst>
        <pc:spChg chg="mod">
          <ac:chgData name="Daniela Bauloska" userId="1c2cd05b-4418-4939-8661-5d54f27325fe" providerId="ADAL" clId="{ED365DA8-7F92-4743-873B-6FEB2AB63576}" dt="2024-07-21T12:48:19.122" v="1914" actId="1076"/>
          <ac:spMkLst>
            <pc:docMk/>
            <pc:sldMk cId="632133030" sldId="277"/>
            <ac:spMk id="5" creationId="{0EB70E9A-EE27-9632-C4B7-6EA1FD7A0C2D}"/>
          </ac:spMkLst>
        </pc:spChg>
        <pc:spChg chg="mod">
          <ac:chgData name="Daniela Bauloska" userId="1c2cd05b-4418-4939-8661-5d54f27325fe" providerId="ADAL" clId="{ED365DA8-7F92-4743-873B-6FEB2AB63576}" dt="2024-07-16T13:45:33.354" v="36" actId="20577"/>
          <ac:spMkLst>
            <pc:docMk/>
            <pc:sldMk cId="632133030" sldId="277"/>
            <ac:spMk id="6" creationId="{7385ECCF-5EE0-7630-A8F2-CB05A4CCE571}"/>
          </ac:spMkLst>
        </pc:spChg>
        <pc:spChg chg="add">
          <ac:chgData name="Daniela Bauloska" userId="1c2cd05b-4418-4939-8661-5d54f27325fe" providerId="ADAL" clId="{ED365DA8-7F92-4743-873B-6FEB2AB63576}" dt="2024-07-21T12:47:13.979" v="1844"/>
          <ac:spMkLst>
            <pc:docMk/>
            <pc:sldMk cId="632133030" sldId="277"/>
            <ac:spMk id="8" creationId="{52309CEA-AD96-59DF-29A0-1E3C835AA05D}"/>
          </ac:spMkLst>
        </pc:spChg>
        <pc:spChg chg="add mod">
          <ac:chgData name="Daniela Bauloska" userId="1c2cd05b-4418-4939-8661-5d54f27325fe" providerId="ADAL" clId="{ED365DA8-7F92-4743-873B-6FEB2AB63576}" dt="2024-07-21T12:47:26.232" v="1847" actId="1076"/>
          <ac:spMkLst>
            <pc:docMk/>
            <pc:sldMk cId="632133030" sldId="277"/>
            <ac:spMk id="9" creationId="{2EB93A3A-10A5-B9D8-E83A-80E3B546D91C}"/>
          </ac:spMkLst>
        </pc:spChg>
        <pc:spChg chg="mod">
          <ac:chgData name="Daniela Bauloska" userId="1c2cd05b-4418-4939-8661-5d54f27325fe" providerId="ADAL" clId="{ED365DA8-7F92-4743-873B-6FEB2AB63576}" dt="2024-07-21T12:49:33.750" v="1964" actId="113"/>
          <ac:spMkLst>
            <pc:docMk/>
            <pc:sldMk cId="632133030" sldId="277"/>
            <ac:spMk id="11" creationId="{4CFB7EAC-729A-2E44-8815-91B5CB3454B1}"/>
          </ac:spMkLst>
        </pc:spChg>
        <pc:spChg chg="mod">
          <ac:chgData name="Daniela Bauloska" userId="1c2cd05b-4418-4939-8661-5d54f27325fe" providerId="ADAL" clId="{ED365DA8-7F92-4743-873B-6FEB2AB63576}" dt="2024-07-23T13:18:09.783" v="2055" actId="6549"/>
          <ac:spMkLst>
            <pc:docMk/>
            <pc:sldMk cId="632133030" sldId="277"/>
            <ac:spMk id="22" creationId="{0A4109AE-9660-4CDA-D07D-CF7507936DF9}"/>
          </ac:spMkLst>
        </pc:spChg>
        <pc:graphicFrameChg chg="add mod">
          <ac:chgData name="Daniela Bauloska" userId="1c2cd05b-4418-4939-8661-5d54f27325fe" providerId="ADAL" clId="{ED365DA8-7F92-4743-873B-6FEB2AB63576}" dt="2024-07-20T16:35:30.090" v="1635" actId="1076"/>
          <ac:graphicFrameMkLst>
            <pc:docMk/>
            <pc:sldMk cId="632133030" sldId="277"/>
            <ac:graphicFrameMk id="2" creationId="{70C06198-BF1E-CA80-F7AC-62FEFA805FF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21T11:51:10.199" v="1760" actId="1076"/>
          <ac:graphicFrameMkLst>
            <pc:docMk/>
            <pc:sldMk cId="632133030" sldId="277"/>
            <ac:graphicFrameMk id="4" creationId="{BD228D86-DC7C-5451-2857-B45B69455120}"/>
          </ac:graphicFrameMkLst>
        </pc:graphicFrameChg>
        <pc:graphicFrameChg chg="del mod">
          <ac:chgData name="Daniela Bauloska" userId="1c2cd05b-4418-4939-8661-5d54f27325fe" providerId="ADAL" clId="{ED365DA8-7F92-4743-873B-6FEB2AB63576}" dt="2024-07-20T16:35:00.911" v="1626" actId="478"/>
          <ac:graphicFrameMkLst>
            <pc:docMk/>
            <pc:sldMk cId="632133030" sldId="277"/>
            <ac:graphicFrameMk id="7" creationId="{7D217B9A-E870-7D94-A010-7A5597DC72D3}"/>
          </ac:graphicFrameMkLst>
        </pc:graphicFrameChg>
        <pc:graphicFrameChg chg="del mod">
          <ac:chgData name="Daniela Bauloska" userId="1c2cd05b-4418-4939-8661-5d54f27325fe" providerId="ADAL" clId="{ED365DA8-7F92-4743-873B-6FEB2AB63576}" dt="2024-07-21T11:51:03.793" v="1758" actId="478"/>
          <ac:graphicFrameMkLst>
            <pc:docMk/>
            <pc:sldMk cId="632133030" sldId="277"/>
            <ac:graphicFrameMk id="10" creationId="{E4A6A456-68B5-C455-4744-052EE3FD0B48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20T16:59:56.130" v="1705" actId="207"/>
          <ac:graphicFrameMkLst>
            <pc:docMk/>
            <pc:sldMk cId="632133030" sldId="277"/>
            <ac:graphicFrameMk id="23" creationId="{CF4CB0C6-8520-0EBF-AD3A-6BAE9DDF33B4}"/>
          </ac:graphicFrameMkLst>
        </pc:graphicFrameChg>
        <pc:graphicFrameChg chg="mod">
          <ac:chgData name="Daniela Bauloska" userId="1c2cd05b-4418-4939-8661-5d54f27325fe" providerId="ADAL" clId="{ED365DA8-7F92-4743-873B-6FEB2AB63576}" dt="2024-07-21T12:03:24.437" v="1788" actId="20577"/>
          <ac:graphicFrameMkLst>
            <pc:docMk/>
            <pc:sldMk cId="632133030" sldId="277"/>
            <ac:graphicFrameMk id="24" creationId="{A56A85FE-BE91-445D-9483-3604C563634B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6T13:52:57.717" v="107" actId="20577"/>
          <ac:graphicFrameMkLst>
            <pc:docMk/>
            <pc:sldMk cId="632133030" sldId="277"/>
            <ac:graphicFrameMk id="25" creationId="{31DDD232-39D8-98C6-710D-5C9A4AF0FF17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47:08.273" v="57" actId="20577"/>
        <pc:sldMkLst>
          <pc:docMk/>
          <pc:sldMk cId="4114169548" sldId="286"/>
        </pc:sldMkLst>
        <pc:spChg chg="mod">
          <ac:chgData name="Daniela Bauloska" userId="1c2cd05b-4418-4939-8661-5d54f27325fe" providerId="ADAL" clId="{ED365DA8-7F92-4743-873B-6FEB2AB63576}" dt="2024-07-16T13:47:08.273" v="57" actId="20577"/>
          <ac:spMkLst>
            <pc:docMk/>
            <pc:sldMk cId="4114169548" sldId="286"/>
            <ac:spMk id="2" creationId="{B2C2675F-767E-94E0-BCF1-6E7278F9F11F}"/>
          </ac:spMkLst>
        </pc:spChg>
      </pc:sldChg>
      <pc:sldChg chg="addSp delSp modSp mod">
        <pc:chgData name="Daniela Bauloska" userId="1c2cd05b-4418-4939-8661-5d54f27325fe" providerId="ADAL" clId="{ED365DA8-7F92-4743-873B-6FEB2AB63576}" dt="2024-07-25T12:47:39.963" v="2336" actId="6549"/>
        <pc:sldMkLst>
          <pc:docMk/>
          <pc:sldMk cId="3344934849" sldId="289"/>
        </pc:sldMkLst>
        <pc:spChg chg="mod">
          <ac:chgData name="Daniela Bauloska" userId="1c2cd05b-4418-4939-8661-5d54f27325fe" providerId="ADAL" clId="{ED365DA8-7F92-4743-873B-6FEB2AB63576}" dt="2024-07-25T12:47:39.963" v="2336" actId="6549"/>
          <ac:spMkLst>
            <pc:docMk/>
            <pc:sldMk cId="3344934849" sldId="289"/>
            <ac:spMk id="7" creationId="{00000000-0000-0000-0000-000000000000}"/>
          </ac:spMkLst>
        </pc:spChg>
        <pc:spChg chg="mod">
          <ac:chgData name="Daniela Bauloska" userId="1c2cd05b-4418-4939-8661-5d54f27325fe" providerId="ADAL" clId="{ED365DA8-7F92-4743-873B-6FEB2AB63576}" dt="2024-07-17T13:21:12.590" v="355" actId="14100"/>
          <ac:spMkLst>
            <pc:docMk/>
            <pc:sldMk cId="3344934849" sldId="289"/>
            <ac:spMk id="13" creationId="{C251B0B9-4716-4655-90DD-99307075E936}"/>
          </ac:spMkLst>
        </pc:spChg>
        <pc:graphicFrameChg chg="add mod">
          <ac:chgData name="Daniela Bauloska" userId="1c2cd05b-4418-4939-8661-5d54f27325fe" providerId="ADAL" clId="{ED365DA8-7F92-4743-873B-6FEB2AB63576}" dt="2024-07-18T17:25:36.504" v="975" actId="14100"/>
          <ac:graphicFrameMkLst>
            <pc:docMk/>
            <pc:sldMk cId="3344934849" sldId="289"/>
            <ac:graphicFrameMk id="2" creationId="{460E9B55-FB1F-D597-3B2A-EF4CA834BFD9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7T14:01:49.571" v="642" actId="478"/>
          <ac:graphicFrameMkLst>
            <pc:docMk/>
            <pc:sldMk cId="3344934849" sldId="289"/>
            <ac:graphicFrameMk id="2" creationId="{AF484EAE-1D49-4D45-AA9B-4290880EECFA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9T11:56:04.806" v="1334" actId="14100"/>
          <ac:graphicFrameMkLst>
            <pc:docMk/>
            <pc:sldMk cId="3344934849" sldId="289"/>
            <ac:graphicFrameMk id="4" creationId="{7EF6BD9F-BB79-5496-B354-CE432B399DC1}"/>
          </ac:graphicFrameMkLst>
        </pc:graphicFrameChg>
        <pc:graphicFrameChg chg="add del">
          <ac:chgData name="Daniela Bauloska" userId="1c2cd05b-4418-4939-8661-5d54f27325fe" providerId="ADAL" clId="{ED365DA8-7F92-4743-873B-6FEB2AB63576}" dt="2024-07-18T08:00:16.169" v="667" actId="478"/>
          <ac:graphicFrameMkLst>
            <pc:docMk/>
            <pc:sldMk cId="3344934849" sldId="289"/>
            <ac:graphicFrameMk id="5" creationId="{8A93E6BD-47DD-4128-888B-DED6F05423B1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8:00:11.780" v="666" actId="478"/>
          <ac:graphicFrameMkLst>
            <pc:docMk/>
            <pc:sldMk cId="3344934849" sldId="289"/>
            <ac:graphicFrameMk id="8" creationId="{460E9B55-FB1F-D597-3B2A-EF4CA834BFD9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53:39.032" v="117" actId="20577"/>
        <pc:sldMkLst>
          <pc:docMk/>
          <pc:sldMk cId="3823544248" sldId="292"/>
        </pc:sldMkLst>
        <pc:spChg chg="mod">
          <ac:chgData name="Daniela Bauloska" userId="1c2cd05b-4418-4939-8661-5d54f27325fe" providerId="ADAL" clId="{ED365DA8-7F92-4743-873B-6FEB2AB63576}" dt="2024-07-16T13:47:00.947" v="53" actId="20577"/>
          <ac:spMkLst>
            <pc:docMk/>
            <pc:sldMk cId="3823544248" sldId="292"/>
            <ac:spMk id="2" creationId="{F06BB5D4-B8C1-C403-5565-E0552566F8CA}"/>
          </ac:spMkLst>
        </pc:spChg>
        <pc:graphicFrameChg chg="mod modGraphic">
          <ac:chgData name="Daniela Bauloska" userId="1c2cd05b-4418-4939-8661-5d54f27325fe" providerId="ADAL" clId="{ED365DA8-7F92-4743-873B-6FEB2AB63576}" dt="2024-07-16T13:53:39.032" v="117" actId="20577"/>
          <ac:graphicFrameMkLst>
            <pc:docMk/>
            <pc:sldMk cId="3823544248" sldId="292"/>
            <ac:graphicFrameMk id="3" creationId="{47F518E8-4BC9-4ABB-8FBA-C030A091133E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6T13:51:14.040" v="88" actId="20577"/>
          <ac:graphicFrameMkLst>
            <pc:docMk/>
            <pc:sldMk cId="3823544248" sldId="292"/>
            <ac:graphicFrameMk id="4" creationId="{F95913A5-1DA8-98CA-1745-CF9B8075C8C3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46:09.867" v="49" actId="20577"/>
        <pc:sldMkLst>
          <pc:docMk/>
          <pc:sldMk cId="2190304161" sldId="294"/>
        </pc:sldMkLst>
        <pc:spChg chg="mod">
          <ac:chgData name="Daniela Bauloska" userId="1c2cd05b-4418-4939-8661-5d54f27325fe" providerId="ADAL" clId="{ED365DA8-7F92-4743-873B-6FEB2AB63576}" dt="2024-07-16T13:46:09.867" v="49" actId="20577"/>
          <ac:spMkLst>
            <pc:docMk/>
            <pc:sldMk cId="2190304161" sldId="294"/>
            <ac:spMk id="2" creationId="{64E1985C-4DD3-8AA1-97BF-15FFD61DDB57}"/>
          </ac:spMkLst>
        </pc:spChg>
      </pc:sldChg>
      <pc:sldChg chg="modSp mod">
        <pc:chgData name="Daniela Bauloska" userId="1c2cd05b-4418-4939-8661-5d54f27325fe" providerId="ADAL" clId="{ED365DA8-7F92-4743-873B-6FEB2AB63576}" dt="2024-07-23T13:34:30.928" v="2293" actId="122"/>
        <pc:sldMkLst>
          <pc:docMk/>
          <pc:sldMk cId="833751890" sldId="298"/>
        </pc:sldMkLst>
        <pc:spChg chg="mod">
          <ac:chgData name="Daniela Bauloska" userId="1c2cd05b-4418-4939-8661-5d54f27325fe" providerId="ADAL" clId="{ED365DA8-7F92-4743-873B-6FEB2AB63576}" dt="2024-07-16T13:45:50.159" v="41" actId="20577"/>
          <ac:spMkLst>
            <pc:docMk/>
            <pc:sldMk cId="833751890" sldId="298"/>
            <ac:spMk id="2" creationId="{E73300A6-9C92-482A-9D19-B03B52A3B16B}"/>
          </ac:spMkLst>
        </pc:spChg>
        <pc:spChg chg="mod">
          <ac:chgData name="Daniela Bauloska" userId="1c2cd05b-4418-4939-8661-5d54f27325fe" providerId="ADAL" clId="{ED365DA8-7F92-4743-873B-6FEB2AB63576}" dt="2024-07-21T12:49:27.343" v="1963" actId="113"/>
          <ac:spMkLst>
            <pc:docMk/>
            <pc:sldMk cId="833751890" sldId="298"/>
            <ac:spMk id="8" creationId="{A9789AFD-27A5-7129-2915-19615BE96DDC}"/>
          </ac:spMkLst>
        </pc:spChg>
        <pc:spChg chg="mod">
          <ac:chgData name="Daniela Bauloska" userId="1c2cd05b-4418-4939-8661-5d54f27325fe" providerId="ADAL" clId="{ED365DA8-7F92-4743-873B-6FEB2AB63576}" dt="2024-07-21T12:44:03.721" v="1833" actId="20577"/>
          <ac:spMkLst>
            <pc:docMk/>
            <pc:sldMk cId="833751890" sldId="298"/>
            <ac:spMk id="14" creationId="{2F8F28CC-A4A1-DF56-248A-9C40EBB93C5C}"/>
          </ac:spMkLst>
        </pc:spChg>
        <pc:graphicFrameChg chg="modGraphic">
          <ac:chgData name="Daniela Bauloska" userId="1c2cd05b-4418-4939-8661-5d54f27325fe" providerId="ADAL" clId="{ED365DA8-7F92-4743-873B-6FEB2AB63576}" dt="2024-07-23T13:34:30.928" v="2293" actId="122"/>
          <ac:graphicFrameMkLst>
            <pc:docMk/>
            <pc:sldMk cId="833751890" sldId="298"/>
            <ac:graphicFrameMk id="7" creationId="{E53F6C59-E42F-C454-7382-B4888290CFFA}"/>
          </ac:graphicFrameMkLst>
        </pc:graphicFrameChg>
        <pc:graphicFrameChg chg="mod">
          <ac:chgData name="Daniela Bauloska" userId="1c2cd05b-4418-4939-8661-5d54f27325fe" providerId="ADAL" clId="{ED365DA8-7F92-4743-873B-6FEB2AB63576}" dt="2024-07-16T13:45:45.189" v="37" actId="1076"/>
          <ac:graphicFrameMkLst>
            <pc:docMk/>
            <pc:sldMk cId="833751890" sldId="298"/>
            <ac:graphicFrameMk id="19" creationId="{727A7C91-45C7-CE20-7AE7-B419F322BB7F}"/>
          </ac:graphicFrameMkLst>
        </pc:graphicFrameChg>
        <pc:picChg chg="mod">
          <ac:chgData name="Daniela Bauloska" userId="1c2cd05b-4418-4939-8661-5d54f27325fe" providerId="ADAL" clId="{ED365DA8-7F92-4743-873B-6FEB2AB63576}" dt="2024-07-21T14:17:32.010" v="1988" actId="1076"/>
          <ac:picMkLst>
            <pc:docMk/>
            <pc:sldMk cId="833751890" sldId="298"/>
            <ac:picMk id="6" creationId="{C0FDF8B8-9385-02A8-0E21-BDBD13C5BB24}"/>
          </ac:picMkLst>
        </pc:picChg>
      </pc:sldChg>
      <pc:sldChg chg="modSp mod">
        <pc:chgData name="Daniela Bauloska" userId="1c2cd05b-4418-4939-8661-5d54f27325fe" providerId="ADAL" clId="{ED365DA8-7F92-4743-873B-6FEB2AB63576}" dt="2024-07-23T13:45:01.844" v="2310" actId="20577"/>
        <pc:sldMkLst>
          <pc:docMk/>
          <pc:sldMk cId="1336893172" sldId="304"/>
        </pc:sldMkLst>
        <pc:spChg chg="mod">
          <ac:chgData name="Daniela Bauloska" userId="1c2cd05b-4418-4939-8661-5d54f27325fe" providerId="ADAL" clId="{ED365DA8-7F92-4743-873B-6FEB2AB63576}" dt="2024-07-16T13:45:58.819" v="45" actId="20577"/>
          <ac:spMkLst>
            <pc:docMk/>
            <pc:sldMk cId="1336893172" sldId="304"/>
            <ac:spMk id="4" creationId="{7C9E6981-B2F9-9398-BA11-CF53351E1296}"/>
          </ac:spMkLst>
        </pc:spChg>
        <pc:spChg chg="mod">
          <ac:chgData name="Daniela Bauloska" userId="1c2cd05b-4418-4939-8661-5d54f27325fe" providerId="ADAL" clId="{ED365DA8-7F92-4743-873B-6FEB2AB63576}" dt="2024-07-23T13:45:01.844" v="2310" actId="20577"/>
          <ac:spMkLst>
            <pc:docMk/>
            <pc:sldMk cId="1336893172" sldId="304"/>
            <ac:spMk id="5" creationId="{F69EF027-A43A-ED7E-A80E-E0CFF95688CF}"/>
          </ac:spMkLst>
        </pc:spChg>
        <pc:graphicFrameChg chg="modGraphic">
          <ac:chgData name="Daniela Bauloska" userId="1c2cd05b-4418-4939-8661-5d54f27325fe" providerId="ADAL" clId="{ED365DA8-7F92-4743-873B-6FEB2AB63576}" dt="2024-07-23T13:35:15.364" v="2299" actId="20577"/>
          <ac:graphicFrameMkLst>
            <pc:docMk/>
            <pc:sldMk cId="1336893172" sldId="304"/>
            <ac:graphicFrameMk id="3" creationId="{AD7A1BCF-71F4-33E9-A69D-7A22AD17E2C1}"/>
          </ac:graphicFrameMkLst>
        </pc:graphicFrameChg>
      </pc:sldChg>
      <pc:sldChg chg="addSp delSp modSp mod">
        <pc:chgData name="Daniela Bauloska" userId="1c2cd05b-4418-4939-8661-5d54f27325fe" providerId="ADAL" clId="{ED365DA8-7F92-4743-873B-6FEB2AB63576}" dt="2024-07-23T12:57:43.522" v="1998" actId="20577"/>
        <pc:sldMkLst>
          <pc:docMk/>
          <pc:sldMk cId="3210638177" sldId="305"/>
        </pc:sldMkLst>
        <pc:spChg chg="mod">
          <ac:chgData name="Daniela Bauloska" userId="1c2cd05b-4418-4939-8661-5d54f27325fe" providerId="ADAL" clId="{ED365DA8-7F92-4743-873B-6FEB2AB63576}" dt="2024-07-23T12:57:43.522" v="1998" actId="20577"/>
          <ac:spMkLst>
            <pc:docMk/>
            <pc:sldMk cId="3210638177" sldId="305"/>
            <ac:spMk id="9" creationId="{18DACE59-E83F-4419-BDA8-06A4FBE59298}"/>
          </ac:spMkLst>
        </pc:spChg>
        <pc:graphicFrameChg chg="del">
          <ac:chgData name="Daniela Bauloska" userId="1c2cd05b-4418-4939-8661-5d54f27325fe" providerId="ADAL" clId="{ED365DA8-7F92-4743-873B-6FEB2AB63576}" dt="2024-07-18T09:06:50.097" v="904" actId="478"/>
          <ac:graphicFrameMkLst>
            <pc:docMk/>
            <pc:sldMk cId="3210638177" sldId="305"/>
            <ac:graphicFrameMk id="4" creationId="{00000000-0008-0000-2B00-00000800000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07:09.574" v="911" actId="14100"/>
          <ac:graphicFrameMkLst>
            <pc:docMk/>
            <pc:sldMk cId="3210638177" sldId="305"/>
            <ac:graphicFrameMk id="5" creationId="{00000000-0008-0000-2B00-00000800000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14:03.513" v="919" actId="14100"/>
          <ac:graphicFrameMkLst>
            <pc:docMk/>
            <pc:sldMk cId="3210638177" sldId="305"/>
            <ac:graphicFrameMk id="6" creationId="{F1CB6190-9FE7-2825-3230-31F70358319A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9:30:27.683" v="928" actId="478"/>
          <ac:graphicFrameMkLst>
            <pc:docMk/>
            <pc:sldMk cId="3210638177" sldId="305"/>
            <ac:graphicFrameMk id="7" creationId="{EA505EC7-C213-D820-E000-3394B53D054E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9:30:25.073" v="927" actId="478"/>
          <ac:graphicFrameMkLst>
            <pc:docMk/>
            <pc:sldMk cId="3210638177" sldId="305"/>
            <ac:graphicFrameMk id="8" creationId="{654955BE-8343-1AB4-C5E4-9540DF4294B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35:09.263" v="932" actId="1076"/>
          <ac:graphicFrameMkLst>
            <pc:docMk/>
            <pc:sldMk cId="3210638177" sldId="305"/>
            <ac:graphicFrameMk id="10" creationId="{654955BE-8343-1AB4-C5E4-9540DF4294B0}"/>
          </ac:graphicFrameMkLst>
        </pc:graphicFrameChg>
        <pc:graphicFrameChg chg="del">
          <ac:chgData name="Daniela Bauloska" userId="1c2cd05b-4418-4939-8661-5d54f27325fe" providerId="ADAL" clId="{ED365DA8-7F92-4743-873B-6FEB2AB63576}" dt="2024-07-18T09:13:53.727" v="917" actId="478"/>
          <ac:graphicFrameMkLst>
            <pc:docMk/>
            <pc:sldMk cId="3210638177" sldId="305"/>
            <ac:graphicFrameMk id="13" creationId="{F1CB6190-9FE7-2825-3230-31F70358319A}"/>
          </ac:graphicFrameMkLst>
        </pc:graphicFrameChg>
        <pc:graphicFrameChg chg="mod">
          <ac:chgData name="Daniela Bauloska" userId="1c2cd05b-4418-4939-8661-5d54f27325fe" providerId="ADAL" clId="{ED365DA8-7F92-4743-873B-6FEB2AB63576}" dt="2024-07-18T09:36:23.768" v="943" actId="20577"/>
          <ac:graphicFrameMkLst>
            <pc:docMk/>
            <pc:sldMk cId="3210638177" sldId="305"/>
            <ac:graphicFrameMk id="14" creationId="{F423FFB0-A0BA-411F-A76B-06B07A0D548C}"/>
          </ac:graphicFrameMkLst>
        </pc:graphicFrameChg>
        <pc:graphicFrameChg chg="del">
          <ac:chgData name="Daniela Bauloska" userId="1c2cd05b-4418-4939-8661-5d54f27325fe" providerId="ADAL" clId="{ED365DA8-7F92-4743-873B-6FEB2AB63576}" dt="2024-07-18T09:35:05.216" v="931" actId="478"/>
          <ac:graphicFrameMkLst>
            <pc:docMk/>
            <pc:sldMk cId="3210638177" sldId="305"/>
            <ac:graphicFrameMk id="17" creationId="{EA505EC7-C213-D820-E000-3394B53D054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2.%20&#1087;&#1086;&#1076;&#1072;&#1090;&#1086;&#1094;&#1080;%2030%2006%202024/Osnovni_pokazateli_rabotenje_2004_2024_6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&#1055;&#1088;&#1077;&#1079;&#1077;&#1085;&#1090;&#1072;&#1094;&#1080;&#1080;%20&#1058;&#1086;&#1085;&#1080;%20&#1052;&#1072;&#1112;&#1072;\7.%20&#1087;&#1086;&#1076;&#1072;&#1090;&#1086;&#1094;&#1080;%2031%2003%202023\31.03.2023%20&#1087;&#1086;&#1076;&#1072;&#1090;&#1086;&#1094;&#1080;%20&#1086;&#1076;%20&#1074;&#1077;&#1073;%20&#1089;&#1090;&#1088;&#1072;&#1085;&#1072;%20&#1085;&#1073;&#1088;&#1084;\Pokazateli_profitabilnost_2004_2023_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5.&#1087;&#1086;&#1076;&#1072;&#1090;&#1086;&#1094;&#1080;%2030%2009%202022\&#1089;&#1086;&#1087;&#1089;&#1090;&#1074;&#1077;&#1085;&#1080;&#1095;&#1082;&#1072;%20&#1089;&#1090;&#1088;&#1091;&#1082;&#1090;&#1091;&#1088;&#1072;%20&#1087;&#1086;%20&#1076;&#1088;&#1078;&#1072;&#107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2.%20&#1087;&#1086;&#1076;&#1072;&#1090;&#1086;&#1094;&#1080;%2030%2006%202024/Osnovni_pokazateli_rabotenje_2004_2024_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2.%20&#1087;&#1086;&#1076;&#1072;&#1090;&#1086;&#1094;&#1080;%2030%2006%202024/Osnovni_pokazateli_rabotenje_2004_2024_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100" b="0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Aldhabi" panose="01000000000000000000" pitchFamily="2" charset="-78"/>
              </a:defRPr>
            </a:pPr>
            <a:r>
              <a:rPr lang="en-US" sz="1100" b="0" i="0" u="none" strike="noStrike" kern="1200" cap="none" spc="0" normalizeH="0" baseline="0" dirty="0">
                <a:solidFill>
                  <a:srgbClr val="002060"/>
                </a:solidFill>
                <a:latin typeface="+mn-lt"/>
                <a:cs typeface="Aldhabi" panose="01000000000000000000" pitchFamily="2" charset="-78"/>
              </a:rPr>
              <a:t>C</a:t>
            </a: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</a:rPr>
              <a:t>остварено ниво на </a:t>
            </a:r>
            <a:r>
              <a:rPr lang="ru-RU" sz="1100" b="1" i="0" u="none" strike="noStrike" kern="1200" cap="none" spc="0" normalizeH="0" baseline="0" dirty="0">
                <a:solidFill>
                  <a:srgbClr val="FF99CC"/>
                </a:solidFill>
              </a:rPr>
              <a:t>инфлација </a:t>
            </a:r>
          </a:p>
          <a:p>
            <a:pPr algn="r">
              <a:defRPr sz="1100" b="0">
                <a:solidFill>
                  <a:srgbClr val="002060"/>
                </a:solidFill>
                <a:latin typeface="+mn-lt"/>
                <a:cs typeface="Aldhabi" panose="01000000000000000000" pitchFamily="2" charset="-78"/>
              </a:defRPr>
            </a:pP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</a:rPr>
              <a:t>просек,на кумулативна основа (CPI) РС </a:t>
            </a:r>
          </a:p>
          <a:p>
            <a:pPr algn="r">
              <a:defRPr sz="1100" b="0">
                <a:solidFill>
                  <a:srgbClr val="002060"/>
                </a:solidFill>
                <a:latin typeface="+mn-lt"/>
                <a:cs typeface="Aldhabi" panose="01000000000000000000" pitchFamily="2" charset="-78"/>
              </a:defRPr>
            </a:pP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</a:rPr>
              <a:t>Македонија</a:t>
            </a:r>
            <a:r>
              <a:rPr lang="en-GB" sz="1100" b="1" i="0" u="none" strike="noStrike" kern="1200" cap="none" spc="0" normalizeH="0" baseline="0" dirty="0">
                <a:solidFill>
                  <a:srgbClr val="002060"/>
                </a:solidFill>
              </a:rPr>
              <a:t> vs </a:t>
            </a: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</a:rPr>
              <a:t>ЕУ</a:t>
            </a:r>
            <a:endParaRPr lang="en-US" sz="1100" b="0" dirty="0">
              <a:solidFill>
                <a:srgbClr val="002060"/>
              </a:solidFill>
              <a:latin typeface="+mn-lt"/>
              <a:cs typeface="Aldhabi" panose="01000000000000000000" pitchFamily="2" charset="-78"/>
            </a:endParaRPr>
          </a:p>
        </c:rich>
      </c:tx>
      <c:layout>
        <c:manualLayout>
          <c:xMode val="edge"/>
          <c:yMode val="edge"/>
          <c:x val="0.58938564963528861"/>
          <c:y val="3.724703751979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100" b="0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Aldhabi" panose="01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999362573897922E-2"/>
          <c:y val="0.13217687074829931"/>
          <c:w val="0.96643573548902406"/>
          <c:h val="0.6714610181890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'[Последни ажурирани состојби 07.10.2024.xlsx]инфлација'!$B$2</c:f>
              <c:strCache>
                <c:ptCount val="1"/>
                <c:pt idx="0">
                  <c:v>Consumer Price Index (CPI) RN Мacedonia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07.10.2024.xlsx]инфлација'!$C$2:$AD$2</c:f>
              <c:numCache>
                <c:formatCode>0.0%</c:formatCode>
                <c:ptCount val="14"/>
                <c:pt idx="0">
                  <c:v>8.0000000000000002E-3</c:v>
                </c:pt>
                <c:pt idx="1">
                  <c:v>1.2E-2</c:v>
                </c:pt>
                <c:pt idx="2">
                  <c:v>3.2000000000000001E-2</c:v>
                </c:pt>
                <c:pt idx="3">
                  <c:v>0.14199999999999999</c:v>
                </c:pt>
                <c:pt idx="4">
                  <c:v>9.4E-2</c:v>
                </c:pt>
                <c:pt idx="5">
                  <c:v>3.2000000000000001E-2</c:v>
                </c:pt>
                <c:pt idx="6">
                  <c:v>3.1E-2</c:v>
                </c:pt>
                <c:pt idx="7">
                  <c:v>3.4000000000000002E-2</c:v>
                </c:pt>
                <c:pt idx="8">
                  <c:v>3.5999999999999997E-2</c:v>
                </c:pt>
                <c:pt idx="9">
                  <c:v>3.7999999999999999E-2</c:v>
                </c:pt>
                <c:pt idx="10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5-46B5-BA06-B44D0385B3F1}"/>
            </c:ext>
          </c:extLst>
        </c:ser>
        <c:ser>
          <c:idx val="1"/>
          <c:order val="1"/>
          <c:tx>
            <c:strRef>
              <c:f>'[Последни ажурирани состојби 07.10.2024.xlsx]инфлација'!$B$3</c:f>
              <c:strCache>
                <c:ptCount val="1"/>
                <c:pt idx="0">
                  <c:v>Forcast NBRSM 10'22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07.10.2024.xlsx]инфлација'!$C$3:$AD$3</c:f>
            </c:numRef>
          </c:val>
          <c:extLst>
            <c:ext xmlns:c16="http://schemas.microsoft.com/office/drawing/2014/chart" uri="{C3380CC4-5D6E-409C-BE32-E72D297353CC}">
              <c16:uniqueId val="{00000001-8C35-46B5-BA06-B44D0385B3F1}"/>
            </c:ext>
          </c:extLst>
        </c:ser>
        <c:ser>
          <c:idx val="2"/>
          <c:order val="2"/>
          <c:tx>
            <c:strRef>
              <c:f>'[Последни ажурирани состојби 07.10.2024.xlsx]инфлација'!$B$4</c:f>
              <c:strCache>
                <c:ptCount val="1"/>
                <c:pt idx="0">
                  <c:v>Forcast NBRSM 03'23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07.10.2024.xlsx]инфлација'!$C$4:$AD$4</c:f>
            </c:numRef>
          </c:val>
          <c:extLst>
            <c:ext xmlns:c16="http://schemas.microsoft.com/office/drawing/2014/chart" uri="{C3380CC4-5D6E-409C-BE32-E72D297353CC}">
              <c16:uniqueId val="{00000002-8C35-46B5-BA06-B44D0385B3F1}"/>
            </c:ext>
          </c:extLst>
        </c:ser>
        <c:ser>
          <c:idx val="3"/>
          <c:order val="3"/>
          <c:tx>
            <c:strRef>
              <c:f>'[Последни ажурирани состојби 07.10.2024.xlsx]инфлација'!$B$5</c:f>
              <c:strCache>
                <c:ptCount val="1"/>
                <c:pt idx="0">
                  <c:v>Forcast NBRSM 10'23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07.10.2024.xlsx]инфлација'!$C$5:$AD$5</c:f>
            </c:numRef>
          </c:val>
          <c:extLst>
            <c:ext xmlns:c16="http://schemas.microsoft.com/office/drawing/2014/chart" uri="{C3380CC4-5D6E-409C-BE32-E72D297353CC}">
              <c16:uniqueId val="{00000003-8C35-46B5-BA06-B44D0385B3F1}"/>
            </c:ext>
          </c:extLst>
        </c:ser>
        <c:ser>
          <c:idx val="5"/>
          <c:order val="5"/>
          <c:tx>
            <c:strRef>
              <c:f>'[Последни ажурирани состојби 07.10.2024.xlsx]инфлација'!$B$7</c:f>
              <c:strCache>
                <c:ptCount val="1"/>
                <c:pt idx="0">
                  <c:v>Forcast IMF 10'22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07.10.2024.xlsx]инфлација'!$C$7:$AD$7</c:f>
            </c:numRef>
          </c:val>
          <c:extLst>
            <c:ext xmlns:c16="http://schemas.microsoft.com/office/drawing/2014/chart" uri="{C3380CC4-5D6E-409C-BE32-E72D297353CC}">
              <c16:uniqueId val="{00000004-8C35-46B5-BA06-B44D0385B3F1}"/>
            </c:ext>
          </c:extLst>
        </c:ser>
        <c:ser>
          <c:idx val="6"/>
          <c:order val="6"/>
          <c:tx>
            <c:strRef>
              <c:f>'[Последни ажурирани состојби 07.10.2024.xlsx]инфлација'!$B$8</c:f>
              <c:strCache>
                <c:ptCount val="1"/>
                <c:pt idx="0">
                  <c:v>Forcast IMF 06'23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07.10.2024.xlsx]инфлација'!$C$8:$AD$8</c:f>
            </c:numRef>
          </c:val>
          <c:extLst>
            <c:ext xmlns:c16="http://schemas.microsoft.com/office/drawing/2014/chart" uri="{C3380CC4-5D6E-409C-BE32-E72D297353CC}">
              <c16:uniqueId val="{00000005-8C35-46B5-BA06-B44D0385B3F1}"/>
            </c:ext>
          </c:extLst>
        </c:ser>
        <c:ser>
          <c:idx val="7"/>
          <c:order val="7"/>
          <c:tx>
            <c:strRef>
              <c:f>'[Последни ажурирани состојби 07.10.2024.xlsx]инфлација'!$B$9</c:f>
              <c:strCache>
                <c:ptCount val="1"/>
                <c:pt idx="0">
                  <c:v>Forcast IMF 10'23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07.10.2024.xlsx]инфлација'!$C$9:$AD$9</c:f>
            </c:numRef>
          </c:val>
          <c:extLst>
            <c:ext xmlns:c16="http://schemas.microsoft.com/office/drawing/2014/chart" uri="{C3380CC4-5D6E-409C-BE32-E72D297353CC}">
              <c16:uniqueId val="{00000006-8C35-46B5-BA06-B44D0385B3F1}"/>
            </c:ext>
          </c:extLst>
        </c:ser>
        <c:ser>
          <c:idx val="9"/>
          <c:order val="8"/>
          <c:tx>
            <c:strRef>
              <c:f>'[Последни ажурирани состојби 07.10.2024.xlsx]инфлација'!$B$12</c:f>
              <c:strCache>
                <c:ptCount val="1"/>
                <c:pt idx="0">
                  <c:v>Forcast World Bank 10'22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07.10.2024.xlsx]инфлација'!$C$12:$AD$12</c:f>
            </c:numRef>
          </c:val>
          <c:extLst>
            <c:ext xmlns:c16="http://schemas.microsoft.com/office/drawing/2014/chart" uri="{C3380CC4-5D6E-409C-BE32-E72D297353CC}">
              <c16:uniqueId val="{00000007-8C35-46B5-BA06-B44D0385B3F1}"/>
            </c:ext>
          </c:extLst>
        </c:ser>
        <c:ser>
          <c:idx val="10"/>
          <c:order val="9"/>
          <c:tx>
            <c:strRef>
              <c:f>'[Последни ажурирани состојби 07.10.2024.xlsx]инфлација'!$B$13</c:f>
              <c:strCache>
                <c:ptCount val="1"/>
                <c:pt idx="0">
                  <c:v>Forcast World Bank 03'23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07.10.2024.xlsx]инфлација'!$C$13:$AD$13</c:f>
            </c:numRef>
          </c:val>
          <c:extLst>
            <c:ext xmlns:c16="http://schemas.microsoft.com/office/drawing/2014/chart" uri="{C3380CC4-5D6E-409C-BE32-E72D297353CC}">
              <c16:uniqueId val="{00000008-8C35-46B5-BA06-B44D0385B3F1}"/>
            </c:ext>
          </c:extLst>
        </c:ser>
        <c:ser>
          <c:idx val="23"/>
          <c:order val="18"/>
          <c:tx>
            <c:strRef>
              <c:f>'[Последни ажурирани состојби 07.10.2024.xlsx]инфлација'!$B$27</c:f>
              <c:strCache>
                <c:ptCount val="1"/>
                <c:pt idx="0">
                  <c:v>Forcast ECB 12'22 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07.10.2024.xlsx]инфлација'!$C$27:$AD$27</c:f>
            </c:numRef>
          </c:val>
          <c:extLst>
            <c:ext xmlns:c16="http://schemas.microsoft.com/office/drawing/2014/chart" uri="{C3380CC4-5D6E-409C-BE32-E72D297353CC}">
              <c16:uniqueId val="{00000009-8C35-46B5-BA06-B44D0385B3F1}"/>
            </c:ext>
          </c:extLst>
        </c:ser>
        <c:ser>
          <c:idx val="24"/>
          <c:order val="19"/>
          <c:tx>
            <c:strRef>
              <c:f>'[Последни ажурирани состојби 07.10.2024.xlsx]инфлација'!$B$28</c:f>
              <c:strCache>
                <c:ptCount val="1"/>
                <c:pt idx="0">
                  <c:v>Forcast ECB 03'23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07.10.2024.xlsx]инфлација'!$C$28:$AD$28</c:f>
            </c:numRef>
          </c:val>
          <c:extLst>
            <c:ext xmlns:c16="http://schemas.microsoft.com/office/drawing/2014/chart" uri="{C3380CC4-5D6E-409C-BE32-E72D297353CC}">
              <c16:uniqueId val="{0000000A-8C35-46B5-BA06-B44D0385B3F1}"/>
            </c:ext>
          </c:extLst>
        </c:ser>
        <c:ser>
          <c:idx val="25"/>
          <c:order val="20"/>
          <c:tx>
            <c:strRef>
              <c:f>'[Последни ажурирани состојби 07.10.2024.xlsx]инфлација'!$B$29</c:f>
              <c:strCache>
                <c:ptCount val="1"/>
                <c:pt idx="0">
                  <c:v>Forcast ECB 06'23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07.10.2024.xlsx]инфлација'!$C$29:$AD$29</c:f>
            </c:numRef>
          </c:val>
          <c:extLst>
            <c:ext xmlns:c16="http://schemas.microsoft.com/office/drawing/2014/chart" uri="{C3380CC4-5D6E-409C-BE32-E72D297353CC}">
              <c16:uniqueId val="{0000000B-8C35-46B5-BA06-B44D0385B3F1}"/>
            </c:ext>
          </c:extLst>
        </c:ser>
        <c:ser>
          <c:idx val="26"/>
          <c:order val="21"/>
          <c:tx>
            <c:strRef>
              <c:f>'[Последни ажурирани состојби 07.10.2024.xlsx]инфлација'!$B$30</c:f>
              <c:strCache>
                <c:ptCount val="1"/>
                <c:pt idx="0">
                  <c:v>Forcast ECB 07'23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07.10.2024.xlsx]инфлација'!$C$30:$AD$30</c:f>
            </c:numRef>
          </c:val>
          <c:extLst>
            <c:ext xmlns:c16="http://schemas.microsoft.com/office/drawing/2014/chart" uri="{C3380CC4-5D6E-409C-BE32-E72D297353CC}">
              <c16:uniqueId val="{0000000C-8C35-46B5-BA06-B44D0385B3F1}"/>
            </c:ext>
          </c:extLst>
        </c:ser>
        <c:ser>
          <c:idx val="27"/>
          <c:order val="22"/>
          <c:tx>
            <c:strRef>
              <c:f>'[Последни ажурирани состојби 07.10.2024.xlsx]инфлација'!$B$31</c:f>
              <c:strCache>
                <c:ptCount val="1"/>
                <c:pt idx="0">
                  <c:v>Forcast ECB 09'23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07.10.2024.xlsx]инфлација'!$C$31:$AD$31</c:f>
            </c:numRef>
          </c:val>
          <c:extLst>
            <c:ext xmlns:c16="http://schemas.microsoft.com/office/drawing/2014/chart" uri="{C3380CC4-5D6E-409C-BE32-E72D297353CC}">
              <c16:uniqueId val="{0000000D-8C35-46B5-BA06-B44D0385B3F1}"/>
            </c:ext>
          </c:extLst>
        </c:ser>
        <c:ser>
          <c:idx val="28"/>
          <c:order val="23"/>
          <c:tx>
            <c:strRef>
              <c:f>'[Последни ажурирани состојби 07.10.2024.xlsx]инфлација'!$B$32</c:f>
              <c:strCache>
                <c:ptCount val="1"/>
                <c:pt idx="0">
                  <c:v>Forcast ECB 12'23 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07.10.2024.xlsx]инфлација'!$C$32:$AD$32</c:f>
            </c:numRef>
          </c:val>
          <c:extLst>
            <c:ext xmlns:c16="http://schemas.microsoft.com/office/drawing/2014/chart" uri="{C3380CC4-5D6E-409C-BE32-E72D297353CC}">
              <c16:uniqueId val="{0000000E-8C35-46B5-BA06-B44D0385B3F1}"/>
            </c:ext>
          </c:extLst>
        </c:ser>
        <c:ser>
          <c:idx val="11"/>
          <c:order val="10"/>
          <c:tx>
            <c:strRef>
              <c:f>'[Последни ажурирани состојби 07.10.2024.xlsx]инфлација'!$B$14</c:f>
              <c:strCache>
                <c:ptCount val="1"/>
                <c:pt idx="0">
                  <c:v>Forcast World Bank 10'23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07.10.2024.xlsx]инфлација'!$C$14:$AD$14</c:f>
            </c:numRef>
          </c:val>
          <c:extLst>
            <c:ext xmlns:c16="http://schemas.microsoft.com/office/drawing/2014/chart" uri="{C3380CC4-5D6E-409C-BE32-E72D297353CC}">
              <c16:uniqueId val="{0000000F-8C35-46B5-BA06-B44D0385B3F1}"/>
            </c:ext>
          </c:extLst>
        </c:ser>
        <c:ser>
          <c:idx val="13"/>
          <c:order val="11"/>
          <c:tx>
            <c:strRef>
              <c:f>'[Последни ажурирани состојби 07.10.2024.xlsx]инфлација'!$B$16</c:f>
              <c:strCache>
                <c:ptCount val="1"/>
                <c:pt idx="0">
                  <c:v>Forcast European Commission 11'22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07.10.2024.xlsx]инфлација'!$C$16:$AD$16</c:f>
            </c:numRef>
          </c:val>
          <c:extLst>
            <c:ext xmlns:c16="http://schemas.microsoft.com/office/drawing/2014/chart" uri="{C3380CC4-5D6E-409C-BE32-E72D297353CC}">
              <c16:uniqueId val="{00000010-8C35-46B5-BA06-B44D0385B3F1}"/>
            </c:ext>
          </c:extLst>
        </c:ser>
        <c:ser>
          <c:idx val="14"/>
          <c:order val="12"/>
          <c:tx>
            <c:strRef>
              <c:f>'[Последни ажурирани состојби 07.10.2024.xlsx]инфлација'!$B$17</c:f>
              <c:strCache>
                <c:ptCount val="1"/>
                <c:pt idx="0">
                  <c:v>Forcast European Commission 05'23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07.10.2024.xlsx]инфлација'!$C$17:$AD$17</c:f>
            </c:numRef>
          </c:val>
          <c:extLst>
            <c:ext xmlns:c16="http://schemas.microsoft.com/office/drawing/2014/chart" uri="{C3380CC4-5D6E-409C-BE32-E72D297353CC}">
              <c16:uniqueId val="{00000011-8C35-46B5-BA06-B44D0385B3F1}"/>
            </c:ext>
          </c:extLst>
        </c:ser>
        <c:ser>
          <c:idx val="16"/>
          <c:order val="13"/>
          <c:tx>
            <c:strRef>
              <c:f>'[Последни ажурирани состојби 07.10.2024.xlsx]инфлација'!$B$19</c:f>
              <c:strCache>
                <c:ptCount val="1"/>
                <c:pt idx="0">
                  <c:v>Консензус форкаст 10'22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07.10.2024.xlsx]инфлација'!$C$19:$AD$19</c:f>
            </c:numRef>
          </c:val>
          <c:extLst>
            <c:ext xmlns:c16="http://schemas.microsoft.com/office/drawing/2014/chart" uri="{C3380CC4-5D6E-409C-BE32-E72D297353CC}">
              <c16:uniqueId val="{00000012-8C35-46B5-BA06-B44D0385B3F1}"/>
            </c:ext>
          </c:extLst>
        </c:ser>
        <c:ser>
          <c:idx val="17"/>
          <c:order val="14"/>
          <c:tx>
            <c:strRef>
              <c:f>'[Последни ажурирани состојби 07.10.2024.xlsx]инфлација'!$B$20</c:f>
              <c:strCache>
                <c:ptCount val="1"/>
                <c:pt idx="0">
                  <c:v>Консензус форкаст 10'23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07.10.2024.xlsx]инфлација'!$C$20:$AD$20</c:f>
            </c:numRef>
          </c:val>
          <c:extLst>
            <c:ext xmlns:c16="http://schemas.microsoft.com/office/drawing/2014/chart" uri="{C3380CC4-5D6E-409C-BE32-E72D297353CC}">
              <c16:uniqueId val="{00000013-8C35-46B5-BA06-B44D0385B3F1}"/>
            </c:ext>
          </c:extLst>
        </c:ser>
        <c:ser>
          <c:idx val="19"/>
          <c:order val="15"/>
          <c:tx>
            <c:strRef>
              <c:f>'[Последни ажурирани состојби 07.10.2024.xlsx]инфлација'!$B$23</c:f>
              <c:strCache>
                <c:ptCount val="1"/>
                <c:pt idx="0">
                  <c:v>Министерство за финансии 11'22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07.10.2024.xlsx]инфлација'!$C$23:$AD$23</c:f>
            </c:numRef>
          </c:val>
          <c:extLst>
            <c:ext xmlns:c16="http://schemas.microsoft.com/office/drawing/2014/chart" uri="{C3380CC4-5D6E-409C-BE32-E72D297353CC}">
              <c16:uniqueId val="{00000014-8C35-46B5-BA06-B44D0385B3F1}"/>
            </c:ext>
          </c:extLst>
        </c:ser>
        <c:ser>
          <c:idx val="20"/>
          <c:order val="16"/>
          <c:tx>
            <c:strRef>
              <c:f>'[Последни ажурирани состојби 07.10.2024.xlsx]инфлација'!$B$24</c:f>
              <c:strCache>
                <c:ptCount val="1"/>
                <c:pt idx="0">
                  <c:v>Министерство за финансии 4'23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07.10.2024.xlsx]инфлација'!$C$24:$AD$24</c:f>
            </c:numRef>
          </c:val>
          <c:extLst>
            <c:ext xmlns:c16="http://schemas.microsoft.com/office/drawing/2014/chart" uri="{C3380CC4-5D6E-409C-BE32-E72D297353CC}">
              <c16:uniqueId val="{00000015-8C35-46B5-BA06-B44D0385B3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584838479"/>
        <c:axId val="584840879"/>
      </c:barChart>
      <c:lineChart>
        <c:grouping val="standard"/>
        <c:varyColors val="0"/>
        <c:ser>
          <c:idx val="4"/>
          <c:order val="4"/>
          <c:tx>
            <c:strRef>
              <c:f>'[Последни ажурирани состојби 07.10.2024.xlsx]инфлација'!$B$6</c:f>
              <c:strCache>
                <c:ptCount val="1"/>
                <c:pt idx="0">
                  <c:v>Forcast NBRSM   4'24</c:v>
                </c:pt>
              </c:strCache>
            </c:strRef>
          </c:tx>
          <c:spPr>
            <a:ln w="2222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C35-46B5-BA06-B44D0385B3F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C35-46B5-BA06-B44D0385B3F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C35-46B5-BA06-B44D0385B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07.10.2024.xlsx]инфлација'!$C$6:$AD$6</c:f>
              <c:numCache>
                <c:formatCode>General</c:formatCode>
                <c:ptCount val="14"/>
                <c:pt idx="8" formatCode="0.0%">
                  <c:v>3.5000000000000003E-2</c:v>
                </c:pt>
                <c:pt idx="9" formatCode="0.0%">
                  <c:v>3.5000000000000003E-2</c:v>
                </c:pt>
                <c:pt idx="10" formatCode="0.0%">
                  <c:v>3.5000000000000003E-2</c:v>
                </c:pt>
                <c:pt idx="11" formatCode="0.0%">
                  <c:v>3.5000000000000003E-2</c:v>
                </c:pt>
                <c:pt idx="12" formatCode="0.0%">
                  <c:v>0.02</c:v>
                </c:pt>
                <c:pt idx="13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C35-46B5-BA06-B44D0385B3F1}"/>
            </c:ext>
          </c:extLst>
        </c:ser>
        <c:ser>
          <c:idx val="22"/>
          <c:order val="17"/>
          <c:tx>
            <c:strRef>
              <c:f>'[Последни ажурирани состојби 07.10.2024.xlsx]инфлација'!$B$26</c:f>
              <c:strCache>
                <c:ptCount val="1"/>
                <c:pt idx="0">
                  <c:v>Consumer Price Index (CPI) EU</c:v>
                </c:pt>
              </c:strCache>
            </c:strRef>
          </c:tx>
          <c:spPr>
            <a:ln w="22225" cap="rnd">
              <a:solidFill>
                <a:schemeClr val="bg1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C35-46B5-BA06-B44D0385B3F1}"/>
                </c:ext>
              </c:extLst>
            </c:dLbl>
            <c:dLbl>
              <c:idx val="1"/>
              <c:layout>
                <c:manualLayout>
                  <c:x val="-2.6300833183698968E-2"/>
                  <c:y val="0.13423053025284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C35-46B5-BA06-B44D0385B3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C35-46B5-BA06-B44D0385B3F1}"/>
                </c:ext>
              </c:extLst>
            </c:dLbl>
            <c:dLbl>
              <c:idx val="3"/>
              <c:layout>
                <c:manualLayout>
                  <c:x val="4.6239863045964922E-3"/>
                  <c:y val="5.2855570238657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C35-46B5-BA06-B44D0385B3F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8A-45B6-B30E-F4CAB995EFD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8A-45B6-B30E-F4CAB995EFD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8A-45B6-B30E-F4CAB995EFD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8A-45B6-B30E-F4CAB995EFD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8A-45B6-B30E-F4CAB995EFD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8A-45B6-B30E-F4CAB995EFD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8A-45B6-B30E-F4CAB995EF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'[Последни ажурирани состојби 07.10.2024.xlsx]инфлација'!$C$1:$AD$1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01/2024</c:v>
                </c:pt>
                <c:pt idx="6">
                  <c:v>02/2024</c:v>
                </c:pt>
                <c:pt idx="7">
                  <c:v>03.2024</c:v>
                </c:pt>
                <c:pt idx="8">
                  <c:v>04.2024</c:v>
                </c:pt>
                <c:pt idx="9">
                  <c:v>5/2024</c:v>
                </c:pt>
                <c:pt idx="10">
                  <c:v>6/2024</c:v>
                </c:pt>
                <c:pt idx="11">
                  <c:v>12/2024</c:v>
                </c:pt>
                <c:pt idx="12">
                  <c:v>12/2025</c:v>
                </c:pt>
                <c:pt idx="13">
                  <c:v>12/2026</c:v>
                </c:pt>
              </c:strCache>
            </c:strRef>
          </c:cat>
          <c:val>
            <c:numRef>
              <c:f>'[Последни ажурирани состојби 07.10.2024.xlsx]инфлација'!$C$26:$AD$26</c:f>
              <c:numCache>
                <c:formatCode>0.0%</c:formatCode>
                <c:ptCount val="14"/>
                <c:pt idx="0">
                  <c:v>1.2999999999999999E-2</c:v>
                </c:pt>
                <c:pt idx="1">
                  <c:v>-3.0000000000000001E-3</c:v>
                </c:pt>
                <c:pt idx="2">
                  <c:v>0.05</c:v>
                </c:pt>
                <c:pt idx="3">
                  <c:v>9.1999999999999998E-2</c:v>
                </c:pt>
                <c:pt idx="4">
                  <c:v>2.9000000000000001E-2</c:v>
                </c:pt>
                <c:pt idx="5">
                  <c:v>2.8000000000000001E-2</c:v>
                </c:pt>
                <c:pt idx="6">
                  <c:v>2.5999999999999999E-2</c:v>
                </c:pt>
                <c:pt idx="7">
                  <c:v>2.4E-2</c:v>
                </c:pt>
                <c:pt idx="8">
                  <c:v>2.4E-2</c:v>
                </c:pt>
                <c:pt idx="9">
                  <c:v>2.5999999999999999E-2</c:v>
                </c:pt>
                <c:pt idx="10">
                  <c:v>2.5000000000000001E-2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8C35-46B5-BA06-B44D0385B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4838479"/>
        <c:axId val="584840879"/>
      </c:lineChart>
      <c:catAx>
        <c:axId val="584838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4840879"/>
        <c:crosses val="autoZero"/>
        <c:auto val="1"/>
        <c:lblAlgn val="ctr"/>
        <c:lblOffset val="100"/>
        <c:noMultiLvlLbl val="0"/>
      </c:catAx>
      <c:valAx>
        <c:axId val="584840879"/>
        <c:scaling>
          <c:orientation val="minMax"/>
          <c:min val="-3.0000000000000006E-2"/>
        </c:scaling>
        <c:delete val="1"/>
        <c:axPos val="l"/>
        <c:numFmt formatCode="0.0%" sourceLinked="1"/>
        <c:majorTickMark val="none"/>
        <c:minorTickMark val="none"/>
        <c:tickLblPos val="nextTo"/>
        <c:crossAx val="58483847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9899523918306482E-2"/>
          <c:y val="0.86564335773035239"/>
          <c:w val="0.95813159850889229"/>
          <c:h val="0.1024306101098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900" b="1" dirty="0">
                <a:solidFill>
                  <a:srgbClr val="002060"/>
                </a:solidFill>
                <a:latin typeface="+mn-lt"/>
              </a:rPr>
              <a:t>домаќинства </a:t>
            </a:r>
            <a:endParaRPr lang="en-US" sz="900" b="1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'12.2010-9.2021'!$GA$33</c:f>
              <c:strCache>
                <c:ptCount val="1"/>
                <c:pt idx="0">
                  <c:v>30.09.2021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D-480D-B98D-C121D5D03AF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8D-480D-B98D-C121D5D03AF9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8D-480D-B98D-C121D5D03AF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mk-MK" baseline="0" dirty="0"/>
                      <a:t>Станбени кредити
 35%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8D-480D-B98D-C121D5D03AF9}"/>
                </c:ext>
              </c:extLst>
            </c:dLbl>
            <c:dLbl>
              <c:idx val="1"/>
              <c:layout>
                <c:manualLayout>
                  <c:x val="0.2146997825822835"/>
                  <c:y val="-0.167452421302975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533F63-4205-41C6-90D6-0C56E4879B86}" type="CATEGORYNAME">
                      <a:rPr lang="ru-RU"/>
                      <a:pPr>
                        <a:defRPr sz="1000"/>
                      </a:pPr>
                      <a:t>[CATEGORY NAME]</a:t>
                    </a:fld>
                    <a:r>
                      <a:rPr lang="ru-RU" baseline="0" dirty="0"/>
                      <a:t>
64 %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2828661981858"/>
                      <c:h val="0.31535249744722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A8D-480D-B98D-C121D5D03AF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3850A9F-B34B-4085-BD68-6D9DF5A79470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0,17 %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A8D-480D-B98D-C121D5D03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'12.2010-9.2021'!$FZ$34:$FZ$36</c:f>
              <c:strCache>
                <c:ptCount val="3"/>
                <c:pt idx="0">
                  <c:v>Стамбени кредити</c:v>
                </c:pt>
                <c:pt idx="1">
                  <c:v>Картички и потрошувачки кредити</c:v>
                </c:pt>
                <c:pt idx="2">
                  <c:v>автомобилски кредити</c:v>
                </c:pt>
              </c:strCache>
            </c:strRef>
          </c:cat>
          <c:val>
            <c:numRef>
              <c:f>'12.2010-9.2021'!$GA$34:$GA$36</c:f>
              <c:numCache>
                <c:formatCode>0.0%</c:formatCode>
                <c:ptCount val="3"/>
                <c:pt idx="0" formatCode="0.00%">
                  <c:v>0.30889098450713698</c:v>
                </c:pt>
                <c:pt idx="1">
                  <c:v>0.67088072737990112</c:v>
                </c:pt>
                <c:pt idx="2" formatCode="0.00%">
                  <c:v>1.1669101711402723E-3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8D-480D-B98D-C121D5D03AF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94991251093614"/>
          <c:y val="0.15769862100570761"/>
          <c:w val="0.8224945319335083"/>
          <c:h val="0.69990251218597688"/>
        </c:manualLayout>
      </c:layout>
      <c:lineChart>
        <c:grouping val="standard"/>
        <c:varyColors val="0"/>
        <c:ser>
          <c:idx val="0"/>
          <c:order val="0"/>
          <c:tx>
            <c:strRef>
              <c:f>'[Osnovni_pokazateli_rabotenje_2004_2024_6.xlsx]Вкупна актива'!$EU$20</c:f>
              <c:strCache>
                <c:ptCount val="1"/>
                <c:pt idx="0">
                  <c:v>КРЕДИТИ</c:v>
                </c:pt>
              </c:strCache>
            </c:strRef>
          </c:tx>
          <c:spPr>
            <a:ln w="38100" cap="flat" cmpd="dbl" algn="ctr">
              <a:solidFill>
                <a:srgbClr val="FFFF66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'[Osnovni_pokazateli_rabotenje_2004_2024_6.xlsx]Вкупна актива'!$EV$19:$EZ$19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'[Osnovni_pokazateli_rabotenje_2004_2024_6.xlsx]Вкупна актива'!$EV$20:$EZ$20</c:f>
              <c:numCache>
                <c:formatCode>#,##0</c:formatCode>
                <c:ptCount val="5"/>
                <c:pt idx="0">
                  <c:v>430213</c:v>
                </c:pt>
                <c:pt idx="1">
                  <c:v>432312</c:v>
                </c:pt>
                <c:pt idx="2">
                  <c:v>440560</c:v>
                </c:pt>
                <c:pt idx="3">
                  <c:v>444977</c:v>
                </c:pt>
                <c:pt idx="4">
                  <c:v>458207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38-4B4A-BFA9-18D350ABC6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55906111"/>
        <c:axId val="755907551"/>
      </c:lineChart>
      <c:catAx>
        <c:axId val="755906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907551"/>
        <c:crosses val="autoZero"/>
        <c:auto val="1"/>
        <c:lblAlgn val="ctr"/>
        <c:lblOffset val="100"/>
        <c:noMultiLvlLbl val="0"/>
      </c:catAx>
      <c:valAx>
        <c:axId val="75590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906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cap="none" spc="0" normalizeH="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pPr>
            <a:r>
              <a:rPr lang="mk-MK" sz="1200" b="1" i="0" u="none" strike="noStrike" kern="1200" cap="none" spc="0" normalizeH="0" baseline="0" dirty="0">
                <a:solidFill>
                  <a:srgbClr val="002060"/>
                </a:solidFill>
              </a:rPr>
              <a:t>СТРУКТУРА НА КРЕДИТИ</a:t>
            </a:r>
            <a:endParaRPr lang="en-US" sz="12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1" i="0" u="none" strike="noStrike" kern="1200" cap="none" spc="0" normalizeH="0" baseline="0">
              <a:solidFill>
                <a:srgbClr val="002060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855880788396611E-2"/>
          <c:y val="0.1364038106933578"/>
          <c:w val="0.93028823842320674"/>
          <c:h val="0.584653206691595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'[индикатори за графикони.xlsx]30.6.2023 (2)'!$D$19</c:f>
              <c:strCache>
                <c:ptCount val="1"/>
                <c:pt idx="0">
                  <c:v>нефинансиски друштва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FFFF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графикони.xlsx]30.6.2023 (2)'!$E$18:$V$18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графикони.xlsx]30.6.2023 (2)'!$E$19:$V$19</c:f>
              <c:numCache>
                <c:formatCode>0%</c:formatCode>
                <c:ptCount val="5"/>
                <c:pt idx="0">
                  <c:v>0.48418692600230367</c:v>
                </c:pt>
                <c:pt idx="1">
                  <c:v>0.47956807964598896</c:v>
                </c:pt>
                <c:pt idx="2">
                  <c:v>0.48573408930099393</c:v>
                </c:pt>
                <c:pt idx="3">
                  <c:v>0.483204374818685</c:v>
                </c:pt>
                <c:pt idx="4">
                  <c:v>0.48532974074856283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4-4B60-A48B-E818B3D29C73}"/>
            </c:ext>
          </c:extLst>
        </c:ser>
        <c:ser>
          <c:idx val="1"/>
          <c:order val="1"/>
          <c:tx>
            <c:strRef>
              <c:f>'[индикатори за графикони.xlsx]30.6.2023 (2)'!$D$20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noFill/>
            <a:ln>
              <a:solidFill>
                <a:srgbClr val="FFFF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графикони.xlsx]30.6.2023 (2)'!$E$18:$V$18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графикони.xlsx]30.6.2023 (2)'!$E$20:$V$20</c:f>
              <c:numCache>
                <c:formatCode>0%</c:formatCode>
                <c:ptCount val="5"/>
                <c:pt idx="0">
                  <c:v>0.50662561219308233</c:v>
                </c:pt>
                <c:pt idx="1">
                  <c:v>0.50569422846445766</c:v>
                </c:pt>
                <c:pt idx="2">
                  <c:v>0.50017244178305587</c:v>
                </c:pt>
                <c:pt idx="3">
                  <c:v>0.51019147356872618</c:v>
                </c:pt>
                <c:pt idx="4">
                  <c:v>0.50848217763332848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B4-4B60-A48B-E818B3D29C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62180831"/>
        <c:axId val="1662178911"/>
      </c:barChart>
      <c:catAx>
        <c:axId val="1662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178911"/>
        <c:crosses val="autoZero"/>
        <c:auto val="1"/>
        <c:lblAlgn val="ctr"/>
        <c:lblOffset val="100"/>
        <c:noMultiLvlLbl val="0"/>
      </c:catAx>
      <c:valAx>
        <c:axId val="166217891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62180831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mk-MK" sz="1400" b="0" i="0" u="none" strike="noStrike" kern="1200" cap="none" spc="20" baseline="0" dirty="0">
                <a:solidFill>
                  <a:srgbClr val="FF0000"/>
                </a:solidFill>
              </a:rPr>
              <a:t>Кр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е</a:t>
            </a:r>
            <a:r>
              <a:rPr lang="mk-MK" sz="1400" b="0" i="0" u="none" strike="noStrike" kern="1200" cap="none" spc="20" baseline="0" dirty="0">
                <a:solidFill>
                  <a:srgbClr val="FF0000"/>
                </a:solidFill>
              </a:rPr>
              <a:t>дити во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климатски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чувствителни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дејности</a:t>
            </a:r>
            <a:endParaRPr lang="en-US" sz="1400" b="0" i="0" u="none" strike="noStrike" kern="1200" cap="none" spc="2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Sheet1!$C$1:$C$3</c:f>
              <c:strCache>
                <c:ptCount val="3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Sheet1!$C$4:$C$10</c:f>
              <c:numCache>
                <c:formatCode>#,##0</c:formatCode>
                <c:ptCount val="7"/>
                <c:pt idx="0">
                  <c:v>108624891</c:v>
                </c:pt>
                <c:pt idx="1">
                  <c:v>10184994</c:v>
                </c:pt>
                <c:pt idx="2">
                  <c:v>15531517</c:v>
                </c:pt>
                <c:pt idx="3">
                  <c:v>25823231</c:v>
                </c:pt>
                <c:pt idx="4">
                  <c:v>28850095</c:v>
                </c:pt>
                <c:pt idx="5">
                  <c:v>23326012</c:v>
                </c:pt>
                <c:pt idx="6">
                  <c:v>4909042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4-4C94-A49A-40B4C9F4A99B}"/>
            </c:ext>
          </c:extLst>
        </c:ser>
        <c:ser>
          <c:idx val="1"/>
          <c:order val="1"/>
          <c:tx>
            <c:strRef>
              <c:f>Sheet1!$D$1:$D$3</c:f>
              <c:strCache>
                <c:ptCount val="3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Sheet1!$D$4:$D$10</c:f>
              <c:numCache>
                <c:formatCode>#,##0</c:formatCode>
                <c:ptCount val="7"/>
                <c:pt idx="0">
                  <c:v>108611723</c:v>
                </c:pt>
                <c:pt idx="1">
                  <c:v>9426158</c:v>
                </c:pt>
                <c:pt idx="2">
                  <c:v>14368063</c:v>
                </c:pt>
                <c:pt idx="3">
                  <c:v>23527724</c:v>
                </c:pt>
                <c:pt idx="4">
                  <c:v>32548173</c:v>
                </c:pt>
                <c:pt idx="5">
                  <c:v>23873735</c:v>
                </c:pt>
                <c:pt idx="6">
                  <c:v>4867870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4-4C94-A49A-40B4C9F4A99B}"/>
            </c:ext>
          </c:extLst>
        </c:ser>
        <c:ser>
          <c:idx val="2"/>
          <c:order val="2"/>
          <c:tx>
            <c:strRef>
              <c:f>Sheet1!$E$1:$E$3</c:f>
              <c:strCache>
                <c:ptCount val="3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Sheet1!$E$4:$E$10</c:f>
              <c:numCache>
                <c:formatCode>#,##0</c:formatCode>
                <c:ptCount val="7"/>
                <c:pt idx="0">
                  <c:v>114665584</c:v>
                </c:pt>
                <c:pt idx="1">
                  <c:v>10483231</c:v>
                </c:pt>
                <c:pt idx="2">
                  <c:v>12457365</c:v>
                </c:pt>
                <c:pt idx="3">
                  <c:v>26167894</c:v>
                </c:pt>
                <c:pt idx="4">
                  <c:v>34826592</c:v>
                </c:pt>
                <c:pt idx="5">
                  <c:v>25944962</c:v>
                </c:pt>
                <c:pt idx="6">
                  <c:v>4785540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24-4C94-A49A-40B4C9F4A99B}"/>
            </c:ext>
          </c:extLst>
        </c:ser>
        <c:ser>
          <c:idx val="3"/>
          <c:order val="3"/>
          <c:tx>
            <c:strRef>
              <c:f>Sheet1!$F$1:$F$3</c:f>
              <c:strCache>
                <c:ptCount val="3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Sheet1!$F$4:$F$10</c:f>
              <c:numCache>
                <c:formatCode>#,##0</c:formatCode>
                <c:ptCount val="7"/>
                <c:pt idx="0">
                  <c:v>123072258</c:v>
                </c:pt>
                <c:pt idx="1">
                  <c:v>11055220</c:v>
                </c:pt>
                <c:pt idx="2">
                  <c:v>13279623</c:v>
                </c:pt>
                <c:pt idx="3">
                  <c:v>29498806</c:v>
                </c:pt>
                <c:pt idx="4">
                  <c:v>36177965</c:v>
                </c:pt>
                <c:pt idx="5">
                  <c:v>27786316</c:v>
                </c:pt>
                <c:pt idx="6">
                  <c:v>5274328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24-4C94-A49A-40B4C9F4A99B}"/>
            </c:ext>
          </c:extLst>
        </c:ser>
        <c:ser>
          <c:idx val="4"/>
          <c:order val="4"/>
          <c:tx>
            <c:strRef>
              <c:f>Sheet1!$G$1:$G$3</c:f>
              <c:strCache>
                <c:ptCount val="3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Sheet1!$G$4:$G$10</c:f>
              <c:numCache>
                <c:formatCode>#,##0</c:formatCode>
                <c:ptCount val="7"/>
                <c:pt idx="0">
                  <c:v>134006636</c:v>
                </c:pt>
                <c:pt idx="1">
                  <c:v>10625262</c:v>
                </c:pt>
                <c:pt idx="2">
                  <c:v>15418847</c:v>
                </c:pt>
                <c:pt idx="3">
                  <c:v>28028559</c:v>
                </c:pt>
                <c:pt idx="4">
                  <c:v>44246919</c:v>
                </c:pt>
                <c:pt idx="5">
                  <c:v>29984378</c:v>
                </c:pt>
                <c:pt idx="6">
                  <c:v>5702671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24-4C94-A49A-40B4C9F4A99B}"/>
            </c:ext>
          </c:extLst>
        </c:ser>
        <c:ser>
          <c:idx val="5"/>
          <c:order val="5"/>
          <c:tx>
            <c:strRef>
              <c:f>Sheet1!$H$1:$H$3</c:f>
              <c:strCache>
                <c:ptCount val="3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Sheet1!$H$4:$H$10</c:f>
              <c:numCache>
                <c:formatCode>#,##0</c:formatCode>
                <c:ptCount val="7"/>
                <c:pt idx="0">
                  <c:v>146330107</c:v>
                </c:pt>
                <c:pt idx="1">
                  <c:v>9686563</c:v>
                </c:pt>
                <c:pt idx="2">
                  <c:v>20382368</c:v>
                </c:pt>
                <c:pt idx="3">
                  <c:v>31873766</c:v>
                </c:pt>
                <c:pt idx="4">
                  <c:v>47521905</c:v>
                </c:pt>
                <c:pt idx="5">
                  <c:v>31251017</c:v>
                </c:pt>
                <c:pt idx="6">
                  <c:v>5614488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24-4C94-A49A-40B4C9F4A99B}"/>
            </c:ext>
          </c:extLst>
        </c:ser>
        <c:ser>
          <c:idx val="6"/>
          <c:order val="6"/>
          <c:tx>
            <c:strRef>
              <c:f>Sheet1!$I$1:$I$3</c:f>
              <c:strCache>
                <c:ptCount val="3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Sheet1!$I$4:$I$10</c:f>
              <c:numCache>
                <c:formatCode>#,##0</c:formatCode>
                <c:ptCount val="7"/>
                <c:pt idx="0">
                  <c:v>156327146</c:v>
                </c:pt>
                <c:pt idx="1">
                  <c:v>9234662</c:v>
                </c:pt>
                <c:pt idx="2">
                  <c:v>25452804</c:v>
                </c:pt>
                <c:pt idx="3">
                  <c:v>30379477</c:v>
                </c:pt>
                <c:pt idx="4">
                  <c:v>53619775</c:v>
                </c:pt>
                <c:pt idx="5">
                  <c:v>32213811</c:v>
                </c:pt>
                <c:pt idx="6">
                  <c:v>5426617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24-4C94-A49A-40B4C9F4A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3807359"/>
        <c:axId val="1793808319"/>
      </c:barChart>
      <c:catAx>
        <c:axId val="179380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8319"/>
        <c:crosses val="autoZero"/>
        <c:auto val="1"/>
        <c:lblAlgn val="ctr"/>
        <c:lblOffset val="100"/>
        <c:noMultiLvlLbl val="0"/>
      </c:catAx>
      <c:valAx>
        <c:axId val="1793808319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FF0909"/>
                </a:solidFill>
                <a:latin typeface="+mn-lt"/>
                <a:ea typeface="+mj-ea"/>
                <a:cs typeface="+mj-cs"/>
              </a:defRPr>
            </a:pPr>
            <a:r>
              <a:rPr lang="mk-MK" sz="1100" b="1">
                <a:solidFill>
                  <a:srgbClr val="FF0909"/>
                </a:solidFill>
                <a:latin typeface="+mn-lt"/>
              </a:rPr>
              <a:t>нефункционални кредити (</a:t>
            </a:r>
            <a:r>
              <a:rPr lang="en-US" sz="1100" b="1">
                <a:solidFill>
                  <a:srgbClr val="FF0909"/>
                </a:solidFill>
                <a:latin typeface="+mn-lt"/>
              </a:rPr>
              <a:t>NPL)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FF0909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Sheet1!$A$27</c:f>
              <c:strCache>
                <c:ptCount val="1"/>
                <c:pt idx="0">
                  <c:v>нефункционални кредити (NPL)</c:v>
                </c:pt>
              </c:strCache>
            </c:strRef>
          </c:tx>
          <c:spPr>
            <a:noFill/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Sheet1!$B$27:$F$27</c:f>
              <c:numCache>
                <c:formatCode>0.00%</c:formatCode>
                <c:ptCount val="5"/>
                <c:pt idx="0">
                  <c:v>2.87E-2</c:v>
                </c:pt>
                <c:pt idx="1">
                  <c:v>2.8199999999999999E-2</c:v>
                </c:pt>
                <c:pt idx="2">
                  <c:v>2.7699999999999999E-2</c:v>
                </c:pt>
                <c:pt idx="3">
                  <c:v>3.0599999999999999E-2</c:v>
                </c:pt>
                <c:pt idx="4">
                  <c:v>3.0981908616285601E-2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4-4F80-9B1E-335228460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735392"/>
        <c:axId val="962469840"/>
      </c:barChart>
      <c:lineChart>
        <c:grouping val="standard"/>
        <c:varyColors val="0"/>
        <c:ser>
          <c:idx val="2"/>
          <c:order val="1"/>
          <c:tx>
            <c:strRef>
              <c:f>Sheet1!$A$28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Sheet1!$B$28:$F$28</c:f>
              <c:numCache>
                <c:formatCode>0.00%</c:formatCode>
                <c:ptCount val="5"/>
                <c:pt idx="0">
                  <c:v>2.2599999999999999E-2</c:v>
                </c:pt>
                <c:pt idx="1">
                  <c:v>2.2700000000000001E-2</c:v>
                </c:pt>
                <c:pt idx="2">
                  <c:v>2.3E-2</c:v>
                </c:pt>
                <c:pt idx="3">
                  <c:v>2.3099999999999999E-2</c:v>
                </c:pt>
                <c:pt idx="4">
                  <c:v>2.3E-2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A4-4F80-9B1E-3352284608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8735392"/>
        <c:axId val="962469840"/>
      </c:lineChart>
      <c:catAx>
        <c:axId val="5387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9840"/>
        <c:crosses val="autoZero"/>
        <c:auto val="1"/>
        <c:lblAlgn val="ctr"/>
        <c:lblOffset val="100"/>
        <c:noMultiLvlLbl val="0"/>
      </c:catAx>
      <c:valAx>
        <c:axId val="962469840"/>
        <c:scaling>
          <c:orientation val="minMax"/>
          <c:min val="2.0000000000000004E-2"/>
        </c:scaling>
        <c:delete val="1"/>
        <c:axPos val="l"/>
        <c:numFmt formatCode="0.00%" sourceLinked="1"/>
        <c:majorTickMark val="none"/>
        <c:minorTickMark val="none"/>
        <c:tickLblPos val="nextTo"/>
        <c:crossAx val="53873539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FF0909"/>
                </a:solidFill>
                <a:latin typeface="+mn-lt"/>
                <a:ea typeface="+mj-ea"/>
                <a:cs typeface="+mj-cs"/>
              </a:defRPr>
            </a:pPr>
            <a:r>
              <a:rPr lang="mk-MK" sz="1100" b="1">
                <a:solidFill>
                  <a:srgbClr val="FF0909"/>
                </a:solidFill>
                <a:latin typeface="+mn-lt"/>
              </a:rPr>
              <a:t>покриеност на </a:t>
            </a:r>
            <a:r>
              <a:rPr lang="en-US" sz="1100" b="1">
                <a:solidFill>
                  <a:srgbClr val="FF0909"/>
                </a:solidFill>
                <a:latin typeface="+mn-lt"/>
              </a:rPr>
              <a:t>NPL </a:t>
            </a:r>
            <a:r>
              <a:rPr lang="mk-MK" sz="1100" b="1">
                <a:solidFill>
                  <a:srgbClr val="FF0909"/>
                </a:solidFill>
                <a:latin typeface="+mn-lt"/>
              </a:rPr>
              <a:t>со исправка на вредност</a:t>
            </a:r>
            <a:endParaRPr lang="en-US" sz="1100" b="1">
              <a:solidFill>
                <a:srgbClr val="FF0909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FF0909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покриеност на NPL со исправка на вредност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Sheet1!$B$29:$F$29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Sheet1!$B$30:$F$30</c:f>
              <c:numCache>
                <c:formatCode>0.00%</c:formatCode>
                <c:ptCount val="5"/>
                <c:pt idx="0">
                  <c:v>0.70420000000000005</c:v>
                </c:pt>
                <c:pt idx="1">
                  <c:v>0.69430000000000003</c:v>
                </c:pt>
                <c:pt idx="2">
                  <c:v>0.70099999999999996</c:v>
                </c:pt>
                <c:pt idx="3">
                  <c:v>0.63429999999999997</c:v>
                </c:pt>
                <c:pt idx="4">
                  <c:v>0.63668703467906296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A-4984-94A1-E3958FBD8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axId val="1795620591"/>
        <c:axId val="1795635471"/>
      </c:barChart>
      <c:lineChart>
        <c:grouping val="standard"/>
        <c:varyColors val="0"/>
        <c:ser>
          <c:idx val="1"/>
          <c:order val="1"/>
          <c:tx>
            <c:strRef>
              <c:f>Sheet1!$A$31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Sheet1!$B$29:$F$29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Sheet1!$B$31:$F$31</c:f>
              <c:numCache>
                <c:formatCode>0.00%</c:formatCode>
                <c:ptCount val="5"/>
                <c:pt idx="0">
                  <c:v>0.41110000000000002</c:v>
                </c:pt>
                <c:pt idx="1">
                  <c:v>0.40860000000000002</c:v>
                </c:pt>
                <c:pt idx="2">
                  <c:v>0.40579999999999999</c:v>
                </c:pt>
                <c:pt idx="3">
                  <c:v>0.39979999999999999</c:v>
                </c:pt>
                <c:pt idx="4">
                  <c:v>0.40200000000000002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9A-4984-94A1-E3958FBD81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95620591"/>
        <c:axId val="1795635471"/>
      </c:lineChart>
      <c:catAx>
        <c:axId val="179562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35471"/>
        <c:crosses val="autoZero"/>
        <c:auto val="1"/>
        <c:lblAlgn val="ctr"/>
        <c:lblOffset val="100"/>
        <c:noMultiLvlLbl val="0"/>
      </c:catAx>
      <c:valAx>
        <c:axId val="1795635471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79562059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pPr>
            <a:r>
              <a:rPr lang="mk-MK"/>
              <a:t>Адекватност на капиталот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Sheet1!$A$47</c:f>
              <c:strCache>
                <c:ptCount val="1"/>
                <c:pt idx="0">
                  <c:v>Адекватност на капиталот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Sheet1!$B$47:$F$47</c:f>
              <c:numCache>
                <c:formatCode>0.00%</c:formatCode>
                <c:ptCount val="5"/>
                <c:pt idx="0">
                  <c:v>0.18179999999999999</c:v>
                </c:pt>
                <c:pt idx="1">
                  <c:v>0.18360000000000001</c:v>
                </c:pt>
                <c:pt idx="2">
                  <c:v>0.18099999999999999</c:v>
                </c:pt>
                <c:pt idx="3">
                  <c:v>0.18921990496952101</c:v>
                </c:pt>
                <c:pt idx="4">
                  <c:v>0.190424652376561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0B-42B1-913D-1C07DEAEE05C}"/>
            </c:ext>
          </c:extLst>
        </c:ser>
        <c:ser>
          <c:idx val="1"/>
          <c:order val="1"/>
          <c:tx>
            <c:strRef>
              <c:f>Sheet1!$A$48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8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Sheet1!$B$48:$F$48</c:f>
              <c:numCache>
                <c:formatCode>0.00%</c:formatCode>
                <c:ptCount val="5"/>
                <c:pt idx="0">
                  <c:v>0.15720000000000001</c:v>
                </c:pt>
                <c:pt idx="1">
                  <c:v>0.15609999999999999</c:v>
                </c:pt>
                <c:pt idx="2">
                  <c:v>0.1573</c:v>
                </c:pt>
                <c:pt idx="3">
                  <c:v>0.15740000000000001</c:v>
                </c:pt>
                <c:pt idx="4">
                  <c:v>0.15809999999999999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0B-42B1-913D-1C07DEAEE0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84819983"/>
        <c:axId val="1198914543"/>
      </c:lineChart>
      <c:catAx>
        <c:axId val="1384819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914543"/>
        <c:crosses val="autoZero"/>
        <c:auto val="1"/>
        <c:lblAlgn val="ctr"/>
        <c:lblOffset val="100"/>
        <c:noMultiLvlLbl val="0"/>
      </c:catAx>
      <c:valAx>
        <c:axId val="1198914543"/>
        <c:scaling>
          <c:orientation val="minMax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48199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rgbClr val="FFFF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002060"/>
                </a:solidFill>
              </a:rPr>
              <a:t>СТРУКТУРА НА ИЗВОРИТЕ</a:t>
            </a:r>
            <a:endParaRPr lang="en-US" sz="16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Sheet5!$A$25</c:f>
              <c:strCache>
                <c:ptCount val="1"/>
                <c:pt idx="0">
                  <c:v>Депозити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Sheet5!$B$25:$F$25</c:f>
              <c:numCache>
                <c:formatCode>0%</c:formatCode>
                <c:ptCount val="5"/>
                <c:pt idx="0">
                  <c:v>0.72930220581924299</c:v>
                </c:pt>
                <c:pt idx="1">
                  <c:v>0.73362470854190676</c:v>
                </c:pt>
                <c:pt idx="2">
                  <c:v>0.72261124703544344</c:v>
                </c:pt>
                <c:pt idx="3">
                  <c:v>0.72336921365527285</c:v>
                </c:pt>
                <c:pt idx="4">
                  <c:v>0.72470728551575792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9D-4062-8EFA-4C2868D5A7F4}"/>
            </c:ext>
          </c:extLst>
        </c:ser>
        <c:ser>
          <c:idx val="1"/>
          <c:order val="1"/>
          <c:tx>
            <c:strRef>
              <c:f>Sheet5!$A$26</c:f>
              <c:strCache>
                <c:ptCount val="1"/>
                <c:pt idx="0">
                  <c:v>Капитал и резерви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Sheet5!$B$26:$F$26</c:f>
              <c:numCache>
                <c:formatCode>0%</c:formatCode>
                <c:ptCount val="5"/>
                <c:pt idx="0">
                  <c:v>0.12835951134380455</c:v>
                </c:pt>
                <c:pt idx="1">
                  <c:v>0.13151811125209403</c:v>
                </c:pt>
                <c:pt idx="2">
                  <c:v>0.12442098243161265</c:v>
                </c:pt>
                <c:pt idx="3">
                  <c:v>0.13275268019779737</c:v>
                </c:pt>
                <c:pt idx="4">
                  <c:v>0.13257476931596127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9D-4062-8EFA-4C2868D5A7F4}"/>
            </c:ext>
          </c:extLst>
        </c:ser>
        <c:ser>
          <c:idx val="2"/>
          <c:order val="2"/>
          <c:tx>
            <c:strRef>
              <c:f>Sheet5!$A$27</c:f>
              <c:strCache>
                <c:ptCount val="1"/>
                <c:pt idx="0">
                  <c:v>Останата пасива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Sheet5!$B$27:$F$27</c:f>
              <c:numCache>
                <c:formatCode>0%</c:formatCode>
                <c:ptCount val="5"/>
                <c:pt idx="0">
                  <c:v>0.14233828283695249</c:v>
                </c:pt>
                <c:pt idx="1">
                  <c:v>0.13485718020599924</c:v>
                </c:pt>
                <c:pt idx="2">
                  <c:v>0.15296777053294391</c:v>
                </c:pt>
                <c:pt idx="3">
                  <c:v>0.14387810614692978</c:v>
                </c:pt>
                <c:pt idx="4">
                  <c:v>0.14271794516828087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9D-4062-8EFA-4C2868D5A7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59535263"/>
        <c:axId val="959538623"/>
      </c:barChart>
      <c:catAx>
        <c:axId val="95953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9538623"/>
        <c:crosses val="autoZero"/>
        <c:auto val="1"/>
        <c:lblAlgn val="ctr"/>
        <c:lblOffset val="100"/>
        <c:noMultiLvlLbl val="0"/>
      </c:catAx>
      <c:valAx>
        <c:axId val="95953862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59535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Структура на депозити</a:t>
            </a:r>
            <a:endParaRPr lang="en-US" sz="1600" b="1" i="0" u="none" strike="noStrike" kern="1200" cap="none" spc="0" normalizeH="0" baseline="0" dirty="0">
              <a:solidFill>
                <a:srgbClr val="FF000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'[индикатори за графикони.xlsx]Sheet3'!$A$16</c:f>
              <c:strCache>
                <c:ptCount val="1"/>
                <c:pt idx="0">
                  <c:v> нефинансиски друштва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графикони.xlsx]Sheet3'!$B$14:$F$14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графикони.xlsx]Sheet3'!$B$16:$F$16</c:f>
              <c:numCache>
                <c:formatCode>_(* #,##0_);_(* \(#,##0\);_(* "-"??_);_(@_)</c:formatCode>
                <c:ptCount val="5"/>
                <c:pt idx="0">
                  <c:v>150250.01800000001</c:v>
                </c:pt>
                <c:pt idx="1">
                  <c:v>155949.17200000002</c:v>
                </c:pt>
                <c:pt idx="2" formatCode="#,##0">
                  <c:v>167385.478</c:v>
                </c:pt>
                <c:pt idx="3" formatCode="#,##0">
                  <c:v>156568.783</c:v>
                </c:pt>
                <c:pt idx="4" formatCode="#,##0">
                  <c:v>158366.62900000004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CB-4D60-BDB4-35DE6F2F2F9A}"/>
            </c:ext>
          </c:extLst>
        </c:ser>
        <c:ser>
          <c:idx val="2"/>
          <c:order val="2"/>
          <c:tx>
            <c:strRef>
              <c:f>'[индикатори за графикони.xlsx]Sheet3'!$A$17</c:f>
              <c:strCache>
                <c:ptCount val="1"/>
                <c:pt idx="0">
                  <c:v> домаќинства 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графикони.xlsx]Sheet3'!$B$14:$F$14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графикони.xlsx]Sheet3'!$B$17:$F$17</c:f>
              <c:numCache>
                <c:formatCode>_(* #,##0_);_(* \(#,##0\);_(* "-"??_);_(@_)</c:formatCode>
                <c:ptCount val="5"/>
                <c:pt idx="0">
                  <c:v>340279.23300000001</c:v>
                </c:pt>
                <c:pt idx="1">
                  <c:v>340091.57</c:v>
                </c:pt>
                <c:pt idx="2" formatCode="#,##0">
                  <c:v>354166.125</c:v>
                </c:pt>
                <c:pt idx="3" formatCode="#,##0">
                  <c:v>359665.32500000001</c:v>
                </c:pt>
                <c:pt idx="4" formatCode="#,##0">
                  <c:v>369250.50499999995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B-4D60-BDB4-35DE6F2F2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1581737535"/>
        <c:axId val="1581736575"/>
      </c:barChart>
      <c:lineChart>
        <c:grouping val="standard"/>
        <c:varyColors val="0"/>
        <c:ser>
          <c:idx val="0"/>
          <c:order val="0"/>
          <c:tx>
            <c:strRef>
              <c:f>'[индикатори за графикони.xlsx]Sheet3'!$A$15</c:f>
              <c:strCache>
                <c:ptCount val="1"/>
                <c:pt idx="0">
                  <c:v> ВКУПНО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графикони.xlsx]Sheet3'!$B$14:$F$14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графикони.xlsx]Sheet3'!$B$15:$F$15</c:f>
              <c:numCache>
                <c:formatCode>_(* #,##0_);_(* \(#,##0\);_(* "-"??_);_(@_)</c:formatCode>
                <c:ptCount val="5"/>
                <c:pt idx="0">
                  <c:v>509826.19200000004</c:v>
                </c:pt>
                <c:pt idx="1">
                  <c:v>516316.94799999997</c:v>
                </c:pt>
                <c:pt idx="2">
                  <c:v>539602</c:v>
                </c:pt>
                <c:pt idx="3" formatCode="#,##0">
                  <c:v>534525.03899999999</c:v>
                </c:pt>
                <c:pt idx="4" formatCode="#,##0">
                  <c:v>544431.74599999981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CB-4D60-BDB4-35DE6F2F2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737535"/>
        <c:axId val="1581736575"/>
      </c:lineChart>
      <c:catAx>
        <c:axId val="158173753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736575"/>
        <c:crosses val="autoZero"/>
        <c:auto val="1"/>
        <c:lblAlgn val="ctr"/>
        <c:lblOffset val="100"/>
        <c:noMultiLvlLbl val="0"/>
      </c:catAx>
      <c:valAx>
        <c:axId val="1581736575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581737535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100">
                <a:solidFill>
                  <a:srgbClr val="002060"/>
                </a:solidFill>
                <a:latin typeface="+mn-lt"/>
              </a:rPr>
              <a:t>Нето каматен приход / Вкупни редовни приходи</a:t>
            </a:r>
            <a:endParaRPr lang="en-US" sz="110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ВРП'!$BS$5:$BW$5</c:f>
            </c:numRef>
          </c:val>
          <c:extLst>
            <c:ext xmlns:c16="http://schemas.microsoft.com/office/drawing/2014/chart" uri="{C3380CC4-5D6E-409C-BE32-E72D297353CC}">
              <c16:uniqueId val="{00000000-054B-4E9A-BBEF-43F4C8F92BB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ВРП'!$BS$6:$BW$6</c:f>
            </c:numRef>
          </c:val>
          <c:extLst>
            <c:ext xmlns:c16="http://schemas.microsoft.com/office/drawing/2014/chart" uri="{C3380CC4-5D6E-409C-BE32-E72D297353CC}">
              <c16:uniqueId val="{00000001-054B-4E9A-BBEF-43F4C8F92BB7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ВРП'!$BS$7:$BW$7</c:f>
            </c:numRef>
          </c:val>
          <c:extLst>
            <c:ext xmlns:c16="http://schemas.microsoft.com/office/drawing/2014/chart" uri="{C3380CC4-5D6E-409C-BE32-E72D297353CC}">
              <c16:uniqueId val="{00000002-054B-4E9A-BBEF-43F4C8F92B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449304432"/>
        <c:axId val="1449305872"/>
      </c:barChart>
      <c:catAx>
        <c:axId val="144930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9305872"/>
        <c:crosses val="autoZero"/>
        <c:auto val="1"/>
        <c:lblAlgn val="ctr"/>
        <c:lblOffset val="100"/>
        <c:noMultiLvlLbl val="0"/>
      </c:catAx>
      <c:valAx>
        <c:axId val="144930587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930443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4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830-4A6A-A124-B1420F536094}"/>
              </c:ext>
            </c:extLst>
          </c:dPt>
          <c:dPt>
            <c:idx val="1"/>
            <c:bubble3D val="0"/>
            <c:spPr>
              <a:solidFill>
                <a:schemeClr val="accent5">
                  <a:shade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830-4A6A-A124-B1420F536094}"/>
              </c:ext>
            </c:extLst>
          </c:dPt>
          <c:dPt>
            <c:idx val="2"/>
            <c:bubble3D val="0"/>
            <c:spPr>
              <a:solidFill>
                <a:schemeClr val="accent5">
                  <a:shade val="7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830-4A6A-A124-B1420F536094}"/>
              </c:ext>
            </c:extLst>
          </c:dPt>
          <c:dPt>
            <c:idx val="3"/>
            <c:bubble3D val="0"/>
            <c:spPr>
              <a:solidFill>
                <a:schemeClr val="accent5">
                  <a:shade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830-4A6A-A124-B1420F5360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830-4A6A-A124-B1420F536094}"/>
              </c:ext>
            </c:extLst>
          </c:dPt>
          <c:dPt>
            <c:idx val="5"/>
            <c:bubble3D val="0"/>
            <c:spPr>
              <a:solidFill>
                <a:schemeClr val="accent5">
                  <a:tint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830-4A6A-A124-B1420F536094}"/>
              </c:ext>
            </c:extLst>
          </c:dPt>
          <c:dPt>
            <c:idx val="6"/>
            <c:bubble3D val="0"/>
            <c:spPr>
              <a:solidFill>
                <a:schemeClr val="accent5">
                  <a:tint val="7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830-4A6A-A124-B1420F536094}"/>
              </c:ext>
            </c:extLst>
          </c:dPt>
          <c:dPt>
            <c:idx val="7"/>
            <c:bubble3D val="0"/>
            <c:spPr>
              <a:solidFill>
                <a:schemeClr val="accent5">
                  <a:tint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830-4A6A-A124-B1420F536094}"/>
              </c:ext>
            </c:extLst>
          </c:dPt>
          <c:dPt>
            <c:idx val="8"/>
            <c:bubble3D val="0"/>
            <c:spPr>
              <a:solidFill>
                <a:schemeClr val="accent5">
                  <a:tint val="4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830-4A6A-A124-B1420F53609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58D16C-3B9C-4A5B-AA5F-2EEAF9CC35A6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22%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30-4A6A-A124-B1420F53609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877C05-B8ED-4AE3-B628-37C306AFADF2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15%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30-4A6A-A124-B1420F53609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007926-ED47-4668-9F0A-C28ABED8E578}" type="CATEGORYNAME">
                      <a:rPr lang="mk-MK" b="1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/>
                      <a:t>
12%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30-4A6A-A124-B1420F536094}"/>
                </c:ext>
              </c:extLst>
            </c:dLbl>
            <c:dLbl>
              <c:idx val="3"/>
              <c:layout>
                <c:manualLayout>
                  <c:x val="5.9776014097725231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C54B34-75BF-40D1-9134-96DF87B4EB2B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30-4A6A-A124-B1420F536094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E04A7A-113F-4ECB-BA0C-078405406E1C}" type="CATEGORYNAME">
                      <a:rPr lang="mk-MK" b="1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/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30-4A6A-A124-B1420F536094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D1BAE5-9BFA-47BF-B48C-7022A50FC91E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830-4A6A-A124-B1420F53609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830-4A6A-A124-B1420F536094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C36B1B-0444-4CAB-B324-56908A90B0BA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30-4A6A-A124-B1420F536094}"/>
                </c:ext>
              </c:extLst>
            </c:dLbl>
            <c:dLbl>
              <c:idx val="8"/>
              <c:layout>
                <c:manualLayout>
                  <c:x val="4.166666666666666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30-4A6A-A124-B1420F536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Грција</c:v>
                </c:pt>
                <c:pt idx="1">
                  <c:v>Словенија</c:v>
                </c:pt>
                <c:pt idx="2">
                  <c:v>Австрија</c:v>
                </c:pt>
                <c:pt idx="3">
                  <c:v>Германија</c:v>
                </c:pt>
                <c:pt idx="4">
                  <c:v>Турција</c:v>
                </c:pt>
                <c:pt idx="5">
                  <c:v>Бугарија</c:v>
                </c:pt>
                <c:pt idx="6">
                  <c:v>Швајцарија</c:v>
                </c:pt>
                <c:pt idx="7">
                  <c:v>домашни акционери</c:v>
                </c:pt>
                <c:pt idx="8">
                  <c:v>државна сопственост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24.9</c:v>
                </c:pt>
                <c:pt idx="1">
                  <c:v>16.3</c:v>
                </c:pt>
                <c:pt idx="2">
                  <c:v>10.6</c:v>
                </c:pt>
                <c:pt idx="3">
                  <c:v>3.7</c:v>
                </c:pt>
                <c:pt idx="4">
                  <c:v>13.6</c:v>
                </c:pt>
                <c:pt idx="5">
                  <c:v>6</c:v>
                </c:pt>
                <c:pt idx="6">
                  <c:v>0.8</c:v>
                </c:pt>
                <c:pt idx="7">
                  <c:v>20.399999999999999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30-4A6A-A124-B1420F53609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</a:rPr>
              <a:t>Стапка на поврат на просечната актива (</a:t>
            </a:r>
            <a:r>
              <a:rPr lang="en-GB" sz="1100" b="1" i="0" u="none" strike="noStrike" kern="1200" cap="none" spc="0" normalizeH="0" baseline="0" dirty="0">
                <a:solidFill>
                  <a:srgbClr val="002060"/>
                </a:solidFill>
              </a:rPr>
              <a:t>ROAA)</a:t>
            </a:r>
            <a:endParaRPr lang="en-US" sz="11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929075142777918E-2"/>
          <c:y val="0.18636902116907295"/>
          <c:w val="0.94149613812909183"/>
          <c:h val="0.5431092138093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Sheet1!$A$49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Sheet1!$B$49:$F$49</c:f>
              <c:numCache>
                <c:formatCode>0.00%</c:formatCode>
                <c:ptCount val="5"/>
                <c:pt idx="0">
                  <c:v>2.1499999999999998E-2</c:v>
                </c:pt>
                <c:pt idx="1">
                  <c:v>2.3300000000000001E-2</c:v>
                </c:pt>
                <c:pt idx="2">
                  <c:v>0.02</c:v>
                </c:pt>
                <c:pt idx="3">
                  <c:v>2.34388637720814E-2</c:v>
                </c:pt>
                <c:pt idx="4">
                  <c:v>2.5477544239833599E-2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8-4211-8592-4CFF50FB40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4841327"/>
        <c:axId val="527915200"/>
      </c:barChart>
      <c:lineChart>
        <c:grouping val="standard"/>
        <c:varyColors val="0"/>
        <c:ser>
          <c:idx val="1"/>
          <c:order val="1"/>
          <c:tx>
            <c:strRef>
              <c:f>Sheet1!$A$50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rgbClr val="FC0CD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solidFill>
                  <a:srgbClr val="FF99FF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FC0CDA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Sheet1!$B$50:$F$50</c:f>
              <c:numCache>
                <c:formatCode>0.00%</c:formatCode>
                <c:ptCount val="5"/>
                <c:pt idx="0">
                  <c:v>6.4999999999999997E-3</c:v>
                </c:pt>
                <c:pt idx="1">
                  <c:v>6.4999999999999997E-3</c:v>
                </c:pt>
                <c:pt idx="2">
                  <c:v>6.3E-3</c:v>
                </c:pt>
                <c:pt idx="3">
                  <c:v>6.4999999999999997E-3</c:v>
                </c:pt>
                <c:pt idx="4">
                  <c:v>6.7999999999999996E-3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08-4211-8592-4CFF50FB4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4841327"/>
        <c:axId val="527915200"/>
      </c:lineChart>
      <c:catAx>
        <c:axId val="1384841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915200"/>
        <c:crosses val="autoZero"/>
        <c:auto val="1"/>
        <c:lblAlgn val="ctr"/>
        <c:lblOffset val="100"/>
        <c:noMultiLvlLbl val="0"/>
      </c:catAx>
      <c:valAx>
        <c:axId val="527915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38484132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  <a:effectLst/>
              </a:rPr>
              <a:t>Стапка на поврат на просечниот капитал (ROAE)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Sheet1!$A$51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Sheet1!$B$51:$F$51</c:f>
              <c:numCache>
                <c:formatCode>0.00%</c:formatCode>
                <c:ptCount val="5"/>
                <c:pt idx="0">
                  <c:v>0.17050000000000001</c:v>
                </c:pt>
                <c:pt idx="1">
                  <c:v>0.1827</c:v>
                </c:pt>
                <c:pt idx="2">
                  <c:v>0.1613</c:v>
                </c:pt>
                <c:pt idx="3">
                  <c:v>0.182311022823233</c:v>
                </c:pt>
                <c:pt idx="4">
                  <c:v>0.19825247019693901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50-43B7-93E9-15F1865A974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0571695"/>
        <c:axId val="535620944"/>
      </c:barChart>
      <c:lineChart>
        <c:grouping val="standard"/>
        <c:varyColors val="0"/>
        <c:ser>
          <c:idx val="1"/>
          <c:order val="1"/>
          <c:tx>
            <c:strRef>
              <c:f>Sheet1!$A$52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rgbClr val="FC0CD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FC0CDA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Sheet1!$B$52:$F$52</c:f>
              <c:numCache>
                <c:formatCode>0.00%</c:formatCode>
                <c:ptCount val="5"/>
                <c:pt idx="0">
                  <c:v>0.1004</c:v>
                </c:pt>
                <c:pt idx="1">
                  <c:v>0.10009999999999999</c:v>
                </c:pt>
                <c:pt idx="2">
                  <c:v>9.3100000000000002E-2</c:v>
                </c:pt>
                <c:pt idx="3">
                  <c:v>9.6699999999999994E-2</c:v>
                </c:pt>
                <c:pt idx="4">
                  <c:v>0.1011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50-43B7-93E9-15F1865A97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571695"/>
        <c:axId val="535620944"/>
      </c:lineChart>
      <c:catAx>
        <c:axId val="2130571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0944"/>
        <c:crosses val="autoZero"/>
        <c:auto val="1"/>
        <c:lblAlgn val="ctr"/>
        <c:lblOffset val="100"/>
        <c:noMultiLvlLbl val="0"/>
      </c:catAx>
      <c:valAx>
        <c:axId val="535620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213057169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050">
                <a:solidFill>
                  <a:srgbClr val="002060"/>
                </a:solidFill>
                <a:latin typeface="+mn-lt"/>
              </a:rPr>
              <a:t>Оперативни трошоци / Вкупни редовни приходи </a:t>
            </a:r>
            <a:endParaRPr lang="en-US" sz="105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2928732291911601E-2"/>
          <c:y val="0.15194444444444444"/>
          <c:w val="0.93373794968257706"/>
          <c:h val="0.58440507436570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Sheet1!$A$54</c:f>
              <c:strCache>
                <c:ptCount val="1"/>
                <c:pt idx="0">
                  <c:v>Оперативни трошоци / Вкупни редовни приходи 
Cost-to-income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Sheet1!$B$53:$F$53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Sheet1!$B$54:$F$54</c:f>
              <c:numCache>
                <c:formatCode>0.00%</c:formatCode>
                <c:ptCount val="5"/>
                <c:pt idx="0">
                  <c:v>0.43690000000000001</c:v>
                </c:pt>
                <c:pt idx="1">
                  <c:v>0.42430000000000001</c:v>
                </c:pt>
                <c:pt idx="2">
                  <c:v>0.434</c:v>
                </c:pt>
                <c:pt idx="3">
                  <c:v>0.40659632753290897</c:v>
                </c:pt>
                <c:pt idx="4">
                  <c:v>0.40881715880629499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12-4B33-A7CE-F96379333E2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4629647"/>
        <c:axId val="304630127"/>
      </c:barChart>
      <c:lineChart>
        <c:grouping val="standard"/>
        <c:varyColors val="0"/>
        <c:ser>
          <c:idx val="1"/>
          <c:order val="1"/>
          <c:tx>
            <c:strRef>
              <c:f>Sheet1!$A$55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FF0066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Sheet1!$B$53:$F$53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Sheet1!$B$55:$F$55</c:f>
              <c:numCache>
                <c:formatCode>0.00%</c:formatCode>
                <c:ptCount val="5"/>
                <c:pt idx="0">
                  <c:v>0.57320000000000004</c:v>
                </c:pt>
                <c:pt idx="1">
                  <c:v>0.55959999999999999</c:v>
                </c:pt>
                <c:pt idx="2">
                  <c:v>0.57020000000000004</c:v>
                </c:pt>
                <c:pt idx="3">
                  <c:v>0.55940000000000001</c:v>
                </c:pt>
                <c:pt idx="4">
                  <c:v>0.54239999999999999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12-4B33-A7CE-F96379333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29647"/>
        <c:axId val="304630127"/>
      </c:lineChart>
      <c:catAx>
        <c:axId val="304629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630127"/>
        <c:crosses val="autoZero"/>
        <c:auto val="1"/>
        <c:lblAlgn val="ctr"/>
        <c:lblOffset val="100"/>
        <c:noMultiLvlLbl val="0"/>
      </c:catAx>
      <c:valAx>
        <c:axId val="304630127"/>
        <c:scaling>
          <c:orientation val="minMax"/>
          <c:min val="0.4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3046296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050">
                <a:solidFill>
                  <a:srgbClr val="002060"/>
                </a:solidFill>
                <a:latin typeface="+mn-lt"/>
              </a:rPr>
              <a:t>Нето камати/ редовни приходи</a:t>
            </a:r>
            <a:endParaRPr lang="en-US" sz="105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Sheet1!$A$56</c:f>
              <c:strCache>
                <c:ptCount val="1"/>
                <c:pt idx="0">
                  <c:v>Нето камати/ редовни приходи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Sheet1!$B$56:$F$56</c:f>
              <c:numCache>
                <c:formatCode>0.00%</c:formatCode>
                <c:ptCount val="5"/>
                <c:pt idx="0">
                  <c:v>0.70150000000000001</c:v>
                </c:pt>
                <c:pt idx="1">
                  <c:v>0.70720000000000005</c:v>
                </c:pt>
                <c:pt idx="2">
                  <c:v>0.70679999999999998</c:v>
                </c:pt>
                <c:pt idx="3">
                  <c:v>0.74014512202248495</c:v>
                </c:pt>
                <c:pt idx="4">
                  <c:v>0.70828562627969105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D-4B57-A0F8-5090BC93AD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795640751"/>
        <c:axId val="1795617231"/>
      </c:barChart>
      <c:lineChart>
        <c:grouping val="standard"/>
        <c:varyColors val="0"/>
        <c:ser>
          <c:idx val="1"/>
          <c:order val="1"/>
          <c:tx>
            <c:strRef>
              <c:f>Sheet1!$A$57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66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Sheet1!$B$57:$F$57</c:f>
              <c:numCache>
                <c:formatCode>0.00%</c:formatCode>
                <c:ptCount val="5"/>
                <c:pt idx="0">
                  <c:v>0.59499999999999997</c:v>
                </c:pt>
                <c:pt idx="1">
                  <c:v>0.60560000000000003</c:v>
                </c:pt>
                <c:pt idx="2">
                  <c:v>0.61109999999999998</c:v>
                </c:pt>
                <c:pt idx="3">
                  <c:v>0.60509999999999997</c:v>
                </c:pt>
                <c:pt idx="4">
                  <c:v>0.59770000000000001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8D-4B57-A0F8-5090BC93A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5640751"/>
        <c:axId val="1795617231"/>
      </c:lineChart>
      <c:catAx>
        <c:axId val="17956407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17231"/>
        <c:crosses val="autoZero"/>
        <c:auto val="1"/>
        <c:lblAlgn val="ctr"/>
        <c:lblOffset val="100"/>
        <c:noMultiLvlLbl val="0"/>
      </c:catAx>
      <c:valAx>
        <c:axId val="1795617231"/>
        <c:scaling>
          <c:orientation val="minMax"/>
          <c:min val="0.5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795640751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Ниво на финансиска интермедијација</a:t>
            </a:r>
            <a:endParaRPr lang="en-US" sz="1100" b="1" i="0" u="none" strike="noStrike" kern="1200" cap="none" spc="0" normalizeH="0" baseline="0" dirty="0">
              <a:solidFill>
                <a:srgbClr val="002060"/>
              </a:solidFill>
              <a:latin typeface="+mn-lt"/>
            </a:endParaRPr>
          </a:p>
        </c:rich>
      </c:tx>
      <c:layout>
        <c:manualLayout>
          <c:xMode val="edge"/>
          <c:yMode val="edge"/>
          <c:x val="0.2408956692913386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'[индикатори за графикони.xlsx]Sheet1'!$A$3</c:f>
              <c:strCache>
                <c:ptCount val="1"/>
                <c:pt idx="0">
                  <c:v>АКТИВА/БДП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графикони.xlsx]Sheet1'!$B$3:$F$3</c:f>
              <c:numCache>
                <c:formatCode>0.0</c:formatCode>
                <c:ptCount val="5"/>
                <c:pt idx="0">
                  <c:v>86.063080597703475</c:v>
                </c:pt>
                <c:pt idx="1">
                  <c:v>85.304704358700519</c:v>
                </c:pt>
                <c:pt idx="2">
                  <c:v>88.832976158800648</c:v>
                </c:pt>
                <c:pt idx="3">
                  <c:v>87.117962394465394</c:v>
                </c:pt>
                <c:pt idx="4">
                  <c:v>87.072377551456043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2A-4534-BD62-09509191AA86}"/>
            </c:ext>
          </c:extLst>
        </c:ser>
        <c:ser>
          <c:idx val="1"/>
          <c:order val="1"/>
          <c:tx>
            <c:strRef>
              <c:f>'[индикатори за графикони.xlsx]Sheet1'!$A$4</c:f>
              <c:strCache>
                <c:ptCount val="1"/>
                <c:pt idx="0">
                  <c:v>ДЕПОЗИТИ/БДП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графикони.xlsx]Sheet1'!$B$4:$F$4</c:f>
              <c:numCache>
                <c:formatCode>0.0</c:formatCode>
                <c:ptCount val="5"/>
                <c:pt idx="0">
                  <c:v>62.766007023619395</c:v>
                </c:pt>
                <c:pt idx="1">
                  <c:v>62.581666715289053</c:v>
                </c:pt>
                <c:pt idx="2">
                  <c:v>64.191698869063757</c:v>
                </c:pt>
                <c:pt idx="3">
                  <c:v>63.018483670321402</c:v>
                </c:pt>
                <c:pt idx="4">
                  <c:v>63.10191645269272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2A-4534-BD62-09509191AA86}"/>
            </c:ext>
          </c:extLst>
        </c:ser>
        <c:ser>
          <c:idx val="2"/>
          <c:order val="2"/>
          <c:tx>
            <c:strRef>
              <c:f>'[индикатори за графикони.xlsx]Sheet1'!$A$5</c:f>
              <c:strCache>
                <c:ptCount val="1"/>
                <c:pt idx="0">
                  <c:v>КРЕДИТИ/БДП</c:v>
                </c:pt>
              </c:strCache>
            </c:strRef>
          </c:tx>
          <c:spPr>
            <a:ln w="2222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графикони.xlsx]Sheet1'!$B$5:$F$5</c:f>
              <c:numCache>
                <c:formatCode>0.0</c:formatCode>
                <c:ptCount val="5"/>
                <c:pt idx="0">
                  <c:v>52.964600222832537</c:v>
                </c:pt>
                <c:pt idx="1">
                  <c:v>52.399650078120985</c:v>
                </c:pt>
                <c:pt idx="2">
                  <c:v>52.409475723223252</c:v>
                </c:pt>
                <c:pt idx="3">
                  <c:v>52.461155174364208</c:v>
                </c:pt>
                <c:pt idx="4">
                  <c:v>53.108065102679944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2A-4534-BD62-09509191AA8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106047"/>
        <c:axId val="153094047"/>
      </c:lineChart>
      <c:catAx>
        <c:axId val="153106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94047"/>
        <c:crosses val="autoZero"/>
        <c:auto val="1"/>
        <c:lblAlgn val="ctr"/>
        <c:lblOffset val="100"/>
        <c:noMultiLvlLbl val="0"/>
      </c:catAx>
      <c:valAx>
        <c:axId val="153094047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1060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ru-RU" sz="1100" dirty="0">
                <a:solidFill>
                  <a:srgbClr val="002060"/>
                </a:solidFill>
                <a:latin typeface="+mn-lt"/>
              </a:rPr>
              <a:t>УЧЕСТВО</a:t>
            </a:r>
            <a:r>
              <a:rPr lang="ru-RU" sz="1100" baseline="0" dirty="0">
                <a:solidFill>
                  <a:srgbClr val="002060"/>
                </a:solidFill>
                <a:latin typeface="+mn-lt"/>
              </a:rPr>
              <a:t> НА СТАНСКИ КАПИТАЛ</a:t>
            </a:r>
            <a:endParaRPr lang="ru-RU" sz="1100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'[Osnovni_pokazateli_rabotenje_2004_2024_6.xlsx]Странски капитал во вкупниот'!$A$5</c:f>
              <c:strCache>
                <c:ptCount val="1"/>
                <c:pt idx="0">
                  <c:v>Учество на странскиот капитал во вкупниот капитал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'[Osnovni_pokazateli_rabotenje_2004_2024_6.xlsx]Странски капитал во вкупниот'!$B$4:$I$4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6/2024</c:v>
                </c:pt>
              </c:strCache>
            </c:strRef>
          </c:cat>
          <c:val>
            <c:numRef>
              <c:f>'[Osnovni_pokazateli_rabotenje_2004_2024_6.xlsx]Странски капитал во вкупниот'!$B$5:$I$5</c:f>
              <c:numCache>
                <c:formatCode>0.0%</c:formatCode>
                <c:ptCount val="8"/>
                <c:pt idx="0">
                  <c:v>0.74364480613881534</c:v>
                </c:pt>
                <c:pt idx="1">
                  <c:v>0.72885806445272527</c:v>
                </c:pt>
                <c:pt idx="2">
                  <c:v>0.75365272744995504</c:v>
                </c:pt>
                <c:pt idx="3">
                  <c:v>0.75407264972055998</c:v>
                </c:pt>
                <c:pt idx="4">
                  <c:v>0.76289609687090398</c:v>
                </c:pt>
                <c:pt idx="5">
                  <c:v>0.77715436819894623</c:v>
                </c:pt>
                <c:pt idx="6">
                  <c:v>0.78819625574543817</c:v>
                </c:pt>
                <c:pt idx="7">
                  <c:v>0.78880509762200501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35-4001-83DF-D7B9A957879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44978464"/>
        <c:axId val="2144978944"/>
      </c:lineChart>
      <c:catAx>
        <c:axId val="214497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978944"/>
        <c:crosses val="autoZero"/>
        <c:auto val="1"/>
        <c:lblAlgn val="ctr"/>
        <c:lblOffset val="100"/>
        <c:noMultiLvlLbl val="0"/>
      </c:catAx>
      <c:valAx>
        <c:axId val="21449789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14497846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>
                <a:solidFill>
                  <a:srgbClr val="002060"/>
                </a:solidFill>
              </a:rPr>
              <a:t>Актива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'[Osnovni_pokazateli_rabotenje_2004_2024_6.xlsx]Вкупна актива'!$EU$20</c:f>
              <c:strCache>
                <c:ptCount val="1"/>
                <c:pt idx="0">
                  <c:v>Вкупна Актива на банкарскиот сектор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'[Osnovni_pokazateli_rabotenje_2004_2024_6.xlsx]Вкупна актива'!$EV$19:$EZ$19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'[Osnovni_pokazateli_rabotenje_2004_2024_6.xlsx]Вкупна актива'!$EV$20:$EZ$20</c:f>
              <c:numCache>
                <c:formatCode>#,##0</c:formatCode>
                <c:ptCount val="5"/>
                <c:pt idx="0">
                  <c:v>699060</c:v>
                </c:pt>
                <c:pt idx="1">
                  <c:v>703789</c:v>
                </c:pt>
                <c:pt idx="2">
                  <c:v>746739</c:v>
                </c:pt>
                <c:pt idx="3">
                  <c:v>738938</c:v>
                </c:pt>
                <c:pt idx="4">
                  <c:v>751244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0-4DC6-86E8-5905051BF77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755906111"/>
        <c:axId val="755907551"/>
      </c:barChart>
      <c:catAx>
        <c:axId val="75590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907551"/>
        <c:crosses val="autoZero"/>
        <c:auto val="1"/>
        <c:lblAlgn val="ctr"/>
        <c:lblOffset val="100"/>
        <c:noMultiLvlLbl val="0"/>
      </c:catAx>
      <c:valAx>
        <c:axId val="75590755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755906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dirty="0"/>
              <a:t>Структура на актива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Sheet1!$E$33</c:f>
              <c:strCache>
                <c:ptCount val="1"/>
                <c:pt idx="0">
                  <c:v>30.09.2021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explosion val="4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801C-4171-8762-A971765DD64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801C-4171-8762-A971765DD64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801C-4171-8762-A971765DD64D}"/>
              </c:ext>
            </c:extLst>
          </c:dPt>
          <c:dLbls>
            <c:dLbl>
              <c:idx val="0"/>
              <c:layout>
                <c:manualLayout>
                  <c:x val="-1.9200815957874945E-7"/>
                  <c:y val="-4.19228362538410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dirty="0"/>
                      <a:t>ликвидна актива</a:t>
                    </a:r>
                    <a:r>
                      <a:rPr lang="mk-MK" sz="800" baseline="0" dirty="0"/>
                      <a:t>
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54108821008454"/>
                      <c:h val="0.2649950801482235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01C-4171-8762-A971765DD64D}"/>
                </c:ext>
              </c:extLst>
            </c:dLbl>
            <c:dLbl>
              <c:idx val="1"/>
              <c:layout>
                <c:manualLayout>
                  <c:x val="2.2336693220115073E-2"/>
                  <c:y val="-8.4038744705053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466686-F041-405C-89C2-35F8DC4472E2}" type="CATEGORYNAME">
                      <a:rPr lang="mk-MK" sz="800"/>
                      <a:pPr>
                        <a:defRPr sz="800"/>
                      </a:pPr>
                      <a:t>[CATEGORY NAME]</a:t>
                    </a:fld>
                    <a:r>
                      <a:rPr lang="mk-MK" sz="800" baseline="0" dirty="0"/>
                      <a:t>
61%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3988792867742"/>
                      <c:h val="0.16058760631570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01C-4171-8762-A971765DD64D}"/>
                </c:ext>
              </c:extLst>
            </c:dLbl>
            <c:dLbl>
              <c:idx val="2"/>
              <c:layout>
                <c:manualLayout>
                  <c:x val="-0.18839085739282591"/>
                  <c:y val="8.0179352580927385E-2"/>
                </c:manualLayout>
              </c:layout>
              <c:tx>
                <c:rich>
                  <a:bodyPr/>
                  <a:lstStyle/>
                  <a:p>
                    <a:fld id="{747F1DA3-CD67-411D-B379-6A3C2B2903FD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01C-4171-8762-A971765DD6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Sheet1!$D$34:$D$36</c:f>
              <c:strCache>
                <c:ptCount val="3"/>
                <c:pt idx="0">
                  <c:v>високоликвидна актива </c:v>
                </c:pt>
                <c:pt idx="1">
                  <c:v>кредити </c:v>
                </c:pt>
                <c:pt idx="2">
                  <c:v>останата актива </c:v>
                </c:pt>
              </c:strCache>
            </c:strRef>
          </c:cat>
          <c:val>
            <c:numRef>
              <c:f>Sheet1!$E$34:$E$36</c:f>
              <c:numCache>
                <c:formatCode>0.00%</c:formatCode>
                <c:ptCount val="3"/>
                <c:pt idx="0">
                  <c:v>0.316</c:v>
                </c:pt>
                <c:pt idx="1">
                  <c:v>0.61099999999999999</c:v>
                </c:pt>
                <c:pt idx="2">
                  <c:v>7.3000000000000009E-2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1C-4171-8762-A971765DD64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'[индикатори за графикони.xlsx]Sheet1'!$A$7</c:f>
              <c:strCache>
                <c:ptCount val="1"/>
                <c:pt idx="0">
                  <c:v>Стапката на покриеност со ликвидност 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графикони.xlsx]Sheet1'!$B$7:$F$7</c:f>
              <c:numCache>
                <c:formatCode>0.0%</c:formatCode>
                <c:ptCount val="5"/>
                <c:pt idx="0">
                  <c:v>2.7530000000000001</c:v>
                </c:pt>
                <c:pt idx="1">
                  <c:v>2.6840999999999999</c:v>
                </c:pt>
                <c:pt idx="2">
                  <c:v>2.6345999999999998</c:v>
                </c:pt>
                <c:pt idx="3">
                  <c:v>2.7913000000000001</c:v>
                </c:pt>
                <c:pt idx="4">
                  <c:v>2.7643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B-4C0D-8B4A-9629F72207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5024687"/>
        <c:axId val="962464080"/>
      </c:barChart>
      <c:lineChart>
        <c:grouping val="standard"/>
        <c:varyColors val="0"/>
        <c:ser>
          <c:idx val="3"/>
          <c:order val="1"/>
          <c:tx>
            <c:strRef>
              <c:f>'[индикатори за графикони.xlsx]Sheet1'!$A$8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графикони.xlsx]Sheet1'!$B$2:$F$2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графикони.xlsx]Sheet1'!$B$8:$F$8</c:f>
              <c:numCache>
                <c:formatCode>0.0%</c:formatCode>
                <c:ptCount val="5"/>
                <c:pt idx="0">
                  <c:v>1.5795999999999999</c:v>
                </c:pt>
                <c:pt idx="1">
                  <c:v>1.5878000000000001</c:v>
                </c:pt>
                <c:pt idx="2">
                  <c:v>1.6439999999999999</c:v>
                </c:pt>
                <c:pt idx="3">
                  <c:v>1.5785</c:v>
                </c:pt>
                <c:pt idx="4" formatCode="0.00%">
                  <c:v>1.5939000000000001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8B-4C0D-8B4A-9629F7220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024687"/>
        <c:axId val="962464080"/>
      </c:lineChart>
      <c:catAx>
        <c:axId val="213502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4080"/>
        <c:crosses val="autoZero"/>
        <c:auto val="1"/>
        <c:lblAlgn val="ctr"/>
        <c:lblOffset val="100"/>
        <c:noMultiLvlLbl val="0"/>
      </c:catAx>
      <c:valAx>
        <c:axId val="9624640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13502468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05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pPr>
            <a:r>
              <a:rPr lang="mk-MK" sz="1100">
                <a:solidFill>
                  <a:srgbClr val="002060"/>
                </a:solidFill>
                <a:latin typeface="+mn-lt"/>
              </a:rPr>
              <a:t>Покриеност со ликвидност</a:t>
            </a:r>
          </a:p>
          <a:p>
            <a:pPr algn="r">
              <a:defRPr sz="1050">
                <a:latin typeface="+mn-lt"/>
              </a:defRPr>
            </a:pPr>
            <a:r>
              <a:rPr lang="en-US" sz="1100">
                <a:solidFill>
                  <a:srgbClr val="002060"/>
                </a:solidFill>
                <a:latin typeface="+mn-lt"/>
              </a:rPr>
              <a:t>Liquidity Coverage Ratio</a:t>
            </a:r>
          </a:p>
          <a:p>
            <a:pPr algn="r">
              <a:defRPr sz="1050">
                <a:latin typeface="+mn-lt"/>
              </a:defRPr>
            </a:pPr>
            <a:r>
              <a:rPr lang="en-US" sz="1100" b="0">
                <a:solidFill>
                  <a:srgbClr val="002060"/>
                </a:solidFill>
                <a:latin typeface="+mn-lt"/>
              </a:rPr>
              <a:t>(</a:t>
            </a:r>
            <a:r>
              <a:rPr lang="mk-MK" sz="1100" b="0">
                <a:solidFill>
                  <a:srgbClr val="002060"/>
                </a:solidFill>
                <a:latin typeface="+mn-lt"/>
              </a:rPr>
              <a:t>согласно меѓународната спогодба Базел 3)</a:t>
            </a:r>
            <a:endParaRPr lang="en-US" sz="1100" b="0">
              <a:solidFill>
                <a:srgbClr val="002060"/>
              </a:solidFill>
              <a:latin typeface="+mn-lt"/>
            </a:endParaRPr>
          </a:p>
        </c:rich>
      </c:tx>
      <c:layout>
        <c:manualLayout>
          <c:xMode val="edge"/>
          <c:yMode val="edge"/>
          <c:x val="0.48891261982810091"/>
          <c:y val="2.6998482074450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05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601354015297449E-2"/>
          <c:y val="0.32092552731552676"/>
          <c:w val="0.98453741565566111"/>
          <c:h val="0.40334959419835187"/>
        </c:manualLayout>
      </c:layout>
      <c:lineChart>
        <c:grouping val="standard"/>
        <c:varyColors val="0"/>
        <c:ser>
          <c:idx val="0"/>
          <c:order val="0"/>
          <c:tx>
            <c:strRef>
              <c:f>'[индикатори за графикони.xlsx]Sheet1'!$A$10</c:f>
              <c:strCache>
                <c:ptCount val="1"/>
                <c:pt idx="0">
                  <c:v>Ликвидна актива/Краткорочни обврски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графикони.xlsx]Sheet1'!$B$9:$F$9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графикони.xlsx]Sheet1'!$B$10:$F$10</c:f>
              <c:numCache>
                <c:formatCode>0%</c:formatCode>
                <c:ptCount val="5"/>
                <c:pt idx="0">
                  <c:v>0.48699999999999999</c:v>
                </c:pt>
                <c:pt idx="1">
                  <c:v>0.50449999999999995</c:v>
                </c:pt>
                <c:pt idx="2">
                  <c:v>0.52300000000000002</c:v>
                </c:pt>
                <c:pt idx="3">
                  <c:v>0.5242</c:v>
                </c:pt>
                <c:pt idx="4">
                  <c:v>0.52059999999999995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6F-4876-ABB0-1873D97C0618}"/>
            </c:ext>
          </c:extLst>
        </c:ser>
        <c:ser>
          <c:idx val="1"/>
          <c:order val="1"/>
          <c:tx>
            <c:strRef>
              <c:f>'[индикатори за графикони.xlsx]Sheet1'!$A$11</c:f>
              <c:strCache>
                <c:ptCount val="1"/>
                <c:pt idx="0">
                  <c:v>Ликвидна актива/Депозити население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графикони.xlsx]Sheet1'!$B$9:$F$9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графикони.xlsx]Sheet1'!$B$11:$F$11</c:f>
              <c:numCache>
                <c:formatCode>0%</c:formatCode>
                <c:ptCount val="5"/>
                <c:pt idx="0">
                  <c:v>0.60099999999999998</c:v>
                </c:pt>
                <c:pt idx="1">
                  <c:v>0.61899999999999999</c:v>
                </c:pt>
                <c:pt idx="2">
                  <c:v>0.65300000000000002</c:v>
                </c:pt>
                <c:pt idx="3">
                  <c:v>0.61760000000000004</c:v>
                </c:pt>
                <c:pt idx="4">
                  <c:v>0.60499999999999998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6F-4876-ABB0-1873D97C0618}"/>
            </c:ext>
          </c:extLst>
        </c:ser>
        <c:ser>
          <c:idx val="2"/>
          <c:order val="2"/>
          <c:tx>
            <c:strRef>
              <c:f>'[индикатори за графикони.xlsx]Sheet1'!$A$12</c:f>
              <c:strCache>
                <c:ptCount val="1"/>
                <c:pt idx="0">
                  <c:v>Кредити/Депозити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'[индикатори за графикони.xlsx]Sheet1'!$B$9:$F$9</c:f>
              <c:strCache>
                <c:ptCount val="5"/>
                <c:pt idx="0">
                  <c:v>6/2023</c:v>
                </c:pt>
                <c:pt idx="1">
                  <c:v>9/2023</c:v>
                </c:pt>
                <c:pt idx="2">
                  <c:v>12/2023</c:v>
                </c:pt>
                <c:pt idx="3">
                  <c:v>3/2024</c:v>
                </c:pt>
                <c:pt idx="4">
                  <c:v>6/2024</c:v>
                </c:pt>
              </c:strCache>
            </c:strRef>
          </c:cat>
          <c:val>
            <c:numRef>
              <c:f>'[индикатори за графикони.xlsx]Sheet1'!$B$12:$F$12</c:f>
              <c:numCache>
                <c:formatCode>0%</c:formatCode>
                <c:ptCount val="5"/>
                <c:pt idx="0">
                  <c:v>0.84384248347915403</c:v>
                </c:pt>
                <c:pt idx="1">
                  <c:v>0.83730032816974276</c:v>
                </c:pt>
                <c:pt idx="2">
                  <c:v>0.81645360840026537</c:v>
                </c:pt>
                <c:pt idx="3">
                  <c:v>0.83250000000000002</c:v>
                </c:pt>
                <c:pt idx="4" formatCode="0.00%">
                  <c:v>0.84123541950088399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6F-4876-ABB0-1873D97C061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082527"/>
        <c:axId val="153077247"/>
      </c:lineChart>
      <c:catAx>
        <c:axId val="15308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77247"/>
        <c:crosses val="autoZero"/>
        <c:auto val="1"/>
        <c:lblAlgn val="ctr"/>
        <c:lblOffset val="100"/>
        <c:noMultiLvlLbl val="0"/>
      </c:catAx>
      <c:valAx>
        <c:axId val="153077247"/>
        <c:scaling>
          <c:orientation val="minMax"/>
          <c:min val="0.4"/>
        </c:scaling>
        <c:delete val="1"/>
        <c:axPos val="l"/>
        <c:numFmt formatCode="0%" sourceLinked="1"/>
        <c:majorTickMark val="none"/>
        <c:minorTickMark val="none"/>
        <c:tickLblPos val="nextTo"/>
        <c:crossAx val="1530825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6473477296024695E-2"/>
          <c:y val="0.79942700108988496"/>
          <c:w val="0.66376263052955287"/>
          <c:h val="0.166311764642406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Ликвидни средства/Актива</a:t>
            </a:r>
          </a:p>
          <a:p>
            <a:pPr algn="r">
              <a:defRPr/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Кредити/Актива</a:t>
            </a:r>
            <a:endParaRPr lang="en-US" sz="11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.59530555555555553"/>
          <c:y val="4.62962962962962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979023267541861E-2"/>
          <c:y val="0.18779015916366909"/>
          <c:w val="0.94004195346491626"/>
          <c:h val="0.606597997211240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'[индикатори за графикони.xlsx]Sheet1'!$A$14</c:f>
              <c:strCache>
                <c:ptCount val="1"/>
                <c:pt idx="0">
                  <c:v>Ликвидни средства/Актива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E5-4707-B348-F6F6DC9DFA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'[индикатори за графикони.xlsx]Sheet1'!$B$13:$F$14</c:f>
              <c:multiLvlStrCache>
                <c:ptCount val="5"/>
                <c:lvl>
                  <c:pt idx="0">
                    <c:v>30%</c:v>
                  </c:pt>
                  <c:pt idx="1">
                    <c:v>31%</c:v>
                  </c:pt>
                  <c:pt idx="2">
                    <c:v>32%</c:v>
                  </c:pt>
                  <c:pt idx="3">
                    <c:v>31%</c:v>
                  </c:pt>
                  <c:pt idx="4">
                    <c:v>31%</c:v>
                  </c:pt>
                </c:lvl>
                <c:lvl>
                  <c:pt idx="0">
                    <c:v>6/2023</c:v>
                  </c:pt>
                  <c:pt idx="1">
                    <c:v>9/2023</c:v>
                  </c:pt>
                  <c:pt idx="2">
                    <c:v>12/2023</c:v>
                  </c:pt>
                  <c:pt idx="3">
                    <c:v>3/2024</c:v>
                  </c:pt>
                  <c:pt idx="4">
                    <c:v>6/2024</c:v>
                  </c:pt>
                </c:lvl>
              </c:multiLvlStrCache>
            </c:multiLvlStrRef>
          </c:cat>
          <c:val>
            <c:numRef>
              <c:f>'[индикатори за графикони.xlsx]Sheet1'!$B$14:$F$14</c:f>
              <c:numCache>
                <c:formatCode>0%</c:formatCode>
                <c:ptCount val="5"/>
                <c:pt idx="0">
                  <c:v>0.29899999999999999</c:v>
                </c:pt>
                <c:pt idx="1">
                  <c:v>0.30559999999999998</c:v>
                </c:pt>
                <c:pt idx="2">
                  <c:v>0.31790000000000002</c:v>
                </c:pt>
                <c:pt idx="3">
                  <c:v>0.31</c:v>
                </c:pt>
                <c:pt idx="4">
                  <c:v>0.30499999999999999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F-47C1-B30D-38F52F61E798}"/>
            </c:ext>
          </c:extLst>
        </c:ser>
        <c:ser>
          <c:idx val="1"/>
          <c:order val="1"/>
          <c:tx>
            <c:strRef>
              <c:f>'[индикатори за графикони.xlsx]Sheet1'!$A$15</c:f>
              <c:strCache>
                <c:ptCount val="1"/>
                <c:pt idx="0">
                  <c:v>Кредити/Актива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'[индикатори за графикони.xlsx]Sheet1'!$B$13:$F$14</c:f>
              <c:multiLvlStrCache>
                <c:ptCount val="5"/>
                <c:lvl>
                  <c:pt idx="0">
                    <c:v>30%</c:v>
                  </c:pt>
                  <c:pt idx="1">
                    <c:v>31%</c:v>
                  </c:pt>
                  <c:pt idx="2">
                    <c:v>32%</c:v>
                  </c:pt>
                  <c:pt idx="3">
                    <c:v>31%</c:v>
                  </c:pt>
                  <c:pt idx="4">
                    <c:v>31%</c:v>
                  </c:pt>
                </c:lvl>
                <c:lvl>
                  <c:pt idx="0">
                    <c:v>6/2023</c:v>
                  </c:pt>
                  <c:pt idx="1">
                    <c:v>9/2023</c:v>
                  </c:pt>
                  <c:pt idx="2">
                    <c:v>12/2023</c:v>
                  </c:pt>
                  <c:pt idx="3">
                    <c:v>3/2024</c:v>
                  </c:pt>
                  <c:pt idx="4">
                    <c:v>6/2024</c:v>
                  </c:pt>
                </c:lvl>
              </c:multiLvlStrCache>
            </c:multiLvlStrRef>
          </c:cat>
          <c:val>
            <c:numRef>
              <c:f>'[индикатори за графикони.xlsx]Sheet1'!$B$15:$F$15</c:f>
              <c:numCache>
                <c:formatCode>0%</c:formatCode>
                <c:ptCount val="5"/>
                <c:pt idx="0">
                  <c:v>0.61541630716730744</c:v>
                </c:pt>
                <c:pt idx="1">
                  <c:v>0.6142644825047866</c:v>
                </c:pt>
                <c:pt idx="2">
                  <c:v>0.58997856011270333</c:v>
                </c:pt>
                <c:pt idx="3">
                  <c:v>0.6</c:v>
                </c:pt>
                <c:pt idx="4">
                  <c:v>0.6099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3F-47C1-B30D-38F52F61E79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54469696"/>
        <c:axId val="654470176"/>
      </c:barChart>
      <c:catAx>
        <c:axId val="6544696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4470176"/>
        <c:crosses val="autoZero"/>
        <c:auto val="1"/>
        <c:lblAlgn val="ctr"/>
        <c:lblOffset val="100"/>
        <c:noMultiLvlLbl val="0"/>
      </c:catAx>
      <c:valAx>
        <c:axId val="6544701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44696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2238D-1E27-47BB-86DE-2DCA6127632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3413" y="1163638"/>
            <a:ext cx="5591175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82297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0AF59-CE35-435E-99B8-3B49E868C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60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69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52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6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1981-D22B-4116-92B4-FBE1D59BF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D39E9-806A-419F-8E82-988D29F03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60294-8DE1-4930-804B-9FF175AF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AB89B-3351-4C6E-BC4A-373C0CA3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BE09B-26E3-42DA-8A80-229F5A4B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46FF-370C-4F58-89B9-B4754D39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48440-4BEA-463A-939E-5CB8E449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AEA2A-9F2A-4490-B578-73320DF6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239C-7F08-4C4F-A2CA-A85EA4C1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1F42-1FE6-4D95-ACBF-435418BF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3A2F2-DB78-4DBF-9B14-24BE4B4C6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6FADC-73BF-4834-B9C7-9BE5BF130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24EE3-3F0B-451F-AA29-C0BD7C72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0EA8D-EFEE-4439-A1FD-27D08B1B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AA7A-04C4-4F5B-8C50-2D6EAD2B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F03D-3C6E-473D-A135-78BE83A65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B62D-E1D0-4ADC-9D40-A93AE8523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4FB58-282E-4E81-B132-60644F39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A524B-E86A-49DD-BB91-6621086F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63538-BFBA-406E-B0F1-D1CFE0B2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2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A1FD-C26C-4F46-92D6-49ADCFED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6E363-0B54-4361-8147-E25F720A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A879-17C6-4408-A0E2-D01EC0D1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E230E-1E6E-4F93-8C8E-52DAB719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F4511-2B57-4AEC-9211-D9C48B88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8A6A-6FE2-49B9-B186-A8E9D42A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4BA3-1AD8-4FDD-8B5A-F1E31CE68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0626C-0583-4C81-BC4F-825C8783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7E31C-8024-4B0B-82B7-8EBAC8E9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5A67D-962E-447D-B53B-7FE2F709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12D0E-241B-4F46-B2CF-A0D17739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CD0F-3714-43E4-87A4-9842A010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3C3FE-A070-4893-AE30-148E7F3E8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A008D-3EDB-4882-9ACB-6D057A41F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97CFE-52D2-4C2F-A71F-70BAAB671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17361-34CB-434F-8535-9BAA6E5A3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06897-3AC1-4363-9B40-0B978B4B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11B93-ECF1-4C25-B8CB-C066D8C0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53928-E6AA-4C84-A14A-15F0491E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3975-8A91-4B83-ADAD-55C67F30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AA823-20C1-4C27-93EC-9A8A3FB0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793D5-2F03-40E9-A9B9-EC77159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69DED-BD4F-42B6-8D6E-A3974F6F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FCF8F-9DA8-470E-B75C-43D3C49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DF55-FFB7-400F-A6C6-616156D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2F61F-EEEB-439D-821C-F73571A2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215D-084E-4D4B-9C1D-B76E6671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08FA-88D0-49CB-916B-5DBAF0CC6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616DE-261F-4D5A-A9AF-700FCDE3E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E082E-FF86-44E3-AEFE-554FB5CA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CD3E1-BD38-4F69-A355-78F3B156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7E8B9-B7D3-4A0D-A1BE-30BBADD8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79BB-02C9-4EF6-A305-606A17CD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A12F9-F864-4F22-B597-AF9BF1453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053B4-E3B5-4A2A-8E66-5D0CE9548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84F08-D8EB-44A5-82D3-89F20A0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A5081-01F0-4657-BD04-98FC58F3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60983-5030-4AAC-BDF5-7213DA7F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4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86366-2FFD-4527-82E9-EA88713B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DD86A-9058-4C69-B5DC-B719105E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22AC-8F79-407A-AF5C-CDDECE709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0556-9251-4098-8468-E8935FDC2344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393EA-737E-451E-9876-580111C4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D41-78CB-4314-BDE8-6776F453B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image" Target="../media/image1.jpeg"/><Relationship Id="rId7" Type="http://schemas.openxmlformats.org/officeDocument/2006/relationships/chart" Target="../charts/chart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D195-1458-4A78-BBDC-96AC3D44A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621" y="1772529"/>
            <a:ext cx="9162757" cy="35441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Макроекономски показатели и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БАНКАРСКИ СИСТЕМ НА РЕПУБЛИКА СЕВЕРНА МАКЕДОНИЈА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со состојба на 3</a:t>
            </a:r>
            <a:r>
              <a:rPr lang="en-US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0 </a:t>
            </a: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јуни 2024 година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Olivera\Desktop\Logo MBA\logo MBA final-01.jpg">
            <a:extLst>
              <a:ext uri="{FF2B5EF4-FFF2-40B4-BE49-F238E27FC236}">
                <a16:creationId xmlns:a16="http://schemas.microsoft.com/office/drawing/2014/main" id="{57EAFA9C-578C-41EC-A064-96E29F2E4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2" y="204765"/>
            <a:ext cx="2515106" cy="156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C70C5339-79EB-459B-9B8A-E7A326E4686A}"/>
              </a:ext>
            </a:extLst>
          </p:cNvPr>
          <p:cNvSpPr/>
          <p:nvPr/>
        </p:nvSpPr>
        <p:spPr>
          <a:xfrm>
            <a:off x="0" y="1"/>
            <a:ext cx="4427984" cy="906286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2680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64261" y="3283100"/>
            <a:ext cx="7461106" cy="2031022"/>
          </a:xfrm>
          <a:prstGeom prst="roundRect">
            <a:avLst>
              <a:gd name="adj" fmla="val 2074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bg1"/>
                </a:solidFill>
              </a:rPr>
              <a:t>Банкарскиот сектор бележи стабилни стапки на профитабилност изразени преку стапките на</a:t>
            </a:r>
            <a:r>
              <a:rPr lang="en-GB" sz="1100" dirty="0">
                <a:solidFill>
                  <a:schemeClr val="bg1"/>
                </a:solidFill>
              </a:rPr>
              <a:t>: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активата 2,</a:t>
            </a:r>
            <a:r>
              <a:rPr lang="en-US" sz="1100" dirty="0">
                <a:solidFill>
                  <a:schemeClr val="bg1"/>
                </a:solidFill>
              </a:rPr>
              <a:t>55</a:t>
            </a:r>
            <a:r>
              <a:rPr lang="mk-MK" sz="1100" dirty="0">
                <a:solidFill>
                  <a:schemeClr val="bg1"/>
                </a:solidFill>
              </a:rPr>
              <a:t>%, со годишен пораст од 0,</a:t>
            </a:r>
            <a:r>
              <a:rPr lang="en-US" sz="1100" dirty="0">
                <a:solidFill>
                  <a:schemeClr val="bg1"/>
                </a:solidFill>
              </a:rPr>
              <a:t>4</a:t>
            </a:r>
            <a:r>
              <a:rPr lang="mk-MK" sz="1100" dirty="0">
                <a:solidFill>
                  <a:schemeClr val="bg1"/>
                </a:solidFill>
              </a:rPr>
              <a:t>пп, или 0,</a:t>
            </a:r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пп на квартална основа</a:t>
            </a:r>
            <a:r>
              <a:rPr lang="en-US" sz="1100" dirty="0">
                <a:solidFill>
                  <a:schemeClr val="bg1"/>
                </a:solidFill>
              </a:rPr>
              <a:t> 0.2</a:t>
            </a:r>
            <a:r>
              <a:rPr lang="mk-MK" sz="1100" dirty="0">
                <a:solidFill>
                  <a:schemeClr val="bg1"/>
                </a:solidFill>
              </a:rPr>
              <a:t>пп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</a:t>
            </a:r>
            <a:r>
              <a:rPr kumimoji="0" lang="en-US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капиталот 1</a:t>
            </a:r>
            <a:r>
              <a:rPr lang="en-US" sz="1100" dirty="0">
                <a:solidFill>
                  <a:schemeClr val="bg1"/>
                </a:solidFill>
              </a:rPr>
              <a:t>9.83</a:t>
            </a:r>
            <a:r>
              <a:rPr lang="mk-MK" sz="1100" dirty="0">
                <a:solidFill>
                  <a:schemeClr val="bg1"/>
                </a:solidFill>
              </a:rPr>
              <a:t>%, со годишен пораст од </a:t>
            </a:r>
            <a:r>
              <a:rPr lang="en-US" sz="1100" dirty="0">
                <a:solidFill>
                  <a:schemeClr val="bg1"/>
                </a:solidFill>
              </a:rPr>
              <a:t>2.8</a:t>
            </a:r>
            <a:r>
              <a:rPr lang="mk-MK" sz="1100" dirty="0">
                <a:solidFill>
                  <a:schemeClr val="bg1"/>
                </a:solidFill>
              </a:rPr>
              <a:t>пп, или </a:t>
            </a:r>
            <a:r>
              <a:rPr lang="en-US" sz="1100" dirty="0">
                <a:solidFill>
                  <a:schemeClr val="bg1"/>
                </a:solidFill>
              </a:rPr>
              <a:t>1.6</a:t>
            </a:r>
            <a:r>
              <a:rPr lang="mk-MK" sz="1100" dirty="0">
                <a:solidFill>
                  <a:schemeClr val="bg1"/>
                </a:solidFill>
              </a:rPr>
              <a:t>пп 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lang="en-US" sz="1100" b="1" dirty="0">
                <a:solidFill>
                  <a:srgbClr val="FF99FF"/>
                </a:solidFill>
                <a:latin typeface="Calibri" panose="020F0502020204030204"/>
              </a:rPr>
              <a:t>10.11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Од вкупните редовни приходи 40,</a:t>
            </a:r>
            <a:r>
              <a:rPr lang="en-US" sz="1100" dirty="0">
                <a:solidFill>
                  <a:schemeClr val="bg1"/>
                </a:solidFill>
              </a:rPr>
              <a:t>88</a:t>
            </a:r>
            <a:r>
              <a:rPr lang="mk-MK" sz="1100" dirty="0">
                <a:solidFill>
                  <a:schemeClr val="bg1"/>
                </a:solidFill>
              </a:rPr>
              <a:t>% служат за покривање на оперативните трошоци </a:t>
            </a:r>
            <a:r>
              <a:rPr lang="mk-MK" sz="1100">
                <a:solidFill>
                  <a:schemeClr val="bg1"/>
                </a:solidFill>
              </a:rPr>
              <a:t>на банките</a:t>
            </a:r>
            <a:endParaRPr lang="mk-MK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Најголемиот дел од вкупните приходи 7</a:t>
            </a:r>
            <a:r>
              <a:rPr lang="en-US" sz="1100" dirty="0">
                <a:solidFill>
                  <a:schemeClr val="bg1"/>
                </a:solidFill>
              </a:rPr>
              <a:t>0</a:t>
            </a:r>
            <a:r>
              <a:rPr lang="mk-MK" sz="1100" dirty="0">
                <a:solidFill>
                  <a:schemeClr val="bg1"/>
                </a:solidFill>
              </a:rPr>
              <a:t>,</a:t>
            </a:r>
            <a:r>
              <a:rPr lang="en-US" sz="1100" dirty="0">
                <a:solidFill>
                  <a:schemeClr val="bg1"/>
                </a:solidFill>
              </a:rPr>
              <a:t>83</a:t>
            </a:r>
            <a:r>
              <a:rPr lang="mk-MK" sz="1100" dirty="0">
                <a:solidFill>
                  <a:schemeClr val="bg1"/>
                </a:solidFill>
              </a:rPr>
              <a:t>% претставуваат каматните приходи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900" dirty="0">
                <a:solidFill>
                  <a:srgbClr val="002060"/>
                </a:solidFill>
              </a:rPr>
              <a:t>Извор</a:t>
            </a:r>
            <a:r>
              <a:rPr lang="en-GB" sz="900" dirty="0">
                <a:solidFill>
                  <a:srgbClr val="002060"/>
                </a:solidFill>
              </a:rPr>
              <a:t>: </a:t>
            </a:r>
            <a:r>
              <a:rPr lang="mk-MK" sz="9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900" dirty="0">
                <a:solidFill>
                  <a:srgbClr val="00206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9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b="0" i="0" u="none" strike="noStrike" dirty="0">
                <a:solidFill>
                  <a:srgbClr val="002060"/>
                </a:solidFill>
                <a:effectLst/>
              </a:rPr>
              <a:t>European Central Bank</a:t>
            </a:r>
            <a:r>
              <a:rPr lang="ru-RU" sz="900" b="1" dirty="0">
                <a:solidFill>
                  <a:srgbClr val="002060"/>
                </a:solidFill>
              </a:rPr>
              <a:t>│</a:t>
            </a:r>
            <a:r>
              <a:rPr lang="en-GB" sz="900" b="0" i="0" u="none" strike="noStrike" dirty="0">
                <a:solidFill>
                  <a:srgbClr val="002060"/>
                </a:solidFill>
                <a:effectLst/>
              </a:rPr>
              <a:t>Banking supervision</a:t>
            </a:r>
            <a:r>
              <a:rPr lang="en-GB" sz="900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5895" y="2273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A300CA-8CA9-505F-8858-D5E7E8D47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3019"/>
              </p:ext>
            </p:extLst>
          </p:nvPr>
        </p:nvGraphicFramePr>
        <p:xfrm>
          <a:off x="225083" y="5456311"/>
          <a:ext cx="11655279" cy="1245055"/>
        </p:xfrm>
        <a:graphic>
          <a:graphicData uri="http://schemas.openxmlformats.org/drawingml/2006/table">
            <a:tbl>
              <a:tblPr/>
              <a:tblGrid>
                <a:gridCol w="5434132">
                  <a:extLst>
                    <a:ext uri="{9D8B030D-6E8A-4147-A177-3AD203B41FA5}">
                      <a16:colId xmlns:a16="http://schemas.microsoft.com/office/drawing/2014/main" val="1181681593"/>
                    </a:ext>
                  </a:extLst>
                </a:gridCol>
                <a:gridCol w="412246">
                  <a:extLst>
                    <a:ext uri="{9D8B030D-6E8A-4147-A177-3AD203B41FA5}">
                      <a16:colId xmlns:a16="http://schemas.microsoft.com/office/drawing/2014/main" val="2950225263"/>
                    </a:ext>
                  </a:extLst>
                </a:gridCol>
                <a:gridCol w="2745088">
                  <a:extLst>
                    <a:ext uri="{9D8B030D-6E8A-4147-A177-3AD203B41FA5}">
                      <a16:colId xmlns:a16="http://schemas.microsoft.com/office/drawing/2014/main" val="2406167674"/>
                    </a:ext>
                  </a:extLst>
                </a:gridCol>
                <a:gridCol w="3063813">
                  <a:extLst>
                    <a:ext uri="{9D8B030D-6E8A-4147-A177-3AD203B41FA5}">
                      <a16:colId xmlns:a16="http://schemas.microsoft.com/office/drawing/2014/main" val="758365647"/>
                    </a:ext>
                  </a:extLst>
                </a:gridCol>
              </a:tblGrid>
              <a:tr h="228772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профитабилност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32655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просечната актива (ROAA)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43722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просечниот капитал (ROAE)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94986"/>
                  </a:ext>
                </a:extLst>
              </a:tr>
              <a:tr h="332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Оперативни трошоци / Вкупни редовни приходи (Cost-to-income)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-2.8%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41419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Нето каматен приход / Вкупни редовни приходи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-3.2%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1380"/>
                  </a:ext>
                </a:extLst>
              </a:tr>
            </a:tbl>
          </a:graphicData>
        </a:graphic>
      </p:graphicFrame>
      <p:sp>
        <p:nvSpPr>
          <p:cNvPr id="4" name="object 3">
            <a:extLst>
              <a:ext uri="{FF2B5EF4-FFF2-40B4-BE49-F238E27FC236}">
                <a16:creationId xmlns:a16="http://schemas.microsoft.com/office/drawing/2014/main" id="{80B1CFB4-88EF-CF6E-F1A2-BB997B64AF72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7AFDA6D-36C6-5902-D022-70FCE4B9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Показатели за профитабилност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C7047BA-3706-1BD2-687F-8D346C283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701406"/>
              </p:ext>
            </p:extLst>
          </p:nvPr>
        </p:nvGraphicFramePr>
        <p:xfrm>
          <a:off x="7625366" y="40181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2C2675F-767E-94E0-BCF1-6E7278F9F11F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2B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821980"/>
              </p:ext>
            </p:extLst>
          </p:nvPr>
        </p:nvGraphicFramePr>
        <p:xfrm>
          <a:off x="87260" y="818869"/>
          <a:ext cx="3840755" cy="232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2B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458476"/>
              </p:ext>
            </p:extLst>
          </p:nvPr>
        </p:nvGraphicFramePr>
        <p:xfrm>
          <a:off x="4005957" y="818868"/>
          <a:ext cx="3619410" cy="232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9A4FDA5D-338E-C89D-8168-E155069872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163551"/>
              </p:ext>
            </p:extLst>
          </p:nvPr>
        </p:nvGraphicFramePr>
        <p:xfrm>
          <a:off x="7810317" y="831660"/>
          <a:ext cx="4355072" cy="230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8A8F204-AD93-C53A-9832-BA05D5DBDE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609933"/>
              </p:ext>
            </p:extLst>
          </p:nvPr>
        </p:nvGraphicFramePr>
        <p:xfrm>
          <a:off x="7810318" y="3283101"/>
          <a:ext cx="4355072" cy="2031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1416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64581" y="656643"/>
            <a:ext cx="5785239" cy="6133355"/>
          </a:xfrm>
          <a:prstGeom prst="roundRect">
            <a:avLst>
              <a:gd name="adj" fmla="val 35416"/>
            </a:avLst>
          </a:prstGeom>
          <a:solidFill>
            <a:schemeClr val="accent1">
              <a:lumMod val="75000"/>
            </a:schemeClr>
          </a:solidFill>
          <a:ln>
            <a:solidFill>
              <a:srgbClr val="FF99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solidFill>
                  <a:srgbClr val="FFFF00"/>
                </a:solidFill>
              </a:rPr>
              <a:t>Кредитен рејтинг</a:t>
            </a:r>
            <a:endParaRPr lang="ru-RU" sz="900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Агенцијата за кредитни рејтинзи </a:t>
            </a:r>
            <a:r>
              <a:rPr lang="en-GB" sz="900" b="1" dirty="0">
                <a:solidFill>
                  <a:schemeClr val="bg1"/>
                </a:solidFill>
              </a:rPr>
              <a:t>Fitch, Credit rating agency</a:t>
            </a:r>
            <a:r>
              <a:rPr lang="mk-MK" sz="900" b="1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ББ+ со стабилен изглед, го потврди кредитниот рејтинг на РС Македонија</a:t>
            </a:r>
            <a:r>
              <a:rPr lang="mk-MK" sz="900" dirty="0">
                <a:solidFill>
                  <a:schemeClr val="bg1"/>
                </a:solidFill>
              </a:rPr>
              <a:t>, истиот е</a:t>
            </a:r>
            <a:r>
              <a:rPr lang="ru-RU" sz="900" dirty="0">
                <a:solidFill>
                  <a:schemeClr val="bg1"/>
                </a:solidFill>
              </a:rPr>
              <a:t> резултат на </a:t>
            </a:r>
            <a:r>
              <a:rPr lang="en-US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спроведувањето добри политики на владеење</a:t>
            </a:r>
            <a:r>
              <a:rPr lang="mk-MK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>
                <a:solidFill>
                  <a:schemeClr val="bg1"/>
                </a:solidFill>
              </a:rPr>
              <a:t>ста</a:t>
            </a:r>
            <a:r>
              <a:rPr lang="mk-MK" sz="900" dirty="0">
                <a:solidFill>
                  <a:schemeClr val="bg1"/>
                </a:solidFill>
              </a:rPr>
              <a:t>билен</a:t>
            </a:r>
            <a:r>
              <a:rPr lang="ru-RU" sz="900" dirty="0">
                <a:solidFill>
                  <a:schemeClr val="bg1"/>
                </a:solidFill>
              </a:rPr>
              <a:t> банкарски систем, стабилноста на домашната валута и зголемените девизни резерви</a:t>
            </a:r>
            <a:endParaRPr lang="en-GB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Индекс на индустриско производство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</a:rPr>
              <a:t>9</a:t>
            </a:r>
            <a:r>
              <a:rPr lang="mk-MK" sz="900" dirty="0">
                <a:solidFill>
                  <a:schemeClr val="bg1"/>
                </a:solidFill>
              </a:rPr>
              <a:t>4</a:t>
            </a:r>
            <a:r>
              <a:rPr lang="en-US" sz="900" dirty="0">
                <a:solidFill>
                  <a:schemeClr val="bg1"/>
                </a:solidFill>
              </a:rPr>
              <a:t>,9</a:t>
            </a:r>
            <a:r>
              <a:rPr lang="ru-RU" sz="900" i="0" dirty="0">
                <a:solidFill>
                  <a:schemeClr val="bg1"/>
                </a:solidFill>
                <a:effectLst/>
              </a:rPr>
              <a:t> годишно</a:t>
            </a: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Надворешно трговска размена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увоз </a:t>
            </a:r>
            <a:r>
              <a:rPr lang="en-US" sz="900" dirty="0">
                <a:solidFill>
                  <a:schemeClr val="bg1"/>
                </a:solidFill>
              </a:rPr>
              <a:t> 2,736.1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извоз </a:t>
            </a:r>
            <a:r>
              <a:rPr lang="en-US" sz="900" dirty="0">
                <a:solidFill>
                  <a:schemeClr val="bg1"/>
                </a:solidFill>
              </a:rPr>
              <a:t>1,929.9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Бруто домашен производ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пораст </a:t>
            </a:r>
            <a:r>
              <a:rPr lang="mk-MK" sz="900" dirty="0">
                <a:solidFill>
                  <a:schemeClr val="bg1"/>
                </a:solidFill>
              </a:rPr>
              <a:t>2,3</a:t>
            </a:r>
            <a:r>
              <a:rPr lang="en-GB" sz="900" dirty="0">
                <a:solidFill>
                  <a:schemeClr val="bg1"/>
                </a:solidFill>
              </a:rPr>
              <a:t>% </a:t>
            </a:r>
            <a:endParaRPr lang="mk-MK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Инфлација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</a:rPr>
              <a:t>3</a:t>
            </a:r>
            <a:r>
              <a:rPr lang="mk-MK" sz="900" dirty="0">
                <a:solidFill>
                  <a:schemeClr val="bg1"/>
                </a:solidFill>
              </a:rPr>
              <a:t>,7</a:t>
            </a:r>
            <a:r>
              <a:rPr lang="en-GB" sz="900" dirty="0">
                <a:solidFill>
                  <a:schemeClr val="bg1"/>
                </a:solidFill>
              </a:rPr>
              <a:t>%</a:t>
            </a:r>
            <a:r>
              <a:rPr lang="mk-MK" sz="900" dirty="0">
                <a:solidFill>
                  <a:schemeClr val="bg1"/>
                </a:solidFill>
              </a:rPr>
              <a:t>  </a:t>
            </a:r>
            <a:endParaRPr lang="ru-RU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Девизни резерви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4</a:t>
            </a:r>
            <a:r>
              <a:rPr lang="en-US" sz="900" dirty="0">
                <a:solidFill>
                  <a:schemeClr val="bg1"/>
                </a:solidFill>
              </a:rPr>
              <a:t>,</a:t>
            </a:r>
            <a:r>
              <a:rPr lang="mk-MK" sz="900" dirty="0">
                <a:solidFill>
                  <a:schemeClr val="bg1"/>
                </a:solidFill>
              </a:rPr>
              <a:t>337</a:t>
            </a:r>
            <a:r>
              <a:rPr lang="ru-RU" sz="900" dirty="0">
                <a:solidFill>
                  <a:schemeClr val="bg1"/>
                </a:solidFill>
              </a:rPr>
              <a:t> милиони евра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b="0" i="0" dirty="0">
                <a:solidFill>
                  <a:srgbClr val="00FF00"/>
                </a:solidFill>
                <a:effectLst/>
              </a:rPr>
              <a:t>Се гради и зелено портфолио на </a:t>
            </a:r>
            <a:r>
              <a:rPr lang="ru-RU" sz="900" dirty="0">
                <a:solidFill>
                  <a:srgbClr val="00FF00"/>
                </a:solidFill>
              </a:rPr>
              <a:t>ХВ</a:t>
            </a:r>
            <a:r>
              <a:rPr lang="ru-RU" sz="900" b="0" i="0" dirty="0">
                <a:solidFill>
                  <a:srgbClr val="00FF00"/>
                </a:solidFill>
                <a:effectLst/>
              </a:rPr>
              <a:t> во девизните резерви</a:t>
            </a:r>
            <a:r>
              <a:rPr lang="en-US" sz="900" dirty="0">
                <a:solidFill>
                  <a:srgbClr val="00FF00"/>
                </a:solidFill>
              </a:rPr>
              <a:t>,  </a:t>
            </a:r>
            <a:r>
              <a:rPr lang="mk-MK" sz="900" dirty="0">
                <a:solidFill>
                  <a:srgbClr val="00FF00"/>
                </a:solidFill>
              </a:rPr>
              <a:t>1,6% учество </a:t>
            </a:r>
            <a:endParaRPr lang="en-US" sz="900" dirty="0">
              <a:solidFill>
                <a:srgbClr val="00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b="1" dirty="0">
                <a:solidFill>
                  <a:srgbClr val="00FF00"/>
                </a:solidFill>
                <a:effectLst/>
              </a:rPr>
              <a:t>Зелени обрзници, </a:t>
            </a:r>
            <a:r>
              <a:rPr lang="ru-RU" sz="900" dirty="0">
                <a:solidFill>
                  <a:srgbClr val="00FF00"/>
                </a:solidFill>
                <a:effectLst/>
              </a:rPr>
              <a:t>издавач</a:t>
            </a:r>
            <a:r>
              <a:rPr lang="en-US" sz="900" dirty="0">
                <a:solidFill>
                  <a:srgbClr val="00FF00"/>
                </a:solidFill>
                <a:effectLst/>
              </a:rPr>
              <a:t> </a:t>
            </a:r>
            <a:r>
              <a:rPr lang="mk-MK" sz="900" dirty="0">
                <a:solidFill>
                  <a:srgbClr val="00FF00"/>
                </a:solidFill>
                <a:effectLst/>
              </a:rPr>
              <a:t>Министерство за финансии 600 мил.денари</a:t>
            </a:r>
            <a:endParaRPr lang="ru-RU" sz="900" dirty="0">
              <a:solidFill>
                <a:srgbClr val="00FF00"/>
              </a:solidFill>
              <a:effectLst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</a:pPr>
            <a:r>
              <a:rPr lang="ru-RU" sz="900" b="1" dirty="0">
                <a:solidFill>
                  <a:srgbClr val="FFFF66"/>
                </a:solidFill>
              </a:rPr>
              <a:t>Основна </a:t>
            </a:r>
            <a:r>
              <a:rPr lang="ru-RU" sz="900" b="1" dirty="0">
                <a:solidFill>
                  <a:srgbClr val="FFFF00"/>
                </a:solidFill>
              </a:rPr>
              <a:t>каматна стапка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Во текот на ов</a:t>
            </a:r>
            <a:r>
              <a:rPr lang="en-US" sz="900" dirty="0" err="1">
                <a:solidFill>
                  <a:schemeClr val="bg1"/>
                </a:solidFill>
              </a:rPr>
              <a:t>oj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mk-MK" sz="900" dirty="0">
                <a:solidFill>
                  <a:schemeClr val="bg1"/>
                </a:solidFill>
              </a:rPr>
              <a:t>квартал</a:t>
            </a:r>
            <a:r>
              <a:rPr lang="ru-RU" sz="900" dirty="0">
                <a:solidFill>
                  <a:schemeClr val="bg1"/>
                </a:solidFill>
              </a:rPr>
              <a:t>, Народната банка </a:t>
            </a:r>
            <a:r>
              <a:rPr lang="mk-MK" sz="900" dirty="0">
                <a:solidFill>
                  <a:schemeClr val="bg1"/>
                </a:solidFill>
              </a:rPr>
              <a:t>не направи</a:t>
            </a:r>
            <a:r>
              <a:rPr lang="ru-RU" sz="900" dirty="0">
                <a:solidFill>
                  <a:schemeClr val="bg1"/>
                </a:solidFill>
              </a:rPr>
              <a:t> промени во поставеноста на монетарната политика, при што основната каматна стапка на благајнички записи се задржа на нивото од 6,3%, а </a:t>
            </a:r>
            <a:r>
              <a:rPr lang="mk-MK" sz="900" dirty="0">
                <a:solidFill>
                  <a:schemeClr val="bg1"/>
                </a:solidFill>
              </a:rPr>
              <a:t>р</a:t>
            </a:r>
            <a:r>
              <a:rPr lang="ru-RU" sz="900" dirty="0">
                <a:solidFill>
                  <a:schemeClr val="bg1"/>
                </a:solidFill>
              </a:rPr>
              <a:t>еферентна стапка за пресметување на стапката на казнената камата </a:t>
            </a:r>
            <a:r>
              <a:rPr lang="mk-MK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 остана исто така на ниво од 6,3%</a:t>
            </a:r>
            <a:endParaRPr lang="en-US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Стапка на противцикличен заштитен слој</a:t>
            </a:r>
            <a:endParaRPr lang="en-US" sz="900" b="1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</a:rPr>
              <a:t>0.75%</a:t>
            </a:r>
            <a:endParaRPr lang="ru-RU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Стапки на задолжителната резерва на банки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Овој квартал се донесе нова одлука за зр со која обврски во денари над две години и денарските депозити на населението орочени над една година се ослободени од обврската за исполнување на задолжителната резерва,а до 2 години 6,5% (промена за дополнителни 1,5пп). За девизни обврските над 2 години се задржува на ниво од 21%, а за девизните обврски до 2 години ќе изнесува 5%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rgbClr val="00FF00"/>
                </a:solidFill>
              </a:rPr>
              <a:t>Во насока на поддршка на зелената агенга, основата за ЗР се намалува за новоодобрените кредити за финансирање проекти за производство на електрична енергија од обновливи извори</a:t>
            </a:r>
          </a:p>
          <a:p>
            <a:pPr algn="just"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Пазар на труд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Стапка на невработеност </a:t>
            </a:r>
            <a:r>
              <a:rPr lang="en-GB" sz="900" dirty="0">
                <a:solidFill>
                  <a:schemeClr val="bg1"/>
                </a:solidFill>
              </a:rPr>
              <a:t>1</a:t>
            </a:r>
            <a:r>
              <a:rPr lang="mk-MK" sz="900" dirty="0">
                <a:solidFill>
                  <a:schemeClr val="bg1"/>
                </a:solidFill>
              </a:rPr>
              <a:t>2,9%</a:t>
            </a:r>
            <a:endParaRPr lang="ru-RU" sz="900" b="1" dirty="0">
              <a:solidFill>
                <a:schemeClr val="bg1"/>
              </a:solidFill>
            </a:endParaRPr>
          </a:p>
          <a:p>
            <a:pPr algn="just"/>
            <a:r>
              <a:rPr lang="ru-RU" sz="900" dirty="0">
                <a:solidFill>
                  <a:schemeClr val="bg1"/>
                </a:solidFill>
              </a:rPr>
              <a:t>Извор: НБРМ Основни економски показатели на РС МАКЕДОНИЈА</a:t>
            </a:r>
            <a:endParaRPr lang="mk-MK" sz="900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6DFDC60-D7B5-420B-8CAB-146CA2032782}"/>
              </a:ext>
            </a:extLst>
          </p:cNvPr>
          <p:cNvSpPr txBox="1">
            <a:spLocks/>
          </p:cNvSpPr>
          <p:nvPr/>
        </p:nvSpPr>
        <p:spPr>
          <a:xfrm>
            <a:off x="87260" y="68001"/>
            <a:ext cx="11999742" cy="5206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Макроекономски показатели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51B0B9-4716-4655-90DD-99307075E936}"/>
              </a:ext>
            </a:extLst>
          </p:cNvPr>
          <p:cNvSpPr txBox="1"/>
          <p:nvPr/>
        </p:nvSpPr>
        <p:spPr>
          <a:xfrm>
            <a:off x="6242180" y="5939418"/>
            <a:ext cx="578523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200" dirty="0">
                <a:solidFill>
                  <a:srgbClr val="002060"/>
                </a:solidFill>
              </a:rPr>
              <a:t>Кредитен рејтинг на државата  </a:t>
            </a:r>
          </a:p>
          <a:p>
            <a:pPr algn="r"/>
            <a:r>
              <a:rPr lang="en-GB" sz="1200" dirty="0">
                <a:solidFill>
                  <a:srgbClr val="002060"/>
                </a:solidFill>
              </a:rPr>
              <a:t>‘BB</a:t>
            </a:r>
            <a:r>
              <a:rPr lang="mk-MK" sz="1200" dirty="0">
                <a:solidFill>
                  <a:srgbClr val="002060"/>
                </a:solidFill>
              </a:rPr>
              <a:t>+</a:t>
            </a:r>
            <a:r>
              <a:rPr lang="en-GB" sz="1200" dirty="0">
                <a:solidFill>
                  <a:srgbClr val="002060"/>
                </a:solidFill>
              </a:rPr>
              <a:t>' Ratings Affirmed; Outlook Stable</a:t>
            </a:r>
          </a:p>
          <a:p>
            <a:pPr algn="r"/>
            <a:r>
              <a:rPr lang="en-GB" sz="1200" b="1" dirty="0">
                <a:solidFill>
                  <a:srgbClr val="002060"/>
                </a:solidFill>
              </a:rPr>
              <a:t>Fitch, Credit rating agency</a:t>
            </a:r>
          </a:p>
          <a:p>
            <a:pPr algn="r"/>
            <a:r>
              <a:rPr lang="en-GB" sz="1400" b="1" dirty="0">
                <a:solidFill>
                  <a:srgbClr val="002060"/>
                </a:solidFill>
              </a:rPr>
              <a:t> </a:t>
            </a:r>
            <a:r>
              <a:rPr lang="ru-RU" sz="1000" b="1" dirty="0">
                <a:solidFill>
                  <a:srgbClr val="002060"/>
                </a:solidFill>
              </a:rPr>
              <a:t>Извор:</a:t>
            </a:r>
            <a:r>
              <a:rPr lang="en-US" sz="1000" b="1" dirty="0">
                <a:solidFill>
                  <a:srgbClr val="002060"/>
                </a:solidFill>
              </a:rPr>
              <a:t> </a:t>
            </a:r>
            <a:r>
              <a:rPr lang="en-GB" sz="1000" b="1" dirty="0">
                <a:solidFill>
                  <a:srgbClr val="002060"/>
                </a:solidFill>
              </a:rPr>
              <a:t>www.</a:t>
            </a:r>
            <a:r>
              <a:rPr lang="en-US" sz="1000" b="1" dirty="0">
                <a:solidFill>
                  <a:srgbClr val="002060"/>
                </a:solidFill>
              </a:rPr>
              <a:t> www.fitchratings.com (Rating Report Republic of North Macedonia │ 6 April 2024)</a:t>
            </a:r>
            <a:endParaRPr lang="en-US" sz="800" dirty="0">
              <a:solidFill>
                <a:srgbClr val="00206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243FA10-4288-DED2-4DB7-3BADE104AB88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F6BD9F-BB79-5496-B354-CE432B399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9877"/>
              </p:ext>
            </p:extLst>
          </p:nvPr>
        </p:nvGraphicFramePr>
        <p:xfrm>
          <a:off x="6095999" y="2603521"/>
          <a:ext cx="5931420" cy="3394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0703">
                  <a:extLst>
                    <a:ext uri="{9D8B030D-6E8A-4147-A177-3AD203B41FA5}">
                      <a16:colId xmlns:a16="http://schemas.microsoft.com/office/drawing/2014/main" val="2767790591"/>
                    </a:ext>
                  </a:extLst>
                </a:gridCol>
                <a:gridCol w="442332">
                  <a:extLst>
                    <a:ext uri="{9D8B030D-6E8A-4147-A177-3AD203B41FA5}">
                      <a16:colId xmlns:a16="http://schemas.microsoft.com/office/drawing/2014/main" val="3254119748"/>
                    </a:ext>
                  </a:extLst>
                </a:gridCol>
                <a:gridCol w="442332">
                  <a:extLst>
                    <a:ext uri="{9D8B030D-6E8A-4147-A177-3AD203B41FA5}">
                      <a16:colId xmlns:a16="http://schemas.microsoft.com/office/drawing/2014/main" val="1782117510"/>
                    </a:ext>
                  </a:extLst>
                </a:gridCol>
                <a:gridCol w="586628">
                  <a:extLst>
                    <a:ext uri="{9D8B030D-6E8A-4147-A177-3AD203B41FA5}">
                      <a16:colId xmlns:a16="http://schemas.microsoft.com/office/drawing/2014/main" val="2628850930"/>
                    </a:ext>
                  </a:extLst>
                </a:gridCol>
                <a:gridCol w="545852">
                  <a:extLst>
                    <a:ext uri="{9D8B030D-6E8A-4147-A177-3AD203B41FA5}">
                      <a16:colId xmlns:a16="http://schemas.microsoft.com/office/drawing/2014/main" val="1888200333"/>
                    </a:ext>
                  </a:extLst>
                </a:gridCol>
                <a:gridCol w="545852">
                  <a:extLst>
                    <a:ext uri="{9D8B030D-6E8A-4147-A177-3AD203B41FA5}">
                      <a16:colId xmlns:a16="http://schemas.microsoft.com/office/drawing/2014/main" val="2704362931"/>
                    </a:ext>
                  </a:extLst>
                </a:gridCol>
                <a:gridCol w="517721">
                  <a:extLst>
                    <a:ext uri="{9D8B030D-6E8A-4147-A177-3AD203B41FA5}">
                      <a16:colId xmlns:a16="http://schemas.microsoft.com/office/drawing/2014/main" val="1989707768"/>
                    </a:ext>
                  </a:extLst>
                </a:gridCol>
              </a:tblGrid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Клучни е</a:t>
                      </a: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кономски показатели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</a:t>
                      </a:r>
                      <a:r>
                        <a:rPr lang="mk-MK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2</a:t>
                      </a:r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23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Q3 23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</a:t>
                      </a:r>
                      <a:r>
                        <a:rPr lang="mk-MK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4</a:t>
                      </a:r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23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2023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O1 24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O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24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51017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18578"/>
                  </a:ext>
                </a:extLst>
              </a:tr>
              <a:tr h="285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Индекс на обемот на индустриското производство 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-3,1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-5,1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8743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Увоз на стоки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</a:t>
                      </a:r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2,778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2,708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2,900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11,14</a:t>
                      </a:r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2,736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51482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Извоз на стоки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2,125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1,988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2,082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8,32</a:t>
                      </a:r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1,929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50116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Реален раст на БДП (%) 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53427"/>
                  </a:ext>
                </a:extLst>
              </a:tr>
              <a:tr h="285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Буџетски биланс (салдо на цент</a:t>
                      </a: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буџет и фондови, % од БДП)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-2.3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-0,5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-1,6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-4,8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-1,6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-1.0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17703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Инфлација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CPI%)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13.6                     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9,4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87402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</a:rPr>
                        <a:t>Основна каматна стапка</a:t>
                      </a:r>
                      <a:endParaRPr lang="mk-MK" sz="1000" b="0" dirty="0">
                        <a:solidFill>
                          <a:srgbClr val="002060"/>
                        </a:solidFill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6.3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6.3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63272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</a:rPr>
                        <a:t>Стапка на противцикличен заштитен слој</a:t>
                      </a:r>
                      <a:endParaRPr lang="en-US" sz="1000" b="0" dirty="0">
                        <a:solidFill>
                          <a:srgbClr val="002060"/>
                        </a:solidFill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0.75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0.75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618559"/>
                  </a:ext>
                </a:extLst>
              </a:tr>
              <a:tr h="2827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Тековна сметка на билансот на плаќања (EUR'm)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-124.9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239.2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-111.7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01343"/>
                  </a:ext>
                </a:extLst>
              </a:tr>
              <a:tr h="410084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Бруто надворешен долг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072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11.463</a:t>
                      </a:r>
                      <a:r>
                        <a:rPr lang="en-US" sz="1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11.463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61648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Девизни резерви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4.189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3,901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4,538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4,538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4287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4.337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77393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Директни инвестиции - нето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122.4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206.2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523.1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235.9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31382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невработеност (%) 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1994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MKD/EUR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61.51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61.49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61.</a:t>
                      </a:r>
                      <a:r>
                        <a:rPr lang="mk-M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61,62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61,53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94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312EFF-853F-EE1F-D908-BD709B736087}"/>
              </a:ext>
            </a:extLst>
          </p:cNvPr>
          <p:cNvSpPr txBox="1"/>
          <p:nvPr/>
        </p:nvSpPr>
        <p:spPr>
          <a:xfrm>
            <a:off x="27673" y="6543777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4BF58A-7226-A175-51C7-B3BC257B3F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031699"/>
              </p:ext>
            </p:extLst>
          </p:nvPr>
        </p:nvGraphicFramePr>
        <p:xfrm>
          <a:off x="5967558" y="68001"/>
          <a:ext cx="6137182" cy="2386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93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7CFA-B8B5-4C99-865E-4AC3B9A1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br>
              <a:rPr lang="mk-MK" sz="1400" b="1" dirty="0">
                <a:solidFill>
                  <a:srgbClr val="FF0909"/>
                </a:solidFill>
                <a:latin typeface="+mn-lt"/>
                <a:cs typeface="Aldhabi" panose="020B0604020202020204" pitchFamily="2" charset="-78"/>
              </a:rPr>
            </a:br>
            <a:endParaRPr lang="en-US" sz="1400" b="1" dirty="0">
              <a:solidFill>
                <a:srgbClr val="FF0909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04996" y="4399782"/>
            <a:ext cx="7962758" cy="2336847"/>
          </a:xfrm>
          <a:prstGeom prst="roundRect">
            <a:avLst>
              <a:gd name="adj" fmla="val 20745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99CC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numCol="2" anchor="ctr">
            <a:noAutofit/>
          </a:bodyPr>
          <a:lstStyle/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100" dirty="0">
                <a:solidFill>
                  <a:srgbClr val="002060"/>
                </a:solidFill>
              </a:rPr>
              <a:t>Банкарскиот сектор се состои од 13 банки, </a:t>
            </a:r>
            <a:r>
              <a:rPr lang="en-US" sz="1100" dirty="0">
                <a:solidFill>
                  <a:srgbClr val="002060"/>
                </a:solidFill>
              </a:rPr>
              <a:t>5 </a:t>
            </a:r>
            <a:r>
              <a:rPr lang="mk-MK" sz="1100" dirty="0">
                <a:solidFill>
                  <a:srgbClr val="002060"/>
                </a:solidFill>
              </a:rPr>
              <a:t>големи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</a:t>
            </a:r>
            <a:r>
              <a:rPr lang="en-GB" sz="1100" dirty="0">
                <a:solidFill>
                  <a:srgbClr val="002060"/>
                </a:solidFill>
              </a:rPr>
              <a:t> 611.080</a:t>
            </a:r>
            <a:r>
              <a:rPr lang="mk-MK" sz="1100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мил.денари</a:t>
            </a:r>
            <a:r>
              <a:rPr lang="en-US" sz="1100" dirty="0">
                <a:solidFill>
                  <a:srgbClr val="002060"/>
                </a:solidFill>
              </a:rPr>
              <a:t>) </a:t>
            </a:r>
            <a:r>
              <a:rPr lang="mk-MK" sz="1100" dirty="0">
                <a:solidFill>
                  <a:srgbClr val="002060"/>
                </a:solidFill>
              </a:rPr>
              <a:t>со </a:t>
            </a:r>
            <a:r>
              <a:rPr lang="en-US" sz="1100" dirty="0">
                <a:solidFill>
                  <a:srgbClr val="002060"/>
                </a:solidFill>
              </a:rPr>
              <a:t>8</a:t>
            </a:r>
            <a:r>
              <a:rPr lang="mk-MK" sz="1100" dirty="0">
                <a:solidFill>
                  <a:srgbClr val="002060"/>
                </a:solidFill>
              </a:rPr>
              <a:t>1</a:t>
            </a:r>
            <a:r>
              <a:rPr lang="en-US" sz="1100" dirty="0">
                <a:solidFill>
                  <a:srgbClr val="002060"/>
                </a:solidFill>
              </a:rPr>
              <a:t>% </a:t>
            </a:r>
            <a:r>
              <a:rPr lang="mk-MK" sz="1100" dirty="0">
                <a:solidFill>
                  <a:srgbClr val="002060"/>
                </a:solidFill>
              </a:rPr>
              <a:t>учество во вкупната актива</a:t>
            </a:r>
            <a:r>
              <a:rPr lang="en-US" sz="1100" dirty="0">
                <a:solidFill>
                  <a:srgbClr val="002060"/>
                </a:solidFill>
              </a:rPr>
              <a:t>,</a:t>
            </a:r>
            <a:r>
              <a:rPr lang="mk-MK" sz="1100" dirty="0">
                <a:solidFill>
                  <a:srgbClr val="002060"/>
                </a:solidFill>
              </a:rPr>
              <a:t> </a:t>
            </a:r>
            <a:r>
              <a:rPr lang="en-US" sz="1100" dirty="0">
                <a:solidFill>
                  <a:srgbClr val="002060"/>
                </a:solidFill>
              </a:rPr>
              <a:t>3 </a:t>
            </a:r>
            <a:r>
              <a:rPr lang="mk-MK" sz="1100" dirty="0">
                <a:solidFill>
                  <a:srgbClr val="002060"/>
                </a:solidFill>
              </a:rPr>
              <a:t>средни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 </a:t>
            </a:r>
            <a:r>
              <a:rPr lang="en-US" sz="1100" b="0" i="0" u="none" strike="noStrike" dirty="0">
                <a:solidFill>
                  <a:srgbClr val="002060"/>
                </a:solidFill>
                <a:effectLst/>
              </a:rPr>
              <a:t>92,945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мил.денари</a:t>
            </a:r>
            <a:r>
              <a:rPr lang="en-US" sz="1100" b="0" i="0" dirty="0">
                <a:solidFill>
                  <a:srgbClr val="002060"/>
                </a:solidFill>
                <a:effectLst/>
              </a:rPr>
              <a:t>)</a:t>
            </a:r>
            <a:r>
              <a:rPr lang="mk-MK" sz="1100" b="0" i="0" dirty="0">
                <a:solidFill>
                  <a:srgbClr val="002060"/>
                </a:solidFill>
                <a:effectLst/>
              </a:rPr>
              <a:t> со</a:t>
            </a:r>
            <a:r>
              <a:rPr lang="en-US" sz="1100" b="0" i="0" dirty="0">
                <a:solidFill>
                  <a:srgbClr val="002060"/>
                </a:solidFill>
                <a:effectLst/>
              </a:rPr>
              <a:t> </a:t>
            </a:r>
            <a:r>
              <a:rPr lang="en-US" sz="1100" dirty="0">
                <a:solidFill>
                  <a:srgbClr val="002060"/>
                </a:solidFill>
              </a:rPr>
              <a:t>1</a:t>
            </a:r>
            <a:r>
              <a:rPr lang="en-GB" sz="1100" dirty="0">
                <a:solidFill>
                  <a:srgbClr val="002060"/>
                </a:solidFill>
              </a:rPr>
              <a:t>2</a:t>
            </a:r>
            <a:r>
              <a:rPr lang="mk-MK" sz="1100" dirty="0">
                <a:solidFill>
                  <a:srgbClr val="002060"/>
                </a:solidFill>
              </a:rPr>
              <a:t>% учество</a:t>
            </a:r>
            <a:r>
              <a:rPr lang="en-US" sz="1100" dirty="0">
                <a:solidFill>
                  <a:srgbClr val="002060"/>
                </a:solidFill>
              </a:rPr>
              <a:t>, 5</a:t>
            </a:r>
            <a:r>
              <a:rPr lang="mk-MK" sz="1100" dirty="0">
                <a:solidFill>
                  <a:srgbClr val="002060"/>
                </a:solidFill>
              </a:rPr>
              <a:t> мали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 </a:t>
            </a:r>
            <a:r>
              <a:rPr lang="en-US" sz="1100" b="0" i="0" u="none" strike="noStrike" dirty="0">
                <a:solidFill>
                  <a:srgbClr val="002060"/>
                </a:solidFill>
                <a:effectLst/>
              </a:rPr>
              <a:t>47,219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 денари</a:t>
            </a:r>
            <a:r>
              <a:rPr lang="en-US" sz="1100" dirty="0">
                <a:solidFill>
                  <a:srgbClr val="002060"/>
                </a:solidFill>
              </a:rPr>
              <a:t>) </a:t>
            </a:r>
            <a:r>
              <a:rPr lang="mk-MK" sz="1100" dirty="0">
                <a:solidFill>
                  <a:srgbClr val="002060"/>
                </a:solidFill>
              </a:rPr>
              <a:t>со </a:t>
            </a:r>
            <a:r>
              <a:rPr lang="en-US" sz="1100" dirty="0">
                <a:solidFill>
                  <a:srgbClr val="002060"/>
                </a:solidFill>
              </a:rPr>
              <a:t>6% </a:t>
            </a:r>
            <a:r>
              <a:rPr lang="mk-MK" sz="1100" dirty="0">
                <a:solidFill>
                  <a:srgbClr val="002060"/>
                </a:solidFill>
              </a:rPr>
              <a:t>учество и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2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штедилници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100" dirty="0">
                <a:solidFill>
                  <a:srgbClr val="002060"/>
                </a:solidFill>
              </a:rPr>
              <a:t>Вкупна актива на ниво на банкарски систем изнесува </a:t>
            </a:r>
            <a:r>
              <a:rPr lang="en-US" sz="1100" b="0" i="0" u="none" strike="noStrike" dirty="0">
                <a:solidFill>
                  <a:srgbClr val="002060"/>
                </a:solidFill>
                <a:effectLst/>
              </a:rPr>
              <a:t>751,244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мил.денари и бележи годишен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пораст од </a:t>
            </a:r>
            <a:r>
              <a:rPr lang="en-US" sz="1100" dirty="0">
                <a:solidFill>
                  <a:srgbClr val="002060"/>
                </a:solidFill>
              </a:rPr>
              <a:t>7.5</a:t>
            </a:r>
            <a:r>
              <a:rPr lang="mk-MK" sz="1100" dirty="0">
                <a:solidFill>
                  <a:srgbClr val="002060"/>
                </a:solidFill>
              </a:rPr>
              <a:t>% односно 1</a:t>
            </a:r>
            <a:r>
              <a:rPr lang="en-US" sz="1100" dirty="0">
                <a:solidFill>
                  <a:srgbClr val="002060"/>
                </a:solidFill>
              </a:rPr>
              <a:t>.7</a:t>
            </a:r>
            <a:r>
              <a:rPr lang="mk-MK" sz="1100" dirty="0">
                <a:solidFill>
                  <a:srgbClr val="002060"/>
                </a:solidFill>
              </a:rPr>
              <a:t>% на квартална основа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и истиот е поддржан со растот на депозитната база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за </a:t>
            </a:r>
            <a:r>
              <a:rPr lang="en-GB" sz="1100" dirty="0">
                <a:solidFill>
                  <a:srgbClr val="002060"/>
                </a:solidFill>
              </a:rPr>
              <a:t>6.8</a:t>
            </a:r>
            <a:r>
              <a:rPr lang="mk-MK" sz="1100" dirty="0">
                <a:solidFill>
                  <a:srgbClr val="002060"/>
                </a:solidFill>
              </a:rPr>
              <a:t>% на годишно ниво односно </a:t>
            </a:r>
            <a:r>
              <a:rPr lang="en-US" sz="1100" dirty="0">
                <a:solidFill>
                  <a:srgbClr val="002060"/>
                </a:solidFill>
              </a:rPr>
              <a:t>1.9</a:t>
            </a:r>
            <a:r>
              <a:rPr lang="mk-MK" sz="1100" dirty="0">
                <a:solidFill>
                  <a:srgbClr val="002060"/>
                </a:solidFill>
              </a:rPr>
              <a:t>% на квартална основа и капиталната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позиција на банките со годишен пораст од </a:t>
            </a:r>
            <a:r>
              <a:rPr lang="en-GB" sz="1100" dirty="0">
                <a:solidFill>
                  <a:srgbClr val="002060"/>
                </a:solidFill>
              </a:rPr>
              <a:t>1</a:t>
            </a:r>
            <a:r>
              <a:rPr lang="mk-MK" sz="1100" dirty="0">
                <a:solidFill>
                  <a:srgbClr val="002060"/>
                </a:solidFill>
              </a:rPr>
              <a:t>1,</a:t>
            </a:r>
            <a:r>
              <a:rPr lang="en-US" sz="1100" dirty="0">
                <a:solidFill>
                  <a:srgbClr val="002060"/>
                </a:solidFill>
              </a:rPr>
              <a:t>0</a:t>
            </a:r>
            <a:r>
              <a:rPr lang="mk-MK" sz="1100" dirty="0">
                <a:solidFill>
                  <a:srgbClr val="002060"/>
                </a:solidFill>
              </a:rPr>
              <a:t>% или </a:t>
            </a:r>
            <a:r>
              <a:rPr lang="en-US" sz="1100" dirty="0">
                <a:solidFill>
                  <a:srgbClr val="002060"/>
                </a:solidFill>
              </a:rPr>
              <a:t>1.5</a:t>
            </a:r>
            <a:r>
              <a:rPr lang="mk-MK" sz="1100" dirty="0">
                <a:solidFill>
                  <a:srgbClr val="002060"/>
                </a:solidFill>
              </a:rPr>
              <a:t>% квартално. Кредитите бележат годишен пораст од 6,</a:t>
            </a:r>
            <a:r>
              <a:rPr lang="en-US" sz="1100" dirty="0">
                <a:solidFill>
                  <a:srgbClr val="002060"/>
                </a:solidFill>
              </a:rPr>
              <a:t>5</a:t>
            </a:r>
            <a:r>
              <a:rPr lang="mk-MK" sz="1100" dirty="0">
                <a:solidFill>
                  <a:srgbClr val="002060"/>
                </a:solidFill>
              </a:rPr>
              <a:t>% и квартално </a:t>
            </a:r>
            <a:r>
              <a:rPr lang="en-US" sz="1100" dirty="0">
                <a:solidFill>
                  <a:srgbClr val="002060"/>
                </a:solidFill>
              </a:rPr>
              <a:t>3</a:t>
            </a:r>
            <a:r>
              <a:rPr lang="mk-MK" sz="1100" dirty="0">
                <a:solidFill>
                  <a:srgbClr val="002060"/>
                </a:solidFill>
              </a:rPr>
              <a:t>%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Учество на странски капитал во сопственичката структура 78,</a:t>
            </a:r>
            <a:r>
              <a:rPr lang="en-US" sz="1000" dirty="0">
                <a:solidFill>
                  <a:srgbClr val="002060"/>
                </a:solidFill>
              </a:rPr>
              <a:t>9</a:t>
            </a:r>
            <a:r>
              <a:rPr lang="mk-MK" sz="1000" dirty="0">
                <a:solidFill>
                  <a:srgbClr val="002060"/>
                </a:solidFill>
              </a:rPr>
              <a:t>% </a:t>
            </a:r>
            <a:endParaRPr lang="en-GB" sz="1000" dirty="0">
              <a:solidFill>
                <a:srgbClr val="002060"/>
              </a:solidFill>
            </a:endParaRP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Нивото на финансиска интермедијација</a:t>
            </a:r>
            <a:r>
              <a:rPr lang="en-GB" sz="1000" dirty="0">
                <a:solidFill>
                  <a:srgbClr val="002060"/>
                </a:solidFill>
              </a:rPr>
              <a:t>:</a:t>
            </a:r>
            <a:r>
              <a:rPr lang="mk-MK" sz="1000" dirty="0">
                <a:solidFill>
                  <a:srgbClr val="002060"/>
                </a:solidFill>
              </a:rPr>
              <a:t>  </a:t>
            </a:r>
          </a:p>
          <a:p>
            <a:pPr lvl="1" algn="just">
              <a:spcBef>
                <a:spcPct val="35000"/>
              </a:spcBef>
              <a:buFont typeface="Wingdings" panose="05000000000000000000" pitchFamily="2" charset="2"/>
              <a:buChar char="ü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Вкупната 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на банкарскиот систем</a:t>
            </a:r>
            <a:r>
              <a:rPr lang="en-US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87,1% што укажува на доминантната позиција на банките во финансискиот систем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Депозити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63%</a:t>
            </a:r>
            <a:endParaRPr lang="en-US" sz="10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Кредити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5</a:t>
            </a:r>
            <a:r>
              <a:rPr lang="en-GB" sz="1000" dirty="0">
                <a:solidFill>
                  <a:srgbClr val="002060"/>
                </a:solidFill>
              </a:rPr>
              <a:t>3</a:t>
            </a:r>
            <a:r>
              <a:rPr lang="mk-MK" sz="1000" dirty="0">
                <a:solidFill>
                  <a:srgbClr val="002060"/>
                </a:solidFill>
              </a:rPr>
              <a:t>,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%</a:t>
            </a:r>
            <a:endParaRPr lang="en-GB" sz="10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0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mk-MK" sz="1000" b="1" dirty="0">
                <a:solidFill>
                  <a:srgbClr val="002060"/>
                </a:solidFill>
                <a:cs typeface="Arial" panose="020B0604020202020204" pitchFamily="34" charset="0"/>
              </a:rPr>
              <a:t>	</a:t>
            </a: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Извор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	Народна Банка,Отсек за финансискастабилност, 	</a:t>
            </a:r>
            <a:r>
              <a:rPr lang="ru-RU" sz="1000" dirty="0">
                <a:solidFill>
                  <a:srgbClr val="00B0F0"/>
                </a:solidFill>
                <a:cs typeface="Arial" panose="020B0604020202020204" pitchFamily="34" charset="0"/>
              </a:rPr>
              <a:t>Последна ревизија на податоците на БДП 	(по тековни цени):  </a:t>
            </a: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0</a:t>
            </a:r>
            <a:r>
              <a:rPr lang="en-US" sz="1000" dirty="0">
                <a:solidFill>
                  <a:srgbClr val="00B0F0"/>
                </a:solidFill>
                <a:cs typeface="Arial" panose="020B0604020202020204" pitchFamily="34" charset="0"/>
              </a:rPr>
              <a:t>4</a:t>
            </a:r>
            <a:r>
              <a:rPr lang="ru-RU" sz="1000" dirty="0">
                <a:solidFill>
                  <a:srgbClr val="00B0F0"/>
                </a:solidFill>
                <a:cs typeface="Arial" panose="020B0604020202020204" pitchFamily="34" charset="0"/>
              </a:rPr>
              <a:t>.</a:t>
            </a:r>
            <a:r>
              <a:rPr lang="en-US" sz="1000" dirty="0">
                <a:solidFill>
                  <a:srgbClr val="00B0F0"/>
                </a:solidFill>
                <a:cs typeface="Arial" panose="020B0604020202020204" pitchFamily="34" charset="0"/>
              </a:rPr>
              <a:t>9</a:t>
            </a:r>
            <a:r>
              <a:rPr lang="ru-RU" sz="1000" dirty="0">
                <a:solidFill>
                  <a:srgbClr val="00B0F0"/>
                </a:solidFill>
                <a:cs typeface="Arial" panose="020B0604020202020204" pitchFamily="34" charset="0"/>
              </a:rPr>
              <a:t>.2024</a:t>
            </a:r>
            <a:endParaRPr lang="mk-MK" sz="10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508" y="69726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6848CB-8340-5DD6-EF3B-BD11A5B8C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17300"/>
              </p:ext>
            </p:extLst>
          </p:nvPr>
        </p:nvGraphicFramePr>
        <p:xfrm>
          <a:off x="104996" y="799689"/>
          <a:ext cx="7809551" cy="1597351"/>
        </p:xfrm>
        <a:graphic>
          <a:graphicData uri="http://schemas.openxmlformats.org/drawingml/2006/table">
            <a:tbl>
              <a:tblPr/>
              <a:tblGrid>
                <a:gridCol w="1458225">
                  <a:extLst>
                    <a:ext uri="{9D8B030D-6E8A-4147-A177-3AD203B41FA5}">
                      <a16:colId xmlns:a16="http://schemas.microsoft.com/office/drawing/2014/main" val="456536985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652805394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80396809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4173392692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3343805908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062820131"/>
                    </a:ext>
                  </a:extLst>
                </a:gridCol>
                <a:gridCol w="372613">
                  <a:extLst>
                    <a:ext uri="{9D8B030D-6E8A-4147-A177-3AD203B41FA5}">
                      <a16:colId xmlns:a16="http://schemas.microsoft.com/office/drawing/2014/main" val="2425346250"/>
                    </a:ext>
                  </a:extLst>
                </a:gridCol>
                <a:gridCol w="1050807">
                  <a:extLst>
                    <a:ext uri="{9D8B030D-6E8A-4147-A177-3AD203B41FA5}">
                      <a16:colId xmlns:a16="http://schemas.microsoft.com/office/drawing/2014/main" val="2846665693"/>
                    </a:ext>
                  </a:extLst>
                </a:gridCol>
                <a:gridCol w="1026516">
                  <a:extLst>
                    <a:ext uri="{9D8B030D-6E8A-4147-A177-3AD203B41FA5}">
                      <a16:colId xmlns:a16="http://schemas.microsoft.com/office/drawing/2014/main" val="172003340"/>
                    </a:ext>
                  </a:extLst>
                </a:gridCol>
              </a:tblGrid>
              <a:tr h="377351">
                <a:tc>
                  <a:txBody>
                    <a:bodyPr/>
                    <a:lstStyle/>
                    <a:p>
                      <a:pPr algn="l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во милиони денари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8027"/>
                  </a:ext>
                </a:extLst>
              </a:tr>
              <a:tr h="3046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Вкупна Актива на банкарскиот сектор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699,060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703,78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58756"/>
                  </a:ext>
                </a:extLst>
              </a:tr>
              <a:tr h="305370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430,213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432,312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440,560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444,977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458,207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88303"/>
                  </a:ext>
                </a:extLst>
              </a:tr>
              <a:tr h="278794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509,826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516,317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39861"/>
                  </a:ext>
                </a:extLst>
              </a:tr>
              <a:tr h="291031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89,731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92,561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5577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5FE58E6-57D2-361A-87CE-2819D5ACF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472287"/>
              </p:ext>
            </p:extLst>
          </p:nvPr>
        </p:nvGraphicFramePr>
        <p:xfrm>
          <a:off x="8067754" y="911854"/>
          <a:ext cx="4249196" cy="3117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DAF2B5-0AE0-A802-A63E-1EC18F240A50}"/>
              </a:ext>
            </a:extLst>
          </p:cNvPr>
          <p:cNvSpPr txBox="1"/>
          <p:nvPr/>
        </p:nvSpPr>
        <p:spPr>
          <a:xfrm>
            <a:off x="862188" y="2441173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E1127414-1A00-FA1D-50AD-84B1408A69C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66EFC-063B-3700-9B8A-1A959550FB9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14533C8-3BC6-8834-5732-653B6A3C0F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678583"/>
              </p:ext>
            </p:extLst>
          </p:nvPr>
        </p:nvGraphicFramePr>
        <p:xfrm>
          <a:off x="8154955" y="4399782"/>
          <a:ext cx="3932048" cy="2336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1889607-8E2D-0133-527D-56F48FEA61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344531"/>
              </p:ext>
            </p:extLst>
          </p:nvPr>
        </p:nvGraphicFramePr>
        <p:xfrm>
          <a:off x="104997" y="2441174"/>
          <a:ext cx="3879174" cy="188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4ABCE1E-05D1-D84E-DD12-20B65FA7E9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224634"/>
              </p:ext>
            </p:extLst>
          </p:nvPr>
        </p:nvGraphicFramePr>
        <p:xfrm>
          <a:off x="4037045" y="2467944"/>
          <a:ext cx="3879174" cy="1984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52579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88334" y="3156294"/>
            <a:ext cx="7033559" cy="3586642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Во структурата на вкупната актива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високоликвидната актива  учествува со 3</a:t>
            </a:r>
            <a:r>
              <a:rPr lang="en-US" sz="1100" dirty="0">
                <a:solidFill>
                  <a:schemeClr val="bg1"/>
                </a:solidFill>
              </a:rPr>
              <a:t>0</a:t>
            </a:r>
            <a:r>
              <a:rPr lang="ru-RU" sz="1100" dirty="0">
                <a:solidFill>
                  <a:schemeClr val="bg1"/>
                </a:solidFill>
              </a:rPr>
              <a:t>%* додека пак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кредитите  учествуваат со 6</a:t>
            </a:r>
            <a:r>
              <a:rPr lang="en-US" sz="1100" dirty="0">
                <a:solidFill>
                  <a:schemeClr val="bg1"/>
                </a:solidFill>
              </a:rPr>
              <a:t>1</a:t>
            </a:r>
            <a:r>
              <a:rPr lang="ru-RU" sz="1100" dirty="0">
                <a:solidFill>
                  <a:schemeClr val="bg1"/>
                </a:solidFill>
              </a:rPr>
              <a:t>%, остатокот од </a:t>
            </a:r>
            <a:r>
              <a:rPr lang="mk-MK" sz="1100" dirty="0">
                <a:solidFill>
                  <a:schemeClr val="bg1"/>
                </a:solidFill>
              </a:rPr>
              <a:t>9</a:t>
            </a:r>
            <a:r>
              <a:rPr lang="ru-RU" sz="1100" dirty="0">
                <a:solidFill>
                  <a:schemeClr val="bg1"/>
                </a:solidFill>
              </a:rPr>
              <a:t>% е останата актива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Стабилното учество на ликвидните средства упатува на соодветно управување со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ликвидносниот ризик  од страна на банките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Стапката на покриеност со ликвидност на банкарскиот систем (англ. Liquidity Coverage Ratio)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изнесува </a:t>
            </a:r>
            <a:r>
              <a:rPr lang="en-GB" sz="1100" dirty="0">
                <a:solidFill>
                  <a:schemeClr val="bg1"/>
                </a:solidFill>
              </a:rPr>
              <a:t>2</a:t>
            </a:r>
            <a:r>
              <a:rPr lang="mk-MK" sz="1100" dirty="0">
                <a:solidFill>
                  <a:schemeClr val="bg1"/>
                </a:solidFill>
              </a:rPr>
              <a:t>7</a:t>
            </a:r>
            <a:r>
              <a:rPr lang="en-US" sz="1100" dirty="0">
                <a:solidFill>
                  <a:schemeClr val="bg1"/>
                </a:solidFill>
              </a:rPr>
              <a:t>6</a:t>
            </a:r>
            <a:r>
              <a:rPr lang="mk-MK" sz="1100" dirty="0">
                <a:solidFill>
                  <a:schemeClr val="bg1"/>
                </a:solidFill>
              </a:rPr>
              <a:t>,</a:t>
            </a:r>
            <a:r>
              <a:rPr lang="en-US" sz="1100" dirty="0">
                <a:solidFill>
                  <a:schemeClr val="bg1"/>
                </a:solidFill>
              </a:rPr>
              <a:t>4</a:t>
            </a:r>
            <a:r>
              <a:rPr lang="en-GB" sz="1100" dirty="0">
                <a:solidFill>
                  <a:schemeClr val="bg1"/>
                </a:solidFill>
              </a:rPr>
              <a:t>%</a:t>
            </a:r>
            <a:r>
              <a:rPr lang="ru-RU" sz="1100" dirty="0">
                <a:solidFill>
                  <a:schemeClr val="bg1"/>
                </a:solidFill>
              </a:rPr>
              <a:t>, што е 2,8 пати повисоко ниво од регулаторниот минимум (100%) и го потврдува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задоволителниот обем на ликвидност со кој располага банкарски систем</a:t>
            </a:r>
            <a:r>
              <a:rPr lang="en-GB" sz="1100" dirty="0">
                <a:solidFill>
                  <a:schemeClr val="bg1"/>
                </a:solidFill>
              </a:rPr>
              <a:t>**</a:t>
            </a:r>
            <a:r>
              <a:rPr lang="mk-MK" sz="1100" dirty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rgbClr val="FF99CC"/>
                </a:solidFill>
              </a:rPr>
              <a:t>(</a:t>
            </a:r>
            <a:r>
              <a:rPr lang="mk-MK" sz="1100" b="1" dirty="0">
                <a:solidFill>
                  <a:srgbClr val="FF99CC"/>
                </a:solidFill>
              </a:rPr>
              <a:t>Е</a:t>
            </a:r>
            <a:r>
              <a:rPr lang="mk-MK" sz="1100" b="1" dirty="0">
                <a:solidFill>
                  <a:srgbClr val="FF99FF"/>
                </a:solidFill>
              </a:rPr>
              <a:t>ВРОЗОНА </a:t>
            </a:r>
            <a:r>
              <a:rPr lang="en-GB" sz="1100" b="1" dirty="0">
                <a:solidFill>
                  <a:srgbClr val="FF99FF"/>
                </a:solidFill>
              </a:rPr>
              <a:t>LCR</a:t>
            </a:r>
            <a:r>
              <a:rPr lang="mk-MK" sz="1100" b="1" dirty="0">
                <a:solidFill>
                  <a:srgbClr val="FF99FF"/>
                </a:solidFill>
              </a:rPr>
              <a:t> </a:t>
            </a:r>
            <a:r>
              <a:rPr lang="en-GB" sz="1100" b="1" dirty="0">
                <a:solidFill>
                  <a:srgbClr val="FF99FF"/>
                </a:solidFill>
              </a:rPr>
              <a:t>1</a:t>
            </a:r>
            <a:r>
              <a:rPr lang="mk-MK" sz="1100" b="1" dirty="0">
                <a:solidFill>
                  <a:srgbClr val="FF99FF"/>
                </a:solidFill>
              </a:rPr>
              <a:t>5</a:t>
            </a:r>
            <a:r>
              <a:rPr lang="en-US" sz="1100" b="1" dirty="0">
                <a:solidFill>
                  <a:srgbClr val="FF99FF"/>
                </a:solidFill>
              </a:rPr>
              <a:t>9,39</a:t>
            </a:r>
            <a:r>
              <a:rPr lang="mk-MK" sz="1100" b="1" dirty="0">
                <a:solidFill>
                  <a:srgbClr val="FF99FF"/>
                </a:solidFill>
              </a:rPr>
              <a:t>%</a:t>
            </a:r>
            <a:r>
              <a:rPr lang="en-GB" sz="1100" b="1" dirty="0">
                <a:solidFill>
                  <a:srgbClr val="FF99FF"/>
                </a:solidFill>
              </a:rPr>
              <a:t>) </a:t>
            </a:r>
            <a:endParaRPr kumimoji="0" lang="mk-MK" sz="1100" b="1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 /Крат.обврски </a:t>
            </a:r>
            <a:r>
              <a:rPr lang="en-GB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mk-MK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актива/Депоз</a:t>
            </a:r>
            <a:r>
              <a:rPr lang="en-GB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население 6</a:t>
            </a:r>
            <a:r>
              <a:rPr lang="en-US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Кредити/Депозити 8</a:t>
            </a:r>
            <a:r>
              <a:rPr lang="en-US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  <a:endParaRPr lang="mk-MK" sz="11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*Ликвидни средства  се паричните средства кај Народна банка, благајничките записи,  државни обврзници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**</a:t>
            </a:r>
            <a:r>
              <a:rPr lang="mk-MK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 3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rgbClr val="00B0F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GB" sz="1100" i="1" dirty="0">
                <a:solidFill>
                  <a:srgbClr val="00B0F0"/>
                </a:solidFill>
              </a:rPr>
              <a:t>Methodology for calculation of LCR is in accordance with requirements of Basel III accord</a:t>
            </a:r>
            <a:r>
              <a:rPr lang="mk-MK" sz="1100" i="1" dirty="0">
                <a:solidFill>
                  <a:srgbClr val="00B0F0"/>
                </a:solidFill>
              </a:rPr>
              <a:t>)</a:t>
            </a:r>
            <a:endParaRPr lang="en-GB" sz="1100" i="1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B0F0"/>
                </a:solidFill>
              </a:rPr>
              <a:t>Извор</a:t>
            </a:r>
            <a:r>
              <a:rPr lang="en-GB" sz="1100" dirty="0">
                <a:solidFill>
                  <a:srgbClr val="00B0F0"/>
                </a:solidFill>
              </a:rPr>
              <a:t>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rgbClr val="00B0F0"/>
                </a:solidFill>
              </a:rPr>
              <a:t>ИЗВЕШТАЈ ЗА РИЗИЦИТЕ ВО БАНКАРСКИОТ СИСТЕМ НА РС МАКЕДОНИЈА, анекс 27</a:t>
            </a:r>
            <a:r>
              <a:rPr lang="en-US" sz="1100" dirty="0">
                <a:solidFill>
                  <a:srgbClr val="00B0F0"/>
                </a:solidFill>
              </a:rPr>
              <a:t>, </a:t>
            </a:r>
            <a:r>
              <a:rPr lang="mk-MK" sz="1100" dirty="0">
                <a:solidFill>
                  <a:srgbClr val="00B0F0"/>
                </a:solidFill>
              </a:rPr>
              <a:t>КВАРТАЛЕН ИЗВЕШТАЈ 2024 година</a:t>
            </a:r>
            <a:endParaRPr lang="ru-RU" sz="11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100" b="1" dirty="0">
                <a:solidFill>
                  <a:srgbClr val="00B0F0"/>
                </a:solidFill>
              </a:rPr>
              <a:t>│</a:t>
            </a: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100" dirty="0">
                <a:solidFill>
                  <a:srgbClr val="00B0F0"/>
                </a:solidFill>
              </a:rPr>
              <a:t> </a:t>
            </a:r>
            <a:endParaRPr lang="ru-RU" sz="1100" b="0" i="0" u="none" strike="noStrike" kern="1200" dirty="0">
              <a:solidFill>
                <a:srgbClr val="002060"/>
              </a:solidFill>
              <a:effectLst/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5895" y="24299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423FFB0-A0BA-411F-A76B-06B07A0D5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24537"/>
              </p:ext>
            </p:extLst>
          </p:nvPr>
        </p:nvGraphicFramePr>
        <p:xfrm>
          <a:off x="410599" y="734590"/>
          <a:ext cx="2604056" cy="257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C7E578DC-BBA2-D74B-B05D-C736313E3223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62AB03-008F-2E9C-AA39-AADAFD2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Актива 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Credit Risk and Asset Quality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399E2-5B49-07CA-4D92-F0728963C75D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B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858401"/>
              </p:ext>
            </p:extLst>
          </p:nvPr>
        </p:nvGraphicFramePr>
        <p:xfrm>
          <a:off x="3014655" y="1361929"/>
          <a:ext cx="4466979" cy="179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1CB6190-9FE7-2825-3230-31F703583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095008"/>
              </p:ext>
            </p:extLst>
          </p:nvPr>
        </p:nvGraphicFramePr>
        <p:xfrm>
          <a:off x="7409436" y="1114288"/>
          <a:ext cx="4313585" cy="272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54955BE-8343-1AB4-C5E4-9540DF429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614655"/>
              </p:ext>
            </p:extLst>
          </p:nvPr>
        </p:nvGraphicFramePr>
        <p:xfrm>
          <a:off x="7401146" y="4102436"/>
          <a:ext cx="4330164" cy="2289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1063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B70E9A-EE27-9632-C4B7-6EA1FD7A0C2D}"/>
              </a:ext>
            </a:extLst>
          </p:cNvPr>
          <p:cNvSpPr txBox="1"/>
          <p:nvPr/>
        </p:nvSpPr>
        <p:spPr>
          <a:xfrm>
            <a:off x="3361374" y="572463"/>
            <a:ext cx="1503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A7F0B9C-169A-52D4-331C-492BCFCF3CD1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CFB7EAC-729A-2E44-8815-91B5CB34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33" y="28526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/</a:t>
            </a:r>
            <a:r>
              <a:rPr lang="mk-MK" sz="8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800" dirty="0">
              <a:solidFill>
                <a:srgbClr val="00FF0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85ECCF-5EE0-7630-A8F2-CB05A4CCE571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22" name="AutoShape 6">
            <a:extLst>
              <a:ext uri="{FF2B5EF4-FFF2-40B4-BE49-F238E27FC236}">
                <a16:creationId xmlns:a16="http://schemas.microsoft.com/office/drawing/2014/main" id="{0A4109AE-9660-4CDA-D07D-CF7507936DF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gray">
          <a:xfrm>
            <a:off x="188173" y="3140221"/>
            <a:ext cx="5207648" cy="3684588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Во вкупниот износ на кр</a:t>
            </a:r>
            <a:r>
              <a:rPr lang="ru-RU" sz="1000" dirty="0">
                <a:solidFill>
                  <a:schemeClr val="bg1"/>
                </a:solidFill>
              </a:rPr>
              <a:t>едитите 4</a:t>
            </a:r>
            <a:r>
              <a:rPr lang="en-US" sz="1000" dirty="0">
                <a:solidFill>
                  <a:schemeClr val="bg1"/>
                </a:solidFill>
              </a:rPr>
              <a:t>58.207</a:t>
            </a:r>
            <a:r>
              <a:rPr lang="ru-RU" sz="1000" dirty="0">
                <a:solidFill>
                  <a:schemeClr val="bg1"/>
                </a:solidFill>
              </a:rPr>
              <a:t>  милиони денари </a:t>
            </a:r>
            <a:r>
              <a:rPr lang="mk-MK" sz="1000" dirty="0">
                <a:solidFill>
                  <a:schemeClr val="bg1"/>
                </a:solidFill>
              </a:rPr>
              <a:t>преовладуваат кредитите на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домаќинствата со 51% со годишен пораст од 6,</a:t>
            </a:r>
            <a:r>
              <a:rPr lang="en-US" sz="1000" dirty="0">
                <a:solidFill>
                  <a:schemeClr val="bg1"/>
                </a:solidFill>
              </a:rPr>
              <a:t>5</a:t>
            </a:r>
            <a:r>
              <a:rPr lang="mk-MK" sz="1000" dirty="0">
                <a:solidFill>
                  <a:schemeClr val="bg1"/>
                </a:solidFill>
              </a:rPr>
              <a:t>% и </a:t>
            </a:r>
            <a:r>
              <a:rPr lang="en-US" sz="1000" dirty="0">
                <a:solidFill>
                  <a:schemeClr val="bg1"/>
                </a:solidFill>
              </a:rPr>
              <a:t>3</a:t>
            </a:r>
            <a:r>
              <a:rPr lang="mk-MK" sz="1000" dirty="0">
                <a:solidFill>
                  <a:schemeClr val="bg1"/>
                </a:solidFill>
              </a:rPr>
              <a:t>% на квартална основа. </a:t>
            </a:r>
            <a:endParaRPr lang="ru-RU" sz="10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000" dirty="0">
                <a:solidFill>
                  <a:schemeClr val="bg1"/>
                </a:solidFill>
              </a:rPr>
              <a:t>Кај населението доминираат потрошувачките кредити и картичките со 64%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со годишен пораст од 4,</a:t>
            </a:r>
            <a:r>
              <a:rPr lang="en-US" sz="1000" dirty="0">
                <a:solidFill>
                  <a:schemeClr val="bg1"/>
                </a:solidFill>
              </a:rPr>
              <a:t>7</a:t>
            </a:r>
            <a:r>
              <a:rPr lang="mk-MK" sz="1000" dirty="0">
                <a:solidFill>
                  <a:schemeClr val="bg1"/>
                </a:solidFill>
              </a:rPr>
              <a:t>% или </a:t>
            </a:r>
            <a:r>
              <a:rPr lang="en-US" sz="1000" dirty="0">
                <a:solidFill>
                  <a:schemeClr val="bg1"/>
                </a:solidFill>
              </a:rPr>
              <a:t>2.2</a:t>
            </a:r>
            <a:r>
              <a:rPr lang="mk-MK" sz="1000" dirty="0">
                <a:solidFill>
                  <a:schemeClr val="bg1"/>
                </a:solidFill>
              </a:rPr>
              <a:t>% квартално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С</a:t>
            </a:r>
            <a:r>
              <a:rPr lang="ru-RU" sz="1000" dirty="0">
                <a:solidFill>
                  <a:schemeClr val="bg1"/>
                </a:solidFill>
              </a:rPr>
              <a:t>та</a:t>
            </a: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бените кредити учествуваат со 35%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10,</a:t>
            </a:r>
            <a:r>
              <a:rPr lang="en-US" sz="1000" dirty="0">
                <a:solidFill>
                  <a:schemeClr val="bg1"/>
                </a:solidFill>
              </a:rPr>
              <a:t>0%</a:t>
            </a:r>
            <a:r>
              <a:rPr lang="mk-MK" sz="1000" dirty="0">
                <a:solidFill>
                  <a:schemeClr val="bg1"/>
                </a:solidFill>
              </a:rPr>
              <a:t> или 2,</a:t>
            </a:r>
            <a:r>
              <a:rPr lang="en-US" sz="1000" dirty="0">
                <a:solidFill>
                  <a:schemeClr val="bg1"/>
                </a:solidFill>
              </a:rPr>
              <a:t>7</a:t>
            </a:r>
            <a:r>
              <a:rPr lang="mk-MK" sz="1000" dirty="0">
                <a:solidFill>
                  <a:schemeClr val="bg1"/>
                </a:solidFill>
              </a:rPr>
              <a:t>%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а автомобилски кредити учеството  е 0,17% со годишен пораст од </a:t>
            </a:r>
            <a:r>
              <a:rPr lang="en-GB" sz="1000" dirty="0">
                <a:solidFill>
                  <a:schemeClr val="bg1"/>
                </a:solidFill>
              </a:rPr>
              <a:t>1</a:t>
            </a:r>
            <a:r>
              <a:rPr lang="en-US" sz="1000" dirty="0">
                <a:solidFill>
                  <a:schemeClr val="bg1"/>
                </a:solidFill>
              </a:rPr>
              <a:t>5.3</a:t>
            </a:r>
            <a:r>
              <a:rPr lang="ru-RU" sz="1000" dirty="0">
                <a:solidFill>
                  <a:schemeClr val="bg1"/>
                </a:solidFill>
              </a:rPr>
              <a:t>% или </a:t>
            </a:r>
            <a:r>
              <a:rPr lang="en-US" sz="1000" dirty="0">
                <a:solidFill>
                  <a:schemeClr val="bg1"/>
                </a:solidFill>
              </a:rPr>
              <a:t>4.9</a:t>
            </a:r>
            <a:r>
              <a:rPr lang="ru-RU" sz="1000" dirty="0">
                <a:solidFill>
                  <a:schemeClr val="bg1"/>
                </a:solidFill>
              </a:rPr>
              <a:t>% на квартална основа. </a:t>
            </a: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b="0" i="0" dirty="0">
                <a:solidFill>
                  <a:srgbClr val="00FF00"/>
                </a:solidFill>
                <a:effectLst/>
              </a:rPr>
              <a:t> </a:t>
            </a:r>
            <a:r>
              <a:rPr lang="mk-MK" sz="1000" b="1" i="0" dirty="0">
                <a:solidFill>
                  <a:srgbClr val="00FF00"/>
                </a:solidFill>
                <a:effectLst/>
              </a:rPr>
              <a:t>Нашите банки посветија големо внимание на подигањето на свес</a:t>
            </a:r>
            <a:r>
              <a:rPr lang="mk-MK" sz="1000" b="1" dirty="0">
                <a:solidFill>
                  <a:srgbClr val="00FF00"/>
                </a:solidFill>
              </a:rPr>
              <a:t>носта за зелени кредити како начин на финансирање</a:t>
            </a:r>
            <a:r>
              <a:rPr lang="ru-RU" sz="1000" b="1" dirty="0">
                <a:solidFill>
                  <a:srgbClr val="00FF00"/>
                </a:solidFill>
              </a:rPr>
              <a:t> на клиенти домаќинства кои инвестираат исклучиво во 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i="0" dirty="0">
                <a:solidFill>
                  <a:srgbClr val="00FF00"/>
                </a:solidFill>
                <a:effectLst/>
              </a:rPr>
              <a:t> коишто поддржуваат одржливи, еколошки цели, или цели коишто придонесуваат за зелената транзиција во општеството, како што е развивање нова еколошка технологија</a:t>
            </a:r>
            <a:r>
              <a:rPr lang="ru-RU" sz="1000" b="1" dirty="0">
                <a:solidFill>
                  <a:srgbClr val="00FF00"/>
                </a:solidFill>
              </a:rPr>
              <a:t>*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b="1" dirty="0">
                <a:solidFill>
                  <a:srgbClr val="00FF00"/>
                </a:solidFill>
              </a:rPr>
              <a:t>Зелените кредити за население изнесуваат 1.</a:t>
            </a:r>
            <a:r>
              <a:rPr lang="en-GB" sz="1000" b="1" dirty="0">
                <a:solidFill>
                  <a:srgbClr val="00FF00"/>
                </a:solidFill>
              </a:rPr>
              <a:t>016</a:t>
            </a:r>
            <a:r>
              <a:rPr lang="ru-RU" sz="1000" b="1" dirty="0">
                <a:solidFill>
                  <a:srgbClr val="00FF00"/>
                </a:solidFill>
              </a:rPr>
              <a:t> мил.денари  или 0,</a:t>
            </a:r>
            <a:r>
              <a:rPr lang="en-US" sz="1000" b="1" dirty="0">
                <a:solidFill>
                  <a:srgbClr val="00FF00"/>
                </a:solidFill>
              </a:rPr>
              <a:t>4</a:t>
            </a:r>
            <a:r>
              <a:rPr lang="ru-RU" sz="1000" b="1" dirty="0">
                <a:solidFill>
                  <a:srgbClr val="00FF00"/>
                </a:solidFill>
              </a:rPr>
              <a:t>% во вкупното кредитирање на населението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FF00"/>
                </a:solidFill>
              </a:rPr>
              <a:t>  </a:t>
            </a:r>
            <a:r>
              <a:rPr lang="mk-MK" sz="1000" b="1" dirty="0">
                <a:solidFill>
                  <a:srgbClr val="00FF00"/>
                </a:solidFill>
              </a:rPr>
              <a:t>Согласно Светска Банка</a:t>
            </a:r>
            <a:endParaRPr lang="en-GB" sz="1000" b="1" dirty="0">
              <a:solidFill>
                <a:srgbClr val="00FF0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Извор</a:t>
            </a:r>
            <a:r>
              <a:rPr lang="en-GB" sz="1000" dirty="0">
                <a:solidFill>
                  <a:schemeClr val="bg1"/>
                </a:solidFill>
              </a:rPr>
              <a:t>: </a:t>
            </a:r>
            <a:r>
              <a:rPr lang="mk-MK" sz="1000" dirty="0">
                <a:solidFill>
                  <a:schemeClr val="bg1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Податоци и показатели за банкарскиот систем на Република Северна Македонија, 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анекс 9</a:t>
            </a:r>
            <a:endParaRPr lang="ru-RU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ИЗВЕШТАЈ ЗА РИЗИЦИТЕ ВО БАНКАРСКИОТ СИСТЕМ НА РС 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ru-RU" sz="1000" b="1" dirty="0">
              <a:solidFill>
                <a:srgbClr val="00FF00"/>
              </a:solidFill>
            </a:endParaRPr>
          </a:p>
        </p:txBody>
      </p:sp>
      <p:graphicFrame>
        <p:nvGraphicFramePr>
          <p:cNvPr id="23" name="Content Placeholder 16">
            <a:extLst>
              <a:ext uri="{FF2B5EF4-FFF2-40B4-BE49-F238E27FC236}">
                <a16:creationId xmlns:a16="http://schemas.microsoft.com/office/drawing/2014/main" id="{CF4CB0C6-8520-0EBF-AD3A-6BAE9DDF33B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42306271"/>
              </p:ext>
            </p:extLst>
          </p:nvPr>
        </p:nvGraphicFramePr>
        <p:xfrm>
          <a:off x="5763859" y="3749741"/>
          <a:ext cx="5999870" cy="2743134"/>
        </p:xfrm>
        <a:graphic>
          <a:graphicData uri="http://schemas.openxmlformats.org/drawingml/2006/table">
            <a:tbl>
              <a:tblPr/>
              <a:tblGrid>
                <a:gridCol w="1444161">
                  <a:extLst>
                    <a:ext uri="{9D8B030D-6E8A-4147-A177-3AD203B41FA5}">
                      <a16:colId xmlns:a16="http://schemas.microsoft.com/office/drawing/2014/main" val="2735669285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2621758082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3301463835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2508393897"/>
                    </a:ext>
                  </a:extLst>
                </a:gridCol>
                <a:gridCol w="520209">
                  <a:extLst>
                    <a:ext uri="{9D8B030D-6E8A-4147-A177-3AD203B41FA5}">
                      <a16:colId xmlns:a16="http://schemas.microsoft.com/office/drawing/2014/main" val="4248075700"/>
                    </a:ext>
                  </a:extLst>
                </a:gridCol>
                <a:gridCol w="622719">
                  <a:extLst>
                    <a:ext uri="{9D8B030D-6E8A-4147-A177-3AD203B41FA5}">
                      <a16:colId xmlns:a16="http://schemas.microsoft.com/office/drawing/2014/main" val="1835400053"/>
                    </a:ext>
                  </a:extLst>
                </a:gridCol>
                <a:gridCol w="223046">
                  <a:extLst>
                    <a:ext uri="{9D8B030D-6E8A-4147-A177-3AD203B41FA5}">
                      <a16:colId xmlns:a16="http://schemas.microsoft.com/office/drawing/2014/main" val="238787583"/>
                    </a:ext>
                  </a:extLst>
                </a:gridCol>
                <a:gridCol w="661849">
                  <a:extLst>
                    <a:ext uri="{9D8B030D-6E8A-4147-A177-3AD203B41FA5}">
                      <a16:colId xmlns:a16="http://schemas.microsoft.com/office/drawing/2014/main" val="2853142753"/>
                    </a:ext>
                  </a:extLst>
                </a:gridCol>
                <a:gridCol w="728507">
                  <a:extLst>
                    <a:ext uri="{9D8B030D-6E8A-4147-A177-3AD203B41FA5}">
                      <a16:colId xmlns:a16="http://schemas.microsoft.com/office/drawing/2014/main" val="3028654234"/>
                    </a:ext>
                  </a:extLst>
                </a:gridCol>
              </a:tblGrid>
              <a:tr h="56010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Домаќинствата</a:t>
                      </a:r>
                      <a:b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(по видиви на кредити)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3553"/>
                  </a:ext>
                </a:extLst>
              </a:tr>
              <a:tr h="415498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картички и потрошувачки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153</a:t>
                      </a:r>
                      <a:r>
                        <a:rPr lang="en-GB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 154,434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156,865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156,988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160,479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405961"/>
                  </a:ext>
                </a:extLst>
              </a:tr>
              <a:tr h="27375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автомобилски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   385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88108"/>
                  </a:ext>
                </a:extLst>
              </a:tr>
              <a:tr h="305619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станбени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80,246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81,525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84,196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85,952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88,277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10.0%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577806"/>
                  </a:ext>
                </a:extLst>
              </a:tr>
              <a:tr h="359588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други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3,323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3,366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-11.8%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-0.1%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83974"/>
                  </a:ext>
                </a:extLst>
              </a:tr>
              <a:tr h="316403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237,276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239,710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244,795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246,282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252,114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2060"/>
                  </a:ext>
                </a:extLst>
              </a:tr>
              <a:tr h="37353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dirty="0">
                          <a:solidFill>
                            <a:srgbClr val="050505"/>
                          </a:solidFill>
                          <a:effectLst/>
                          <a:latin typeface="+mn-lt"/>
                        </a:rPr>
                        <a:t>🌳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k-MK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Зелени кредити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1.224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1,090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+mj-lt"/>
                        </a:rPr>
                        <a:t>-14.4%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+mj-lt"/>
                        </a:rPr>
                        <a:t>-6.8%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32085"/>
                  </a:ext>
                </a:extLst>
              </a:tr>
            </a:tbl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A56A85FE-BE91-445D-9483-3604C5636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675062"/>
              </p:ext>
            </p:extLst>
          </p:nvPr>
        </p:nvGraphicFramePr>
        <p:xfrm>
          <a:off x="4845585" y="316048"/>
          <a:ext cx="3252248" cy="2618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31DDD232-39D8-98C6-710D-5C9A4AF0F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278750"/>
              </p:ext>
            </p:extLst>
          </p:nvPr>
        </p:nvGraphicFramePr>
        <p:xfrm>
          <a:off x="5618697" y="3007819"/>
          <a:ext cx="5787936" cy="534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286">
                  <a:extLst>
                    <a:ext uri="{9D8B030D-6E8A-4147-A177-3AD203B41FA5}">
                      <a16:colId xmlns:a16="http://schemas.microsoft.com/office/drawing/2014/main" val="1815938068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2528061040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680431118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563996734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122075746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4050988973"/>
                    </a:ext>
                  </a:extLst>
                </a:gridCol>
              </a:tblGrid>
              <a:tr h="189852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6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9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12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3/2024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6</a:t>
                      </a:r>
                      <a:r>
                        <a:rPr lang="en-US" sz="1000" u="none" strike="noStrike" dirty="0">
                          <a:effectLst/>
                        </a:rPr>
                        <a:t>/2024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70499"/>
                  </a:ext>
                </a:extLst>
              </a:tr>
              <a:tr h="31862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ВКУПНИ КРЕДИТИ</a:t>
                      </a:r>
                      <a:endParaRPr lang="en-GB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5,12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5,50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  <a:r>
                        <a:rPr lang="mk-MK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50646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4ABCE1E-05D1-D84E-DD12-20B65FA7E9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659653"/>
              </p:ext>
            </p:extLst>
          </p:nvPr>
        </p:nvGraphicFramePr>
        <p:xfrm>
          <a:off x="188172" y="757495"/>
          <a:ext cx="4572000" cy="225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6233C11-FC66-2811-4C62-59FCD9FA8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926474"/>
              </p:ext>
            </p:extLst>
          </p:nvPr>
        </p:nvGraphicFramePr>
        <p:xfrm>
          <a:off x="7755797" y="801064"/>
          <a:ext cx="4007932" cy="209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3213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6">
            <a:extLst>
              <a:ext uri="{FF2B5EF4-FFF2-40B4-BE49-F238E27FC236}">
                <a16:creationId xmlns:a16="http://schemas.microsoft.com/office/drawing/2014/main" id="{2F8F28CC-A4A1-DF56-248A-9C40EBB93C5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54683" y="639707"/>
            <a:ext cx="6285874" cy="3126725"/>
          </a:xfrm>
          <a:prstGeom prst="roundRect">
            <a:avLst>
              <a:gd name="adj" fmla="val 20745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vert="horz" wrap="none" lIns="91440" tIns="45720" rIns="91440" bIns="45720" numCol="2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spcBef>
                <a:spcPts val="0"/>
              </a:spcBef>
            </a:pPr>
            <a:r>
              <a:rPr lang="mk-MK" sz="1100" dirty="0">
                <a:solidFill>
                  <a:schemeClr val="bg1"/>
                </a:solidFill>
              </a:rPr>
              <a:t>Кредитите на нефинансиските друштва бележат годишен пораст од </a:t>
            </a:r>
            <a:r>
              <a:rPr lang="en-US" sz="1100" dirty="0">
                <a:solidFill>
                  <a:schemeClr val="bg1"/>
                </a:solidFill>
              </a:rPr>
              <a:t>4.51</a:t>
            </a:r>
            <a:r>
              <a:rPr lang="mk-MK" sz="1100" dirty="0">
                <a:solidFill>
                  <a:schemeClr val="bg1"/>
                </a:solidFill>
              </a:rPr>
              <a:t>% или </a:t>
            </a:r>
            <a:r>
              <a:rPr lang="en-US" sz="1100" dirty="0">
                <a:solidFill>
                  <a:schemeClr val="bg1"/>
                </a:solidFill>
              </a:rPr>
              <a:t>0.13</a:t>
            </a:r>
            <a:r>
              <a:rPr lang="mk-MK" sz="1100" dirty="0">
                <a:solidFill>
                  <a:schemeClr val="bg1"/>
                </a:solidFill>
              </a:rPr>
              <a:t>%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algn="just" fontAlgn="t">
              <a:spcBef>
                <a:spcPts val="0"/>
              </a:spcBef>
            </a:pPr>
            <a:endParaRPr lang="en-GB" sz="1100" b="0" i="0" dirty="0">
              <a:solidFill>
                <a:schemeClr val="bg1"/>
              </a:solidFill>
              <a:effectLst/>
            </a:endParaRPr>
          </a:p>
          <a:p>
            <a:pPr algn="just" fontAlgn="t">
              <a:spcBef>
                <a:spcPts val="0"/>
              </a:spcBef>
            </a:pPr>
            <a:r>
              <a:rPr lang="en-US" sz="11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100" i="0" dirty="0">
                <a:solidFill>
                  <a:srgbClr val="050505"/>
                </a:solidFill>
                <a:effectLst/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Кредитирањето на клиенти од корпоративниот сектор кои инвестираат исклучиво во проекти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со значителен позитивен придонес врз животната средина и во проекти што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придонесуваат за намалување на негативните ефекти од климатските  промени овој квартал изнесува 1</a:t>
            </a:r>
            <a:r>
              <a:rPr lang="en-GB" sz="1100" b="1" dirty="0">
                <a:solidFill>
                  <a:srgbClr val="00FF00"/>
                </a:solidFill>
              </a:rPr>
              <a:t>9.407</a:t>
            </a:r>
            <a:r>
              <a:rPr lang="ru-RU" sz="1100" b="1" dirty="0">
                <a:solidFill>
                  <a:srgbClr val="00FF00"/>
                </a:solidFill>
              </a:rPr>
              <a:t> милиони денари или </a:t>
            </a:r>
            <a:r>
              <a:rPr lang="mk-MK" sz="1100" b="1" dirty="0">
                <a:solidFill>
                  <a:srgbClr val="00FF00"/>
                </a:solidFill>
              </a:rPr>
              <a:t>8,</a:t>
            </a:r>
            <a:r>
              <a:rPr lang="en-GB" sz="1100" b="1" dirty="0">
                <a:solidFill>
                  <a:srgbClr val="00FF00"/>
                </a:solidFill>
              </a:rPr>
              <a:t>8</a:t>
            </a:r>
            <a:r>
              <a:rPr lang="ru-RU" sz="1100" b="1" dirty="0">
                <a:solidFill>
                  <a:srgbClr val="00FF00"/>
                </a:solidFill>
              </a:rPr>
              <a:t>% во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вкупното кредитирање на нефинансиските друштва</a:t>
            </a:r>
            <a:endParaRPr lang="en-GB" sz="1100" b="1" dirty="0">
              <a:solidFill>
                <a:srgbClr val="00FF00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100" b="1" dirty="0">
              <a:solidFill>
                <a:srgbClr val="00FF00"/>
              </a:solidFill>
            </a:endParaRPr>
          </a:p>
          <a:p>
            <a:pPr fontAlgn="t">
              <a:spcBef>
                <a:spcPts val="0"/>
              </a:spcBef>
            </a:pPr>
            <a:r>
              <a:rPr lang="mk-MK" sz="1100" b="1" dirty="0">
                <a:solidFill>
                  <a:srgbClr val="00FF00"/>
                </a:solidFill>
              </a:rPr>
              <a:t>Согласно последните ЕСГ показатели идентификувани се следните климатски чувствителни дејности (транзициски ризици</a:t>
            </a:r>
            <a:r>
              <a:rPr lang="en-US" sz="1100" b="1" dirty="0">
                <a:solidFill>
                  <a:srgbClr val="00FF00"/>
                </a:solidFill>
              </a:rPr>
              <a:t>:</a:t>
            </a:r>
            <a:endParaRPr lang="en-GB" sz="1100" b="1" dirty="0">
              <a:solidFill>
                <a:srgbClr val="00FF00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Градежништво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Енергетско интензивни дејности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Транспорт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Комунални услуги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Фосилни горива 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Земјоделство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b="1" dirty="0">
                <a:solidFill>
                  <a:srgbClr val="00FF00"/>
                </a:solidFill>
              </a:rPr>
              <a:t>        Согласно Светска банка</a:t>
            </a:r>
            <a:endParaRPr lang="en-US" sz="1100" b="1" dirty="0">
              <a:solidFill>
                <a:srgbClr val="050505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chemeClr val="bg1"/>
                </a:solidFill>
              </a:rPr>
              <a:t>       </a:t>
            </a:r>
            <a:r>
              <a:rPr lang="mk-MK" sz="1100" dirty="0">
                <a:solidFill>
                  <a:schemeClr val="bg1"/>
                </a:solidFill>
              </a:rPr>
              <a:t>Извор</a:t>
            </a:r>
            <a:r>
              <a:rPr lang="en-GB" sz="1100" dirty="0">
                <a:solidFill>
                  <a:schemeClr val="bg1"/>
                </a:solidFill>
              </a:rPr>
              <a:t>: </a:t>
            </a:r>
            <a:r>
              <a:rPr lang="mk-MK" sz="1100" dirty="0">
                <a:solidFill>
                  <a:schemeClr val="bg1"/>
                </a:solidFill>
              </a:rPr>
              <a:t>Народна Банка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bg1"/>
                </a:solidFill>
              </a:rPr>
              <a:t>Податоци и показатели за банкарскиот систем на РС Македонија, анекс 9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bg1"/>
                </a:solidFill>
              </a:rPr>
              <a:t>ИЗВЕШТАЈ ЗА РИЗИЦИТЕ ВО БАНКАРСКИОТ СИСТЕМ НА РС МАКЕДОНИЈА</a:t>
            </a:r>
            <a:endParaRPr lang="en-US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100" dirty="0">
                <a:solidFill>
                  <a:schemeClr val="bg1"/>
                </a:solidFill>
              </a:rPr>
              <a:t>Преглед зелени показатели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517B69-2578-52F2-9E75-A90BE923E0B5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A4A661C-90BF-C91D-F134-23E87B5A6E8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789AFD-27A5-7129-2915-19615BE9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mk-MK" sz="1400" b="1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 </a:t>
            </a:r>
            <a:r>
              <a:rPr lang="mk-MK" sz="8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800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3300A6-9C92-482A-9D19-B03B52A3B16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3F6C59-E42F-C454-7382-B4888290C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98034"/>
              </p:ext>
            </p:extLst>
          </p:nvPr>
        </p:nvGraphicFramePr>
        <p:xfrm>
          <a:off x="371149" y="3948668"/>
          <a:ext cx="11509210" cy="2835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5418">
                  <a:extLst>
                    <a:ext uri="{9D8B030D-6E8A-4147-A177-3AD203B41FA5}">
                      <a16:colId xmlns:a16="http://schemas.microsoft.com/office/drawing/2014/main" val="1161675361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679388392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683101301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2183823403"/>
                    </a:ext>
                  </a:extLst>
                </a:gridCol>
                <a:gridCol w="1240952">
                  <a:extLst>
                    <a:ext uri="{9D8B030D-6E8A-4147-A177-3AD203B41FA5}">
                      <a16:colId xmlns:a16="http://schemas.microsoft.com/office/drawing/2014/main" val="3718257277"/>
                    </a:ext>
                  </a:extLst>
                </a:gridCol>
                <a:gridCol w="1606990">
                  <a:extLst>
                    <a:ext uri="{9D8B030D-6E8A-4147-A177-3AD203B41FA5}">
                      <a16:colId xmlns:a16="http://schemas.microsoft.com/office/drawing/2014/main" val="2934497617"/>
                    </a:ext>
                  </a:extLst>
                </a:gridCol>
                <a:gridCol w="293602">
                  <a:extLst>
                    <a:ext uri="{9D8B030D-6E8A-4147-A177-3AD203B41FA5}">
                      <a16:colId xmlns:a16="http://schemas.microsoft.com/office/drawing/2014/main" val="409456748"/>
                    </a:ext>
                  </a:extLst>
                </a:gridCol>
                <a:gridCol w="998248">
                  <a:extLst>
                    <a:ext uri="{9D8B030D-6E8A-4147-A177-3AD203B41FA5}">
                      <a16:colId xmlns:a16="http://schemas.microsoft.com/office/drawing/2014/main" val="3642726402"/>
                    </a:ext>
                  </a:extLst>
                </a:gridCol>
                <a:gridCol w="1218450">
                  <a:extLst>
                    <a:ext uri="{9D8B030D-6E8A-4147-A177-3AD203B41FA5}">
                      <a16:colId xmlns:a16="http://schemas.microsoft.com/office/drawing/2014/main" val="1294747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КРЕДИТИ СПОРЕД АКТИВНОСТА (бруто)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9/2023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12/2023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3/2024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6/2024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годишна промена (%)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квартална промена (%)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947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индустрија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63,747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62,932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61,214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62,138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65,021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4.64%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7237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градежништво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41,136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41,840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43,768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43,647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44,879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2.82%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7262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снабдување со електрична енергија, гас, пареа и климатизација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19,385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20,196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21,678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22,523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23,549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21.48%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4.56%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91383"/>
                  </a:ext>
                </a:extLst>
              </a:tr>
              <a:tr h="235598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трговија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78,829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77,253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82,010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80,843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81,872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3.86%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275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транспорт, складирање, информации и комуникации 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21,249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21,187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21,509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26,921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21,764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-19.16%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29707"/>
                  </a:ext>
                </a:extLst>
              </a:tr>
              <a:tr h="264103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други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46,672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44,483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46,062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46,915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46,263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-0.88%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-1.39%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885558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ВКУПНО нефинансиски друштва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271,108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267,891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276,240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282,988 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283,348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sng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sng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970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0543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🌳 </a:t>
                      </a:r>
                      <a:r>
                        <a:rPr lang="mk-MK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Зелени кредити</a:t>
                      </a:r>
                      <a:endParaRPr lang="mk-MK" sz="1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16,596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17,763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18,639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                        18,771 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19,407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16.94%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3.39%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14437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F67CE8-18AD-109A-12C5-64F3337CCB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57354"/>
              </p:ext>
            </p:extLst>
          </p:nvPr>
        </p:nvGraphicFramePr>
        <p:xfrm>
          <a:off x="6578081" y="869616"/>
          <a:ext cx="5302277" cy="281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375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7A1BCF-71F4-33E9-A69D-7A22AD17E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496"/>
              </p:ext>
            </p:extLst>
          </p:nvPr>
        </p:nvGraphicFramePr>
        <p:xfrm>
          <a:off x="6401172" y="1233163"/>
          <a:ext cx="5221081" cy="2085137"/>
        </p:xfrm>
        <a:graphic>
          <a:graphicData uri="http://schemas.openxmlformats.org/drawingml/2006/table">
            <a:tbl>
              <a:tblPr/>
              <a:tblGrid>
                <a:gridCol w="2640505">
                  <a:extLst>
                    <a:ext uri="{9D8B030D-6E8A-4147-A177-3AD203B41FA5}">
                      <a16:colId xmlns:a16="http://schemas.microsoft.com/office/drawing/2014/main" val="115898314"/>
                    </a:ext>
                  </a:extLst>
                </a:gridCol>
                <a:gridCol w="177479">
                  <a:extLst>
                    <a:ext uri="{9D8B030D-6E8A-4147-A177-3AD203B41FA5}">
                      <a16:colId xmlns:a16="http://schemas.microsoft.com/office/drawing/2014/main" val="660407425"/>
                    </a:ext>
                  </a:extLst>
                </a:gridCol>
                <a:gridCol w="1167328">
                  <a:extLst>
                    <a:ext uri="{9D8B030D-6E8A-4147-A177-3AD203B41FA5}">
                      <a16:colId xmlns:a16="http://schemas.microsoft.com/office/drawing/2014/main" val="600732323"/>
                    </a:ext>
                  </a:extLst>
                </a:gridCol>
                <a:gridCol w="1235769">
                  <a:extLst>
                    <a:ext uri="{9D8B030D-6E8A-4147-A177-3AD203B41FA5}">
                      <a16:colId xmlns:a16="http://schemas.microsoft.com/office/drawing/2014/main" val="3984499240"/>
                    </a:ext>
                  </a:extLst>
                </a:gridCol>
              </a:tblGrid>
              <a:tr h="744374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Индикатори за квалитет на кредитното портфолио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</a:t>
                      </a:r>
                    </a:p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378773"/>
                  </a:ext>
                </a:extLst>
              </a:tr>
              <a:tr h="5963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Нефункционални кредити / Вкупни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712209"/>
                  </a:ext>
                </a:extLst>
              </a:tr>
              <a:tr h="74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Покриеност на нефункционалните кредити со исправката на вредност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+mn-lt"/>
                        </a:rPr>
                        <a:t>↓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-6.75%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090586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9EF027-A43A-ED7E-A80E-E0CFF95688CF}"/>
              </a:ext>
            </a:extLst>
          </p:cNvPr>
          <p:cNvSpPr/>
          <p:nvPr/>
        </p:nvSpPr>
        <p:spPr>
          <a:xfrm>
            <a:off x="225839" y="3993431"/>
            <a:ext cx="5870161" cy="2743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Нефункционалните кредити во однос на бруто кредитите изнесуваат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  <a:r>
              <a:rPr kumimoji="0" lang="en-GB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 бележат годишен пораст од 0,</a:t>
            </a:r>
            <a:r>
              <a:rPr lang="mk-MK" sz="1200" b="1" i="1" dirty="0">
                <a:solidFill>
                  <a:schemeClr val="bg1"/>
                </a:solidFill>
                <a:latin typeface="Calibri" panose="020F0502020204030204"/>
              </a:rPr>
              <a:t>2</a:t>
            </a:r>
            <a:r>
              <a:rPr lang="en-US" sz="1200" b="1" i="1" dirty="0">
                <a:solidFill>
                  <a:schemeClr val="bg1"/>
                </a:solidFill>
                <a:latin typeface="Calibri" panose="020F0502020204030204"/>
              </a:rPr>
              <a:t>3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пп или 0,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04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пп квартално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200" dirty="0">
                <a:solidFill>
                  <a:schemeClr val="bg1"/>
                </a:solidFill>
                <a:latin typeface="Calibri" panose="020F0502020204030204"/>
              </a:rPr>
              <a:t>Учеството на нефункционалните кредити на домаќинствата во вкупните нефункционални кредити е 38%, додека нефинансиските друштва се 60% </a:t>
            </a:r>
            <a:endParaRPr kumimoji="0" lang="mk-MK" sz="12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2,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lang="en-US" sz="1200" b="1" dirty="0">
                <a:solidFill>
                  <a:srgbClr val="FF99FF"/>
                </a:solidFill>
                <a:latin typeface="Calibri" panose="020F0502020204030204"/>
              </a:rPr>
              <a:t>0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Покриеноста на нефункционалните кредити со исправка на вредност за нефункционални кредити изнесува 63,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67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и бележи годишен пад од (-</a:t>
            </a:r>
            <a:r>
              <a:rPr lang="en-US" sz="1200" b="1" i="1" dirty="0">
                <a:solidFill>
                  <a:schemeClr val="bg1"/>
                </a:solidFill>
                <a:latin typeface="Calibri" panose="020F0502020204030204"/>
              </a:rPr>
              <a:t>6.75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пп) или </a:t>
            </a:r>
            <a:r>
              <a:rPr lang="mk-MK" sz="1200" b="1" i="1" dirty="0">
                <a:solidFill>
                  <a:schemeClr val="bg1"/>
                </a:solidFill>
                <a:latin typeface="Calibri" panose="020F0502020204030204"/>
              </a:rPr>
              <a:t>пораст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 0.24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пп на квартална основа.</a:t>
            </a:r>
          </a:p>
          <a:p>
            <a:pPr>
              <a:defRPr/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40.20%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2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B0F0"/>
                </a:solidFill>
              </a:rPr>
              <a:t>Извор</a:t>
            </a:r>
            <a:r>
              <a:rPr lang="en-GB" sz="1200" dirty="0">
                <a:solidFill>
                  <a:srgbClr val="00B0F0"/>
                </a:solidFill>
              </a:rPr>
              <a:t>: </a:t>
            </a:r>
            <a:r>
              <a:rPr lang="mk-MK" sz="12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ИЗВЕШТАЈ ЗА РИЗИЦИТЕ ВО БАНКАРСКИОТ СИСТЕМ НА РС МАКЕДОНИЈА анекс 5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rgbClr val="00B0F0"/>
                </a:solidFill>
              </a:rPr>
              <a:t>│</a:t>
            </a:r>
            <a:r>
              <a:rPr lang="en-GB" sz="12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200" dirty="0">
                <a:solidFill>
                  <a:srgbClr val="00B0F0"/>
                </a:solidFill>
              </a:rPr>
              <a:t> </a:t>
            </a:r>
            <a:endParaRPr lang="en-GB" sz="1200" i="1" dirty="0">
              <a:solidFill>
                <a:srgbClr val="00B0F0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934C33A-D50E-722D-9AC7-E7B133FF401C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58EA8D5-DB10-57E0-6F59-EC07B37E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Кредити, 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Credit Risk and Asset Quality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9E6981-B2F9-9398-BA11-CF53351E1296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B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150285"/>
              </p:ext>
            </p:extLst>
          </p:nvPr>
        </p:nvGraphicFramePr>
        <p:xfrm>
          <a:off x="916703" y="1299537"/>
          <a:ext cx="4088423" cy="2194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F906824-91F3-9605-E8D6-1C9453072A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846476"/>
              </p:ext>
            </p:extLst>
          </p:nvPr>
        </p:nvGraphicFramePr>
        <p:xfrm>
          <a:off x="6267938" y="4099585"/>
          <a:ext cx="5612423" cy="220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689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5036234" y="3901451"/>
            <a:ext cx="6949440" cy="2808676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numCol="2" anchor="ctr">
            <a:noAutofit/>
          </a:bodyPr>
          <a:lstStyle/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Во структурата на изворите на финансирање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банките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доминираат депозитите кои учествуваат со 7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ru-RU" sz="1200" dirty="0">
                <a:solidFill>
                  <a:schemeClr val="bg1"/>
                </a:solidFill>
              </a:rPr>
              <a:t>% или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5</a:t>
            </a:r>
            <a:r>
              <a:rPr lang="mk-MK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44.432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милиони денари. Во однос на мината година бележат пораст од </a:t>
            </a:r>
            <a:r>
              <a:rPr lang="mk-MK" sz="1200" dirty="0">
                <a:solidFill>
                  <a:schemeClr val="bg1"/>
                </a:solidFill>
              </a:rPr>
              <a:t>6,8</a:t>
            </a:r>
            <a:r>
              <a:rPr lang="ru-RU" sz="1200" dirty="0">
                <a:solidFill>
                  <a:schemeClr val="bg1"/>
                </a:solidFill>
              </a:rPr>
              <a:t>% или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1,9</a:t>
            </a:r>
            <a:r>
              <a:rPr lang="ru-RU" sz="1200" dirty="0">
                <a:solidFill>
                  <a:schemeClr val="bg1"/>
                </a:solidFill>
              </a:rPr>
              <a:t>% квартално</a:t>
            </a: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Капиталот и резервите учествуваат со 13% или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9</a:t>
            </a:r>
            <a:r>
              <a:rPr lang="mk-MK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9.596</a:t>
            </a:r>
            <a:r>
              <a:rPr lang="ru-RU" sz="1200" dirty="0">
                <a:solidFill>
                  <a:schemeClr val="bg1"/>
                </a:solidFill>
              </a:rPr>
              <a:t> мил.денари, бележат годишен пораст од </a:t>
            </a:r>
            <a:r>
              <a:rPr lang="en-GB" sz="1200" dirty="0">
                <a:solidFill>
                  <a:schemeClr val="bg1"/>
                </a:solidFill>
              </a:rPr>
              <a:t>1</a:t>
            </a:r>
            <a:r>
              <a:rPr lang="mk-MK" sz="1200" dirty="0">
                <a:solidFill>
                  <a:schemeClr val="bg1"/>
                </a:solidFill>
              </a:rPr>
              <a:t>1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  <a:r>
              <a:rPr lang="mk-MK" sz="1200" dirty="0">
                <a:solidFill>
                  <a:schemeClr val="bg1"/>
                </a:solidFill>
              </a:rPr>
              <a:t>0</a:t>
            </a:r>
            <a:r>
              <a:rPr lang="ru-RU" sz="1200" dirty="0">
                <a:solidFill>
                  <a:schemeClr val="bg1"/>
                </a:solidFill>
              </a:rPr>
              <a:t>% или </a:t>
            </a:r>
            <a:r>
              <a:rPr lang="mk-MK" sz="1200" dirty="0">
                <a:solidFill>
                  <a:schemeClr val="bg1"/>
                </a:solidFill>
              </a:rPr>
              <a:t>1,5</a:t>
            </a:r>
            <a:r>
              <a:rPr lang="ru-RU" sz="1200" dirty="0">
                <a:solidFill>
                  <a:schemeClr val="bg1"/>
                </a:solidFill>
              </a:rPr>
              <a:t>% кварталн</a:t>
            </a:r>
            <a:r>
              <a:rPr lang="en-GB" sz="1200" dirty="0">
                <a:solidFill>
                  <a:schemeClr val="bg1"/>
                </a:solidFill>
              </a:rPr>
              <a:t>o</a:t>
            </a:r>
            <a:endParaRPr lang="ru-RU" sz="1200" dirty="0">
              <a:solidFill>
                <a:schemeClr val="bg1"/>
              </a:solidFill>
            </a:endParaRP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Адекватноста на капиталот изнесува 19.04% </a:t>
            </a:r>
            <a:r>
              <a:rPr lang="mk-MK" sz="1200" dirty="0">
                <a:solidFill>
                  <a:schemeClr val="bg1"/>
                </a:solidFill>
              </a:rPr>
              <a:t>бележи пораст од </a:t>
            </a:r>
            <a:r>
              <a:rPr lang="en-GB" sz="1200" dirty="0">
                <a:solidFill>
                  <a:schemeClr val="bg1"/>
                </a:solidFill>
              </a:rPr>
              <a:t>0</a:t>
            </a:r>
            <a:r>
              <a:rPr lang="mk-MK" sz="1200" dirty="0">
                <a:solidFill>
                  <a:schemeClr val="bg1"/>
                </a:solidFill>
              </a:rPr>
              <a:t>,9 пп во однос на    </a:t>
            </a:r>
            <a:r>
              <a:rPr lang="ru-RU" sz="1200" dirty="0">
                <a:solidFill>
                  <a:schemeClr val="bg1"/>
                </a:solidFill>
              </a:rPr>
              <a:t>минатата година односно 0,</a:t>
            </a:r>
            <a:r>
              <a:rPr lang="en-US" sz="1200" dirty="0">
                <a:solidFill>
                  <a:schemeClr val="bg1"/>
                </a:solidFill>
              </a:rPr>
              <a:t>1</a:t>
            </a:r>
            <a:r>
              <a:rPr lang="ru-RU" sz="1200" dirty="0">
                <a:solidFill>
                  <a:schemeClr val="bg1"/>
                </a:solidFill>
              </a:rPr>
              <a:t> пп на квартална основа</a:t>
            </a:r>
            <a:r>
              <a:rPr lang="en-GB" sz="1200" dirty="0">
                <a:solidFill>
                  <a:schemeClr val="bg1"/>
                </a:solidFill>
              </a:rPr>
              <a:t>,</a:t>
            </a:r>
            <a:r>
              <a:rPr lang="ru-RU" sz="1200" dirty="0">
                <a:solidFill>
                  <a:schemeClr val="bg1"/>
                </a:solidFill>
              </a:rPr>
              <a:t> истото укажува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к</a:t>
            </a:r>
            <a:r>
              <a:rPr lang="ru-RU" sz="1200" dirty="0">
                <a:solidFill>
                  <a:schemeClr val="bg1"/>
                </a:solidFill>
              </a:rPr>
              <a:t>апацитет за покривање на ризиците од работењето од страна на банките како и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стабилно ниво на солвентност на банкарскиот сектор</a:t>
            </a:r>
            <a:endParaRPr lang="en-GB" sz="1200" dirty="0">
              <a:solidFill>
                <a:schemeClr val="bg1"/>
              </a:solidFill>
            </a:endParaRP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15.</a:t>
            </a:r>
            <a:r>
              <a:rPr kumimoji="0" lang="en-US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Извор</a:t>
            </a:r>
            <a:r>
              <a:rPr lang="en-GB" sz="1200" dirty="0">
                <a:solidFill>
                  <a:schemeClr val="bg1"/>
                </a:solidFill>
              </a:rPr>
              <a:t>: </a:t>
            </a:r>
            <a:endParaRPr lang="mk-MK" sz="12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</a:t>
            </a:r>
            <a:r>
              <a:rPr lang="ru-RU" sz="1200" dirty="0">
                <a:solidFill>
                  <a:schemeClr val="bg1"/>
                </a:solidFill>
              </a:rPr>
              <a:t>Податоци и показатели за 	банкарскиот систем на Република 	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bg1"/>
                </a:solidFill>
              </a:rPr>
              <a:t>	ИЗВЕШТАЈ ЗА РИЗИЦИТЕ ВО  	БАНКАРСКИОТ СИСТЕМ НА РС 	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0" i="0" u="none" strike="noStrike" dirty="0">
                <a:solidFill>
                  <a:schemeClr val="bg1"/>
                </a:solidFill>
                <a:effectLst/>
              </a:rPr>
              <a:t>	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chemeClr val="bg1"/>
                </a:solidFill>
              </a:rPr>
              <a:t>│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Banking</a:t>
            </a:r>
            <a:r>
              <a:rPr lang="mk-MK" sz="1200" b="0" i="0" u="none" strike="noStrike" dirty="0">
                <a:solidFill>
                  <a:schemeClr val="bg1"/>
                </a:solidFill>
                <a:effectLst/>
              </a:rPr>
              <a:t> 	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supervision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0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4EC46BD-C29B-DA76-7C6D-89BED187C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40150"/>
              </p:ext>
            </p:extLst>
          </p:nvPr>
        </p:nvGraphicFramePr>
        <p:xfrm>
          <a:off x="290352" y="900856"/>
          <a:ext cx="5435201" cy="2621280"/>
        </p:xfrm>
        <a:graphic>
          <a:graphicData uri="http://schemas.openxmlformats.org/drawingml/2006/table">
            <a:tbl>
              <a:tblPr/>
              <a:tblGrid>
                <a:gridCol w="1021620">
                  <a:extLst>
                    <a:ext uri="{9D8B030D-6E8A-4147-A177-3AD203B41FA5}">
                      <a16:colId xmlns:a16="http://schemas.microsoft.com/office/drawing/2014/main" val="2371310569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970483407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551145318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757271263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3876938482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313843904"/>
                    </a:ext>
                  </a:extLst>
                </a:gridCol>
                <a:gridCol w="241962">
                  <a:extLst>
                    <a:ext uri="{9D8B030D-6E8A-4147-A177-3AD203B41FA5}">
                      <a16:colId xmlns:a16="http://schemas.microsoft.com/office/drawing/2014/main" val="3207654719"/>
                    </a:ext>
                  </a:extLst>
                </a:gridCol>
                <a:gridCol w="719167">
                  <a:extLst>
                    <a:ext uri="{9D8B030D-6E8A-4147-A177-3AD203B41FA5}">
                      <a16:colId xmlns:a16="http://schemas.microsoft.com/office/drawing/2014/main" val="1288476619"/>
                    </a:ext>
                  </a:extLst>
                </a:gridCol>
                <a:gridCol w="719167">
                  <a:extLst>
                    <a:ext uri="{9D8B030D-6E8A-4147-A177-3AD203B41FA5}">
                      <a16:colId xmlns:a16="http://schemas.microsoft.com/office/drawing/2014/main" val="2443439902"/>
                    </a:ext>
                  </a:extLst>
                </a:gridCol>
              </a:tblGrid>
              <a:tr h="721751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Структура на изворите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81012"/>
                  </a:ext>
                </a:extLst>
              </a:tr>
              <a:tr h="559892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509,826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516,317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6.8%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1.9%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52192"/>
                  </a:ext>
                </a:extLst>
              </a:tr>
              <a:tr h="45753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89,731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92,561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11.0%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1.5%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24086"/>
                  </a:ext>
                </a:extLst>
              </a:tr>
              <a:tr h="45753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Останата пасива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94,911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114,227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      106,317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107,216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7.8%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0.8%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667135"/>
                  </a:ext>
                </a:extLst>
              </a:tr>
              <a:tr h="42455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Пасива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699,060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703,78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7.5%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1.7%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58813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AA4084D5-F763-D17E-CECC-CD90F667314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1B60A-D1BB-6947-1302-0787AD1E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Извори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Solvency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E1985C-4DD3-8AA1-97BF-15FFD61DDB57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B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519856"/>
              </p:ext>
            </p:extLst>
          </p:nvPr>
        </p:nvGraphicFramePr>
        <p:xfrm>
          <a:off x="290352" y="3901451"/>
          <a:ext cx="4552235" cy="280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998A51C-8EB7-A12B-04DF-214A66F40A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505525"/>
              </p:ext>
            </p:extLst>
          </p:nvPr>
        </p:nvGraphicFramePr>
        <p:xfrm>
          <a:off x="6795795" y="949844"/>
          <a:ext cx="4572000" cy="262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030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7918214" y="972042"/>
            <a:ext cx="4143048" cy="1278100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rmAutofit fontScale="92500"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Депозити од домаќинствата со учество од 68% во вкупните депозити, бележат</a:t>
            </a:r>
            <a:r>
              <a:rPr lang="mk-MK" sz="1100" dirty="0">
                <a:solidFill>
                  <a:schemeClr val="bg1"/>
                </a:solidFill>
              </a:rPr>
              <a:t> годишен пораст од 8,</a:t>
            </a:r>
            <a:r>
              <a:rPr lang="en-US" sz="1100" dirty="0">
                <a:solidFill>
                  <a:schemeClr val="bg1"/>
                </a:solidFill>
              </a:rPr>
              <a:t>5</a:t>
            </a:r>
            <a:r>
              <a:rPr lang="mk-MK" sz="1100" dirty="0">
                <a:solidFill>
                  <a:schemeClr val="bg1"/>
                </a:solidFill>
              </a:rPr>
              <a:t> 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или </a:t>
            </a:r>
            <a:r>
              <a:rPr lang="en-US" sz="1100" dirty="0">
                <a:solidFill>
                  <a:schemeClr val="bg1"/>
                </a:solidFill>
              </a:rPr>
              <a:t>2.7</a:t>
            </a:r>
            <a:r>
              <a:rPr lang="mk-MK" sz="1100" dirty="0">
                <a:solidFill>
                  <a:schemeClr val="bg1"/>
                </a:solidFill>
              </a:rPr>
              <a:t>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на квартална основа</a:t>
            </a:r>
          </a:p>
          <a:p>
            <a:pPr marL="0" indent="0" algn="just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Нефинансиските друштва  учествуваат со </a:t>
            </a:r>
            <a:r>
              <a:rPr lang="mk-MK" sz="1100" dirty="0">
                <a:solidFill>
                  <a:schemeClr val="bg1"/>
                </a:solidFill>
              </a:rPr>
              <a:t>29% со годишен пораст од </a:t>
            </a:r>
            <a:r>
              <a:rPr lang="en-US" sz="1100" dirty="0">
                <a:solidFill>
                  <a:schemeClr val="bg1"/>
                </a:solidFill>
              </a:rPr>
              <a:t>5.4</a:t>
            </a:r>
            <a:r>
              <a:rPr lang="mk-MK" sz="1100" dirty="0">
                <a:solidFill>
                  <a:schemeClr val="bg1"/>
                </a:solidFill>
              </a:rPr>
              <a:t>% или </a:t>
            </a:r>
            <a:r>
              <a:rPr lang="en-US" sz="1100" dirty="0">
                <a:solidFill>
                  <a:schemeClr val="bg1"/>
                </a:solidFill>
              </a:rPr>
              <a:t>1.1</a:t>
            </a:r>
            <a:r>
              <a:rPr lang="mk-MK" sz="1100" dirty="0">
                <a:solidFill>
                  <a:schemeClr val="bg1"/>
                </a:solidFill>
              </a:rPr>
              <a:t>% </a:t>
            </a:r>
            <a:r>
              <a:rPr lang="ru-RU" sz="1100" dirty="0">
                <a:solidFill>
                  <a:schemeClr val="bg1"/>
                </a:solidFill>
              </a:rPr>
              <a:t>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768" y="74947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58BE0B-6873-D328-38B1-AB236E1CF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68966"/>
              </p:ext>
            </p:extLst>
          </p:nvPr>
        </p:nvGraphicFramePr>
        <p:xfrm>
          <a:off x="7585280" y="2976536"/>
          <a:ext cx="4143047" cy="1426845"/>
        </p:xfrm>
        <a:graphic>
          <a:graphicData uri="http://schemas.openxmlformats.org/drawingml/2006/table">
            <a:tbl>
              <a:tblPr/>
              <a:tblGrid>
                <a:gridCol w="956320">
                  <a:extLst>
                    <a:ext uri="{9D8B030D-6E8A-4147-A177-3AD203B41FA5}">
                      <a16:colId xmlns:a16="http://schemas.microsoft.com/office/drawing/2014/main" val="1167920208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1230330"/>
                    </a:ext>
                  </a:extLst>
                </a:gridCol>
                <a:gridCol w="1668049">
                  <a:extLst>
                    <a:ext uri="{9D8B030D-6E8A-4147-A177-3AD203B41FA5}">
                      <a16:colId xmlns:a16="http://schemas.microsoft.com/office/drawing/2014/main" val="4063495216"/>
                    </a:ext>
                  </a:extLst>
                </a:gridCol>
                <a:gridCol w="1274087">
                  <a:extLst>
                    <a:ext uri="{9D8B030D-6E8A-4147-A177-3AD203B41FA5}">
                      <a16:colId xmlns:a16="http://schemas.microsoft.com/office/drawing/2014/main" val="3344929154"/>
                    </a:ext>
                  </a:extLst>
                </a:gridCol>
              </a:tblGrid>
              <a:tr h="385855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 на нефинансиски субјекти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093723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Вкупно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38596"/>
                  </a:ext>
                </a:extLst>
              </a:tr>
              <a:tr h="287517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нефинансиски друштва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94125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домаќинства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713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227F18D-4FE2-14FB-D212-753985E8B4BC}"/>
              </a:ext>
            </a:extLst>
          </p:cNvPr>
          <p:cNvSpPr txBox="1"/>
          <p:nvPr/>
        </p:nvSpPr>
        <p:spPr>
          <a:xfrm>
            <a:off x="7021766" y="6123222"/>
            <a:ext cx="1779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Вкупни депозити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</a:t>
            </a:r>
            <a:r>
              <a:rPr lang="en-US" sz="1400" b="1" dirty="0">
                <a:solidFill>
                  <a:srgbClr val="002060"/>
                </a:solidFill>
              </a:rPr>
              <a:t>6.8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</a:rPr>
              <a:t>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B65D69-FA09-A227-E80B-ED931051908B}"/>
              </a:ext>
            </a:extLst>
          </p:cNvPr>
          <p:cNvSpPr txBox="1"/>
          <p:nvPr/>
        </p:nvSpPr>
        <p:spPr>
          <a:xfrm flipH="1">
            <a:off x="8520639" y="5272543"/>
            <a:ext cx="154274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Домаќинства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8,</a:t>
            </a:r>
            <a:r>
              <a:rPr lang="en-US" sz="1400" b="1" dirty="0">
                <a:solidFill>
                  <a:srgbClr val="002060"/>
                </a:solidFill>
              </a:rPr>
              <a:t>5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</a:rPr>
              <a:t>%</a:t>
            </a:r>
            <a:endParaRPr lang="mk-MK" sz="1400" b="1" i="0" u="none" strike="noStrike" dirty="0">
              <a:solidFill>
                <a:srgbClr val="002060"/>
              </a:solidFill>
              <a:effectLst/>
            </a:endParaRPr>
          </a:p>
          <a:p>
            <a:pPr algn="ctr" fontAlgn="ctr"/>
            <a:endParaRPr lang="en-US" sz="1800" b="1" i="0" u="none" strike="noStrike" dirty="0">
              <a:solidFill>
                <a:srgbClr val="002060"/>
              </a:solidFill>
              <a:effectLst/>
            </a:endParaRPr>
          </a:p>
        </p:txBody>
      </p:sp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8E5DCA7E-5A37-F0EE-B54D-3EDB98036C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0357">
            <a:off x="10242498" y="4465826"/>
            <a:ext cx="1683738" cy="16134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F518E8-4BC9-4ABB-8FBA-C030A0911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63168"/>
              </p:ext>
            </p:extLst>
          </p:nvPr>
        </p:nvGraphicFramePr>
        <p:xfrm>
          <a:off x="413993" y="5208931"/>
          <a:ext cx="6971026" cy="523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5536">
                  <a:extLst>
                    <a:ext uri="{9D8B030D-6E8A-4147-A177-3AD203B41FA5}">
                      <a16:colId xmlns:a16="http://schemas.microsoft.com/office/drawing/2014/main" val="398880172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1968729584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477614370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1678299941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367147927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40972083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ВКУПНО ПРИМЕНИ ДЕПОЗИТИ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1,40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1,79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r>
                        <a:rPr lang="mk-MK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r>
                        <a:rPr lang="en-US" sz="1100" b="1" i="0" u="none" strike="noStrike" dirty="0">
                          <a:solidFill>
                            <a:srgbClr val="17406D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74372"/>
                  </a:ext>
                </a:extLst>
              </a:tr>
            </a:tbl>
          </a:graphicData>
        </a:graphic>
      </p:graphicFrame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F95913A5-1DA8-98CA-1745-CF9B8075C8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6410418"/>
              </p:ext>
            </p:extLst>
          </p:nvPr>
        </p:nvGraphicFramePr>
        <p:xfrm>
          <a:off x="413994" y="4795452"/>
          <a:ext cx="6971027" cy="291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5217">
                  <a:extLst>
                    <a:ext uri="{9D8B030D-6E8A-4147-A177-3AD203B41FA5}">
                      <a16:colId xmlns:a16="http://schemas.microsoft.com/office/drawing/2014/main" val="3282298711"/>
                    </a:ext>
                  </a:extLst>
                </a:gridCol>
                <a:gridCol w="581162">
                  <a:extLst>
                    <a:ext uri="{9D8B030D-6E8A-4147-A177-3AD203B41FA5}">
                      <a16:colId xmlns:a16="http://schemas.microsoft.com/office/drawing/2014/main" val="2863347780"/>
                    </a:ext>
                  </a:extLst>
                </a:gridCol>
                <a:gridCol w="581162">
                  <a:extLst>
                    <a:ext uri="{9D8B030D-6E8A-4147-A177-3AD203B41FA5}">
                      <a16:colId xmlns:a16="http://schemas.microsoft.com/office/drawing/2014/main" val="1842125148"/>
                    </a:ext>
                  </a:extLst>
                </a:gridCol>
                <a:gridCol w="581162">
                  <a:extLst>
                    <a:ext uri="{9D8B030D-6E8A-4147-A177-3AD203B41FA5}">
                      <a16:colId xmlns:a16="http://schemas.microsoft.com/office/drawing/2014/main" val="2021094014"/>
                    </a:ext>
                  </a:extLst>
                </a:gridCol>
                <a:gridCol w="581162">
                  <a:extLst>
                    <a:ext uri="{9D8B030D-6E8A-4147-A177-3AD203B41FA5}">
                      <a16:colId xmlns:a16="http://schemas.microsoft.com/office/drawing/2014/main" val="2651195710"/>
                    </a:ext>
                  </a:extLst>
                </a:gridCol>
                <a:gridCol w="581162">
                  <a:extLst>
                    <a:ext uri="{9D8B030D-6E8A-4147-A177-3AD203B41FA5}">
                      <a16:colId xmlns:a16="http://schemas.microsoft.com/office/drawing/2014/main" val="3881659768"/>
                    </a:ext>
                  </a:extLst>
                </a:gridCol>
              </a:tblGrid>
              <a:tr h="291547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примени депозити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6/</a:t>
                      </a:r>
                      <a:r>
                        <a:rPr lang="en-US" sz="1000" u="none" strike="noStrike" dirty="0">
                          <a:effectLst/>
                        </a:rPr>
                        <a:t>202</a:t>
                      </a:r>
                      <a:r>
                        <a:rPr lang="mk-MK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9</a:t>
                      </a:r>
                      <a:r>
                        <a:rPr lang="mk-MK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>
                          <a:effectLst/>
                        </a:rPr>
                        <a:t>202</a:t>
                      </a:r>
                      <a:r>
                        <a:rPr lang="mk-MK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12/2023</a:t>
                      </a: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r>
                        <a:rPr lang="mk-MK" sz="1000" u="none" strike="noStrike" dirty="0">
                          <a:effectLst/>
                        </a:rPr>
                        <a:t>/202</a:t>
                      </a:r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mk-MK" sz="1000" u="none" strike="noStrike" dirty="0">
                        <a:effectLst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r>
                        <a:rPr lang="mk-MK" sz="1000" u="none" strike="noStrike" dirty="0">
                          <a:effectLst/>
                        </a:rPr>
                        <a:t>/202</a:t>
                      </a:r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mk-MK" sz="1000" u="none" strike="noStrike" dirty="0">
                        <a:effectLst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105176"/>
                  </a:ext>
                </a:extLst>
              </a:tr>
            </a:tbl>
          </a:graphicData>
        </a:graphic>
      </p:graphicFrame>
      <p:sp>
        <p:nvSpPr>
          <p:cNvPr id="7" name="object 3">
            <a:extLst>
              <a:ext uri="{FF2B5EF4-FFF2-40B4-BE49-F238E27FC236}">
                <a16:creationId xmlns:a16="http://schemas.microsoft.com/office/drawing/2014/main" id="{09F9662C-25B0-E518-4D9F-989ABD0A58E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0F1EDBA-9D8A-BD54-2F33-29B13F514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93234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Депозити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968DD8-A3AF-6F1F-1746-329CE22820BA}"/>
              </a:ext>
            </a:extLst>
          </p:cNvPr>
          <p:cNvSpPr txBox="1"/>
          <p:nvPr/>
        </p:nvSpPr>
        <p:spPr>
          <a:xfrm>
            <a:off x="308400" y="6141717"/>
            <a:ext cx="35877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800" dirty="0">
                <a:solidFill>
                  <a:srgbClr val="002060"/>
                </a:solidFill>
              </a:rPr>
              <a:t>Извор</a:t>
            </a:r>
            <a:r>
              <a:rPr lang="en-GB" sz="800" dirty="0">
                <a:solidFill>
                  <a:srgbClr val="002060"/>
                </a:solidFill>
              </a:rPr>
              <a:t>: </a:t>
            </a:r>
            <a:r>
              <a:rPr lang="mk-MK" sz="8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Податоци и показатели за банкарскиот систем на РС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0" name="chart">
            <a:extLst>
              <a:ext uri="{FF2B5EF4-FFF2-40B4-BE49-F238E27FC236}">
                <a16:creationId xmlns:a16="http://schemas.microsoft.com/office/drawing/2014/main" id="{579D0F9F-7801-1619-591D-C4BABAB385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6327" y="560200"/>
            <a:ext cx="5472786" cy="3045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6BB5D4-B8C1-C403-5565-E0552566F8C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2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4AF04B8-9FD0-D391-B518-33AC81C47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579194"/>
              </p:ext>
            </p:extLst>
          </p:nvPr>
        </p:nvGraphicFramePr>
        <p:xfrm>
          <a:off x="413992" y="1181120"/>
          <a:ext cx="6607773" cy="3165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23544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46078</TotalTime>
  <Words>2667</Words>
  <Application>Microsoft Office PowerPoint</Application>
  <PresentationFormat>Widescreen</PresentationFormat>
  <Paragraphs>622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Макроекономски показатели и   БАНКАРСКИ СИСТЕМ НА РЕПУБЛИКА СЕВЕРНА МАКЕДОНИЈА    со состојба на 30 јуни 2024 година </vt:lpstr>
      <vt:lpstr>PowerPoint Presentation</vt:lpstr>
      <vt:lpstr>Македонски банкарски сектор </vt:lpstr>
      <vt:lpstr>Македонски банкарски сектор:  Актива Credit Risk and Asset Quality</vt:lpstr>
      <vt:lpstr>Македонски банкарски сектор:  Кредити/поддршка на зелена трансформација на економијата</vt:lpstr>
      <vt:lpstr>Македонски банкарски сектор:  Кредити поддршка на зелена трансформација на економијата</vt:lpstr>
      <vt:lpstr> Македонски банкарски сектор:  Кредити, Credit Risk and Asset Quality</vt:lpstr>
      <vt:lpstr>Македонски банкарски сектор:  Извори Solvency</vt:lpstr>
      <vt:lpstr>Македонски банкарски сектор:  Депозити</vt:lpstr>
      <vt:lpstr>Македонски банкарски сектор:  Показатели за профитабилност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Bauloska</dc:creator>
  <cp:lastModifiedBy>Daniela Bauloska</cp:lastModifiedBy>
  <cp:revision>1308</cp:revision>
  <cp:lastPrinted>2023-11-22T08:32:00Z</cp:lastPrinted>
  <dcterms:created xsi:type="dcterms:W3CDTF">2022-02-26T19:35:07Z</dcterms:created>
  <dcterms:modified xsi:type="dcterms:W3CDTF">2024-10-27T20:56:30Z</dcterms:modified>
</cp:coreProperties>
</file>