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7"/>
  </p:notesMasterIdLst>
  <p:sldIdLst>
    <p:sldId id="256" r:id="rId2"/>
    <p:sldId id="404" r:id="rId3"/>
    <p:sldId id="467" r:id="rId4"/>
    <p:sldId id="468" r:id="rId5"/>
    <p:sldId id="469" r:id="rId6"/>
    <p:sldId id="474" r:id="rId7"/>
    <p:sldId id="487" r:id="rId8"/>
    <p:sldId id="470" r:id="rId9"/>
    <p:sldId id="471" r:id="rId10"/>
    <p:sldId id="483" r:id="rId11"/>
    <p:sldId id="472" r:id="rId12"/>
    <p:sldId id="473" r:id="rId13"/>
    <p:sldId id="475" r:id="rId14"/>
    <p:sldId id="477" r:id="rId15"/>
    <p:sldId id="476" r:id="rId16"/>
    <p:sldId id="478" r:id="rId17"/>
    <p:sldId id="479" r:id="rId18"/>
    <p:sldId id="480" r:id="rId19"/>
    <p:sldId id="481" r:id="rId20"/>
    <p:sldId id="482" r:id="rId21"/>
    <p:sldId id="488" r:id="rId22"/>
    <p:sldId id="484" r:id="rId23"/>
    <p:sldId id="485" r:id="rId24"/>
    <p:sldId id="486" r:id="rId25"/>
    <p:sldId id="33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3154D5-4B54-49F6-9C18-136C61D56E73}">
          <p14:sldIdLst>
            <p14:sldId id="256"/>
            <p14:sldId id="404"/>
            <p14:sldId id="467"/>
            <p14:sldId id="468"/>
            <p14:sldId id="469"/>
            <p14:sldId id="474"/>
            <p14:sldId id="487"/>
            <p14:sldId id="470"/>
            <p14:sldId id="471"/>
            <p14:sldId id="483"/>
            <p14:sldId id="472"/>
            <p14:sldId id="473"/>
            <p14:sldId id="475"/>
            <p14:sldId id="477"/>
            <p14:sldId id="476"/>
            <p14:sldId id="478"/>
            <p14:sldId id="479"/>
            <p14:sldId id="480"/>
            <p14:sldId id="481"/>
            <p14:sldId id="482"/>
            <p14:sldId id="488"/>
            <p14:sldId id="484"/>
            <p14:sldId id="485"/>
            <p14:sldId id="486"/>
          </p14:sldIdLst>
        </p14:section>
        <p14:section name="Untitled Section" id="{5EDD7422-4D44-4289-8696-DF5720D0A46A}">
          <p14:sldIdLst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E3B3B-9FAD-4672-ADE5-505828268ADE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9BB0-50C2-42A1-B28B-AD87F5191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7FF1D05-301A-5825-0C1D-F4FDA630D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8EC1823-DE41-C3A5-A523-3F938C301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629F8F2-D0F5-BB7F-5C8E-ADC95A61C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246EE6-08F5-4F36-ABDA-BF378BDB1E4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0585-CE31-4B82-88B0-F6088F849FEA}" type="slidenum">
              <a:rPr lang="mk-MK" smtClean="0"/>
              <a:pPr/>
              <a:t>25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825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CD1D-5719-4872-8AEB-58C7422E7D3F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8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2ECF-B00E-487B-92D0-3A52239CECC3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D0F7-FA09-4893-A9C6-E78F0A1AF763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19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27E-B98E-4998-A24C-3F35C951D0D1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5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3765-66A1-4DA7-8DAC-37AD95B769E9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15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6DBE-2FF2-43F6-A2AE-73210C5104BE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5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021A-60F2-49EF-BBAA-8E257E3D1B01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5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93A-BE37-48BD-9116-9D189F0A079F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0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FBE9-39BB-4883-BE87-5620F59D17F8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D0E6-1E3B-420E-83BF-5DE1BA622DD6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BF3-91DD-4559-9A60-8262109FEA5C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DEE6-5418-423E-B1FE-D2EBB3DB2CC1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0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BBED-5087-41C0-AAD3-A3A837DEEA9A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59E-D3D9-44EB-B66D-1A94C7679380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8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FE70-6F39-4CB4-9861-3C47FD89535F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7028-0347-4D3C-BE3D-74114054E9B4}" type="datetime1">
              <a:rPr lang="en-GB" smtClean="0"/>
              <a:pPr/>
              <a:t>08/10/2024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41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F4E7-F77D-45A1-9529-6DDBF64D7888}" type="datetime1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199F16-6B71-49DC-9115-0F4E10E18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76375"/>
            <a:ext cx="7766936" cy="2574461"/>
          </a:xfrm>
        </p:spPr>
        <p:txBody>
          <a:bodyPr/>
          <a:lstStyle/>
          <a:p>
            <a:pPr algn="ctr"/>
            <a:r>
              <a:rPr kumimoji="1" lang="mk-MK" sz="2800" b="1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ОСИГУРУВАЊЕ НА ПОБАРУВАЊА И ФАКТОРИНГ</a:t>
            </a:r>
            <a:br>
              <a:rPr kumimoji="1" lang="mk-MK" sz="2800" b="1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en-GB" sz="2800" dirty="0">
              <a:solidFill>
                <a:srgbClr val="1A40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7" y="0"/>
            <a:ext cx="552450" cy="552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E3A97-F07A-1CCC-9E12-F1B77CD8EE69}"/>
              </a:ext>
            </a:extLst>
          </p:cNvPr>
          <p:cNvSpPr txBox="1"/>
          <p:nvPr/>
        </p:nvSpPr>
        <p:spPr>
          <a:xfrm>
            <a:off x="520621" y="4466338"/>
            <a:ext cx="86646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kumimoji="1" lang="mk-MK" sz="2400" dirty="0">
                <a:solidFill>
                  <a:srgbClr val="1A40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Развојна банка на Северна Македонија АД Скопје</a:t>
            </a:r>
            <a:endParaRPr kumimoji="1" lang="mk-MK" sz="2400" b="1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9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9F94-D88B-07B7-54A1-38E647C2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  </a:t>
            </a:r>
            <a:r>
              <a:rPr lang="mk-MK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Факторинг процес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4F9EC1-728E-CAEA-071A-5398191AA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715" y="1764858"/>
            <a:ext cx="7403975" cy="4623684"/>
          </a:xfrm>
        </p:spPr>
      </p:pic>
    </p:spTree>
    <p:extLst>
      <p:ext uri="{BB962C8B-B14F-4D97-AF65-F5344CB8AC3E}">
        <p14:creationId xmlns:p14="http://schemas.microsoft.com/office/powerpoint/2010/main" val="30763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226A83-F919-31F1-7F6D-46EB027D9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k-MK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НА ФАКТОРИНГОТ</a:t>
            </a:r>
            <a:endParaRPr lang="en-US" altLang="en-U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260BD4F-DC56-4B7C-26CA-D3AFDC680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Цената на факторинг се пресметува врз основ на исплатениот аванс од 80% и истиот се состои од 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Каматна стапка која изнесува 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на годишно ниво и се пресметува на исплатениот аванс (80%)</a:t>
            </a:r>
            <a:endParaRPr lang="en-US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Провизија за управување која изнесува 0,2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еднократно и се пресметува на износот на побарувањето/фактурата(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CD7F6A4-FD79-312C-D405-E3A8563B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765175"/>
            <a:ext cx="76962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mk-MK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ПРЕДНОСТИ ОД КОРИСТЕЊЕ НА ФАКТОРИНГОТ</a:t>
            </a:r>
            <a:endParaRPr lang="mk-MK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DF7F7E4-EECA-9934-88E6-8CA880744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6" y="2160589"/>
            <a:ext cx="8753383" cy="3880773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/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Подобрен паричен тек</a:t>
            </a:r>
            <a:endParaRPr lang="en-US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Финансирање на тековното работење без хипотеки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 заштита на побарувањата</a:t>
            </a:r>
            <a:endParaRPr lang="en-US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оптоваруваат билансите на компаниите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Зголемена конкурентност на компаниите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B5C2-154F-5468-F75A-ADFA746E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Факторинг по региони во светот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4A34E-6155-7BB7-03F3-12B32D4A0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20" y="1930399"/>
            <a:ext cx="7608164" cy="4017639"/>
          </a:xfrm>
        </p:spPr>
      </p:pic>
    </p:spTree>
    <p:extLst>
      <p:ext uri="{BB962C8B-B14F-4D97-AF65-F5344CB8AC3E}">
        <p14:creationId xmlns:p14="http://schemas.microsoft.com/office/powerpoint/2010/main" val="349289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D720-D092-2FC8-6F16-1CC845CF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01" y="754601"/>
            <a:ext cx="8596668" cy="1202431"/>
          </a:xfrm>
        </p:spPr>
        <p:txBody>
          <a:bodyPr>
            <a:normAutofit/>
          </a:bodyPr>
          <a:lstStyle/>
          <a:p>
            <a:pPr algn="ctr"/>
            <a:br>
              <a:rPr lang="mk-MK" sz="2800" dirty="0"/>
            </a:br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ФАКТОРИНГ ВО ЕВОРПА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2D15A-AD6D-C85F-D1E3-66BF6CE9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642" y="2405849"/>
            <a:ext cx="8401358" cy="3970444"/>
          </a:xfrm>
        </p:spPr>
      </p:pic>
    </p:spTree>
    <p:extLst>
      <p:ext uri="{BB962C8B-B14F-4D97-AF65-F5344CB8AC3E}">
        <p14:creationId xmlns:p14="http://schemas.microsoft.com/office/powerpoint/2010/main" val="96346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E459-9783-2481-731E-055A1027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ФАКТОРИНГ  ПО ЗЕМЈИ ВО ЕВОРПА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9D4514-7FE5-8491-30DE-6243CEF12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550" y="1802326"/>
            <a:ext cx="7217545" cy="4501559"/>
          </a:xfrm>
        </p:spPr>
      </p:pic>
    </p:spTree>
    <p:extLst>
      <p:ext uri="{BB962C8B-B14F-4D97-AF65-F5344CB8AC3E}">
        <p14:creationId xmlns:p14="http://schemas.microsoft.com/office/powerpoint/2010/main" val="29762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F4C0-A254-34BA-F0B7-46B97A3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СПОРОВИ ВО ФАКТОРИНГ ТРАНСАКЦИИ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36E9C3-E109-802A-51BF-B3F24B34B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13" y="1655430"/>
            <a:ext cx="7948598" cy="4283732"/>
          </a:xfrm>
        </p:spPr>
      </p:pic>
    </p:spTree>
    <p:extLst>
      <p:ext uri="{BB962C8B-B14F-4D97-AF65-F5344CB8AC3E}">
        <p14:creationId xmlns:p14="http://schemas.microsoft.com/office/powerpoint/2010/main" val="118326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12D8-8E3B-0821-92FD-E782BF7D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 ФАКТОРИНГ ПАЗАРОТ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6FA9A-7324-18BC-EACD-0288A1F79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788" y="1765406"/>
            <a:ext cx="8211845" cy="4622588"/>
          </a:xfrm>
        </p:spPr>
      </p:pic>
    </p:spTree>
    <p:extLst>
      <p:ext uri="{BB962C8B-B14F-4D97-AF65-F5344CB8AC3E}">
        <p14:creationId xmlns:p14="http://schemas.microsoft.com/office/powerpoint/2010/main" val="412519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E737-4624-37A8-1CBD-0F519169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ОРГАНИЗАЦИСКА ПОСТАВЕНОСТ НА ФАКТОРИНГОТ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891AC3-C467-6AC6-AF85-A40E239F1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752" y="2299317"/>
            <a:ext cx="7217546" cy="4080710"/>
          </a:xfrm>
        </p:spPr>
      </p:pic>
    </p:spTree>
    <p:extLst>
      <p:ext uri="{BB962C8B-B14F-4D97-AF65-F5344CB8AC3E}">
        <p14:creationId xmlns:p14="http://schemas.microsoft.com/office/powerpoint/2010/main" val="291532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7820-7588-FA51-F4CB-4AD5C928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ДИГИТАЛНА ИНФРАСТРУКТУРА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C548A-E7C1-7EA8-1B95-84DCE81E5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93" y="2334827"/>
            <a:ext cx="7261933" cy="3844031"/>
          </a:xfrm>
        </p:spPr>
      </p:pic>
    </p:spTree>
    <p:extLst>
      <p:ext uri="{BB962C8B-B14F-4D97-AF65-F5344CB8AC3E}">
        <p14:creationId xmlns:p14="http://schemas.microsoft.com/office/powerpoint/2010/main" val="212981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>
            <a:extLst>
              <a:ext uri="{FF2B5EF4-FFF2-40B4-BE49-F238E27FC236}">
                <a16:creationId xmlns:a16="http://schemas.microsoft.com/office/drawing/2014/main" id="{71A07B01-D05D-1F6A-F68E-490DF793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mk-MK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5FF12F34-DCB3-7763-4B6D-6DBB76868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mk-MK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ДЕЛОКРУГ НА РАБОТЕЊЕ НА РБСМ</a:t>
            </a:r>
            <a:endParaRPr lang="en-GB" altLang="en-US" sz="2800" dirty="0">
              <a:solidFill>
                <a:srgbClr val="0070C0"/>
              </a:solidFill>
            </a:endParaRPr>
          </a:p>
        </p:txBody>
      </p:sp>
      <p:sp>
        <p:nvSpPr>
          <p:cNvPr id="3076" name="Line 22">
            <a:extLst>
              <a:ext uri="{FF2B5EF4-FFF2-40B4-BE49-F238E27FC236}">
                <a16:creationId xmlns:a16="http://schemas.microsoft.com/office/drawing/2014/main" id="{509ACAB9-426E-6752-E823-F2988F45E1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5" y="4221163"/>
            <a:ext cx="2160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25">
            <a:extLst>
              <a:ext uri="{FF2B5EF4-FFF2-40B4-BE49-F238E27FC236}">
                <a16:creationId xmlns:a16="http://schemas.microsoft.com/office/drawing/2014/main" id="{DACF966F-2D78-2FF9-2A05-46CA6370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932" y="4947430"/>
            <a:ext cx="1827282" cy="51614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k-MK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ГАРАНТЕН ФОНД/</a:t>
            </a:r>
            <a:endParaRPr lang="en-US" altLang="en-US" b="1" dirty="0">
              <a:latin typeface="MAC C Swiss" pitchFamily="34" charset="0"/>
            </a:endParaRPr>
          </a:p>
          <a:p>
            <a:pPr algn="ctr"/>
            <a:r>
              <a:rPr lang="mk-MK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ГАРАНЦИИ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8" name="Diagram 5">
            <a:extLst>
              <a:ext uri="{FF2B5EF4-FFF2-40B4-BE49-F238E27FC236}">
                <a16:creationId xmlns:a16="http://schemas.microsoft.com/office/drawing/2014/main" id="{E2154859-9B9D-5DA4-B0C6-FF13D7B43F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4917" y="1811045"/>
            <a:ext cx="8469297" cy="3870664"/>
            <a:chOff x="992" y="1694"/>
            <a:chExt cx="4197" cy="2197"/>
          </a:xfrm>
        </p:grpSpPr>
        <p:sp>
          <p:nvSpPr>
            <p:cNvPr id="3079" name="_s1028">
              <a:extLst>
                <a:ext uri="{FF2B5EF4-FFF2-40B4-BE49-F238E27FC236}">
                  <a16:creationId xmlns:a16="http://schemas.microsoft.com/office/drawing/2014/main" id="{C66E70B8-7283-5522-E6BF-30142FF15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8" y="2792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80" name="_s1029">
              <a:extLst>
                <a:ext uri="{FF2B5EF4-FFF2-40B4-BE49-F238E27FC236}">
                  <a16:creationId xmlns:a16="http://schemas.microsoft.com/office/drawing/2014/main" id="{421B7F11-1205-A1E7-4628-9A9DBD0F8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2521"/>
              <a:ext cx="1483" cy="54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mk-MK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mk-MK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АДМИНИСТРИРАЊЕ</a:t>
              </a:r>
              <a:endParaRPr lang="en-US" altLang="en-US" b="1" dirty="0">
                <a:latin typeface="MAC C Swiss" pitchFamily="34" charset="0"/>
              </a:endParaRPr>
            </a:p>
          </p:txBody>
        </p:sp>
        <p:sp>
          <p:nvSpPr>
            <p:cNvPr id="3081" name="_s1030">
              <a:extLst>
                <a:ext uri="{FF2B5EF4-FFF2-40B4-BE49-F238E27FC236}">
                  <a16:creationId xmlns:a16="http://schemas.microsoft.com/office/drawing/2014/main" id="{138E3C73-6CD5-507E-1BE1-336CBEB03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8" y="3066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82" name="_s1031">
              <a:extLst>
                <a:ext uri="{FF2B5EF4-FFF2-40B4-BE49-F238E27FC236}">
                  <a16:creationId xmlns:a16="http://schemas.microsoft.com/office/drawing/2014/main" id="{0CB86924-22D8-A527-6533-F3F87DC2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3342"/>
              <a:ext cx="549" cy="54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 b="1">
                <a:latin typeface="MAC C Swiss" pitchFamily="34" charset="0"/>
              </a:endParaRPr>
            </a:p>
          </p:txBody>
        </p:sp>
        <p:sp>
          <p:nvSpPr>
            <p:cNvPr id="3083" name="_s1032">
              <a:extLst>
                <a:ext uri="{FF2B5EF4-FFF2-40B4-BE49-F238E27FC236}">
                  <a16:creationId xmlns:a16="http://schemas.microsoft.com/office/drawing/2014/main" id="{D82778C1-6912-BBF5-906F-578AD031F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2792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84" name="_s1033">
              <a:extLst>
                <a:ext uri="{FF2B5EF4-FFF2-40B4-BE49-F238E27FC236}">
                  <a16:creationId xmlns:a16="http://schemas.microsoft.com/office/drawing/2014/main" id="{0435ED04-069C-8892-F2FF-CB0A24023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518"/>
              <a:ext cx="1809" cy="54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latin typeface="MAC C Swiss" pitchFamily="34" charset="0"/>
                </a:rPr>
                <a:t>   </a:t>
              </a:r>
              <a:r>
                <a:rPr lang="mk-MK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ОСИГУРУВАЊЕ НА </a:t>
              </a:r>
            </a:p>
            <a:p>
              <a:pPr algn="ctr"/>
              <a:r>
                <a:rPr lang="mk-MK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ДОМАШНИ ПОБАРУВАЊА</a:t>
              </a:r>
              <a:endParaRPr lang="en-US" altLang="en-US" sz="2200" b="1">
                <a:latin typeface="MAC C Swiss" pitchFamily="34" charset="0"/>
              </a:endParaRPr>
            </a:p>
          </p:txBody>
        </p:sp>
        <p:sp>
          <p:nvSpPr>
            <p:cNvPr id="3085" name="_s1034">
              <a:extLst>
                <a:ext uri="{FF2B5EF4-FFF2-40B4-BE49-F238E27FC236}">
                  <a16:creationId xmlns:a16="http://schemas.microsoft.com/office/drawing/2014/main" id="{6ADE0A3D-36CD-46C9-DD84-B2EB1E2B0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2242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86" name="_s1035">
              <a:extLst>
                <a:ext uri="{FF2B5EF4-FFF2-40B4-BE49-F238E27FC236}">
                  <a16:creationId xmlns:a16="http://schemas.microsoft.com/office/drawing/2014/main" id="{925906C1-24FB-0FEB-4A05-3D241AD32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694"/>
              <a:ext cx="1266" cy="54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mk-MK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КРЕДИТИРАЊЕ</a:t>
              </a:r>
              <a:endParaRPr lang="en-US" altLang="en-US" b="1">
                <a:latin typeface="MAC C Swiss" pitchFamily="34" charset="0"/>
              </a:endParaRPr>
            </a:p>
          </p:txBody>
        </p:sp>
        <p:sp>
          <p:nvSpPr>
            <p:cNvPr id="3087" name="_s1036">
              <a:extLst>
                <a:ext uri="{FF2B5EF4-FFF2-40B4-BE49-F238E27FC236}">
                  <a16:creationId xmlns:a16="http://schemas.microsoft.com/office/drawing/2014/main" id="{FEC6BD89-B04A-14C8-D990-DD5154DF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518"/>
              <a:ext cx="549" cy="5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mk-MK" alt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РБСМ</a:t>
              </a:r>
              <a:endParaRPr lang="en-US" altLang="en-US" sz="2200" b="1" dirty="0">
                <a:solidFill>
                  <a:schemeClr val="bg1"/>
                </a:solidFill>
                <a:latin typeface="MAC C Swiss" pitchFamily="34" charset="0"/>
              </a:endParaRPr>
            </a:p>
          </p:txBody>
        </p:sp>
        <p:sp>
          <p:nvSpPr>
            <p:cNvPr id="3088" name="Oval 13">
              <a:extLst>
                <a:ext uri="{FF2B5EF4-FFF2-40B4-BE49-F238E27FC236}">
                  <a16:creationId xmlns:a16="http://schemas.microsoft.com/office/drawing/2014/main" id="{306B6B30-227B-70B2-1933-4511EA63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3323"/>
              <a:ext cx="1809" cy="54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MAC C Swiss" pitchFamily="34" charset="0"/>
                </a:rPr>
                <a:t>     </a:t>
              </a:r>
              <a:r>
                <a:rPr lang="mk-MK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ОСИГУРУВАЊЕ НА</a:t>
              </a:r>
            </a:p>
            <a:p>
              <a:pPr algn="ctr"/>
              <a:r>
                <a:rPr lang="mk-MK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ИЗВОЗНИ ПОБАРУВАЊА</a:t>
              </a:r>
              <a:endParaRPr lang="en-US" altLang="en-US" sz="2200" b="1">
                <a:latin typeface="MAC C Swiss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AEEA09-AE9A-B7D9-F2EA-931FA59C8E11}"/>
              </a:ext>
            </a:extLst>
          </p:cNvPr>
          <p:cNvCxnSpPr>
            <a:stCxn id="3087" idx="4"/>
          </p:cNvCxnSpPr>
          <p:nvPr/>
        </p:nvCxnSpPr>
        <p:spPr>
          <a:xfrm>
            <a:off x="5474274" y="4229990"/>
            <a:ext cx="3279109" cy="70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5">
            <a:extLst>
              <a:ext uri="{FF2B5EF4-FFF2-40B4-BE49-F238E27FC236}">
                <a16:creationId xmlns:a16="http://schemas.microsoft.com/office/drawing/2014/main" id="{2D18C9C6-A274-3AA6-68B6-BB8A244A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084763"/>
            <a:ext cx="1778629" cy="50932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k-MK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80B-A231-6617-9927-48518976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СИМБИОЗА КРЕДИТНО ОСИГУРУВАЊЕ И ФАКТОРИНГ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A97E5-4C72-ACC9-91D0-93E385064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2237172"/>
            <a:ext cx="8596668" cy="4239827"/>
          </a:xfrm>
        </p:spPr>
      </p:pic>
    </p:spTree>
    <p:extLst>
      <p:ext uri="{BB962C8B-B14F-4D97-AF65-F5344CB8AC3E}">
        <p14:creationId xmlns:p14="http://schemas.microsoft.com/office/powerpoint/2010/main" val="422904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3220-9CB3-6087-478F-53352AB9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ВИДОВИ ФАКТОРИНГ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ADD06-2C98-5B52-7FF0-61E23848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4" y="1855434"/>
            <a:ext cx="7537141" cy="3808520"/>
          </a:xfrm>
        </p:spPr>
        <p:txBody>
          <a:bodyPr>
            <a:normAutofit lnSpcReduction="10000"/>
          </a:bodyPr>
          <a:lstStyle/>
          <a:p>
            <a:endParaRPr lang="mk-MK" dirty="0"/>
          </a:p>
          <a:p>
            <a:pPr marL="0" indent="0">
              <a:buNone/>
            </a:pPr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ризикот поделба на</a:t>
            </a:r>
            <a:r>
              <a:rPr 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mk-MK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 со регерс</a:t>
            </a:r>
          </a:p>
          <a:p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 без регерес</a:t>
            </a:r>
          </a:p>
          <a:p>
            <a:endParaRPr lang="mk-MK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Домашен факторинг</a:t>
            </a:r>
          </a:p>
          <a:p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Меѓународен/извозен дирекетен факторинг</a:t>
            </a:r>
          </a:p>
          <a:p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Меѓународен/извозен двостепен факторинг</a:t>
            </a:r>
            <a:endParaRPr 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Добавувачки/</a:t>
            </a:r>
            <a:r>
              <a:rPr 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mk-MK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факторинг</a:t>
            </a:r>
          </a:p>
          <a:p>
            <a:endParaRPr lang="mk-MK" dirty="0"/>
          </a:p>
          <a:p>
            <a:endParaRPr lang="mk-MK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4945D-BB3B-DD9E-E645-232E08E0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7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EC41-2946-FA10-1C61-F35CFFB2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ИЗВОЗЕН ДИРЕКТЕН ФАКТОРИНГ                             ( кога осигуреник е извозникот)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A811DD-74BD-CFF2-0615-2C924F9BC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567" y="1695473"/>
            <a:ext cx="8007658" cy="4620412"/>
          </a:xfrm>
        </p:spPr>
      </p:pic>
    </p:spTree>
    <p:extLst>
      <p:ext uri="{BB962C8B-B14F-4D97-AF65-F5344CB8AC3E}">
        <p14:creationId xmlns:p14="http://schemas.microsoft.com/office/powerpoint/2010/main" val="143975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E675-77C7-9AF1-3121-39687627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ИЗВОЗЕН ДИРЕКТЕН ФАКТОРИНГ                             ( кога осигуреник е факторинг компанија</a:t>
            </a:r>
            <a:r>
              <a:rPr lang="mk-MK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911ADF-707C-AE2A-9682-1C63BB05E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18" y="1864311"/>
            <a:ext cx="7563775" cy="4502456"/>
          </a:xfrm>
        </p:spPr>
      </p:pic>
    </p:spTree>
    <p:extLst>
      <p:ext uri="{BB962C8B-B14F-4D97-AF65-F5344CB8AC3E}">
        <p14:creationId xmlns:p14="http://schemas.microsoft.com/office/powerpoint/2010/main" val="302131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E8A-6A65-4FFA-EF63-7A077366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ДОБАВУВАЧКИФАКТОРИНГ                                          ( кога осигуреник е факторинг компанија)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4CEBE1-0C3A-72FA-CDAC-7F0E83355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197" y="2133955"/>
            <a:ext cx="8052047" cy="3938371"/>
          </a:xfrm>
        </p:spPr>
      </p:pic>
    </p:spTree>
    <p:extLst>
      <p:ext uri="{BB962C8B-B14F-4D97-AF65-F5344CB8AC3E}">
        <p14:creationId xmlns:p14="http://schemas.microsoft.com/office/powerpoint/2010/main" val="194526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60648"/>
            <a:ext cx="6984776" cy="79208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24BB380D-3A86-4D79-9C87-4E22574FD47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775520" y="1600200"/>
            <a:ext cx="8712968" cy="58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mk-M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ВИ БЛАГОДАРИМЕ НА ВНИМАНИЕТО</a:t>
            </a:r>
          </a:p>
          <a:p>
            <a:pPr marL="0" indent="0" algn="ctr">
              <a:buNone/>
              <a:defRPr/>
            </a:pPr>
            <a:endParaRPr lang="mk-MK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mk-MK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РАЗВОЈНА БАНКА НА СЕВЕРНА МАКЕДОНИЈА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mk-MK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ул.Димитрие Чуповски бр.26,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mk-MK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Скопје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mk-MK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Тел.++3892/ 3115 844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mk-MK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Факс.++3892/ 3239 688 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rgbClr val="003E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 info@mbdp.com.mk    www.mbdp.com.mk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mk-MK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       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mk-MK" sz="2400" b="1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mk-MK" sz="2400" b="1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mk-MK" sz="2200" dirty="0"/>
          </a:p>
        </p:txBody>
      </p:sp>
    </p:spTree>
    <p:extLst>
      <p:ext uri="{BB962C8B-B14F-4D97-AF65-F5344CB8AC3E}">
        <p14:creationId xmlns:p14="http://schemas.microsoft.com/office/powerpoint/2010/main" val="34964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>
            <a:extLst>
              <a:ext uri="{FF2B5EF4-FFF2-40B4-BE49-F238E27FC236}">
                <a16:creationId xmlns:a16="http://schemas.microsoft.com/office/drawing/2014/main" id="{B816D99E-27F7-1369-2AA8-A3426A7C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mk-MK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DC50F9A6-AE06-B5AA-C9C1-1819895618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11450" y="854076"/>
            <a:ext cx="72723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mk-MK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ТРГОВСКО КРЕДИТНО ОСИГУРУВАЊЕ      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mk-MK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осигурување на побарувања)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2ED6A7D-8B4E-D3EC-842D-8489B762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1773238"/>
            <a:ext cx="7693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endParaRPr kumimoji="1" lang="en-US" altLang="en-US" sz="2400" b="1" dirty="0">
              <a:solidFill>
                <a:srgbClr val="1A4072"/>
              </a:solidFill>
              <a:latin typeface="MAC C Swis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Трговските друштва кои извезуваат или продаваат на домашен пазар со одложен рок на плаќање, можат да ги осигураат своите побарувања (до 90%) од краткорочни комерцијални ризици кои можат да настанат поради продолжено неплаќање или стечај на странскиот/домашниот купувач.</a:t>
            </a:r>
            <a:endParaRPr kumimoji="1" lang="mk-MK" altLang="en-US" sz="2000" b="1" dirty="0">
              <a:solidFill>
                <a:srgbClr val="1A407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</a:pPr>
            <a:endParaRPr kumimoji="1" lang="en-US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Извозно/домашно</a:t>
            </a:r>
            <a:r>
              <a:rPr kumimoji="1" lang="en-US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 осигурување од комерцијални ризици (стечај и продолжено неплаќање)</a:t>
            </a:r>
          </a:p>
          <a:p>
            <a:pPr marL="0" indent="0" algn="just" eaLnBrk="1" hangingPunct="1">
              <a:spcBef>
                <a:spcPct val="20000"/>
              </a:spcBef>
              <a:buClr>
                <a:schemeClr val="tx2"/>
              </a:buClr>
            </a:pPr>
            <a:endParaRPr kumimoji="1" lang="mk-MK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на плаќање на побарувањата до 360 дена</a:t>
            </a:r>
            <a:endParaRPr kumimoji="1" lang="en-GB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kumimoji="1" lang="en-US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kumimoji="1" lang="en-US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kumimoji="1" lang="en-US" altLang="en-US" sz="2000" b="1" dirty="0">
              <a:solidFill>
                <a:srgbClr val="1A4072"/>
              </a:solidFill>
              <a:latin typeface="MAC C Swis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00BCB738-9CBD-5C6B-C9B4-3C9545400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836613"/>
            <a:ext cx="7696200" cy="4873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ПОЛИТИЧКИ РИЗИЦИ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4604C6B-B12D-2AF7-F870-40D20DFEA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1915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mk-MK" altLang="en-US" sz="28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Осигурување на извозните побарувања од политички ризици</a:t>
            </a:r>
            <a:endParaRPr kumimoji="1" lang="en-US" altLang="en-US" sz="2800" dirty="0">
              <a:solidFill>
                <a:srgbClr val="1A4072"/>
              </a:solidFill>
              <a:latin typeface="MAC C Swiss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k-MK" altLang="en-US" sz="2800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 од војна и слично</a:t>
            </a:r>
            <a:endParaRPr kumimoji="1" lang="en-US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kumimoji="1" lang="en-AU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 од укинување на дозволи</a:t>
            </a:r>
            <a:endParaRPr kumimoji="1" lang="en-US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kumimoji="1" lang="mk-MK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Непочитување на договор(еднострано прогласување за неважност на договорите)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ü"/>
            </a:pPr>
            <a:endParaRPr kumimoji="1" lang="mk-MK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на плаќање на побарувањата до 360 дена</a:t>
            </a:r>
            <a:endParaRPr kumimoji="1" lang="en-GB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C3B7BA1D-5A65-B31D-F572-B2D1C039F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836613"/>
            <a:ext cx="7696200" cy="4873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ИЗВОЗНО КРЕДИТНО ОСИГУРУВУАЊЕ ПРЕКУ ПОДРУЖНИЦИ ВО СТРАНСТВО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B879A5-2AD4-30A5-3473-CFFFACC10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5"/>
            <a:ext cx="8191500" cy="480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mk-MK" altLang="en-US" sz="9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Осигурување на продажби реализирани од подружници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en-US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Осигурување на побарувања кои произлегуваат од продажби извршени од подружници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(Подружници-контролирани компании во странство во кои осигуреникот поседува минимум 51% од основната главнина)</a:t>
            </a:r>
            <a:endParaRPr kumimoji="1" lang="en-US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mk-MK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Покриени ризици</a:t>
            </a:r>
            <a:r>
              <a:rPr kumimoji="1" lang="en-US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AU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Комерцијални ризици(стечај и продолжено неплаќање од страна на купувачот)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Политички ризици(војна, укинување на дозволи, непочитување на договор)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Char char="ü"/>
            </a:pPr>
            <a:endParaRPr kumimoji="1" lang="mk-MK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kumimoji="1"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на плаќање на побарувањата до 360 дена</a:t>
            </a:r>
            <a:endParaRPr kumimoji="1" lang="en-US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0ECD63B-5EE0-9483-2371-691AF9046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765176"/>
            <a:ext cx="7696200" cy="5762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ЦЕНА НА ТРГОВСКОТО КРЕДИТНО ОСИГУРУВАЊЕ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B269FDE-1793-F460-CEEF-E1F01D1B3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1146" y="2160589"/>
            <a:ext cx="8016536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mk-MK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Трошоци за осигурување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mk-MK" altLang="en-US" dirty="0"/>
          </a:p>
          <a:p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Трошок за набавка на информација/бонитет за кредитен лимит</a:t>
            </a:r>
          </a:p>
          <a:p>
            <a:pPr marL="0" indent="0">
              <a:buNone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( 55 еур за странски купувач, 1.800 ден за домашен купувач)</a:t>
            </a:r>
          </a:p>
          <a:p>
            <a:pPr marL="0" indent="0">
              <a:buNone/>
            </a:pPr>
            <a:endParaRPr lang="mk-MK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Премија за осигурување</a:t>
            </a:r>
            <a:endParaRPr lang="ru-RU" altLang="en-US" sz="2000" dirty="0">
              <a:solidFill>
                <a:srgbClr val="00428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mk-MK" altLang="en-US" sz="19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на плаќање</a:t>
            </a:r>
            <a:endParaRPr lang="mk-MK" altLang="en-US" sz="1900" dirty="0">
              <a:solidFill>
                <a:srgbClr val="004284"/>
              </a:solidFill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mk-MK" altLang="en-US" sz="19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Земја на купувачот</a:t>
            </a:r>
            <a:endParaRPr lang="mk-MK" altLang="en-US" sz="1900" dirty="0">
              <a:solidFill>
                <a:srgbClr val="004284"/>
              </a:solidFill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mk-MK" altLang="en-US" sz="19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на купувачи кои ги осигурува осигуреникот во РБСМ</a:t>
            </a:r>
            <a:endParaRPr lang="en-GB" altLang="en-US" sz="1900" dirty="0">
              <a:solidFill>
                <a:srgbClr val="004284"/>
              </a:solidFill>
              <a:latin typeface="Arial" panose="020B0604020202020204" pitchFamily="34" charset="0"/>
            </a:endParaRPr>
          </a:p>
          <a:p>
            <a:endParaRPr lang="en-US" altLang="en-US" sz="1900" dirty="0">
              <a:solidFill>
                <a:srgbClr val="004284"/>
              </a:solidFill>
            </a:endParaRPr>
          </a:p>
          <a:p>
            <a:pPr>
              <a:buFontTx/>
              <a:buChar char="o"/>
            </a:pPr>
            <a:endParaRPr lang="en-GB" altLang="en-US" sz="2000" dirty="0">
              <a:solidFill>
                <a:srgbClr val="00428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61CC-DE8B-0403-5C1C-2DB001D6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ПОРТФОЛИО НА КРЕДИТНО ОСИГУРУВАЊЕ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6232-BB76-5A00-4C1A-83B3B7F95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mk-MK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Осигурани извозни  побарубања во 33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Осигурани повеќе од 600 купувачи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 осигурани побарувања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извозни побарувања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30%  домашни побарувања</a:t>
            </a:r>
          </a:p>
          <a:p>
            <a:pPr>
              <a:buFont typeface="Wingdings" panose="05000000000000000000" pitchFamily="2" charset="2"/>
              <a:buChar char="§"/>
            </a:pPr>
            <a:endParaRPr lang="mk-MK" altLang="en-US" sz="20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mk-MK" altLang="en-US" sz="20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Клиенти/осигуреници од прехрамбена инсустрија, текстилна, метална индустрија, лесна индистија</a:t>
            </a:r>
            <a:endParaRPr lang="ru-RU" altLang="en-US" sz="2000" dirty="0">
              <a:solidFill>
                <a:srgbClr val="004284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mk-MK" altLang="en-US" b="0" dirty="0">
              <a:solidFill>
                <a:srgbClr val="004284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266D6-C0B7-8C4A-0912-1E8AAB4B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F16-6B71-49DC-9115-0F4E10E18F4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2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>
            <a:extLst>
              <a:ext uri="{FF2B5EF4-FFF2-40B4-BE49-F238E27FC236}">
                <a16:creationId xmlns:a16="http://schemas.microsoft.com/office/drawing/2014/main" id="{7147DF8B-AEA1-CD77-92C0-751B7F0D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mk-MK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1AAC71E-86E5-0AD9-AB8B-45B40E2373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11450" y="765175"/>
            <a:ext cx="72723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mk-MK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ПРЕДНОСТИ НА ТРГОВСКО КРЕДИТНО ОСИГУРУВАЊЕ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2F1C657-0009-4CD3-5466-BF1229EE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1773238"/>
            <a:ext cx="7693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01000"/>
              </a:lnSpc>
              <a:spcBef>
                <a:spcPct val="50000"/>
              </a:spcBef>
              <a:buClr>
                <a:schemeClr val="tx2"/>
              </a:buClr>
            </a:pP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ПРЕДНОСТИ</a:t>
            </a:r>
            <a:endParaRPr lang="en-US" altLang="en-US" sz="2000" dirty="0">
              <a:solidFill>
                <a:srgbClr val="1A40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1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на побарувањата (до 90%)</a:t>
            </a:r>
            <a:endParaRPr lang="en-US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eaLnBrk="1" hangingPunct="1">
              <a:lnSpc>
                <a:spcPct val="101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кредитоспособноста на странски/домашни купувачи</a:t>
            </a:r>
            <a:r>
              <a:rPr lang="mk-MK" altLang="en-US" sz="2000" dirty="0">
                <a:solidFill>
                  <a:srgbClr val="1A4072"/>
                </a:solidFill>
                <a:latin typeface="MAC C Swiss" pitchFamily="34" charset="0"/>
              </a:rPr>
              <a:t>  </a:t>
            </a:r>
          </a:p>
          <a:p>
            <a:pPr algn="just" eaLnBrk="1" hangingPunct="1">
              <a:lnSpc>
                <a:spcPct val="101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Зголемување на продажбата и пристап до нови купувачи со намалување на ризикот од ненаплата</a:t>
            </a:r>
            <a:endParaRPr lang="en-US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eaLnBrk="1" hangingPunct="1">
              <a:lnSpc>
                <a:spcPct val="101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Поддршка од деловните банки-со винкулација на полисата во нивна корист до полесно добивање на финансиски средства за тековното работење.</a:t>
            </a:r>
            <a:r>
              <a:rPr lang="en-US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регулаторен третман на полисата и квалитет на покритие )</a:t>
            </a:r>
            <a:endParaRPr lang="en-US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eaLnBrk="1" hangingPunct="1">
              <a:lnSpc>
                <a:spcPct val="101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mk-MK" altLang="en-US" sz="2000" dirty="0">
                <a:solidFill>
                  <a:srgbClr val="1A40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Превенција и контрола на ризикот со ниски трошоци</a:t>
            </a:r>
            <a:endParaRPr lang="en-GB" altLang="en-US" sz="2000" dirty="0">
              <a:solidFill>
                <a:srgbClr val="1A4072"/>
              </a:solidFill>
              <a:latin typeface="MAC C Swiss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1A4072"/>
              </a:solidFill>
              <a:latin typeface="MAC C Swis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AD3E325A-EFDF-3EDD-B172-7D552F21A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mk-M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ФАКТОРИНГ-НОВ ФИНАНСИСКИ ИНСТРУМЕНТ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36AE9C7-51E6-B6A8-A34C-3C5A339B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1669003"/>
            <a:ext cx="8596668" cy="4372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                                 </a:t>
            </a:r>
            <a:r>
              <a:rPr lang="mk-MK" altLang="en-US" sz="2000" dirty="0"/>
              <a:t>     </a:t>
            </a:r>
            <a:r>
              <a:rPr lang="mk-MK" altLang="en-US" sz="22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Е ФАКТОРИНГ?</a:t>
            </a:r>
            <a:endParaRPr lang="en-GB" altLang="en-US" sz="22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</a:pPr>
            <a:r>
              <a:rPr lang="mk-MK" altLang="en-US" sz="22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Факторингот е услуга која овозможува продажба на производи и услуги на одложено плаќање при што дел од средствата (80%)  наведени во фактурата се добиваат веднаш.</a:t>
            </a:r>
            <a:endParaRPr lang="en-GB" altLang="en-US" sz="22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mk-MK" altLang="en-US" sz="22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</a:pPr>
            <a:r>
              <a:rPr lang="mk-MK" altLang="en-US" sz="22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Факторингот комбинира кредитна заштита, наплата на побарувања и финансирање на компании кои продаваат производи и услуги со одложено плаќање до 180 дена. </a:t>
            </a:r>
            <a:endParaRPr lang="en-US" altLang="en-US" sz="22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2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</a:pPr>
            <a:r>
              <a:rPr lang="mk-MK" altLang="en-US" sz="2200" dirty="0">
                <a:solidFill>
                  <a:srgbClr val="004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РБСМ откупува побарувања и исплаќа аванс по основ на доставена осигурана фактура во износ од 80%. Останатите 20% од фактурата ги префрла веднаш штом купувачот ќе ја плати фактурата на сметка на РБСМ. </a:t>
            </a:r>
            <a:endParaRPr lang="en-US" altLang="en-US" sz="2200" dirty="0">
              <a:solidFill>
                <a:srgbClr val="0042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27511</TotalTime>
  <Words>727</Words>
  <Application>Microsoft Office PowerPoint</Application>
  <PresentationFormat>Widescreen</PresentationFormat>
  <Paragraphs>131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MAC C Swiss</vt:lpstr>
      <vt:lpstr>Times New Roman</vt:lpstr>
      <vt:lpstr>Trebuchet MS</vt:lpstr>
      <vt:lpstr>Wingdings</vt:lpstr>
      <vt:lpstr>Wingdings 3</vt:lpstr>
      <vt:lpstr>Facet</vt:lpstr>
      <vt:lpstr>ОСИГУРУВАЊЕ НА ПОБАРУВАЊА И ФАКТОРИНГ </vt:lpstr>
      <vt:lpstr>ДЕЛОКРУГ НА РАБОТЕЊЕ НА РБСМ</vt:lpstr>
      <vt:lpstr>PowerPoint Presentation</vt:lpstr>
      <vt:lpstr>ПОЛИТИЧКИ РИЗИЦИ</vt:lpstr>
      <vt:lpstr>ИЗВОЗНО КРЕДИТНО ОСИГУРУВУАЊЕ ПРЕКУ ПОДРУЖНИЦИ ВО СТРАНСТВО</vt:lpstr>
      <vt:lpstr>ЦЕНА НА ТРГОВСКОТО КРЕДИТНО ОСИГУРУВАЊЕ</vt:lpstr>
      <vt:lpstr>  ПОРТФОЛИО НА КРЕДИТНО ОСИГУРУВАЊЕ</vt:lpstr>
      <vt:lpstr>PowerPoint Presentation</vt:lpstr>
      <vt:lpstr>ФАКТОРИНГ-НОВ ФИНАНСИСКИ ИНСТРУМЕНТ</vt:lpstr>
      <vt:lpstr>  Факторинг процес</vt:lpstr>
      <vt:lpstr>ЦЕНА НА ФАКТОРИНГОТ</vt:lpstr>
      <vt:lpstr>ПРЕДНОСТИ ОД КОРИСТЕЊЕ НА ФАКТОРИНГОТ</vt:lpstr>
      <vt:lpstr>Факторинг по региони во светот</vt:lpstr>
      <vt:lpstr> ФАКТОРИНГ ВО ЕВОРПА</vt:lpstr>
      <vt:lpstr>ФАКТОРИНГ  ПО ЗЕМЈИ ВО ЕВОРПА</vt:lpstr>
      <vt:lpstr>СПОРОВИ ВО ФАКТОРИНГ ТРАНСАКЦИИ</vt:lpstr>
      <vt:lpstr>СТРУКТУРА НА ФАКТОРИНГ ПАЗАРОТ</vt:lpstr>
      <vt:lpstr>ОРГАНИЗАЦИСКА ПОСТАВЕНОСТ НА ФАКТОРИНГОТ</vt:lpstr>
      <vt:lpstr>ДИГИТАЛНА ИНФРАСТРУКТУРА</vt:lpstr>
      <vt:lpstr>СИМБИОЗА КРЕДИТНО ОСИГУРУВАЊЕ И ФАКТОРИНГ</vt:lpstr>
      <vt:lpstr>ВИДОВИ ФАКТОРИНГ</vt:lpstr>
      <vt:lpstr>ИЗВОЗЕН ДИРЕКТЕН ФАКТОРИНГ                             ( кога осигуреник е извозникот)</vt:lpstr>
      <vt:lpstr>ИЗВОЗЕН ДИРЕКТЕН ФАКТОРИНГ                             ( кога осигуреник е факторинг компанија)</vt:lpstr>
      <vt:lpstr>ДОБАВУВАЧКИФАКТОРИНГ                                          ( кога осигуреник е факторинг компанија)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bank of North Macedonia JSC Skopje</dc:title>
  <dc:creator>РБСМ</dc:creator>
  <cp:lastModifiedBy>Darko Stefanovski</cp:lastModifiedBy>
  <cp:revision>306</cp:revision>
  <dcterms:created xsi:type="dcterms:W3CDTF">2021-03-16T11:47:44Z</dcterms:created>
  <dcterms:modified xsi:type="dcterms:W3CDTF">2024-10-08T11:36:02Z</dcterms:modified>
</cp:coreProperties>
</file>