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3"/>
  </p:sldMasterIdLst>
  <p:notesMasterIdLst>
    <p:notesMasterId r:id="rId15"/>
  </p:notesMasterIdLst>
  <p:handoutMasterIdLst>
    <p:handoutMasterId r:id="rId16"/>
  </p:handoutMasterIdLst>
  <p:sldIdLst>
    <p:sldId id="256" r:id="rId4"/>
    <p:sldId id="268" r:id="rId5"/>
    <p:sldId id="336" r:id="rId6"/>
    <p:sldId id="314" r:id="rId7"/>
    <p:sldId id="334" r:id="rId8"/>
    <p:sldId id="283" r:id="rId9"/>
    <p:sldId id="337" r:id="rId10"/>
    <p:sldId id="339" r:id="rId11"/>
    <p:sldId id="338" r:id="rId12"/>
    <p:sldId id="327" r:id="rId13"/>
    <p:sldId id="290" r:id="rId1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3"/>
    <a:srgbClr val="007BC0"/>
    <a:srgbClr val="65BC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2901A-8C1B-C58D-9AB5-EC63058E769F}" v="1" dt="2023-12-11T11:35:47.859"/>
    <p1510:client id="{ACDB9001-AE51-40D7-8288-28864C2297DF}" v="38" dt="2022-06-03T06:41:35.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718" autoAdjust="0"/>
  </p:normalViewPr>
  <p:slideViewPr>
    <p:cSldViewPr snapToGrid="0">
      <p:cViewPr varScale="1">
        <p:scale>
          <a:sx n="77" d="100"/>
          <a:sy n="77" d="100"/>
        </p:scale>
        <p:origin x="696" y="6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A5814A84-BF55-4D2D-9F9C-E795403AAEE1}" type="datetimeFigureOut">
              <a:rPr lang="mk-MK" smtClean="0"/>
              <a:t>16.9.2024</a:t>
            </a:fld>
            <a:endParaRPr lang="mk-MK"/>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mk-MK"/>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927265E0-2320-44B7-B5D3-DD99C4AB2B6B}" type="slidenum">
              <a:rPr lang="mk-MK" smtClean="0"/>
              <a:t>‹#›</a:t>
            </a:fld>
            <a:endParaRPr lang="mk-MK"/>
          </a:p>
        </p:txBody>
      </p:sp>
    </p:spTree>
    <p:extLst>
      <p:ext uri="{BB962C8B-B14F-4D97-AF65-F5344CB8AC3E}">
        <p14:creationId xmlns:p14="http://schemas.microsoft.com/office/powerpoint/2010/main" val="2069503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1727137-8346-4091-ADCF-7DEAA5E2D7FF}" type="datetimeFigureOut">
              <a:rPr lang="en-US" smtClean="0"/>
              <a:t>9/16/2024</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9ADA1D-C851-47C6-A30C-753D1DF53B38}" type="slidenum">
              <a:rPr lang="en-US" smtClean="0"/>
              <a:t>‹#›</a:t>
            </a:fld>
            <a:endParaRPr lang="en-US"/>
          </a:p>
        </p:txBody>
      </p:sp>
    </p:spTree>
    <p:extLst>
      <p:ext uri="{BB962C8B-B14F-4D97-AF65-F5344CB8AC3E}">
        <p14:creationId xmlns:p14="http://schemas.microsoft.com/office/powerpoint/2010/main" val="260467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9ADA1D-C851-47C6-A30C-753D1DF53B38}" type="slidenum">
              <a:rPr lang="en-US" smtClean="0"/>
              <a:t>1</a:t>
            </a:fld>
            <a:endParaRPr lang="en-US"/>
          </a:p>
        </p:txBody>
      </p:sp>
    </p:spTree>
    <p:extLst>
      <p:ext uri="{BB962C8B-B14F-4D97-AF65-F5344CB8AC3E}">
        <p14:creationId xmlns:p14="http://schemas.microsoft.com/office/powerpoint/2010/main" val="383811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ADA1D-C851-47C6-A30C-753D1DF53B38}" type="slidenum">
              <a:rPr lang="en-US" smtClean="0"/>
              <a:t>4</a:t>
            </a:fld>
            <a:endParaRPr lang="en-US"/>
          </a:p>
        </p:txBody>
      </p:sp>
    </p:spTree>
    <p:extLst>
      <p:ext uri="{BB962C8B-B14F-4D97-AF65-F5344CB8AC3E}">
        <p14:creationId xmlns:p14="http://schemas.microsoft.com/office/powerpoint/2010/main" val="359054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E9ADA1D-C851-47C6-A30C-753D1DF53B38}" type="slidenum">
              <a:rPr lang="en-US" smtClean="0"/>
              <a:t>5</a:t>
            </a:fld>
            <a:endParaRPr lang="en-US"/>
          </a:p>
        </p:txBody>
      </p:sp>
    </p:spTree>
    <p:extLst>
      <p:ext uri="{BB962C8B-B14F-4D97-AF65-F5344CB8AC3E}">
        <p14:creationId xmlns:p14="http://schemas.microsoft.com/office/powerpoint/2010/main" val="11674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ADA1D-C851-47C6-A30C-753D1DF53B38}" type="slidenum">
              <a:rPr lang="en-US" smtClean="0"/>
              <a:t>7</a:t>
            </a:fld>
            <a:endParaRPr lang="en-US"/>
          </a:p>
        </p:txBody>
      </p:sp>
    </p:spTree>
    <p:extLst>
      <p:ext uri="{BB962C8B-B14F-4D97-AF65-F5344CB8AC3E}">
        <p14:creationId xmlns:p14="http://schemas.microsoft.com/office/powerpoint/2010/main" val="405903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ADA1D-C851-47C6-A30C-753D1DF53B38}" type="slidenum">
              <a:rPr lang="en-US" smtClean="0"/>
              <a:t>8</a:t>
            </a:fld>
            <a:endParaRPr lang="en-US"/>
          </a:p>
        </p:txBody>
      </p:sp>
    </p:spTree>
    <p:extLst>
      <p:ext uri="{BB962C8B-B14F-4D97-AF65-F5344CB8AC3E}">
        <p14:creationId xmlns:p14="http://schemas.microsoft.com/office/powerpoint/2010/main" val="179698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ADA1D-C851-47C6-A30C-753D1DF53B38}" type="slidenum">
              <a:rPr lang="en-US" smtClean="0"/>
              <a:t>9</a:t>
            </a:fld>
            <a:endParaRPr lang="en-US"/>
          </a:p>
        </p:txBody>
      </p:sp>
    </p:spTree>
    <p:extLst>
      <p:ext uri="{BB962C8B-B14F-4D97-AF65-F5344CB8AC3E}">
        <p14:creationId xmlns:p14="http://schemas.microsoft.com/office/powerpoint/2010/main" val="416125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5251" y="2063201"/>
            <a:ext cx="8141700" cy="3521090"/>
          </a:xfrm>
        </p:spPr>
        <p:txBody>
          <a:bodyPr anchor="t">
            <a:normAutofit/>
          </a:bodyPr>
          <a:lstStyle/>
          <a:p>
            <a:pPr algn="l">
              <a:lnSpc>
                <a:spcPct val="100000"/>
              </a:lnSpc>
            </a:pPr>
            <a:r>
              <a:rPr lang="ru-RU" altLang="mk-MK" sz="3600" b="1" i="1" dirty="0">
                <a:latin typeface="Verdana" panose="020B0604030504040204" pitchFamily="34" charset="0"/>
                <a:ea typeface="Verdana" panose="020B0604030504040204" pitchFamily="34" charset="0"/>
                <a:cs typeface="Verdana" panose="020B0604030504040204" pitchFamily="34" charset="0"/>
              </a:rPr>
              <a:t>Доверливи услуги​</a:t>
            </a:r>
            <a:br>
              <a:rPr lang="ru-RU" altLang="mk-MK" sz="3600" b="1" i="1" dirty="0">
                <a:latin typeface="Verdana" panose="020B0604030504040204" pitchFamily="34" charset="0"/>
                <a:ea typeface="Verdana" panose="020B0604030504040204" pitchFamily="34" charset="0"/>
                <a:cs typeface="Verdana" panose="020B0604030504040204" pitchFamily="34" charset="0"/>
              </a:rPr>
            </a:br>
            <a:r>
              <a:rPr lang="en-US" altLang="mk-MK" sz="3600" b="1" i="1" dirty="0">
                <a:latin typeface="Verdana" panose="020B0604030504040204" pitchFamily="34" charset="0"/>
                <a:ea typeface="Verdana" panose="020B0604030504040204" pitchFamily="34" charset="0"/>
                <a:cs typeface="Verdana" panose="020B0604030504040204" pitchFamily="34" charset="0"/>
              </a:rPr>
              <a:t>&amp;</a:t>
            </a:r>
            <a:br>
              <a:rPr lang="ru-RU" altLang="mk-MK" sz="3600" b="1" i="1" dirty="0">
                <a:latin typeface="Verdana" panose="020B0604030504040204" pitchFamily="34" charset="0"/>
                <a:ea typeface="Verdana" panose="020B0604030504040204" pitchFamily="34" charset="0"/>
                <a:cs typeface="Verdana" panose="020B0604030504040204" pitchFamily="34" charset="0"/>
              </a:rPr>
            </a:br>
            <a:r>
              <a:rPr lang="ru-RU" altLang="mk-MK" sz="3600" b="1" i="1" dirty="0">
                <a:latin typeface="Verdana" panose="020B0604030504040204" pitchFamily="34" charset="0"/>
                <a:ea typeface="Verdana" panose="020B0604030504040204" pitchFamily="34" charset="0"/>
                <a:cs typeface="Verdana" panose="020B0604030504040204" pitchFamily="34" charset="0"/>
              </a:rPr>
              <a:t>Електронска идентификација​</a:t>
            </a:r>
            <a:endParaRPr lang="mk-MK" sz="3600" b="1" i="1"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635252" y="576701"/>
            <a:ext cx="3225548" cy="885201"/>
            <a:chOff x="706354" y="2387028"/>
            <a:chExt cx="5803362" cy="1592642"/>
          </a:xfrm>
        </p:grpSpPr>
        <p:pic>
          <p:nvPicPr>
            <p:cNvPr id="5" name="Picture 4"/>
            <p:cNvPicPr>
              <a:picLocks noChangeAspect="1"/>
            </p:cNvPicPr>
            <p:nvPr/>
          </p:nvPicPr>
          <p:blipFill>
            <a:blip r:embed="rId3"/>
            <a:stretch>
              <a:fillRect/>
            </a:stretch>
          </p:blipFill>
          <p:spPr>
            <a:xfrm>
              <a:off x="706354" y="2387028"/>
              <a:ext cx="5803362" cy="1401192"/>
            </a:xfrm>
            <a:prstGeom prst="rect">
              <a:avLst/>
            </a:prstGeom>
          </p:spPr>
        </p:pic>
        <p:pic>
          <p:nvPicPr>
            <p:cNvPr id="7" name="Graphic 6"/>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5776" y="3691759"/>
              <a:ext cx="3322049" cy="287911"/>
            </a:xfrm>
            <a:prstGeom prst="rect">
              <a:avLst/>
            </a:prstGeom>
          </p:spPr>
        </p:pic>
      </p:grpSp>
      <p:sp>
        <p:nvSpPr>
          <p:cNvPr id="9" name="TextBox 8"/>
          <p:cNvSpPr txBox="1"/>
          <p:nvPr/>
        </p:nvSpPr>
        <p:spPr>
          <a:xfrm>
            <a:off x="635252" y="5878200"/>
            <a:ext cx="6323096" cy="600164"/>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cs typeface="Verdana" panose="020B0604030504040204" pitchFamily="34" charset="0"/>
              </a:rPr>
              <a:t>K. J. </a:t>
            </a:r>
            <a:r>
              <a:rPr lang="en-US" sz="1100" dirty="0" err="1">
                <a:latin typeface="Verdana" panose="020B0604030504040204" pitchFamily="34" charset="0"/>
                <a:ea typeface="Verdana" panose="020B0604030504040204" pitchFamily="34" charset="0"/>
                <a:cs typeface="Verdana" panose="020B0604030504040204" pitchFamily="34" charset="0"/>
              </a:rPr>
              <a:t>Pitu</a:t>
            </a:r>
            <a:r>
              <a:rPr lang="en-US" sz="1100" dirty="0">
                <a:latin typeface="Verdana" panose="020B0604030504040204" pitchFamily="34" charset="0"/>
                <a:ea typeface="Verdana" panose="020B0604030504040204" pitchFamily="34" charset="0"/>
                <a:cs typeface="Verdana" panose="020B0604030504040204" pitchFamily="34" charset="0"/>
              </a:rPr>
              <a:t> 1, 1000 Skopje, Macedonia, </a:t>
            </a:r>
          </a:p>
          <a:p>
            <a:r>
              <a:rPr lang="en-US" sz="1100" dirty="0">
                <a:latin typeface="Verdana" panose="020B0604030504040204" pitchFamily="34" charset="0"/>
                <a:ea typeface="Verdana" panose="020B0604030504040204" pitchFamily="34" charset="0"/>
                <a:cs typeface="Verdana" panose="020B0604030504040204" pitchFamily="34" charset="0"/>
              </a:rPr>
              <a:t>tel. +389 (02) 3297 400, fax. + 389 (02) 5513 400, email: info@kibstrust.com</a:t>
            </a:r>
          </a:p>
          <a:p>
            <a:r>
              <a:rPr lang="en-US" sz="1100" b="1" dirty="0">
                <a:solidFill>
                  <a:srgbClr val="007BC0"/>
                </a:solidFill>
                <a:latin typeface="Verdana" panose="020B0604030504040204" pitchFamily="34" charset="0"/>
                <a:ea typeface="Verdana" panose="020B0604030504040204" pitchFamily="34" charset="0"/>
                <a:cs typeface="Verdana" panose="020B0604030504040204" pitchFamily="34" charset="0"/>
              </a:rPr>
              <a:t>www.kibstrust.com</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b="1" dirty="0">
                <a:solidFill>
                  <a:srgbClr val="007BC0"/>
                </a:solidFill>
                <a:latin typeface="Verdana" panose="020B0604030504040204" pitchFamily="34" charset="0"/>
                <a:ea typeface="Verdana" panose="020B0604030504040204" pitchFamily="34" charset="0"/>
              </a:rPr>
              <a:t>www.oneid.mk</a:t>
            </a:r>
          </a:p>
        </p:txBody>
      </p:sp>
      <p:sp>
        <p:nvSpPr>
          <p:cNvPr id="10" name="Rectangle 9"/>
          <p:cNvSpPr/>
          <p:nvPr/>
        </p:nvSpPr>
        <p:spPr>
          <a:xfrm>
            <a:off x="2175" y="6772273"/>
            <a:ext cx="8141700" cy="107158"/>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143875" y="6772273"/>
            <a:ext cx="4048124" cy="952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7434296" y="0"/>
            <a:ext cx="4757703" cy="4770995"/>
          </a:xfrm>
          <a:prstGeom prst="rect">
            <a:avLst/>
          </a:prstGeom>
        </p:spPr>
      </p:pic>
    </p:spTree>
    <p:extLst>
      <p:ext uri="{BB962C8B-B14F-4D97-AF65-F5344CB8AC3E}">
        <p14:creationId xmlns:p14="http://schemas.microsoft.com/office/powerpoint/2010/main" val="220856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A79FF15D-2721-48F1-979C-2D959DFCB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6733" y="-3124333"/>
            <a:ext cx="8332710" cy="6508634"/>
          </a:xfrm>
          <a:prstGeom prst="rect">
            <a:avLst/>
          </a:prstGeom>
        </p:spPr>
      </p:pic>
      <p:pic>
        <p:nvPicPr>
          <p:cNvPr id="19" name="Graphic 18">
            <a:extLst>
              <a:ext uri="{FF2B5EF4-FFF2-40B4-BE49-F238E27FC236}">
                <a16:creationId xmlns:a16="http://schemas.microsoft.com/office/drawing/2014/main" id="{85BD3847-472F-4AD4-A49F-B64D6887614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550" t="1907" r="22507" b="4788"/>
          <a:stretch/>
        </p:blipFill>
        <p:spPr>
          <a:xfrm flipH="1" flipV="1">
            <a:off x="-3410943" y="-103110"/>
            <a:ext cx="8594784" cy="6398886"/>
          </a:xfrm>
          <a:prstGeom prst="rect">
            <a:avLst/>
          </a:prstGeom>
        </p:spPr>
      </p:pic>
      <p:pic>
        <p:nvPicPr>
          <p:cNvPr id="7" name="Graphic 6">
            <a:extLst>
              <a:ext uri="{FF2B5EF4-FFF2-40B4-BE49-F238E27FC236}">
                <a16:creationId xmlns:a16="http://schemas.microsoft.com/office/drawing/2014/main" id="{95B211E6-3083-44AE-9D2C-62C851B1EF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8177" y="1"/>
            <a:ext cx="4873823" cy="3947532"/>
          </a:xfrm>
          <a:prstGeom prst="rect">
            <a:avLst/>
          </a:prstGeom>
        </p:spPr>
      </p:pic>
      <p:sp>
        <p:nvSpPr>
          <p:cNvPr id="13" name="TextBox 12">
            <a:extLst>
              <a:ext uri="{FF2B5EF4-FFF2-40B4-BE49-F238E27FC236}">
                <a16:creationId xmlns:a16="http://schemas.microsoft.com/office/drawing/2014/main" id="{177B05D5-BFA1-4CDB-96FE-0BE39BF536C7}"/>
              </a:ext>
            </a:extLst>
          </p:cNvPr>
          <p:cNvSpPr txBox="1"/>
          <p:nvPr/>
        </p:nvSpPr>
        <p:spPr>
          <a:xfrm>
            <a:off x="1199378" y="1019246"/>
            <a:ext cx="5078874" cy="45827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400" dirty="0"/>
              <a:t>Средство за електронска идентификација се применува далечинска проверка и потврда на лични и други податоци на физички лица, кои ќе бидат вклучени во издадениот квалификуван сертификат од страна на KIBSTrust. </a:t>
            </a:r>
          </a:p>
          <a:p>
            <a:pPr marL="0" marR="0" lvl="0" indent="0" algn="l" defTabSz="914400" rtl="0" eaLnBrk="1" fontAlgn="auto" latinLnBrk="0" hangingPunct="1">
              <a:lnSpc>
                <a:spcPct val="150000"/>
              </a:lnSpc>
              <a:spcBef>
                <a:spcPts val="0"/>
              </a:spcBef>
              <a:spcAft>
                <a:spcPts val="0"/>
              </a:spcAft>
              <a:buClrTx/>
              <a:buSzTx/>
              <a:buFontTx/>
              <a:buNone/>
              <a:tabLst/>
              <a:defRPr/>
            </a:pPr>
            <a:r>
              <a:rPr lang="ru-RU" sz="1400" dirty="0"/>
              <a:t>Средството за електронска идентификација му овозможува на субјектот којшто учествува во електронска трансакција да го докаже својот идентитет на другите учесници во таквата трансакција. </a:t>
            </a:r>
          </a:p>
          <a:p>
            <a:pPr marL="0" marR="0" lvl="0" indent="0" algn="l" defTabSz="914400" rtl="0" eaLnBrk="1" fontAlgn="auto" latinLnBrk="0" hangingPunct="1">
              <a:lnSpc>
                <a:spcPct val="150000"/>
              </a:lnSpc>
              <a:spcBef>
                <a:spcPts val="0"/>
              </a:spcBef>
              <a:spcAft>
                <a:spcPts val="0"/>
              </a:spcAft>
              <a:buClrTx/>
              <a:buSzTx/>
              <a:buFontTx/>
              <a:buNone/>
              <a:tabLst/>
              <a:defRPr/>
            </a:pPr>
            <a:r>
              <a:rPr lang="ru-RU" sz="1400" dirty="0"/>
              <a:t>Засегнатите страни, даватели на електронска услуга кон своите клиенти, применуваат електронска идентификација за проверка на идентитетот на својот клиент, односно се потпираат на податоците од средството за електронска идентификација за да овозможат автентикација и авторизација на своите клиенти.</a:t>
            </a:r>
            <a:r>
              <a:rPr kumimoji="0" lang="en-GB" sz="1400" b="0" i="0" u="none" strike="noStrike" kern="1200" cap="none" spc="0" normalizeH="0" baseline="0" noProof="0" dirty="0">
                <a:ln>
                  <a:noFill/>
                </a:ln>
                <a:solidFill>
                  <a:prstClr val="black"/>
                </a:solidFill>
                <a:effectLst/>
                <a:uLnTx/>
                <a:uFillTx/>
                <a:latin typeface="Roboto"/>
                <a:ea typeface="Roboto" panose="02000000000000000000" pitchFamily="2" charset="0"/>
                <a:cs typeface="+mn-cs"/>
              </a:rPr>
              <a:t> </a:t>
            </a:r>
            <a:endParaRPr kumimoji="0" lang="ru-RU" sz="1400" b="1" i="0" u="none" strike="noStrike" kern="1200" cap="none" spc="0" normalizeH="0" baseline="0" noProof="0" dirty="0">
              <a:ln>
                <a:noFill/>
              </a:ln>
              <a:solidFill>
                <a:prstClr val="black"/>
              </a:solidFill>
              <a:effectLst/>
              <a:uLnTx/>
              <a:uFillTx/>
              <a:latin typeface="Roboto"/>
              <a:ea typeface="Roboto" panose="02000000000000000000" pitchFamily="2" charset="0"/>
              <a:cs typeface="+mn-cs"/>
            </a:endParaRPr>
          </a:p>
        </p:txBody>
      </p:sp>
      <p:sp>
        <p:nvSpPr>
          <p:cNvPr id="10" name="Title 1">
            <a:extLst>
              <a:ext uri="{FF2B5EF4-FFF2-40B4-BE49-F238E27FC236}">
                <a16:creationId xmlns:a16="http://schemas.microsoft.com/office/drawing/2014/main" id="{2AAF9FE7-778A-4124-B4AE-8F7EC5AAB4A0}"/>
              </a:ext>
            </a:extLst>
          </p:cNvPr>
          <p:cNvSpPr txBox="1">
            <a:spLocks/>
          </p:cNvSpPr>
          <p:nvPr/>
        </p:nvSpPr>
        <p:spPr>
          <a:xfrm>
            <a:off x="1210036" y="1011001"/>
            <a:ext cx="5078874" cy="1323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Roboto"/>
              <a:ea typeface="Roboto" panose="02000000000000000000" pitchFamily="2" charset="0"/>
              <a:cs typeface="Roboto" panose="02000000000000000000" pitchFamily="2" charset="0"/>
            </a:endParaRPr>
          </a:p>
        </p:txBody>
      </p:sp>
      <p:pic>
        <p:nvPicPr>
          <p:cNvPr id="26" name="Graphic 25">
            <a:extLst>
              <a:ext uri="{FF2B5EF4-FFF2-40B4-BE49-F238E27FC236}">
                <a16:creationId xmlns:a16="http://schemas.microsoft.com/office/drawing/2014/main" id="{98566385-5535-4E99-B336-AE973A686B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9260" y="719965"/>
            <a:ext cx="1458329" cy="1072119"/>
          </a:xfrm>
          <a:prstGeom prst="rect">
            <a:avLst/>
          </a:prstGeom>
        </p:spPr>
      </p:pic>
      <p:pic>
        <p:nvPicPr>
          <p:cNvPr id="3" name="Picture 2">
            <a:extLst>
              <a:ext uri="{FF2B5EF4-FFF2-40B4-BE49-F238E27FC236}">
                <a16:creationId xmlns:a16="http://schemas.microsoft.com/office/drawing/2014/main" id="{AAD9343F-5AB9-BD4D-99C2-6793EE7612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8252" y="1256025"/>
            <a:ext cx="5183254" cy="4256551"/>
          </a:xfrm>
          <a:prstGeom prst="rect">
            <a:avLst/>
          </a:prstGeom>
        </p:spPr>
      </p:pic>
      <p:pic>
        <p:nvPicPr>
          <p:cNvPr id="2" name="Picture 1">
            <a:extLst>
              <a:ext uri="{FF2B5EF4-FFF2-40B4-BE49-F238E27FC236}">
                <a16:creationId xmlns:a16="http://schemas.microsoft.com/office/drawing/2014/main" id="{F3E56BCE-3D6D-C897-2868-4EDFD5973807}"/>
              </a:ext>
            </a:extLst>
          </p:cNvPr>
          <p:cNvPicPr>
            <a:picLocks noChangeAspect="1"/>
          </p:cNvPicPr>
          <p:nvPr/>
        </p:nvPicPr>
        <p:blipFill>
          <a:blip r:embed="rId11"/>
          <a:stretch>
            <a:fillRect/>
          </a:stretch>
        </p:blipFill>
        <p:spPr>
          <a:xfrm>
            <a:off x="10368424" y="4941406"/>
            <a:ext cx="512108" cy="524301"/>
          </a:xfrm>
          <a:prstGeom prst="rect">
            <a:avLst/>
          </a:prstGeom>
        </p:spPr>
      </p:pic>
      <p:sp>
        <p:nvSpPr>
          <p:cNvPr id="4" name="TextBox 3">
            <a:extLst>
              <a:ext uri="{FF2B5EF4-FFF2-40B4-BE49-F238E27FC236}">
                <a16:creationId xmlns:a16="http://schemas.microsoft.com/office/drawing/2014/main" id="{B2029B99-4F68-5498-D1E2-1C374B16B9BA}"/>
              </a:ext>
            </a:extLst>
          </p:cNvPr>
          <p:cNvSpPr txBox="1"/>
          <p:nvPr/>
        </p:nvSpPr>
        <p:spPr>
          <a:xfrm>
            <a:off x="470666" y="178872"/>
            <a:ext cx="6097656" cy="369332"/>
          </a:xfrm>
          <a:prstGeom prst="rect">
            <a:avLst/>
          </a:prstGeom>
          <a:noFill/>
        </p:spPr>
        <p:txBody>
          <a:bodyPr wrap="square">
            <a:spAutoFit/>
          </a:bodyPr>
          <a:lstStyle/>
          <a:p>
            <a:r>
              <a:rPr lang="mk-MK" sz="1800" dirty="0">
                <a:solidFill>
                  <a:srgbClr val="007AC3"/>
                </a:solidFill>
                <a:latin typeface="Verdana" panose="020B0604030504040204" pitchFamily="34" charset="0"/>
                <a:ea typeface="Verdana" panose="020B0604030504040204" pitchFamily="34" charset="0"/>
                <a:cs typeface="Verdana" panose="020B0604030504040204" pitchFamily="34" charset="0"/>
              </a:rPr>
              <a:t>Што е електронски идентитет</a:t>
            </a:r>
          </a:p>
        </p:txBody>
      </p:sp>
    </p:spTree>
    <p:extLst>
      <p:ext uri="{BB962C8B-B14F-4D97-AF65-F5344CB8AC3E}">
        <p14:creationId xmlns:p14="http://schemas.microsoft.com/office/powerpoint/2010/main" val="312575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1732410"/>
            <a:ext cx="8776355" cy="33968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mk-M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0527958" y="191153"/>
            <a:ext cx="149727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7BC0"/>
                </a:solidFill>
                <a:effectLst/>
                <a:uLnTx/>
                <a:uFillTx/>
                <a:latin typeface="TT Prosto Sans Condensed" panose="02000503040000020003" pitchFamily="50" charset="-52"/>
                <a:ea typeface="+mn-ea"/>
                <a:cs typeface="+mn-cs"/>
              </a:rPr>
              <a:t>www.kibstrust.com</a:t>
            </a:r>
          </a:p>
        </p:txBody>
      </p:sp>
      <p:sp>
        <p:nvSpPr>
          <p:cNvPr id="5" name="TextBox 4"/>
          <p:cNvSpPr txBox="1"/>
          <p:nvPr/>
        </p:nvSpPr>
        <p:spPr>
          <a:xfrm>
            <a:off x="184150" y="6247820"/>
            <a:ext cx="201872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rPr>
              <a:t>Page </a:t>
            </a:r>
            <a:fld id="{925ABF11-7514-4720-A9B4-BFD620B5967A}" type="slidenum">
              <a:rPr kumimoji="0" lang="en-US" sz="800" b="1" i="0" u="none" strike="noStrike" kern="1200" cap="none" spc="0" normalizeH="0" baseline="0" noProof="0" smtClean="0">
                <a:ln>
                  <a:noFill/>
                </a:ln>
                <a:solidFill>
                  <a:prstClr val="black"/>
                </a:solidFill>
                <a:effectLst/>
                <a:uLnTx/>
                <a:uFillTx/>
                <a:latin typeface="Verdana" pitchFamily="34" charset="0"/>
                <a:ea typeface="Verdana" pitchFamily="34" charset="0"/>
                <a:cs typeface="Verdana"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mk-MK" sz="900" b="1" i="0" u="none" strike="noStrike" kern="1200" cap="none" spc="0" normalizeH="0" baseline="0" noProof="0" dirty="0">
              <a:ln>
                <a:noFill/>
              </a:ln>
              <a:solidFill>
                <a:prstClr val="black"/>
              </a:solidFill>
              <a:effectLst/>
              <a:uLnTx/>
              <a:uFillTx/>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2"/>
          <a:stretch>
            <a:fillRect/>
          </a:stretch>
        </p:blipFill>
        <p:spPr>
          <a:xfrm>
            <a:off x="10428196" y="6299151"/>
            <a:ext cx="1451557" cy="350471"/>
          </a:xfrm>
          <a:prstGeom prst="rect">
            <a:avLst/>
          </a:prstGeom>
        </p:spPr>
      </p:pic>
      <p:sp>
        <p:nvSpPr>
          <p:cNvPr id="8" name="Title 1"/>
          <p:cNvSpPr txBox="1">
            <a:spLocks/>
          </p:cNvSpPr>
          <p:nvPr/>
        </p:nvSpPr>
        <p:spPr>
          <a:xfrm>
            <a:off x="285749" y="331079"/>
            <a:ext cx="9685101" cy="693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mk-MK" sz="3200" b="0" i="0" u="none" strike="noStrike" kern="1200" cap="none" spc="0" normalizeH="0" baseline="0" noProof="0" dirty="0">
                <a:ln>
                  <a:noFill/>
                </a:ln>
                <a:solidFill>
                  <a:srgbClr val="007AC3"/>
                </a:solidFill>
                <a:effectLst/>
                <a:uLnTx/>
                <a:uFillTx/>
                <a:latin typeface="Verdana" panose="020B0604030504040204" pitchFamily="34" charset="0"/>
                <a:ea typeface="Verdana" panose="020B0604030504040204" pitchFamily="34" charset="0"/>
                <a:cs typeface="Verdana" panose="020B0604030504040204" pitchFamily="34" charset="0"/>
              </a:rPr>
              <a:t>Прашања</a:t>
            </a:r>
          </a:p>
        </p:txBody>
      </p:sp>
      <p:sp>
        <p:nvSpPr>
          <p:cNvPr id="7" name="Content Placeholder 2"/>
          <p:cNvSpPr>
            <a:spLocks noGrp="1"/>
          </p:cNvSpPr>
          <p:nvPr>
            <p:ph idx="1"/>
          </p:nvPr>
        </p:nvSpPr>
        <p:spPr>
          <a:xfrm>
            <a:off x="465655" y="2784389"/>
            <a:ext cx="6129109" cy="644612"/>
          </a:xfrm>
        </p:spPr>
        <p:txBody>
          <a:bodyPr>
            <a:normAutofit/>
          </a:bodyPr>
          <a:lstStyle/>
          <a:p>
            <a:pPr marL="0" indent="0">
              <a:lnSpc>
                <a:spcPct val="120000"/>
              </a:lnSpc>
              <a:buNone/>
            </a:pPr>
            <a:r>
              <a:rPr lang="mk-MK" sz="1800" b="1" i="1">
                <a:latin typeface="Verdana" panose="020B0604030504040204" pitchFamily="34" charset="0"/>
                <a:ea typeface="Verdana" panose="020B0604030504040204" pitchFamily="34" charset="0"/>
                <a:cs typeface="Verdana" panose="020B0604030504040204" pitchFamily="34" charset="0"/>
              </a:rPr>
              <a:t>Ви благодарам</a:t>
            </a:r>
            <a:endParaRPr lang="en-US" sz="1800" b="1" i="1"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endParaRPr lang="en-US" sz="1800" b="1" i="1"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stretch>
            <a:fillRect/>
          </a:stretch>
        </p:blipFill>
        <p:spPr>
          <a:xfrm>
            <a:off x="7060420" y="1732410"/>
            <a:ext cx="5141278" cy="3427518"/>
          </a:xfrm>
          <a:prstGeom prst="rect">
            <a:avLst/>
          </a:prstGeom>
        </p:spPr>
      </p:pic>
    </p:spTree>
    <p:extLst>
      <p:ext uri="{BB962C8B-B14F-4D97-AF65-F5344CB8AC3E}">
        <p14:creationId xmlns:p14="http://schemas.microsoft.com/office/powerpoint/2010/main" val="159464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72376" y="191153"/>
            <a:ext cx="1452853" cy="276999"/>
          </a:xfrm>
          <a:prstGeom prst="rect">
            <a:avLst/>
          </a:prstGeom>
          <a:noFill/>
        </p:spPr>
        <p:txBody>
          <a:bodyPr wrap="square" rtlCol="0">
            <a:spAutoFit/>
          </a:bodyPr>
          <a:lstStyle/>
          <a:p>
            <a:r>
              <a:rPr lang="en-US" sz="1200" dirty="0">
                <a:solidFill>
                  <a:srgbClr val="007BC0"/>
                </a:solidFill>
                <a:latin typeface="TT Prosto Sans Condensed" panose="02000503040000020003" pitchFamily="50" charset="-52"/>
              </a:rPr>
              <a:t>www.kibstrust.com</a:t>
            </a:r>
          </a:p>
        </p:txBody>
      </p:sp>
      <p:sp>
        <p:nvSpPr>
          <p:cNvPr id="13" name="TextBox 12"/>
          <p:cNvSpPr txBox="1"/>
          <p:nvPr/>
        </p:nvSpPr>
        <p:spPr>
          <a:xfrm>
            <a:off x="184150" y="6247820"/>
            <a:ext cx="2018723" cy="353943"/>
          </a:xfrm>
          <a:prstGeom prst="rect">
            <a:avLst/>
          </a:prstGeom>
          <a:noFill/>
        </p:spPr>
        <p:txBody>
          <a:bodyPr wrap="square" rtlCol="0">
            <a:spAutoFit/>
          </a:bodyPr>
          <a:lstStyle/>
          <a:p>
            <a:endParaRPr lang="en-US" sz="900" dirty="0">
              <a:latin typeface="Verdana" pitchFamily="34" charset="0"/>
              <a:ea typeface="Verdana" pitchFamily="34" charset="0"/>
              <a:cs typeface="Verdana" pitchFamily="34" charset="0"/>
            </a:endParaRPr>
          </a:p>
          <a:p>
            <a:r>
              <a:rPr lang="en-US" sz="800" b="1" dirty="0">
                <a:latin typeface="Verdana" pitchFamily="34" charset="0"/>
                <a:ea typeface="Verdana" pitchFamily="34" charset="0"/>
                <a:cs typeface="Verdana" pitchFamily="34" charset="0"/>
              </a:rPr>
              <a:t>Page </a:t>
            </a:r>
            <a:fld id="{925ABF11-7514-4720-A9B4-BFD620B5967A}" type="slidenum">
              <a:rPr lang="en-US" sz="800" b="1" smtClean="0">
                <a:latin typeface="Verdana" pitchFamily="34" charset="0"/>
                <a:ea typeface="Verdana" pitchFamily="34" charset="0"/>
                <a:cs typeface="Verdana" pitchFamily="34" charset="0"/>
              </a:rPr>
              <a:pPr/>
              <a:t>2</a:t>
            </a:fld>
            <a:endParaRPr lang="mk-MK" sz="900" b="1" dirty="0">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2"/>
          <a:stretch>
            <a:fillRect/>
          </a:stretch>
        </p:blipFill>
        <p:spPr>
          <a:xfrm>
            <a:off x="10428196" y="6299151"/>
            <a:ext cx="1451557" cy="350471"/>
          </a:xfrm>
          <a:prstGeom prst="rect">
            <a:avLst/>
          </a:prstGeom>
        </p:spPr>
      </p:pic>
      <p:sp>
        <p:nvSpPr>
          <p:cNvPr id="27" name="Title 1"/>
          <p:cNvSpPr>
            <a:spLocks noGrp="1"/>
          </p:cNvSpPr>
          <p:nvPr>
            <p:ph type="title"/>
          </p:nvPr>
        </p:nvSpPr>
        <p:spPr>
          <a:xfrm>
            <a:off x="285750" y="331079"/>
            <a:ext cx="5943600" cy="693898"/>
          </a:xfrm>
        </p:spPr>
        <p:txBody>
          <a:bodyPr>
            <a:noAutofit/>
          </a:bodyPr>
          <a:lstStyle/>
          <a:p>
            <a:r>
              <a:rPr lang="en-US" sz="3200" dirty="0">
                <a:solidFill>
                  <a:srgbClr val="007AC3"/>
                </a:solidFill>
                <a:latin typeface="Verdana" panose="020B0604030504040204" pitchFamily="34" charset="0"/>
                <a:ea typeface="Verdana" panose="020B0604030504040204" pitchFamily="34" charset="0"/>
                <a:cs typeface="Verdana" panose="020B0604030504040204" pitchFamily="34" charset="0"/>
              </a:rPr>
              <a:t>Agenda</a:t>
            </a:r>
            <a:endParaRPr lang="mk-MK" sz="3200" dirty="0">
              <a:solidFill>
                <a:srgbClr val="007AC3"/>
              </a:solidFill>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7"/>
          <p:cNvPicPr>
            <a:picLocks noChangeAspect="1"/>
          </p:cNvPicPr>
          <p:nvPr/>
        </p:nvPicPr>
        <p:blipFill rotWithShape="1">
          <a:blip r:embed="rId3"/>
          <a:srcRect t="53376" b="20420"/>
          <a:stretch/>
        </p:blipFill>
        <p:spPr>
          <a:xfrm>
            <a:off x="-1" y="1158326"/>
            <a:ext cx="12192001" cy="2229110"/>
          </a:xfrm>
          <a:prstGeom prst="rect">
            <a:avLst/>
          </a:prstGeom>
        </p:spPr>
      </p:pic>
      <p:sp>
        <p:nvSpPr>
          <p:cNvPr id="18" name="Title 1"/>
          <p:cNvSpPr txBox="1">
            <a:spLocks/>
          </p:cNvSpPr>
          <p:nvPr/>
        </p:nvSpPr>
        <p:spPr>
          <a:xfrm>
            <a:off x="1519377" y="3520784"/>
            <a:ext cx="10665699" cy="27270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200"/>
              </a:spcBef>
            </a:pPr>
            <a:r>
              <a:rPr lang="mk-MK" sz="1800" dirty="0">
                <a:latin typeface="Verdana" panose="020B0604030504040204" pitchFamily="34" charset="0"/>
                <a:ea typeface="Verdana" panose="020B0604030504040204" pitchFamily="34" charset="0"/>
                <a:cs typeface="Verdana" panose="020B0604030504040204" pitchFamily="34" charset="0"/>
              </a:rPr>
              <a:t>Правна рамка во Р.Македонија</a:t>
            </a: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200"/>
              </a:spcBef>
            </a:pPr>
            <a:r>
              <a:rPr lang="mk-MK" sz="1800" dirty="0">
                <a:latin typeface="Verdana" panose="020B0604030504040204" pitchFamily="34" charset="0"/>
                <a:ea typeface="Verdana" panose="020B0604030504040204" pitchFamily="34" charset="0"/>
                <a:cs typeface="Verdana" panose="020B0604030504040204" pitchFamily="34" charset="0"/>
              </a:rPr>
              <a:t>Електронски документ</a:t>
            </a: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200"/>
              </a:spcBef>
            </a:pPr>
            <a:r>
              <a:rPr lang="mk-MK" sz="1800" dirty="0">
                <a:latin typeface="Verdana" panose="020B0604030504040204" pitchFamily="34" charset="0"/>
                <a:ea typeface="Verdana" panose="020B0604030504040204" pitchFamily="34" charset="0"/>
                <a:cs typeface="Verdana" panose="020B0604030504040204" pitchFamily="34" charset="0"/>
              </a:rPr>
              <a:t>Видови сертификати за електронски потпис во Р.Македонија</a:t>
            </a:r>
          </a:p>
          <a:p>
            <a:pPr>
              <a:lnSpc>
                <a:spcPct val="100000"/>
              </a:lnSpc>
              <a:spcBef>
                <a:spcPts val="200"/>
              </a:spcBef>
            </a:pPr>
            <a:r>
              <a:rPr lang="mk-MK" sz="1800" dirty="0">
                <a:latin typeface="Verdana" panose="020B0604030504040204" pitchFamily="34" charset="0"/>
                <a:ea typeface="Verdana" panose="020B0604030504040204" pitchFamily="34" charset="0"/>
                <a:cs typeface="Verdana" panose="020B0604030504040204" pitchFamily="34" charset="0"/>
              </a:rPr>
              <a:t>Проверка на сертификат за електронски потпис</a:t>
            </a:r>
          </a:p>
          <a:p>
            <a:pPr>
              <a:lnSpc>
                <a:spcPct val="100000"/>
              </a:lnSpc>
              <a:spcBef>
                <a:spcPts val="200"/>
              </a:spcBef>
            </a:pPr>
            <a:r>
              <a:rPr lang="mk-MK" sz="1800" dirty="0">
                <a:latin typeface="Verdana" panose="020B0604030504040204" pitchFamily="34" charset="0"/>
                <a:ea typeface="Verdana" panose="020B0604030504040204" pitchFamily="34" charset="0"/>
                <a:cs typeface="Verdana" panose="020B0604030504040204" pitchFamily="34" charset="0"/>
              </a:rPr>
              <a:t>Примена на сертификати во Р.Македонија</a:t>
            </a:r>
          </a:p>
          <a:p>
            <a:pPr>
              <a:lnSpc>
                <a:spcPct val="100000"/>
              </a:lnSpc>
              <a:spcBef>
                <a:spcPts val="200"/>
              </a:spcBef>
            </a:pPr>
            <a:r>
              <a:rPr lang="mk-MK" sz="1800" dirty="0">
                <a:latin typeface="Verdana" panose="020B0604030504040204" pitchFamily="34" charset="0"/>
                <a:ea typeface="Verdana" panose="020B0604030504040204" pitchFamily="34" charset="0"/>
                <a:cs typeface="Verdana" panose="020B0604030504040204" pitchFamily="34" charset="0"/>
              </a:rPr>
              <a:t>Електронска идентификација</a:t>
            </a:r>
            <a:r>
              <a:rPr lang="en-US" sz="1800" dirty="0">
                <a:latin typeface="Verdana" panose="020B0604030504040204" pitchFamily="34" charset="0"/>
                <a:ea typeface="Verdana" panose="020B0604030504040204" pitchFamily="34" charset="0"/>
                <a:cs typeface="Verdana" panose="020B0604030504040204" pitchFamily="34" charset="0"/>
              </a:rPr>
              <a:t>OneID</a:t>
            </a:r>
            <a:endParaRPr lang="mk-MK"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200"/>
              </a:spcBef>
            </a:pPr>
            <a:r>
              <a:rPr lang="mk-MK" sz="1800" dirty="0">
                <a:latin typeface="Verdana" panose="020B0604030504040204" pitchFamily="34" charset="0"/>
                <a:ea typeface="Verdana" panose="020B0604030504040204" pitchFamily="34" charset="0"/>
                <a:cs typeface="Verdana" panose="020B0604030504040204" pitchFamily="34" charset="0"/>
              </a:rPr>
              <a:t>Прашања</a:t>
            </a:r>
            <a:endParaRPr lang="en-US" sz="1800" dirty="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200"/>
              </a:spcBef>
            </a:pPr>
            <a:endParaRPr lang="en-US" sz="1800" dirty="0">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1" y="3578512"/>
            <a:ext cx="1519379" cy="1728984"/>
            <a:chOff x="-1" y="3578512"/>
            <a:chExt cx="1505527" cy="2669308"/>
          </a:xfrm>
        </p:grpSpPr>
        <p:sp>
          <p:nvSpPr>
            <p:cNvPr id="9" name="Rectangle 8"/>
            <p:cNvSpPr/>
            <p:nvPr/>
          </p:nvSpPr>
          <p:spPr>
            <a:xfrm>
              <a:off x="-1" y="3578512"/>
              <a:ext cx="1505527" cy="360218"/>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 y="4040330"/>
              <a:ext cx="1505527" cy="360218"/>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 y="4502148"/>
              <a:ext cx="1505527" cy="360218"/>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 y="4963966"/>
              <a:ext cx="1505527" cy="360218"/>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 y="5425784"/>
              <a:ext cx="1505527" cy="360218"/>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 y="5887602"/>
              <a:ext cx="1505527" cy="360218"/>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61D954DE-6949-3F75-303D-4805392721F3}"/>
              </a:ext>
            </a:extLst>
          </p:cNvPr>
          <p:cNvSpPr/>
          <p:nvPr/>
        </p:nvSpPr>
        <p:spPr>
          <a:xfrm>
            <a:off x="-1" y="5421373"/>
            <a:ext cx="1505527" cy="237523"/>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3885749"/>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1732410"/>
            <a:ext cx="8776355" cy="3396820"/>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sp>
        <p:nvSpPr>
          <p:cNvPr id="4" name="TextBox 3"/>
          <p:cNvSpPr txBox="1"/>
          <p:nvPr/>
        </p:nvSpPr>
        <p:spPr>
          <a:xfrm>
            <a:off x="10669670" y="191153"/>
            <a:ext cx="1355559" cy="276999"/>
          </a:xfrm>
          <a:prstGeom prst="rect">
            <a:avLst/>
          </a:prstGeom>
          <a:noFill/>
        </p:spPr>
        <p:txBody>
          <a:bodyPr wrap="square" rtlCol="0">
            <a:spAutoFit/>
          </a:bodyPr>
          <a:lstStyle/>
          <a:p>
            <a:r>
              <a:rPr lang="en-US" sz="1200">
                <a:solidFill>
                  <a:srgbClr val="007BC0"/>
                </a:solidFill>
                <a:latin typeface="TT Prosto Sans Condensed" panose="02000503040000020003" pitchFamily="50" charset="-52"/>
              </a:rPr>
              <a:t>www.kibstrust.mk</a:t>
            </a:r>
          </a:p>
        </p:txBody>
      </p:sp>
      <p:sp>
        <p:nvSpPr>
          <p:cNvPr id="5" name="TextBox 4"/>
          <p:cNvSpPr txBox="1"/>
          <p:nvPr/>
        </p:nvSpPr>
        <p:spPr>
          <a:xfrm>
            <a:off x="184150" y="6247820"/>
            <a:ext cx="2494882" cy="459869"/>
          </a:xfrm>
          <a:prstGeom prst="rect">
            <a:avLst/>
          </a:prstGeom>
          <a:noFill/>
        </p:spPr>
        <p:txBody>
          <a:bodyPr wrap="square" rtlCol="0">
            <a:spAutoFit/>
          </a:bodyPr>
          <a:lstStyle/>
          <a:p>
            <a:pPr>
              <a:lnSpc>
                <a:spcPct val="150000"/>
              </a:lnSpc>
            </a:pPr>
            <a:r>
              <a:rPr lang="en-US" sz="900" err="1">
                <a:latin typeface="Verdana" pitchFamily="34" charset="0"/>
                <a:ea typeface="Verdana" pitchFamily="34" charset="0"/>
                <a:cs typeface="Verdana" pitchFamily="34" charset="0"/>
              </a:rPr>
              <a:t>KibsTrust</a:t>
            </a:r>
            <a:r>
              <a:rPr lang="en-US" sz="900">
                <a:latin typeface="Verdana" pitchFamily="34" charset="0"/>
                <a:ea typeface="Verdana" pitchFamily="34" charset="0"/>
                <a:cs typeface="Verdana" pitchFamily="34" charset="0"/>
              </a:rPr>
              <a:t> </a:t>
            </a:r>
            <a:r>
              <a:rPr lang="mk-MK" sz="900">
                <a:latin typeface="Verdana" pitchFamily="34" charset="0"/>
                <a:ea typeface="Verdana" pitchFamily="34" charset="0"/>
                <a:cs typeface="Verdana" pitchFamily="34" charset="0"/>
              </a:rPr>
              <a:t>Доверливи услуги</a:t>
            </a:r>
            <a:endParaRPr lang="en-US" sz="900">
              <a:latin typeface="Verdana" pitchFamily="34" charset="0"/>
              <a:ea typeface="Verdana" pitchFamily="34" charset="0"/>
              <a:cs typeface="Verdana" pitchFamily="34" charset="0"/>
            </a:endParaRPr>
          </a:p>
          <a:p>
            <a:pPr>
              <a:lnSpc>
                <a:spcPct val="150000"/>
              </a:lnSpc>
            </a:pPr>
            <a:r>
              <a:rPr lang="mk-MK" sz="800" b="1">
                <a:latin typeface="Verdana" pitchFamily="34" charset="0"/>
                <a:ea typeface="Verdana" pitchFamily="34" charset="0"/>
                <a:cs typeface="Verdana" pitchFamily="34" charset="0"/>
              </a:rPr>
              <a:t>Страна</a:t>
            </a:r>
            <a:r>
              <a:rPr lang="en-US" sz="800" b="1">
                <a:latin typeface="Verdana" pitchFamily="34" charset="0"/>
                <a:ea typeface="Verdana" pitchFamily="34" charset="0"/>
                <a:cs typeface="Verdana" pitchFamily="34" charset="0"/>
              </a:rPr>
              <a:t> </a:t>
            </a:r>
            <a:fld id="{925ABF11-7514-4720-A9B4-BFD620B5967A}" type="slidenum">
              <a:rPr lang="en-US" sz="800" b="1" smtClean="0">
                <a:latin typeface="Verdana" pitchFamily="34" charset="0"/>
                <a:ea typeface="Verdana" pitchFamily="34" charset="0"/>
                <a:cs typeface="Verdana" pitchFamily="34" charset="0"/>
              </a:rPr>
              <a:pPr>
                <a:lnSpc>
                  <a:spcPct val="150000"/>
                </a:lnSpc>
              </a:pPr>
              <a:t>3</a:t>
            </a:fld>
            <a:endParaRPr lang="mk-MK" sz="900" b="1">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2"/>
          <a:stretch>
            <a:fillRect/>
          </a:stretch>
        </p:blipFill>
        <p:spPr>
          <a:xfrm>
            <a:off x="10428196" y="6299151"/>
            <a:ext cx="1451557" cy="350471"/>
          </a:xfrm>
          <a:prstGeom prst="rect">
            <a:avLst/>
          </a:prstGeom>
        </p:spPr>
      </p:pic>
      <p:sp>
        <p:nvSpPr>
          <p:cNvPr id="8" name="Title 1"/>
          <p:cNvSpPr txBox="1">
            <a:spLocks/>
          </p:cNvSpPr>
          <p:nvPr/>
        </p:nvSpPr>
        <p:spPr>
          <a:xfrm>
            <a:off x="285749" y="331079"/>
            <a:ext cx="9685101" cy="693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k-MK" sz="3200">
                <a:solidFill>
                  <a:srgbClr val="007AC3"/>
                </a:solidFill>
                <a:latin typeface="Verdana" panose="020B0604030504040204" pitchFamily="34" charset="0"/>
                <a:ea typeface="Verdana" panose="020B0604030504040204" pitchFamily="34" charset="0"/>
                <a:cs typeface="Verdana" panose="020B0604030504040204" pitchFamily="34" charset="0"/>
              </a:rPr>
              <a:t>Правна рамка</a:t>
            </a:r>
          </a:p>
        </p:txBody>
      </p:sp>
      <p:pic>
        <p:nvPicPr>
          <p:cNvPr id="13" name="Picture 12"/>
          <p:cNvPicPr>
            <a:picLocks noChangeAspect="1"/>
          </p:cNvPicPr>
          <p:nvPr/>
        </p:nvPicPr>
        <p:blipFill>
          <a:blip r:embed="rId3"/>
          <a:stretch>
            <a:fillRect/>
          </a:stretch>
        </p:blipFill>
        <p:spPr>
          <a:xfrm>
            <a:off x="7099673" y="1732410"/>
            <a:ext cx="5095230" cy="3396820"/>
          </a:xfrm>
          <a:prstGeom prst="rect">
            <a:avLst/>
          </a:prstGeom>
        </p:spPr>
      </p:pic>
      <p:sp>
        <p:nvSpPr>
          <p:cNvPr id="7" name="Content Placeholder 2"/>
          <p:cNvSpPr>
            <a:spLocks noGrp="1"/>
          </p:cNvSpPr>
          <p:nvPr>
            <p:ph idx="1"/>
          </p:nvPr>
        </p:nvSpPr>
        <p:spPr>
          <a:xfrm>
            <a:off x="465655" y="2175369"/>
            <a:ext cx="6129109" cy="2799753"/>
          </a:xfrm>
        </p:spPr>
        <p:txBody>
          <a:bodyPr>
            <a:normAutofit fontScale="70000" lnSpcReduction="20000"/>
          </a:bodyPr>
          <a:lstStyle/>
          <a:p>
            <a:pPr marL="0" indent="0">
              <a:lnSpc>
                <a:spcPct val="120000"/>
              </a:lnSpc>
              <a:buNone/>
            </a:pPr>
            <a:r>
              <a:rPr lang="mk-MK" sz="1800" b="1" i="1">
                <a:latin typeface="Verdana" panose="020B0604030504040204" pitchFamily="34" charset="0"/>
                <a:ea typeface="Verdana" panose="020B0604030504040204" pitchFamily="34" charset="0"/>
                <a:cs typeface="Verdana" panose="020B0604030504040204" pitchFamily="34" charset="0"/>
              </a:rPr>
              <a:t>Прв регистриран издавач на сертификати во МК</a:t>
            </a:r>
            <a:r>
              <a:rPr lang="en-US" sz="1800" b="1" i="1">
                <a:latin typeface="Verdana" panose="020B0604030504040204" pitchFamily="34" charset="0"/>
                <a:ea typeface="Verdana" panose="020B0604030504040204" pitchFamily="34" charset="0"/>
                <a:cs typeface="Verdana" panose="020B0604030504040204" pitchFamily="34" charset="0"/>
              </a:rPr>
              <a:t> - </a:t>
            </a:r>
            <a:r>
              <a:rPr lang="mk-MK" sz="1800" b="1" i="1">
                <a:latin typeface="Verdana" panose="020B0604030504040204" pitchFamily="34" charset="0"/>
                <a:ea typeface="Verdana" panose="020B0604030504040204" pitchFamily="34" charset="0"/>
                <a:cs typeface="Verdana" panose="020B0604030504040204" pitchFamily="34" charset="0"/>
              </a:rPr>
              <a:t>Јуни</a:t>
            </a:r>
            <a:r>
              <a:rPr lang="en-US" sz="1800" b="1" i="1">
                <a:latin typeface="Verdana" panose="020B0604030504040204" pitchFamily="34" charset="0"/>
                <a:ea typeface="Verdana" panose="020B0604030504040204" pitchFamily="34" charset="0"/>
                <a:cs typeface="Verdana" panose="020B0604030504040204" pitchFamily="34" charset="0"/>
              </a:rPr>
              <a:t> 2006</a:t>
            </a:r>
          </a:p>
          <a:p>
            <a:pPr marL="0" indent="0">
              <a:lnSpc>
                <a:spcPct val="120000"/>
              </a:lnSpc>
              <a:buNone/>
            </a:pPr>
            <a:r>
              <a:rPr lang="mk-MK" sz="1800" i="1">
                <a:latin typeface="Verdana" panose="020B0604030504040204" pitchFamily="34" charset="0"/>
                <a:ea typeface="Verdana" panose="020B0604030504040204" pitchFamily="34" charset="0"/>
                <a:cs typeface="Verdana" panose="020B0604030504040204" pitchFamily="34" charset="0"/>
              </a:rPr>
              <a:t>КИБС АД Скопје е прв регистриран издавач на квалификувани сертификати во Република Македонија</a:t>
            </a:r>
            <a:r>
              <a:rPr lang="en-US" sz="1800" i="1">
                <a:latin typeface="Verdana" panose="020B0604030504040204" pitchFamily="34" charset="0"/>
                <a:ea typeface="Verdana" panose="020B0604030504040204" pitchFamily="34" charset="0"/>
                <a:cs typeface="Verdana" panose="020B0604030504040204" pitchFamily="34" charset="0"/>
              </a:rPr>
              <a:t>. </a:t>
            </a:r>
            <a:r>
              <a:rPr lang="mk-MK" sz="1800" i="1">
                <a:latin typeface="Verdana" panose="020B0604030504040204" pitchFamily="34" charset="0"/>
                <a:ea typeface="Verdana" panose="020B0604030504040204" pitchFamily="34" charset="0"/>
                <a:cs typeface="Verdana" panose="020B0604030504040204" pitchFamily="34" charset="0"/>
              </a:rPr>
              <a:t>Започнувајќи од </a:t>
            </a:r>
            <a:r>
              <a:rPr lang="en-US" sz="1800" i="1">
                <a:latin typeface="Verdana" panose="020B0604030504040204" pitchFamily="34" charset="0"/>
                <a:ea typeface="Verdana" panose="020B0604030504040204" pitchFamily="34" charset="0"/>
                <a:cs typeface="Verdana" panose="020B0604030504040204" pitchFamily="34" charset="0"/>
              </a:rPr>
              <a:t>2006, </a:t>
            </a:r>
            <a:r>
              <a:rPr lang="mk-MK" sz="1800" i="1">
                <a:latin typeface="Verdana" panose="020B0604030504040204" pitchFamily="34" charset="0"/>
                <a:ea typeface="Verdana" panose="020B0604030504040204" pitchFamily="34" charset="0"/>
                <a:cs typeface="Verdana" panose="020B0604030504040204" pitchFamily="34" charset="0"/>
              </a:rPr>
              <a:t>КИБС издава дигитални сертификати за електронски потпис и електронски печат за физички лица и компании од приватниот и јавниот сектор</a:t>
            </a:r>
            <a:r>
              <a:rPr lang="en-US" sz="1800" i="1">
                <a:latin typeface="Verdana" panose="020B0604030504040204" pitchFamily="34" charset="0"/>
                <a:ea typeface="Verdana" panose="020B0604030504040204" pitchFamily="34" charset="0"/>
                <a:cs typeface="Verdana" panose="020B0604030504040204" pitchFamily="34" charset="0"/>
              </a:rPr>
              <a:t>.</a:t>
            </a:r>
          </a:p>
          <a:p>
            <a:pPr marL="0" indent="0">
              <a:lnSpc>
                <a:spcPct val="120000"/>
              </a:lnSpc>
              <a:buNone/>
            </a:pPr>
            <a:r>
              <a:rPr lang="mk-MK" sz="1800" b="1" i="1">
                <a:latin typeface="Verdana" panose="020B0604030504040204" pitchFamily="34" charset="0"/>
                <a:ea typeface="Verdana" panose="020B0604030504040204" pitchFamily="34" charset="0"/>
                <a:cs typeface="Verdana" panose="020B0604030504040204" pitchFamily="34" charset="0"/>
              </a:rPr>
              <a:t>Усогласување</a:t>
            </a:r>
            <a:r>
              <a:rPr lang="en-US" sz="1800" b="1" i="1">
                <a:latin typeface="Verdana" panose="020B0604030504040204" pitchFamily="34" charset="0"/>
                <a:ea typeface="Verdana" panose="020B0604030504040204" pitchFamily="34" charset="0"/>
                <a:cs typeface="Verdana" panose="020B0604030504040204" pitchFamily="34" charset="0"/>
              </a:rPr>
              <a:t> </a:t>
            </a:r>
            <a:r>
              <a:rPr lang="mk-MK" sz="1800" b="1" i="1">
                <a:latin typeface="Verdana" panose="020B0604030504040204" pitchFamily="34" charset="0"/>
                <a:ea typeface="Verdana" panose="020B0604030504040204" pitchFamily="34" charset="0"/>
                <a:cs typeface="Verdana" panose="020B0604030504040204" pitchFamily="34" charset="0"/>
              </a:rPr>
              <a:t>на работењето со новиот Закон за електронски документи, електронска идентификација и доверливи услуги (МИОа) и е</a:t>
            </a:r>
            <a:r>
              <a:rPr lang="en-US" sz="1800" b="1" i="1">
                <a:latin typeface="Verdana" panose="020B0604030504040204" pitchFamily="34" charset="0"/>
                <a:ea typeface="Verdana" panose="020B0604030504040204" pitchFamily="34" charset="0"/>
                <a:cs typeface="Verdana" panose="020B0604030504040204" pitchFamily="34" charset="0"/>
              </a:rPr>
              <a:t>IDAS </a:t>
            </a:r>
            <a:r>
              <a:rPr lang="mk-MK" sz="1800" b="1" i="1">
                <a:latin typeface="Verdana" panose="020B0604030504040204" pitchFamily="34" charset="0"/>
                <a:ea typeface="Verdana" panose="020B0604030504040204" pitchFamily="34" charset="0"/>
                <a:cs typeface="Verdana" panose="020B0604030504040204" pitchFamily="34" charset="0"/>
              </a:rPr>
              <a:t>регулатива (ЕУ)</a:t>
            </a:r>
            <a:endParaRPr lang="en-US" sz="1800" b="1" i="1">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mk-MK" sz="1800" b="1" i="1">
                <a:latin typeface="Verdana" panose="020B0604030504040204" pitchFamily="34" charset="0"/>
                <a:ea typeface="Verdana" panose="020B0604030504040204" pitchFamily="34" charset="0"/>
                <a:cs typeface="Verdana" panose="020B0604030504040204" pitchFamily="34" charset="0"/>
              </a:rPr>
              <a:t>Работи согласно јавно објавени Правила и постапки за издавање на квалификувани сертификати</a:t>
            </a:r>
            <a:endParaRPr lang="en-US" sz="1800" b="1" i="1">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21832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72563"/>
            <a:ext cx="8141700" cy="107158"/>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2B3D6D-6366-4C88-A7D1-EC97CAF1CDFE}"/>
              </a:ext>
            </a:extLst>
          </p:cNvPr>
          <p:cNvSpPr/>
          <p:nvPr/>
        </p:nvSpPr>
        <p:spPr>
          <a:xfrm>
            <a:off x="0" y="1207912"/>
            <a:ext cx="5373757" cy="4652982"/>
          </a:xfrm>
          <a:prstGeom prst="rect">
            <a:avLst/>
          </a:prstGeom>
          <a:gradFill flip="none" rotWithShape="1">
            <a:gsLst>
              <a:gs pos="0">
                <a:srgbClr val="007AC3">
                  <a:shade val="30000"/>
                  <a:satMod val="115000"/>
                </a:srgbClr>
              </a:gs>
              <a:gs pos="50000">
                <a:srgbClr val="007AC3">
                  <a:shade val="67500"/>
                  <a:satMod val="115000"/>
                </a:srgbClr>
              </a:gs>
              <a:gs pos="100000">
                <a:srgbClr val="007AC3">
                  <a:shade val="100000"/>
                  <a:satMod val="115000"/>
                </a:srgb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866729" y="6772563"/>
            <a:ext cx="6323096" cy="1071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DFDAFDB-AAC5-4C6F-A415-C5D4A1DF56AC}"/>
              </a:ext>
            </a:extLst>
          </p:cNvPr>
          <p:cNvSpPr txBox="1"/>
          <p:nvPr/>
        </p:nvSpPr>
        <p:spPr>
          <a:xfrm>
            <a:off x="895141" y="2412232"/>
            <a:ext cx="3975652" cy="1200329"/>
          </a:xfrm>
          <a:prstGeom prst="rect">
            <a:avLst/>
          </a:prstGeom>
          <a:noFill/>
        </p:spPr>
        <p:txBody>
          <a:bodyPr wrap="square" rtlCol="0">
            <a:spAutoFit/>
          </a:bodyPr>
          <a:lstStyle/>
          <a:p>
            <a:r>
              <a:rPr lang="mk-MK" altLang="mk-MK" sz="3600" b="1" i="1" dirty="0">
                <a:solidFill>
                  <a:schemeClr val="bg1"/>
                </a:solidFill>
                <a:latin typeface="Verdana" panose="020B0604030504040204" pitchFamily="34" charset="0"/>
                <a:ea typeface="Verdana" panose="020B0604030504040204" pitchFamily="34" charset="0"/>
                <a:cs typeface="Verdana" panose="020B0604030504040204" pitchFamily="34" charset="0"/>
              </a:rPr>
              <a:t>Електронски документ?</a:t>
            </a:r>
            <a:endParaRPr lang="en-GB" sz="3600" dirty="0"/>
          </a:p>
        </p:txBody>
      </p:sp>
      <p:sp>
        <p:nvSpPr>
          <p:cNvPr id="2" name="TextBox 1">
            <a:extLst>
              <a:ext uri="{FF2B5EF4-FFF2-40B4-BE49-F238E27FC236}">
                <a16:creationId xmlns:a16="http://schemas.microsoft.com/office/drawing/2014/main" id="{56711056-8535-32C9-8372-E2C19515E6B4}"/>
              </a:ext>
            </a:extLst>
          </p:cNvPr>
          <p:cNvSpPr txBox="1"/>
          <p:nvPr/>
        </p:nvSpPr>
        <p:spPr>
          <a:xfrm>
            <a:off x="5997228" y="2426828"/>
            <a:ext cx="3975652" cy="646331"/>
          </a:xfrm>
          <a:prstGeom prst="rect">
            <a:avLst/>
          </a:prstGeom>
          <a:noFill/>
        </p:spPr>
        <p:txBody>
          <a:bodyPr wrap="square" rtlCol="0">
            <a:spAutoFit/>
          </a:bodyPr>
          <a:lstStyle/>
          <a:p>
            <a:endParaRPr lang="en-GB" sz="3600" dirty="0"/>
          </a:p>
        </p:txBody>
      </p:sp>
      <p:sp>
        <p:nvSpPr>
          <p:cNvPr id="9" name="TextBox 8">
            <a:extLst>
              <a:ext uri="{FF2B5EF4-FFF2-40B4-BE49-F238E27FC236}">
                <a16:creationId xmlns:a16="http://schemas.microsoft.com/office/drawing/2014/main" id="{D9EDF6C2-ABA1-20EB-6636-92E638AB6698}"/>
              </a:ext>
            </a:extLst>
          </p:cNvPr>
          <p:cNvSpPr txBox="1"/>
          <p:nvPr/>
        </p:nvSpPr>
        <p:spPr>
          <a:xfrm>
            <a:off x="5373757" y="1837958"/>
            <a:ext cx="6274904" cy="31393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mk-MK" altLang="mk-MK" sz="1800" b="1" i="1" u="none" strike="noStrike" cap="none" normalizeH="0" baseline="0" dirty="0">
                <a:ln>
                  <a:noFill/>
                </a:ln>
                <a:solidFill>
                  <a:srgbClr val="007AC3"/>
                </a:solidFill>
                <a:effectLst/>
                <a:latin typeface="Verdana" panose="020B0604030504040204" pitchFamily="34" charset="0"/>
                <a:ea typeface="Verdana" panose="020B0604030504040204" pitchFamily="34" charset="0"/>
              </a:rPr>
              <a:t>Што претставува електронски документ?</a:t>
            </a:r>
            <a:endParaRPr kumimoji="0" lang="mk-MK" altLang="mk-MK" sz="1800" b="0" i="1" u="none" strike="noStrike" cap="none" normalizeH="0" baseline="0" dirty="0">
              <a:ln>
                <a:noFill/>
              </a:ln>
              <a:solidFill>
                <a:srgbClr val="007AC3"/>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mk-MK" altLang="mk-MK" sz="1800" b="0" i="0" u="none" strike="noStrike" cap="none" normalizeH="0" baseline="0" dirty="0">
                <a:ln>
                  <a:noFill/>
                </a:ln>
                <a:solidFill>
                  <a:schemeClr val="tx1">
                    <a:lumMod val="75000"/>
                    <a:lumOff val="25000"/>
                  </a:schemeClr>
                </a:solidFill>
                <a:effectLst/>
                <a:latin typeface="Verdana" panose="020B0604030504040204" pitchFamily="34" charset="0"/>
                <a:ea typeface="Verdana" panose="020B0604030504040204" pitchFamily="34" charset="0"/>
              </a:rPr>
              <a:t>Електронски документ е дигитален запис кој содржи информации или податоци создадени, испратени, примени или зачувани во електронска форма.</a:t>
            </a:r>
          </a:p>
          <a:p>
            <a:pPr marL="0" marR="0" lvl="0" indent="0" algn="l" defTabSz="914400" rtl="0" eaLnBrk="0" fontAlgn="base" latinLnBrk="0" hangingPunct="0">
              <a:lnSpc>
                <a:spcPct val="100000"/>
              </a:lnSpc>
              <a:spcBef>
                <a:spcPct val="0"/>
              </a:spcBef>
              <a:spcAft>
                <a:spcPct val="0"/>
              </a:spcAft>
              <a:buClrTx/>
              <a:buSzTx/>
              <a:tabLst/>
            </a:pPr>
            <a:r>
              <a:rPr kumimoji="0" lang="mk-MK" altLang="mk-MK" sz="1800" b="0" i="0" u="none" strike="noStrike" cap="none" normalizeH="0" baseline="0" dirty="0">
                <a:ln>
                  <a:noFill/>
                </a:ln>
                <a:solidFill>
                  <a:schemeClr val="tx1">
                    <a:lumMod val="75000"/>
                    <a:lumOff val="25000"/>
                  </a:schemeClr>
                </a:solidFill>
                <a:effectLst/>
                <a:latin typeface="Verdana" panose="020B0604030504040204" pitchFamily="34" charset="0"/>
                <a:ea typeface="Verdana" panose="020B0604030504040204" pitchFamily="34" charset="0"/>
              </a:rPr>
              <a:t>Примери: договори, фактури, официјални писма, извештаи.</a:t>
            </a:r>
            <a:endParaRPr kumimoji="0" lang="en-US" altLang="mk-MK" sz="1800" b="0" i="0" u="none" strike="noStrike" cap="none" normalizeH="0" baseline="0" dirty="0">
              <a:ln>
                <a:noFill/>
              </a:ln>
              <a:solidFill>
                <a:schemeClr val="tx1">
                  <a:lumMod val="75000"/>
                  <a:lumOff val="25000"/>
                </a:schemeClr>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mk-MK" altLang="mk-MK" sz="1800" b="1" i="1" u="none" strike="noStrike" cap="none" normalizeH="0" baseline="0" dirty="0">
                <a:ln>
                  <a:noFill/>
                </a:ln>
                <a:solidFill>
                  <a:srgbClr val="007AC3"/>
                </a:solidFill>
                <a:effectLst/>
                <a:latin typeface="Verdana" panose="020B0604030504040204" pitchFamily="34" charset="0"/>
                <a:ea typeface="Verdana" panose="020B0604030504040204" pitchFamily="34" charset="0"/>
              </a:rPr>
              <a:t>Придобивки од електронските документи:</a:t>
            </a:r>
            <a:endParaRPr kumimoji="0" lang="mk-MK" altLang="mk-MK" sz="1800" b="0" i="1" u="none" strike="noStrike" cap="none" normalizeH="0" baseline="0" dirty="0">
              <a:ln>
                <a:noFill/>
              </a:ln>
              <a:solidFill>
                <a:srgbClr val="007AC3"/>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mk-MK" altLang="mk-MK" sz="1800" b="0" i="0" u="none" strike="noStrike" cap="none" normalizeH="0" baseline="0" dirty="0">
                <a:ln>
                  <a:noFill/>
                </a:ln>
                <a:solidFill>
                  <a:schemeClr val="tx1">
                    <a:lumMod val="75000"/>
                    <a:lumOff val="25000"/>
                  </a:schemeClr>
                </a:solidFill>
                <a:effectLst/>
                <a:latin typeface="Verdana" panose="020B0604030504040204" pitchFamily="34" charset="0"/>
                <a:ea typeface="Verdana" panose="020B0604030504040204" pitchFamily="34" charset="0"/>
              </a:rPr>
              <a:t>Лесна дистрибуција, автоматизација на процеси, архивирање и еколошка предност (намалување на хартија).</a:t>
            </a:r>
          </a:p>
        </p:txBody>
      </p:sp>
      <p:pic>
        <p:nvPicPr>
          <p:cNvPr id="14" name="Picture 13">
            <a:extLst>
              <a:ext uri="{FF2B5EF4-FFF2-40B4-BE49-F238E27FC236}">
                <a16:creationId xmlns:a16="http://schemas.microsoft.com/office/drawing/2014/main" id="{BCC41016-CE53-4A26-DB79-59FBD9455FFC}"/>
              </a:ext>
            </a:extLst>
          </p:cNvPr>
          <p:cNvPicPr>
            <a:picLocks noChangeAspect="1"/>
          </p:cNvPicPr>
          <p:nvPr/>
        </p:nvPicPr>
        <p:blipFill>
          <a:blip r:embed="rId3"/>
          <a:stretch>
            <a:fillRect/>
          </a:stretch>
        </p:blipFill>
        <p:spPr>
          <a:xfrm>
            <a:off x="10428196" y="6299151"/>
            <a:ext cx="1451557" cy="350471"/>
          </a:xfrm>
          <a:prstGeom prst="rect">
            <a:avLst/>
          </a:prstGeom>
        </p:spPr>
      </p:pic>
      <p:sp>
        <p:nvSpPr>
          <p:cNvPr id="15" name="TextBox 14">
            <a:extLst>
              <a:ext uri="{FF2B5EF4-FFF2-40B4-BE49-F238E27FC236}">
                <a16:creationId xmlns:a16="http://schemas.microsoft.com/office/drawing/2014/main" id="{D2347E50-270C-291A-CAE3-25E58A642FFD}"/>
              </a:ext>
            </a:extLst>
          </p:cNvPr>
          <p:cNvSpPr txBox="1"/>
          <p:nvPr/>
        </p:nvSpPr>
        <p:spPr>
          <a:xfrm>
            <a:off x="10572376" y="191153"/>
            <a:ext cx="1452853" cy="276999"/>
          </a:xfrm>
          <a:prstGeom prst="rect">
            <a:avLst/>
          </a:prstGeom>
          <a:noFill/>
        </p:spPr>
        <p:txBody>
          <a:bodyPr wrap="square" rtlCol="0">
            <a:spAutoFit/>
          </a:bodyPr>
          <a:lstStyle/>
          <a:p>
            <a:r>
              <a:rPr lang="en-US" sz="1200" dirty="0">
                <a:solidFill>
                  <a:srgbClr val="007BC0"/>
                </a:solidFill>
                <a:latin typeface="TT Prosto Sans Condensed" panose="02000503040000020003" pitchFamily="50" charset="-52"/>
              </a:rPr>
              <a:t>www.kibstrust.com</a:t>
            </a:r>
          </a:p>
        </p:txBody>
      </p:sp>
      <p:sp>
        <p:nvSpPr>
          <p:cNvPr id="17" name="TextBox 16">
            <a:extLst>
              <a:ext uri="{FF2B5EF4-FFF2-40B4-BE49-F238E27FC236}">
                <a16:creationId xmlns:a16="http://schemas.microsoft.com/office/drawing/2014/main" id="{48E9773A-1588-C054-CFD9-E59CDC23E0F6}"/>
              </a:ext>
            </a:extLst>
          </p:cNvPr>
          <p:cNvSpPr txBox="1"/>
          <p:nvPr/>
        </p:nvSpPr>
        <p:spPr>
          <a:xfrm>
            <a:off x="85311" y="323446"/>
            <a:ext cx="6097656" cy="369332"/>
          </a:xfrm>
          <a:prstGeom prst="rect">
            <a:avLst/>
          </a:prstGeom>
          <a:noFill/>
        </p:spPr>
        <p:txBody>
          <a:bodyPr wrap="square">
            <a:spAutoFit/>
          </a:bodyPr>
          <a:lstStyle/>
          <a:p>
            <a:r>
              <a:rPr lang="mk-MK" dirty="0">
                <a:solidFill>
                  <a:srgbClr val="007AC3"/>
                </a:solidFill>
                <a:latin typeface="Verdana" panose="020B0604030504040204" pitchFamily="34" charset="0"/>
                <a:ea typeface="Verdana" panose="020B0604030504040204" pitchFamily="34" charset="0"/>
                <a:cs typeface="Verdana" panose="020B0604030504040204" pitchFamily="34" charset="0"/>
              </a:rPr>
              <a:t>Електронски документ</a:t>
            </a:r>
            <a:endParaRPr lang="mk-MK" sz="1800" dirty="0">
              <a:solidFill>
                <a:srgbClr val="007AC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3825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8DA112E2-217F-57F4-7939-AC7E48AD385A}"/>
              </a:ext>
            </a:extLst>
          </p:cNvPr>
          <p:cNvPicPr>
            <a:picLocks noChangeAspect="1"/>
          </p:cNvPicPr>
          <p:nvPr/>
        </p:nvPicPr>
        <p:blipFill>
          <a:blip r:embed="rId3"/>
          <a:stretch>
            <a:fillRect/>
          </a:stretch>
        </p:blipFill>
        <p:spPr>
          <a:xfrm>
            <a:off x="898538" y="725166"/>
            <a:ext cx="9376795" cy="3444024"/>
          </a:xfrm>
          <a:prstGeom prst="rect">
            <a:avLst/>
          </a:prstGeom>
        </p:spPr>
      </p:pic>
      <p:sp>
        <p:nvSpPr>
          <p:cNvPr id="15" name="Rectangle 14">
            <a:extLst>
              <a:ext uri="{FF2B5EF4-FFF2-40B4-BE49-F238E27FC236}">
                <a16:creationId xmlns:a16="http://schemas.microsoft.com/office/drawing/2014/main" id="{1581F87A-9100-97EA-F07C-D0B7B200996F}"/>
              </a:ext>
            </a:extLst>
          </p:cNvPr>
          <p:cNvSpPr/>
          <p:nvPr/>
        </p:nvSpPr>
        <p:spPr>
          <a:xfrm>
            <a:off x="4273864" y="4096906"/>
            <a:ext cx="2735515" cy="19748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mk-MK"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mk-MK" sz="900" b="1"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Напредни е-потписи</a:t>
            </a:r>
            <a:endPar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Единствен пар на клучеви </a:t>
            </a:r>
            <a:r>
              <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сертификат) за секој потписник.</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0" lang="mk-MK" sz="9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Автентикација на потписникот, криптографско поврз</a:t>
            </a: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ување на податоците од идентитетот на потписникот (сертификатот) со документот го креираат електронскиот потпис.</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Потписникот не може да одрече дека го направил потпишувањето.</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Поддржан во </a:t>
            </a:r>
            <a:r>
              <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SignPlus</a:t>
            </a:r>
            <a:endPar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kumimoji="0" lang="mk-MK"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0" lang="mk-MK"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10428196" y="199104"/>
            <a:ext cx="1597033" cy="276999"/>
          </a:xfrm>
          <a:prstGeom prst="rect">
            <a:avLst/>
          </a:prstGeom>
          <a:noFill/>
        </p:spPr>
        <p:txBody>
          <a:bodyPr wrap="square" rtlCol="0">
            <a:spAutoFit/>
          </a:bodyPr>
          <a:lstStyle/>
          <a:p>
            <a:r>
              <a:rPr lang="en-US" sz="1200" dirty="0">
                <a:solidFill>
                  <a:srgbClr val="007BC0"/>
                </a:solidFill>
                <a:latin typeface="TT Prosto Sans Condensed" panose="02000503040000020003" pitchFamily="50" charset="-52"/>
              </a:rPr>
              <a:t>www.kibstrust.com</a:t>
            </a:r>
          </a:p>
        </p:txBody>
      </p:sp>
      <p:sp>
        <p:nvSpPr>
          <p:cNvPr id="13" name="TextBox 12"/>
          <p:cNvSpPr txBox="1"/>
          <p:nvPr/>
        </p:nvSpPr>
        <p:spPr>
          <a:xfrm>
            <a:off x="165678" y="6351374"/>
            <a:ext cx="1327409" cy="215444"/>
          </a:xfrm>
          <a:prstGeom prst="rect">
            <a:avLst/>
          </a:prstGeom>
          <a:noFill/>
        </p:spPr>
        <p:txBody>
          <a:bodyPr wrap="square" rtlCol="0">
            <a:spAutoFit/>
          </a:bodyPr>
          <a:lstStyle/>
          <a:p>
            <a:r>
              <a:rPr lang="en-US" sz="800" b="1" dirty="0">
                <a:latin typeface="Verdana" pitchFamily="34" charset="0"/>
                <a:ea typeface="Verdana" pitchFamily="34" charset="0"/>
                <a:cs typeface="Verdana" pitchFamily="34" charset="0"/>
              </a:rPr>
              <a:t>Page </a:t>
            </a:r>
            <a:r>
              <a:rPr lang="mk-MK" sz="800" b="1" dirty="0">
                <a:latin typeface="Verdana" pitchFamily="34" charset="0"/>
                <a:ea typeface="Verdana" pitchFamily="34" charset="0"/>
                <a:cs typeface="Verdana" pitchFamily="34" charset="0"/>
              </a:rPr>
              <a:t>7</a:t>
            </a:r>
            <a:endParaRPr lang="mk-MK" sz="900" b="1" dirty="0">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4"/>
          <a:stretch>
            <a:fillRect/>
          </a:stretch>
        </p:blipFill>
        <p:spPr>
          <a:xfrm>
            <a:off x="10428196" y="6299151"/>
            <a:ext cx="1451557" cy="350471"/>
          </a:xfrm>
          <a:prstGeom prst="rect">
            <a:avLst/>
          </a:prstGeom>
        </p:spPr>
      </p:pic>
      <p:sp>
        <p:nvSpPr>
          <p:cNvPr id="27" name="Title 1"/>
          <p:cNvSpPr>
            <a:spLocks noGrp="1"/>
          </p:cNvSpPr>
          <p:nvPr>
            <p:ph type="title"/>
          </p:nvPr>
        </p:nvSpPr>
        <p:spPr>
          <a:xfrm>
            <a:off x="285749" y="331079"/>
            <a:ext cx="8236814" cy="394087"/>
          </a:xfrm>
        </p:spPr>
        <p:txBody>
          <a:bodyPr>
            <a:noAutofit/>
          </a:bodyPr>
          <a:lstStyle/>
          <a:p>
            <a:r>
              <a:rPr lang="mk-MK" sz="2800" dirty="0">
                <a:solidFill>
                  <a:srgbClr val="007AC3"/>
                </a:solidFill>
                <a:latin typeface="Verdana" panose="020B0604030504040204" pitchFamily="34" charset="0"/>
                <a:ea typeface="Verdana" panose="020B0604030504040204" pitchFamily="34" charset="0"/>
                <a:cs typeface="Verdana" panose="020B0604030504040204" pitchFamily="34" charset="0"/>
              </a:rPr>
              <a:t>Типови на е-потпис</a:t>
            </a:r>
          </a:p>
        </p:txBody>
      </p:sp>
      <p:sp>
        <p:nvSpPr>
          <p:cNvPr id="5" name="Rectangle 4">
            <a:extLst>
              <a:ext uri="{FF2B5EF4-FFF2-40B4-BE49-F238E27FC236}">
                <a16:creationId xmlns:a16="http://schemas.microsoft.com/office/drawing/2014/main" id="{A6583D89-C8F8-125B-2664-774597D30086}"/>
              </a:ext>
            </a:extLst>
          </p:cNvPr>
          <p:cNvSpPr/>
          <p:nvPr/>
        </p:nvSpPr>
        <p:spPr>
          <a:xfrm>
            <a:off x="2175" y="6772273"/>
            <a:ext cx="8141700" cy="107158"/>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4551BF-76D6-9CEA-9A89-17EBA554A61D}"/>
              </a:ext>
            </a:extLst>
          </p:cNvPr>
          <p:cNvSpPr/>
          <p:nvPr/>
        </p:nvSpPr>
        <p:spPr>
          <a:xfrm>
            <a:off x="8143875" y="6772273"/>
            <a:ext cx="4048124" cy="952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AFF2E67-F461-04EF-3D17-3F15C309E813}"/>
              </a:ext>
            </a:extLst>
          </p:cNvPr>
          <p:cNvSpPr/>
          <p:nvPr/>
        </p:nvSpPr>
        <p:spPr>
          <a:xfrm>
            <a:off x="7358944" y="4116205"/>
            <a:ext cx="2452414" cy="1974861"/>
          </a:xfrm>
          <a:prstGeom prst="rect">
            <a:avLst/>
          </a:prstGeom>
          <a:solidFill>
            <a:srgbClr val="00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endParaRPr lang="mk-MK"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mk-MK" sz="900" b="1"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Квалификуван е-потписи</a:t>
            </a:r>
            <a:endPar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Исти карактеристики како напредниот е-потпис.</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0" lang="mk-MK" sz="9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Издаден од </a:t>
            </a:r>
            <a:r>
              <a:rPr kumimoji="0" lang="mk-MK" sz="9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Квалификуван давател на доверливи услугисо согласно локалниот закон и европската </a:t>
            </a:r>
            <a:r>
              <a:rPr kumimoji="0" lang="en-US" sz="9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eIDAS</a:t>
            </a:r>
            <a:r>
              <a:rPr kumimoji="0" lang="mk-MK" sz="9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регулатива</a:t>
            </a:r>
            <a:r>
              <a:rPr kumimoji="0" lang="mk-MK" sz="9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Издаден на </a:t>
            </a:r>
            <a:r>
              <a:rPr lang="mk-MK" sz="900" b="1" dirty="0">
                <a:solidFill>
                  <a:schemeClr val="bg1"/>
                </a:solidFill>
                <a:latin typeface="Verdana" panose="020B0604030504040204" pitchFamily="34" charset="0"/>
                <a:ea typeface="Verdana" panose="020B0604030504040204" pitchFamily="34" charset="0"/>
                <a:cs typeface="Verdana" panose="020B0604030504040204" pitchFamily="34" charset="0"/>
              </a:rPr>
              <a:t>Безбедно средство за електронско потпишување</a:t>
            </a: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kumimoji="0" lang="mk-MK" sz="9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endPar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indent="-171450">
              <a:spcBef>
                <a:spcPts val="300"/>
              </a:spcBef>
              <a:buFont typeface="Wingdings" panose="05000000000000000000" pitchFamily="2" charset="2"/>
              <a:buChar char="Ø"/>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Поддржан во </a:t>
            </a:r>
            <a:r>
              <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SignPlus</a:t>
            </a:r>
            <a:endPar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R="0" lvl="0" algn="l" defTabSz="457200" rtl="0" eaLnBrk="1" fontAlgn="auto" latinLnBrk="0" hangingPunct="1">
              <a:lnSpc>
                <a:spcPct val="100000"/>
              </a:lnSpc>
              <a:spcBef>
                <a:spcPts val="300"/>
              </a:spcBef>
              <a:spcAft>
                <a:spcPts val="0"/>
              </a:spcAft>
              <a:buClrTx/>
              <a:buSzTx/>
              <a:tabLst/>
              <a:defRPr/>
            </a:pPr>
            <a:endParaRPr kumimoji="0" lang="mk-MK"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0" lang="mk-MK" sz="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5" name="Picture 44" descr="A white symbol with ribbons and a check mark&#10;&#10;Description automatically generated">
            <a:extLst>
              <a:ext uri="{FF2B5EF4-FFF2-40B4-BE49-F238E27FC236}">
                <a16:creationId xmlns:a16="http://schemas.microsoft.com/office/drawing/2014/main" id="{3E1C5568-D11D-BC2E-CFF7-294108D8EC5C}"/>
              </a:ext>
            </a:extLst>
          </p:cNvPr>
          <p:cNvPicPr>
            <a:picLocks noChangeAspect="1"/>
          </p:cNvPicPr>
          <p:nvPr/>
        </p:nvPicPr>
        <p:blipFill>
          <a:blip r:embed="rId5"/>
          <a:stretch>
            <a:fillRect/>
          </a:stretch>
        </p:blipFill>
        <p:spPr>
          <a:xfrm>
            <a:off x="9264859" y="4236544"/>
            <a:ext cx="546499" cy="546499"/>
          </a:xfrm>
          <a:prstGeom prst="rect">
            <a:avLst/>
          </a:prstGeom>
        </p:spPr>
      </p:pic>
      <p:sp>
        <p:nvSpPr>
          <p:cNvPr id="68" name="Rectangle 67">
            <a:extLst>
              <a:ext uri="{FF2B5EF4-FFF2-40B4-BE49-F238E27FC236}">
                <a16:creationId xmlns:a16="http://schemas.microsoft.com/office/drawing/2014/main" id="{D0F09108-D49E-3E11-8921-92093BFF56FC}"/>
              </a:ext>
            </a:extLst>
          </p:cNvPr>
          <p:cNvSpPr/>
          <p:nvPr/>
        </p:nvSpPr>
        <p:spPr>
          <a:xfrm>
            <a:off x="1297705" y="4096908"/>
            <a:ext cx="2626595" cy="19748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k-MK" sz="1000" b="1" i="1" dirty="0">
                <a:solidFill>
                  <a:schemeClr val="bg1"/>
                </a:solidFill>
                <a:latin typeface="Verdana" panose="020B0604030504040204" pitchFamily="34" charset="0"/>
                <a:ea typeface="Verdana" panose="020B0604030504040204" pitchFamily="34" charset="0"/>
              </a:rPr>
              <a:t>Едноставен</a:t>
            </a:r>
            <a:r>
              <a:rPr kumimoji="0" lang="mk-MK" sz="1000" b="1"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n-cs"/>
              </a:rPr>
              <a:t> е-потписи</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Слика/Скен прикачен на документ</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0" lang="mk-MK" sz="9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Не се потврдува идентит и </a:t>
            </a: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на потписник и интегритет на документ.</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Нема правна основа</a:t>
            </a:r>
            <a:endPar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lang="mk-MK" sz="900" dirty="0">
                <a:solidFill>
                  <a:schemeClr val="bg1"/>
                </a:solidFill>
                <a:latin typeface="Verdana" panose="020B0604030504040204" pitchFamily="34" charset="0"/>
                <a:ea typeface="Verdana" panose="020B0604030504040204" pitchFamily="34" charset="0"/>
                <a:cs typeface="Verdana" panose="020B0604030504040204" pitchFamily="34" charset="0"/>
              </a:rPr>
              <a:t>Не е поддржан во </a:t>
            </a:r>
            <a:r>
              <a:rPr lang="en-US" sz="900" dirty="0">
                <a:solidFill>
                  <a:schemeClr val="bg1"/>
                </a:solidFill>
                <a:latin typeface="Verdana" panose="020B0604030504040204" pitchFamily="34" charset="0"/>
                <a:ea typeface="Verdana" panose="020B0604030504040204" pitchFamily="34" charset="0"/>
                <a:cs typeface="Verdana" panose="020B0604030504040204" pitchFamily="34" charset="0"/>
              </a:rPr>
              <a:t>SignPlus</a:t>
            </a:r>
          </a:p>
          <a:p>
            <a:pPr marR="0" lvl="0" algn="l" defTabSz="457200" rtl="0" eaLnBrk="1" fontAlgn="auto" latinLnBrk="0" hangingPunct="1">
              <a:lnSpc>
                <a:spcPct val="100000"/>
              </a:lnSpc>
              <a:spcBef>
                <a:spcPts val="300"/>
              </a:spcBef>
              <a:spcAft>
                <a:spcPts val="0"/>
              </a:spcAft>
              <a:buClrTx/>
              <a:buSzTx/>
              <a:tabLst/>
              <a:defRPr/>
            </a:pPr>
            <a:endParaRPr lang="mk-MK"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530689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04344" y="1110666"/>
            <a:ext cx="8887655" cy="2143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mk-MK"/>
          </a:p>
        </p:txBody>
      </p:sp>
      <p:sp>
        <p:nvSpPr>
          <p:cNvPr id="4" name="TextBox 3"/>
          <p:cNvSpPr txBox="1"/>
          <p:nvPr/>
        </p:nvSpPr>
        <p:spPr>
          <a:xfrm>
            <a:off x="10669670" y="191153"/>
            <a:ext cx="1355559" cy="276999"/>
          </a:xfrm>
          <a:prstGeom prst="rect">
            <a:avLst/>
          </a:prstGeom>
          <a:noFill/>
        </p:spPr>
        <p:txBody>
          <a:bodyPr wrap="square" rtlCol="0">
            <a:spAutoFit/>
          </a:bodyPr>
          <a:lstStyle/>
          <a:p>
            <a:r>
              <a:rPr lang="en-US" sz="1200">
                <a:solidFill>
                  <a:srgbClr val="007BC0"/>
                </a:solidFill>
                <a:latin typeface="TT Prosto Sans Condensed" panose="02000503040000020003" pitchFamily="50" charset="-52"/>
              </a:rPr>
              <a:t>www.kibstrust.mk</a:t>
            </a:r>
          </a:p>
        </p:txBody>
      </p:sp>
      <p:sp>
        <p:nvSpPr>
          <p:cNvPr id="5" name="TextBox 4"/>
          <p:cNvSpPr txBox="1"/>
          <p:nvPr/>
        </p:nvSpPr>
        <p:spPr>
          <a:xfrm>
            <a:off x="184150" y="6247820"/>
            <a:ext cx="2374566" cy="430887"/>
          </a:xfrm>
          <a:prstGeom prst="rect">
            <a:avLst/>
          </a:prstGeom>
          <a:noFill/>
        </p:spPr>
        <p:txBody>
          <a:bodyPr wrap="square" rtlCol="0">
            <a:spAutoFit/>
          </a:bodyPr>
          <a:lstStyle/>
          <a:p>
            <a:pPr>
              <a:spcAft>
                <a:spcPts val="600"/>
              </a:spcAft>
            </a:pPr>
            <a:r>
              <a:rPr lang="en-US" sz="900" err="1">
                <a:latin typeface="Verdana" pitchFamily="34" charset="0"/>
                <a:ea typeface="Verdana" pitchFamily="34" charset="0"/>
                <a:cs typeface="Verdana" pitchFamily="34" charset="0"/>
              </a:rPr>
              <a:t>KibsTrust</a:t>
            </a:r>
            <a:r>
              <a:rPr lang="en-US" sz="900">
                <a:latin typeface="Verdana" pitchFamily="34" charset="0"/>
                <a:ea typeface="Verdana" pitchFamily="34" charset="0"/>
                <a:cs typeface="Verdana" pitchFamily="34" charset="0"/>
              </a:rPr>
              <a:t> </a:t>
            </a:r>
            <a:r>
              <a:rPr lang="mk-MK" sz="900">
                <a:latin typeface="Verdana" pitchFamily="34" charset="0"/>
                <a:ea typeface="Verdana" pitchFamily="34" charset="0"/>
                <a:cs typeface="Verdana" pitchFamily="34" charset="0"/>
              </a:rPr>
              <a:t>Доверливи услуги</a:t>
            </a:r>
            <a:endParaRPr lang="en-US" sz="900">
              <a:latin typeface="Verdana" pitchFamily="34" charset="0"/>
              <a:ea typeface="Verdana" pitchFamily="34" charset="0"/>
              <a:cs typeface="Verdana" pitchFamily="34" charset="0"/>
            </a:endParaRPr>
          </a:p>
          <a:p>
            <a:pPr>
              <a:spcAft>
                <a:spcPts val="600"/>
              </a:spcAft>
            </a:pPr>
            <a:r>
              <a:rPr lang="mk-MK" sz="800" b="1">
                <a:latin typeface="Verdana" pitchFamily="34" charset="0"/>
                <a:ea typeface="Verdana" pitchFamily="34" charset="0"/>
                <a:cs typeface="Verdana" pitchFamily="34" charset="0"/>
              </a:rPr>
              <a:t>Страна</a:t>
            </a:r>
            <a:r>
              <a:rPr lang="en-US" sz="800" b="1">
                <a:latin typeface="Verdana" pitchFamily="34" charset="0"/>
                <a:ea typeface="Verdana" pitchFamily="34" charset="0"/>
                <a:cs typeface="Verdana" pitchFamily="34" charset="0"/>
              </a:rPr>
              <a:t> </a:t>
            </a:r>
            <a:fld id="{925ABF11-7514-4720-A9B4-BFD620B5967A}" type="slidenum">
              <a:rPr lang="en-US" sz="800" b="1" smtClean="0">
                <a:latin typeface="Verdana" pitchFamily="34" charset="0"/>
                <a:ea typeface="Verdana" pitchFamily="34" charset="0"/>
                <a:cs typeface="Verdana" pitchFamily="34" charset="0"/>
              </a:rPr>
              <a:pPr>
                <a:spcAft>
                  <a:spcPts val="600"/>
                </a:spcAft>
              </a:pPr>
              <a:t>6</a:t>
            </a:fld>
            <a:endParaRPr lang="mk-MK" sz="900" b="1">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2"/>
          <a:stretch>
            <a:fillRect/>
          </a:stretch>
        </p:blipFill>
        <p:spPr>
          <a:xfrm>
            <a:off x="10428196" y="6299151"/>
            <a:ext cx="1451557" cy="350471"/>
          </a:xfrm>
          <a:prstGeom prst="rect">
            <a:avLst/>
          </a:prstGeom>
        </p:spPr>
      </p:pic>
      <p:sp>
        <p:nvSpPr>
          <p:cNvPr id="8" name="Title 1"/>
          <p:cNvSpPr txBox="1">
            <a:spLocks/>
          </p:cNvSpPr>
          <p:nvPr/>
        </p:nvSpPr>
        <p:spPr>
          <a:xfrm>
            <a:off x="285749" y="331079"/>
            <a:ext cx="9685101" cy="693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k-MK" sz="3200" dirty="0">
                <a:solidFill>
                  <a:srgbClr val="007AC3"/>
                </a:solidFill>
                <a:latin typeface="Verdana" panose="020B0604030504040204" pitchFamily="34" charset="0"/>
                <a:ea typeface="Verdana" panose="020B0604030504040204" pitchFamily="34" charset="0"/>
                <a:cs typeface="Verdana" panose="020B0604030504040204" pitchFamily="34" charset="0"/>
              </a:rPr>
              <a:t>Профили на сертификати</a:t>
            </a:r>
            <a:r>
              <a:rPr lang="en-US" sz="3200" dirty="0">
                <a:solidFill>
                  <a:srgbClr val="007AC3"/>
                </a:solidFill>
                <a:latin typeface="Verdana" panose="020B0604030504040204" pitchFamily="34" charset="0"/>
                <a:ea typeface="Verdana" panose="020B0604030504040204" pitchFamily="34" charset="0"/>
                <a:cs typeface="Verdana" panose="020B0604030504040204" pitchFamily="34" charset="0"/>
              </a:rPr>
              <a:t> </a:t>
            </a:r>
            <a:r>
              <a:rPr lang="mk-MK" sz="3200" dirty="0">
                <a:solidFill>
                  <a:srgbClr val="007AC3"/>
                </a:solidFill>
                <a:latin typeface="Verdana" panose="020B0604030504040204" pitchFamily="34" charset="0"/>
                <a:ea typeface="Verdana" panose="020B0604030504040204" pitchFamily="34" charset="0"/>
                <a:cs typeface="Verdana" panose="020B0604030504040204" pitchFamily="34" charset="0"/>
              </a:rPr>
              <a:t>за е-потпис</a:t>
            </a:r>
          </a:p>
        </p:txBody>
      </p:sp>
      <p:sp>
        <p:nvSpPr>
          <p:cNvPr id="12" name="Rectangle 11"/>
          <p:cNvSpPr/>
          <p:nvPr/>
        </p:nvSpPr>
        <p:spPr>
          <a:xfrm>
            <a:off x="0" y="1110090"/>
            <a:ext cx="3306618" cy="2138798"/>
          </a:xfrm>
          <a:prstGeom prst="rect">
            <a:avLst/>
          </a:prstGeom>
          <a:solidFill>
            <a:srgbClr val="65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itle 1"/>
          <p:cNvSpPr txBox="1">
            <a:spLocks/>
          </p:cNvSpPr>
          <p:nvPr/>
        </p:nvSpPr>
        <p:spPr>
          <a:xfrm>
            <a:off x="452580" y="1592282"/>
            <a:ext cx="2475347" cy="1215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mk-MK" sz="1600" b="1" i="1" dirty="0">
                <a:latin typeface="Verdana" panose="020B0604030504040204" pitchFamily="34" charset="0"/>
                <a:ea typeface="Verdana" panose="020B0604030504040204" pitchFamily="34" charset="0"/>
                <a:cs typeface="Verdana" panose="020B0604030504040204" pitchFamily="34" charset="0"/>
              </a:rPr>
              <a:t>МК-</a:t>
            </a:r>
            <a:r>
              <a:rPr lang="en-US" sz="1600" b="1" i="1" dirty="0">
                <a:latin typeface="Verdana" panose="020B0604030504040204" pitchFamily="34" charset="0"/>
                <a:ea typeface="Verdana" panose="020B0604030504040204" pitchFamily="34" charset="0"/>
                <a:cs typeface="Verdana" panose="020B0604030504040204" pitchFamily="34" charset="0"/>
              </a:rPr>
              <a:t>eIDAS </a:t>
            </a:r>
            <a:r>
              <a:rPr lang="mk-MK" sz="1600" b="1" i="1" dirty="0">
                <a:latin typeface="Verdana" panose="020B0604030504040204" pitchFamily="34" charset="0"/>
                <a:ea typeface="Verdana" panose="020B0604030504040204" pitchFamily="34" charset="0"/>
                <a:cs typeface="Verdana" panose="020B0604030504040204" pitchFamily="34" charset="0"/>
              </a:rPr>
              <a:t>е-потпис</a:t>
            </a:r>
            <a:endParaRPr lang="en-US" sz="1600" b="1" i="1" dirty="0">
              <a:latin typeface="Verdana" panose="020B0604030504040204" pitchFamily="34" charset="0"/>
              <a:ea typeface="Verdana" panose="020B0604030504040204" pitchFamily="34" charset="0"/>
              <a:cs typeface="Verdana" panose="020B0604030504040204" pitchFamily="34" charset="0"/>
            </a:endParaRPr>
          </a:p>
          <a:p>
            <a:pPr>
              <a:lnSpc>
                <a:spcPct val="100000"/>
              </a:lnSpc>
            </a:pPr>
            <a:endParaRPr lang="en-US" sz="1100" dirty="0">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mk-MK" sz="1100" dirty="0">
                <a:latin typeface="Verdana" panose="020B0604030504040204" pitchFamily="34" charset="0"/>
                <a:ea typeface="Verdana" panose="020B0604030504040204" pitchFamily="34" charset="0"/>
                <a:cs typeface="Verdana" panose="020B0604030504040204" pitchFamily="34" charset="0"/>
              </a:rPr>
              <a:t>Квалификувани е-потпис</a:t>
            </a:r>
            <a:r>
              <a:rPr lang="en-US" sz="1100" dirty="0">
                <a:latin typeface="Verdana" panose="020B0604030504040204" pitchFamily="34" charset="0"/>
                <a:ea typeface="Verdana" panose="020B0604030504040204" pitchFamily="34" charset="0"/>
                <a:cs typeface="Verdana" panose="020B0604030504040204" pitchFamily="34" charset="0"/>
              </a:rPr>
              <a:t> </a:t>
            </a:r>
            <a:r>
              <a:rPr lang="mk-MK" sz="1100" dirty="0">
                <a:latin typeface="Verdana" panose="020B0604030504040204" pitchFamily="34" charset="0"/>
                <a:ea typeface="Verdana" panose="020B0604030504040204" pitchFamily="34" charset="0"/>
                <a:cs typeface="Verdana" panose="020B0604030504040204" pitchFamily="34" charset="0"/>
              </a:rPr>
              <a:t>издадени на Безбедно средство за електронско </a:t>
            </a:r>
            <a:r>
              <a:rPr lang="en-US" sz="1100" dirty="0">
                <a:latin typeface="Verdana" panose="020B0604030504040204" pitchFamily="34" charset="0"/>
                <a:ea typeface="Verdana" panose="020B0604030504040204" pitchFamily="34" charset="0"/>
                <a:cs typeface="Verdana" panose="020B0604030504040204" pitchFamily="34" charset="0"/>
              </a:rPr>
              <a:t> </a:t>
            </a:r>
            <a:r>
              <a:rPr lang="mk-MK" sz="1100" dirty="0">
                <a:latin typeface="Verdana" panose="020B0604030504040204" pitchFamily="34" charset="0"/>
                <a:ea typeface="Verdana" panose="020B0604030504040204" pitchFamily="34" charset="0"/>
                <a:cs typeface="Verdana" panose="020B0604030504040204" pitchFamily="34" charset="0"/>
              </a:rPr>
              <a:t>потпишување (БСЕП)</a:t>
            </a:r>
            <a:r>
              <a:rPr lang="en-US" sz="1100" baseline="30000" dirty="0">
                <a:latin typeface="Verdana" panose="020B0604030504040204" pitchFamily="34" charset="0"/>
                <a:ea typeface="Verdana" panose="020B0604030504040204" pitchFamily="34" charset="0"/>
                <a:cs typeface="Verdana" panose="020B0604030504040204" pitchFamily="34" charset="0"/>
              </a:rPr>
              <a:t>*</a:t>
            </a:r>
          </a:p>
        </p:txBody>
      </p:sp>
      <p:sp>
        <p:nvSpPr>
          <p:cNvPr id="22" name="Title 1"/>
          <p:cNvSpPr txBox="1">
            <a:spLocks/>
          </p:cNvSpPr>
          <p:nvPr/>
        </p:nvSpPr>
        <p:spPr>
          <a:xfrm>
            <a:off x="570270" y="5644161"/>
            <a:ext cx="7527638" cy="280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900" i="1">
                <a:latin typeface="Verdana" panose="020B0604030504040204" pitchFamily="34" charset="0"/>
                <a:ea typeface="Verdana" panose="020B0604030504040204" pitchFamily="34" charset="0"/>
                <a:cs typeface="Verdana" panose="020B0604030504040204" pitchFamily="34" charset="0"/>
              </a:rPr>
              <a:t>* </a:t>
            </a:r>
            <a:r>
              <a:rPr lang="mk-MK" sz="900" i="1">
                <a:latin typeface="Verdana" panose="020B0604030504040204" pitchFamily="34" charset="0"/>
                <a:ea typeface="Verdana" panose="020B0604030504040204" pitchFamily="34" charset="0"/>
                <a:cs typeface="Verdana" panose="020B0604030504040204" pitchFamily="34" charset="0"/>
              </a:rPr>
              <a:t>БСЕП= Безбедно средство за квалификуван електронски потпис</a:t>
            </a:r>
          </a:p>
          <a:p>
            <a:pPr>
              <a:lnSpc>
                <a:spcPct val="100000"/>
              </a:lnSpc>
            </a:pPr>
            <a:r>
              <a:rPr lang="mk-MK" sz="900" i="1">
                <a:latin typeface="Verdana" panose="020B0604030504040204" pitchFamily="34" charset="0"/>
                <a:ea typeface="Verdana" panose="020B0604030504040204" pitchFamily="34" charset="0"/>
                <a:cs typeface="Verdana" panose="020B0604030504040204" pitchFamily="34" charset="0"/>
              </a:rPr>
              <a:t>*</a:t>
            </a:r>
            <a:r>
              <a:rPr lang="en-US" sz="900" i="1">
                <a:latin typeface="Verdana" panose="020B0604030504040204" pitchFamily="34" charset="0"/>
                <a:ea typeface="Verdana" panose="020B0604030504040204" pitchFamily="34" charset="0"/>
                <a:cs typeface="Verdana" panose="020B0604030504040204" pitchFamily="34" charset="0"/>
              </a:rPr>
              <a:t>QSCD = Qualified Signature Creation Device</a:t>
            </a:r>
          </a:p>
        </p:txBody>
      </p:sp>
      <p:sp>
        <p:nvSpPr>
          <p:cNvPr id="23" name="Title 1"/>
          <p:cNvSpPr txBox="1">
            <a:spLocks/>
          </p:cNvSpPr>
          <p:nvPr/>
        </p:nvSpPr>
        <p:spPr>
          <a:xfrm>
            <a:off x="3862060" y="1298218"/>
            <a:ext cx="2748902" cy="4197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mk-MK" sz="1000" i="1">
                <a:latin typeface="Verdana" panose="020B0604030504040204" pitchFamily="34" charset="0"/>
                <a:ea typeface="Verdana" panose="020B0604030504040204" pitchFamily="34" charset="0"/>
                <a:cs typeface="Verdana" panose="020B0604030504040204" pitchFamily="34" charset="0"/>
              </a:rPr>
              <a:t>Квалификувани сертификати за физички лица:</a:t>
            </a:r>
            <a:endParaRPr lang="en-US" sz="1000" i="1">
              <a:latin typeface="Verdana" panose="020B0604030504040204" pitchFamily="34" charset="0"/>
              <a:ea typeface="Verdana" panose="020B0604030504040204" pitchFamily="34" charset="0"/>
              <a:cs typeface="Verdana" panose="020B0604030504040204" pitchFamily="34" charset="0"/>
            </a:endParaRPr>
          </a:p>
        </p:txBody>
      </p:sp>
      <p:sp>
        <p:nvSpPr>
          <p:cNvPr id="24" name="Title 1"/>
          <p:cNvSpPr txBox="1">
            <a:spLocks/>
          </p:cNvSpPr>
          <p:nvPr/>
        </p:nvSpPr>
        <p:spPr>
          <a:xfrm>
            <a:off x="7660587" y="1271259"/>
            <a:ext cx="2571762" cy="358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mk-MK" sz="1000" i="1">
                <a:latin typeface="Verdana" panose="020B0604030504040204" pitchFamily="34" charset="0"/>
                <a:ea typeface="Verdana" panose="020B0604030504040204" pitchFamily="34" charset="0"/>
                <a:cs typeface="Verdana" panose="020B0604030504040204" pitchFamily="34" charset="0"/>
              </a:rPr>
              <a:t>Квалификувани сертификати за правни лица:</a:t>
            </a:r>
            <a:endParaRPr lang="en-US" sz="1000" i="1">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3304346" y="3460028"/>
            <a:ext cx="8887654" cy="21387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9" name="Rectangle 28"/>
          <p:cNvSpPr/>
          <p:nvPr/>
        </p:nvSpPr>
        <p:spPr>
          <a:xfrm>
            <a:off x="0" y="3452210"/>
            <a:ext cx="3306618" cy="2138798"/>
          </a:xfrm>
          <a:prstGeom prst="rect">
            <a:avLst/>
          </a:prstGeom>
          <a:solidFill>
            <a:srgbClr val="65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0" name="Title 1"/>
          <p:cNvSpPr txBox="1">
            <a:spLocks/>
          </p:cNvSpPr>
          <p:nvPr/>
        </p:nvSpPr>
        <p:spPr>
          <a:xfrm>
            <a:off x="452580" y="3959808"/>
            <a:ext cx="2475347" cy="12154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mk-MK" sz="1600" b="1" i="1" dirty="0">
                <a:latin typeface="Verdana" panose="020B0604030504040204" pitchFamily="34" charset="0"/>
                <a:ea typeface="Verdana" panose="020B0604030504040204" pitchFamily="34" charset="0"/>
                <a:cs typeface="Verdana" panose="020B0604030504040204" pitchFamily="34" charset="0"/>
              </a:rPr>
              <a:t>МК-</a:t>
            </a:r>
            <a:r>
              <a:rPr lang="en-US" sz="1600" b="1" i="1" dirty="0">
                <a:latin typeface="Verdana" panose="020B0604030504040204" pitchFamily="34" charset="0"/>
                <a:ea typeface="Verdana" panose="020B0604030504040204" pitchFamily="34" charset="0"/>
                <a:cs typeface="Verdana" panose="020B0604030504040204" pitchFamily="34" charset="0"/>
              </a:rPr>
              <a:t>eIDAS </a:t>
            </a:r>
            <a:r>
              <a:rPr lang="mk-MK" sz="1600" b="1" i="1" dirty="0">
                <a:latin typeface="Verdana" panose="020B0604030504040204" pitchFamily="34" charset="0"/>
                <a:ea typeface="Verdana" panose="020B0604030504040204" pitchFamily="34" charset="0"/>
                <a:cs typeface="Verdana" panose="020B0604030504040204" pitchFamily="34" charset="0"/>
              </a:rPr>
              <a:t>е-потпис</a:t>
            </a:r>
            <a:endParaRPr lang="en-US" sz="1600" b="1" i="1" dirty="0">
              <a:latin typeface="Verdana" panose="020B0604030504040204" pitchFamily="34" charset="0"/>
              <a:ea typeface="Verdana" panose="020B0604030504040204" pitchFamily="34" charset="0"/>
              <a:cs typeface="Verdana" panose="020B0604030504040204" pitchFamily="34" charset="0"/>
            </a:endParaRPr>
          </a:p>
          <a:p>
            <a:pPr>
              <a:lnSpc>
                <a:spcPct val="100000"/>
              </a:lnSpc>
            </a:pPr>
            <a:endParaRPr lang="en-US" sz="1100" dirty="0">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mk-MK" sz="1100" dirty="0">
                <a:latin typeface="Verdana" panose="020B0604030504040204" pitchFamily="34" charset="0"/>
                <a:ea typeface="Verdana" panose="020B0604030504040204" pitchFamily="34" charset="0"/>
                <a:cs typeface="Verdana" panose="020B0604030504040204" pitchFamily="34" charset="0"/>
              </a:rPr>
              <a:t>Напреден е-потпис издадени на софтвер на компјутер</a:t>
            </a:r>
            <a:endParaRPr lang="en-US" sz="1100" baseline="30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5E90FD59-A20C-7597-EC6C-88FAE1295D4A}"/>
              </a:ext>
            </a:extLst>
          </p:cNvPr>
          <p:cNvPicPr>
            <a:picLocks noChangeAspect="1"/>
          </p:cNvPicPr>
          <p:nvPr/>
        </p:nvPicPr>
        <p:blipFill>
          <a:blip r:embed="rId3"/>
          <a:stretch>
            <a:fillRect/>
          </a:stretch>
        </p:blipFill>
        <p:spPr>
          <a:xfrm>
            <a:off x="3862060" y="1882409"/>
            <a:ext cx="3019425" cy="371475"/>
          </a:xfrm>
          <a:prstGeom prst="rect">
            <a:avLst/>
          </a:prstGeom>
        </p:spPr>
      </p:pic>
      <p:pic>
        <p:nvPicPr>
          <p:cNvPr id="11" name="Picture 10">
            <a:extLst>
              <a:ext uri="{FF2B5EF4-FFF2-40B4-BE49-F238E27FC236}">
                <a16:creationId xmlns:a16="http://schemas.microsoft.com/office/drawing/2014/main" id="{05BC3781-6E50-9ED5-F4D0-5AD991FB04F9}"/>
              </a:ext>
            </a:extLst>
          </p:cNvPr>
          <p:cNvPicPr>
            <a:picLocks noChangeAspect="1"/>
          </p:cNvPicPr>
          <p:nvPr/>
        </p:nvPicPr>
        <p:blipFill>
          <a:blip r:embed="rId4"/>
          <a:stretch>
            <a:fillRect/>
          </a:stretch>
        </p:blipFill>
        <p:spPr>
          <a:xfrm>
            <a:off x="7748171" y="1882409"/>
            <a:ext cx="3467100" cy="371475"/>
          </a:xfrm>
          <a:prstGeom prst="rect">
            <a:avLst/>
          </a:prstGeom>
        </p:spPr>
      </p:pic>
      <p:pic>
        <p:nvPicPr>
          <p:cNvPr id="17" name="Picture 16">
            <a:extLst>
              <a:ext uri="{FF2B5EF4-FFF2-40B4-BE49-F238E27FC236}">
                <a16:creationId xmlns:a16="http://schemas.microsoft.com/office/drawing/2014/main" id="{23903E21-CF3C-45F3-EBBF-8BC9480E3CAC}"/>
              </a:ext>
            </a:extLst>
          </p:cNvPr>
          <p:cNvPicPr>
            <a:picLocks noChangeAspect="1"/>
          </p:cNvPicPr>
          <p:nvPr/>
        </p:nvPicPr>
        <p:blipFill>
          <a:blip r:embed="rId5"/>
          <a:stretch>
            <a:fillRect/>
          </a:stretch>
        </p:blipFill>
        <p:spPr>
          <a:xfrm>
            <a:off x="7748171" y="2451444"/>
            <a:ext cx="2585374" cy="419766"/>
          </a:xfrm>
          <a:prstGeom prst="rect">
            <a:avLst/>
          </a:prstGeom>
        </p:spPr>
      </p:pic>
      <p:pic>
        <p:nvPicPr>
          <p:cNvPr id="19" name="Picture 18">
            <a:extLst>
              <a:ext uri="{FF2B5EF4-FFF2-40B4-BE49-F238E27FC236}">
                <a16:creationId xmlns:a16="http://schemas.microsoft.com/office/drawing/2014/main" id="{CEA78A2F-CCFF-47BF-A813-5D01063F86F1}"/>
              </a:ext>
            </a:extLst>
          </p:cNvPr>
          <p:cNvPicPr>
            <a:picLocks noChangeAspect="1"/>
          </p:cNvPicPr>
          <p:nvPr/>
        </p:nvPicPr>
        <p:blipFill>
          <a:blip r:embed="rId6"/>
          <a:stretch>
            <a:fillRect/>
          </a:stretch>
        </p:blipFill>
        <p:spPr>
          <a:xfrm>
            <a:off x="7807955" y="3839995"/>
            <a:ext cx="2686050" cy="371475"/>
          </a:xfrm>
          <a:prstGeom prst="rect">
            <a:avLst/>
          </a:prstGeom>
        </p:spPr>
      </p:pic>
      <p:pic>
        <p:nvPicPr>
          <p:cNvPr id="21" name="Picture 20">
            <a:extLst>
              <a:ext uri="{FF2B5EF4-FFF2-40B4-BE49-F238E27FC236}">
                <a16:creationId xmlns:a16="http://schemas.microsoft.com/office/drawing/2014/main" id="{AE265810-6C0D-559E-EF87-F38A2BB65128}"/>
              </a:ext>
            </a:extLst>
          </p:cNvPr>
          <p:cNvPicPr>
            <a:picLocks noChangeAspect="1"/>
          </p:cNvPicPr>
          <p:nvPr/>
        </p:nvPicPr>
        <p:blipFill>
          <a:blip r:embed="rId7"/>
          <a:stretch>
            <a:fillRect/>
          </a:stretch>
        </p:blipFill>
        <p:spPr>
          <a:xfrm>
            <a:off x="3862060" y="3904151"/>
            <a:ext cx="2247900" cy="371475"/>
          </a:xfrm>
          <a:prstGeom prst="rect">
            <a:avLst/>
          </a:prstGeom>
        </p:spPr>
      </p:pic>
      <p:pic>
        <p:nvPicPr>
          <p:cNvPr id="32" name="Picture 31">
            <a:extLst>
              <a:ext uri="{FF2B5EF4-FFF2-40B4-BE49-F238E27FC236}">
                <a16:creationId xmlns:a16="http://schemas.microsoft.com/office/drawing/2014/main" id="{AEA8DA59-0840-6211-B230-481D2A6F7EA5}"/>
              </a:ext>
            </a:extLst>
          </p:cNvPr>
          <p:cNvPicPr>
            <a:picLocks noChangeAspect="1"/>
          </p:cNvPicPr>
          <p:nvPr/>
        </p:nvPicPr>
        <p:blipFill>
          <a:blip r:embed="rId8"/>
          <a:stretch>
            <a:fillRect/>
          </a:stretch>
        </p:blipFill>
        <p:spPr>
          <a:xfrm>
            <a:off x="7869283" y="4552722"/>
            <a:ext cx="2343150" cy="352425"/>
          </a:xfrm>
          <a:prstGeom prst="rect">
            <a:avLst/>
          </a:prstGeom>
        </p:spPr>
      </p:pic>
    </p:spTree>
    <p:extLst>
      <p:ext uri="{BB962C8B-B14F-4D97-AF65-F5344CB8AC3E}">
        <p14:creationId xmlns:p14="http://schemas.microsoft.com/office/powerpoint/2010/main" val="331276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72563"/>
            <a:ext cx="8141700" cy="107158"/>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6729" y="6772563"/>
            <a:ext cx="6323096" cy="1071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711056-8535-32C9-8372-E2C19515E6B4}"/>
              </a:ext>
            </a:extLst>
          </p:cNvPr>
          <p:cNvSpPr txBox="1"/>
          <p:nvPr/>
        </p:nvSpPr>
        <p:spPr>
          <a:xfrm>
            <a:off x="5997228" y="2426828"/>
            <a:ext cx="3975652" cy="646331"/>
          </a:xfrm>
          <a:prstGeom prst="rect">
            <a:avLst/>
          </a:prstGeom>
          <a:noFill/>
        </p:spPr>
        <p:txBody>
          <a:bodyPr wrap="square" rtlCol="0">
            <a:spAutoFit/>
          </a:bodyPr>
          <a:lstStyle/>
          <a:p>
            <a:endParaRPr lang="en-GB" sz="3600" dirty="0"/>
          </a:p>
        </p:txBody>
      </p:sp>
      <p:sp>
        <p:nvSpPr>
          <p:cNvPr id="9" name="TextBox 8">
            <a:extLst>
              <a:ext uri="{FF2B5EF4-FFF2-40B4-BE49-F238E27FC236}">
                <a16:creationId xmlns:a16="http://schemas.microsoft.com/office/drawing/2014/main" id="{D9EDF6C2-ABA1-20EB-6636-92E638AB6698}"/>
              </a:ext>
            </a:extLst>
          </p:cNvPr>
          <p:cNvSpPr txBox="1"/>
          <p:nvPr/>
        </p:nvSpPr>
        <p:spPr>
          <a:xfrm>
            <a:off x="7201419" y="1523029"/>
            <a:ext cx="4678334" cy="440120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mk-MK" altLang="mk-MK" sz="1400" b="1" i="1" u="none" strike="noStrike" cap="none" normalizeH="0" baseline="0" dirty="0">
                <a:ln>
                  <a:noFill/>
                </a:ln>
                <a:solidFill>
                  <a:srgbClr val="007AC3"/>
                </a:solidFill>
                <a:effectLst/>
                <a:latin typeface="Verdana" panose="020B0604030504040204" pitchFamily="34" charset="0"/>
                <a:ea typeface="Verdana" panose="020B0604030504040204" pitchFamily="34" charset="0"/>
              </a:rPr>
              <a:t>Што претставува временски жиг</a:t>
            </a:r>
            <a:endParaRPr kumimoji="0" lang="mk-MK" altLang="mk-MK" sz="1400" b="0" i="1" u="none" strike="noStrike" cap="none" normalizeH="0" baseline="0" dirty="0">
              <a:ln>
                <a:noFill/>
              </a:ln>
              <a:solidFill>
                <a:srgbClr val="007AC3"/>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ru-RU" sz="1400" b="0" i="0" dirty="0">
              <a:solidFill>
                <a:srgbClr val="000000"/>
              </a:solidFill>
              <a:effectLst/>
              <a:latin typeface="Inter-Bold"/>
            </a:endParaRPr>
          </a:p>
          <a:p>
            <a:pPr marL="0" marR="0" lvl="0" indent="0" algn="l" defTabSz="914400" rtl="0" eaLnBrk="0" fontAlgn="base" latinLnBrk="0" hangingPunct="0">
              <a:lnSpc>
                <a:spcPct val="100000"/>
              </a:lnSpc>
              <a:spcBef>
                <a:spcPct val="0"/>
              </a:spcBef>
              <a:spcAft>
                <a:spcPct val="0"/>
              </a:spcAft>
              <a:buClrTx/>
              <a:buSzTx/>
              <a:tabLst/>
            </a:pPr>
            <a:r>
              <a:rPr lang="ru-RU" sz="1400" b="0" i="0" dirty="0">
                <a:solidFill>
                  <a:srgbClr val="000000"/>
                </a:solidFill>
                <a:effectLst/>
                <a:latin typeface="Inter-Bold"/>
              </a:rPr>
              <a:t>Временски жиг</a:t>
            </a:r>
            <a:r>
              <a:rPr lang="ru-RU" sz="1400" b="0" i="0" dirty="0">
                <a:solidFill>
                  <a:srgbClr val="000000"/>
                </a:solidFill>
                <a:effectLst/>
                <a:latin typeface="Inter-Regular"/>
              </a:rPr>
              <a:t> го гарантира точниот датум и време на потписите на документ, трансакција, дадена или повлечена согласност и го продолжува животниот век на потписот и по истекот на сертификатот за потпишување.</a:t>
            </a:r>
          </a:p>
          <a:p>
            <a:pPr lvl="0" defTabSz="914400" eaLnBrk="0" fontAlgn="base" hangingPunct="0">
              <a:spcBef>
                <a:spcPct val="0"/>
              </a:spcBef>
              <a:spcAft>
                <a:spcPct val="0"/>
              </a:spcAft>
            </a:pPr>
            <a:endParaRPr lang="mk-MK" sz="1400" b="1" i="1" dirty="0">
              <a:solidFill>
                <a:srgbClr val="007AC3"/>
              </a:solidFill>
              <a:latin typeface="Verdana" panose="020B0604030504040204" pitchFamily="34" charset="0"/>
              <a:ea typeface="Verdana" panose="020B0604030504040204" pitchFamily="34" charset="0"/>
            </a:endParaRPr>
          </a:p>
          <a:p>
            <a:pPr lvl="0" defTabSz="914400" eaLnBrk="0" fontAlgn="base" hangingPunct="0">
              <a:spcBef>
                <a:spcPct val="0"/>
              </a:spcBef>
              <a:spcAft>
                <a:spcPct val="0"/>
              </a:spcAft>
            </a:pPr>
            <a:r>
              <a:rPr lang="ru-RU" sz="1400" b="1" i="1" dirty="0">
                <a:solidFill>
                  <a:srgbClr val="007AC3"/>
                </a:solidFill>
                <a:latin typeface="Verdana" panose="020B0604030504040204" pitchFamily="34" charset="0"/>
                <a:ea typeface="Verdana" panose="020B0604030504040204" pitchFamily="34" charset="0"/>
              </a:rPr>
              <a:t>Предности кои ги носи квалификуваниот временски жиг</a:t>
            </a:r>
            <a:r>
              <a:rPr kumimoji="0" lang="mk-MK" altLang="mk-MK" sz="1400" b="1" i="1" u="none" strike="noStrike" cap="none" normalizeH="0" baseline="0" dirty="0">
                <a:ln>
                  <a:noFill/>
                </a:ln>
                <a:solidFill>
                  <a:srgbClr val="007AC3"/>
                </a:solidFill>
                <a:effectLst/>
                <a:latin typeface="Verdana" panose="020B0604030504040204" pitchFamily="34" charset="0"/>
                <a:ea typeface="Verdana" panose="020B0604030504040204" pitchFamily="34" charset="0"/>
              </a:rPr>
              <a:t>:</a:t>
            </a:r>
            <a:endParaRPr kumimoji="0" lang="mk-MK" altLang="mk-MK" sz="1400" b="0" i="1" u="none" strike="noStrike" cap="none" normalizeH="0" baseline="0" dirty="0">
              <a:ln>
                <a:noFill/>
              </a:ln>
              <a:solidFill>
                <a:srgbClr val="007AC3"/>
              </a:solidFill>
              <a:effectLst/>
              <a:latin typeface="Verdana" panose="020B0604030504040204" pitchFamily="34" charset="0"/>
              <a:ea typeface="Verdana" panose="020B0604030504040204" pitchFamily="34" charset="0"/>
            </a:endParaRPr>
          </a:p>
          <a:p>
            <a:pPr algn="l"/>
            <a:endParaRPr lang="ru-RU" sz="1400" b="0" i="0" dirty="0">
              <a:solidFill>
                <a:srgbClr val="000000"/>
              </a:solidFill>
              <a:effectLst/>
              <a:latin typeface="Inter-Regular"/>
            </a:endParaRPr>
          </a:p>
          <a:p>
            <a:pPr marL="342900" indent="-342900" algn="l">
              <a:buFont typeface="+mj-lt"/>
              <a:buAutoNum type="arabicPeriod"/>
            </a:pPr>
            <a:r>
              <a:rPr lang="ru-RU" sz="1400" b="0" i="0" dirty="0">
                <a:solidFill>
                  <a:srgbClr val="191919"/>
                </a:solidFill>
                <a:effectLst/>
                <a:latin typeface="Inter-Regular"/>
              </a:rPr>
              <a:t>Правни гаранции. Временскиот жиг дава правен доказ дека документот не е модифициран од моментот на неговата примена.</a:t>
            </a:r>
          </a:p>
          <a:p>
            <a:pPr marL="342900" indent="-342900" algn="l">
              <a:buFont typeface="+mj-lt"/>
              <a:buAutoNum type="arabicPeriod"/>
            </a:pPr>
            <a:r>
              <a:rPr lang="ru-RU" sz="1400" b="0" i="0" dirty="0">
                <a:solidFill>
                  <a:srgbClr val="191919"/>
                </a:solidFill>
                <a:effectLst/>
                <a:latin typeface="Inter-Regular"/>
              </a:rPr>
              <a:t>Тој гарантира целосен интегритет на архивираниот документ, целосно гарантирајќи дека неговата содржина не е изменета или заменета од моментот на примената на временскиот жиг.</a:t>
            </a:r>
          </a:p>
          <a:p>
            <a:pPr marL="342900" indent="-342900" algn="l">
              <a:buFont typeface="+mj-lt"/>
              <a:buAutoNum type="arabicPeriod"/>
            </a:pPr>
            <a:r>
              <a:rPr lang="ru-RU" sz="1400" b="0" i="0" dirty="0">
                <a:solidFill>
                  <a:srgbClr val="191919"/>
                </a:solidFill>
                <a:effectLst/>
                <a:latin typeface="Inter-Regular"/>
              </a:rPr>
              <a:t>Ја подобрува конкурентноста на вашата компанија нудејќи подобра безбедност за вашите клиенти и снабдувачи.</a:t>
            </a:r>
          </a:p>
        </p:txBody>
      </p:sp>
      <p:pic>
        <p:nvPicPr>
          <p:cNvPr id="14" name="Picture 13">
            <a:extLst>
              <a:ext uri="{FF2B5EF4-FFF2-40B4-BE49-F238E27FC236}">
                <a16:creationId xmlns:a16="http://schemas.microsoft.com/office/drawing/2014/main" id="{BCC41016-CE53-4A26-DB79-59FBD9455FFC}"/>
              </a:ext>
            </a:extLst>
          </p:cNvPr>
          <p:cNvPicPr>
            <a:picLocks noChangeAspect="1"/>
          </p:cNvPicPr>
          <p:nvPr/>
        </p:nvPicPr>
        <p:blipFill>
          <a:blip r:embed="rId3"/>
          <a:stretch>
            <a:fillRect/>
          </a:stretch>
        </p:blipFill>
        <p:spPr>
          <a:xfrm>
            <a:off x="10428196" y="6299151"/>
            <a:ext cx="1451557" cy="350471"/>
          </a:xfrm>
          <a:prstGeom prst="rect">
            <a:avLst/>
          </a:prstGeom>
        </p:spPr>
      </p:pic>
      <p:sp>
        <p:nvSpPr>
          <p:cNvPr id="15" name="TextBox 14">
            <a:extLst>
              <a:ext uri="{FF2B5EF4-FFF2-40B4-BE49-F238E27FC236}">
                <a16:creationId xmlns:a16="http://schemas.microsoft.com/office/drawing/2014/main" id="{D2347E50-270C-291A-CAE3-25E58A642FFD}"/>
              </a:ext>
            </a:extLst>
          </p:cNvPr>
          <p:cNvSpPr txBox="1"/>
          <p:nvPr/>
        </p:nvSpPr>
        <p:spPr>
          <a:xfrm>
            <a:off x="10572376" y="191153"/>
            <a:ext cx="1452853" cy="276999"/>
          </a:xfrm>
          <a:prstGeom prst="rect">
            <a:avLst/>
          </a:prstGeom>
          <a:noFill/>
        </p:spPr>
        <p:txBody>
          <a:bodyPr wrap="square" rtlCol="0">
            <a:spAutoFit/>
          </a:bodyPr>
          <a:lstStyle/>
          <a:p>
            <a:r>
              <a:rPr lang="en-US" sz="1200" dirty="0">
                <a:solidFill>
                  <a:srgbClr val="007BC0"/>
                </a:solidFill>
                <a:latin typeface="TT Prosto Sans Condensed" panose="02000503040000020003" pitchFamily="50" charset="-52"/>
              </a:rPr>
              <a:t>www.kibstrust.com</a:t>
            </a:r>
          </a:p>
        </p:txBody>
      </p:sp>
      <p:sp>
        <p:nvSpPr>
          <p:cNvPr id="17" name="TextBox 16">
            <a:extLst>
              <a:ext uri="{FF2B5EF4-FFF2-40B4-BE49-F238E27FC236}">
                <a16:creationId xmlns:a16="http://schemas.microsoft.com/office/drawing/2014/main" id="{48E9773A-1588-C054-CFD9-E59CDC23E0F6}"/>
              </a:ext>
            </a:extLst>
          </p:cNvPr>
          <p:cNvSpPr txBox="1"/>
          <p:nvPr/>
        </p:nvSpPr>
        <p:spPr>
          <a:xfrm>
            <a:off x="85311" y="323446"/>
            <a:ext cx="6097656" cy="369332"/>
          </a:xfrm>
          <a:prstGeom prst="rect">
            <a:avLst/>
          </a:prstGeom>
          <a:noFill/>
        </p:spPr>
        <p:txBody>
          <a:bodyPr wrap="square">
            <a:spAutoFit/>
          </a:bodyPr>
          <a:lstStyle/>
          <a:p>
            <a:r>
              <a:rPr lang="mk-MK" dirty="0">
                <a:solidFill>
                  <a:srgbClr val="007AC3"/>
                </a:solidFill>
                <a:latin typeface="Verdana" panose="020B0604030504040204" pitchFamily="34" charset="0"/>
                <a:ea typeface="Verdana" panose="020B0604030504040204" pitchFamily="34" charset="0"/>
                <a:cs typeface="Verdana" panose="020B0604030504040204" pitchFamily="34" charset="0"/>
              </a:rPr>
              <a:t>Временски жиг</a:t>
            </a:r>
            <a:endParaRPr lang="mk-MK" sz="1800" dirty="0">
              <a:solidFill>
                <a:srgbClr val="007AC3"/>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a:extLst>
              <a:ext uri="{FF2B5EF4-FFF2-40B4-BE49-F238E27FC236}">
                <a16:creationId xmlns:a16="http://schemas.microsoft.com/office/drawing/2014/main" id="{DD91FAB9-B256-B1C6-2881-644F89857EDF}"/>
              </a:ext>
            </a:extLst>
          </p:cNvPr>
          <p:cNvPicPr>
            <a:picLocks noChangeAspect="1"/>
          </p:cNvPicPr>
          <p:nvPr/>
        </p:nvPicPr>
        <p:blipFill>
          <a:blip r:embed="rId4"/>
          <a:stretch>
            <a:fillRect/>
          </a:stretch>
        </p:blipFill>
        <p:spPr>
          <a:xfrm>
            <a:off x="0" y="1412352"/>
            <a:ext cx="7017600" cy="4191672"/>
          </a:xfrm>
          <a:prstGeom prst="rect">
            <a:avLst/>
          </a:prstGeom>
        </p:spPr>
      </p:pic>
      <p:pic>
        <p:nvPicPr>
          <p:cNvPr id="6" name="Graphic 5">
            <a:extLst>
              <a:ext uri="{FF2B5EF4-FFF2-40B4-BE49-F238E27FC236}">
                <a16:creationId xmlns:a16="http://schemas.microsoft.com/office/drawing/2014/main" id="{753D0345-3EE2-4ECC-A3E9-F65FE085F5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1276" y="4298573"/>
            <a:ext cx="3829050" cy="933450"/>
          </a:xfrm>
          <a:prstGeom prst="rect">
            <a:avLst/>
          </a:prstGeom>
        </p:spPr>
      </p:pic>
    </p:spTree>
    <p:extLst>
      <p:ext uri="{BB962C8B-B14F-4D97-AF65-F5344CB8AC3E}">
        <p14:creationId xmlns:p14="http://schemas.microsoft.com/office/powerpoint/2010/main" val="2168266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72563"/>
            <a:ext cx="8141700" cy="107158"/>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6729" y="6772563"/>
            <a:ext cx="6323096" cy="1071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711056-8535-32C9-8372-E2C19515E6B4}"/>
              </a:ext>
            </a:extLst>
          </p:cNvPr>
          <p:cNvSpPr txBox="1"/>
          <p:nvPr/>
        </p:nvSpPr>
        <p:spPr>
          <a:xfrm>
            <a:off x="5997228" y="2426828"/>
            <a:ext cx="3975652" cy="646331"/>
          </a:xfrm>
          <a:prstGeom prst="rect">
            <a:avLst/>
          </a:prstGeom>
          <a:noFill/>
        </p:spPr>
        <p:txBody>
          <a:bodyPr wrap="square" rtlCol="0">
            <a:spAutoFit/>
          </a:bodyPr>
          <a:lstStyle/>
          <a:p>
            <a:endParaRPr lang="en-GB" sz="3600" dirty="0"/>
          </a:p>
        </p:txBody>
      </p:sp>
      <p:pic>
        <p:nvPicPr>
          <p:cNvPr id="14" name="Picture 13">
            <a:extLst>
              <a:ext uri="{FF2B5EF4-FFF2-40B4-BE49-F238E27FC236}">
                <a16:creationId xmlns:a16="http://schemas.microsoft.com/office/drawing/2014/main" id="{BCC41016-CE53-4A26-DB79-59FBD9455FFC}"/>
              </a:ext>
            </a:extLst>
          </p:cNvPr>
          <p:cNvPicPr>
            <a:picLocks noChangeAspect="1"/>
          </p:cNvPicPr>
          <p:nvPr/>
        </p:nvPicPr>
        <p:blipFill>
          <a:blip r:embed="rId3"/>
          <a:stretch>
            <a:fillRect/>
          </a:stretch>
        </p:blipFill>
        <p:spPr>
          <a:xfrm>
            <a:off x="10428196" y="6299151"/>
            <a:ext cx="1451557" cy="350471"/>
          </a:xfrm>
          <a:prstGeom prst="rect">
            <a:avLst/>
          </a:prstGeom>
        </p:spPr>
      </p:pic>
      <p:sp>
        <p:nvSpPr>
          <p:cNvPr id="15" name="TextBox 14">
            <a:extLst>
              <a:ext uri="{FF2B5EF4-FFF2-40B4-BE49-F238E27FC236}">
                <a16:creationId xmlns:a16="http://schemas.microsoft.com/office/drawing/2014/main" id="{D2347E50-270C-291A-CAE3-25E58A642FFD}"/>
              </a:ext>
            </a:extLst>
          </p:cNvPr>
          <p:cNvSpPr txBox="1"/>
          <p:nvPr/>
        </p:nvSpPr>
        <p:spPr>
          <a:xfrm>
            <a:off x="10572376" y="191153"/>
            <a:ext cx="1452853" cy="276999"/>
          </a:xfrm>
          <a:prstGeom prst="rect">
            <a:avLst/>
          </a:prstGeom>
          <a:noFill/>
        </p:spPr>
        <p:txBody>
          <a:bodyPr wrap="square" rtlCol="0">
            <a:spAutoFit/>
          </a:bodyPr>
          <a:lstStyle/>
          <a:p>
            <a:r>
              <a:rPr lang="en-US" sz="1200" dirty="0">
                <a:solidFill>
                  <a:srgbClr val="007BC0"/>
                </a:solidFill>
                <a:latin typeface="TT Prosto Sans Condensed" panose="02000503040000020003" pitchFamily="50" charset="-52"/>
              </a:rPr>
              <a:t>www.kibstrust.com</a:t>
            </a:r>
          </a:p>
        </p:txBody>
      </p:sp>
      <p:sp>
        <p:nvSpPr>
          <p:cNvPr id="17" name="TextBox 16">
            <a:extLst>
              <a:ext uri="{FF2B5EF4-FFF2-40B4-BE49-F238E27FC236}">
                <a16:creationId xmlns:a16="http://schemas.microsoft.com/office/drawing/2014/main" id="{48E9773A-1588-C054-CFD9-E59CDC23E0F6}"/>
              </a:ext>
            </a:extLst>
          </p:cNvPr>
          <p:cNvSpPr txBox="1"/>
          <p:nvPr/>
        </p:nvSpPr>
        <p:spPr>
          <a:xfrm>
            <a:off x="640355" y="328543"/>
            <a:ext cx="6097656" cy="369332"/>
          </a:xfrm>
          <a:prstGeom prst="rect">
            <a:avLst/>
          </a:prstGeom>
          <a:noFill/>
        </p:spPr>
        <p:txBody>
          <a:bodyPr wrap="square">
            <a:spAutoFit/>
          </a:bodyPr>
          <a:lstStyle/>
          <a:p>
            <a:r>
              <a:rPr lang="mk-MK" sz="1800" dirty="0">
                <a:solidFill>
                  <a:srgbClr val="007AC3"/>
                </a:solidFill>
                <a:latin typeface="Verdana" panose="020B0604030504040204" pitchFamily="34" charset="0"/>
                <a:ea typeface="Verdana" panose="020B0604030504040204" pitchFamily="34" charset="0"/>
                <a:cs typeface="Verdana" panose="020B0604030504040204" pitchFamily="34" charset="0"/>
              </a:rPr>
              <a:t>Проверка на електронски потпис</a:t>
            </a:r>
          </a:p>
        </p:txBody>
      </p:sp>
      <p:pic>
        <p:nvPicPr>
          <p:cNvPr id="4" name="Picture 3">
            <a:extLst>
              <a:ext uri="{FF2B5EF4-FFF2-40B4-BE49-F238E27FC236}">
                <a16:creationId xmlns:a16="http://schemas.microsoft.com/office/drawing/2014/main" id="{533DACC8-A385-255C-3747-4145D47B1275}"/>
              </a:ext>
            </a:extLst>
          </p:cNvPr>
          <p:cNvPicPr>
            <a:picLocks noChangeAspect="1"/>
          </p:cNvPicPr>
          <p:nvPr/>
        </p:nvPicPr>
        <p:blipFill>
          <a:blip r:embed="rId4"/>
          <a:stretch>
            <a:fillRect/>
          </a:stretch>
        </p:blipFill>
        <p:spPr>
          <a:xfrm>
            <a:off x="777240" y="1259513"/>
            <a:ext cx="8717280" cy="4477984"/>
          </a:xfrm>
          <a:prstGeom prst="rect">
            <a:avLst/>
          </a:prstGeom>
        </p:spPr>
      </p:pic>
    </p:spTree>
    <p:extLst>
      <p:ext uri="{BB962C8B-B14F-4D97-AF65-F5344CB8AC3E}">
        <p14:creationId xmlns:p14="http://schemas.microsoft.com/office/powerpoint/2010/main" val="794135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72563"/>
            <a:ext cx="8141700" cy="107158"/>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6729" y="6772563"/>
            <a:ext cx="6323096" cy="1071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711056-8535-32C9-8372-E2C19515E6B4}"/>
              </a:ext>
            </a:extLst>
          </p:cNvPr>
          <p:cNvSpPr txBox="1"/>
          <p:nvPr/>
        </p:nvSpPr>
        <p:spPr>
          <a:xfrm>
            <a:off x="5997228" y="2426828"/>
            <a:ext cx="3975652" cy="646331"/>
          </a:xfrm>
          <a:prstGeom prst="rect">
            <a:avLst/>
          </a:prstGeom>
          <a:noFill/>
        </p:spPr>
        <p:txBody>
          <a:bodyPr wrap="square" rtlCol="0">
            <a:spAutoFit/>
          </a:bodyPr>
          <a:lstStyle/>
          <a:p>
            <a:endParaRPr lang="en-GB" sz="3600" dirty="0"/>
          </a:p>
        </p:txBody>
      </p:sp>
      <p:pic>
        <p:nvPicPr>
          <p:cNvPr id="14" name="Picture 13">
            <a:extLst>
              <a:ext uri="{FF2B5EF4-FFF2-40B4-BE49-F238E27FC236}">
                <a16:creationId xmlns:a16="http://schemas.microsoft.com/office/drawing/2014/main" id="{BCC41016-CE53-4A26-DB79-59FBD9455FFC}"/>
              </a:ext>
            </a:extLst>
          </p:cNvPr>
          <p:cNvPicPr>
            <a:picLocks noChangeAspect="1"/>
          </p:cNvPicPr>
          <p:nvPr/>
        </p:nvPicPr>
        <p:blipFill>
          <a:blip r:embed="rId3"/>
          <a:stretch>
            <a:fillRect/>
          </a:stretch>
        </p:blipFill>
        <p:spPr>
          <a:xfrm>
            <a:off x="10428196" y="6299151"/>
            <a:ext cx="1451557" cy="350471"/>
          </a:xfrm>
          <a:prstGeom prst="rect">
            <a:avLst/>
          </a:prstGeom>
        </p:spPr>
      </p:pic>
      <p:sp>
        <p:nvSpPr>
          <p:cNvPr id="15" name="TextBox 14">
            <a:extLst>
              <a:ext uri="{FF2B5EF4-FFF2-40B4-BE49-F238E27FC236}">
                <a16:creationId xmlns:a16="http://schemas.microsoft.com/office/drawing/2014/main" id="{D2347E50-270C-291A-CAE3-25E58A642FFD}"/>
              </a:ext>
            </a:extLst>
          </p:cNvPr>
          <p:cNvSpPr txBox="1"/>
          <p:nvPr/>
        </p:nvSpPr>
        <p:spPr>
          <a:xfrm>
            <a:off x="10572376" y="191153"/>
            <a:ext cx="1452853" cy="276999"/>
          </a:xfrm>
          <a:prstGeom prst="rect">
            <a:avLst/>
          </a:prstGeom>
          <a:noFill/>
        </p:spPr>
        <p:txBody>
          <a:bodyPr wrap="square" rtlCol="0">
            <a:spAutoFit/>
          </a:bodyPr>
          <a:lstStyle/>
          <a:p>
            <a:r>
              <a:rPr lang="en-US" sz="1200" dirty="0">
                <a:solidFill>
                  <a:srgbClr val="007BC0"/>
                </a:solidFill>
                <a:latin typeface="TT Prosto Sans Condensed" panose="02000503040000020003" pitchFamily="50" charset="-52"/>
              </a:rPr>
              <a:t>www.kibstrust.com</a:t>
            </a:r>
          </a:p>
        </p:txBody>
      </p:sp>
      <p:sp>
        <p:nvSpPr>
          <p:cNvPr id="17" name="TextBox 16">
            <a:extLst>
              <a:ext uri="{FF2B5EF4-FFF2-40B4-BE49-F238E27FC236}">
                <a16:creationId xmlns:a16="http://schemas.microsoft.com/office/drawing/2014/main" id="{48E9773A-1588-C054-CFD9-E59CDC23E0F6}"/>
              </a:ext>
            </a:extLst>
          </p:cNvPr>
          <p:cNvSpPr txBox="1"/>
          <p:nvPr/>
        </p:nvSpPr>
        <p:spPr>
          <a:xfrm>
            <a:off x="85311" y="323446"/>
            <a:ext cx="6097656" cy="369332"/>
          </a:xfrm>
          <a:prstGeom prst="rect">
            <a:avLst/>
          </a:prstGeom>
          <a:noFill/>
        </p:spPr>
        <p:txBody>
          <a:bodyPr wrap="square">
            <a:spAutoFit/>
          </a:bodyPr>
          <a:lstStyle/>
          <a:p>
            <a:r>
              <a:rPr lang="mk-MK" sz="1800" dirty="0">
                <a:solidFill>
                  <a:srgbClr val="007AC3"/>
                </a:solidFill>
                <a:latin typeface="Verdana" panose="020B0604030504040204" pitchFamily="34" charset="0"/>
                <a:ea typeface="Verdana" panose="020B0604030504040204" pitchFamily="34" charset="0"/>
                <a:cs typeface="Verdana" panose="020B0604030504040204" pitchFamily="34" charset="0"/>
              </a:rPr>
              <a:t>Користење на е-потписи во РМакедонија</a:t>
            </a:r>
          </a:p>
        </p:txBody>
      </p:sp>
      <p:pic>
        <p:nvPicPr>
          <p:cNvPr id="7" name="Picture 6">
            <a:extLst>
              <a:ext uri="{FF2B5EF4-FFF2-40B4-BE49-F238E27FC236}">
                <a16:creationId xmlns:a16="http://schemas.microsoft.com/office/drawing/2014/main" id="{4FA5D4D4-5E73-7685-3380-C99A49A920D9}"/>
              </a:ext>
            </a:extLst>
          </p:cNvPr>
          <p:cNvPicPr>
            <a:picLocks noChangeAspect="1"/>
          </p:cNvPicPr>
          <p:nvPr/>
        </p:nvPicPr>
        <p:blipFill>
          <a:blip r:embed="rId4"/>
          <a:stretch>
            <a:fillRect/>
          </a:stretch>
        </p:blipFill>
        <p:spPr>
          <a:xfrm>
            <a:off x="50868" y="754306"/>
            <a:ext cx="11963400" cy="1743075"/>
          </a:xfrm>
          <a:prstGeom prst="rect">
            <a:avLst/>
          </a:prstGeom>
        </p:spPr>
      </p:pic>
      <p:grpSp>
        <p:nvGrpSpPr>
          <p:cNvPr id="27" name="Group 26">
            <a:extLst>
              <a:ext uri="{FF2B5EF4-FFF2-40B4-BE49-F238E27FC236}">
                <a16:creationId xmlns:a16="http://schemas.microsoft.com/office/drawing/2014/main" id="{8CE43F2B-3F24-78CE-E429-AD5CCC230EA0}"/>
              </a:ext>
            </a:extLst>
          </p:cNvPr>
          <p:cNvGrpSpPr/>
          <p:nvPr/>
        </p:nvGrpSpPr>
        <p:grpSpPr>
          <a:xfrm>
            <a:off x="808977" y="3459334"/>
            <a:ext cx="10574045" cy="1562414"/>
            <a:chOff x="813740" y="3361777"/>
            <a:chExt cx="10574045" cy="1562414"/>
          </a:xfrm>
        </p:grpSpPr>
        <p:grpSp>
          <p:nvGrpSpPr>
            <p:cNvPr id="28" name="Group 27">
              <a:extLst>
                <a:ext uri="{FF2B5EF4-FFF2-40B4-BE49-F238E27FC236}">
                  <a16:creationId xmlns:a16="http://schemas.microsoft.com/office/drawing/2014/main" id="{47AE028B-2D2C-4711-05A2-0F6688A96E13}"/>
                </a:ext>
              </a:extLst>
            </p:cNvPr>
            <p:cNvGrpSpPr/>
            <p:nvPr/>
          </p:nvGrpSpPr>
          <p:grpSpPr>
            <a:xfrm>
              <a:off x="813740" y="3971925"/>
              <a:ext cx="10574045" cy="952266"/>
              <a:chOff x="813740" y="3886200"/>
              <a:chExt cx="10574045" cy="952266"/>
            </a:xfrm>
          </p:grpSpPr>
          <p:grpSp>
            <p:nvGrpSpPr>
              <p:cNvPr id="35" name="Group 34">
                <a:extLst>
                  <a:ext uri="{FF2B5EF4-FFF2-40B4-BE49-F238E27FC236}">
                    <a16:creationId xmlns:a16="http://schemas.microsoft.com/office/drawing/2014/main" id="{DA769569-4D7F-34A9-C60D-937DA428C7BE}"/>
                  </a:ext>
                </a:extLst>
              </p:cNvPr>
              <p:cNvGrpSpPr/>
              <p:nvPr/>
            </p:nvGrpSpPr>
            <p:grpSpPr>
              <a:xfrm>
                <a:off x="813740" y="4099802"/>
                <a:ext cx="10574045" cy="738664"/>
                <a:chOff x="937920" y="4700902"/>
                <a:chExt cx="10574045" cy="738664"/>
              </a:xfrm>
            </p:grpSpPr>
            <p:sp>
              <p:nvSpPr>
                <p:cNvPr id="41" name="TextBox 40">
                  <a:extLst>
                    <a:ext uri="{FF2B5EF4-FFF2-40B4-BE49-F238E27FC236}">
                      <a16:creationId xmlns:a16="http://schemas.microsoft.com/office/drawing/2014/main" id="{C1B7FF1B-2996-1540-667F-6A3D72534953}"/>
                    </a:ext>
                  </a:extLst>
                </p:cNvPr>
                <p:cNvSpPr txBox="1"/>
                <p:nvPr/>
              </p:nvSpPr>
              <p:spPr>
                <a:xfrm>
                  <a:off x="937920" y="4700902"/>
                  <a:ext cx="1986659" cy="307777"/>
                </a:xfrm>
                <a:prstGeom prst="rect">
                  <a:avLst/>
                </a:prstGeom>
                <a:noFill/>
              </p:spPr>
              <p:txBody>
                <a:bodyPr wrap="square">
                  <a:spAutoFit/>
                </a:bodyPr>
                <a:lstStyle/>
                <a:p>
                  <a:pPr algn="ctr"/>
                  <a:r>
                    <a:rPr lang="mk-MK" sz="1400" b="1" dirty="0">
                      <a:latin typeface="Verdana" panose="020B0604030504040204" pitchFamily="34" charset="0"/>
                      <a:ea typeface="Verdana" panose="020B0604030504040204" pitchFamily="34" charset="0"/>
                    </a:rPr>
                    <a:t>Услиги на влада</a:t>
                  </a:r>
                  <a:endParaRPr lang="mk-MK" sz="1400" b="1" dirty="0"/>
                </a:p>
              </p:txBody>
            </p:sp>
            <p:sp>
              <p:nvSpPr>
                <p:cNvPr id="42" name="TextBox 41">
                  <a:extLst>
                    <a:ext uri="{FF2B5EF4-FFF2-40B4-BE49-F238E27FC236}">
                      <a16:creationId xmlns:a16="http://schemas.microsoft.com/office/drawing/2014/main" id="{0471500A-60A1-FB3B-20C2-021837386FEA}"/>
                    </a:ext>
                  </a:extLst>
                </p:cNvPr>
                <p:cNvSpPr txBox="1"/>
                <p:nvPr/>
              </p:nvSpPr>
              <p:spPr>
                <a:xfrm>
                  <a:off x="4376902" y="4700902"/>
                  <a:ext cx="1665769" cy="523220"/>
                </a:xfrm>
                <a:prstGeom prst="rect">
                  <a:avLst/>
                </a:prstGeom>
                <a:noFill/>
              </p:spPr>
              <p:txBody>
                <a:bodyPr wrap="square">
                  <a:spAutoFit/>
                </a:bodyPr>
                <a:lstStyle/>
                <a:p>
                  <a:pPr algn="ctr"/>
                  <a:r>
                    <a:rPr lang="mk-MK" sz="1400" b="1" dirty="0">
                      <a:latin typeface="Verdana" panose="020B0604030504040204" pitchFamily="34" charset="0"/>
                      <a:ea typeface="Verdana" panose="020B0604030504040204" pitchFamily="34" charset="0"/>
                    </a:rPr>
                    <a:t>Финансиски сектор</a:t>
                  </a:r>
                  <a:endParaRPr lang="mk-MK" sz="1400" b="1" dirty="0"/>
                </a:p>
              </p:txBody>
            </p:sp>
            <p:sp>
              <p:nvSpPr>
                <p:cNvPr id="43" name="TextBox 42">
                  <a:extLst>
                    <a:ext uri="{FF2B5EF4-FFF2-40B4-BE49-F238E27FC236}">
                      <a16:creationId xmlns:a16="http://schemas.microsoft.com/office/drawing/2014/main" id="{814B4000-C0BD-39C4-229D-14A554B44DC9}"/>
                    </a:ext>
                  </a:extLst>
                </p:cNvPr>
                <p:cNvSpPr txBox="1"/>
                <p:nvPr/>
              </p:nvSpPr>
              <p:spPr>
                <a:xfrm>
                  <a:off x="2864225" y="4700902"/>
                  <a:ext cx="1536822" cy="307777"/>
                </a:xfrm>
                <a:prstGeom prst="rect">
                  <a:avLst/>
                </a:prstGeom>
                <a:noFill/>
              </p:spPr>
              <p:txBody>
                <a:bodyPr wrap="square">
                  <a:spAutoFit/>
                </a:bodyPr>
                <a:lstStyle/>
                <a:p>
                  <a:pPr algn="ctr"/>
                  <a:r>
                    <a:rPr lang="mk-MK" sz="1400" b="1" dirty="0">
                      <a:latin typeface="Verdana" panose="020B0604030504040204" pitchFamily="34" charset="0"/>
                      <a:ea typeface="Verdana" panose="020B0604030504040204" pitchFamily="34" charset="0"/>
                    </a:rPr>
                    <a:t>Здравство</a:t>
                  </a:r>
                  <a:endParaRPr lang="mk-MK" sz="1400" b="1" dirty="0"/>
                </a:p>
              </p:txBody>
            </p:sp>
            <p:sp>
              <p:nvSpPr>
                <p:cNvPr id="44" name="TextBox 43">
                  <a:extLst>
                    <a:ext uri="{FF2B5EF4-FFF2-40B4-BE49-F238E27FC236}">
                      <a16:creationId xmlns:a16="http://schemas.microsoft.com/office/drawing/2014/main" id="{F8C4844F-EDCF-9F78-FEE6-FD62E56A4A92}"/>
                    </a:ext>
                  </a:extLst>
                </p:cNvPr>
                <p:cNvSpPr txBox="1"/>
                <p:nvPr/>
              </p:nvSpPr>
              <p:spPr>
                <a:xfrm>
                  <a:off x="5971903" y="4700902"/>
                  <a:ext cx="1665769" cy="738664"/>
                </a:xfrm>
                <a:prstGeom prst="rect">
                  <a:avLst/>
                </a:prstGeom>
                <a:noFill/>
              </p:spPr>
              <p:txBody>
                <a:bodyPr wrap="square">
                  <a:spAutoFit/>
                </a:bodyPr>
                <a:lstStyle/>
                <a:p>
                  <a:pPr algn="ctr"/>
                  <a:r>
                    <a:rPr lang="mk-MK" sz="1400" b="1" dirty="0">
                      <a:latin typeface="Verdana" panose="020B0604030504040204" pitchFamily="34" charset="0"/>
                      <a:ea typeface="Verdana" panose="020B0604030504040204" pitchFamily="34" charset="0"/>
                    </a:rPr>
                    <a:t>Министерство за правда и суд</a:t>
                  </a:r>
                  <a:endParaRPr lang="mk-MK" sz="1400" b="1" dirty="0"/>
                </a:p>
              </p:txBody>
            </p:sp>
            <p:sp>
              <p:nvSpPr>
                <p:cNvPr id="45" name="TextBox 44">
                  <a:extLst>
                    <a:ext uri="{FF2B5EF4-FFF2-40B4-BE49-F238E27FC236}">
                      <a16:creationId xmlns:a16="http://schemas.microsoft.com/office/drawing/2014/main" id="{A394F9D0-E83D-A862-3154-F9989B902CD7}"/>
                    </a:ext>
                  </a:extLst>
                </p:cNvPr>
                <p:cNvSpPr txBox="1"/>
                <p:nvPr/>
              </p:nvSpPr>
              <p:spPr>
                <a:xfrm>
                  <a:off x="7418794" y="4700902"/>
                  <a:ext cx="2376642" cy="523220"/>
                </a:xfrm>
                <a:prstGeom prst="rect">
                  <a:avLst/>
                </a:prstGeom>
                <a:noFill/>
              </p:spPr>
              <p:txBody>
                <a:bodyPr wrap="square">
                  <a:spAutoFit/>
                </a:bodyPr>
                <a:lstStyle/>
                <a:p>
                  <a:pPr algn="ctr"/>
                  <a:r>
                    <a:rPr lang="mk-MK" sz="1400" b="1" dirty="0">
                      <a:latin typeface="Verdana" panose="020B0604030504040204" pitchFamily="34" charset="0"/>
                      <a:ea typeface="Verdana" panose="020B0604030504040204" pitchFamily="34" charset="0"/>
                    </a:rPr>
                    <a:t>Агенција за вработување</a:t>
                  </a:r>
                </a:p>
              </p:txBody>
            </p:sp>
            <p:sp>
              <p:nvSpPr>
                <p:cNvPr id="46" name="TextBox 45">
                  <a:extLst>
                    <a:ext uri="{FF2B5EF4-FFF2-40B4-BE49-F238E27FC236}">
                      <a16:creationId xmlns:a16="http://schemas.microsoft.com/office/drawing/2014/main" id="{E8CCA24D-19D0-BDBB-82B8-D5A9B0E2C0A6}"/>
                    </a:ext>
                  </a:extLst>
                </p:cNvPr>
                <p:cNvSpPr txBox="1"/>
                <p:nvPr/>
              </p:nvSpPr>
              <p:spPr>
                <a:xfrm>
                  <a:off x="9804961" y="4700902"/>
                  <a:ext cx="1707004" cy="523220"/>
                </a:xfrm>
                <a:prstGeom prst="rect">
                  <a:avLst/>
                </a:prstGeom>
                <a:noFill/>
              </p:spPr>
              <p:txBody>
                <a:bodyPr wrap="square">
                  <a:spAutoFit/>
                </a:bodyPr>
                <a:lstStyle/>
                <a:p>
                  <a:pPr algn="ctr"/>
                  <a:r>
                    <a:rPr lang="mk-MK" sz="1400" b="1" dirty="0">
                      <a:latin typeface="Verdana" panose="020B0604030504040204" pitchFamily="34" charset="0"/>
                      <a:ea typeface="Verdana" panose="020B0604030504040204" pitchFamily="34" charset="0"/>
                    </a:rPr>
                    <a:t>Интерно во компании</a:t>
                  </a:r>
                </a:p>
              </p:txBody>
            </p:sp>
          </p:grpSp>
          <p:cxnSp>
            <p:nvCxnSpPr>
              <p:cNvPr id="36" name="Straight Connector 35">
                <a:extLst>
                  <a:ext uri="{FF2B5EF4-FFF2-40B4-BE49-F238E27FC236}">
                    <a16:creationId xmlns:a16="http://schemas.microsoft.com/office/drawing/2014/main" id="{9EB2938B-63D8-BBFE-36A7-D7F64EBC2C80}"/>
                  </a:ext>
                </a:extLst>
              </p:cNvPr>
              <p:cNvCxnSpPr>
                <a:cxnSpLocks/>
              </p:cNvCxnSpPr>
              <p:nvPr/>
            </p:nvCxnSpPr>
            <p:spPr>
              <a:xfrm flipV="1">
                <a:off x="2740045" y="3886200"/>
                <a:ext cx="0" cy="803197"/>
              </a:xfrm>
              <a:prstGeom prst="line">
                <a:avLst/>
              </a:prstGeom>
              <a:ln w="12700">
                <a:solidFill>
                  <a:srgbClr val="007AC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C091-3212-1B5D-260B-0D6437DC8E8E}"/>
                  </a:ext>
                </a:extLst>
              </p:cNvPr>
              <p:cNvCxnSpPr>
                <a:cxnSpLocks/>
              </p:cNvCxnSpPr>
              <p:nvPr/>
            </p:nvCxnSpPr>
            <p:spPr>
              <a:xfrm flipV="1">
                <a:off x="4201942" y="3886200"/>
                <a:ext cx="0" cy="803197"/>
              </a:xfrm>
              <a:prstGeom prst="line">
                <a:avLst/>
              </a:prstGeom>
              <a:ln w="12700">
                <a:solidFill>
                  <a:srgbClr val="007AC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3D4755B-BEE9-A6EC-752C-9DDC27C5489E}"/>
                  </a:ext>
                </a:extLst>
              </p:cNvPr>
              <p:cNvCxnSpPr>
                <a:cxnSpLocks/>
              </p:cNvCxnSpPr>
              <p:nvPr/>
            </p:nvCxnSpPr>
            <p:spPr>
              <a:xfrm flipV="1">
                <a:off x="5977403" y="3886200"/>
                <a:ext cx="0" cy="803197"/>
              </a:xfrm>
              <a:prstGeom prst="line">
                <a:avLst/>
              </a:prstGeom>
              <a:ln w="12700">
                <a:solidFill>
                  <a:srgbClr val="007AC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50F798-D537-1E59-7CBA-9C3C2E2C7EB2}"/>
                  </a:ext>
                </a:extLst>
              </p:cNvPr>
              <p:cNvCxnSpPr>
                <a:cxnSpLocks/>
              </p:cNvCxnSpPr>
              <p:nvPr/>
            </p:nvCxnSpPr>
            <p:spPr>
              <a:xfrm flipV="1">
                <a:off x="7387103" y="3886200"/>
                <a:ext cx="0" cy="803197"/>
              </a:xfrm>
              <a:prstGeom prst="line">
                <a:avLst/>
              </a:prstGeom>
              <a:ln w="12700">
                <a:solidFill>
                  <a:srgbClr val="007AC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3177353-F67F-407C-C25E-DDB33E665ED5}"/>
                  </a:ext>
                </a:extLst>
              </p:cNvPr>
              <p:cNvCxnSpPr>
                <a:cxnSpLocks/>
              </p:cNvCxnSpPr>
              <p:nvPr/>
            </p:nvCxnSpPr>
            <p:spPr>
              <a:xfrm flipV="1">
                <a:off x="9657434" y="3886200"/>
                <a:ext cx="0" cy="803197"/>
              </a:xfrm>
              <a:prstGeom prst="line">
                <a:avLst/>
              </a:prstGeom>
              <a:ln w="12700">
                <a:solidFill>
                  <a:srgbClr val="007AC3"/>
                </a:solidFill>
              </a:ln>
            </p:spPr>
            <p:style>
              <a:lnRef idx="1">
                <a:schemeClr val="accent1"/>
              </a:lnRef>
              <a:fillRef idx="0">
                <a:schemeClr val="accent1"/>
              </a:fillRef>
              <a:effectRef idx="0">
                <a:schemeClr val="accent1"/>
              </a:effectRef>
              <a:fontRef idx="minor">
                <a:schemeClr val="tx1"/>
              </a:fontRef>
            </p:style>
          </p:cxnSp>
        </p:grpSp>
        <p:sp>
          <p:nvSpPr>
            <p:cNvPr id="29" name="Title 1">
              <a:extLst>
                <a:ext uri="{FF2B5EF4-FFF2-40B4-BE49-F238E27FC236}">
                  <a16:creationId xmlns:a16="http://schemas.microsoft.com/office/drawing/2014/main" id="{7338DEA8-97DE-89D0-DB69-958FCBB766A0}"/>
                </a:ext>
              </a:extLst>
            </p:cNvPr>
            <p:cNvSpPr txBox="1">
              <a:spLocks/>
            </p:cNvSpPr>
            <p:nvPr/>
          </p:nvSpPr>
          <p:spPr>
            <a:xfrm>
              <a:off x="1463815" y="3361777"/>
              <a:ext cx="686507" cy="792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mk-MK" sz="3600" b="1" dirty="0">
                  <a:solidFill>
                    <a:srgbClr val="007BC0"/>
                  </a:solidFill>
                  <a:latin typeface="Verdana" panose="020B0604030504040204" pitchFamily="34" charset="0"/>
                  <a:ea typeface="Verdana" panose="020B0604030504040204" pitchFamily="34" charset="0"/>
                  <a:cs typeface="Verdana" panose="020B0604030504040204" pitchFamily="34" charset="0"/>
                </a:rPr>
                <a:t>1</a:t>
              </a:r>
              <a:endParaRPr lang="en-US" sz="3600" b="1" dirty="0">
                <a:solidFill>
                  <a:srgbClr val="007BC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Title 1">
              <a:extLst>
                <a:ext uri="{FF2B5EF4-FFF2-40B4-BE49-F238E27FC236}">
                  <a16:creationId xmlns:a16="http://schemas.microsoft.com/office/drawing/2014/main" id="{B6426E8B-8BCC-3620-DB84-5795BF801274}"/>
                </a:ext>
              </a:extLst>
            </p:cNvPr>
            <p:cNvSpPr txBox="1">
              <a:spLocks/>
            </p:cNvSpPr>
            <p:nvPr/>
          </p:nvSpPr>
          <p:spPr>
            <a:xfrm>
              <a:off x="3188703" y="3361777"/>
              <a:ext cx="686507" cy="792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mk-MK" sz="3600" b="1" dirty="0">
                  <a:solidFill>
                    <a:srgbClr val="007BC0"/>
                  </a:solidFill>
                  <a:latin typeface="Verdana" panose="020B0604030504040204" pitchFamily="34" charset="0"/>
                  <a:ea typeface="Verdana" panose="020B0604030504040204" pitchFamily="34" charset="0"/>
                  <a:cs typeface="Verdana" panose="020B0604030504040204" pitchFamily="34" charset="0"/>
                </a:rPr>
                <a:t>2</a:t>
              </a:r>
              <a:endParaRPr lang="en-US" sz="3600" b="1" dirty="0">
                <a:solidFill>
                  <a:srgbClr val="007BC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Title 1">
              <a:extLst>
                <a:ext uri="{FF2B5EF4-FFF2-40B4-BE49-F238E27FC236}">
                  <a16:creationId xmlns:a16="http://schemas.microsoft.com/office/drawing/2014/main" id="{9AE766E1-DEF8-E324-8FF6-ECF1F707ADA1}"/>
                </a:ext>
              </a:extLst>
            </p:cNvPr>
            <p:cNvSpPr txBox="1">
              <a:spLocks/>
            </p:cNvSpPr>
            <p:nvPr/>
          </p:nvSpPr>
          <p:spPr>
            <a:xfrm>
              <a:off x="4700028" y="3361777"/>
              <a:ext cx="686507" cy="792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mk-MK" sz="3600" b="1" dirty="0">
                  <a:solidFill>
                    <a:srgbClr val="007BC0"/>
                  </a:solidFill>
                  <a:latin typeface="Verdana" panose="020B0604030504040204" pitchFamily="34" charset="0"/>
                  <a:ea typeface="Verdana" panose="020B0604030504040204" pitchFamily="34" charset="0"/>
                  <a:cs typeface="Verdana" panose="020B0604030504040204" pitchFamily="34" charset="0"/>
                </a:rPr>
                <a:t>3</a:t>
              </a:r>
              <a:endParaRPr lang="en-US" sz="3600" b="1" dirty="0">
                <a:solidFill>
                  <a:srgbClr val="007BC0"/>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itle 1">
              <a:extLst>
                <a:ext uri="{FF2B5EF4-FFF2-40B4-BE49-F238E27FC236}">
                  <a16:creationId xmlns:a16="http://schemas.microsoft.com/office/drawing/2014/main" id="{6F4E9963-D5FD-FE70-49D4-53ACC0D7B345}"/>
                </a:ext>
              </a:extLst>
            </p:cNvPr>
            <p:cNvSpPr txBox="1">
              <a:spLocks/>
            </p:cNvSpPr>
            <p:nvPr/>
          </p:nvSpPr>
          <p:spPr>
            <a:xfrm>
              <a:off x="6299851" y="3361777"/>
              <a:ext cx="686507" cy="792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mk-MK" sz="3600" b="1" dirty="0">
                  <a:solidFill>
                    <a:srgbClr val="007BC0"/>
                  </a:solidFill>
                  <a:latin typeface="Verdana" panose="020B0604030504040204" pitchFamily="34" charset="0"/>
                  <a:ea typeface="Verdana" panose="020B0604030504040204" pitchFamily="34" charset="0"/>
                  <a:cs typeface="Verdana" panose="020B0604030504040204" pitchFamily="34" charset="0"/>
                </a:rPr>
                <a:t>4</a:t>
              </a:r>
              <a:endParaRPr lang="en-US" sz="3600" b="1" dirty="0">
                <a:solidFill>
                  <a:srgbClr val="007BC0"/>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itle 1">
              <a:extLst>
                <a:ext uri="{FF2B5EF4-FFF2-40B4-BE49-F238E27FC236}">
                  <a16:creationId xmlns:a16="http://schemas.microsoft.com/office/drawing/2014/main" id="{15910C84-8027-F0AD-E805-3146AEBDFD46}"/>
                </a:ext>
              </a:extLst>
            </p:cNvPr>
            <p:cNvSpPr txBox="1">
              <a:spLocks/>
            </p:cNvSpPr>
            <p:nvPr/>
          </p:nvSpPr>
          <p:spPr>
            <a:xfrm>
              <a:off x="8095773" y="3361777"/>
              <a:ext cx="686507" cy="792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mk-MK" sz="3600" b="1" dirty="0">
                  <a:solidFill>
                    <a:srgbClr val="007BC0"/>
                  </a:solidFill>
                  <a:latin typeface="Verdana" panose="020B0604030504040204" pitchFamily="34" charset="0"/>
                  <a:ea typeface="Verdana" panose="020B0604030504040204" pitchFamily="34" charset="0"/>
                  <a:cs typeface="Verdana" panose="020B0604030504040204" pitchFamily="34" charset="0"/>
                </a:rPr>
                <a:t>5</a:t>
              </a:r>
              <a:endParaRPr lang="en-US" sz="3600" b="1" dirty="0">
                <a:solidFill>
                  <a:srgbClr val="007BC0"/>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Title 1">
              <a:extLst>
                <a:ext uri="{FF2B5EF4-FFF2-40B4-BE49-F238E27FC236}">
                  <a16:creationId xmlns:a16="http://schemas.microsoft.com/office/drawing/2014/main" id="{2EBCC937-F6AA-236E-033A-4373364B8B1C}"/>
                </a:ext>
              </a:extLst>
            </p:cNvPr>
            <p:cNvSpPr txBox="1">
              <a:spLocks/>
            </p:cNvSpPr>
            <p:nvPr/>
          </p:nvSpPr>
          <p:spPr>
            <a:xfrm>
              <a:off x="10189335" y="3361777"/>
              <a:ext cx="686507" cy="792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mk-MK" sz="3600" b="1" dirty="0">
                  <a:solidFill>
                    <a:srgbClr val="007BC0"/>
                  </a:solidFill>
                  <a:latin typeface="Verdana" panose="020B0604030504040204" pitchFamily="34" charset="0"/>
                  <a:ea typeface="Verdana" panose="020B0604030504040204" pitchFamily="34" charset="0"/>
                  <a:cs typeface="Verdana" panose="020B0604030504040204" pitchFamily="34" charset="0"/>
                </a:rPr>
                <a:t>6</a:t>
              </a:r>
              <a:endParaRPr lang="en-US" sz="3600" b="1" dirty="0">
                <a:solidFill>
                  <a:srgbClr val="007BC0"/>
                </a:solidFill>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65887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4CB35CB3C1E049B4D3D4DCAA531112" ma:contentTypeVersion="17" ma:contentTypeDescription="Create a new document." ma:contentTypeScope="" ma:versionID="9d68f68047f6b9f1f6fd887b7bb821be">
  <xsd:schema xmlns:xsd="http://www.w3.org/2001/XMLSchema" xmlns:xs="http://www.w3.org/2001/XMLSchema" xmlns:p="http://schemas.microsoft.com/office/2006/metadata/properties" xmlns:ns2="e6f138e6-a6ca-4153-abaf-6dc6cb45eb03" xmlns:ns3="0e0b3359-07ff-4a69-afea-44956b4d1d95" targetNamespace="http://schemas.microsoft.com/office/2006/metadata/properties" ma:root="true" ma:fieldsID="c52e22fd5ff925f544063d7038fc6272" ns2:_="" ns3:_="">
    <xsd:import namespace="e6f138e6-a6ca-4153-abaf-6dc6cb45eb03"/>
    <xsd:import namespace="0e0b3359-07ff-4a69-afea-44956b4d1d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138e6-a6ca-4153-abaf-6dc6cb45e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b6bf181-b9f0-4910-9d8f-d4e663b4e9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0b3359-07ff-4a69-afea-44956b4d1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d8f9ba2-3d8d-473a-afd4-3a8d35b08817}" ma:internalName="TaxCatchAll" ma:showField="CatchAllData" ma:web="0e0b3359-07ff-4a69-afea-44956b4d1d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0A30F2-1978-400A-88B3-8CF321A56EA5}">
  <ds:schemaRefs>
    <ds:schemaRef ds:uri="http://schemas.microsoft.com/sharepoint/v3/contenttype/forms"/>
  </ds:schemaRefs>
</ds:datastoreItem>
</file>

<file path=customXml/itemProps2.xml><?xml version="1.0" encoding="utf-8"?>
<ds:datastoreItem xmlns:ds="http://schemas.openxmlformats.org/officeDocument/2006/customXml" ds:itemID="{9A512868-74CB-4481-988C-0D2986982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138e6-a6ca-4153-abaf-6dc6cb45eb03"/>
    <ds:schemaRef ds:uri="0e0b3359-07ff-4a69-afea-44956b4d1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4b9c55a-bb8d-42d4-9432-128bab76a493}" enabled="1" method="Standard" siteId="{2ee030de-6e0f-492f-bc7c-0a73b450b82f}" contentBits="0" removed="0"/>
</clbl:labelList>
</file>

<file path=docProps/app.xml><?xml version="1.0" encoding="utf-8"?>
<Properties xmlns="http://schemas.openxmlformats.org/officeDocument/2006/extended-properties" xmlns:vt="http://schemas.openxmlformats.org/officeDocument/2006/docPropsVTypes">
  <Template>Office Theme</Template>
  <TotalTime>3852</TotalTime>
  <Words>732</Words>
  <Application>Microsoft Office PowerPoint</Application>
  <PresentationFormat>Widescreen</PresentationFormat>
  <Paragraphs>109</Paragraphs>
  <Slides>11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Inter-Bold</vt:lpstr>
      <vt:lpstr>Inter-Regular</vt:lpstr>
      <vt:lpstr>Roboto</vt:lpstr>
      <vt:lpstr>TT Prosto Sans Condensed</vt:lpstr>
      <vt:lpstr>Verdana</vt:lpstr>
      <vt:lpstr>Wingdings</vt:lpstr>
      <vt:lpstr>Office Theme</vt:lpstr>
      <vt:lpstr>Доверливи услуги​ &amp; Електронска идентификација​</vt:lpstr>
      <vt:lpstr>Agenda</vt:lpstr>
      <vt:lpstr>PowerPoint Presentation</vt:lpstr>
      <vt:lpstr>PowerPoint Presentation</vt:lpstr>
      <vt:lpstr>Типови на е-потпис</vt:lpstr>
      <vt:lpstr>PowerPoint Presentation</vt:lpstr>
      <vt:lpstr>PowerPoint Presentation</vt:lpstr>
      <vt:lpstr>PowerPoint Presentation</vt:lpstr>
      <vt:lpstr>PowerPoint Presentation</vt:lpstr>
      <vt:lpstr>PowerPoint Presentation</vt:lpstr>
      <vt:lpstr>PowerPoint Presentation</vt:lpstr>
    </vt:vector>
  </TitlesOfParts>
  <Company>КИБС АД Скопје</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KIBS EPI Electronic delivery service</dc:title>
  <dc:creator>Александар Џамбаски</dc:creator>
  <cp:lastModifiedBy>Катерина Јовановиќ</cp:lastModifiedBy>
  <cp:revision>115</cp:revision>
  <cp:lastPrinted>2017-05-15T08:08:23Z</cp:lastPrinted>
  <dcterms:created xsi:type="dcterms:W3CDTF">2017-04-18T11:21:26Z</dcterms:created>
  <dcterms:modified xsi:type="dcterms:W3CDTF">2024-09-16T12:33:44Z</dcterms:modified>
</cp:coreProperties>
</file>