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3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4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5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9" r:id="rId3"/>
    <p:sldId id="274" r:id="rId4"/>
    <p:sldId id="305" r:id="rId5"/>
    <p:sldId id="277" r:id="rId6"/>
    <p:sldId id="298" r:id="rId7"/>
    <p:sldId id="304" r:id="rId8"/>
    <p:sldId id="294" r:id="rId9"/>
    <p:sldId id="292" r:id="rId10"/>
    <p:sldId id="286" r:id="rId11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21D4159-37B4-9BF7-548B-F470335DCB3D}" name="Daniela Bauloska" initials="DB" userId="S::daniela.bauloska@mba.mk::1c2cd05b-4418-4939-8661-5d54f27325f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FF00"/>
    <a:srgbClr val="FF0909"/>
    <a:srgbClr val="FF99FF"/>
    <a:srgbClr val="FFFF66"/>
    <a:srgbClr val="FF99CC"/>
    <a:srgbClr val="FF0066"/>
    <a:srgbClr val="411B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365DA8-7F92-4743-873B-6FEB2AB63576}" v="290" dt="2024-07-21T12:47:27.6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660"/>
  </p:normalViewPr>
  <p:slideViewPr>
    <p:cSldViewPr snapToGrid="0">
      <p:cViewPr varScale="1">
        <p:scale>
          <a:sx n="82" d="100"/>
          <a:sy n="82" d="100"/>
        </p:scale>
        <p:origin x="7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 Bauloska" userId="1c2cd05b-4418-4939-8661-5d54f27325fe" providerId="ADAL" clId="{0EA3BE8F-37C2-4B35-ACCF-5083F1E19CE9}"/>
    <pc:docChg chg="undo custSel modSld">
      <pc:chgData name="Daniela Bauloska" userId="1c2cd05b-4418-4939-8661-5d54f27325fe" providerId="ADAL" clId="{0EA3BE8F-37C2-4B35-ACCF-5083F1E19CE9}" dt="2024-07-15T12:58:27.915" v="41" actId="207"/>
      <pc:docMkLst>
        <pc:docMk/>
      </pc:docMkLst>
      <pc:sldChg chg="modSp mod">
        <pc:chgData name="Daniela Bauloska" userId="1c2cd05b-4418-4939-8661-5d54f27325fe" providerId="ADAL" clId="{0EA3BE8F-37C2-4B35-ACCF-5083F1E19CE9}" dt="2024-07-15T12:15:18.997" v="21" actId="20577"/>
        <pc:sldMkLst>
          <pc:docMk/>
          <pc:sldMk cId="1672680497" sldId="256"/>
        </pc:sldMkLst>
        <pc:spChg chg="mod">
          <ac:chgData name="Daniela Bauloska" userId="1c2cd05b-4418-4939-8661-5d54f27325fe" providerId="ADAL" clId="{0EA3BE8F-37C2-4B35-ACCF-5083F1E19CE9}" dt="2024-07-15T12:15:18.997" v="21" actId="20577"/>
          <ac:spMkLst>
            <pc:docMk/>
            <pc:sldMk cId="1672680497" sldId="256"/>
            <ac:spMk id="2" creationId="{DCD5D195-1458-4A78-BBDC-96AC3D44AE5A}"/>
          </ac:spMkLst>
        </pc:spChg>
      </pc:sldChg>
      <pc:sldChg chg="addSp delSp modSp mod">
        <pc:chgData name="Daniela Bauloska" userId="1c2cd05b-4418-4939-8661-5d54f27325fe" providerId="ADAL" clId="{0EA3BE8F-37C2-4B35-ACCF-5083F1E19CE9}" dt="2024-07-15T12:58:27.915" v="41" actId="207"/>
        <pc:sldMkLst>
          <pc:docMk/>
          <pc:sldMk cId="1525794244" sldId="274"/>
        </pc:sldMkLst>
        <pc:graphicFrameChg chg="add del mod">
          <ac:chgData name="Daniela Bauloska" userId="1c2cd05b-4418-4939-8661-5d54f27325fe" providerId="ADAL" clId="{0EA3BE8F-37C2-4B35-ACCF-5083F1E19CE9}" dt="2024-07-15T12:56:22.424" v="25" actId="478"/>
          <ac:graphicFrameMkLst>
            <pc:docMk/>
            <pc:sldMk cId="1525794244" sldId="274"/>
            <ac:graphicFrameMk id="8" creationId="{414533C8-3BC6-8834-5732-653B6A3C0F63}"/>
          </ac:graphicFrameMkLst>
        </pc:graphicFrameChg>
        <pc:graphicFrameChg chg="add del mod">
          <ac:chgData name="Daniela Bauloska" userId="1c2cd05b-4418-4939-8661-5d54f27325fe" providerId="ADAL" clId="{0EA3BE8F-37C2-4B35-ACCF-5083F1E19CE9}" dt="2024-07-15T12:57:31.300" v="31" actId="478"/>
          <ac:graphicFrameMkLst>
            <pc:docMk/>
            <pc:sldMk cId="1525794244" sldId="274"/>
            <ac:graphicFrameMk id="11" creationId="{414533C8-3BC6-8834-5732-653B6A3C0F63}"/>
          </ac:graphicFrameMkLst>
        </pc:graphicFrameChg>
        <pc:graphicFrameChg chg="add mod">
          <ac:chgData name="Daniela Bauloska" userId="1c2cd05b-4418-4939-8661-5d54f27325fe" providerId="ADAL" clId="{0EA3BE8F-37C2-4B35-ACCF-5083F1E19CE9}" dt="2024-07-15T12:58:27.915" v="41" actId="207"/>
          <ac:graphicFrameMkLst>
            <pc:docMk/>
            <pc:sldMk cId="1525794244" sldId="274"/>
            <ac:graphicFrameMk id="15" creationId="{414533C8-3BC6-8834-5732-653B6A3C0F63}"/>
          </ac:graphicFrameMkLst>
        </pc:graphicFrameChg>
      </pc:sldChg>
      <pc:sldChg chg="modSp mod">
        <pc:chgData name="Daniela Bauloska" userId="1c2cd05b-4418-4939-8661-5d54f27325fe" providerId="ADAL" clId="{0EA3BE8F-37C2-4B35-ACCF-5083F1E19CE9}" dt="2024-07-15T12:02:12.712" v="3" actId="20577"/>
        <pc:sldMkLst>
          <pc:docMk/>
          <pc:sldMk cId="3344934849" sldId="289"/>
        </pc:sldMkLst>
        <pc:spChg chg="mod">
          <ac:chgData name="Daniela Bauloska" userId="1c2cd05b-4418-4939-8661-5d54f27325fe" providerId="ADAL" clId="{0EA3BE8F-37C2-4B35-ACCF-5083F1E19CE9}" dt="2024-07-15T12:02:12.712" v="3" actId="20577"/>
          <ac:spMkLst>
            <pc:docMk/>
            <pc:sldMk cId="3344934849" sldId="289"/>
            <ac:spMk id="6" creationId="{61312EFF-853F-EE1F-D908-BD709B736087}"/>
          </ac:spMkLst>
        </pc:spChg>
      </pc:sldChg>
      <pc:sldChg chg="modSp mod">
        <pc:chgData name="Daniela Bauloska" userId="1c2cd05b-4418-4939-8661-5d54f27325fe" providerId="ADAL" clId="{0EA3BE8F-37C2-4B35-ACCF-5083F1E19CE9}" dt="2024-07-15T12:03:30.182" v="7" actId="20577"/>
        <pc:sldMkLst>
          <pc:docMk/>
          <pc:sldMk cId="3210638177" sldId="305"/>
        </pc:sldMkLst>
        <pc:spChg chg="mod">
          <ac:chgData name="Daniela Bauloska" userId="1c2cd05b-4418-4939-8661-5d54f27325fe" providerId="ADAL" clId="{0EA3BE8F-37C2-4B35-ACCF-5083F1E19CE9}" dt="2024-07-15T12:03:30.182" v="7" actId="20577"/>
          <ac:spMkLst>
            <pc:docMk/>
            <pc:sldMk cId="3210638177" sldId="305"/>
            <ac:spMk id="2" creationId="{A5B399E2-5B49-07CA-4D92-F0728963C75D}"/>
          </ac:spMkLst>
        </pc:spChg>
      </pc:sldChg>
    </pc:docChg>
  </pc:docChgLst>
  <pc:docChgLst>
    <pc:chgData name="Daniela Bauloska" userId="1c2cd05b-4418-4939-8661-5d54f27325fe" providerId="ADAL" clId="{ED365DA8-7F92-4743-873B-6FEB2AB63576}"/>
    <pc:docChg chg="undo redo custSel modSld">
      <pc:chgData name="Daniela Bauloska" userId="1c2cd05b-4418-4939-8661-5d54f27325fe" providerId="ADAL" clId="{ED365DA8-7F92-4743-873B-6FEB2AB63576}" dt="2024-07-25T12:47:39.963" v="2336" actId="6549"/>
      <pc:docMkLst>
        <pc:docMk/>
      </pc:docMkLst>
      <pc:sldChg chg="addSp delSp modSp mod">
        <pc:chgData name="Daniela Bauloska" userId="1c2cd05b-4418-4939-8661-5d54f27325fe" providerId="ADAL" clId="{ED365DA8-7F92-4743-873B-6FEB2AB63576}" dt="2024-07-23T12:18:26.124" v="1997" actId="20577"/>
        <pc:sldMkLst>
          <pc:docMk/>
          <pc:sldMk cId="1525794244" sldId="274"/>
        </pc:sldMkLst>
        <pc:spChg chg="mod">
          <ac:chgData name="Daniela Bauloska" userId="1c2cd05b-4418-4939-8661-5d54f27325fe" providerId="ADAL" clId="{ED365DA8-7F92-4743-873B-6FEB2AB63576}" dt="2024-07-16T13:45:12.778" v="30" actId="20577"/>
          <ac:spMkLst>
            <pc:docMk/>
            <pc:sldMk cId="1525794244" sldId="274"/>
            <ac:spMk id="6" creationId="{53A66EFC-063B-3700-9B8A-1A959550FB9B}"/>
          </ac:spMkLst>
        </pc:spChg>
        <pc:spChg chg="mod">
          <ac:chgData name="Daniela Bauloska" userId="1c2cd05b-4418-4939-8661-5d54f27325fe" providerId="ADAL" clId="{ED365DA8-7F92-4743-873B-6FEB2AB63576}" dt="2024-07-23T12:18:26.124" v="1997" actId="20577"/>
          <ac:spMkLst>
            <pc:docMk/>
            <pc:sldMk cId="1525794244" sldId="274"/>
            <ac:spMk id="9" creationId="{18DACE59-E83F-4419-BDA8-06A4FBE59298}"/>
          </ac:spMkLst>
        </pc:spChg>
        <pc:graphicFrameChg chg="del">
          <ac:chgData name="Daniela Bauloska" userId="1c2cd05b-4418-4939-8661-5d54f27325fe" providerId="ADAL" clId="{ED365DA8-7F92-4743-873B-6FEB2AB63576}" dt="2024-07-18T08:18:24.687" v="877" actId="478"/>
          <ac:graphicFrameMkLst>
            <pc:docMk/>
            <pc:sldMk cId="1525794244" sldId="274"/>
            <ac:graphicFrameMk id="4" creationId="{5187B985-A196-5100-D426-98CCB25AC7D3}"/>
          </ac:graphicFrameMkLst>
        </pc:graphicFrameChg>
        <pc:graphicFrameChg chg="add mod">
          <ac:chgData name="Daniela Bauloska" userId="1c2cd05b-4418-4939-8661-5d54f27325fe" providerId="ADAL" clId="{ED365DA8-7F92-4743-873B-6FEB2AB63576}" dt="2024-07-18T08:19:51.105" v="894" actId="255"/>
          <ac:graphicFrameMkLst>
            <pc:docMk/>
            <pc:sldMk cId="1525794244" sldId="274"/>
            <ac:graphicFrameMk id="5" creationId="{19F37FA0-AA7B-8240-97B0-1D15A7643EE6}"/>
          </ac:graphicFrameMkLst>
        </pc:graphicFrameChg>
        <pc:graphicFrameChg chg="del">
          <ac:chgData name="Daniela Bauloska" userId="1c2cd05b-4418-4939-8661-5d54f27325fe" providerId="ADAL" clId="{ED365DA8-7F92-4743-873B-6FEB2AB63576}" dt="2024-07-17T12:39:22.033" v="208" actId="478"/>
          <ac:graphicFrameMkLst>
            <pc:docMk/>
            <pc:sldMk cId="1525794244" sldId="274"/>
            <ac:graphicFrameMk id="5" creationId="{414533C8-3BC6-8834-5732-653B6A3C0F63}"/>
          </ac:graphicFrameMkLst>
        </pc:graphicFrameChg>
        <pc:graphicFrameChg chg="mod">
          <ac:chgData name="Daniela Bauloska" userId="1c2cd05b-4418-4939-8661-5d54f27325fe" providerId="ADAL" clId="{ED365DA8-7F92-4743-873B-6FEB2AB63576}" dt="2024-07-17T12:37:47.922" v="202" actId="20577"/>
          <ac:graphicFrameMkLst>
            <pc:docMk/>
            <pc:sldMk cId="1525794244" sldId="274"/>
            <ac:graphicFrameMk id="7" creationId="{65FE58E6-57D2-361A-87CE-2819D5ACF070}"/>
          </ac:graphicFrameMkLst>
        </pc:graphicFrameChg>
        <pc:graphicFrameChg chg="add mod">
          <ac:chgData name="Daniela Bauloska" userId="1c2cd05b-4418-4939-8661-5d54f27325fe" providerId="ADAL" clId="{ED365DA8-7F92-4743-873B-6FEB2AB63576}" dt="2024-07-17T12:39:26.725" v="209" actId="1076"/>
          <ac:graphicFrameMkLst>
            <pc:docMk/>
            <pc:sldMk cId="1525794244" sldId="274"/>
            <ac:graphicFrameMk id="8" creationId="{414533C8-3BC6-8834-5732-653B6A3C0F63}"/>
          </ac:graphicFrameMkLst>
        </pc:graphicFrameChg>
        <pc:graphicFrameChg chg="mod modGraphic">
          <ac:chgData name="Daniela Bauloska" userId="1c2cd05b-4418-4939-8661-5d54f27325fe" providerId="ADAL" clId="{ED365DA8-7F92-4743-873B-6FEB2AB63576}" dt="2024-07-17T11:40:33.563" v="168" actId="20577"/>
          <ac:graphicFrameMkLst>
            <pc:docMk/>
            <pc:sldMk cId="1525794244" sldId="274"/>
            <ac:graphicFrameMk id="14" creationId="{F96848CB-8340-5DD6-EF3B-BD11A5B8CD9B}"/>
          </ac:graphicFrameMkLst>
        </pc:graphicFrameChg>
        <pc:graphicFrameChg chg="del">
          <ac:chgData name="Daniela Bauloska" userId="1c2cd05b-4418-4939-8661-5d54f27325fe" providerId="ADAL" clId="{ED365DA8-7F92-4743-873B-6FEB2AB63576}" dt="2024-07-16T13:45:04.019" v="26" actId="478"/>
          <ac:graphicFrameMkLst>
            <pc:docMk/>
            <pc:sldMk cId="1525794244" sldId="274"/>
            <ac:graphicFrameMk id="15" creationId="{414533C8-3BC6-8834-5732-653B6A3C0F63}"/>
          </ac:graphicFrameMkLst>
        </pc:graphicFrameChg>
      </pc:sldChg>
      <pc:sldChg chg="addSp delSp modSp mod">
        <pc:chgData name="Daniela Bauloska" userId="1c2cd05b-4418-4939-8661-5d54f27325fe" providerId="ADAL" clId="{ED365DA8-7F92-4743-873B-6FEB2AB63576}" dt="2024-07-23T13:18:09.783" v="2055" actId="6549"/>
        <pc:sldMkLst>
          <pc:docMk/>
          <pc:sldMk cId="632133030" sldId="277"/>
        </pc:sldMkLst>
        <pc:spChg chg="mod">
          <ac:chgData name="Daniela Bauloska" userId="1c2cd05b-4418-4939-8661-5d54f27325fe" providerId="ADAL" clId="{ED365DA8-7F92-4743-873B-6FEB2AB63576}" dt="2024-07-21T12:48:19.122" v="1914" actId="1076"/>
          <ac:spMkLst>
            <pc:docMk/>
            <pc:sldMk cId="632133030" sldId="277"/>
            <ac:spMk id="5" creationId="{0EB70E9A-EE27-9632-C4B7-6EA1FD7A0C2D}"/>
          </ac:spMkLst>
        </pc:spChg>
        <pc:spChg chg="mod">
          <ac:chgData name="Daniela Bauloska" userId="1c2cd05b-4418-4939-8661-5d54f27325fe" providerId="ADAL" clId="{ED365DA8-7F92-4743-873B-6FEB2AB63576}" dt="2024-07-16T13:45:33.354" v="36" actId="20577"/>
          <ac:spMkLst>
            <pc:docMk/>
            <pc:sldMk cId="632133030" sldId="277"/>
            <ac:spMk id="6" creationId="{7385ECCF-5EE0-7630-A8F2-CB05A4CCE571}"/>
          </ac:spMkLst>
        </pc:spChg>
        <pc:spChg chg="add">
          <ac:chgData name="Daniela Bauloska" userId="1c2cd05b-4418-4939-8661-5d54f27325fe" providerId="ADAL" clId="{ED365DA8-7F92-4743-873B-6FEB2AB63576}" dt="2024-07-21T12:47:13.979" v="1844"/>
          <ac:spMkLst>
            <pc:docMk/>
            <pc:sldMk cId="632133030" sldId="277"/>
            <ac:spMk id="8" creationId="{52309CEA-AD96-59DF-29A0-1E3C835AA05D}"/>
          </ac:spMkLst>
        </pc:spChg>
        <pc:spChg chg="add mod">
          <ac:chgData name="Daniela Bauloska" userId="1c2cd05b-4418-4939-8661-5d54f27325fe" providerId="ADAL" clId="{ED365DA8-7F92-4743-873B-6FEB2AB63576}" dt="2024-07-21T12:47:26.232" v="1847" actId="1076"/>
          <ac:spMkLst>
            <pc:docMk/>
            <pc:sldMk cId="632133030" sldId="277"/>
            <ac:spMk id="9" creationId="{2EB93A3A-10A5-B9D8-E83A-80E3B546D91C}"/>
          </ac:spMkLst>
        </pc:spChg>
        <pc:spChg chg="mod">
          <ac:chgData name="Daniela Bauloska" userId="1c2cd05b-4418-4939-8661-5d54f27325fe" providerId="ADAL" clId="{ED365DA8-7F92-4743-873B-6FEB2AB63576}" dt="2024-07-21T12:49:33.750" v="1964" actId="113"/>
          <ac:spMkLst>
            <pc:docMk/>
            <pc:sldMk cId="632133030" sldId="277"/>
            <ac:spMk id="11" creationId="{4CFB7EAC-729A-2E44-8815-91B5CB3454B1}"/>
          </ac:spMkLst>
        </pc:spChg>
        <pc:spChg chg="mod">
          <ac:chgData name="Daniela Bauloska" userId="1c2cd05b-4418-4939-8661-5d54f27325fe" providerId="ADAL" clId="{ED365DA8-7F92-4743-873B-6FEB2AB63576}" dt="2024-07-23T13:18:09.783" v="2055" actId="6549"/>
          <ac:spMkLst>
            <pc:docMk/>
            <pc:sldMk cId="632133030" sldId="277"/>
            <ac:spMk id="22" creationId="{0A4109AE-9660-4CDA-D07D-CF7507936DF9}"/>
          </ac:spMkLst>
        </pc:spChg>
        <pc:graphicFrameChg chg="add mod">
          <ac:chgData name="Daniela Bauloska" userId="1c2cd05b-4418-4939-8661-5d54f27325fe" providerId="ADAL" clId="{ED365DA8-7F92-4743-873B-6FEB2AB63576}" dt="2024-07-20T16:35:30.090" v="1635" actId="1076"/>
          <ac:graphicFrameMkLst>
            <pc:docMk/>
            <pc:sldMk cId="632133030" sldId="277"/>
            <ac:graphicFrameMk id="2" creationId="{70C06198-BF1E-CA80-F7AC-62FEFA805FF0}"/>
          </ac:graphicFrameMkLst>
        </pc:graphicFrameChg>
        <pc:graphicFrameChg chg="add mod">
          <ac:chgData name="Daniela Bauloska" userId="1c2cd05b-4418-4939-8661-5d54f27325fe" providerId="ADAL" clId="{ED365DA8-7F92-4743-873B-6FEB2AB63576}" dt="2024-07-21T11:51:10.199" v="1760" actId="1076"/>
          <ac:graphicFrameMkLst>
            <pc:docMk/>
            <pc:sldMk cId="632133030" sldId="277"/>
            <ac:graphicFrameMk id="4" creationId="{BD228D86-DC7C-5451-2857-B45B69455120}"/>
          </ac:graphicFrameMkLst>
        </pc:graphicFrameChg>
        <pc:graphicFrameChg chg="del mod">
          <ac:chgData name="Daniela Bauloska" userId="1c2cd05b-4418-4939-8661-5d54f27325fe" providerId="ADAL" clId="{ED365DA8-7F92-4743-873B-6FEB2AB63576}" dt="2024-07-20T16:35:00.911" v="1626" actId="478"/>
          <ac:graphicFrameMkLst>
            <pc:docMk/>
            <pc:sldMk cId="632133030" sldId="277"/>
            <ac:graphicFrameMk id="7" creationId="{7D217B9A-E870-7D94-A010-7A5597DC72D3}"/>
          </ac:graphicFrameMkLst>
        </pc:graphicFrameChg>
        <pc:graphicFrameChg chg="del mod">
          <ac:chgData name="Daniela Bauloska" userId="1c2cd05b-4418-4939-8661-5d54f27325fe" providerId="ADAL" clId="{ED365DA8-7F92-4743-873B-6FEB2AB63576}" dt="2024-07-21T11:51:03.793" v="1758" actId="478"/>
          <ac:graphicFrameMkLst>
            <pc:docMk/>
            <pc:sldMk cId="632133030" sldId="277"/>
            <ac:graphicFrameMk id="10" creationId="{E4A6A456-68B5-C455-4744-052EE3FD0B48}"/>
          </ac:graphicFrameMkLst>
        </pc:graphicFrameChg>
        <pc:graphicFrameChg chg="mod modGraphic">
          <ac:chgData name="Daniela Bauloska" userId="1c2cd05b-4418-4939-8661-5d54f27325fe" providerId="ADAL" clId="{ED365DA8-7F92-4743-873B-6FEB2AB63576}" dt="2024-07-20T16:59:56.130" v="1705" actId="207"/>
          <ac:graphicFrameMkLst>
            <pc:docMk/>
            <pc:sldMk cId="632133030" sldId="277"/>
            <ac:graphicFrameMk id="23" creationId="{CF4CB0C6-8520-0EBF-AD3A-6BAE9DDF33B4}"/>
          </ac:graphicFrameMkLst>
        </pc:graphicFrameChg>
        <pc:graphicFrameChg chg="mod">
          <ac:chgData name="Daniela Bauloska" userId="1c2cd05b-4418-4939-8661-5d54f27325fe" providerId="ADAL" clId="{ED365DA8-7F92-4743-873B-6FEB2AB63576}" dt="2024-07-21T12:03:24.437" v="1788" actId="20577"/>
          <ac:graphicFrameMkLst>
            <pc:docMk/>
            <pc:sldMk cId="632133030" sldId="277"/>
            <ac:graphicFrameMk id="24" creationId="{A56A85FE-BE91-445D-9483-3604C563634B}"/>
          </ac:graphicFrameMkLst>
        </pc:graphicFrameChg>
        <pc:graphicFrameChg chg="mod modGraphic">
          <ac:chgData name="Daniela Bauloska" userId="1c2cd05b-4418-4939-8661-5d54f27325fe" providerId="ADAL" clId="{ED365DA8-7F92-4743-873B-6FEB2AB63576}" dt="2024-07-16T13:52:57.717" v="107" actId="20577"/>
          <ac:graphicFrameMkLst>
            <pc:docMk/>
            <pc:sldMk cId="632133030" sldId="277"/>
            <ac:graphicFrameMk id="25" creationId="{31DDD232-39D8-98C6-710D-5C9A4AF0FF17}"/>
          </ac:graphicFrameMkLst>
        </pc:graphicFrameChg>
      </pc:sldChg>
      <pc:sldChg chg="modSp mod">
        <pc:chgData name="Daniela Bauloska" userId="1c2cd05b-4418-4939-8661-5d54f27325fe" providerId="ADAL" clId="{ED365DA8-7F92-4743-873B-6FEB2AB63576}" dt="2024-07-16T13:47:08.273" v="57" actId="20577"/>
        <pc:sldMkLst>
          <pc:docMk/>
          <pc:sldMk cId="4114169548" sldId="286"/>
        </pc:sldMkLst>
        <pc:spChg chg="mod">
          <ac:chgData name="Daniela Bauloska" userId="1c2cd05b-4418-4939-8661-5d54f27325fe" providerId="ADAL" clId="{ED365DA8-7F92-4743-873B-6FEB2AB63576}" dt="2024-07-16T13:47:08.273" v="57" actId="20577"/>
          <ac:spMkLst>
            <pc:docMk/>
            <pc:sldMk cId="4114169548" sldId="286"/>
            <ac:spMk id="2" creationId="{B2C2675F-767E-94E0-BCF1-6E7278F9F11F}"/>
          </ac:spMkLst>
        </pc:spChg>
      </pc:sldChg>
      <pc:sldChg chg="addSp delSp modSp mod">
        <pc:chgData name="Daniela Bauloska" userId="1c2cd05b-4418-4939-8661-5d54f27325fe" providerId="ADAL" clId="{ED365DA8-7F92-4743-873B-6FEB2AB63576}" dt="2024-07-25T12:47:39.963" v="2336" actId="6549"/>
        <pc:sldMkLst>
          <pc:docMk/>
          <pc:sldMk cId="3344934849" sldId="289"/>
        </pc:sldMkLst>
        <pc:spChg chg="mod">
          <ac:chgData name="Daniela Bauloska" userId="1c2cd05b-4418-4939-8661-5d54f27325fe" providerId="ADAL" clId="{ED365DA8-7F92-4743-873B-6FEB2AB63576}" dt="2024-07-25T12:47:39.963" v="2336" actId="6549"/>
          <ac:spMkLst>
            <pc:docMk/>
            <pc:sldMk cId="3344934849" sldId="289"/>
            <ac:spMk id="7" creationId="{00000000-0000-0000-0000-000000000000}"/>
          </ac:spMkLst>
        </pc:spChg>
        <pc:spChg chg="mod">
          <ac:chgData name="Daniela Bauloska" userId="1c2cd05b-4418-4939-8661-5d54f27325fe" providerId="ADAL" clId="{ED365DA8-7F92-4743-873B-6FEB2AB63576}" dt="2024-07-17T13:21:12.590" v="355" actId="14100"/>
          <ac:spMkLst>
            <pc:docMk/>
            <pc:sldMk cId="3344934849" sldId="289"/>
            <ac:spMk id="13" creationId="{C251B0B9-4716-4655-90DD-99307075E936}"/>
          </ac:spMkLst>
        </pc:spChg>
        <pc:graphicFrameChg chg="add mod">
          <ac:chgData name="Daniela Bauloska" userId="1c2cd05b-4418-4939-8661-5d54f27325fe" providerId="ADAL" clId="{ED365DA8-7F92-4743-873B-6FEB2AB63576}" dt="2024-07-18T17:25:36.504" v="975" actId="14100"/>
          <ac:graphicFrameMkLst>
            <pc:docMk/>
            <pc:sldMk cId="3344934849" sldId="289"/>
            <ac:graphicFrameMk id="2" creationId="{460E9B55-FB1F-D597-3B2A-EF4CA834BFD9}"/>
          </ac:graphicFrameMkLst>
        </pc:graphicFrameChg>
        <pc:graphicFrameChg chg="add del mod">
          <ac:chgData name="Daniela Bauloska" userId="1c2cd05b-4418-4939-8661-5d54f27325fe" providerId="ADAL" clId="{ED365DA8-7F92-4743-873B-6FEB2AB63576}" dt="2024-07-17T14:01:49.571" v="642" actId="478"/>
          <ac:graphicFrameMkLst>
            <pc:docMk/>
            <pc:sldMk cId="3344934849" sldId="289"/>
            <ac:graphicFrameMk id="2" creationId="{AF484EAE-1D49-4D45-AA9B-4290880EECFA}"/>
          </ac:graphicFrameMkLst>
        </pc:graphicFrameChg>
        <pc:graphicFrameChg chg="mod modGraphic">
          <ac:chgData name="Daniela Bauloska" userId="1c2cd05b-4418-4939-8661-5d54f27325fe" providerId="ADAL" clId="{ED365DA8-7F92-4743-873B-6FEB2AB63576}" dt="2024-07-19T11:56:04.806" v="1334" actId="14100"/>
          <ac:graphicFrameMkLst>
            <pc:docMk/>
            <pc:sldMk cId="3344934849" sldId="289"/>
            <ac:graphicFrameMk id="4" creationId="{7EF6BD9F-BB79-5496-B354-CE432B399DC1}"/>
          </ac:graphicFrameMkLst>
        </pc:graphicFrameChg>
        <pc:graphicFrameChg chg="add del">
          <ac:chgData name="Daniela Bauloska" userId="1c2cd05b-4418-4939-8661-5d54f27325fe" providerId="ADAL" clId="{ED365DA8-7F92-4743-873B-6FEB2AB63576}" dt="2024-07-18T08:00:16.169" v="667" actId="478"/>
          <ac:graphicFrameMkLst>
            <pc:docMk/>
            <pc:sldMk cId="3344934849" sldId="289"/>
            <ac:graphicFrameMk id="5" creationId="{8A93E6BD-47DD-4128-888B-DED6F05423B1}"/>
          </ac:graphicFrameMkLst>
        </pc:graphicFrameChg>
        <pc:graphicFrameChg chg="add del mod">
          <ac:chgData name="Daniela Bauloska" userId="1c2cd05b-4418-4939-8661-5d54f27325fe" providerId="ADAL" clId="{ED365DA8-7F92-4743-873B-6FEB2AB63576}" dt="2024-07-18T08:00:11.780" v="666" actId="478"/>
          <ac:graphicFrameMkLst>
            <pc:docMk/>
            <pc:sldMk cId="3344934849" sldId="289"/>
            <ac:graphicFrameMk id="8" creationId="{460E9B55-FB1F-D597-3B2A-EF4CA834BFD9}"/>
          </ac:graphicFrameMkLst>
        </pc:graphicFrameChg>
      </pc:sldChg>
      <pc:sldChg chg="modSp mod">
        <pc:chgData name="Daniela Bauloska" userId="1c2cd05b-4418-4939-8661-5d54f27325fe" providerId="ADAL" clId="{ED365DA8-7F92-4743-873B-6FEB2AB63576}" dt="2024-07-16T13:53:39.032" v="117" actId="20577"/>
        <pc:sldMkLst>
          <pc:docMk/>
          <pc:sldMk cId="3823544248" sldId="292"/>
        </pc:sldMkLst>
        <pc:spChg chg="mod">
          <ac:chgData name="Daniela Bauloska" userId="1c2cd05b-4418-4939-8661-5d54f27325fe" providerId="ADAL" clId="{ED365DA8-7F92-4743-873B-6FEB2AB63576}" dt="2024-07-16T13:47:00.947" v="53" actId="20577"/>
          <ac:spMkLst>
            <pc:docMk/>
            <pc:sldMk cId="3823544248" sldId="292"/>
            <ac:spMk id="2" creationId="{F06BB5D4-B8C1-C403-5565-E0552566F8CA}"/>
          </ac:spMkLst>
        </pc:spChg>
        <pc:graphicFrameChg chg="mod modGraphic">
          <ac:chgData name="Daniela Bauloska" userId="1c2cd05b-4418-4939-8661-5d54f27325fe" providerId="ADAL" clId="{ED365DA8-7F92-4743-873B-6FEB2AB63576}" dt="2024-07-16T13:53:39.032" v="117" actId="20577"/>
          <ac:graphicFrameMkLst>
            <pc:docMk/>
            <pc:sldMk cId="3823544248" sldId="292"/>
            <ac:graphicFrameMk id="3" creationId="{47F518E8-4BC9-4ABB-8FBA-C030A091133E}"/>
          </ac:graphicFrameMkLst>
        </pc:graphicFrameChg>
        <pc:graphicFrameChg chg="mod modGraphic">
          <ac:chgData name="Daniela Bauloska" userId="1c2cd05b-4418-4939-8661-5d54f27325fe" providerId="ADAL" clId="{ED365DA8-7F92-4743-873B-6FEB2AB63576}" dt="2024-07-16T13:51:14.040" v="88" actId="20577"/>
          <ac:graphicFrameMkLst>
            <pc:docMk/>
            <pc:sldMk cId="3823544248" sldId="292"/>
            <ac:graphicFrameMk id="4" creationId="{F95913A5-1DA8-98CA-1745-CF9B8075C8C3}"/>
          </ac:graphicFrameMkLst>
        </pc:graphicFrameChg>
      </pc:sldChg>
      <pc:sldChg chg="modSp mod">
        <pc:chgData name="Daniela Bauloska" userId="1c2cd05b-4418-4939-8661-5d54f27325fe" providerId="ADAL" clId="{ED365DA8-7F92-4743-873B-6FEB2AB63576}" dt="2024-07-16T13:46:09.867" v="49" actId="20577"/>
        <pc:sldMkLst>
          <pc:docMk/>
          <pc:sldMk cId="2190304161" sldId="294"/>
        </pc:sldMkLst>
        <pc:spChg chg="mod">
          <ac:chgData name="Daniela Bauloska" userId="1c2cd05b-4418-4939-8661-5d54f27325fe" providerId="ADAL" clId="{ED365DA8-7F92-4743-873B-6FEB2AB63576}" dt="2024-07-16T13:46:09.867" v="49" actId="20577"/>
          <ac:spMkLst>
            <pc:docMk/>
            <pc:sldMk cId="2190304161" sldId="294"/>
            <ac:spMk id="2" creationId="{64E1985C-4DD3-8AA1-97BF-15FFD61DDB57}"/>
          </ac:spMkLst>
        </pc:spChg>
      </pc:sldChg>
      <pc:sldChg chg="modSp mod">
        <pc:chgData name="Daniela Bauloska" userId="1c2cd05b-4418-4939-8661-5d54f27325fe" providerId="ADAL" clId="{ED365DA8-7F92-4743-873B-6FEB2AB63576}" dt="2024-07-23T13:34:30.928" v="2293" actId="122"/>
        <pc:sldMkLst>
          <pc:docMk/>
          <pc:sldMk cId="833751890" sldId="298"/>
        </pc:sldMkLst>
        <pc:spChg chg="mod">
          <ac:chgData name="Daniela Bauloska" userId="1c2cd05b-4418-4939-8661-5d54f27325fe" providerId="ADAL" clId="{ED365DA8-7F92-4743-873B-6FEB2AB63576}" dt="2024-07-16T13:45:50.159" v="41" actId="20577"/>
          <ac:spMkLst>
            <pc:docMk/>
            <pc:sldMk cId="833751890" sldId="298"/>
            <ac:spMk id="2" creationId="{E73300A6-9C92-482A-9D19-B03B52A3B16B}"/>
          </ac:spMkLst>
        </pc:spChg>
        <pc:spChg chg="mod">
          <ac:chgData name="Daniela Bauloska" userId="1c2cd05b-4418-4939-8661-5d54f27325fe" providerId="ADAL" clId="{ED365DA8-7F92-4743-873B-6FEB2AB63576}" dt="2024-07-21T12:49:27.343" v="1963" actId="113"/>
          <ac:spMkLst>
            <pc:docMk/>
            <pc:sldMk cId="833751890" sldId="298"/>
            <ac:spMk id="8" creationId="{A9789AFD-27A5-7129-2915-19615BE96DDC}"/>
          </ac:spMkLst>
        </pc:spChg>
        <pc:spChg chg="mod">
          <ac:chgData name="Daniela Bauloska" userId="1c2cd05b-4418-4939-8661-5d54f27325fe" providerId="ADAL" clId="{ED365DA8-7F92-4743-873B-6FEB2AB63576}" dt="2024-07-21T12:44:03.721" v="1833" actId="20577"/>
          <ac:spMkLst>
            <pc:docMk/>
            <pc:sldMk cId="833751890" sldId="298"/>
            <ac:spMk id="14" creationId="{2F8F28CC-A4A1-DF56-248A-9C40EBB93C5C}"/>
          </ac:spMkLst>
        </pc:spChg>
        <pc:graphicFrameChg chg="modGraphic">
          <ac:chgData name="Daniela Bauloska" userId="1c2cd05b-4418-4939-8661-5d54f27325fe" providerId="ADAL" clId="{ED365DA8-7F92-4743-873B-6FEB2AB63576}" dt="2024-07-23T13:34:30.928" v="2293" actId="122"/>
          <ac:graphicFrameMkLst>
            <pc:docMk/>
            <pc:sldMk cId="833751890" sldId="298"/>
            <ac:graphicFrameMk id="7" creationId="{E53F6C59-E42F-C454-7382-B4888290CFFA}"/>
          </ac:graphicFrameMkLst>
        </pc:graphicFrameChg>
        <pc:graphicFrameChg chg="mod">
          <ac:chgData name="Daniela Bauloska" userId="1c2cd05b-4418-4939-8661-5d54f27325fe" providerId="ADAL" clId="{ED365DA8-7F92-4743-873B-6FEB2AB63576}" dt="2024-07-16T13:45:45.189" v="37" actId="1076"/>
          <ac:graphicFrameMkLst>
            <pc:docMk/>
            <pc:sldMk cId="833751890" sldId="298"/>
            <ac:graphicFrameMk id="19" creationId="{727A7C91-45C7-CE20-7AE7-B419F322BB7F}"/>
          </ac:graphicFrameMkLst>
        </pc:graphicFrameChg>
        <pc:picChg chg="mod">
          <ac:chgData name="Daniela Bauloska" userId="1c2cd05b-4418-4939-8661-5d54f27325fe" providerId="ADAL" clId="{ED365DA8-7F92-4743-873B-6FEB2AB63576}" dt="2024-07-21T14:17:32.010" v="1988" actId="1076"/>
          <ac:picMkLst>
            <pc:docMk/>
            <pc:sldMk cId="833751890" sldId="298"/>
            <ac:picMk id="6" creationId="{C0FDF8B8-9385-02A8-0E21-BDBD13C5BB24}"/>
          </ac:picMkLst>
        </pc:picChg>
      </pc:sldChg>
      <pc:sldChg chg="modSp mod">
        <pc:chgData name="Daniela Bauloska" userId="1c2cd05b-4418-4939-8661-5d54f27325fe" providerId="ADAL" clId="{ED365DA8-7F92-4743-873B-6FEB2AB63576}" dt="2024-07-23T13:45:01.844" v="2310" actId="20577"/>
        <pc:sldMkLst>
          <pc:docMk/>
          <pc:sldMk cId="1336893172" sldId="304"/>
        </pc:sldMkLst>
        <pc:spChg chg="mod">
          <ac:chgData name="Daniela Bauloska" userId="1c2cd05b-4418-4939-8661-5d54f27325fe" providerId="ADAL" clId="{ED365DA8-7F92-4743-873B-6FEB2AB63576}" dt="2024-07-16T13:45:58.819" v="45" actId="20577"/>
          <ac:spMkLst>
            <pc:docMk/>
            <pc:sldMk cId="1336893172" sldId="304"/>
            <ac:spMk id="4" creationId="{7C9E6981-B2F9-9398-BA11-CF53351E1296}"/>
          </ac:spMkLst>
        </pc:spChg>
        <pc:spChg chg="mod">
          <ac:chgData name="Daniela Bauloska" userId="1c2cd05b-4418-4939-8661-5d54f27325fe" providerId="ADAL" clId="{ED365DA8-7F92-4743-873B-6FEB2AB63576}" dt="2024-07-23T13:45:01.844" v="2310" actId="20577"/>
          <ac:spMkLst>
            <pc:docMk/>
            <pc:sldMk cId="1336893172" sldId="304"/>
            <ac:spMk id="5" creationId="{F69EF027-A43A-ED7E-A80E-E0CFF95688CF}"/>
          </ac:spMkLst>
        </pc:spChg>
        <pc:graphicFrameChg chg="modGraphic">
          <ac:chgData name="Daniela Bauloska" userId="1c2cd05b-4418-4939-8661-5d54f27325fe" providerId="ADAL" clId="{ED365DA8-7F92-4743-873B-6FEB2AB63576}" dt="2024-07-23T13:35:15.364" v="2299" actId="20577"/>
          <ac:graphicFrameMkLst>
            <pc:docMk/>
            <pc:sldMk cId="1336893172" sldId="304"/>
            <ac:graphicFrameMk id="3" creationId="{AD7A1BCF-71F4-33E9-A69D-7A22AD17E2C1}"/>
          </ac:graphicFrameMkLst>
        </pc:graphicFrameChg>
      </pc:sldChg>
      <pc:sldChg chg="addSp delSp modSp mod">
        <pc:chgData name="Daniela Bauloska" userId="1c2cd05b-4418-4939-8661-5d54f27325fe" providerId="ADAL" clId="{ED365DA8-7F92-4743-873B-6FEB2AB63576}" dt="2024-07-23T12:57:43.522" v="1998" actId="20577"/>
        <pc:sldMkLst>
          <pc:docMk/>
          <pc:sldMk cId="3210638177" sldId="305"/>
        </pc:sldMkLst>
        <pc:spChg chg="mod">
          <ac:chgData name="Daniela Bauloska" userId="1c2cd05b-4418-4939-8661-5d54f27325fe" providerId="ADAL" clId="{ED365DA8-7F92-4743-873B-6FEB2AB63576}" dt="2024-07-23T12:57:43.522" v="1998" actId="20577"/>
          <ac:spMkLst>
            <pc:docMk/>
            <pc:sldMk cId="3210638177" sldId="305"/>
            <ac:spMk id="9" creationId="{18DACE59-E83F-4419-BDA8-06A4FBE59298}"/>
          </ac:spMkLst>
        </pc:spChg>
        <pc:graphicFrameChg chg="del">
          <ac:chgData name="Daniela Bauloska" userId="1c2cd05b-4418-4939-8661-5d54f27325fe" providerId="ADAL" clId="{ED365DA8-7F92-4743-873B-6FEB2AB63576}" dt="2024-07-18T09:06:50.097" v="904" actId="478"/>
          <ac:graphicFrameMkLst>
            <pc:docMk/>
            <pc:sldMk cId="3210638177" sldId="305"/>
            <ac:graphicFrameMk id="4" creationId="{00000000-0008-0000-2B00-000008000000}"/>
          </ac:graphicFrameMkLst>
        </pc:graphicFrameChg>
        <pc:graphicFrameChg chg="add mod">
          <ac:chgData name="Daniela Bauloska" userId="1c2cd05b-4418-4939-8661-5d54f27325fe" providerId="ADAL" clId="{ED365DA8-7F92-4743-873B-6FEB2AB63576}" dt="2024-07-18T09:07:09.574" v="911" actId="14100"/>
          <ac:graphicFrameMkLst>
            <pc:docMk/>
            <pc:sldMk cId="3210638177" sldId="305"/>
            <ac:graphicFrameMk id="5" creationId="{00000000-0008-0000-2B00-000008000000}"/>
          </ac:graphicFrameMkLst>
        </pc:graphicFrameChg>
        <pc:graphicFrameChg chg="add mod">
          <ac:chgData name="Daniela Bauloska" userId="1c2cd05b-4418-4939-8661-5d54f27325fe" providerId="ADAL" clId="{ED365DA8-7F92-4743-873B-6FEB2AB63576}" dt="2024-07-18T09:14:03.513" v="919" actId="14100"/>
          <ac:graphicFrameMkLst>
            <pc:docMk/>
            <pc:sldMk cId="3210638177" sldId="305"/>
            <ac:graphicFrameMk id="6" creationId="{F1CB6190-9FE7-2825-3230-31F70358319A}"/>
          </ac:graphicFrameMkLst>
        </pc:graphicFrameChg>
        <pc:graphicFrameChg chg="add del mod">
          <ac:chgData name="Daniela Bauloska" userId="1c2cd05b-4418-4939-8661-5d54f27325fe" providerId="ADAL" clId="{ED365DA8-7F92-4743-873B-6FEB2AB63576}" dt="2024-07-18T09:30:27.683" v="928" actId="478"/>
          <ac:graphicFrameMkLst>
            <pc:docMk/>
            <pc:sldMk cId="3210638177" sldId="305"/>
            <ac:graphicFrameMk id="7" creationId="{EA505EC7-C213-D820-E000-3394B53D054E}"/>
          </ac:graphicFrameMkLst>
        </pc:graphicFrameChg>
        <pc:graphicFrameChg chg="add del mod">
          <ac:chgData name="Daniela Bauloska" userId="1c2cd05b-4418-4939-8661-5d54f27325fe" providerId="ADAL" clId="{ED365DA8-7F92-4743-873B-6FEB2AB63576}" dt="2024-07-18T09:30:25.073" v="927" actId="478"/>
          <ac:graphicFrameMkLst>
            <pc:docMk/>
            <pc:sldMk cId="3210638177" sldId="305"/>
            <ac:graphicFrameMk id="8" creationId="{654955BE-8343-1AB4-C5E4-9540DF4294B0}"/>
          </ac:graphicFrameMkLst>
        </pc:graphicFrameChg>
        <pc:graphicFrameChg chg="add mod">
          <ac:chgData name="Daniela Bauloska" userId="1c2cd05b-4418-4939-8661-5d54f27325fe" providerId="ADAL" clId="{ED365DA8-7F92-4743-873B-6FEB2AB63576}" dt="2024-07-18T09:35:09.263" v="932" actId="1076"/>
          <ac:graphicFrameMkLst>
            <pc:docMk/>
            <pc:sldMk cId="3210638177" sldId="305"/>
            <ac:graphicFrameMk id="10" creationId="{654955BE-8343-1AB4-C5E4-9540DF4294B0}"/>
          </ac:graphicFrameMkLst>
        </pc:graphicFrameChg>
        <pc:graphicFrameChg chg="del">
          <ac:chgData name="Daniela Bauloska" userId="1c2cd05b-4418-4939-8661-5d54f27325fe" providerId="ADAL" clId="{ED365DA8-7F92-4743-873B-6FEB2AB63576}" dt="2024-07-18T09:13:53.727" v="917" actId="478"/>
          <ac:graphicFrameMkLst>
            <pc:docMk/>
            <pc:sldMk cId="3210638177" sldId="305"/>
            <ac:graphicFrameMk id="13" creationId="{F1CB6190-9FE7-2825-3230-31F70358319A}"/>
          </ac:graphicFrameMkLst>
        </pc:graphicFrameChg>
        <pc:graphicFrameChg chg="mod">
          <ac:chgData name="Daniela Bauloska" userId="1c2cd05b-4418-4939-8661-5d54f27325fe" providerId="ADAL" clId="{ED365DA8-7F92-4743-873B-6FEB2AB63576}" dt="2024-07-18T09:36:23.768" v="943" actId="20577"/>
          <ac:graphicFrameMkLst>
            <pc:docMk/>
            <pc:sldMk cId="3210638177" sldId="305"/>
            <ac:graphicFrameMk id="14" creationId="{F423FFB0-A0BA-411F-A76B-06B07A0D548C}"/>
          </ac:graphicFrameMkLst>
        </pc:graphicFrameChg>
        <pc:graphicFrameChg chg="del">
          <ac:chgData name="Daniela Bauloska" userId="1c2cd05b-4418-4939-8661-5d54f27325fe" providerId="ADAL" clId="{ED365DA8-7F92-4743-873B-6FEB2AB63576}" dt="2024-07-18T09:35:05.216" v="931" actId="478"/>
          <ac:graphicFrameMkLst>
            <pc:docMk/>
            <pc:sldMk cId="3210638177" sldId="305"/>
            <ac:graphicFrameMk id="17" creationId="{EA505EC7-C213-D820-E000-3394B53D054E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11.%20&#1087;&#1086;&#1076;&#1072;&#1090;&#1086;&#1094;&#1080;%2031.03.2025/Aneksi_Kvartalen_31_03_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11.%20&#1087;&#1086;&#1076;&#1072;&#1090;&#1086;&#1094;&#1080;%2031.03.2025/Aneksi_Kvartalen_31_03_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esktop\&#1055;&#1088;&#1077;&#1079;&#1077;&#1085;&#1090;&#1072;&#1094;&#1080;&#1080;%20&#1058;&#1086;&#1085;&#1080;%20&#1052;&#1072;&#1112;&#1072;\7.%20&#1087;&#1086;&#1076;&#1072;&#1090;&#1086;&#1094;&#1080;%2031%2003%202023\31.03.2023%20&#1087;&#1086;&#1076;&#1072;&#1090;&#1086;&#1094;&#1080;%20&#1086;&#1076;%20&#1074;&#1077;&#1073;%20&#1089;&#1090;&#1088;&#1072;&#1085;&#1072;%20&#1085;&#1073;&#1088;&#1084;\Pokazateli_profitabilnost_2004_2023_3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esktop\5.&#1087;&#1086;&#1076;&#1072;&#1090;&#1086;&#1094;&#1080;%2030%2009%202022\&#1089;&#1086;&#1087;&#1089;&#1090;&#1074;&#1077;&#1085;&#1080;&#1095;&#1082;&#1072;%20&#1089;&#1090;&#1088;&#1091;&#1082;&#1090;&#1091;&#1088;&#1072;%20&#1087;&#1086;%20&#1076;&#1088;&#1078;&#1072;&#1074;&#108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esktop\&#1055;&#1088;&#1077;&#1079;&#1077;&#1085;&#1090;&#1072;&#1094;&#1080;&#1080;%20&#1058;&#1086;&#1085;&#1080;%20&#1052;&#1072;&#1112;&#1072;\10.%20&#1087;&#1086;&#1076;&#1072;&#1090;&#1086;&#1094;&#1080;%2031.12.2023\&#1085;&#1073;&#1088;&#1084;\Osnovni_pokazateli_rabotenje_2004_2023_12%20(1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11.%20&#1087;&#1086;&#1076;&#1072;&#1090;&#1086;&#1094;&#1080;%2031.03.2025/Osnovni_pokazateli_rabotenje_2004_2024_3%20(1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mbamk-my.sharepoint.com/personal/daniela_bauloska_mba_mk/Documents/Desktop/&#1055;&#1088;&#1077;&#1079;&#1077;&#1085;&#1090;&#1072;&#1094;&#1080;&#1080;%20&#1058;&#1086;&#1085;&#1080;%20&#1052;&#1072;&#1112;&#1072;/&#1080;&#1085;&#1076;&#1080;&#1082;&#1072;&#1090;&#1086;&#1088;&#1080;%20&#1079;&#1072;%20&#1075;&#1088;&#1072;&#1092;&#1080;&#1082;&#1086;&#1085;&#1080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r"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ru-RU" sz="900" b="1" i="0" u="none" strike="noStrike" kern="1200" cap="none" spc="0" normalizeH="0" baseline="0" dirty="0">
                <a:solidFill>
                  <a:srgbClr val="002060"/>
                </a:solidFill>
                <a:latin typeface="+mn-lt"/>
              </a:rPr>
              <a:t>остварено ниво на </a:t>
            </a:r>
            <a:r>
              <a:rPr lang="ru-RU" sz="900" b="1" i="0" u="none" strike="noStrike" kern="1200" cap="none" spc="0" normalizeH="0" baseline="0" dirty="0">
                <a:solidFill>
                  <a:srgbClr val="FF99CC"/>
                </a:solidFill>
                <a:latin typeface="+mn-lt"/>
              </a:rPr>
              <a:t>инфлација </a:t>
            </a:r>
          </a:p>
          <a:p>
            <a:pPr algn="r">
              <a:defRPr/>
            </a:pPr>
            <a:r>
              <a:rPr lang="ru-RU" sz="900" b="1" i="0" u="none" strike="noStrike" kern="1200" cap="none" spc="0" normalizeH="0" baseline="0" dirty="0">
                <a:solidFill>
                  <a:srgbClr val="002060"/>
                </a:solidFill>
                <a:latin typeface="+mn-lt"/>
              </a:rPr>
              <a:t>просек,на кумулативна основа (CPI) РС </a:t>
            </a:r>
          </a:p>
          <a:p>
            <a:pPr algn="r">
              <a:defRPr/>
            </a:pPr>
            <a:r>
              <a:rPr lang="ru-RU" sz="900" b="1" i="0" u="none" strike="noStrike" kern="1200" cap="none" spc="0" normalizeH="0" baseline="0" dirty="0">
                <a:solidFill>
                  <a:srgbClr val="002060"/>
                </a:solidFill>
                <a:latin typeface="+mn-lt"/>
              </a:rPr>
              <a:t>Македонија</a:t>
            </a:r>
            <a:r>
              <a:rPr lang="en-GB" sz="900" b="1" i="0" u="none" strike="noStrike" kern="1200" cap="none" spc="0" normalizeH="0" baseline="0" dirty="0">
                <a:solidFill>
                  <a:srgbClr val="002060"/>
                </a:solidFill>
                <a:latin typeface="+mn-lt"/>
              </a:rPr>
              <a:t> vs </a:t>
            </a:r>
            <a:r>
              <a:rPr lang="ru-RU" sz="900" b="1" i="0" u="none" strike="noStrike" kern="1200" cap="none" spc="0" normalizeH="0" baseline="0" dirty="0">
                <a:solidFill>
                  <a:srgbClr val="002060"/>
                </a:solidFill>
                <a:latin typeface="+mn-lt"/>
              </a:rPr>
              <a:t>ЕУ</a:t>
            </a:r>
            <a:endParaRPr lang="en-US" sz="900" b="1" i="0" u="none" strike="noStrike" kern="1200" cap="none" spc="0" normalizeH="0" baseline="0" dirty="0">
              <a:solidFill>
                <a:prstClr val="black">
                  <a:lumMod val="50000"/>
                  <a:lumOff val="50000"/>
                </a:prstClr>
              </a:solidFill>
              <a:latin typeface="+mn-lt"/>
            </a:endParaRPr>
          </a:p>
          <a:p>
            <a:pPr algn="r">
              <a:defRPr/>
            </a:pPr>
            <a:endParaRPr lang="en-US"/>
          </a:p>
        </c:rich>
      </c:tx>
      <c:layout>
        <c:manualLayout>
          <c:xMode val="edge"/>
          <c:yMode val="edge"/>
          <c:x val="0.7080428483497085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r"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Sheet4!$B$2</c:f>
              <c:strCache>
                <c:ptCount val="1"/>
                <c:pt idx="0">
                  <c:v>Инфлација  (CPI) Македонија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9673020042147005E-3"/>
                  <c:y val="5.408057068202838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618-4B33-AAD7-6EB5F1073E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Sheet4!$C$1:$V$1</c:f>
              <c:strCache>
                <c:ptCount val="9"/>
                <c:pt idx="0">
                  <c:v>12/2021</c:v>
                </c:pt>
                <c:pt idx="1">
                  <c:v>12/2022</c:v>
                </c:pt>
                <c:pt idx="2">
                  <c:v>12/2023</c:v>
                </c:pt>
                <c:pt idx="3">
                  <c:v>01/2024</c:v>
                </c:pt>
                <c:pt idx="4">
                  <c:v>02/2024</c:v>
                </c:pt>
                <c:pt idx="5">
                  <c:v>03.2024</c:v>
                </c:pt>
                <c:pt idx="6">
                  <c:v>12/2024</c:v>
                </c:pt>
                <c:pt idx="7">
                  <c:v>12/2025</c:v>
                </c:pt>
                <c:pt idx="8">
                  <c:v>12/2026</c:v>
                </c:pt>
              </c:strCache>
            </c:strRef>
          </c:cat>
          <c:val>
            <c:numRef>
              <c:f>Sheet4!$C$2:$V$2</c:f>
              <c:numCache>
                <c:formatCode>0.0%</c:formatCode>
                <c:ptCount val="9"/>
                <c:pt idx="0">
                  <c:v>3.2000000000000001E-2</c:v>
                </c:pt>
                <c:pt idx="1">
                  <c:v>0.14199999999999999</c:v>
                </c:pt>
                <c:pt idx="2">
                  <c:v>9.4E-2</c:v>
                </c:pt>
                <c:pt idx="3">
                  <c:v>3.2000000000000001E-2</c:v>
                </c:pt>
                <c:pt idx="4">
                  <c:v>3.1E-2</c:v>
                </c:pt>
                <c:pt idx="5">
                  <c:v>3.4000000000000002E-2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18-4B33-AAD7-6EB5F1073E6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47"/>
        <c:axId val="349526559"/>
        <c:axId val="349525119"/>
      </c:barChart>
      <c:lineChart>
        <c:grouping val="standard"/>
        <c:varyColors val="0"/>
        <c:ser>
          <c:idx val="1"/>
          <c:order val="1"/>
          <c:tx>
            <c:strRef>
              <c:f>Sheet4!$B$3</c:f>
              <c:strCache>
                <c:ptCount val="1"/>
                <c:pt idx="0">
                  <c:v>Forcast  НБРСМ   4'24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7"/>
            <c:marker>
              <c:symbol val="none"/>
            </c:marker>
            <c:bubble3D val="0"/>
            <c:spPr>
              <a:ln w="22225" cap="rnd">
                <a:solidFill>
                  <a:srgbClr val="FFFF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4618-4B33-AAD7-6EB5F1073E68}"/>
              </c:ext>
            </c:extLst>
          </c:dPt>
          <c:dPt>
            <c:idx val="8"/>
            <c:marker>
              <c:symbol val="none"/>
            </c:marker>
            <c:bubble3D val="0"/>
            <c:spPr>
              <a:ln w="22225" cap="rnd">
                <a:solidFill>
                  <a:srgbClr val="FFFF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4618-4B33-AAD7-6EB5F1073E6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Sheet4!$C$1:$V$1</c:f>
              <c:strCache>
                <c:ptCount val="9"/>
                <c:pt idx="0">
                  <c:v>12/2021</c:v>
                </c:pt>
                <c:pt idx="1">
                  <c:v>12/2022</c:v>
                </c:pt>
                <c:pt idx="2">
                  <c:v>12/2023</c:v>
                </c:pt>
                <c:pt idx="3">
                  <c:v>01/2024</c:v>
                </c:pt>
                <c:pt idx="4">
                  <c:v>02/2024</c:v>
                </c:pt>
                <c:pt idx="5">
                  <c:v>03.2024</c:v>
                </c:pt>
                <c:pt idx="6">
                  <c:v>12/2024</c:v>
                </c:pt>
                <c:pt idx="7">
                  <c:v>12/2025</c:v>
                </c:pt>
                <c:pt idx="8">
                  <c:v>12/2026</c:v>
                </c:pt>
              </c:strCache>
            </c:strRef>
          </c:cat>
          <c:val>
            <c:numRef>
              <c:f>Sheet4!$C$3:$V$3</c:f>
              <c:numCache>
                <c:formatCode>General</c:formatCode>
                <c:ptCount val="9"/>
                <c:pt idx="6" formatCode="0.0%">
                  <c:v>3.5000000000000003E-2</c:v>
                </c:pt>
                <c:pt idx="7" formatCode="0.0%">
                  <c:v>0.02</c:v>
                </c:pt>
                <c:pt idx="8" formatCode="0.0%">
                  <c:v>0.02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618-4B33-AAD7-6EB5F1073E68}"/>
            </c:ext>
          </c:extLst>
        </c:ser>
        <c:ser>
          <c:idx val="2"/>
          <c:order val="2"/>
          <c:tx>
            <c:strRef>
              <c:f>Sheet4!$B$4</c:f>
              <c:strCache>
                <c:ptCount val="1"/>
                <c:pt idx="0">
                  <c:v>Инфлација (CPI) ЕУ</c:v>
                </c:pt>
              </c:strCache>
            </c:strRef>
          </c:tx>
          <c:spPr>
            <a:ln w="22225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2428167231680898E-2"/>
                  <c:y val="-3.78563994774199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618-4B33-AAD7-6EB5F1073E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Sheet4!$C$1:$V$1</c:f>
              <c:strCache>
                <c:ptCount val="9"/>
                <c:pt idx="0">
                  <c:v>12/2021</c:v>
                </c:pt>
                <c:pt idx="1">
                  <c:v>12/2022</c:v>
                </c:pt>
                <c:pt idx="2">
                  <c:v>12/2023</c:v>
                </c:pt>
                <c:pt idx="3">
                  <c:v>01/2024</c:v>
                </c:pt>
                <c:pt idx="4">
                  <c:v>02/2024</c:v>
                </c:pt>
                <c:pt idx="5">
                  <c:v>03.2024</c:v>
                </c:pt>
                <c:pt idx="6">
                  <c:v>12/2024</c:v>
                </c:pt>
                <c:pt idx="7">
                  <c:v>12/2025</c:v>
                </c:pt>
                <c:pt idx="8">
                  <c:v>12/2026</c:v>
                </c:pt>
              </c:strCache>
            </c:strRef>
          </c:cat>
          <c:val>
            <c:numRef>
              <c:f>Sheet4!$C$4:$V$4</c:f>
              <c:numCache>
                <c:formatCode>0.0%</c:formatCode>
                <c:ptCount val="9"/>
                <c:pt idx="0">
                  <c:v>0.05</c:v>
                </c:pt>
                <c:pt idx="1">
                  <c:v>9.1999999999999998E-2</c:v>
                </c:pt>
                <c:pt idx="2">
                  <c:v>2.9000000000000001E-2</c:v>
                </c:pt>
                <c:pt idx="3">
                  <c:v>2.8000000000000001E-2</c:v>
                </c:pt>
                <c:pt idx="4">
                  <c:v>2.5999999999999999E-2</c:v>
                </c:pt>
                <c:pt idx="5">
                  <c:v>2.4E-2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618-4B33-AAD7-6EB5F1073E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9526559"/>
        <c:axId val="349525119"/>
      </c:lineChart>
      <c:catAx>
        <c:axId val="34952655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525119"/>
        <c:crosses val="autoZero"/>
        <c:auto val="1"/>
        <c:lblAlgn val="ctr"/>
        <c:lblOffset val="100"/>
        <c:noMultiLvlLbl val="0"/>
      </c:catAx>
      <c:valAx>
        <c:axId val="349525119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526559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mk-MK" sz="900" b="1" dirty="0">
                <a:solidFill>
                  <a:srgbClr val="002060"/>
                </a:solidFill>
                <a:latin typeface="+mn-lt"/>
              </a:rPr>
              <a:t>домаќинства </a:t>
            </a:r>
            <a:endParaRPr lang="en-US" sz="900" b="1" dirty="0">
              <a:solidFill>
                <a:srgbClr val="002060"/>
              </a:solidFill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spc="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'12.2010-9.2021'!$GA$33</c:f>
              <c:strCache>
                <c:ptCount val="1"/>
                <c:pt idx="0">
                  <c:v>30.09.2021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</c:spPr>
          <c:dPt>
            <c:idx val="0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A8D-480D-B98D-C121D5D03AF9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A8D-480D-B98D-C121D5D03AF9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A8D-480D-B98D-C121D5D03AF9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mk-MK" baseline="0" dirty="0"/>
                      <a:t>Станбени кредити
 35%</a:t>
                    </a: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A8D-480D-B98D-C121D5D03AF9}"/>
                </c:ext>
              </c:extLst>
            </c:dLbl>
            <c:dLbl>
              <c:idx val="1"/>
              <c:layout>
                <c:manualLayout>
                  <c:x val="0.2146997825822835"/>
                  <c:y val="-0.1674524213029754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6533F63-4205-41C6-90D6-0C56E4879B86}" type="CATEGORYNAME">
                      <a:rPr lang="ru-RU"/>
                      <a:pPr>
                        <a:defRPr sz="1000"/>
                      </a:pPr>
                      <a:t>[CATEGORY NAME]</a:t>
                    </a:fld>
                    <a:r>
                      <a:rPr lang="ru-RU" baseline="0" dirty="0"/>
                      <a:t>
64 %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222828661981858"/>
                      <c:h val="0.315352497447220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A8D-480D-B98D-C121D5D03AF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3850A9F-B34B-4085-BD68-6D9DF5A79470}" type="CATEGORYNAME">
                      <a:rPr lang="mk-MK"/>
                      <a:pPr/>
                      <a:t>[CATEGORY NAME]</a:t>
                    </a:fld>
                    <a:r>
                      <a:rPr lang="mk-MK" baseline="0" dirty="0"/>
                      <a:t>
0,17 %</a:t>
                    </a: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A8D-480D-B98D-C121D5D03A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'12.2010-9.2021'!$FZ$34:$FZ$36</c:f>
              <c:strCache>
                <c:ptCount val="3"/>
                <c:pt idx="0">
                  <c:v>Стамбени кредити</c:v>
                </c:pt>
                <c:pt idx="1">
                  <c:v>Картички и потрошувачки кредити</c:v>
                </c:pt>
                <c:pt idx="2">
                  <c:v>автомобилски кредити</c:v>
                </c:pt>
              </c:strCache>
            </c:strRef>
          </c:cat>
          <c:val>
            <c:numRef>
              <c:f>'12.2010-9.2021'!$GA$34:$GA$36</c:f>
              <c:numCache>
                <c:formatCode>0.0%</c:formatCode>
                <c:ptCount val="3"/>
                <c:pt idx="0" formatCode="0.00%">
                  <c:v>0.30889098450713698</c:v>
                </c:pt>
                <c:pt idx="1">
                  <c:v>0.67088072737990112</c:v>
                </c:pt>
                <c:pt idx="2" formatCode="0.00%">
                  <c:v>1.1669101711402723E-3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A8D-480D-B98D-C121D5D03AF9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rgbClr val="002060"/>
                </a:solidFill>
                <a:latin typeface="+mn-lt"/>
                <a:ea typeface="+mj-ea"/>
                <a:cs typeface="+mj-cs"/>
              </a:defRPr>
            </a:pPr>
            <a:r>
              <a:rPr lang="mk-MK" sz="1200" dirty="0">
                <a:solidFill>
                  <a:srgbClr val="002060"/>
                </a:solidFill>
                <a:latin typeface="+mn-lt"/>
              </a:rPr>
              <a:t>КРЕДИТИ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rgbClr val="002060"/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'Анекс 9'!$C$31</c:f>
              <c:strCache>
                <c:ptCount val="1"/>
                <c:pt idx="0">
                  <c:v>Кредити</c:v>
                </c:pt>
              </c:strCache>
            </c:strRef>
          </c:tx>
          <c:spPr>
            <a:ln w="22225" cap="rnd">
              <a:solidFill>
                <a:srgbClr val="FFFF66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'Анекс 9'!$D$30:$H$30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10/2023</c:v>
                </c:pt>
                <c:pt idx="4">
                  <c:v>3/2024</c:v>
                </c:pt>
              </c:strCache>
            </c:strRef>
          </c:cat>
          <c:val>
            <c:numRef>
              <c:f>'Анекс 9'!$D$31:$H$31</c:f>
              <c:numCache>
                <c:formatCode>_(* #,##0_);_(* \(#,##0\);_(* "-"??_);_(@_)</c:formatCode>
                <c:ptCount val="5"/>
                <c:pt idx="0">
                  <c:v>419129</c:v>
                </c:pt>
                <c:pt idx="1">
                  <c:v>430213</c:v>
                </c:pt>
                <c:pt idx="2">
                  <c:v>432312</c:v>
                </c:pt>
                <c:pt idx="3">
                  <c:v>440560</c:v>
                </c:pt>
                <c:pt idx="4">
                  <c:v>444977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C76-41B4-BB62-657839DE578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682656848"/>
        <c:axId val="597253552"/>
      </c:lineChart>
      <c:catAx>
        <c:axId val="16826568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7253552"/>
        <c:crosses val="autoZero"/>
        <c:auto val="1"/>
        <c:lblAlgn val="ctr"/>
        <c:lblOffset val="100"/>
        <c:noMultiLvlLbl val="0"/>
      </c:catAx>
      <c:valAx>
        <c:axId val="597253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2656848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cap="none" spc="0" normalizeH="0" baseline="0">
                <a:solidFill>
                  <a:prstClr val="black">
                    <a:lumMod val="50000"/>
                    <a:lumOff val="50000"/>
                  </a:prstClr>
                </a:solidFill>
                <a:latin typeface="+mj-lt"/>
                <a:ea typeface="+mj-ea"/>
                <a:cs typeface="+mj-cs"/>
              </a:defRPr>
            </a:pPr>
            <a:r>
              <a:rPr lang="mk-MK" sz="1600" b="1" i="0" u="none" strike="noStrike" kern="1200" cap="none" spc="0" normalizeH="0" baseline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СТРУКТУРА НА КРЕДИТИ</a:t>
            </a:r>
            <a:endParaRPr lang="en-US" sz="1600" b="1" i="0" u="none" strike="noStrike" kern="1200" cap="none" spc="0" normalizeH="0" baseline="0" dirty="0">
              <a:solidFill>
                <a:prstClr val="black">
                  <a:lumMod val="50000"/>
                  <a:lumOff val="50000"/>
                </a:prst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600" b="1" i="0" u="none" strike="noStrike" kern="1200" cap="none" spc="0" normalizeH="0" baseline="0">
              <a:solidFill>
                <a:prstClr val="black">
                  <a:lumMod val="50000"/>
                  <a:lumOff val="50000"/>
                </a:prst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'Анекс 9'!$C$36</c:f>
              <c:strCache>
                <c:ptCount val="1"/>
                <c:pt idx="0">
                  <c:v>ДОМАЌИНСТВА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'Анекс 9'!$D$35:$H$35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10/2023</c:v>
                </c:pt>
                <c:pt idx="4">
                  <c:v>3/2024</c:v>
                </c:pt>
              </c:strCache>
            </c:strRef>
          </c:cat>
          <c:val>
            <c:numRef>
              <c:f>'Анекс 9'!$D$36:$H$36</c:f>
              <c:numCache>
                <c:formatCode>0%</c:formatCode>
                <c:ptCount val="5"/>
                <c:pt idx="0">
                  <c:v>0.51</c:v>
                </c:pt>
                <c:pt idx="1">
                  <c:v>0.51</c:v>
                </c:pt>
                <c:pt idx="2">
                  <c:v>0.51</c:v>
                </c:pt>
                <c:pt idx="3">
                  <c:v>0.51</c:v>
                </c:pt>
                <c:pt idx="4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03-4986-B72B-9F7D5A06879C}"/>
            </c:ext>
          </c:extLst>
        </c:ser>
        <c:ser>
          <c:idx val="1"/>
          <c:order val="1"/>
          <c:tx>
            <c:strRef>
              <c:f>'Анекс 9'!$C$37</c:f>
              <c:strCache>
                <c:ptCount val="1"/>
                <c:pt idx="0">
                  <c:v>НЕФИН.ДРУШТВА</c:v>
                </c:pt>
              </c:strCache>
            </c:strRef>
          </c:tx>
          <c:spPr>
            <a:solidFill>
              <a:schemeClr val="bg1"/>
            </a:solidFill>
            <a:ln>
              <a:solidFill>
                <a:srgbClr val="FFFF6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'Анекс 9'!$D$35:$H$35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10/2023</c:v>
                </c:pt>
                <c:pt idx="4">
                  <c:v>3/2024</c:v>
                </c:pt>
              </c:strCache>
            </c:strRef>
          </c:cat>
          <c:val>
            <c:numRef>
              <c:f>'Анекс 9'!$D$37:$H$37</c:f>
              <c:numCache>
                <c:formatCode>0%</c:formatCode>
                <c:ptCount val="5"/>
                <c:pt idx="0">
                  <c:v>0.48</c:v>
                </c:pt>
                <c:pt idx="1">
                  <c:v>0.48</c:v>
                </c:pt>
                <c:pt idx="2">
                  <c:v>0.48</c:v>
                </c:pt>
                <c:pt idx="3">
                  <c:v>0.48</c:v>
                </c:pt>
                <c:pt idx="4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03-4986-B72B-9F7D5A06879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30668432"/>
        <c:axId val="627904896"/>
      </c:barChart>
      <c:catAx>
        <c:axId val="53066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7904896"/>
        <c:crosses val="autoZero"/>
        <c:auto val="1"/>
        <c:lblAlgn val="ctr"/>
        <c:lblOffset val="100"/>
        <c:noMultiLvlLbl val="0"/>
      </c:catAx>
      <c:valAx>
        <c:axId val="62790489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30668432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cap="none" spc="20" baseline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mk-MK" sz="1400" b="0" i="0" u="none" strike="noStrike" kern="1200" cap="none" spc="20" baseline="0" dirty="0">
                <a:solidFill>
                  <a:srgbClr val="FF0000"/>
                </a:solidFill>
              </a:rPr>
              <a:t>Кр</a:t>
            </a:r>
            <a:r>
              <a:rPr lang="en-US" sz="1400" b="0" i="0" u="none" strike="noStrike" kern="1200" cap="none" spc="20" baseline="0" dirty="0">
                <a:solidFill>
                  <a:srgbClr val="FF0000"/>
                </a:solidFill>
              </a:rPr>
              <a:t>е</a:t>
            </a:r>
            <a:r>
              <a:rPr lang="mk-MK" sz="1400" b="0" i="0" u="none" strike="noStrike" kern="1200" cap="none" spc="20" baseline="0" dirty="0">
                <a:solidFill>
                  <a:srgbClr val="FF0000"/>
                </a:solidFill>
              </a:rPr>
              <a:t>дити во </a:t>
            </a:r>
            <a:r>
              <a:rPr lang="en-US" sz="1400" b="0" i="0" u="none" strike="noStrike" kern="1200" cap="none" spc="20" baseline="0" dirty="0" err="1">
                <a:solidFill>
                  <a:srgbClr val="FF0000"/>
                </a:solidFill>
              </a:rPr>
              <a:t>климатски</a:t>
            </a:r>
            <a:r>
              <a:rPr lang="en-US" sz="1400" b="0" i="0" u="none" strike="noStrike" kern="1200" cap="none" spc="20" baseline="0" dirty="0">
                <a:solidFill>
                  <a:srgbClr val="FF0000"/>
                </a:solidFill>
              </a:rPr>
              <a:t> </a:t>
            </a:r>
            <a:r>
              <a:rPr lang="en-US" sz="1400" b="0" i="0" u="none" strike="noStrike" kern="1200" cap="none" spc="20" baseline="0" dirty="0" err="1">
                <a:solidFill>
                  <a:srgbClr val="FF0000"/>
                </a:solidFill>
              </a:rPr>
              <a:t>чувствителни</a:t>
            </a:r>
            <a:r>
              <a:rPr lang="en-US" sz="1400" b="0" i="0" u="none" strike="noStrike" kern="1200" cap="none" spc="20" baseline="0" dirty="0">
                <a:solidFill>
                  <a:srgbClr val="FF0000"/>
                </a:solidFill>
              </a:rPr>
              <a:t> </a:t>
            </a:r>
            <a:r>
              <a:rPr lang="en-US" sz="1400" b="0" i="0" u="none" strike="noStrike" kern="1200" cap="none" spc="20" baseline="0" dirty="0" err="1">
                <a:solidFill>
                  <a:srgbClr val="FF0000"/>
                </a:solidFill>
              </a:rPr>
              <a:t>дејности</a:t>
            </a:r>
            <a:endParaRPr lang="en-US" sz="1400" b="0" i="0" u="none" strike="noStrike" kern="1200" cap="none" spc="20" baseline="0" dirty="0">
              <a:solidFill>
                <a:srgbClr val="FF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cap="none" spc="20" baseline="0">
              <a:solidFill>
                <a:prstClr val="black">
                  <a:lumMod val="50000"/>
                  <a:lumOff val="50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Sheet1!$C$1:$C$3</c:f>
              <c:strCache>
                <c:ptCount val="3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Кредитна изложеност на банките врз основа на кредитите на нефинансиските друштва во климатски чувствителни дејности (во 000 MKD)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Sheet1!$C$4:$C$10</c:f>
              <c:numCache>
                <c:formatCode>#,##0</c:formatCode>
                <c:ptCount val="7"/>
                <c:pt idx="0">
                  <c:v>108624891</c:v>
                </c:pt>
                <c:pt idx="1">
                  <c:v>10184994</c:v>
                </c:pt>
                <c:pt idx="2">
                  <c:v>15531517</c:v>
                </c:pt>
                <c:pt idx="3">
                  <c:v>25823231</c:v>
                </c:pt>
                <c:pt idx="4">
                  <c:v>28850095</c:v>
                </c:pt>
                <c:pt idx="5">
                  <c:v>23326012</c:v>
                </c:pt>
                <c:pt idx="6">
                  <c:v>4909042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24-4C94-A49A-40B4C9F4A99B}"/>
            </c:ext>
          </c:extLst>
        </c:ser>
        <c:ser>
          <c:idx val="1"/>
          <c:order val="1"/>
          <c:tx>
            <c:strRef>
              <c:f>Sheet1!$D$1:$D$3</c:f>
              <c:strCache>
                <c:ptCount val="3"/>
                <c:pt idx="0">
                  <c:v>2018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Кредитна изложеност на банките врз основа на кредитите на нефинансиските друштва во климатски чувствителни дејности (во 000 MKD)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Sheet1!$D$4:$D$10</c:f>
              <c:numCache>
                <c:formatCode>#,##0</c:formatCode>
                <c:ptCount val="7"/>
                <c:pt idx="0">
                  <c:v>108611723</c:v>
                </c:pt>
                <c:pt idx="1">
                  <c:v>9426158</c:v>
                </c:pt>
                <c:pt idx="2">
                  <c:v>14368063</c:v>
                </c:pt>
                <c:pt idx="3">
                  <c:v>23527724</c:v>
                </c:pt>
                <c:pt idx="4">
                  <c:v>32548173</c:v>
                </c:pt>
                <c:pt idx="5">
                  <c:v>23873735</c:v>
                </c:pt>
                <c:pt idx="6">
                  <c:v>4867870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24-4C94-A49A-40B4C9F4A99B}"/>
            </c:ext>
          </c:extLst>
        </c:ser>
        <c:ser>
          <c:idx val="2"/>
          <c:order val="2"/>
          <c:tx>
            <c:strRef>
              <c:f>Sheet1!$E$1:$E$3</c:f>
              <c:strCache>
                <c:ptCount val="3"/>
                <c:pt idx="0">
                  <c:v>2019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Кредитна изложеност на банките врз основа на кредитите на нефинансиските друштва во климатски чувствителни дејности (во 000 MKD)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Sheet1!$E$4:$E$10</c:f>
              <c:numCache>
                <c:formatCode>#,##0</c:formatCode>
                <c:ptCount val="7"/>
                <c:pt idx="0">
                  <c:v>114665584</c:v>
                </c:pt>
                <c:pt idx="1">
                  <c:v>10483231</c:v>
                </c:pt>
                <c:pt idx="2">
                  <c:v>12457365</c:v>
                </c:pt>
                <c:pt idx="3">
                  <c:v>26167894</c:v>
                </c:pt>
                <c:pt idx="4">
                  <c:v>34826592</c:v>
                </c:pt>
                <c:pt idx="5">
                  <c:v>25944962</c:v>
                </c:pt>
                <c:pt idx="6">
                  <c:v>4785540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24-4C94-A49A-40B4C9F4A99B}"/>
            </c:ext>
          </c:extLst>
        </c:ser>
        <c:ser>
          <c:idx val="3"/>
          <c:order val="3"/>
          <c:tx>
            <c:strRef>
              <c:f>Sheet1!$F$1:$F$3</c:f>
              <c:strCache>
                <c:ptCount val="3"/>
                <c:pt idx="0">
                  <c:v>2020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110000"/>
                    <a:satMod val="105000"/>
                    <a:tint val="67000"/>
                  </a:schemeClr>
                </a:gs>
                <a:gs pos="50000">
                  <a:schemeClr val="accent4">
                    <a:lumMod val="105000"/>
                    <a:satMod val="103000"/>
                    <a:tint val="73000"/>
                  </a:schemeClr>
                </a:gs>
                <a:gs pos="100000">
                  <a:schemeClr val="accent4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4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Кредитна изложеност на банките врз основа на кредитите на нефинансиските друштва во климатски чувствителни дејности (во 000 MKD)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Sheet1!$F$4:$F$10</c:f>
              <c:numCache>
                <c:formatCode>#,##0</c:formatCode>
                <c:ptCount val="7"/>
                <c:pt idx="0">
                  <c:v>123072258</c:v>
                </c:pt>
                <c:pt idx="1">
                  <c:v>11055220</c:v>
                </c:pt>
                <c:pt idx="2">
                  <c:v>13279623</c:v>
                </c:pt>
                <c:pt idx="3">
                  <c:v>29498806</c:v>
                </c:pt>
                <c:pt idx="4">
                  <c:v>36177965</c:v>
                </c:pt>
                <c:pt idx="5">
                  <c:v>27786316</c:v>
                </c:pt>
                <c:pt idx="6">
                  <c:v>5274328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24-4C94-A49A-40B4C9F4A99B}"/>
            </c:ext>
          </c:extLst>
        </c:ser>
        <c:ser>
          <c:idx val="4"/>
          <c:order val="4"/>
          <c:tx>
            <c:strRef>
              <c:f>Sheet1!$G$1:$G$3</c:f>
              <c:strCache>
                <c:ptCount val="3"/>
                <c:pt idx="0">
                  <c:v>2021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110000"/>
                    <a:satMod val="105000"/>
                    <a:tint val="67000"/>
                  </a:schemeClr>
                </a:gs>
                <a:gs pos="50000">
                  <a:schemeClr val="accent5">
                    <a:lumMod val="105000"/>
                    <a:satMod val="103000"/>
                    <a:tint val="73000"/>
                  </a:schemeClr>
                </a:gs>
                <a:gs pos="100000">
                  <a:schemeClr val="accent5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5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Кредитна изложеност на банките врз основа на кредитите на нефинансиските друштва во климатски чувствителни дејности (во 000 MKD)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Sheet1!$G$4:$G$10</c:f>
              <c:numCache>
                <c:formatCode>#,##0</c:formatCode>
                <c:ptCount val="7"/>
                <c:pt idx="0">
                  <c:v>134006636</c:v>
                </c:pt>
                <c:pt idx="1">
                  <c:v>10625262</c:v>
                </c:pt>
                <c:pt idx="2">
                  <c:v>15418847</c:v>
                </c:pt>
                <c:pt idx="3">
                  <c:v>28028559</c:v>
                </c:pt>
                <c:pt idx="4">
                  <c:v>44246919</c:v>
                </c:pt>
                <c:pt idx="5">
                  <c:v>29984378</c:v>
                </c:pt>
                <c:pt idx="6">
                  <c:v>5702671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124-4C94-A49A-40B4C9F4A99B}"/>
            </c:ext>
          </c:extLst>
        </c:ser>
        <c:ser>
          <c:idx val="5"/>
          <c:order val="5"/>
          <c:tx>
            <c:strRef>
              <c:f>Sheet1!$H$1:$H$3</c:f>
              <c:strCache>
                <c:ptCount val="3"/>
                <c:pt idx="0">
                  <c:v>2022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Кредитна изложеност на банките врз основа на кредитите на нефинансиските друштва во климатски чувствителни дејности (во 000 MKD)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Sheet1!$H$4:$H$10</c:f>
              <c:numCache>
                <c:formatCode>#,##0</c:formatCode>
                <c:ptCount val="7"/>
                <c:pt idx="0">
                  <c:v>146330107</c:v>
                </c:pt>
                <c:pt idx="1">
                  <c:v>9686563</c:v>
                </c:pt>
                <c:pt idx="2">
                  <c:v>20382368</c:v>
                </c:pt>
                <c:pt idx="3">
                  <c:v>31873766</c:v>
                </c:pt>
                <c:pt idx="4">
                  <c:v>47521905</c:v>
                </c:pt>
                <c:pt idx="5">
                  <c:v>31251017</c:v>
                </c:pt>
                <c:pt idx="6">
                  <c:v>5614488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124-4C94-A49A-40B4C9F4A99B}"/>
            </c:ext>
          </c:extLst>
        </c:ser>
        <c:ser>
          <c:idx val="6"/>
          <c:order val="6"/>
          <c:tx>
            <c:strRef>
              <c:f>Sheet1!$I$1:$I$3</c:f>
              <c:strCache>
                <c:ptCount val="3"/>
                <c:pt idx="0">
                  <c:v>2023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60000"/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60000"/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lumMod val="60000"/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Кредитна изложеност на банките врз основа на кредитите на нефинансиските друштва во климатски чувствителни дејности (во 000 MKD)</c:v>
                </c:pt>
                <c:pt idx="1">
                  <c:v>Фосилни горива</c:v>
                </c:pt>
                <c:pt idx="2">
                  <c:v>Комунални услуги</c:v>
                </c:pt>
                <c:pt idx="3">
                  <c:v>Енергетско интензивни дејности</c:v>
                </c:pt>
                <c:pt idx="4">
                  <c:v>Градежништво</c:v>
                </c:pt>
                <c:pt idx="5">
                  <c:v>Транспорт</c:v>
                </c:pt>
                <c:pt idx="6">
                  <c:v>Земјоделство</c:v>
                </c:pt>
              </c:strCache>
            </c:strRef>
          </c:cat>
          <c:val>
            <c:numRef>
              <c:f>Sheet1!$I$4:$I$10</c:f>
              <c:numCache>
                <c:formatCode>#,##0</c:formatCode>
                <c:ptCount val="7"/>
                <c:pt idx="0">
                  <c:v>156327146</c:v>
                </c:pt>
                <c:pt idx="1">
                  <c:v>9234662</c:v>
                </c:pt>
                <c:pt idx="2">
                  <c:v>25452804</c:v>
                </c:pt>
                <c:pt idx="3">
                  <c:v>30379477</c:v>
                </c:pt>
                <c:pt idx="4">
                  <c:v>53619775</c:v>
                </c:pt>
                <c:pt idx="5">
                  <c:v>32213811</c:v>
                </c:pt>
                <c:pt idx="6">
                  <c:v>5426617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124-4C94-A49A-40B4C9F4A9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793807359"/>
        <c:axId val="1793808319"/>
      </c:barChart>
      <c:catAx>
        <c:axId val="17938073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3808319"/>
        <c:crosses val="autoZero"/>
        <c:auto val="1"/>
        <c:lblAlgn val="ctr"/>
        <c:lblOffset val="100"/>
        <c:noMultiLvlLbl val="0"/>
      </c:catAx>
      <c:valAx>
        <c:axId val="1793808319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38073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cap="none" spc="0" normalizeH="0" baseline="0">
                <a:solidFill>
                  <a:srgbClr val="FF0000"/>
                </a:solidFill>
                <a:latin typeface="+mn-lt"/>
                <a:ea typeface="+mj-ea"/>
                <a:cs typeface="+mj-cs"/>
              </a:defRPr>
            </a:pPr>
            <a:r>
              <a:rPr lang="mk-MK" sz="1100" b="1">
                <a:solidFill>
                  <a:srgbClr val="FF0000"/>
                </a:solidFill>
                <a:latin typeface="+mn-lt"/>
              </a:rPr>
              <a:t>нефункционални кредити (</a:t>
            </a:r>
            <a:r>
              <a:rPr lang="en-US" sz="1100" b="1">
                <a:solidFill>
                  <a:srgbClr val="FF0000"/>
                </a:solidFill>
                <a:latin typeface="+mn-lt"/>
              </a:rPr>
              <a:t>NPL)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cap="none" spc="0" normalizeH="0" baseline="0">
              <a:solidFill>
                <a:srgbClr val="FF0000"/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Sheet1!$A$27</c:f>
              <c:strCache>
                <c:ptCount val="1"/>
                <c:pt idx="0">
                  <c:v>нефункционални кредити (NPL)</c:v>
                </c:pt>
              </c:strCache>
            </c:strRef>
          </c:tx>
          <c:spPr>
            <a:noFill/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Sheet1!$B$2:$F$2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Sheet1!$B$27:$F$27</c:f>
              <c:numCache>
                <c:formatCode>0.00%</c:formatCode>
                <c:ptCount val="5"/>
                <c:pt idx="0">
                  <c:v>2.8500000000000001E-2</c:v>
                </c:pt>
                <c:pt idx="1">
                  <c:v>2.87E-2</c:v>
                </c:pt>
                <c:pt idx="2">
                  <c:v>2.8199999999999999E-2</c:v>
                </c:pt>
                <c:pt idx="3">
                  <c:v>2.7699999999999999E-2</c:v>
                </c:pt>
                <c:pt idx="4">
                  <c:v>3.0599999999999999E-2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B6-455C-83A2-BEAF472F47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8735392"/>
        <c:axId val="962469840"/>
      </c:barChart>
      <c:lineChart>
        <c:grouping val="standard"/>
        <c:varyColors val="0"/>
        <c:ser>
          <c:idx val="2"/>
          <c:order val="1"/>
          <c:tx>
            <c:strRef>
              <c:f>Sheet1!$A$28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Sheet1!$B$2:$F$2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Sheet1!$B$28:$F$28</c:f>
              <c:numCache>
                <c:formatCode>0.00%</c:formatCode>
                <c:ptCount val="5"/>
                <c:pt idx="0">
                  <c:v>2.24E-2</c:v>
                </c:pt>
                <c:pt idx="1">
                  <c:v>2.2599999999999999E-2</c:v>
                </c:pt>
                <c:pt idx="2">
                  <c:v>2.2700000000000001E-2</c:v>
                </c:pt>
                <c:pt idx="3">
                  <c:v>2.3E-2</c:v>
                </c:pt>
                <c:pt idx="4">
                  <c:v>2.3099999999999999E-2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EB6-455C-83A2-BEAF472F470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38735392"/>
        <c:axId val="962469840"/>
      </c:lineChart>
      <c:catAx>
        <c:axId val="53873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2469840"/>
        <c:crosses val="autoZero"/>
        <c:auto val="1"/>
        <c:lblAlgn val="ctr"/>
        <c:lblOffset val="100"/>
        <c:noMultiLvlLbl val="0"/>
      </c:catAx>
      <c:valAx>
        <c:axId val="962469840"/>
        <c:scaling>
          <c:orientation val="minMax"/>
          <c:min val="2.0000000000000004E-2"/>
        </c:scaling>
        <c:delete val="1"/>
        <c:axPos val="l"/>
        <c:numFmt formatCode="0.00%" sourceLinked="1"/>
        <c:majorTickMark val="none"/>
        <c:minorTickMark val="none"/>
        <c:tickLblPos val="nextTo"/>
        <c:crossAx val="538735392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cap="none" spc="0" normalizeH="0" baseline="0">
                <a:solidFill>
                  <a:srgbClr val="FF0000"/>
                </a:solidFill>
                <a:latin typeface="+mn-lt"/>
                <a:ea typeface="+mj-ea"/>
                <a:cs typeface="+mj-cs"/>
              </a:defRPr>
            </a:pPr>
            <a:r>
              <a:rPr lang="mk-MK" sz="1100" b="1">
                <a:solidFill>
                  <a:srgbClr val="FF0000"/>
                </a:solidFill>
                <a:latin typeface="+mn-lt"/>
              </a:rPr>
              <a:t>покриеност на </a:t>
            </a:r>
            <a:r>
              <a:rPr lang="en-US" sz="1100" b="1">
                <a:solidFill>
                  <a:srgbClr val="FF0000"/>
                </a:solidFill>
                <a:latin typeface="+mn-lt"/>
              </a:rPr>
              <a:t>NPL </a:t>
            </a:r>
            <a:r>
              <a:rPr lang="mk-MK" sz="1100" b="1">
                <a:solidFill>
                  <a:srgbClr val="FF0000"/>
                </a:solidFill>
                <a:latin typeface="+mn-lt"/>
              </a:rPr>
              <a:t>со исправка на вредност</a:t>
            </a:r>
            <a:endParaRPr lang="en-US" sz="1100" b="1">
              <a:solidFill>
                <a:srgbClr val="FF0000"/>
              </a:solidFill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cap="none" spc="0" normalizeH="0" baseline="0">
              <a:solidFill>
                <a:srgbClr val="FF0000"/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Sheet1!$A$30</c:f>
              <c:strCache>
                <c:ptCount val="1"/>
                <c:pt idx="0">
                  <c:v>покриеност на NPL со исправка на вредност</c:v>
                </c:pt>
              </c:strCache>
            </c:strRef>
          </c:tx>
          <c:spPr>
            <a:solidFill>
              <a:schemeClr val="bg1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Sheet1!$B$29:$F$29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Sheet1!$B$30:$F$30</c:f>
              <c:numCache>
                <c:formatCode>0.00%</c:formatCode>
                <c:ptCount val="5"/>
                <c:pt idx="0">
                  <c:v>0.71060000000000001</c:v>
                </c:pt>
                <c:pt idx="1">
                  <c:v>0.70420000000000005</c:v>
                </c:pt>
                <c:pt idx="2">
                  <c:v>0.69430000000000003</c:v>
                </c:pt>
                <c:pt idx="3">
                  <c:v>0.70099999999999996</c:v>
                </c:pt>
                <c:pt idx="4">
                  <c:v>0.63429999999999997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D8-4BEF-813C-6C4D8C289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axId val="1795620591"/>
        <c:axId val="1795635471"/>
      </c:barChart>
      <c:lineChart>
        <c:grouping val="standard"/>
        <c:varyColors val="0"/>
        <c:ser>
          <c:idx val="1"/>
          <c:order val="1"/>
          <c:tx>
            <c:strRef>
              <c:f>Sheet1!$A$31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Sheet1!$B$29:$F$29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Sheet1!$B$31:$F$31</c:f>
              <c:numCache>
                <c:formatCode>0.00%</c:formatCode>
                <c:ptCount val="5"/>
                <c:pt idx="0">
                  <c:v>0.42030000000000001</c:v>
                </c:pt>
                <c:pt idx="1">
                  <c:v>0.41110000000000002</c:v>
                </c:pt>
                <c:pt idx="2">
                  <c:v>0.40860000000000002</c:v>
                </c:pt>
                <c:pt idx="3">
                  <c:v>0.40579999999999999</c:v>
                </c:pt>
                <c:pt idx="4">
                  <c:v>0.39979999999999999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D8-4BEF-813C-6C4D8C28909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795620591"/>
        <c:axId val="1795635471"/>
      </c:lineChart>
      <c:catAx>
        <c:axId val="1795620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5635471"/>
        <c:crosses val="autoZero"/>
        <c:auto val="1"/>
        <c:lblAlgn val="ctr"/>
        <c:lblOffset val="100"/>
        <c:noMultiLvlLbl val="0"/>
      </c:catAx>
      <c:valAx>
        <c:axId val="1795635471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1795620591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cap="all" spc="12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mk-MK" sz="1600" b="1" i="0" u="none" strike="noStrike" kern="1200" cap="none" spc="0" normalizeH="0" baseline="0" dirty="0">
                <a:solidFill>
                  <a:srgbClr val="002060"/>
                </a:solidFill>
              </a:rPr>
              <a:t>СТРУКТУРА НА ИЗВОРИТЕ</a:t>
            </a:r>
            <a:endParaRPr lang="en-US" sz="1600" b="1" i="0" u="none" strike="noStrike" kern="1200" cap="none" spc="0" normalizeH="0" baseline="0" dirty="0">
              <a:solidFill>
                <a:srgbClr val="00206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600" b="1" i="0" u="none" strike="noStrike" kern="1200" cap="all" spc="120" normalizeH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Sheet5!$A$25</c:f>
              <c:strCache>
                <c:ptCount val="1"/>
                <c:pt idx="0">
                  <c:v>Депозити</c:v>
                </c:pt>
              </c:strCache>
            </c:strRef>
          </c:tx>
          <c:spPr>
            <a:noFill/>
            <a:ln>
              <a:solidFill>
                <a:srgbClr val="FF99FF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Sheet5!$B$24:$F$24</c:f>
              <c:strCache>
                <c:ptCount val="5"/>
                <c:pt idx="0">
                  <c:v>3/2023</c:v>
                </c:pt>
                <c:pt idx="1">
                  <c:v>3/2023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Sheet5!$B$25:$F$25</c:f>
              <c:numCache>
                <c:formatCode>0%</c:formatCode>
                <c:ptCount val="5"/>
                <c:pt idx="0">
                  <c:v>0.7251716622946599</c:v>
                </c:pt>
                <c:pt idx="1">
                  <c:v>0.72930220581924299</c:v>
                </c:pt>
                <c:pt idx="2">
                  <c:v>0.73362470854190676</c:v>
                </c:pt>
                <c:pt idx="3">
                  <c:v>0.72261124703544344</c:v>
                </c:pt>
                <c:pt idx="4">
                  <c:v>0.72336921365527285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F8-4D04-9F0E-ED82A5407E90}"/>
            </c:ext>
          </c:extLst>
        </c:ser>
        <c:ser>
          <c:idx val="1"/>
          <c:order val="1"/>
          <c:tx>
            <c:strRef>
              <c:f>Sheet5!$A$26</c:f>
              <c:strCache>
                <c:ptCount val="1"/>
                <c:pt idx="0">
                  <c:v>Капитал и резерви</c:v>
                </c:pt>
              </c:strCache>
            </c:strRef>
          </c:tx>
          <c:spPr>
            <a:noFill/>
            <a:ln>
              <a:solidFill>
                <a:srgbClr val="FFFF6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Sheet5!$B$24:$F$24</c:f>
              <c:strCache>
                <c:ptCount val="5"/>
                <c:pt idx="0">
                  <c:v>3/2023</c:v>
                </c:pt>
                <c:pt idx="1">
                  <c:v>3/2023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Sheet5!$B$26:$F$26</c:f>
              <c:numCache>
                <c:formatCode>0%</c:formatCode>
                <c:ptCount val="5"/>
                <c:pt idx="0">
                  <c:v>0.13019259022534699</c:v>
                </c:pt>
                <c:pt idx="1">
                  <c:v>0.12835951134380455</c:v>
                </c:pt>
                <c:pt idx="2">
                  <c:v>0.13151811125209403</c:v>
                </c:pt>
                <c:pt idx="3">
                  <c:v>0.12442098243161265</c:v>
                </c:pt>
                <c:pt idx="4">
                  <c:v>0.13275268019779737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F8-4D04-9F0E-ED82A5407E90}"/>
            </c:ext>
          </c:extLst>
        </c:ser>
        <c:ser>
          <c:idx val="2"/>
          <c:order val="2"/>
          <c:tx>
            <c:strRef>
              <c:f>Sheet5!$A$27</c:f>
              <c:strCache>
                <c:ptCount val="1"/>
                <c:pt idx="0">
                  <c:v>Останата пасива</c:v>
                </c:pt>
              </c:strCache>
            </c:strRef>
          </c:tx>
          <c:spPr>
            <a:noFill/>
            <a:ln>
              <a:solidFill>
                <a:srgbClr val="00B0F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Sheet5!$B$24:$F$24</c:f>
              <c:strCache>
                <c:ptCount val="5"/>
                <c:pt idx="0">
                  <c:v>3/2023</c:v>
                </c:pt>
                <c:pt idx="1">
                  <c:v>3/2023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Sheet5!$B$27:$F$27</c:f>
              <c:numCache>
                <c:formatCode>0%</c:formatCode>
                <c:ptCount val="5"/>
                <c:pt idx="0">
                  <c:v>0.14463574747999308</c:v>
                </c:pt>
                <c:pt idx="1">
                  <c:v>0.14233828283695249</c:v>
                </c:pt>
                <c:pt idx="2">
                  <c:v>0.13485718020599924</c:v>
                </c:pt>
                <c:pt idx="3">
                  <c:v>0.15296777053294391</c:v>
                </c:pt>
                <c:pt idx="4">
                  <c:v>0.14387810614692978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F8-4D04-9F0E-ED82A5407E9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959535263"/>
        <c:axId val="959538623"/>
      </c:barChart>
      <c:catAx>
        <c:axId val="959535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9538623"/>
        <c:crosses val="autoZero"/>
        <c:auto val="1"/>
        <c:lblAlgn val="ctr"/>
        <c:lblOffset val="100"/>
        <c:noMultiLvlLbl val="0"/>
      </c:catAx>
      <c:valAx>
        <c:axId val="959538623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959535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cap="none" spc="0" normalizeH="0" baseline="0">
                <a:solidFill>
                  <a:srgbClr val="002060"/>
                </a:solidFill>
                <a:latin typeface="+mn-lt"/>
                <a:ea typeface="+mj-ea"/>
                <a:cs typeface="+mj-cs"/>
              </a:defRPr>
            </a:pPr>
            <a:r>
              <a:rPr lang="mk-MK" b="1">
                <a:solidFill>
                  <a:srgbClr val="002060"/>
                </a:solidFill>
              </a:rPr>
              <a:t>Адекватност на капиталот</a:t>
            </a:r>
            <a:endParaRPr lang="en-US" b="1">
              <a:solidFill>
                <a:srgbClr val="00206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cap="none" spc="0" normalizeH="0" baseline="0">
              <a:solidFill>
                <a:srgbClr val="002060"/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Sheet1!$A$47</c:f>
              <c:strCache>
                <c:ptCount val="1"/>
                <c:pt idx="0">
                  <c:v>Адекватност на капиталот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Sheet1!$B$2:$F$2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Sheet1!$B$47:$F$47</c:f>
              <c:numCache>
                <c:formatCode>0.00%</c:formatCode>
                <c:ptCount val="5"/>
                <c:pt idx="0">
                  <c:v>0.1804</c:v>
                </c:pt>
                <c:pt idx="1">
                  <c:v>0.18179999999999999</c:v>
                </c:pt>
                <c:pt idx="2">
                  <c:v>0.18360000000000001</c:v>
                </c:pt>
                <c:pt idx="3">
                  <c:v>0.18099999999999999</c:v>
                </c:pt>
                <c:pt idx="4">
                  <c:v>0.18921990496952101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C1-4711-9A39-982AE2051A1C}"/>
            </c:ext>
          </c:extLst>
        </c:ser>
        <c:ser>
          <c:idx val="1"/>
          <c:order val="1"/>
          <c:tx>
            <c:strRef>
              <c:f>Sheet1!$A$48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bg1">
                  <a:lumMod val="85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Sheet1!$B$2:$F$2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Sheet1!$B$48:$F$48</c:f>
              <c:numCache>
                <c:formatCode>0.00%</c:formatCode>
                <c:ptCount val="5"/>
                <c:pt idx="0">
                  <c:v>0.15529999999999999</c:v>
                </c:pt>
                <c:pt idx="1">
                  <c:v>0.15720000000000001</c:v>
                </c:pt>
                <c:pt idx="2">
                  <c:v>0.15609999999999999</c:v>
                </c:pt>
                <c:pt idx="3">
                  <c:v>0.1573</c:v>
                </c:pt>
                <c:pt idx="4">
                  <c:v>0.15740000000000001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7C1-4711-9A39-982AE2051A1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384819983"/>
        <c:axId val="1198914543"/>
      </c:lineChart>
      <c:catAx>
        <c:axId val="13848199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8914543"/>
        <c:crosses val="autoZero"/>
        <c:auto val="1"/>
        <c:lblAlgn val="ctr"/>
        <c:lblOffset val="100"/>
        <c:noMultiLvlLbl val="0"/>
      </c:catAx>
      <c:valAx>
        <c:axId val="1198914543"/>
        <c:scaling>
          <c:orientation val="minMax"/>
          <c:min val="0.13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4819983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rgbClr val="FFFF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mk-MK" sz="1600" b="1" i="0" u="none" strike="noStrike" kern="1200" cap="none" spc="0" normalizeH="0" baseline="0" dirty="0">
                <a:solidFill>
                  <a:srgbClr val="FF0000"/>
                </a:solidFill>
                <a:effectLst/>
              </a:rPr>
              <a:t>Структура на депозити</a:t>
            </a:r>
            <a:endParaRPr lang="en-US" sz="1600" b="1" i="0" u="none" strike="noStrike" kern="1200" cap="none" spc="0" normalizeH="0" baseline="0" dirty="0">
              <a:solidFill>
                <a:srgbClr val="FF0000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Sheet3!$A$17</c:f>
              <c:strCache>
                <c:ptCount val="1"/>
                <c:pt idx="0">
                  <c:v> нефинансиски друштва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Sheet3!$B$15:$F$15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Sheet3!$B$17:$F$17</c:f>
              <c:numCache>
                <c:formatCode>_(* #,##0_);_(* \(#,##0\);_(* "-"??_);_(@_)</c:formatCode>
                <c:ptCount val="5"/>
                <c:pt idx="0">
                  <c:v>138935.27000000005</c:v>
                </c:pt>
                <c:pt idx="1">
                  <c:v>150250.01800000001</c:v>
                </c:pt>
                <c:pt idx="2">
                  <c:v>155949.17200000002</c:v>
                </c:pt>
                <c:pt idx="3" formatCode="#,##0">
                  <c:v>167385.478</c:v>
                </c:pt>
                <c:pt idx="4" formatCode="#,##0">
                  <c:v>156568.783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E3-4974-BEF5-5694017D1A38}"/>
            </c:ext>
          </c:extLst>
        </c:ser>
        <c:ser>
          <c:idx val="2"/>
          <c:order val="2"/>
          <c:tx>
            <c:strRef>
              <c:f>Sheet3!$A$18</c:f>
              <c:strCache>
                <c:ptCount val="1"/>
                <c:pt idx="0">
                  <c:v> домаќинства </c:v>
                </c:pt>
              </c:strCache>
            </c:strRef>
          </c:tx>
          <c:spPr>
            <a:solidFill>
              <a:schemeClr val="accent5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Sheet3!$B$15:$F$15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Sheet3!$B$18:$F$18</c:f>
              <c:numCache>
                <c:formatCode>_(* #,##0_);_(* \(#,##0\);_(* "-"??_);_(@_)</c:formatCode>
                <c:ptCount val="5"/>
                <c:pt idx="0">
                  <c:v>331967.25099999999</c:v>
                </c:pt>
                <c:pt idx="1">
                  <c:v>340279.23300000001</c:v>
                </c:pt>
                <c:pt idx="2">
                  <c:v>340091.57</c:v>
                </c:pt>
                <c:pt idx="3" formatCode="#,##0">
                  <c:v>354166.125</c:v>
                </c:pt>
                <c:pt idx="4" formatCode="#,##0">
                  <c:v>359665.32500000001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E3-4974-BEF5-5694017D1A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axId val="1581737535"/>
        <c:axId val="1581736575"/>
      </c:barChart>
      <c:lineChart>
        <c:grouping val="standard"/>
        <c:varyColors val="0"/>
        <c:ser>
          <c:idx val="0"/>
          <c:order val="0"/>
          <c:tx>
            <c:strRef>
              <c:f>Sheet3!$A$16</c:f>
              <c:strCache>
                <c:ptCount val="1"/>
                <c:pt idx="0">
                  <c:v> Вкупно </c:v>
                </c:pt>
              </c:strCache>
            </c:strRef>
          </c:tx>
          <c:spPr>
            <a:ln w="22225" cap="rnd">
              <a:solidFill>
                <a:schemeClr val="accent5">
                  <a:shade val="65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Sheet3!$B$15:$F$15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Sheet3!$B$16:$F$16</c:f>
              <c:numCache>
                <c:formatCode>_(* #,##0_);_(* \(#,##0\);_(* "-"??_);_(@_)</c:formatCode>
                <c:ptCount val="5"/>
                <c:pt idx="0">
                  <c:v>490137.47700000013</c:v>
                </c:pt>
                <c:pt idx="1">
                  <c:v>509826.19200000004</c:v>
                </c:pt>
                <c:pt idx="2">
                  <c:v>516316.94799999997</c:v>
                </c:pt>
                <c:pt idx="3">
                  <c:v>539602</c:v>
                </c:pt>
                <c:pt idx="4" formatCode="#,##0">
                  <c:v>534525.03899999999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0E3-4974-BEF5-5694017D1A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1737535"/>
        <c:axId val="1581736575"/>
      </c:lineChart>
      <c:catAx>
        <c:axId val="15817375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1736575"/>
        <c:crosses val="autoZero"/>
        <c:auto val="1"/>
        <c:lblAlgn val="ctr"/>
        <c:lblOffset val="100"/>
        <c:noMultiLvlLbl val="0"/>
      </c:catAx>
      <c:valAx>
        <c:axId val="1581736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1737535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cap="none" spc="0" normalizeH="0" baseline="0">
                <a:solidFill>
                  <a:srgbClr val="002060"/>
                </a:solidFill>
                <a:latin typeface="+mn-lt"/>
                <a:ea typeface="+mj-ea"/>
                <a:cs typeface="+mj-cs"/>
              </a:defRPr>
            </a:pPr>
            <a:r>
              <a:rPr lang="mk-MK" sz="1100">
                <a:solidFill>
                  <a:srgbClr val="002060"/>
                </a:solidFill>
                <a:latin typeface="+mn-lt"/>
              </a:rPr>
              <a:t>Нето каматен приход / Вкупни редовни приходи</a:t>
            </a:r>
            <a:endParaRPr lang="en-US" sz="1100">
              <a:solidFill>
                <a:srgbClr val="002060"/>
              </a:solidFill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cap="none" spc="0" normalizeH="0" baseline="0">
              <a:solidFill>
                <a:srgbClr val="002060"/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'НКП  ВРП'!$BS$4:$BW$4</c:f>
              <c:strCache>
                <c:ptCount val="5"/>
                <c:pt idx="0">
                  <c:v>3/2022</c:v>
                </c:pt>
                <c:pt idx="1">
                  <c:v>6/2022</c:v>
                </c:pt>
                <c:pt idx="2">
                  <c:v>9/2022</c:v>
                </c:pt>
                <c:pt idx="3">
                  <c:v>12/2022</c:v>
                </c:pt>
                <c:pt idx="4">
                  <c:v>3/2023</c:v>
                </c:pt>
              </c:strCache>
            </c:strRef>
          </c:cat>
          <c:val>
            <c:numRef>
              <c:f>'НКП  ВРП'!$BS$5:$BW$5</c:f>
            </c:numRef>
          </c:val>
          <c:extLst>
            <c:ext xmlns:c16="http://schemas.microsoft.com/office/drawing/2014/chart" uri="{C3380CC4-5D6E-409C-BE32-E72D297353CC}">
              <c16:uniqueId val="{00000000-054B-4E9A-BBEF-43F4C8F92BB7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'НКП  ВРП'!$BS$4:$BW$4</c:f>
              <c:strCache>
                <c:ptCount val="5"/>
                <c:pt idx="0">
                  <c:v>3/2022</c:v>
                </c:pt>
                <c:pt idx="1">
                  <c:v>6/2022</c:v>
                </c:pt>
                <c:pt idx="2">
                  <c:v>9/2022</c:v>
                </c:pt>
                <c:pt idx="3">
                  <c:v>12/2022</c:v>
                </c:pt>
                <c:pt idx="4">
                  <c:v>3/2023</c:v>
                </c:pt>
              </c:strCache>
            </c:strRef>
          </c:cat>
          <c:val>
            <c:numRef>
              <c:f>'НКП  ВРП'!$BS$6:$BW$6</c:f>
            </c:numRef>
          </c:val>
          <c:extLst>
            <c:ext xmlns:c16="http://schemas.microsoft.com/office/drawing/2014/chart" uri="{C3380CC4-5D6E-409C-BE32-E72D297353CC}">
              <c16:uniqueId val="{00000001-054B-4E9A-BBEF-43F4C8F92BB7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'НКП  ВРП'!$BS$4:$BW$4</c:f>
              <c:strCache>
                <c:ptCount val="5"/>
                <c:pt idx="0">
                  <c:v>3/2022</c:v>
                </c:pt>
                <c:pt idx="1">
                  <c:v>6/2022</c:v>
                </c:pt>
                <c:pt idx="2">
                  <c:v>9/2022</c:v>
                </c:pt>
                <c:pt idx="3">
                  <c:v>12/2022</c:v>
                </c:pt>
                <c:pt idx="4">
                  <c:v>3/2023</c:v>
                </c:pt>
              </c:strCache>
            </c:strRef>
          </c:cat>
          <c:val>
            <c:numRef>
              <c:f>'НКП  ВРП'!$BS$7:$BW$7</c:f>
            </c:numRef>
          </c:val>
          <c:extLst>
            <c:ext xmlns:c16="http://schemas.microsoft.com/office/drawing/2014/chart" uri="{C3380CC4-5D6E-409C-BE32-E72D297353CC}">
              <c16:uniqueId val="{00000002-054B-4E9A-BBEF-43F4C8F92BB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1449304432"/>
        <c:axId val="1449305872"/>
      </c:barChart>
      <c:catAx>
        <c:axId val="1449304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9305872"/>
        <c:crosses val="autoZero"/>
        <c:auto val="1"/>
        <c:lblAlgn val="ctr"/>
        <c:lblOffset val="100"/>
        <c:noMultiLvlLbl val="0"/>
      </c:catAx>
      <c:valAx>
        <c:axId val="1449305872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9304432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>
                  <a:shade val="44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830-4A6A-A124-B1420F536094}"/>
              </c:ext>
            </c:extLst>
          </c:dPt>
          <c:dPt>
            <c:idx val="1"/>
            <c:bubble3D val="0"/>
            <c:spPr>
              <a:solidFill>
                <a:schemeClr val="accent5">
                  <a:shade val="58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830-4A6A-A124-B1420F536094}"/>
              </c:ext>
            </c:extLst>
          </c:dPt>
          <c:dPt>
            <c:idx val="2"/>
            <c:bubble3D val="0"/>
            <c:spPr>
              <a:solidFill>
                <a:schemeClr val="accent5">
                  <a:shade val="72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830-4A6A-A124-B1420F536094}"/>
              </c:ext>
            </c:extLst>
          </c:dPt>
          <c:dPt>
            <c:idx val="3"/>
            <c:bubble3D val="0"/>
            <c:spPr>
              <a:solidFill>
                <a:schemeClr val="accent5">
                  <a:shade val="86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830-4A6A-A124-B1420F53609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5830-4A6A-A124-B1420F536094}"/>
              </c:ext>
            </c:extLst>
          </c:dPt>
          <c:dPt>
            <c:idx val="5"/>
            <c:bubble3D val="0"/>
            <c:spPr>
              <a:solidFill>
                <a:schemeClr val="accent5">
                  <a:tint val="86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830-4A6A-A124-B1420F536094}"/>
              </c:ext>
            </c:extLst>
          </c:dPt>
          <c:dPt>
            <c:idx val="6"/>
            <c:bubble3D val="0"/>
            <c:spPr>
              <a:solidFill>
                <a:schemeClr val="accent5">
                  <a:tint val="72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5830-4A6A-A124-B1420F536094}"/>
              </c:ext>
            </c:extLst>
          </c:dPt>
          <c:dPt>
            <c:idx val="7"/>
            <c:bubble3D val="0"/>
            <c:spPr>
              <a:solidFill>
                <a:schemeClr val="accent5">
                  <a:tint val="58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5830-4A6A-A124-B1420F536094}"/>
              </c:ext>
            </c:extLst>
          </c:dPt>
          <c:dPt>
            <c:idx val="8"/>
            <c:bubble3D val="0"/>
            <c:spPr>
              <a:solidFill>
                <a:schemeClr val="accent5">
                  <a:tint val="44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5830-4A6A-A124-B1420F536094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358D16C-3B9C-4A5B-AA5F-2EEAF9CC35A6}" type="CATEGORYNAME">
                      <a:rPr lang="mk-MK"/>
                      <a:pPr>
                        <a:defRPr sz="1100">
                          <a:solidFill>
                            <a:srgbClr val="FF0000"/>
                          </a:solidFill>
                        </a:defRPr>
                      </a:pPr>
                      <a:t>[CATEGORY NAME]</a:t>
                    </a:fld>
                    <a:r>
                      <a:rPr lang="mk-MK" baseline="0" dirty="0"/>
                      <a:t>
23%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830-4A6A-A124-B1420F536094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8877C05-B8ED-4AE3-B628-37C306AFADF2}" type="CATEGORYNAME">
                      <a:rPr lang="mk-MK"/>
                      <a:pPr>
                        <a:defRPr sz="1100">
                          <a:solidFill>
                            <a:srgbClr val="FF0000"/>
                          </a:solidFill>
                        </a:defRPr>
                      </a:pPr>
                      <a:t>[CATEGORY NAME]</a:t>
                    </a:fld>
                    <a:r>
                      <a:rPr lang="mk-MK" baseline="0" dirty="0"/>
                      <a:t>
17%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830-4A6A-A124-B1420F536094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C007926-ED47-4668-9F0A-C28ABED8E578}" type="CATEGORYNAME">
                      <a:rPr lang="mk-MK" b="1"/>
                      <a:pPr>
                        <a:defRPr sz="1100">
                          <a:solidFill>
                            <a:srgbClr val="FF0000"/>
                          </a:solidFill>
                        </a:defRPr>
                      </a:pPr>
                      <a:t>[CATEGORY NAME]</a:t>
                    </a:fld>
                    <a:r>
                      <a:rPr lang="mk-MK" b="1" baseline="0" dirty="0"/>
                      <a:t>
11%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830-4A6A-A124-B1420F536094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BC54B34-75BF-40D1-9134-96DF87B4EB2B}" type="CATEGORYNAME">
                      <a:rPr lang="mk-MK"/>
                      <a:pPr>
                        <a:defRPr sz="1100">
                          <a:solidFill>
                            <a:srgbClr val="FF0000"/>
                          </a:solidFill>
                        </a:defRPr>
                      </a:pPr>
                      <a:t>[CATEGORY NAME]</a:t>
                    </a:fld>
                    <a:r>
                      <a:rPr lang="mk-MK" baseline="0" dirty="0"/>
                      <a:t>
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830-4A6A-A124-B1420F536094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AE04A7A-113F-4ECB-BA0C-078405406E1C}" type="CATEGORYNAME">
                      <a:rPr lang="mk-MK" b="1"/>
                      <a:pPr>
                        <a:defRPr sz="1100">
                          <a:solidFill>
                            <a:srgbClr val="FF0000"/>
                          </a:solidFill>
                        </a:defRPr>
                      </a:pPr>
                      <a:t>[CATEGORY NAME]</a:t>
                    </a:fld>
                    <a:r>
                      <a:rPr lang="mk-MK" b="1" baseline="0" dirty="0"/>
                      <a:t>
16%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830-4A6A-A124-B1420F536094}"/>
                </c:ext>
              </c:extLst>
            </c:dLbl>
            <c:dLbl>
              <c:idx val="5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5D1BAE5-9BFA-47BF-B48C-7022A50FC91E}" type="CATEGORYNAME">
                      <a:rPr lang="mk-MK"/>
                      <a:pPr>
                        <a:defRPr sz="1100">
                          <a:solidFill>
                            <a:srgbClr val="FF0000"/>
                          </a:solidFill>
                        </a:defRPr>
                      </a:pPr>
                      <a:t>[CATEGORY NAME]</a:t>
                    </a:fld>
                    <a:r>
                      <a:rPr lang="mk-MK" baseline="0" dirty="0"/>
                      <a:t>
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5830-4A6A-A124-B1420F536094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5830-4A6A-A124-B1420F536094}"/>
                </c:ext>
              </c:extLst>
            </c:dLbl>
            <c:dLbl>
              <c:idx val="7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CC36B1B-0444-4CAB-B324-56908A90B0BA}" type="CATEGORYNAME">
                      <a:rPr lang="mk-MK"/>
                      <a:pPr>
                        <a:defRPr sz="1100">
                          <a:solidFill>
                            <a:srgbClr val="FF0000"/>
                          </a:solidFill>
                        </a:defRPr>
                      </a:pPr>
                      <a:t>[CATEGORY NAME]</a:t>
                    </a:fld>
                    <a:r>
                      <a:rPr lang="mk-MK" baseline="0" dirty="0"/>
                      <a:t>
19%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5830-4A6A-A124-B1420F536094}"/>
                </c:ext>
              </c:extLst>
            </c:dLbl>
            <c:dLbl>
              <c:idx val="8"/>
              <c:layout>
                <c:manualLayout>
                  <c:x val="4.1666666666666664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830-4A6A-A124-B1420F5360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spc="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Грција</c:v>
                </c:pt>
                <c:pt idx="1">
                  <c:v>Словенија</c:v>
                </c:pt>
                <c:pt idx="2">
                  <c:v>Австрија</c:v>
                </c:pt>
                <c:pt idx="3">
                  <c:v>Германија</c:v>
                </c:pt>
                <c:pt idx="4">
                  <c:v>Турција</c:v>
                </c:pt>
                <c:pt idx="5">
                  <c:v>Бугарија</c:v>
                </c:pt>
                <c:pt idx="6">
                  <c:v>Швајцарија</c:v>
                </c:pt>
                <c:pt idx="7">
                  <c:v>домашни акционери</c:v>
                </c:pt>
                <c:pt idx="8">
                  <c:v>државна сопственост</c:v>
                </c:pt>
              </c:strCache>
            </c:strRef>
          </c:cat>
          <c:val>
            <c:numRef>
              <c:f>Sheet1!$C$2:$C$10</c:f>
              <c:numCache>
                <c:formatCode>0.0</c:formatCode>
                <c:ptCount val="9"/>
                <c:pt idx="0">
                  <c:v>24.9</c:v>
                </c:pt>
                <c:pt idx="1">
                  <c:v>16.3</c:v>
                </c:pt>
                <c:pt idx="2">
                  <c:v>10.6</c:v>
                </c:pt>
                <c:pt idx="3">
                  <c:v>3.7</c:v>
                </c:pt>
                <c:pt idx="4">
                  <c:v>13.6</c:v>
                </c:pt>
                <c:pt idx="5">
                  <c:v>6</c:v>
                </c:pt>
                <c:pt idx="6">
                  <c:v>0.8</c:v>
                </c:pt>
                <c:pt idx="7">
                  <c:v>20.399999999999999</c:v>
                </c:pt>
                <c:pt idx="8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5830-4A6A-A124-B1420F536094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0" i="0" u="none" strike="noStrike" kern="1200" cap="none" spc="0" normalizeH="0" baseline="0">
                <a:solidFill>
                  <a:sysClr val="windowText" lastClr="000000">
                    <a:lumMod val="50000"/>
                    <a:lumOff val="50000"/>
                  </a:sysClr>
                </a:solidFill>
                <a:latin typeface="+mn-lt"/>
                <a:ea typeface="+mj-ea"/>
                <a:cs typeface="+mj-cs"/>
              </a:defRPr>
            </a:pPr>
            <a:r>
              <a:rPr lang="mk-MK" sz="1100" b="1" i="0" u="none" strike="noStrike" kern="1200" cap="none" spc="0" normalizeH="0" baseline="0" dirty="0">
                <a:solidFill>
                  <a:srgbClr val="002060"/>
                </a:solidFill>
              </a:rPr>
              <a:t>Стапка на поврат на просечната актива (</a:t>
            </a:r>
            <a:r>
              <a:rPr lang="en-GB" sz="1100" b="1" i="0" u="none" strike="noStrike" kern="1200" cap="none" spc="0" normalizeH="0" baseline="0" dirty="0">
                <a:solidFill>
                  <a:srgbClr val="002060"/>
                </a:solidFill>
              </a:rPr>
              <a:t>ROAA)</a:t>
            </a:r>
            <a:endParaRPr lang="en-US" sz="1100" b="1" i="0" u="none" strike="noStrike" kern="1200" cap="none" spc="0" normalizeH="0" baseline="0" dirty="0">
              <a:solidFill>
                <a:srgbClr val="00206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100" b="0" i="0" u="none" strike="noStrike" kern="1200" cap="none" spc="0" normalizeH="0" baseline="0">
              <a:solidFill>
                <a:sysClr val="windowText" lastClr="000000">
                  <a:lumMod val="50000"/>
                  <a:lumOff val="50000"/>
                </a:sysClr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020842038424312"/>
          <c:y val="0.18636902116907295"/>
          <c:w val="0.85221674639162925"/>
          <c:h val="0.543109213809356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Sheet1!$A$49</c:f>
              <c:strCache>
                <c:ptCount val="1"/>
                <c:pt idx="0">
                  <c:v>ROA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00206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Sheet1!$B$2:$F$2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Sheet1!$B$49:$F$49</c:f>
              <c:numCache>
                <c:formatCode>0.00%</c:formatCode>
                <c:ptCount val="5"/>
                <c:pt idx="0">
                  <c:v>2.23E-2</c:v>
                </c:pt>
                <c:pt idx="1">
                  <c:v>2.1499999999999998E-2</c:v>
                </c:pt>
                <c:pt idx="2">
                  <c:v>2.3300000000000001E-2</c:v>
                </c:pt>
                <c:pt idx="3">
                  <c:v>0.02</c:v>
                </c:pt>
                <c:pt idx="4">
                  <c:v>2.34388637720814E-2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B6-4C1A-9EDD-913FDB4E2FA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84841327"/>
        <c:axId val="527915200"/>
      </c:barChart>
      <c:lineChart>
        <c:grouping val="standard"/>
        <c:varyColors val="0"/>
        <c:ser>
          <c:idx val="1"/>
          <c:order val="1"/>
          <c:tx>
            <c:strRef>
              <c:f>Sheet1!$A$50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rgbClr val="FC0CDA"/>
              </a:solidFill>
              <a:prstDash val="sysDot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rgbClr val="FC0CDA"/>
                    </a:solidFill>
                    <a:highlight>
                      <a:srgbClr val="FF99FF"/>
                    </a:highlight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Sheet1!$B$2:$F$2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Sheet1!$B$50:$F$50</c:f>
              <c:numCache>
                <c:formatCode>0.00%</c:formatCode>
                <c:ptCount val="5"/>
                <c:pt idx="0">
                  <c:v>6.1999999999999998E-3</c:v>
                </c:pt>
                <c:pt idx="1">
                  <c:v>6.4999999999999997E-3</c:v>
                </c:pt>
                <c:pt idx="2">
                  <c:v>6.4999999999999997E-3</c:v>
                </c:pt>
                <c:pt idx="3">
                  <c:v>6.3E-3</c:v>
                </c:pt>
                <c:pt idx="4">
                  <c:v>6.4999999999999997E-3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B6-4C1A-9EDD-913FDB4E2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4841327"/>
        <c:axId val="527915200"/>
      </c:lineChart>
      <c:catAx>
        <c:axId val="13848413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915200"/>
        <c:crosses val="autoZero"/>
        <c:auto val="1"/>
        <c:lblAlgn val="ctr"/>
        <c:lblOffset val="100"/>
        <c:noMultiLvlLbl val="0"/>
      </c:catAx>
      <c:valAx>
        <c:axId val="527915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4841327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0" i="0" u="none" strike="noStrike" kern="1200" cap="none" spc="0" normalizeH="0" baseline="0">
                <a:solidFill>
                  <a:sysClr val="windowText" lastClr="000000">
                    <a:lumMod val="50000"/>
                    <a:lumOff val="50000"/>
                  </a:sysClr>
                </a:solidFill>
                <a:latin typeface="+mn-lt"/>
                <a:ea typeface="+mj-ea"/>
                <a:cs typeface="+mj-cs"/>
              </a:defRPr>
            </a:pPr>
            <a:r>
              <a:rPr lang="ru-RU" sz="1100" b="1" i="0" u="none" strike="noStrike" kern="1200" cap="none" spc="0" normalizeH="0" baseline="0" dirty="0">
                <a:solidFill>
                  <a:srgbClr val="002060"/>
                </a:solidFill>
                <a:effectLst/>
              </a:rPr>
              <a:t>Стапка на поврат на просечниот капитал (ROAE)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100" b="0" i="0" u="none" strike="noStrike" kern="1200" cap="none" spc="0" normalizeH="0" baseline="0">
              <a:solidFill>
                <a:sysClr val="windowText" lastClr="000000">
                  <a:lumMod val="50000"/>
                  <a:lumOff val="50000"/>
                </a:sysClr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Sheet1!$A$51</c:f>
              <c:strCache>
                <c:ptCount val="1"/>
                <c:pt idx="0">
                  <c:v>ROE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00206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Sheet1!$B$2:$F$2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Sheet1!$B$51:$F$51</c:f>
              <c:numCache>
                <c:formatCode>0.00%</c:formatCode>
                <c:ptCount val="5"/>
                <c:pt idx="0">
                  <c:v>0.17580000000000001</c:v>
                </c:pt>
                <c:pt idx="1">
                  <c:v>0.17050000000000001</c:v>
                </c:pt>
                <c:pt idx="2">
                  <c:v>0.1827</c:v>
                </c:pt>
                <c:pt idx="3">
                  <c:v>0.1613</c:v>
                </c:pt>
                <c:pt idx="4">
                  <c:v>0.182311022823233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46-4B4E-B156-94214A4A9B6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30571695"/>
        <c:axId val="535620944"/>
      </c:barChart>
      <c:lineChart>
        <c:grouping val="standard"/>
        <c:varyColors val="0"/>
        <c:ser>
          <c:idx val="1"/>
          <c:order val="1"/>
          <c:tx>
            <c:strRef>
              <c:f>Sheet1!$A$52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rgbClr val="FC0CDA"/>
              </a:solidFill>
              <a:prstDash val="sysDot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rgbClr val="FC0CDA"/>
                    </a:solidFill>
                    <a:highlight>
                      <a:srgbClr val="FF99FF"/>
                    </a:highlight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Sheet1!$B$2:$F$2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Sheet1!$B$52:$F$52</c:f>
              <c:numCache>
                <c:formatCode>0.00%</c:formatCode>
                <c:ptCount val="5"/>
                <c:pt idx="0">
                  <c:v>9.5600000000000004E-2</c:v>
                </c:pt>
                <c:pt idx="1">
                  <c:v>0.1004</c:v>
                </c:pt>
                <c:pt idx="2">
                  <c:v>0.10009999999999999</c:v>
                </c:pt>
                <c:pt idx="3">
                  <c:v>9.3100000000000002E-2</c:v>
                </c:pt>
                <c:pt idx="4">
                  <c:v>9.6699999999999994E-2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46-4B4E-B156-94214A4A9B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0571695"/>
        <c:axId val="535620944"/>
      </c:lineChart>
      <c:catAx>
        <c:axId val="213057169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5620944"/>
        <c:crosses val="autoZero"/>
        <c:auto val="1"/>
        <c:lblAlgn val="ctr"/>
        <c:lblOffset val="100"/>
        <c:noMultiLvlLbl val="0"/>
      </c:catAx>
      <c:valAx>
        <c:axId val="535620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0571695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1" i="0" u="none" strike="noStrike" kern="1200" cap="none" spc="0" normalizeH="0" baseline="0">
                <a:solidFill>
                  <a:srgbClr val="002060"/>
                </a:solidFill>
                <a:latin typeface="+mn-lt"/>
                <a:ea typeface="+mj-ea"/>
                <a:cs typeface="+mj-cs"/>
              </a:defRPr>
            </a:pPr>
            <a:r>
              <a:rPr lang="mk-MK" sz="1050">
                <a:solidFill>
                  <a:srgbClr val="002060"/>
                </a:solidFill>
                <a:latin typeface="+mn-lt"/>
              </a:rPr>
              <a:t>Оперативни трошоци / Вкупни редовни приходи </a:t>
            </a:r>
            <a:endParaRPr lang="en-US" sz="1050">
              <a:solidFill>
                <a:srgbClr val="002060"/>
              </a:solidFill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cap="none" spc="0" normalizeH="0" baseline="0">
              <a:solidFill>
                <a:srgbClr val="002060"/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"/>
          <c:y val="0.15194444444444444"/>
          <c:w val="0.8666666666666667"/>
          <c:h val="0.584405074365704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Sheet1!$A$54</c:f>
              <c:strCache>
                <c:ptCount val="1"/>
                <c:pt idx="0">
                  <c:v>Оперативни трошоци / Вкупни редовни приходи 
Cost-to-income ratio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Sheet1!$B$53:$F$53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Sheet1!$B$54:$F$54</c:f>
              <c:numCache>
                <c:formatCode>0.00%</c:formatCode>
                <c:ptCount val="5"/>
                <c:pt idx="0">
                  <c:v>0.43209999999999998</c:v>
                </c:pt>
                <c:pt idx="1">
                  <c:v>0.43690000000000001</c:v>
                </c:pt>
                <c:pt idx="2">
                  <c:v>0.42430000000000001</c:v>
                </c:pt>
                <c:pt idx="3">
                  <c:v>0.434</c:v>
                </c:pt>
                <c:pt idx="4">
                  <c:v>0.40659632753290897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27-49DB-961B-5FE67F1CDA0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04629647"/>
        <c:axId val="304630127"/>
      </c:barChart>
      <c:lineChart>
        <c:grouping val="standard"/>
        <c:varyColors val="0"/>
        <c:ser>
          <c:idx val="1"/>
          <c:order val="1"/>
          <c:tx>
            <c:strRef>
              <c:f>Sheet1!$A$55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FF0909"/>
                    </a:solidFill>
                    <a:highlight>
                      <a:srgbClr val="FF99FF"/>
                    </a:highlight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Sheet1!$B$53:$F$53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Sheet1!$B$55:$F$55</c:f>
              <c:numCache>
                <c:formatCode>0.00%</c:formatCode>
                <c:ptCount val="5"/>
                <c:pt idx="0">
                  <c:v>0.60360000000000003</c:v>
                </c:pt>
                <c:pt idx="1">
                  <c:v>0.57320000000000004</c:v>
                </c:pt>
                <c:pt idx="2">
                  <c:v>0.55959999999999999</c:v>
                </c:pt>
                <c:pt idx="3">
                  <c:v>0.57020000000000004</c:v>
                </c:pt>
                <c:pt idx="4">
                  <c:v>0.55940000000000001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27-49DB-961B-5FE67F1CDA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4629647"/>
        <c:axId val="304630127"/>
      </c:lineChart>
      <c:catAx>
        <c:axId val="3046296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4630127"/>
        <c:crosses val="autoZero"/>
        <c:auto val="1"/>
        <c:lblAlgn val="ctr"/>
        <c:lblOffset val="100"/>
        <c:noMultiLvlLbl val="0"/>
      </c:catAx>
      <c:valAx>
        <c:axId val="304630127"/>
        <c:scaling>
          <c:orientation val="minMax"/>
          <c:min val="0.4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304629647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1" i="0" u="none" strike="noStrike" kern="1200" cap="none" spc="0" normalizeH="0" baseline="0">
                <a:solidFill>
                  <a:srgbClr val="002060"/>
                </a:solidFill>
                <a:latin typeface="+mn-lt"/>
                <a:ea typeface="+mj-ea"/>
                <a:cs typeface="+mj-cs"/>
              </a:defRPr>
            </a:pPr>
            <a:r>
              <a:rPr lang="mk-MK" sz="1050">
                <a:solidFill>
                  <a:srgbClr val="002060"/>
                </a:solidFill>
                <a:latin typeface="+mn-lt"/>
              </a:rPr>
              <a:t>Нето камати/ редовни приходи</a:t>
            </a:r>
            <a:endParaRPr lang="en-US" sz="1050">
              <a:solidFill>
                <a:srgbClr val="002060"/>
              </a:solidFill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cap="none" spc="0" normalizeH="0" baseline="0">
              <a:solidFill>
                <a:srgbClr val="002060"/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Sheet1!$A$56</c:f>
              <c:strCache>
                <c:ptCount val="1"/>
                <c:pt idx="0">
                  <c:v>Нето камати/ редовни приходи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Sheet1!$B$46:$F$46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Sheet1!$B$56:$F$56</c:f>
              <c:numCache>
                <c:formatCode>0.00%</c:formatCode>
                <c:ptCount val="5"/>
                <c:pt idx="0">
                  <c:v>0.70399999999999996</c:v>
                </c:pt>
                <c:pt idx="1">
                  <c:v>0.70150000000000001</c:v>
                </c:pt>
                <c:pt idx="2">
                  <c:v>0.70720000000000005</c:v>
                </c:pt>
                <c:pt idx="3">
                  <c:v>0.70679999999999998</c:v>
                </c:pt>
                <c:pt idx="4">
                  <c:v>0.74014512202248495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ED-4E27-A213-4D13A16CD8E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1795640751"/>
        <c:axId val="1795617231"/>
      </c:barChart>
      <c:lineChart>
        <c:grouping val="standard"/>
        <c:varyColors val="0"/>
        <c:ser>
          <c:idx val="1"/>
          <c:order val="1"/>
          <c:tx>
            <c:strRef>
              <c:f>Sheet1!$A$57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FF0909"/>
                    </a:solidFill>
                    <a:highlight>
                      <a:srgbClr val="FF99FF"/>
                    </a:highlight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Sheet1!$B$46:$F$46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Sheet1!$B$57:$F$57</c:f>
              <c:numCache>
                <c:formatCode>0.00%</c:formatCode>
                <c:ptCount val="5"/>
                <c:pt idx="0">
                  <c:v>0.58709999999999996</c:v>
                </c:pt>
                <c:pt idx="1">
                  <c:v>0.59499999999999997</c:v>
                </c:pt>
                <c:pt idx="2">
                  <c:v>0.60560000000000003</c:v>
                </c:pt>
                <c:pt idx="3">
                  <c:v>0.61109999999999998</c:v>
                </c:pt>
                <c:pt idx="4">
                  <c:v>0.60509999999999997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6ED-4E27-A213-4D13A16CD8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95640751"/>
        <c:axId val="1795617231"/>
      </c:lineChart>
      <c:catAx>
        <c:axId val="1795640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5617231"/>
        <c:crosses val="autoZero"/>
        <c:auto val="1"/>
        <c:lblAlgn val="ctr"/>
        <c:lblOffset val="100"/>
        <c:noMultiLvlLbl val="0"/>
      </c:catAx>
      <c:valAx>
        <c:axId val="1795617231"/>
        <c:scaling>
          <c:orientation val="minMax"/>
          <c:min val="0.5"/>
        </c:scaling>
        <c:delete val="1"/>
        <c:axPos val="l"/>
        <c:numFmt formatCode="0.00%" sourceLinked="1"/>
        <c:majorTickMark val="none"/>
        <c:minorTickMark val="none"/>
        <c:tickLblPos val="nextTo"/>
        <c:crossAx val="1795640751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1" i="0" u="none" strike="noStrike" kern="1200" cap="none" spc="0" normalizeH="0" baseline="0">
                <a:solidFill>
                  <a:srgbClr val="002060"/>
                </a:solidFill>
                <a:latin typeface="+mn-lt"/>
                <a:ea typeface="+mj-ea"/>
                <a:cs typeface="+mj-cs"/>
              </a:defRPr>
            </a:pPr>
            <a:r>
              <a:rPr lang="ru-RU" sz="1100" b="1" i="0" u="none" strike="noStrike" kern="1200" cap="none" spc="0" normalizeH="0" baseline="0" dirty="0">
                <a:solidFill>
                  <a:srgbClr val="002060"/>
                </a:solidFill>
              </a:rPr>
              <a:t>У</a:t>
            </a:r>
            <a:r>
              <a:rPr lang="mk-MK" sz="1100" b="1" i="0" u="none" strike="noStrike" kern="1200" cap="none" spc="0" normalizeH="0" baseline="0" dirty="0">
                <a:solidFill>
                  <a:srgbClr val="002060"/>
                </a:solidFill>
              </a:rPr>
              <a:t>ЧЕСТВО НА СТРАНСКИ КАПИТАЛ</a:t>
            </a:r>
            <a:endParaRPr lang="ru-RU" sz="1100" b="1" i="0" u="none" strike="noStrike" kern="1200" cap="none" spc="0" normalizeH="0" baseline="0" dirty="0">
              <a:solidFill>
                <a:srgbClr val="00206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100" b="1" i="0" u="none" strike="noStrike" kern="1200" cap="none" spc="0" normalizeH="0" baseline="0">
              <a:solidFill>
                <a:srgbClr val="002060"/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'Странски капитал во вкупниот'!$A$14:$AA$14</c:f>
              <c:strCache>
                <c:ptCount val="27"/>
                <c:pt idx="0">
                  <c:v>Учество на странскиот капитал во вкупниот капитал*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'Странски капитал во вкупниот'!$AB$13:$AN$13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'Странски капитал во вкупниот'!$AB$14:$AN$14</c:f>
              <c:numCache>
                <c:formatCode>0.0%</c:formatCode>
                <c:ptCount val="7"/>
                <c:pt idx="0">
                  <c:v>0.74364480613881534</c:v>
                </c:pt>
                <c:pt idx="1">
                  <c:v>0.72885806445272527</c:v>
                </c:pt>
                <c:pt idx="2">
                  <c:v>0.75365272744995504</c:v>
                </c:pt>
                <c:pt idx="3">
                  <c:v>0.75407264972055976</c:v>
                </c:pt>
                <c:pt idx="4">
                  <c:v>0.76289609687090398</c:v>
                </c:pt>
                <c:pt idx="5">
                  <c:v>0.77715436819894623</c:v>
                </c:pt>
                <c:pt idx="6">
                  <c:v>0.78819625574543817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4CB-4002-BC93-88DDA4B220B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660190879"/>
        <c:axId val="1660191359"/>
      </c:lineChart>
      <c:catAx>
        <c:axId val="1660190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0191359"/>
        <c:crosses val="autoZero"/>
        <c:auto val="1"/>
        <c:lblAlgn val="ctr"/>
        <c:lblOffset val="100"/>
        <c:noMultiLvlLbl val="0"/>
      </c:catAx>
      <c:valAx>
        <c:axId val="1660191359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660190879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cap="none" spc="0" normalizeH="0" baseline="0">
                <a:solidFill>
                  <a:sysClr val="windowText" lastClr="000000">
                    <a:lumMod val="50000"/>
                    <a:lumOff val="50000"/>
                  </a:sysClr>
                </a:solidFill>
                <a:latin typeface="+mj-lt"/>
                <a:ea typeface="+mj-ea"/>
                <a:cs typeface="+mj-cs"/>
              </a:defRPr>
            </a:pPr>
            <a:r>
              <a:rPr lang="mk-MK" sz="1100" b="1" i="0" u="none" strike="noStrike" kern="1200" cap="none" spc="0" normalizeH="0" baseline="0" dirty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</a:rPr>
              <a:t>Ниво на финансиска интермедијација</a:t>
            </a:r>
            <a:endParaRPr lang="en-US" sz="1100" b="1" i="0" u="none" strike="noStrike" kern="1200" cap="none" spc="0" normalizeH="0" baseline="0" dirty="0">
              <a:solidFill>
                <a:prstClr val="black">
                  <a:lumMod val="50000"/>
                  <a:lumOff val="50000"/>
                </a:prstClr>
              </a:solidFill>
              <a:latin typeface="+mn-lt"/>
            </a:endParaRPr>
          </a:p>
        </c:rich>
      </c:tx>
      <c:layout>
        <c:manualLayout>
          <c:xMode val="edge"/>
          <c:yMode val="edge"/>
          <c:x val="0.24089566929133863"/>
          <c:y val="3.70370370370370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600" b="1" i="0" u="none" strike="noStrike" kern="1200" cap="none" spc="0" normalizeH="0" baseline="0">
              <a:solidFill>
                <a:sysClr val="windowText" lastClr="000000">
                  <a:lumMod val="50000"/>
                  <a:lumOff val="50000"/>
                </a:sys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АКТИВА/БДП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Sheet1!$B$2:$F$2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Sheet1!$B$3:$F$3</c:f>
              <c:numCache>
                <c:formatCode>0.0</c:formatCode>
                <c:ptCount val="5"/>
                <c:pt idx="0">
                  <c:v>83.665225537185734</c:v>
                </c:pt>
                <c:pt idx="1">
                  <c:v>83.271966507350768</c:v>
                </c:pt>
                <c:pt idx="2">
                  <c:v>85.209015488221809</c:v>
                </c:pt>
                <c:pt idx="3">
                  <c:v>88.832976158800648</c:v>
                </c:pt>
                <c:pt idx="4">
                  <c:v>87.117962394465394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E8B-4137-8676-6D992BF5A2A2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ДЕПОЗИТИ/БДП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Sheet1!$B$2:$F$2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Sheet1!$B$4:$F$4</c:f>
              <c:numCache>
                <c:formatCode>0.0</c:formatCode>
                <c:ptCount val="5"/>
                <c:pt idx="0">
                  <c:v>60.671745541009791</c:v>
                </c:pt>
                <c:pt idx="1">
                  <c:v>60.730440955310719</c:v>
                </c:pt>
                <c:pt idx="2">
                  <c:v>62.511466964341189</c:v>
                </c:pt>
                <c:pt idx="3">
                  <c:v>64.191698869063757</c:v>
                </c:pt>
                <c:pt idx="4">
                  <c:v>63.018483670321402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E8B-4137-8676-6D992BF5A2A2}"/>
            </c:ext>
          </c:extLst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КРЕДИТИ/БДП</c:v>
                </c:pt>
              </c:strCache>
            </c:strRef>
          </c:tx>
          <c:spPr>
            <a:ln w="22225" cap="rnd">
              <a:solidFill>
                <a:srgbClr val="0DFB18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DFB18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Sheet1!$B$2:$F$2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Sheet1!$B$5:$F$5</c:f>
              <c:numCache>
                <c:formatCode>0.0</c:formatCode>
                <c:ptCount val="5"/>
                <c:pt idx="0">
                  <c:v>51.881978764448988</c:v>
                </c:pt>
                <c:pt idx="1">
                  <c:v>51.246903843093705</c:v>
                </c:pt>
                <c:pt idx="2">
                  <c:v>52.34087180361491</c:v>
                </c:pt>
                <c:pt idx="3">
                  <c:v>52.409475723223252</c:v>
                </c:pt>
                <c:pt idx="4">
                  <c:v>52.461155174364208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E8B-4137-8676-6D992BF5A2A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53106047"/>
        <c:axId val="153094047"/>
      </c:lineChart>
      <c:catAx>
        <c:axId val="1531060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094047"/>
        <c:crosses val="autoZero"/>
        <c:auto val="1"/>
        <c:lblAlgn val="ctr"/>
        <c:lblOffset val="100"/>
        <c:noMultiLvlLbl val="0"/>
      </c:catAx>
      <c:valAx>
        <c:axId val="153094047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106047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5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mk-MK" sz="1200" dirty="0">
                <a:solidFill>
                  <a:srgbClr val="002060"/>
                </a:solidFill>
              </a:rPr>
              <a:t>АКТИВА </a:t>
            </a:r>
            <a:endParaRPr lang="en-US" sz="1200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43846522309711289"/>
          <c:y val="0.115740740740740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5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'Вкупна актива'!$ET$22:$EX$22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'Вкупна актива'!$ET$23:$EX$23</c:f>
              <c:numCache>
                <c:formatCode>_(* #,##0_);_(* \(#,##0\);_(* "-"??_);_(@_)</c:formatCode>
                <c:ptCount val="5"/>
                <c:pt idx="0">
                  <c:v>675890.60100000002</c:v>
                </c:pt>
                <c:pt idx="1">
                  <c:v>699060.12400000007</c:v>
                </c:pt>
                <c:pt idx="2">
                  <c:v>703788.61600000004</c:v>
                </c:pt>
                <c:pt idx="3">
                  <c:v>746739.45400000003</c:v>
                </c:pt>
                <c:pt idx="4">
                  <c:v>738937.68200000003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D2-42D9-84C5-424F066AE9D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679332960"/>
        <c:axId val="679335360"/>
      </c:barChart>
      <c:catAx>
        <c:axId val="67933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9335360"/>
        <c:crosses val="autoZero"/>
        <c:auto val="1"/>
        <c:lblAlgn val="ctr"/>
        <c:lblOffset val="100"/>
        <c:noMultiLvlLbl val="0"/>
      </c:catAx>
      <c:valAx>
        <c:axId val="679335360"/>
        <c:scaling>
          <c:orientation val="minMax"/>
        </c:scaling>
        <c:delete val="1"/>
        <c:axPos val="l"/>
        <c:numFmt formatCode="_(* #,##0_);_(* \(#,##0\);_(* &quot;-&quot;??_);_(@_)" sourceLinked="1"/>
        <c:majorTickMark val="none"/>
        <c:minorTickMark val="none"/>
        <c:tickLblPos val="nextTo"/>
        <c:crossAx val="679332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mk-MK" dirty="0"/>
              <a:t>Структура на актива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Sheet1!$E$33</c:f>
              <c:strCache>
                <c:ptCount val="1"/>
                <c:pt idx="0">
                  <c:v>30.09.2021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explosion val="4"/>
          <c:dPt>
            <c:idx val="0"/>
            <c:bubble3D val="0"/>
            <c:spPr>
              <a:gradFill rotWithShape="1">
                <a:gsLst>
                  <a:gs pos="0">
                    <a:schemeClr val="accent5">
                      <a:shade val="65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hade val="65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shade val="65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rgbClr val="00B0F0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801C-4171-8762-A971765DD64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rgbClr val="00B0F0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801C-4171-8762-A971765DD64D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5">
                      <a:tint val="65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tint val="65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tint val="65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rgbClr val="00B0F0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801C-4171-8762-A971765DD64D}"/>
              </c:ext>
            </c:extLst>
          </c:dPt>
          <c:dLbls>
            <c:dLbl>
              <c:idx val="0"/>
              <c:layout>
                <c:manualLayout>
                  <c:x val="-1.9200815957874945E-7"/>
                  <c:y val="-4.192283625384109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mk-MK" sz="800" dirty="0"/>
                      <a:t>ликвидна актива</a:t>
                    </a:r>
                    <a:r>
                      <a:rPr lang="mk-MK" sz="800" baseline="0" dirty="0"/>
                      <a:t>
31%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154108821008454"/>
                      <c:h val="0.2649950801482235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801C-4171-8762-A971765DD64D}"/>
                </c:ext>
              </c:extLst>
            </c:dLbl>
            <c:dLbl>
              <c:idx val="1"/>
              <c:layout>
                <c:manualLayout>
                  <c:x val="2.2336693220115073E-2"/>
                  <c:y val="-8.403874470505323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4466686-F041-405C-89C2-35F8DC4472E2}" type="CATEGORYNAME">
                      <a:rPr lang="mk-MK" sz="800"/>
                      <a:pPr>
                        <a:defRPr sz="800"/>
                      </a:pPr>
                      <a:t>[CATEGORY NAME]</a:t>
                    </a:fld>
                    <a:r>
                      <a:rPr lang="mk-MK" sz="800" baseline="0" dirty="0"/>
                      <a:t>
60%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663988792867742"/>
                      <c:h val="0.1605876063157094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01C-4171-8762-A971765DD64D}"/>
                </c:ext>
              </c:extLst>
            </c:dLbl>
            <c:dLbl>
              <c:idx val="2"/>
              <c:layout>
                <c:manualLayout>
                  <c:x val="-0.18839085739282591"/>
                  <c:y val="8.0179352580927385E-2"/>
                </c:manualLayout>
              </c:layout>
              <c:tx>
                <c:rich>
                  <a:bodyPr/>
                  <a:lstStyle/>
                  <a:p>
                    <a:fld id="{747F1DA3-CD67-411D-B379-6A3C2B2903FD}" type="CATEGORYNAME">
                      <a:rPr lang="mk-MK"/>
                      <a:pPr/>
                      <a:t>[CATEGORY NAME]</a:t>
                    </a:fld>
                    <a:r>
                      <a:rPr lang="mk-MK" baseline="0" dirty="0"/>
                      <a:t>
9%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01C-4171-8762-A971765DD6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Sheet1!$D$34:$D$36</c:f>
              <c:strCache>
                <c:ptCount val="3"/>
                <c:pt idx="0">
                  <c:v>високоликвидна актива </c:v>
                </c:pt>
                <c:pt idx="1">
                  <c:v>кредити </c:v>
                </c:pt>
                <c:pt idx="2">
                  <c:v>останата актива </c:v>
                </c:pt>
              </c:strCache>
            </c:strRef>
          </c:cat>
          <c:val>
            <c:numRef>
              <c:f>Sheet1!$E$34:$E$36</c:f>
              <c:numCache>
                <c:formatCode>0.00%</c:formatCode>
                <c:ptCount val="3"/>
                <c:pt idx="0">
                  <c:v>0.316</c:v>
                </c:pt>
                <c:pt idx="1">
                  <c:v>0.61099999999999999</c:v>
                </c:pt>
                <c:pt idx="2">
                  <c:v>7.3000000000000009E-2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01C-4171-8762-A971765DD64D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Sheet1!$A$7</c:f>
              <c:strCache>
                <c:ptCount val="1"/>
                <c:pt idx="0">
                  <c:v>Стапката на покриеност со ликвидност </c:v>
                </c:pt>
              </c:strCache>
            </c:strRef>
          </c:tx>
          <c:spPr>
            <a:solidFill>
              <a:schemeClr val="bg1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Sheet1!$B$2:$F$2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Sheet1!$B$7:$F$7</c:f>
              <c:numCache>
                <c:formatCode>0.0%</c:formatCode>
                <c:ptCount val="5"/>
                <c:pt idx="0">
                  <c:v>2.6953</c:v>
                </c:pt>
                <c:pt idx="1">
                  <c:v>2.7530000000000001</c:v>
                </c:pt>
                <c:pt idx="2">
                  <c:v>2.6840999999999999</c:v>
                </c:pt>
                <c:pt idx="3">
                  <c:v>2.6345999999999998</c:v>
                </c:pt>
                <c:pt idx="4">
                  <c:v>2.7913000000000001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AE-481B-8BD3-1457E9D5DF5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35024687"/>
        <c:axId val="962464080"/>
      </c:barChart>
      <c:lineChart>
        <c:grouping val="standard"/>
        <c:varyColors val="0"/>
        <c:ser>
          <c:idx val="3"/>
          <c:order val="1"/>
          <c:tx>
            <c:strRef>
              <c:f>Sheet1!$A$8</c:f>
              <c:strCache>
                <c:ptCount val="1"/>
                <c:pt idx="0">
                  <c:v>ЕУ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Sheet1!$B$2:$F$2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Sheet1!$B$8:$F$8</c:f>
              <c:numCache>
                <c:formatCode>0.0%</c:formatCode>
                <c:ptCount val="5"/>
                <c:pt idx="0">
                  <c:v>1.6127</c:v>
                </c:pt>
                <c:pt idx="1">
                  <c:v>1.5795999999999999</c:v>
                </c:pt>
                <c:pt idx="2">
                  <c:v>1.5878000000000001</c:v>
                </c:pt>
                <c:pt idx="3">
                  <c:v>1.6439999999999999</c:v>
                </c:pt>
                <c:pt idx="4">
                  <c:v>1.5785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AE-481B-8BD3-1457E9D5DF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5024687"/>
        <c:axId val="962464080"/>
      </c:lineChart>
      <c:catAx>
        <c:axId val="2135024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2464080"/>
        <c:crosses val="autoZero"/>
        <c:auto val="1"/>
        <c:lblAlgn val="ctr"/>
        <c:lblOffset val="100"/>
        <c:noMultiLvlLbl val="0"/>
      </c:catAx>
      <c:valAx>
        <c:axId val="962464080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2135024687"/>
        <c:crosses val="autoZero"/>
        <c:crossBetween val="between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r">
              <a:defRPr sz="105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j-ea"/>
                <a:cs typeface="+mj-cs"/>
              </a:defRPr>
            </a:pPr>
            <a:r>
              <a:rPr lang="mk-MK" sz="1100">
                <a:solidFill>
                  <a:srgbClr val="002060"/>
                </a:solidFill>
                <a:latin typeface="+mn-lt"/>
              </a:rPr>
              <a:t>Покриеност со ликвидност</a:t>
            </a:r>
          </a:p>
          <a:p>
            <a:pPr algn="r">
              <a:defRPr sz="1050">
                <a:latin typeface="+mn-lt"/>
              </a:defRPr>
            </a:pPr>
            <a:r>
              <a:rPr lang="en-US" sz="1100">
                <a:solidFill>
                  <a:srgbClr val="002060"/>
                </a:solidFill>
                <a:latin typeface="+mn-lt"/>
              </a:rPr>
              <a:t>Liquidity Coverage Ratio</a:t>
            </a:r>
          </a:p>
          <a:p>
            <a:pPr algn="r">
              <a:defRPr sz="1050">
                <a:latin typeface="+mn-lt"/>
              </a:defRPr>
            </a:pPr>
            <a:r>
              <a:rPr lang="en-US" sz="1100" b="0">
                <a:solidFill>
                  <a:srgbClr val="002060"/>
                </a:solidFill>
                <a:latin typeface="+mn-lt"/>
              </a:rPr>
              <a:t>(</a:t>
            </a:r>
            <a:r>
              <a:rPr lang="mk-MK" sz="1100" b="0">
                <a:solidFill>
                  <a:srgbClr val="002060"/>
                </a:solidFill>
                <a:latin typeface="+mn-lt"/>
              </a:rPr>
              <a:t>согласно меѓународната спогодба Базел 3)</a:t>
            </a:r>
            <a:endParaRPr lang="en-US" sz="1100" b="0">
              <a:solidFill>
                <a:srgbClr val="002060"/>
              </a:solidFill>
              <a:latin typeface="+mn-lt"/>
            </a:endParaRPr>
          </a:p>
        </c:rich>
      </c:tx>
      <c:layout>
        <c:manualLayout>
          <c:xMode val="edge"/>
          <c:yMode val="edge"/>
          <c:x val="0.48891261982810091"/>
          <c:y val="2.69984820744502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r">
            <a:defRPr sz="105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2601354015297449E-2"/>
          <c:y val="0.32092552731552676"/>
          <c:w val="0.98453741565566111"/>
          <c:h val="0.40334959419835187"/>
        </c:manualLayout>
      </c:layout>
      <c:lineChart>
        <c:grouping val="standard"/>
        <c:varyColors val="0"/>
        <c:ser>
          <c:idx val="0"/>
          <c:order val="0"/>
          <c:tx>
            <c:strRef>
              <c:f>Sheet1!$A$10</c:f>
              <c:strCache>
                <c:ptCount val="1"/>
                <c:pt idx="0">
                  <c:v>Ликвидна актива/Краткорочни обврски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Sheet1!$B$9:$F$9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Sheet1!$B$10:$F$10</c:f>
              <c:numCache>
                <c:formatCode>0%</c:formatCode>
                <c:ptCount val="5"/>
                <c:pt idx="0">
                  <c:v>0.47299999999999998</c:v>
                </c:pt>
                <c:pt idx="1">
                  <c:v>0.48699999999999999</c:v>
                </c:pt>
                <c:pt idx="2">
                  <c:v>0.50449999999999995</c:v>
                </c:pt>
                <c:pt idx="3">
                  <c:v>0.52300000000000002</c:v>
                </c:pt>
                <c:pt idx="4">
                  <c:v>0.5242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8B-4B27-BB13-C4DF7E7AE756}"/>
            </c:ext>
          </c:extLst>
        </c:ser>
        <c:ser>
          <c:idx val="1"/>
          <c:order val="1"/>
          <c:tx>
            <c:strRef>
              <c:f>Sheet1!$A$11</c:f>
              <c:strCache>
                <c:ptCount val="1"/>
                <c:pt idx="0">
                  <c:v>Ликвидна актива/Депозити население</c:v>
                </c:pt>
              </c:strCache>
            </c:strRef>
          </c:tx>
          <c:spPr>
            <a:ln w="2222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Sheet1!$B$9:$F$9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Sheet1!$B$11:$F$11</c:f>
              <c:numCache>
                <c:formatCode>0%</c:formatCode>
                <c:ptCount val="5"/>
                <c:pt idx="0">
                  <c:v>0.57899999999999996</c:v>
                </c:pt>
                <c:pt idx="1">
                  <c:v>0.60099999999999998</c:v>
                </c:pt>
                <c:pt idx="2">
                  <c:v>0.61899999999999999</c:v>
                </c:pt>
                <c:pt idx="3">
                  <c:v>0.65300000000000002</c:v>
                </c:pt>
                <c:pt idx="4">
                  <c:v>0.61760000000000004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8B-4B27-BB13-C4DF7E7AE756}"/>
            </c:ext>
          </c:extLst>
        </c:ser>
        <c:ser>
          <c:idx val="2"/>
          <c:order val="2"/>
          <c:tx>
            <c:strRef>
              <c:f>Sheet1!$A$12</c:f>
              <c:strCache>
                <c:ptCount val="1"/>
                <c:pt idx="0">
                  <c:v>Кредити/Депозити</c:v>
                </c:pt>
              </c:strCache>
            </c:strRef>
          </c:tx>
          <c:spPr>
            <a:ln w="22225" cap="rnd">
              <a:solidFill>
                <a:schemeClr val="accent2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Sheet1!$B$9:$F$9</c:f>
              <c:strCache>
                <c:ptCount val="5"/>
                <c:pt idx="0">
                  <c:v>3/2023</c:v>
                </c:pt>
                <c:pt idx="1">
                  <c:v>6/2023</c:v>
                </c:pt>
                <c:pt idx="2">
                  <c:v>9/2023</c:v>
                </c:pt>
                <c:pt idx="3">
                  <c:v>12/2023</c:v>
                </c:pt>
                <c:pt idx="4">
                  <c:v>3/2024</c:v>
                </c:pt>
              </c:strCache>
            </c:strRef>
          </c:cat>
          <c:val>
            <c:numRef>
              <c:f>Sheet1!$B$12:$F$12</c:f>
              <c:numCache>
                <c:formatCode>0%</c:formatCode>
                <c:ptCount val="5"/>
                <c:pt idx="0">
                  <c:v>0.85512586298313198</c:v>
                </c:pt>
                <c:pt idx="1">
                  <c:v>0.84384248347915403</c:v>
                </c:pt>
                <c:pt idx="2">
                  <c:v>0.83730032816974276</c:v>
                </c:pt>
                <c:pt idx="3">
                  <c:v>0.81645360840026537</c:v>
                </c:pt>
                <c:pt idx="4">
                  <c:v>0.83250000000000002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78B-4B27-BB13-C4DF7E7AE75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53082527"/>
        <c:axId val="153077247"/>
      </c:lineChart>
      <c:catAx>
        <c:axId val="153082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077247"/>
        <c:crosses val="autoZero"/>
        <c:auto val="1"/>
        <c:lblAlgn val="ctr"/>
        <c:lblOffset val="100"/>
        <c:noMultiLvlLbl val="0"/>
      </c:catAx>
      <c:valAx>
        <c:axId val="153077247"/>
        <c:scaling>
          <c:orientation val="minMax"/>
          <c:min val="0.4"/>
        </c:scaling>
        <c:delete val="1"/>
        <c:axPos val="l"/>
        <c:numFmt formatCode="0%" sourceLinked="1"/>
        <c:majorTickMark val="none"/>
        <c:minorTickMark val="none"/>
        <c:tickLblPos val="nextTo"/>
        <c:crossAx val="153082527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1.6473477296024695E-2"/>
          <c:y val="0.79942700108988496"/>
          <c:w val="0.66376263052955287"/>
          <c:h val="0.166311764642406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r"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mk-MK" sz="1100" b="1" i="0" u="none" strike="noStrike" kern="1200" cap="none" spc="0" normalizeH="0" baseline="0" dirty="0">
                <a:solidFill>
                  <a:srgbClr val="002060"/>
                </a:solidFill>
                <a:latin typeface="+mn-lt"/>
              </a:rPr>
              <a:t>Ликвидни средства/Актива</a:t>
            </a:r>
          </a:p>
          <a:p>
            <a:pPr algn="r">
              <a:defRPr/>
            </a:pPr>
            <a:r>
              <a:rPr lang="mk-MK" sz="1100" b="1" i="0" u="none" strike="noStrike" kern="1200" cap="none" spc="0" normalizeH="0" baseline="0" dirty="0">
                <a:solidFill>
                  <a:srgbClr val="002060"/>
                </a:solidFill>
                <a:latin typeface="+mn-lt"/>
              </a:rPr>
              <a:t>Кредити/Актива</a:t>
            </a:r>
            <a:endParaRPr lang="en-US" sz="1100" b="1" i="0" u="none" strike="noStrike" kern="1200" cap="none" spc="0" normalizeH="0" baseline="0" dirty="0">
              <a:solidFill>
                <a:prstClr val="black">
                  <a:lumMod val="50000"/>
                  <a:lumOff val="50000"/>
                </a:prstClr>
              </a:solidFill>
              <a:latin typeface="+mn-lt"/>
            </a:endParaRPr>
          </a:p>
        </c:rich>
      </c:tx>
      <c:layout>
        <c:manualLayout>
          <c:xMode val="edge"/>
          <c:yMode val="edge"/>
          <c:x val="0.59530555555555553"/>
          <c:y val="4.629629629629629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r"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9979023267541861E-2"/>
          <c:y val="0.18779015916366909"/>
          <c:w val="0.94004195346491626"/>
          <c:h val="0.6065979972112404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Sheet1!$A$14</c:f>
              <c:strCache>
                <c:ptCount val="1"/>
                <c:pt idx="0">
                  <c:v>Ликвидни средства/Актива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Sheet1!$B$14:$F$14</c:f>
              <c:numCache>
                <c:formatCode>0%</c:formatCode>
                <c:ptCount val="5"/>
                <c:pt idx="0">
                  <c:v>0.29120000000000001</c:v>
                </c:pt>
                <c:pt idx="1">
                  <c:v>0.29899999999999999</c:v>
                </c:pt>
                <c:pt idx="2">
                  <c:v>0.30559999999999998</c:v>
                </c:pt>
                <c:pt idx="3">
                  <c:v>0.31790000000000002</c:v>
                </c:pt>
                <c:pt idx="4">
                  <c:v>0.31</c:v>
                </c:pt>
              </c:numCache>
            </c:numRef>
          </c:cat>
          <c:val>
            <c:numRef>
              <c:f>Sheet1!$B$14:$F$14</c:f>
              <c:numCache>
                <c:formatCode>0%</c:formatCode>
                <c:ptCount val="5"/>
                <c:pt idx="0">
                  <c:v>0.29120000000000001</c:v>
                </c:pt>
                <c:pt idx="1">
                  <c:v>0.29899999999999999</c:v>
                </c:pt>
                <c:pt idx="2">
                  <c:v>0.30559999999999998</c:v>
                </c:pt>
                <c:pt idx="3">
                  <c:v>0.31790000000000002</c:v>
                </c:pt>
                <c:pt idx="4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8F-44E2-AC61-BE51EEE3EA55}"/>
            </c:ext>
          </c:extLst>
        </c:ser>
        <c:ser>
          <c:idx val="1"/>
          <c:order val="1"/>
          <c:tx>
            <c:strRef>
              <c:f>Sheet1!$A$15</c:f>
              <c:strCache>
                <c:ptCount val="1"/>
                <c:pt idx="0">
                  <c:v>Кредити/Актива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Sheet1!$B$14:$F$14</c:f>
              <c:numCache>
                <c:formatCode>0%</c:formatCode>
                <c:ptCount val="5"/>
                <c:pt idx="0">
                  <c:v>0.29120000000000001</c:v>
                </c:pt>
                <c:pt idx="1">
                  <c:v>0.29899999999999999</c:v>
                </c:pt>
                <c:pt idx="2">
                  <c:v>0.30559999999999998</c:v>
                </c:pt>
                <c:pt idx="3">
                  <c:v>0.31790000000000002</c:v>
                </c:pt>
                <c:pt idx="4">
                  <c:v>0.31</c:v>
                </c:pt>
              </c:numCache>
            </c:numRef>
          </c:cat>
          <c:val>
            <c:numRef>
              <c:f>Sheet1!$B$15:$F$15</c:f>
              <c:numCache>
                <c:formatCode>0%</c:formatCode>
                <c:ptCount val="5"/>
                <c:pt idx="0">
                  <c:v>0.62011401309603353</c:v>
                </c:pt>
                <c:pt idx="1">
                  <c:v>0.61541630716730744</c:v>
                </c:pt>
                <c:pt idx="2">
                  <c:v>0.6142644825047866</c:v>
                </c:pt>
                <c:pt idx="3">
                  <c:v>0.58997856011270333</c:v>
                </c:pt>
                <c:pt idx="4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8F-44E2-AC61-BE51EEE3EA5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54469696"/>
        <c:axId val="654470176"/>
      </c:barChart>
      <c:catAx>
        <c:axId val="65446969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654470176"/>
        <c:crosses val="autoZero"/>
        <c:auto val="1"/>
        <c:lblAlgn val="ctr"/>
        <c:lblOffset val="100"/>
        <c:noMultiLvlLbl val="0"/>
      </c:catAx>
      <c:valAx>
        <c:axId val="65447017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6544696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303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03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6" y="3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12238D-1E27-47BB-86DE-2DCA61276327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3413" y="1163638"/>
            <a:ext cx="5591175" cy="31448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82297"/>
            <a:ext cx="5486400" cy="36673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6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0AF59-CE35-435E-99B8-3B49E868C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57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0AF59-CE35-435E-99B8-3B49E868C4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60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0AF59-CE35-435E-99B8-3B49E868C4D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69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0AF59-CE35-435E-99B8-3B49E868C4D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5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0AF59-CE35-435E-99B8-3B49E868C4D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952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0AF59-CE35-435E-99B8-3B49E868C4D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368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41981-D22B-4116-92B4-FBE1D59BF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CD39E9-806A-419F-8E82-988D29F036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60294-8DE1-4930-804B-9FF175AF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AB89B-3351-4C6E-BC4A-373C0CA33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BE09B-26E3-42DA-8A80-229F5A4B5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7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E46FF-370C-4F58-89B9-B4754D397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E48440-4BEA-463A-939E-5CB8E4491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AEA2A-9F2A-4490-B578-73320DF6D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7239C-7F08-4C4F-A2CA-A85EA4C1C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11F42-1FE6-4D95-ACBF-435418BF5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95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93A2F2-DB78-4DBF-9B14-24BE4B4C6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06FADC-73BF-4834-B9C7-9BE5BF130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24EE3-3F0B-451F-AA29-C0BD7C729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0EA8D-EFEE-4439-A1FD-27D08B1B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EAA7A-04C4-4F5B-8C50-2D6EAD2BB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61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9F03D-3C6E-473D-A135-78BE83A65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5B62D-E1D0-4ADC-9D40-A93AE8523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4FB58-282E-4E81-B132-60644F398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A524B-E86A-49DD-BB91-6621086F4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63538-BFBA-406E-B0F1-D1CFE0B28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21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CA1FD-C26C-4F46-92D6-49ADCFEDE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26E363-0B54-4361-8147-E25F720AE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0A879-17C6-4408-A0E2-D01EC0D1A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E230E-1E6E-4F93-8C8E-52DAB7197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F4511-2B57-4AEC-9211-D9C48B888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22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D8A6A-6FE2-49B9-B186-A8E9D42AE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04BA3-1AD8-4FDD-8B5A-F1E31CE68F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A0626C-0583-4C81-BC4F-825C87836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7E31C-8024-4B0B-82B7-8EBAC8E99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15A67D-962E-447D-B53B-7FE2F709E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D12D0E-241B-4F46-B2CF-A0D177390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2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9CD0F-3714-43E4-87A4-9842A0107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63C3FE-A070-4893-AE30-148E7F3E8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FA008D-3EDB-4882-9ACB-6D057A41F2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C97CFE-52D2-4C2F-A71F-70BAAB671E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617361-34CB-434F-8535-9BAA6E5A34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206897-3AC1-4363-9B40-0B978B4B1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811B93-ECF1-4C25-B8CB-C066D8C09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F53928-E6AA-4C84-A14A-15F0491EB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51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E3975-8A91-4B83-ADAD-55C67F30D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BAA823-20C1-4C27-93EC-9A8A3FB0D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0793D5-2F03-40E9-A9B9-EC771592F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69DED-BD4F-42B6-8D6E-A3974F6F8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3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0FCF8F-9DA8-470E-B75C-43D3C4928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C6DF55-FFB7-400F-A6C6-616156D7E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22F61F-EEEB-439D-821C-F73571A2B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167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A215D-084E-4D4B-9C1D-B76E66710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C08FA-88D0-49CB-916B-5DBAF0CC6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616DE-261F-4D5A-A9AF-700FCDE3E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EE082E-FF86-44E3-AEFE-554FB5CA1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9CD3E1-BD38-4F69-A355-78F3B1564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37E8B9-B7D3-4A0D-A1BE-30BBADD80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03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B79BB-02C9-4EF6-A305-606A17CDC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0A12F9-F864-4F22-B597-AF9BF14539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C053B4-E3B5-4A2A-8E66-5D0CE95488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084F08-D8EB-44A5-82D3-89F20A09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0556-9251-4098-8468-E8935FDC234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8A5081-01F0-4657-BD04-98FC58F36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A60983-5030-4AAC-BDF5-7213DA7F3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34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586366-2FFD-4527-82E9-EA88713B5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3DD86A-9058-4C69-B5DC-B719105E0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D22AC-8F79-407A-AF5C-CDDECE7093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B0556-9251-4098-8468-E8935FDC234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393EA-737E-451E-9876-580111C4ED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9BD41-78CB-4314-BDE8-6776F453B8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E4DDC-ED98-43F8-A89D-6025F7C7F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624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3.xml"/><Relationship Id="rId3" Type="http://schemas.openxmlformats.org/officeDocument/2006/relationships/image" Target="../media/image1.jpeg"/><Relationship Id="rId7" Type="http://schemas.openxmlformats.org/officeDocument/2006/relationships/chart" Target="../charts/chart2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21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18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5D195-1458-4A78-BBDC-96AC3D44AE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4621" y="1772529"/>
            <a:ext cx="9162757" cy="354417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mk-MK" sz="2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Макроекономски показатели и </a:t>
            </a:r>
            <a:br>
              <a:rPr lang="mk-MK" sz="2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</a:br>
            <a:br>
              <a:rPr lang="mk-MK" sz="2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</a:br>
            <a:r>
              <a:rPr lang="mk-MK" sz="2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БАНКАРСКИ СИСТЕМ НА РЕПУБЛИКА СЕВЕРНА МАКЕДОНИЈА </a:t>
            </a:r>
            <a:br>
              <a:rPr lang="mk-MK" sz="2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</a:br>
            <a:br>
              <a:rPr lang="mk-MK" sz="20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</a:br>
            <a:br>
              <a:rPr lang="mk-MK" sz="20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</a:br>
            <a:r>
              <a:rPr lang="mk-MK" sz="11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со состојба на 31</a:t>
            </a:r>
            <a:r>
              <a:rPr lang="en-US" sz="11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mk-MK" sz="1100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март 2024 година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16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Olivera\Desktop\Logo MBA\logo MBA final-01.jpg">
            <a:extLst>
              <a:ext uri="{FF2B5EF4-FFF2-40B4-BE49-F238E27FC236}">
                <a16:creationId xmlns:a16="http://schemas.microsoft.com/office/drawing/2014/main" id="{57EAFA9C-578C-41EC-A064-96E29F2E4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42" y="204765"/>
            <a:ext cx="2515106" cy="1567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3">
            <a:extLst>
              <a:ext uri="{FF2B5EF4-FFF2-40B4-BE49-F238E27FC236}">
                <a16:creationId xmlns:a16="http://schemas.microsoft.com/office/drawing/2014/main" id="{C70C5339-79EB-459B-9B8A-E7A326E4686A}"/>
              </a:ext>
            </a:extLst>
          </p:cNvPr>
          <p:cNvSpPr/>
          <p:nvPr/>
        </p:nvSpPr>
        <p:spPr>
          <a:xfrm>
            <a:off x="0" y="1"/>
            <a:ext cx="4427984" cy="906286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72680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">
            <a:extLst>
              <a:ext uri="{FF2B5EF4-FFF2-40B4-BE49-F238E27FC236}">
                <a16:creationId xmlns:a16="http://schemas.microsoft.com/office/drawing/2014/main" id="{18DACE59-E83F-4419-BDA8-06A4FBE59298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gray">
          <a:xfrm>
            <a:off x="164260" y="3447608"/>
            <a:ext cx="7641269" cy="1866514"/>
          </a:xfrm>
          <a:prstGeom prst="roundRect">
            <a:avLst>
              <a:gd name="adj" fmla="val 20745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>
            <a:noAutofit/>
          </a:bodyPr>
          <a:lstStyle/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chemeClr val="bg1"/>
                </a:solidFill>
              </a:rPr>
              <a:t>Банкарскиот сектор бележи стабилни стапки на профитабилност изразени преку стапките на</a:t>
            </a:r>
            <a:r>
              <a:rPr lang="en-GB" sz="1100" dirty="0">
                <a:solidFill>
                  <a:schemeClr val="bg1"/>
                </a:solidFill>
              </a:rPr>
              <a:t>: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</a:rPr>
              <a:t>Поврат на активата 2,34%, со годишен пораст од 0,1пп, или пад 0,3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mk-MK" sz="1100" dirty="0">
                <a:solidFill>
                  <a:schemeClr val="bg1"/>
                </a:solidFill>
              </a:rPr>
              <a:t>пп на квартална основа</a:t>
            </a:r>
            <a:endParaRPr lang="en-GB" sz="11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kumimoji="0" lang="mk-MK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ЕВРОЗОНА </a:t>
            </a:r>
            <a:r>
              <a:rPr kumimoji="0" lang="en-GB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0.6</a:t>
            </a:r>
            <a:r>
              <a:rPr lang="mk-MK" sz="1100" b="1" dirty="0">
                <a:solidFill>
                  <a:srgbClr val="FF99FF"/>
                </a:solidFill>
                <a:latin typeface="Calibri" panose="020F0502020204030204"/>
              </a:rPr>
              <a:t>5</a:t>
            </a:r>
            <a:r>
              <a:rPr kumimoji="0" lang="mk-MK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</a:rPr>
              <a:t>Поврат на капиталот 18,23%, со годишен пораст од 0,7 пп, или 2,1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mk-MK" sz="1100" dirty="0">
                <a:solidFill>
                  <a:schemeClr val="bg1"/>
                </a:solidFill>
              </a:rPr>
              <a:t>пп  на квартална основа</a:t>
            </a:r>
            <a:endParaRPr lang="en-GB" sz="11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kumimoji="0" lang="mk-MK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ЕВРОЗОНА 9</a:t>
            </a:r>
            <a:r>
              <a:rPr lang="mk-MK" sz="1100" b="1" dirty="0">
                <a:solidFill>
                  <a:srgbClr val="FF99FF"/>
                </a:solidFill>
                <a:latin typeface="Calibri" panose="020F0502020204030204"/>
              </a:rPr>
              <a:t>,67</a:t>
            </a:r>
            <a:r>
              <a:rPr kumimoji="0" lang="mk-MK" sz="11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</a:rPr>
              <a:t>Од вкупните редовни приходи 40,66% служат за покривање на оперативните трошоци на Банките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</a:rPr>
              <a:t>Најголемиот дел од вкупните приходи 74,01% претставуваат каматните приходи</a:t>
            </a:r>
            <a:endParaRPr lang="en-GB" sz="11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900" dirty="0">
                <a:solidFill>
                  <a:srgbClr val="00B0F0"/>
                </a:solidFill>
              </a:rPr>
              <a:t>Извор</a:t>
            </a:r>
            <a:r>
              <a:rPr lang="en-GB" sz="900" dirty="0">
                <a:solidFill>
                  <a:srgbClr val="00B0F0"/>
                </a:solidFill>
              </a:rPr>
              <a:t>: </a:t>
            </a:r>
            <a:r>
              <a:rPr lang="mk-MK" sz="900" dirty="0">
                <a:solidFill>
                  <a:srgbClr val="00B0F0"/>
                </a:solidFill>
              </a:rPr>
              <a:t>Народна Банка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900" dirty="0">
                <a:solidFill>
                  <a:srgbClr val="00B0F0"/>
                </a:solidFill>
              </a:rPr>
              <a:t>Податоци и показатели за банкарскиот систем на Република Северна Македонија, 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900" dirty="0">
                <a:solidFill>
                  <a:srgbClr val="00B0F0"/>
                </a:solidFill>
              </a:rPr>
              <a:t>ИЗВЕШТАЈ ЗА РИЗИЦИТЕ ВО БАНКАРСКИОТ СИСТЕМ НА РС МАКЕДОНИЈА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900" b="0" i="0" u="none" strike="noStrike" dirty="0">
                <a:solidFill>
                  <a:srgbClr val="00B0F0"/>
                </a:solidFill>
                <a:effectLst/>
              </a:rPr>
              <a:t>European Central Bank</a:t>
            </a:r>
            <a:r>
              <a:rPr lang="ru-RU" sz="900" b="1" dirty="0">
                <a:solidFill>
                  <a:srgbClr val="00B0F0"/>
                </a:solidFill>
              </a:rPr>
              <a:t>│</a:t>
            </a:r>
            <a:r>
              <a:rPr lang="en-GB" sz="900" b="0" i="0" u="none" strike="noStrike" dirty="0">
                <a:solidFill>
                  <a:srgbClr val="00B0F0"/>
                </a:solidFill>
                <a:effectLst/>
              </a:rPr>
              <a:t>Banking supervision</a:t>
            </a:r>
            <a:r>
              <a:rPr lang="en-GB" sz="900" dirty="0">
                <a:solidFill>
                  <a:srgbClr val="00B0F0"/>
                </a:solidFill>
              </a:rPr>
              <a:t> </a:t>
            </a:r>
            <a:endParaRPr lang="en-GB" sz="900" dirty="0">
              <a:solidFill>
                <a:schemeClr val="bg1"/>
              </a:solidFill>
            </a:endParaRPr>
          </a:p>
        </p:txBody>
      </p:sp>
      <p:pic>
        <p:nvPicPr>
          <p:cNvPr id="12" name="Picture 2" descr="C:\Users\Olivera\Desktop\Logo MBA\logo MBA final-01.jpg">
            <a:extLst>
              <a:ext uri="{FF2B5EF4-FFF2-40B4-BE49-F238E27FC236}">
                <a16:creationId xmlns:a16="http://schemas.microsoft.com/office/drawing/2014/main" id="{6C9D34F9-F141-4915-B304-81A75A496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5895" y="22738"/>
            <a:ext cx="1139494" cy="71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AA300CA-8CA9-505F-8858-D5E7E8D47E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526383"/>
              </p:ext>
            </p:extLst>
          </p:nvPr>
        </p:nvGraphicFramePr>
        <p:xfrm>
          <a:off x="225083" y="5456311"/>
          <a:ext cx="7169834" cy="1245055"/>
        </p:xfrm>
        <a:graphic>
          <a:graphicData uri="http://schemas.openxmlformats.org/drawingml/2006/table">
            <a:tbl>
              <a:tblPr/>
              <a:tblGrid>
                <a:gridCol w="3342848">
                  <a:extLst>
                    <a:ext uri="{9D8B030D-6E8A-4147-A177-3AD203B41FA5}">
                      <a16:colId xmlns:a16="http://schemas.microsoft.com/office/drawing/2014/main" val="1181681593"/>
                    </a:ext>
                  </a:extLst>
                </a:gridCol>
                <a:gridCol w="253596">
                  <a:extLst>
                    <a:ext uri="{9D8B030D-6E8A-4147-A177-3AD203B41FA5}">
                      <a16:colId xmlns:a16="http://schemas.microsoft.com/office/drawing/2014/main" val="2950225263"/>
                    </a:ext>
                  </a:extLst>
                </a:gridCol>
                <a:gridCol w="1688662">
                  <a:extLst>
                    <a:ext uri="{9D8B030D-6E8A-4147-A177-3AD203B41FA5}">
                      <a16:colId xmlns:a16="http://schemas.microsoft.com/office/drawing/2014/main" val="2406167674"/>
                    </a:ext>
                  </a:extLst>
                </a:gridCol>
                <a:gridCol w="1884728">
                  <a:extLst>
                    <a:ext uri="{9D8B030D-6E8A-4147-A177-3AD203B41FA5}">
                      <a16:colId xmlns:a16="http://schemas.microsoft.com/office/drawing/2014/main" val="758365647"/>
                    </a:ext>
                  </a:extLst>
                </a:gridCol>
              </a:tblGrid>
              <a:tr h="228772"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профитабилност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годишна промена (пп)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1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квартална промена (пп)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232655"/>
                  </a:ext>
                </a:extLst>
              </a:tr>
              <a:tr h="2238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Стапка на поврат на просечната актива (ROAA)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0.3%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143722"/>
                  </a:ext>
                </a:extLst>
              </a:tr>
              <a:tr h="2238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Стапка на поврат на просечниот капитал (ROAE)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0.7%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2.1%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194986"/>
                  </a:ext>
                </a:extLst>
              </a:tr>
              <a:tr h="332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Оперативни трошоци / Вкупни редовни приходи (Cost-to-income)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mk-MK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↓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-2.6%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-2.7%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141419"/>
                  </a:ext>
                </a:extLst>
              </a:tr>
              <a:tr h="2238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Нето каматен приход / Вкупни редовни приходи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3.6%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3.3%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141380"/>
                  </a:ext>
                </a:extLst>
              </a:tr>
            </a:tbl>
          </a:graphicData>
        </a:graphic>
      </p:graphicFrame>
      <p:sp>
        <p:nvSpPr>
          <p:cNvPr id="4" name="object 3">
            <a:extLst>
              <a:ext uri="{FF2B5EF4-FFF2-40B4-BE49-F238E27FC236}">
                <a16:creationId xmlns:a16="http://schemas.microsoft.com/office/drawing/2014/main" id="{80B1CFB4-88EF-CF6E-F1A2-BB997B64AF72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7AFDA6D-36C6-5902-D022-70FCE4B9E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60" y="121369"/>
            <a:ext cx="11999742" cy="678320"/>
          </a:xfrm>
        </p:spPr>
        <p:txBody>
          <a:bodyPr>
            <a:noAutofit/>
          </a:bodyPr>
          <a:lstStyle/>
          <a:p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r>
              <a:rPr lang="en-GB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: </a:t>
            </a:r>
            <a:b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</a:br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Показатели за профитабилност</a:t>
            </a:r>
            <a:endParaRPr lang="en-US" sz="1400" b="1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6C7047BA-3706-1BD2-687F-8D346C283F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7701406"/>
              </p:ext>
            </p:extLst>
          </p:nvPr>
        </p:nvGraphicFramePr>
        <p:xfrm>
          <a:off x="7625366" y="401815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2C2675F-767E-94E0-BCF1-6E7278F9F11F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2024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00000000-0008-0000-2B00-00000C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8117423"/>
              </p:ext>
            </p:extLst>
          </p:nvPr>
        </p:nvGraphicFramePr>
        <p:xfrm>
          <a:off x="154771" y="798437"/>
          <a:ext cx="3732931" cy="2322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000000-0008-0000-2B00-00000F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2104174"/>
              </p:ext>
            </p:extLst>
          </p:nvPr>
        </p:nvGraphicFramePr>
        <p:xfrm>
          <a:off x="3955213" y="818867"/>
          <a:ext cx="3840755" cy="2301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9A4FDA5D-338E-C89D-8168-E155069872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5403569"/>
              </p:ext>
            </p:extLst>
          </p:nvPr>
        </p:nvGraphicFramePr>
        <p:xfrm>
          <a:off x="7856775" y="818868"/>
          <a:ext cx="4230227" cy="2322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68A8F204-AD93-C53A-9832-BA05D5DBDE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6797347"/>
              </p:ext>
            </p:extLst>
          </p:nvPr>
        </p:nvGraphicFramePr>
        <p:xfrm>
          <a:off x="7873335" y="3458478"/>
          <a:ext cx="4197106" cy="324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4114169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64581" y="656643"/>
            <a:ext cx="5785239" cy="6133355"/>
          </a:xfrm>
          <a:prstGeom prst="roundRect">
            <a:avLst>
              <a:gd name="adj" fmla="val 35416"/>
            </a:avLst>
          </a:prstGeom>
          <a:solidFill>
            <a:schemeClr val="accent1">
              <a:lumMod val="75000"/>
            </a:schemeClr>
          </a:solidFill>
          <a:ln>
            <a:solidFill>
              <a:srgbClr val="FF99CC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>
                <a:solidFill>
                  <a:srgbClr val="FFFF00"/>
                </a:solidFill>
              </a:rPr>
              <a:t>Кредитен рејтинг</a:t>
            </a:r>
            <a:endParaRPr lang="ru-RU" sz="900" dirty="0">
              <a:solidFill>
                <a:srgbClr val="FFFF00"/>
              </a:solidFill>
            </a:endParaRPr>
          </a:p>
          <a:p>
            <a:pPr marL="171450" indent="-171450" algn="just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Агенцијата за кредитни рејтинзи </a:t>
            </a:r>
            <a:r>
              <a:rPr lang="en-GB" sz="900" b="1" dirty="0">
                <a:solidFill>
                  <a:schemeClr val="bg1"/>
                </a:solidFill>
              </a:rPr>
              <a:t>Standard &amp; Poor’s </a:t>
            </a:r>
            <a:r>
              <a:rPr lang="ru-RU" sz="900" dirty="0">
                <a:solidFill>
                  <a:schemeClr val="bg1"/>
                </a:solidFill>
              </a:rPr>
              <a:t>ББ</a:t>
            </a:r>
            <a:r>
              <a:rPr lang="en-US" sz="900" dirty="0">
                <a:solidFill>
                  <a:schemeClr val="bg1"/>
                </a:solidFill>
              </a:rPr>
              <a:t>-</a:t>
            </a:r>
            <a:r>
              <a:rPr lang="ru-RU" sz="900" dirty="0">
                <a:solidFill>
                  <a:schemeClr val="bg1"/>
                </a:solidFill>
              </a:rPr>
              <a:t> со стабилен изглед, го потврди кредитниот рејтинг на РС Македонија</a:t>
            </a:r>
            <a:r>
              <a:rPr lang="mk-MK" sz="900" dirty="0">
                <a:solidFill>
                  <a:schemeClr val="bg1"/>
                </a:solidFill>
              </a:rPr>
              <a:t>, истиот е</a:t>
            </a:r>
            <a:r>
              <a:rPr lang="ru-RU" sz="900" dirty="0">
                <a:solidFill>
                  <a:schemeClr val="bg1"/>
                </a:solidFill>
              </a:rPr>
              <a:t> резултат на </a:t>
            </a:r>
            <a:r>
              <a:rPr lang="en-US" sz="9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спроведувањето добри политики на владеење</a:t>
            </a:r>
            <a:r>
              <a:rPr lang="mk-MK" sz="9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900" dirty="0">
                <a:solidFill>
                  <a:schemeClr val="bg1"/>
                </a:solidFill>
              </a:rPr>
              <a:t>ста</a:t>
            </a:r>
            <a:r>
              <a:rPr lang="mk-MK" sz="900" dirty="0">
                <a:solidFill>
                  <a:schemeClr val="bg1"/>
                </a:solidFill>
              </a:rPr>
              <a:t>билен</a:t>
            </a:r>
            <a:r>
              <a:rPr lang="ru-RU" sz="900" dirty="0">
                <a:solidFill>
                  <a:schemeClr val="bg1"/>
                </a:solidFill>
              </a:rPr>
              <a:t> банкарски систем, стабилноста на домашната валута и зголемените девизни резерви</a:t>
            </a:r>
            <a:endParaRPr lang="en-GB" sz="900" dirty="0">
              <a:solidFill>
                <a:schemeClr val="bg1"/>
              </a:solidFill>
            </a:endParaRPr>
          </a:p>
          <a:p>
            <a:pPr algn="just">
              <a:buClr>
                <a:srgbClr val="FFFF00"/>
              </a:buClr>
            </a:pPr>
            <a:r>
              <a:rPr lang="ru-RU" sz="900" b="1" dirty="0">
                <a:solidFill>
                  <a:srgbClr val="FFFF00"/>
                </a:solidFill>
              </a:rPr>
              <a:t>Индекс на индустриско производство</a:t>
            </a:r>
            <a:endParaRPr lang="en-GB" sz="900" b="1" dirty="0">
              <a:solidFill>
                <a:srgbClr val="FFFF00"/>
              </a:solidFill>
            </a:endParaRPr>
          </a:p>
          <a:p>
            <a:pPr marL="180975" indent="-180975" algn="just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900" dirty="0">
                <a:solidFill>
                  <a:schemeClr val="bg1"/>
                </a:solidFill>
              </a:rPr>
              <a:t>96,9</a:t>
            </a:r>
            <a:r>
              <a:rPr lang="ru-RU" sz="900" i="0" dirty="0">
                <a:solidFill>
                  <a:schemeClr val="bg1"/>
                </a:solidFill>
                <a:effectLst/>
              </a:rPr>
              <a:t> годишно</a:t>
            </a:r>
          </a:p>
          <a:p>
            <a:pPr algn="just">
              <a:buClr>
                <a:srgbClr val="FFFF00"/>
              </a:buClr>
            </a:pPr>
            <a:r>
              <a:rPr lang="ru-RU" sz="900" b="1" dirty="0">
                <a:solidFill>
                  <a:srgbClr val="FFFF00"/>
                </a:solidFill>
              </a:rPr>
              <a:t>Надворешно трговска размена</a:t>
            </a:r>
            <a:endParaRPr lang="mk-MK" sz="900" b="1" dirty="0">
              <a:solidFill>
                <a:srgbClr val="FFFF00"/>
              </a:solidFill>
            </a:endParaRP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увоз </a:t>
            </a:r>
            <a:r>
              <a:rPr lang="en-US" sz="900" dirty="0">
                <a:solidFill>
                  <a:schemeClr val="bg1"/>
                </a:solidFill>
              </a:rPr>
              <a:t> 2,736.1 </a:t>
            </a:r>
            <a:r>
              <a:rPr lang="ru-RU" sz="900" dirty="0">
                <a:solidFill>
                  <a:schemeClr val="bg1"/>
                </a:solidFill>
              </a:rPr>
              <a:t>милиони </a:t>
            </a:r>
            <a:r>
              <a:rPr lang="mk-MK" sz="900" dirty="0">
                <a:solidFill>
                  <a:schemeClr val="bg1"/>
                </a:solidFill>
              </a:rPr>
              <a:t>евра на годишно ниво</a:t>
            </a:r>
            <a:endParaRPr lang="ru-RU" sz="900" dirty="0">
              <a:solidFill>
                <a:schemeClr val="bg1"/>
              </a:solidFill>
            </a:endParaRPr>
          </a:p>
          <a:p>
            <a:pPr marL="171450" indent="-171450" algn="just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извоз </a:t>
            </a:r>
            <a:r>
              <a:rPr lang="en-US" sz="900" dirty="0">
                <a:solidFill>
                  <a:schemeClr val="bg1"/>
                </a:solidFill>
              </a:rPr>
              <a:t>1,929.9 </a:t>
            </a:r>
            <a:r>
              <a:rPr lang="ru-RU" sz="900" dirty="0">
                <a:solidFill>
                  <a:schemeClr val="bg1"/>
                </a:solidFill>
              </a:rPr>
              <a:t>милиони </a:t>
            </a:r>
            <a:r>
              <a:rPr lang="mk-MK" sz="900" dirty="0">
                <a:solidFill>
                  <a:schemeClr val="bg1"/>
                </a:solidFill>
              </a:rPr>
              <a:t>евра на годишно ниво</a:t>
            </a:r>
            <a:endParaRPr lang="ru-RU" sz="900" dirty="0">
              <a:solidFill>
                <a:schemeClr val="bg1"/>
              </a:solidFill>
            </a:endParaRPr>
          </a:p>
          <a:p>
            <a:pPr algn="just">
              <a:buClr>
                <a:srgbClr val="FFFF00"/>
              </a:buClr>
            </a:pPr>
            <a:r>
              <a:rPr lang="ru-RU" sz="900" b="1" dirty="0">
                <a:solidFill>
                  <a:srgbClr val="FFFF00"/>
                </a:solidFill>
              </a:rPr>
              <a:t>Бруто домашен производ</a:t>
            </a:r>
            <a:endParaRPr lang="en-GB" sz="900" b="1" dirty="0">
              <a:solidFill>
                <a:srgbClr val="FFFF00"/>
              </a:solidFill>
            </a:endParaRPr>
          </a:p>
          <a:p>
            <a:pPr marL="171450" indent="-171450" algn="just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пораст </a:t>
            </a:r>
            <a:r>
              <a:rPr lang="mk-MK" sz="900" dirty="0">
                <a:solidFill>
                  <a:schemeClr val="bg1"/>
                </a:solidFill>
              </a:rPr>
              <a:t>1</a:t>
            </a:r>
            <a:r>
              <a:rPr lang="en-US" sz="900" dirty="0">
                <a:solidFill>
                  <a:schemeClr val="bg1"/>
                </a:solidFill>
              </a:rPr>
              <a:t>,2</a:t>
            </a:r>
            <a:r>
              <a:rPr lang="en-GB" sz="900" dirty="0">
                <a:solidFill>
                  <a:schemeClr val="bg1"/>
                </a:solidFill>
              </a:rPr>
              <a:t>% </a:t>
            </a:r>
            <a:endParaRPr lang="mk-MK" sz="900" dirty="0">
              <a:solidFill>
                <a:schemeClr val="bg1"/>
              </a:solidFill>
            </a:endParaRPr>
          </a:p>
          <a:p>
            <a:pPr algn="just">
              <a:buClr>
                <a:srgbClr val="FFFF00"/>
              </a:buClr>
            </a:pPr>
            <a:r>
              <a:rPr lang="mk-MK" sz="900" b="1" dirty="0">
                <a:solidFill>
                  <a:srgbClr val="FFFF00"/>
                </a:solidFill>
              </a:rPr>
              <a:t>Инфлација</a:t>
            </a:r>
            <a:endParaRPr lang="en-GB" sz="900" b="1" dirty="0">
              <a:solidFill>
                <a:srgbClr val="FFFF00"/>
              </a:solidFill>
            </a:endParaRPr>
          </a:p>
          <a:p>
            <a:pPr marL="180975" indent="-180975" algn="just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900" dirty="0">
                <a:solidFill>
                  <a:schemeClr val="bg1"/>
                </a:solidFill>
              </a:rPr>
              <a:t>3</a:t>
            </a:r>
            <a:r>
              <a:rPr lang="mk-MK" sz="900" dirty="0">
                <a:solidFill>
                  <a:schemeClr val="bg1"/>
                </a:solidFill>
              </a:rPr>
              <a:t>,4</a:t>
            </a:r>
            <a:r>
              <a:rPr lang="en-GB" sz="900" dirty="0">
                <a:solidFill>
                  <a:schemeClr val="bg1"/>
                </a:solidFill>
              </a:rPr>
              <a:t>%</a:t>
            </a:r>
            <a:r>
              <a:rPr lang="mk-MK" sz="900" dirty="0">
                <a:solidFill>
                  <a:schemeClr val="bg1"/>
                </a:solidFill>
              </a:rPr>
              <a:t>  </a:t>
            </a:r>
            <a:endParaRPr lang="ru-RU" sz="900" dirty="0">
              <a:solidFill>
                <a:schemeClr val="bg1"/>
              </a:solidFill>
            </a:endParaRPr>
          </a:p>
          <a:p>
            <a:pPr algn="just">
              <a:buClr>
                <a:srgbClr val="FFFF00"/>
              </a:buClr>
            </a:pPr>
            <a:r>
              <a:rPr lang="mk-MK" sz="900" b="1" dirty="0">
                <a:solidFill>
                  <a:srgbClr val="FFFF00"/>
                </a:solidFill>
              </a:rPr>
              <a:t>Девизни резерви</a:t>
            </a:r>
            <a:endParaRPr lang="en-GB" sz="900" b="1" dirty="0">
              <a:solidFill>
                <a:srgbClr val="FFFF00"/>
              </a:solidFill>
            </a:endParaRPr>
          </a:p>
          <a:p>
            <a:pPr marL="180975" indent="-180975" algn="just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4</a:t>
            </a:r>
            <a:r>
              <a:rPr lang="en-US" sz="900" dirty="0">
                <a:solidFill>
                  <a:schemeClr val="bg1"/>
                </a:solidFill>
              </a:rPr>
              <a:t>,287.1</a:t>
            </a:r>
            <a:r>
              <a:rPr lang="ru-RU" sz="900" dirty="0">
                <a:solidFill>
                  <a:schemeClr val="bg1"/>
                </a:solidFill>
              </a:rPr>
              <a:t> милиони евра</a:t>
            </a:r>
          </a:p>
          <a:p>
            <a:pPr marL="171450" indent="-171450" algn="just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b="0" i="0" dirty="0">
                <a:solidFill>
                  <a:srgbClr val="00FF00"/>
                </a:solidFill>
                <a:effectLst/>
              </a:rPr>
              <a:t>Се гради и зелено портфолио на </a:t>
            </a:r>
            <a:r>
              <a:rPr lang="ru-RU" sz="900" dirty="0">
                <a:solidFill>
                  <a:srgbClr val="00FF00"/>
                </a:solidFill>
              </a:rPr>
              <a:t>ХВ</a:t>
            </a:r>
            <a:r>
              <a:rPr lang="ru-RU" sz="900" b="0" i="0" dirty="0">
                <a:solidFill>
                  <a:srgbClr val="00FF00"/>
                </a:solidFill>
                <a:effectLst/>
              </a:rPr>
              <a:t> во девизните резерви</a:t>
            </a:r>
            <a:r>
              <a:rPr lang="en-US" sz="900" dirty="0">
                <a:solidFill>
                  <a:srgbClr val="00FF00"/>
                </a:solidFill>
              </a:rPr>
              <a:t>,  </a:t>
            </a:r>
            <a:r>
              <a:rPr lang="mk-MK" sz="900" dirty="0">
                <a:solidFill>
                  <a:srgbClr val="00FF00"/>
                </a:solidFill>
              </a:rPr>
              <a:t>1,6% учество </a:t>
            </a:r>
            <a:endParaRPr lang="en-US" sz="900" dirty="0">
              <a:solidFill>
                <a:srgbClr val="00FF00"/>
              </a:solidFill>
            </a:endParaRPr>
          </a:p>
          <a:p>
            <a:pPr marL="171450" indent="-171450" algn="just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b="1" dirty="0">
                <a:solidFill>
                  <a:srgbClr val="00FF00"/>
                </a:solidFill>
                <a:effectLst/>
              </a:rPr>
              <a:t>Зелени обрзници, </a:t>
            </a:r>
            <a:r>
              <a:rPr lang="ru-RU" sz="900" dirty="0">
                <a:solidFill>
                  <a:srgbClr val="00FF00"/>
                </a:solidFill>
                <a:effectLst/>
              </a:rPr>
              <a:t>издавач</a:t>
            </a:r>
            <a:r>
              <a:rPr lang="en-US" sz="900" dirty="0">
                <a:solidFill>
                  <a:srgbClr val="00FF00"/>
                </a:solidFill>
                <a:effectLst/>
              </a:rPr>
              <a:t> </a:t>
            </a:r>
            <a:r>
              <a:rPr lang="mk-MK" sz="900" dirty="0">
                <a:solidFill>
                  <a:srgbClr val="00FF00"/>
                </a:solidFill>
                <a:effectLst/>
              </a:rPr>
              <a:t>Министерство за финансии 600 мил.денари</a:t>
            </a:r>
            <a:endParaRPr lang="ru-RU" sz="900" dirty="0">
              <a:solidFill>
                <a:srgbClr val="00FF00"/>
              </a:solidFill>
              <a:effectLst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</a:pPr>
            <a:r>
              <a:rPr lang="ru-RU" sz="900" b="1" dirty="0">
                <a:solidFill>
                  <a:srgbClr val="FFFF66"/>
                </a:solidFill>
              </a:rPr>
              <a:t>Основна </a:t>
            </a:r>
            <a:r>
              <a:rPr lang="ru-RU" sz="900" b="1" dirty="0">
                <a:solidFill>
                  <a:srgbClr val="FFFF00"/>
                </a:solidFill>
              </a:rPr>
              <a:t>каматна стапка</a:t>
            </a:r>
            <a:endParaRPr lang="mk-MK" sz="900" b="1" dirty="0">
              <a:solidFill>
                <a:srgbClr val="FFFF00"/>
              </a:solidFill>
            </a:endParaRPr>
          </a:p>
          <a:p>
            <a:pPr marL="171450" indent="-171450" algn="just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Во текот на ов</a:t>
            </a:r>
            <a:r>
              <a:rPr lang="en-US" sz="900" dirty="0" err="1">
                <a:solidFill>
                  <a:schemeClr val="bg1"/>
                </a:solidFill>
              </a:rPr>
              <a:t>oj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mk-MK" sz="900" dirty="0">
                <a:solidFill>
                  <a:schemeClr val="bg1"/>
                </a:solidFill>
              </a:rPr>
              <a:t>квартал</a:t>
            </a:r>
            <a:r>
              <a:rPr lang="ru-RU" sz="900" dirty="0">
                <a:solidFill>
                  <a:schemeClr val="bg1"/>
                </a:solidFill>
              </a:rPr>
              <a:t>, Народната банка </a:t>
            </a:r>
            <a:r>
              <a:rPr lang="mk-MK" sz="900" dirty="0">
                <a:solidFill>
                  <a:schemeClr val="bg1"/>
                </a:solidFill>
              </a:rPr>
              <a:t>не направи</a:t>
            </a:r>
            <a:r>
              <a:rPr lang="ru-RU" sz="900" dirty="0">
                <a:solidFill>
                  <a:schemeClr val="bg1"/>
                </a:solidFill>
              </a:rPr>
              <a:t> промени во поставеноста на монетарната политика, при што основната каматна стапка на благајнички записи се задржа на нивото од 6,3%, а </a:t>
            </a:r>
            <a:r>
              <a:rPr lang="mk-MK" sz="900" dirty="0">
                <a:solidFill>
                  <a:schemeClr val="bg1"/>
                </a:solidFill>
              </a:rPr>
              <a:t>р</a:t>
            </a:r>
            <a:r>
              <a:rPr lang="ru-RU" sz="900" dirty="0">
                <a:solidFill>
                  <a:schemeClr val="bg1"/>
                </a:solidFill>
              </a:rPr>
              <a:t>еферентна стапка за пресметување на стапката на казнената камата </a:t>
            </a:r>
            <a:r>
              <a:rPr lang="mk-MK" sz="900" dirty="0">
                <a:solidFill>
                  <a:schemeClr val="bg1"/>
                </a:solidFill>
              </a:rPr>
              <a:t> го достигна нивото од </a:t>
            </a:r>
            <a:r>
              <a:rPr lang="ru-RU" sz="900" dirty="0">
                <a:solidFill>
                  <a:schemeClr val="bg1"/>
                </a:solidFill>
              </a:rPr>
              <a:t> 6,3% (0,3 пп)</a:t>
            </a:r>
          </a:p>
          <a:p>
            <a:pPr algn="just">
              <a:buClr>
                <a:srgbClr val="FFFF00"/>
              </a:buClr>
            </a:pPr>
            <a:r>
              <a:rPr lang="ru-RU" sz="900" b="1" dirty="0">
                <a:solidFill>
                  <a:srgbClr val="FFFF00"/>
                </a:solidFill>
              </a:rPr>
              <a:t>Стапки на задолжителната резерва на банки</a:t>
            </a:r>
          </a:p>
          <a:p>
            <a:pPr marL="171450" indent="-171450" algn="just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chemeClr val="bg1"/>
                </a:solidFill>
              </a:rPr>
              <a:t>Овој квартал се донесе нова одлука за зр со која обврски во денари над две години и денарските депозити на населението орочени над една година се ослободени од обврската за исполнување на задолжителната резерва Обврски во девизи се задржува на ниво од 21%, за повисока флексибилност при управувањето со девизната ликвидност а обврската во денари со валутна клаузула на ниво од 100%, процентот на одржување на задолжителната резерва во девизи  се задржа на 81%,</a:t>
            </a:r>
          </a:p>
          <a:p>
            <a:pPr marL="171450" indent="-171450" algn="just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900" dirty="0">
                <a:solidFill>
                  <a:srgbClr val="00FF00"/>
                </a:solidFill>
              </a:rPr>
              <a:t>Во насока на поддршка на зелената агенга, основата за ЗР се намалува за новоодобрените кредити за финансирање проекти за производство на електрична енергија од обновливи извори</a:t>
            </a:r>
          </a:p>
          <a:p>
            <a:pPr algn="just">
              <a:buClr>
                <a:srgbClr val="FFFF00"/>
              </a:buClr>
            </a:pPr>
            <a:r>
              <a:rPr lang="mk-MK" sz="900" b="1">
                <a:solidFill>
                  <a:srgbClr val="FFFF00"/>
                </a:solidFill>
              </a:rPr>
              <a:t>Пазар </a:t>
            </a:r>
            <a:r>
              <a:rPr lang="mk-MK" sz="900" b="1" dirty="0">
                <a:solidFill>
                  <a:srgbClr val="FFFF00"/>
                </a:solidFill>
              </a:rPr>
              <a:t>на труд</a:t>
            </a:r>
            <a:endParaRPr lang="en-GB" sz="900" b="1" dirty="0">
              <a:solidFill>
                <a:srgbClr val="FFFF00"/>
              </a:solidFill>
            </a:endParaRPr>
          </a:p>
          <a:p>
            <a:pPr marL="171450" indent="-171450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mk-MK" sz="900" dirty="0">
                <a:solidFill>
                  <a:schemeClr val="bg1"/>
                </a:solidFill>
              </a:rPr>
              <a:t>Стапка на невработеност </a:t>
            </a:r>
            <a:r>
              <a:rPr lang="en-GB" sz="900" dirty="0">
                <a:solidFill>
                  <a:schemeClr val="bg1"/>
                </a:solidFill>
              </a:rPr>
              <a:t>1</a:t>
            </a:r>
            <a:r>
              <a:rPr lang="mk-MK" sz="900" dirty="0">
                <a:solidFill>
                  <a:schemeClr val="bg1"/>
                </a:solidFill>
              </a:rPr>
              <a:t>2,9%</a:t>
            </a:r>
            <a:endParaRPr lang="ru-RU" sz="900" b="1" dirty="0">
              <a:solidFill>
                <a:schemeClr val="bg1"/>
              </a:solidFill>
            </a:endParaRPr>
          </a:p>
          <a:p>
            <a:pPr algn="just"/>
            <a:r>
              <a:rPr lang="ru-RU" sz="900" dirty="0">
                <a:solidFill>
                  <a:schemeClr val="bg1"/>
                </a:solidFill>
              </a:rPr>
              <a:t>Извор: НБРМ Основни економски показатели на РС МАКЕДОНИЈА</a:t>
            </a:r>
            <a:endParaRPr lang="mk-MK" sz="900" dirty="0">
              <a:solidFill>
                <a:schemeClr val="bg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6DFDC60-D7B5-420B-8CAB-146CA2032782}"/>
              </a:ext>
            </a:extLst>
          </p:cNvPr>
          <p:cNvSpPr txBox="1">
            <a:spLocks/>
          </p:cNvSpPr>
          <p:nvPr/>
        </p:nvSpPr>
        <p:spPr>
          <a:xfrm>
            <a:off x="87260" y="68001"/>
            <a:ext cx="11999742" cy="52064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Макроекономски показатели</a:t>
            </a:r>
            <a:endParaRPr lang="en-US" sz="1400" b="1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51B0B9-4716-4655-90DD-99307075E936}"/>
              </a:ext>
            </a:extLst>
          </p:cNvPr>
          <p:cNvSpPr txBox="1"/>
          <p:nvPr/>
        </p:nvSpPr>
        <p:spPr>
          <a:xfrm>
            <a:off x="6242180" y="5939418"/>
            <a:ext cx="578523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200" dirty="0">
                <a:solidFill>
                  <a:srgbClr val="002060"/>
                </a:solidFill>
              </a:rPr>
              <a:t>Кредитен рејтинг на државата  </a:t>
            </a:r>
          </a:p>
          <a:p>
            <a:pPr algn="r"/>
            <a:r>
              <a:rPr lang="en-GB" sz="1200" dirty="0">
                <a:solidFill>
                  <a:srgbClr val="002060"/>
                </a:solidFill>
              </a:rPr>
              <a:t>‘BB</a:t>
            </a:r>
            <a:r>
              <a:rPr lang="mk-MK" sz="1200" dirty="0">
                <a:solidFill>
                  <a:srgbClr val="002060"/>
                </a:solidFill>
              </a:rPr>
              <a:t>-</a:t>
            </a:r>
            <a:r>
              <a:rPr lang="en-GB" sz="1200" dirty="0">
                <a:solidFill>
                  <a:srgbClr val="002060"/>
                </a:solidFill>
              </a:rPr>
              <a:t>' Ratings Affirmed; Outlook Stable</a:t>
            </a:r>
          </a:p>
          <a:p>
            <a:pPr algn="r"/>
            <a:r>
              <a:rPr lang="en-GB" sz="1200" b="1" dirty="0">
                <a:solidFill>
                  <a:srgbClr val="002060"/>
                </a:solidFill>
              </a:rPr>
              <a:t>Standard &amp; Poor’s, Credit rating agency</a:t>
            </a:r>
          </a:p>
          <a:p>
            <a:pPr algn="r"/>
            <a:r>
              <a:rPr lang="en-GB" sz="1400" b="1" dirty="0">
                <a:solidFill>
                  <a:srgbClr val="002060"/>
                </a:solidFill>
              </a:rPr>
              <a:t> </a:t>
            </a:r>
            <a:r>
              <a:rPr lang="ru-RU" sz="1000" b="1" dirty="0">
                <a:solidFill>
                  <a:srgbClr val="002060"/>
                </a:solidFill>
              </a:rPr>
              <a:t>Извор:</a:t>
            </a:r>
            <a:r>
              <a:rPr lang="en-US" sz="1000" b="1" dirty="0">
                <a:solidFill>
                  <a:srgbClr val="002060"/>
                </a:solidFill>
              </a:rPr>
              <a:t> </a:t>
            </a:r>
            <a:r>
              <a:rPr lang="en-GB" sz="1000" b="1" dirty="0">
                <a:solidFill>
                  <a:srgbClr val="002060"/>
                </a:solidFill>
              </a:rPr>
              <a:t>www.nbrm.mk/ns-newsarticle-soopstenie│30.01.2024 (Rating Report RNM│</a:t>
            </a:r>
            <a:r>
              <a:rPr lang="en-US" sz="1000" b="1" dirty="0">
                <a:solidFill>
                  <a:srgbClr val="002060"/>
                </a:solidFill>
              </a:rPr>
              <a:t>January</a:t>
            </a:r>
            <a:r>
              <a:rPr lang="en-GB" sz="1000" b="1" dirty="0">
                <a:solidFill>
                  <a:srgbClr val="002060"/>
                </a:solidFill>
              </a:rPr>
              <a:t> 31, 2024)</a:t>
            </a:r>
            <a:endParaRPr lang="en-US" sz="800" dirty="0">
              <a:solidFill>
                <a:srgbClr val="002060"/>
              </a:solidFill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E243FA10-4288-DED2-4DB7-3BADE104AB88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EF6BD9F-BB79-5496-B354-CE432B399D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101609"/>
              </p:ext>
            </p:extLst>
          </p:nvPr>
        </p:nvGraphicFramePr>
        <p:xfrm>
          <a:off x="6095999" y="2603521"/>
          <a:ext cx="5931420" cy="32333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0703">
                  <a:extLst>
                    <a:ext uri="{9D8B030D-6E8A-4147-A177-3AD203B41FA5}">
                      <a16:colId xmlns:a16="http://schemas.microsoft.com/office/drawing/2014/main" val="2767790591"/>
                    </a:ext>
                  </a:extLst>
                </a:gridCol>
                <a:gridCol w="442332">
                  <a:extLst>
                    <a:ext uri="{9D8B030D-6E8A-4147-A177-3AD203B41FA5}">
                      <a16:colId xmlns:a16="http://schemas.microsoft.com/office/drawing/2014/main" val="3254119748"/>
                    </a:ext>
                  </a:extLst>
                </a:gridCol>
                <a:gridCol w="442332">
                  <a:extLst>
                    <a:ext uri="{9D8B030D-6E8A-4147-A177-3AD203B41FA5}">
                      <a16:colId xmlns:a16="http://schemas.microsoft.com/office/drawing/2014/main" val="1782117510"/>
                    </a:ext>
                  </a:extLst>
                </a:gridCol>
                <a:gridCol w="586628">
                  <a:extLst>
                    <a:ext uri="{9D8B030D-6E8A-4147-A177-3AD203B41FA5}">
                      <a16:colId xmlns:a16="http://schemas.microsoft.com/office/drawing/2014/main" val="2628850930"/>
                    </a:ext>
                  </a:extLst>
                </a:gridCol>
                <a:gridCol w="545852">
                  <a:extLst>
                    <a:ext uri="{9D8B030D-6E8A-4147-A177-3AD203B41FA5}">
                      <a16:colId xmlns:a16="http://schemas.microsoft.com/office/drawing/2014/main" val="1888200333"/>
                    </a:ext>
                  </a:extLst>
                </a:gridCol>
                <a:gridCol w="545852">
                  <a:extLst>
                    <a:ext uri="{9D8B030D-6E8A-4147-A177-3AD203B41FA5}">
                      <a16:colId xmlns:a16="http://schemas.microsoft.com/office/drawing/2014/main" val="2704362931"/>
                    </a:ext>
                  </a:extLst>
                </a:gridCol>
                <a:gridCol w="517721">
                  <a:extLst>
                    <a:ext uri="{9D8B030D-6E8A-4147-A177-3AD203B41FA5}">
                      <a16:colId xmlns:a16="http://schemas.microsoft.com/office/drawing/2014/main" val="1989707768"/>
                    </a:ext>
                  </a:extLst>
                </a:gridCol>
              </a:tblGrid>
              <a:tr h="160333">
                <a:tc>
                  <a:txBody>
                    <a:bodyPr/>
                    <a:lstStyle/>
                    <a:p>
                      <a:pPr algn="l" rtl="0" fontAlgn="b"/>
                      <a:r>
                        <a:rPr lang="mk-MK" sz="11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Клучни е</a:t>
                      </a:r>
                      <a:r>
                        <a:rPr lang="mk-MK" sz="1100" b="1" u="none" strike="noStrike" dirty="0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кономски показатели</a:t>
                      </a:r>
                      <a:endParaRPr lang="mk-MK" sz="1100" b="1" i="0" u="none" strike="noStrike" dirty="0">
                        <a:solidFill>
                          <a:srgbClr val="00206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Q</a:t>
                      </a:r>
                      <a:r>
                        <a:rPr lang="mk-MK" sz="10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1</a:t>
                      </a:r>
                      <a:r>
                        <a:rPr lang="en-US" sz="10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 23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Q</a:t>
                      </a:r>
                      <a:r>
                        <a:rPr lang="mk-MK" sz="10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2</a:t>
                      </a:r>
                      <a:r>
                        <a:rPr lang="en-US" sz="10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 23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Q3 23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Q</a:t>
                      </a:r>
                      <a:r>
                        <a:rPr lang="mk-MK" sz="10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4</a:t>
                      </a:r>
                      <a:r>
                        <a:rPr lang="en-US" sz="10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 23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2023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O1 24</a:t>
                      </a: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751017"/>
                  </a:ext>
                </a:extLst>
              </a:tr>
              <a:tr h="1603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100" b="1" i="0" u="none" strike="noStrike" dirty="0">
                        <a:solidFill>
                          <a:srgbClr val="00206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100" b="0" i="0" u="none" strike="noStrike" dirty="0">
                        <a:solidFill>
                          <a:srgbClr val="00206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318578"/>
                  </a:ext>
                </a:extLst>
              </a:tr>
              <a:tr h="2852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Индекс на обемот на индустриското производство 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0.1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1.5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0,7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0.7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0,7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-3,1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638743"/>
                  </a:ext>
                </a:extLst>
              </a:tr>
              <a:tr h="16135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Увоз на стоки (</a:t>
                      </a:r>
                      <a:r>
                        <a:rPr lang="en-US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EUR'm</a:t>
                      </a:r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2,759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2,778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2,708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2,900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11,14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2,736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351482"/>
                  </a:ext>
                </a:extLst>
              </a:tr>
              <a:tr h="1613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Извоз на стоки (</a:t>
                      </a:r>
                      <a:r>
                        <a:rPr lang="en-US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EUR'm</a:t>
                      </a:r>
                      <a:r>
                        <a:rPr lang="ru-RU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mk-MK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2,126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2,125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1,988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2,082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8,32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1,929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050116"/>
                  </a:ext>
                </a:extLst>
              </a:tr>
              <a:tr h="160333">
                <a:tc>
                  <a:txBody>
                    <a:bodyPr/>
                    <a:lstStyle/>
                    <a:p>
                      <a:pPr algn="l" rtl="0" fontAlgn="b"/>
                      <a:r>
                        <a:rPr lang="mk-MK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Реален раст на БДП (%) </a:t>
                      </a:r>
                      <a:endParaRPr lang="mk-MK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1,2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953427"/>
                  </a:ext>
                </a:extLst>
              </a:tr>
              <a:tr h="2852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Буџетски биланс (салдо на цент</a:t>
                      </a: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буџет и фондови, % од БДП)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0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-0,4</a:t>
                      </a:r>
                      <a:r>
                        <a:rPr lang="en-US" sz="10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-2.3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-0,5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-1,6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-4,8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-1,6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217703"/>
                  </a:ext>
                </a:extLst>
              </a:tr>
              <a:tr h="160333">
                <a:tc>
                  <a:txBody>
                    <a:bodyPr/>
                    <a:lstStyle/>
                    <a:p>
                      <a:pPr algn="l" rtl="0" fontAlgn="b"/>
                      <a:r>
                        <a:rPr lang="mk-MK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Инфлација (</a:t>
                      </a:r>
                      <a:r>
                        <a:rPr lang="en-US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CPI%) 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16.1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13.6                      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11.5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9.4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9,4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3,4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687402"/>
                  </a:ext>
                </a:extLst>
              </a:tr>
              <a:tr h="160333">
                <a:tc>
                  <a:txBody>
                    <a:bodyPr/>
                    <a:lstStyle/>
                    <a:p>
                      <a:pPr marR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</a:pPr>
                      <a:r>
                        <a:rPr lang="ru-RU" sz="1000" b="0" dirty="0">
                          <a:solidFill>
                            <a:srgbClr val="002060"/>
                          </a:solidFill>
                        </a:rPr>
                        <a:t>Основна каматна стапка</a:t>
                      </a:r>
                      <a:endParaRPr lang="mk-MK" sz="1000" b="0" dirty="0">
                        <a:solidFill>
                          <a:srgbClr val="002060"/>
                        </a:solidFill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5.5</a:t>
                      </a: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6.3</a:t>
                      </a: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6.3</a:t>
                      </a: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6.3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6,3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963272"/>
                  </a:ext>
                </a:extLst>
              </a:tr>
              <a:tr h="28278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Тековна сметка на билансот на плаќања (EUR'm)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92.8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-124.9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239.2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-111.7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95.3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-185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001343"/>
                  </a:ext>
                </a:extLst>
              </a:tr>
              <a:tr h="410084">
                <a:tc>
                  <a:txBody>
                    <a:bodyPr/>
                    <a:lstStyle/>
                    <a:p>
                      <a:pPr algn="l" rtl="0" fontAlgn="b"/>
                      <a:r>
                        <a:rPr lang="mk-MK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Бруто надворешен долг (</a:t>
                      </a:r>
                      <a:r>
                        <a:rPr lang="en-US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EUR'm)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11</a:t>
                      </a:r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059 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</a:t>
                      </a:r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397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</a:t>
                      </a:r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072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11.463</a:t>
                      </a:r>
                      <a:r>
                        <a:rPr lang="en-US" sz="1000" b="0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11.463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789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161648"/>
                  </a:ext>
                </a:extLst>
              </a:tr>
              <a:tr h="161358">
                <a:tc>
                  <a:txBody>
                    <a:bodyPr/>
                    <a:lstStyle/>
                    <a:p>
                      <a:pPr algn="l" rtl="0" fontAlgn="b"/>
                      <a:r>
                        <a:rPr lang="mk-MK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Девизни резерви (</a:t>
                      </a:r>
                      <a:r>
                        <a:rPr lang="en-US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EUR'm)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4.159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4.189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3,901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4,538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4,538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4287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077393"/>
                  </a:ext>
                </a:extLst>
              </a:tr>
              <a:tr h="161358">
                <a:tc>
                  <a:txBody>
                    <a:bodyPr/>
                    <a:lstStyle/>
                    <a:p>
                      <a:pPr algn="l" rtl="0" fontAlgn="b"/>
                      <a:r>
                        <a:rPr lang="mk-MK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Директни инвестиции - нето (</a:t>
                      </a:r>
                      <a:r>
                        <a:rPr lang="en-US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EUR'm)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143.3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122.4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51.2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206.2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523.1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235.9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531382"/>
                  </a:ext>
                </a:extLst>
              </a:tr>
              <a:tr h="161358">
                <a:tc>
                  <a:txBody>
                    <a:bodyPr/>
                    <a:lstStyle/>
                    <a:p>
                      <a:pPr algn="l" rtl="0" fontAlgn="b"/>
                      <a:r>
                        <a:rPr lang="mk-MK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Стапка на невработеност (%) </a:t>
                      </a:r>
                      <a:endParaRPr lang="mk-MK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13,3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13,1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12.8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13.0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13.1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12,9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581994"/>
                  </a:ext>
                </a:extLst>
              </a:tr>
              <a:tr h="1603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MKD/EUR 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61.6</a:t>
                      </a:r>
                      <a:r>
                        <a:rPr lang="mk-MK" sz="10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61.56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61.51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61.49</a:t>
                      </a:r>
                      <a:endParaRPr lang="en-US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61.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56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61,62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8400" marR="8400" marT="840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9949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1312EFF-853F-EE1F-D908-BD709B736087}"/>
              </a:ext>
            </a:extLst>
          </p:cNvPr>
          <p:cNvSpPr txBox="1"/>
          <p:nvPr/>
        </p:nvSpPr>
        <p:spPr>
          <a:xfrm>
            <a:off x="27673" y="6543777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</a:t>
            </a:r>
            <a:r>
              <a:rPr lang="mk-MK" sz="1000" b="1" dirty="0">
                <a:solidFill>
                  <a:srgbClr val="002060"/>
                </a:solidFill>
              </a:rPr>
              <a:t>4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60E9B55-FB1F-D597-3B2A-EF4CA834BF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9526247"/>
              </p:ext>
            </p:extLst>
          </p:nvPr>
        </p:nvGraphicFramePr>
        <p:xfrm>
          <a:off x="6242179" y="161587"/>
          <a:ext cx="5541457" cy="2348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4934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B7CFA-B8B5-4C99-865E-4AC3B9A16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60" y="121369"/>
            <a:ext cx="11999742" cy="678320"/>
          </a:xfrm>
        </p:spPr>
        <p:txBody>
          <a:bodyPr>
            <a:noAutofit/>
          </a:bodyPr>
          <a:lstStyle/>
          <a:p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br>
              <a:rPr lang="mk-MK" sz="1400" b="1" dirty="0">
                <a:solidFill>
                  <a:srgbClr val="FF0909"/>
                </a:solidFill>
                <a:latin typeface="+mn-lt"/>
                <a:cs typeface="Aldhabi" panose="020B0604020202020204" pitchFamily="2" charset="-78"/>
              </a:rPr>
            </a:br>
            <a:endParaRPr lang="en-US" sz="1400" b="1" dirty="0">
              <a:solidFill>
                <a:srgbClr val="FF0909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9" name="AutoShape 6">
            <a:extLst>
              <a:ext uri="{FF2B5EF4-FFF2-40B4-BE49-F238E27FC236}">
                <a16:creationId xmlns:a16="http://schemas.microsoft.com/office/drawing/2014/main" id="{18DACE59-E83F-4419-BDA8-06A4FBE59298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gray">
          <a:xfrm>
            <a:off x="104996" y="4399782"/>
            <a:ext cx="7962758" cy="2336847"/>
          </a:xfrm>
          <a:prstGeom prst="roundRect">
            <a:avLst>
              <a:gd name="adj" fmla="val 20745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99CC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numCol="2" anchor="ctr">
            <a:noAutofit/>
          </a:bodyPr>
          <a:lstStyle/>
          <a:p>
            <a:pPr algn="just">
              <a:spcBef>
                <a:spcPct val="35000"/>
              </a:spcBef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r>
              <a:rPr lang="mk-MK" sz="1100" dirty="0">
                <a:solidFill>
                  <a:srgbClr val="002060"/>
                </a:solidFill>
              </a:rPr>
              <a:t>Банкарскиот сектор се состои од 13 банки, </a:t>
            </a:r>
            <a:r>
              <a:rPr lang="en-US" sz="1100" dirty="0">
                <a:solidFill>
                  <a:srgbClr val="002060"/>
                </a:solidFill>
              </a:rPr>
              <a:t>5 </a:t>
            </a:r>
            <a:r>
              <a:rPr lang="mk-MK" sz="1100" dirty="0">
                <a:solidFill>
                  <a:srgbClr val="002060"/>
                </a:solidFill>
              </a:rPr>
              <a:t>големи</a:t>
            </a:r>
            <a:r>
              <a:rPr lang="en-US" sz="1100" dirty="0">
                <a:solidFill>
                  <a:srgbClr val="002060"/>
                </a:solidFill>
              </a:rPr>
              <a:t> (</a:t>
            </a:r>
            <a:r>
              <a:rPr lang="mk-MK" sz="1100" dirty="0">
                <a:solidFill>
                  <a:srgbClr val="002060"/>
                </a:solidFill>
              </a:rPr>
              <a:t>актива</a:t>
            </a:r>
            <a:r>
              <a:rPr lang="en-GB" sz="1100" dirty="0">
                <a:solidFill>
                  <a:srgbClr val="002060"/>
                </a:solidFill>
              </a:rPr>
              <a:t> </a:t>
            </a:r>
            <a:r>
              <a:rPr lang="en-US" sz="1100" b="0" i="0" u="none" strike="noStrike" dirty="0">
                <a:solidFill>
                  <a:srgbClr val="002060"/>
                </a:solidFill>
                <a:effectLst/>
              </a:rPr>
              <a:t>598</a:t>
            </a:r>
            <a:r>
              <a:rPr lang="mk-MK" sz="1100" dirty="0">
                <a:solidFill>
                  <a:srgbClr val="002060"/>
                </a:solidFill>
              </a:rPr>
              <a:t>,</a:t>
            </a:r>
            <a:r>
              <a:rPr lang="en-US" sz="1100" b="0" i="0" u="none" strike="noStrike" dirty="0">
                <a:solidFill>
                  <a:srgbClr val="002060"/>
                </a:solidFill>
                <a:effectLst/>
              </a:rPr>
              <a:t>105</a:t>
            </a:r>
            <a:r>
              <a:rPr lang="mk-MK" sz="1100" b="0" i="0" u="none" strike="noStrike" dirty="0">
                <a:solidFill>
                  <a:srgbClr val="002060"/>
                </a:solidFill>
                <a:effectLst/>
              </a:rPr>
              <a:t> </a:t>
            </a:r>
            <a:r>
              <a:rPr lang="mk-MK" sz="1100" dirty="0">
                <a:solidFill>
                  <a:srgbClr val="002060"/>
                </a:solidFill>
              </a:rPr>
              <a:t>мил.денари</a:t>
            </a:r>
            <a:r>
              <a:rPr lang="en-US" sz="1100" dirty="0">
                <a:solidFill>
                  <a:srgbClr val="002060"/>
                </a:solidFill>
              </a:rPr>
              <a:t>) </a:t>
            </a:r>
            <a:r>
              <a:rPr lang="mk-MK" sz="1100" dirty="0">
                <a:solidFill>
                  <a:srgbClr val="002060"/>
                </a:solidFill>
              </a:rPr>
              <a:t>со </a:t>
            </a:r>
            <a:r>
              <a:rPr lang="en-US" sz="1100" dirty="0">
                <a:solidFill>
                  <a:srgbClr val="002060"/>
                </a:solidFill>
              </a:rPr>
              <a:t>8</a:t>
            </a:r>
            <a:r>
              <a:rPr lang="mk-MK" sz="1100" dirty="0">
                <a:solidFill>
                  <a:srgbClr val="002060"/>
                </a:solidFill>
              </a:rPr>
              <a:t>1</a:t>
            </a:r>
            <a:r>
              <a:rPr lang="en-US" sz="1100" dirty="0">
                <a:solidFill>
                  <a:srgbClr val="002060"/>
                </a:solidFill>
              </a:rPr>
              <a:t>% </a:t>
            </a:r>
            <a:r>
              <a:rPr lang="mk-MK" sz="1100" dirty="0">
                <a:solidFill>
                  <a:srgbClr val="002060"/>
                </a:solidFill>
              </a:rPr>
              <a:t>учество во вкупната актива</a:t>
            </a:r>
            <a:r>
              <a:rPr lang="en-US" sz="1100" dirty="0">
                <a:solidFill>
                  <a:srgbClr val="002060"/>
                </a:solidFill>
              </a:rPr>
              <a:t>,</a:t>
            </a:r>
            <a:r>
              <a:rPr lang="mk-MK" sz="1100" dirty="0">
                <a:solidFill>
                  <a:srgbClr val="002060"/>
                </a:solidFill>
              </a:rPr>
              <a:t> </a:t>
            </a:r>
            <a:r>
              <a:rPr lang="en-US" sz="1100" dirty="0">
                <a:solidFill>
                  <a:srgbClr val="002060"/>
                </a:solidFill>
              </a:rPr>
              <a:t>3 </a:t>
            </a:r>
            <a:r>
              <a:rPr lang="mk-MK" sz="1100" dirty="0">
                <a:solidFill>
                  <a:srgbClr val="002060"/>
                </a:solidFill>
              </a:rPr>
              <a:t>средни</a:t>
            </a:r>
            <a:r>
              <a:rPr lang="en-US" sz="1100" dirty="0">
                <a:solidFill>
                  <a:srgbClr val="002060"/>
                </a:solidFill>
              </a:rPr>
              <a:t> (</a:t>
            </a:r>
            <a:r>
              <a:rPr lang="mk-MK" sz="1100" dirty="0">
                <a:solidFill>
                  <a:srgbClr val="002060"/>
                </a:solidFill>
              </a:rPr>
              <a:t>актива 94,746</a:t>
            </a:r>
            <a:r>
              <a:rPr lang="en-US" sz="1100" dirty="0">
                <a:solidFill>
                  <a:srgbClr val="002060"/>
                </a:solidFill>
              </a:rPr>
              <a:t> </a:t>
            </a:r>
            <a:r>
              <a:rPr lang="mk-MK" sz="1100" dirty="0">
                <a:solidFill>
                  <a:srgbClr val="002060"/>
                </a:solidFill>
              </a:rPr>
              <a:t>мил.денари</a:t>
            </a:r>
            <a:r>
              <a:rPr lang="en-US" sz="1100" b="0" i="0" dirty="0">
                <a:solidFill>
                  <a:srgbClr val="002060"/>
                </a:solidFill>
                <a:effectLst/>
              </a:rPr>
              <a:t>)</a:t>
            </a:r>
            <a:r>
              <a:rPr lang="mk-MK" sz="1100" b="0" i="0" dirty="0">
                <a:solidFill>
                  <a:srgbClr val="002060"/>
                </a:solidFill>
                <a:effectLst/>
              </a:rPr>
              <a:t> со</a:t>
            </a:r>
            <a:r>
              <a:rPr lang="en-US" sz="1100" b="0" i="0" dirty="0">
                <a:solidFill>
                  <a:srgbClr val="002060"/>
                </a:solidFill>
                <a:effectLst/>
              </a:rPr>
              <a:t> </a:t>
            </a:r>
            <a:r>
              <a:rPr lang="en-US" sz="1100" dirty="0">
                <a:solidFill>
                  <a:srgbClr val="002060"/>
                </a:solidFill>
              </a:rPr>
              <a:t>1</a:t>
            </a:r>
            <a:r>
              <a:rPr lang="en-GB" sz="1100" dirty="0">
                <a:solidFill>
                  <a:srgbClr val="002060"/>
                </a:solidFill>
              </a:rPr>
              <a:t>3</a:t>
            </a:r>
            <a:r>
              <a:rPr lang="mk-MK" sz="1100" dirty="0">
                <a:solidFill>
                  <a:srgbClr val="002060"/>
                </a:solidFill>
              </a:rPr>
              <a:t>% учество</a:t>
            </a:r>
            <a:r>
              <a:rPr lang="en-US" sz="1100" dirty="0">
                <a:solidFill>
                  <a:srgbClr val="002060"/>
                </a:solidFill>
              </a:rPr>
              <a:t>, 5</a:t>
            </a:r>
            <a:r>
              <a:rPr lang="mk-MK" sz="1100" dirty="0">
                <a:solidFill>
                  <a:srgbClr val="002060"/>
                </a:solidFill>
              </a:rPr>
              <a:t> мали</a:t>
            </a:r>
            <a:r>
              <a:rPr lang="en-US" sz="1100" dirty="0">
                <a:solidFill>
                  <a:srgbClr val="002060"/>
                </a:solidFill>
              </a:rPr>
              <a:t> (</a:t>
            </a:r>
            <a:r>
              <a:rPr lang="mk-MK" sz="1100" dirty="0">
                <a:solidFill>
                  <a:srgbClr val="002060"/>
                </a:solidFill>
              </a:rPr>
              <a:t>актива 46,087 мил. денари</a:t>
            </a:r>
            <a:r>
              <a:rPr lang="en-US" sz="1100" dirty="0">
                <a:solidFill>
                  <a:srgbClr val="002060"/>
                </a:solidFill>
              </a:rPr>
              <a:t>) </a:t>
            </a:r>
            <a:r>
              <a:rPr lang="mk-MK" sz="1100" dirty="0">
                <a:solidFill>
                  <a:srgbClr val="002060"/>
                </a:solidFill>
              </a:rPr>
              <a:t>со </a:t>
            </a:r>
            <a:r>
              <a:rPr lang="en-US" sz="1100" dirty="0">
                <a:solidFill>
                  <a:srgbClr val="002060"/>
                </a:solidFill>
              </a:rPr>
              <a:t>6% </a:t>
            </a:r>
            <a:r>
              <a:rPr lang="mk-MK" sz="1100" dirty="0">
                <a:solidFill>
                  <a:srgbClr val="002060"/>
                </a:solidFill>
              </a:rPr>
              <a:t>учество и</a:t>
            </a:r>
            <a:r>
              <a:rPr lang="en-US" sz="1100" dirty="0">
                <a:solidFill>
                  <a:srgbClr val="002060"/>
                </a:solidFill>
              </a:rPr>
              <a:t> </a:t>
            </a:r>
            <a:r>
              <a:rPr lang="mk-MK" sz="1100" dirty="0">
                <a:solidFill>
                  <a:srgbClr val="002060"/>
                </a:solidFill>
              </a:rPr>
              <a:t>2</a:t>
            </a:r>
            <a:r>
              <a:rPr lang="en-US" sz="1100" dirty="0">
                <a:solidFill>
                  <a:srgbClr val="002060"/>
                </a:solidFill>
              </a:rPr>
              <a:t> </a:t>
            </a:r>
            <a:r>
              <a:rPr lang="mk-MK" sz="1100" dirty="0">
                <a:solidFill>
                  <a:srgbClr val="002060"/>
                </a:solidFill>
              </a:rPr>
              <a:t>штедилници</a:t>
            </a:r>
          </a:p>
          <a:p>
            <a:pPr algn="just">
              <a:spcBef>
                <a:spcPct val="35000"/>
              </a:spcBef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r>
              <a:rPr lang="mk-MK" sz="1100" dirty="0">
                <a:solidFill>
                  <a:srgbClr val="002060"/>
                </a:solidFill>
              </a:rPr>
              <a:t>Вкупна актива на ниво на банкарски систем изнесува </a:t>
            </a:r>
            <a:r>
              <a:rPr lang="en-GB" sz="1100" dirty="0">
                <a:solidFill>
                  <a:srgbClr val="002060"/>
                </a:solidFill>
              </a:rPr>
              <a:t>738.938</a:t>
            </a:r>
            <a:r>
              <a:rPr lang="mk-MK" sz="1100" dirty="0">
                <a:solidFill>
                  <a:srgbClr val="002060"/>
                </a:solidFill>
              </a:rPr>
              <a:t> мил.денари и бележи годишен</a:t>
            </a:r>
            <a:r>
              <a:rPr lang="en-GB" sz="1100" dirty="0">
                <a:solidFill>
                  <a:srgbClr val="002060"/>
                </a:solidFill>
              </a:rPr>
              <a:t> </a:t>
            </a:r>
            <a:r>
              <a:rPr lang="mk-MK" sz="1100" dirty="0">
                <a:solidFill>
                  <a:srgbClr val="002060"/>
                </a:solidFill>
              </a:rPr>
              <a:t>пораст од 9</a:t>
            </a:r>
            <a:r>
              <a:rPr lang="en-GB" sz="1100" dirty="0">
                <a:solidFill>
                  <a:srgbClr val="002060"/>
                </a:solidFill>
              </a:rPr>
              <a:t>.</a:t>
            </a:r>
            <a:r>
              <a:rPr lang="en-US" sz="1100" dirty="0">
                <a:solidFill>
                  <a:srgbClr val="002060"/>
                </a:solidFill>
              </a:rPr>
              <a:t>3</a:t>
            </a:r>
            <a:r>
              <a:rPr lang="mk-MK" sz="1100" dirty="0">
                <a:solidFill>
                  <a:srgbClr val="002060"/>
                </a:solidFill>
              </a:rPr>
              <a:t>% односно пад од </a:t>
            </a:r>
            <a:r>
              <a:rPr lang="en-US" sz="1100" dirty="0">
                <a:solidFill>
                  <a:srgbClr val="002060"/>
                </a:solidFill>
              </a:rPr>
              <a:t>-</a:t>
            </a:r>
            <a:r>
              <a:rPr lang="mk-MK" sz="1100" dirty="0">
                <a:solidFill>
                  <a:srgbClr val="002060"/>
                </a:solidFill>
              </a:rPr>
              <a:t>1% на квартална основа</a:t>
            </a:r>
            <a:r>
              <a:rPr lang="en-GB" sz="1100" dirty="0">
                <a:solidFill>
                  <a:srgbClr val="002060"/>
                </a:solidFill>
              </a:rPr>
              <a:t> </a:t>
            </a:r>
            <a:r>
              <a:rPr lang="mk-MK" sz="1100" dirty="0">
                <a:solidFill>
                  <a:srgbClr val="002060"/>
                </a:solidFill>
              </a:rPr>
              <a:t>и истиот е поддржан со растот на депозитната база</a:t>
            </a:r>
            <a:r>
              <a:rPr lang="en-GB" sz="1100" dirty="0">
                <a:solidFill>
                  <a:srgbClr val="002060"/>
                </a:solidFill>
              </a:rPr>
              <a:t> </a:t>
            </a:r>
            <a:r>
              <a:rPr lang="mk-MK" sz="1100" dirty="0">
                <a:solidFill>
                  <a:srgbClr val="002060"/>
                </a:solidFill>
              </a:rPr>
              <a:t>за </a:t>
            </a:r>
            <a:r>
              <a:rPr lang="en-GB" sz="1100" dirty="0">
                <a:solidFill>
                  <a:srgbClr val="002060"/>
                </a:solidFill>
              </a:rPr>
              <a:t>9.</a:t>
            </a:r>
            <a:r>
              <a:rPr lang="en-US" sz="1100" dirty="0">
                <a:solidFill>
                  <a:srgbClr val="002060"/>
                </a:solidFill>
              </a:rPr>
              <a:t>1</a:t>
            </a:r>
            <a:r>
              <a:rPr lang="mk-MK" sz="1100" dirty="0">
                <a:solidFill>
                  <a:srgbClr val="002060"/>
                </a:solidFill>
              </a:rPr>
              <a:t>% на годишно ниво односно пад за </a:t>
            </a:r>
            <a:r>
              <a:rPr lang="en-US" sz="1100" dirty="0">
                <a:solidFill>
                  <a:srgbClr val="002060"/>
                </a:solidFill>
              </a:rPr>
              <a:t>-0.9</a:t>
            </a:r>
            <a:r>
              <a:rPr lang="mk-MK" sz="1100" dirty="0">
                <a:solidFill>
                  <a:srgbClr val="002060"/>
                </a:solidFill>
              </a:rPr>
              <a:t>% на квартална основа и капиталната</a:t>
            </a:r>
            <a:r>
              <a:rPr lang="en-GB" sz="1100" dirty="0">
                <a:solidFill>
                  <a:srgbClr val="002060"/>
                </a:solidFill>
              </a:rPr>
              <a:t> </a:t>
            </a:r>
            <a:r>
              <a:rPr lang="mk-MK" sz="1100" dirty="0">
                <a:solidFill>
                  <a:srgbClr val="002060"/>
                </a:solidFill>
              </a:rPr>
              <a:t>позиција на банките со годишен пораст од </a:t>
            </a:r>
            <a:r>
              <a:rPr lang="en-GB" sz="1100" dirty="0">
                <a:solidFill>
                  <a:srgbClr val="002060"/>
                </a:solidFill>
              </a:rPr>
              <a:t>1</a:t>
            </a:r>
            <a:r>
              <a:rPr lang="mk-MK" sz="1100" dirty="0">
                <a:solidFill>
                  <a:srgbClr val="002060"/>
                </a:solidFill>
              </a:rPr>
              <a:t>1,5% или 5,6% квартално. Кредитите бележат годишен пораст од 6,2% и квартално 1%</a:t>
            </a:r>
          </a:p>
          <a:p>
            <a:pPr algn="just">
              <a:spcBef>
                <a:spcPct val="35000"/>
              </a:spcBef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r>
              <a:rPr lang="mk-MK" sz="1000" dirty="0">
                <a:solidFill>
                  <a:srgbClr val="002060"/>
                </a:solidFill>
              </a:rPr>
              <a:t>Учество на странски капитал во сопственичката структура 78,8% </a:t>
            </a:r>
            <a:endParaRPr lang="en-GB" sz="1000" dirty="0">
              <a:solidFill>
                <a:srgbClr val="002060"/>
              </a:solidFill>
            </a:endParaRPr>
          </a:p>
          <a:p>
            <a:pPr algn="just">
              <a:spcBef>
                <a:spcPct val="35000"/>
              </a:spcBef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r>
              <a:rPr lang="mk-MK" sz="1000" dirty="0">
                <a:solidFill>
                  <a:srgbClr val="002060"/>
                </a:solidFill>
              </a:rPr>
              <a:t>Нивото на финансиска интермедијација</a:t>
            </a:r>
            <a:r>
              <a:rPr lang="en-GB" sz="1000" dirty="0">
                <a:solidFill>
                  <a:srgbClr val="002060"/>
                </a:solidFill>
              </a:rPr>
              <a:t>:</a:t>
            </a:r>
            <a:r>
              <a:rPr lang="mk-MK" sz="1000" dirty="0">
                <a:solidFill>
                  <a:srgbClr val="002060"/>
                </a:solidFill>
              </a:rPr>
              <a:t>  </a:t>
            </a:r>
          </a:p>
          <a:p>
            <a:pPr lvl="1" algn="just">
              <a:spcBef>
                <a:spcPct val="35000"/>
              </a:spcBef>
              <a:buFont typeface="Wingdings" panose="05000000000000000000" pitchFamily="2" charset="2"/>
              <a:buChar char="ü"/>
              <a:defRPr/>
            </a:pPr>
            <a:r>
              <a:rPr lang="mk-MK" sz="1000" dirty="0">
                <a:solidFill>
                  <a:srgbClr val="002060"/>
                </a:solidFill>
              </a:rPr>
              <a:t>Вкупната актива</a:t>
            </a:r>
            <a:r>
              <a:rPr lang="en-GB" sz="1000" dirty="0">
                <a:solidFill>
                  <a:srgbClr val="002060"/>
                </a:solidFill>
              </a:rPr>
              <a:t> </a:t>
            </a:r>
            <a:r>
              <a:rPr lang="mk-MK" sz="1000" dirty="0">
                <a:solidFill>
                  <a:srgbClr val="002060"/>
                </a:solidFill>
              </a:rPr>
              <a:t>на банкарскиот систем</a:t>
            </a:r>
            <a:r>
              <a:rPr lang="en-US" sz="1000" dirty="0">
                <a:solidFill>
                  <a:srgbClr val="002060"/>
                </a:solidFill>
              </a:rPr>
              <a:t>/</a:t>
            </a:r>
            <a:r>
              <a:rPr lang="mk-MK" sz="1000" dirty="0">
                <a:solidFill>
                  <a:srgbClr val="002060"/>
                </a:solidFill>
              </a:rPr>
              <a:t>БДП изнесува 87,1% што укажува на доминантната позиција на банките во финансискиот систем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mk-MK" sz="1000" dirty="0">
                <a:solidFill>
                  <a:srgbClr val="002060"/>
                </a:solidFill>
              </a:rPr>
              <a:t>Депозити</a:t>
            </a:r>
            <a:r>
              <a:rPr lang="en-GB" sz="1000" dirty="0">
                <a:solidFill>
                  <a:srgbClr val="002060"/>
                </a:solidFill>
              </a:rPr>
              <a:t>/</a:t>
            </a:r>
            <a:r>
              <a:rPr lang="mk-MK" sz="1000" dirty="0">
                <a:solidFill>
                  <a:srgbClr val="002060"/>
                </a:solidFill>
              </a:rPr>
              <a:t>БДП изнесува 63%</a:t>
            </a:r>
            <a:endParaRPr lang="en-US" sz="1000" dirty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mk-MK" sz="1000" dirty="0">
                <a:solidFill>
                  <a:srgbClr val="002060"/>
                </a:solidFill>
              </a:rPr>
              <a:t>Кредити</a:t>
            </a:r>
            <a:r>
              <a:rPr lang="en-GB" sz="1000" dirty="0">
                <a:solidFill>
                  <a:srgbClr val="002060"/>
                </a:solidFill>
              </a:rPr>
              <a:t>/</a:t>
            </a:r>
            <a:r>
              <a:rPr lang="mk-MK" sz="1000" dirty="0">
                <a:solidFill>
                  <a:srgbClr val="002060"/>
                </a:solidFill>
              </a:rPr>
              <a:t>БДП изнесува 5</a:t>
            </a:r>
            <a:r>
              <a:rPr lang="en-GB" sz="1000" dirty="0">
                <a:solidFill>
                  <a:srgbClr val="002060"/>
                </a:solidFill>
              </a:rPr>
              <a:t>2</a:t>
            </a:r>
            <a:r>
              <a:rPr lang="mk-MK" sz="1000" dirty="0">
                <a:solidFill>
                  <a:srgbClr val="002060"/>
                </a:solidFill>
              </a:rPr>
              <a:t>,5%</a:t>
            </a:r>
            <a:endParaRPr lang="en-GB" sz="1000" dirty="0">
              <a:solidFill>
                <a:srgbClr val="00206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10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mk-MK" sz="1000" b="1" dirty="0">
                <a:solidFill>
                  <a:srgbClr val="002060"/>
                </a:solidFill>
                <a:cs typeface="Arial" panose="020B0604020202020204" pitchFamily="34" charset="0"/>
              </a:rPr>
              <a:t>	</a:t>
            </a:r>
            <a:r>
              <a:rPr lang="mk-MK" sz="1000" dirty="0">
                <a:solidFill>
                  <a:srgbClr val="00B0F0"/>
                </a:solidFill>
                <a:cs typeface="Arial" panose="020B0604020202020204" pitchFamily="34" charset="0"/>
              </a:rPr>
              <a:t>Извор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mk-MK" sz="1000" dirty="0">
                <a:solidFill>
                  <a:srgbClr val="00B0F0"/>
                </a:solidFill>
                <a:cs typeface="Arial" panose="020B0604020202020204" pitchFamily="34" charset="0"/>
              </a:rPr>
              <a:t>	Народна Банка,Отсек за финансискастабилност, 	</a:t>
            </a:r>
            <a:r>
              <a:rPr lang="ru-RU" sz="1000" dirty="0">
                <a:solidFill>
                  <a:srgbClr val="00B0F0"/>
                </a:solidFill>
                <a:cs typeface="Arial" panose="020B0604020202020204" pitchFamily="34" charset="0"/>
              </a:rPr>
              <a:t>Последна ревизија на податоците на БДП 	(по тековни цени):  </a:t>
            </a:r>
            <a:r>
              <a:rPr lang="mk-MK" sz="1000" dirty="0">
                <a:solidFill>
                  <a:srgbClr val="00B0F0"/>
                </a:solidFill>
                <a:cs typeface="Arial" panose="020B0604020202020204" pitchFamily="34" charset="0"/>
              </a:rPr>
              <a:t>0</a:t>
            </a:r>
            <a:r>
              <a:rPr lang="ru-RU" sz="1000" dirty="0">
                <a:solidFill>
                  <a:srgbClr val="00B0F0"/>
                </a:solidFill>
                <a:cs typeface="Arial" panose="020B0604020202020204" pitchFamily="34" charset="0"/>
              </a:rPr>
              <a:t>3.6.2024</a:t>
            </a:r>
            <a:endParaRPr lang="mk-MK" sz="1000" dirty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pic>
        <p:nvPicPr>
          <p:cNvPr id="12" name="Picture 2" descr="C:\Users\Olivera\Desktop\Logo MBA\logo MBA final-01.jpg">
            <a:extLst>
              <a:ext uri="{FF2B5EF4-FFF2-40B4-BE49-F238E27FC236}">
                <a16:creationId xmlns:a16="http://schemas.microsoft.com/office/drawing/2014/main" id="{6C9D34F9-F141-4915-B304-81A75A496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7508" y="69726"/>
            <a:ext cx="1139494" cy="71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96848CB-8340-5DD6-EF3B-BD11A5B8C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612588"/>
              </p:ext>
            </p:extLst>
          </p:nvPr>
        </p:nvGraphicFramePr>
        <p:xfrm>
          <a:off x="104996" y="799689"/>
          <a:ext cx="7809551" cy="1597351"/>
        </p:xfrm>
        <a:graphic>
          <a:graphicData uri="http://schemas.openxmlformats.org/drawingml/2006/table">
            <a:tbl>
              <a:tblPr/>
              <a:tblGrid>
                <a:gridCol w="1458225">
                  <a:extLst>
                    <a:ext uri="{9D8B030D-6E8A-4147-A177-3AD203B41FA5}">
                      <a16:colId xmlns:a16="http://schemas.microsoft.com/office/drawing/2014/main" val="456536985"/>
                    </a:ext>
                  </a:extLst>
                </a:gridCol>
                <a:gridCol w="780278">
                  <a:extLst>
                    <a:ext uri="{9D8B030D-6E8A-4147-A177-3AD203B41FA5}">
                      <a16:colId xmlns:a16="http://schemas.microsoft.com/office/drawing/2014/main" val="2652805394"/>
                    </a:ext>
                  </a:extLst>
                </a:gridCol>
                <a:gridCol w="780278">
                  <a:extLst>
                    <a:ext uri="{9D8B030D-6E8A-4147-A177-3AD203B41FA5}">
                      <a16:colId xmlns:a16="http://schemas.microsoft.com/office/drawing/2014/main" val="280396809"/>
                    </a:ext>
                  </a:extLst>
                </a:gridCol>
                <a:gridCol w="780278">
                  <a:extLst>
                    <a:ext uri="{9D8B030D-6E8A-4147-A177-3AD203B41FA5}">
                      <a16:colId xmlns:a16="http://schemas.microsoft.com/office/drawing/2014/main" val="4173392692"/>
                    </a:ext>
                  </a:extLst>
                </a:gridCol>
                <a:gridCol w="780278">
                  <a:extLst>
                    <a:ext uri="{9D8B030D-6E8A-4147-A177-3AD203B41FA5}">
                      <a16:colId xmlns:a16="http://schemas.microsoft.com/office/drawing/2014/main" val="3343805908"/>
                    </a:ext>
                  </a:extLst>
                </a:gridCol>
                <a:gridCol w="780278">
                  <a:extLst>
                    <a:ext uri="{9D8B030D-6E8A-4147-A177-3AD203B41FA5}">
                      <a16:colId xmlns:a16="http://schemas.microsoft.com/office/drawing/2014/main" val="2062820131"/>
                    </a:ext>
                  </a:extLst>
                </a:gridCol>
                <a:gridCol w="372613">
                  <a:extLst>
                    <a:ext uri="{9D8B030D-6E8A-4147-A177-3AD203B41FA5}">
                      <a16:colId xmlns:a16="http://schemas.microsoft.com/office/drawing/2014/main" val="2425346250"/>
                    </a:ext>
                  </a:extLst>
                </a:gridCol>
                <a:gridCol w="1050807">
                  <a:extLst>
                    <a:ext uri="{9D8B030D-6E8A-4147-A177-3AD203B41FA5}">
                      <a16:colId xmlns:a16="http://schemas.microsoft.com/office/drawing/2014/main" val="2846665693"/>
                    </a:ext>
                  </a:extLst>
                </a:gridCol>
                <a:gridCol w="1026516">
                  <a:extLst>
                    <a:ext uri="{9D8B030D-6E8A-4147-A177-3AD203B41FA5}">
                      <a16:colId xmlns:a16="http://schemas.microsoft.com/office/drawing/2014/main" val="172003340"/>
                    </a:ext>
                  </a:extLst>
                </a:gridCol>
              </a:tblGrid>
              <a:tr h="377351">
                <a:tc>
                  <a:txBody>
                    <a:bodyPr/>
                    <a:lstStyle/>
                    <a:p>
                      <a:pPr algn="l" fontAlgn="ctr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во милиони денари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/202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/202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/202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/202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3/2024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годишна </a:t>
                      </a:r>
                    </a:p>
                    <a:p>
                      <a:pPr algn="ct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промена (%)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квартална </a:t>
                      </a:r>
                    </a:p>
                    <a:p>
                      <a:pPr algn="ct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промена (%)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598027"/>
                  </a:ext>
                </a:extLst>
              </a:tr>
              <a:tr h="30463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Вкупна Актива на банкарскиот сектор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675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89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mk-MK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699,060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mk-MK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703,78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746,739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738,938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758756"/>
                  </a:ext>
                </a:extLst>
              </a:tr>
              <a:tr h="305370"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Кредити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419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430,213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432,312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440,560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444.977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188303"/>
                  </a:ext>
                </a:extLst>
              </a:tr>
              <a:tr h="278794"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Депозити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490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509,826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516,317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539,602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534,525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-0.9%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8039861"/>
                  </a:ext>
                </a:extLst>
              </a:tr>
              <a:tr h="291031"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Капитал и резерви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87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89,731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   92,561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92,910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98,096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855770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65FE58E6-57D2-361A-87CE-2819D5ACF0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6418847"/>
              </p:ext>
            </p:extLst>
          </p:nvPr>
        </p:nvGraphicFramePr>
        <p:xfrm>
          <a:off x="8067754" y="911854"/>
          <a:ext cx="4249196" cy="3117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7DAF2B5-0AE0-A802-A63E-1EC18F240A50}"/>
              </a:ext>
            </a:extLst>
          </p:cNvPr>
          <p:cNvSpPr txBox="1"/>
          <p:nvPr/>
        </p:nvSpPr>
        <p:spPr>
          <a:xfrm>
            <a:off x="862188" y="2441173"/>
            <a:ext cx="475173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dirty="0">
                <a:solidFill>
                  <a:srgbClr val="002060"/>
                </a:solidFill>
              </a:rPr>
              <a:t>во милиони денари</a:t>
            </a:r>
            <a:endParaRPr lang="en-US" sz="1000" dirty="0">
              <a:solidFill>
                <a:srgbClr val="002060"/>
              </a:solidFill>
            </a:endParaRPr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E1127414-1A00-FA1D-50AD-84B1408A69CD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A66EFC-063B-3700-9B8A-1A959550FB9B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2024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48FED7-4A1B-75DD-6D6E-7AE2E0E9E3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8787107"/>
              </p:ext>
            </p:extLst>
          </p:nvPr>
        </p:nvGraphicFramePr>
        <p:xfrm>
          <a:off x="87261" y="2506066"/>
          <a:ext cx="3784606" cy="1778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414533C8-3BC6-8834-5732-653B6A3C0F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5864426"/>
              </p:ext>
            </p:extLst>
          </p:nvPr>
        </p:nvGraphicFramePr>
        <p:xfrm>
          <a:off x="8273394" y="4413124"/>
          <a:ext cx="3784607" cy="2168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9F37FA0-AA7B-8240-97B0-1D15A7643E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9788158"/>
              </p:ext>
            </p:extLst>
          </p:nvPr>
        </p:nvGraphicFramePr>
        <p:xfrm>
          <a:off x="3871867" y="2441173"/>
          <a:ext cx="4195887" cy="1843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525794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">
            <a:extLst>
              <a:ext uri="{FF2B5EF4-FFF2-40B4-BE49-F238E27FC236}">
                <a16:creationId xmlns:a16="http://schemas.microsoft.com/office/drawing/2014/main" id="{18DACE59-E83F-4419-BDA8-06A4FBE59298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gray">
          <a:xfrm>
            <a:off x="144744" y="2973858"/>
            <a:ext cx="6897762" cy="3884141"/>
          </a:xfrm>
          <a:prstGeom prst="roundRect">
            <a:avLst>
              <a:gd name="adj" fmla="val 20745"/>
            </a:avLst>
          </a:prstGeom>
          <a:solidFill>
            <a:schemeClr val="accent1"/>
          </a:solidFill>
          <a:ln w="9525" algn="ctr">
            <a:solidFill>
              <a:srgbClr val="FF99CC"/>
            </a:solidFill>
            <a:round/>
            <a:headEnd/>
            <a:tailEnd/>
          </a:ln>
        </p:spPr>
        <p:txBody>
          <a:bodyPr wrap="none" numCol="2" anchor="ctr">
            <a:noAutofit/>
          </a:bodyPr>
          <a:lstStyle/>
          <a:p>
            <a:pPr fontAlgn="t">
              <a:lnSpc>
                <a:spcPct val="100000"/>
              </a:lnSpc>
              <a:spcBef>
                <a:spcPts val="0"/>
              </a:spcBef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chemeClr val="bg1"/>
                </a:solidFill>
              </a:rPr>
              <a:t>Во структурата на вкупната актива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ru-RU" sz="1100" dirty="0">
                <a:solidFill>
                  <a:schemeClr val="bg1"/>
                </a:solidFill>
              </a:rPr>
              <a:t>високоликвидната актива  учествува со 3</a:t>
            </a:r>
            <a:r>
              <a:rPr lang="mk-MK" sz="1100" dirty="0">
                <a:solidFill>
                  <a:schemeClr val="bg1"/>
                </a:solidFill>
              </a:rPr>
              <a:t>1</a:t>
            </a:r>
            <a:r>
              <a:rPr lang="ru-RU" sz="1100" dirty="0">
                <a:solidFill>
                  <a:schemeClr val="bg1"/>
                </a:solidFill>
              </a:rPr>
              <a:t>%* додека пак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ru-RU" sz="1100" dirty="0">
                <a:solidFill>
                  <a:schemeClr val="bg1"/>
                </a:solidFill>
              </a:rPr>
              <a:t>кредитите  учествуваат со 60%, остатокот од </a:t>
            </a:r>
            <a:r>
              <a:rPr lang="mk-MK" sz="1100" dirty="0">
                <a:solidFill>
                  <a:schemeClr val="bg1"/>
                </a:solidFill>
              </a:rPr>
              <a:t>9</a:t>
            </a:r>
            <a:r>
              <a:rPr lang="ru-RU" sz="1100" dirty="0">
                <a:solidFill>
                  <a:schemeClr val="bg1"/>
                </a:solidFill>
              </a:rPr>
              <a:t>% е останата актива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chemeClr val="bg1"/>
                </a:solidFill>
              </a:rPr>
              <a:t>Стабилното учество на ликвидните средства упатува на соодветно управување со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ru-RU" sz="1100" dirty="0">
                <a:solidFill>
                  <a:schemeClr val="bg1"/>
                </a:solidFill>
              </a:rPr>
              <a:t>ликвидносниот ризик  од страна на банките</a:t>
            </a:r>
          </a:p>
          <a:p>
            <a:pPr lvl="1" fontAlgn="t">
              <a:lnSpc>
                <a:spcPct val="100000"/>
              </a:lnSpc>
              <a:spcBef>
                <a:spcPts val="0"/>
              </a:spcBef>
              <a:buClr>
                <a:srgbClr val="FF99CC"/>
              </a:buClr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schemeClr val="bg1"/>
                </a:solidFill>
              </a:rPr>
              <a:t>Стапката на покриеност со ликвидност на банкарскиот систем (англ. Liquidity Coverage Ratio)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ru-RU" sz="1100" dirty="0">
                <a:solidFill>
                  <a:schemeClr val="bg1"/>
                </a:solidFill>
              </a:rPr>
              <a:t>изнесува </a:t>
            </a:r>
            <a:r>
              <a:rPr lang="en-GB" sz="1100" dirty="0">
                <a:solidFill>
                  <a:schemeClr val="bg1"/>
                </a:solidFill>
              </a:rPr>
              <a:t>2</a:t>
            </a:r>
            <a:r>
              <a:rPr lang="mk-MK" sz="1100" dirty="0">
                <a:solidFill>
                  <a:schemeClr val="bg1"/>
                </a:solidFill>
              </a:rPr>
              <a:t>79,1</a:t>
            </a:r>
            <a:r>
              <a:rPr lang="en-GB" sz="1100" dirty="0">
                <a:solidFill>
                  <a:schemeClr val="bg1"/>
                </a:solidFill>
              </a:rPr>
              <a:t>%</a:t>
            </a:r>
            <a:r>
              <a:rPr lang="ru-RU" sz="1100" dirty="0">
                <a:solidFill>
                  <a:schemeClr val="bg1"/>
                </a:solidFill>
              </a:rPr>
              <a:t>, што е 2,8 пати повисоко ниво од регулаторниот минимум (100%) и го потврдува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ru-RU" sz="1100" dirty="0">
                <a:solidFill>
                  <a:schemeClr val="bg1"/>
                </a:solidFill>
              </a:rPr>
              <a:t>задоволителниот обем на ликвидност со кој располага банкарски систем</a:t>
            </a:r>
            <a:r>
              <a:rPr lang="en-GB" sz="1100" dirty="0">
                <a:solidFill>
                  <a:schemeClr val="bg1"/>
                </a:solidFill>
              </a:rPr>
              <a:t>**</a:t>
            </a:r>
            <a:r>
              <a:rPr lang="mk-MK" sz="1100" dirty="0">
                <a:solidFill>
                  <a:schemeClr val="bg1"/>
                </a:solidFill>
              </a:rPr>
              <a:t> </a:t>
            </a:r>
            <a:r>
              <a:rPr lang="en-GB" sz="1100" dirty="0">
                <a:solidFill>
                  <a:srgbClr val="FF99CC"/>
                </a:solidFill>
              </a:rPr>
              <a:t>(</a:t>
            </a:r>
            <a:r>
              <a:rPr lang="mk-MK" sz="1100" b="1" dirty="0">
                <a:solidFill>
                  <a:srgbClr val="FF99CC"/>
                </a:solidFill>
              </a:rPr>
              <a:t>Е</a:t>
            </a:r>
            <a:r>
              <a:rPr lang="mk-MK" sz="1100" b="1" dirty="0">
                <a:solidFill>
                  <a:srgbClr val="FF99FF"/>
                </a:solidFill>
              </a:rPr>
              <a:t>ВРОЗОНА </a:t>
            </a:r>
            <a:r>
              <a:rPr lang="en-GB" sz="1100" b="1" dirty="0">
                <a:solidFill>
                  <a:srgbClr val="FF99FF"/>
                </a:solidFill>
              </a:rPr>
              <a:t>LCR</a:t>
            </a:r>
            <a:r>
              <a:rPr lang="mk-MK" sz="1100" b="1" dirty="0">
                <a:solidFill>
                  <a:srgbClr val="FF99FF"/>
                </a:solidFill>
              </a:rPr>
              <a:t> </a:t>
            </a:r>
            <a:r>
              <a:rPr lang="en-GB" sz="1100" b="1" dirty="0">
                <a:solidFill>
                  <a:srgbClr val="FF99FF"/>
                </a:solidFill>
              </a:rPr>
              <a:t>1</a:t>
            </a:r>
            <a:r>
              <a:rPr lang="mk-MK" sz="1100" b="1" dirty="0">
                <a:solidFill>
                  <a:srgbClr val="FF99FF"/>
                </a:solidFill>
              </a:rPr>
              <a:t>57,9%</a:t>
            </a:r>
            <a:r>
              <a:rPr lang="en-GB" sz="1100" b="1" dirty="0">
                <a:solidFill>
                  <a:srgbClr val="FF99FF"/>
                </a:solidFill>
              </a:rPr>
              <a:t>) </a:t>
            </a:r>
            <a:endParaRPr kumimoji="0" lang="mk-MK" sz="1100" b="1" u="none" strike="noStrike" kern="1200" cap="none" spc="0" normalizeH="0" baseline="0" noProof="0" dirty="0">
              <a:ln>
                <a:noFill/>
              </a:ln>
              <a:solidFill>
                <a:srgbClr val="FF99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1" fontAlgn="t">
              <a:lnSpc>
                <a:spcPct val="100000"/>
              </a:lnSpc>
              <a:spcBef>
                <a:spcPts val="0"/>
              </a:spcBef>
              <a:buClr>
                <a:srgbClr val="FF99CC"/>
              </a:buClr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Ликвидна актива /Крат.обврски </a:t>
            </a:r>
            <a:r>
              <a:rPr lang="en-GB" sz="11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5</a:t>
            </a:r>
            <a:r>
              <a:rPr lang="mk-MK" sz="11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mk-MK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%</a:t>
            </a:r>
          </a:p>
          <a:p>
            <a:pPr lvl="1" fontAlgn="t">
              <a:lnSpc>
                <a:spcPct val="100000"/>
              </a:lnSpc>
              <a:spcBef>
                <a:spcPts val="0"/>
              </a:spcBef>
              <a:buClr>
                <a:srgbClr val="FF99CC"/>
              </a:buClr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Ликвидна актива/Депоз</a:t>
            </a:r>
            <a:r>
              <a:rPr lang="en-GB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mk-MK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население 62%</a:t>
            </a:r>
          </a:p>
          <a:p>
            <a:pPr lvl="1" fontAlgn="t">
              <a:lnSpc>
                <a:spcPct val="100000"/>
              </a:lnSpc>
              <a:spcBef>
                <a:spcPts val="0"/>
              </a:spcBef>
              <a:buClr>
                <a:srgbClr val="FF99CC"/>
              </a:buClr>
              <a:buFont typeface="Wingdings" panose="05000000000000000000" pitchFamily="2" charset="2"/>
              <a:buChar char="ü"/>
            </a:pPr>
            <a:r>
              <a:rPr lang="mk-MK" sz="1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Кредити/Депозити 83%</a:t>
            </a:r>
            <a:endParaRPr lang="mk-MK" sz="1100" dirty="0">
              <a:solidFill>
                <a:srgbClr val="FF0000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100" dirty="0">
              <a:solidFill>
                <a:srgbClr val="00206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rgbClr val="002060"/>
                </a:solidFill>
              </a:rPr>
              <a:t>*Ликвидни средства  се паричните средства кај Народна банка, благајничките записи,  државни обврзници 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en-GB" sz="1100" dirty="0">
              <a:solidFill>
                <a:srgbClr val="00206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100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**</a:t>
            </a:r>
            <a:r>
              <a:rPr lang="mk-MK" sz="1100" dirty="0">
                <a:solidFill>
                  <a:srgbClr val="00206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Ликвидносен показател согласно Базел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100" dirty="0">
              <a:solidFill>
                <a:srgbClr val="00206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100" dirty="0">
                <a:solidFill>
                  <a:srgbClr val="00B0F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GB" sz="1100" i="1" dirty="0">
                <a:solidFill>
                  <a:srgbClr val="00B0F0"/>
                </a:solidFill>
              </a:rPr>
              <a:t>Methodology for calculation of LCR is in accordance with requirements of Basel III accord</a:t>
            </a:r>
            <a:r>
              <a:rPr lang="mk-MK" sz="1100" i="1" dirty="0">
                <a:solidFill>
                  <a:srgbClr val="00B0F0"/>
                </a:solidFill>
              </a:rPr>
              <a:t>)</a:t>
            </a:r>
            <a:endParaRPr lang="en-GB" sz="1100" i="1" dirty="0">
              <a:solidFill>
                <a:srgbClr val="00B0F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100" dirty="0">
                <a:solidFill>
                  <a:srgbClr val="00B0F0"/>
                </a:solidFill>
              </a:rPr>
              <a:t>Извор</a:t>
            </a:r>
            <a:r>
              <a:rPr lang="en-GB" sz="1100" dirty="0">
                <a:solidFill>
                  <a:srgbClr val="00B0F0"/>
                </a:solidFill>
              </a:rPr>
              <a:t>: 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100" dirty="0">
                <a:solidFill>
                  <a:srgbClr val="00B0F0"/>
                </a:solidFill>
              </a:rPr>
              <a:t>Податоци и показатели за банкарскиот систем на Република Северна Македонија, 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100" dirty="0">
                <a:solidFill>
                  <a:srgbClr val="00B0F0"/>
                </a:solidFill>
              </a:rPr>
              <a:t>ИЗВЕШТАЈ ЗА РИЗИЦИТЕ ВО БАНКАРСКИОТ СИСТЕМ НА РС МАКЕДОНИЈА, анекс 27</a:t>
            </a:r>
            <a:endParaRPr lang="en-GB" sz="1100" dirty="0">
              <a:solidFill>
                <a:srgbClr val="00B0F0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mk-MK" sz="1100" dirty="0">
                <a:solidFill>
                  <a:srgbClr val="00B0F0"/>
                </a:solidFill>
              </a:rPr>
              <a:t>КВАРТАЛЕН ИЗВЕШТАЈ  мај 2024 година</a:t>
            </a:r>
            <a:endParaRPr lang="ru-RU" sz="1100" dirty="0">
              <a:solidFill>
                <a:srgbClr val="00B0F0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sz="1100" b="0" i="0" u="none" strike="noStrike" dirty="0">
                <a:solidFill>
                  <a:srgbClr val="00B0F0"/>
                </a:solidFill>
                <a:effectLst/>
              </a:rPr>
              <a:t>European Central Bank</a:t>
            </a:r>
            <a:r>
              <a:rPr lang="ru-RU" sz="1100" b="1" dirty="0">
                <a:solidFill>
                  <a:srgbClr val="00B0F0"/>
                </a:solidFill>
              </a:rPr>
              <a:t>│</a:t>
            </a:r>
            <a:r>
              <a:rPr lang="en-GB" sz="1100" b="0" i="0" u="none" strike="noStrike" dirty="0">
                <a:solidFill>
                  <a:srgbClr val="00B0F0"/>
                </a:solidFill>
                <a:effectLst/>
              </a:rPr>
              <a:t>Banking supervision</a:t>
            </a:r>
            <a:r>
              <a:rPr lang="en-GB" sz="1100" dirty="0">
                <a:solidFill>
                  <a:srgbClr val="00B0F0"/>
                </a:solidFill>
              </a:rPr>
              <a:t> </a:t>
            </a:r>
            <a:endParaRPr lang="ru-RU" sz="1100" b="0" i="0" u="none" strike="noStrike" kern="1200" dirty="0">
              <a:solidFill>
                <a:srgbClr val="002060"/>
              </a:solidFill>
              <a:effectLst/>
            </a:endParaRPr>
          </a:p>
        </p:txBody>
      </p:sp>
      <p:pic>
        <p:nvPicPr>
          <p:cNvPr id="12" name="Picture 2" descr="C:\Users\Olivera\Desktop\Logo MBA\logo MBA final-01.jpg">
            <a:extLst>
              <a:ext uri="{FF2B5EF4-FFF2-40B4-BE49-F238E27FC236}">
                <a16:creationId xmlns:a16="http://schemas.microsoft.com/office/drawing/2014/main" id="{6C9D34F9-F141-4915-B304-81A75A496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5895" y="24299"/>
            <a:ext cx="1139494" cy="71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F423FFB0-A0BA-411F-A76B-06B07A0D54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5174970"/>
              </p:ext>
            </p:extLst>
          </p:nvPr>
        </p:nvGraphicFramePr>
        <p:xfrm>
          <a:off x="410599" y="394512"/>
          <a:ext cx="2604056" cy="2579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object 3">
            <a:extLst>
              <a:ext uri="{FF2B5EF4-FFF2-40B4-BE49-F238E27FC236}">
                <a16:creationId xmlns:a16="http://schemas.microsoft.com/office/drawing/2014/main" id="{C7E578DC-BBA2-D74B-B05D-C736313E3223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B962AB03-008F-2E9C-AA39-AADAFD28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60" y="121369"/>
            <a:ext cx="11999742" cy="678320"/>
          </a:xfrm>
        </p:spPr>
        <p:txBody>
          <a:bodyPr>
            <a:noAutofit/>
          </a:bodyPr>
          <a:lstStyle/>
          <a:p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r>
              <a:rPr lang="en-GB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: </a:t>
            </a:r>
            <a:b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</a:br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Актива</a:t>
            </a:r>
            <a:endParaRPr lang="en-US" sz="1400" b="1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B399E2-5B49-07CA-4D92-F0728963C75D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k-MK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</a:t>
            </a:r>
            <a:r>
              <a:rPr lang="mk-MK" sz="1000" b="1" dirty="0">
                <a:solidFill>
                  <a:srgbClr val="002060"/>
                </a:solidFill>
              </a:rPr>
              <a:t>4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2B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6486727"/>
              </p:ext>
            </p:extLst>
          </p:nvPr>
        </p:nvGraphicFramePr>
        <p:xfrm>
          <a:off x="3014655" y="734590"/>
          <a:ext cx="4293706" cy="2117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1CB6190-9FE7-2825-3230-31F7035831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1625573"/>
              </p:ext>
            </p:extLst>
          </p:nvPr>
        </p:nvGraphicFramePr>
        <p:xfrm>
          <a:off x="7316111" y="864111"/>
          <a:ext cx="4660901" cy="2980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654955BE-8343-1AB4-C5E4-9540DF4294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0835829"/>
              </p:ext>
            </p:extLst>
          </p:nvPr>
        </p:nvGraphicFramePr>
        <p:xfrm>
          <a:off x="7220436" y="4159499"/>
          <a:ext cx="4659925" cy="2289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21063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Olivera\Desktop\Logo MBA\logo MBA final-01.jpg">
            <a:extLst>
              <a:ext uri="{FF2B5EF4-FFF2-40B4-BE49-F238E27FC236}">
                <a16:creationId xmlns:a16="http://schemas.microsoft.com/office/drawing/2014/main" id="{6C9D34F9-F141-4915-B304-81A75A496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2506" y="37958"/>
            <a:ext cx="1139494" cy="71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EB70E9A-EE27-9632-C4B7-6EA1FD7A0C2D}"/>
              </a:ext>
            </a:extLst>
          </p:cNvPr>
          <p:cNvSpPr txBox="1"/>
          <p:nvPr/>
        </p:nvSpPr>
        <p:spPr>
          <a:xfrm>
            <a:off x="3361374" y="572463"/>
            <a:ext cx="150358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k-MK" sz="1000" dirty="0">
                <a:solidFill>
                  <a:srgbClr val="002060"/>
                </a:solidFill>
              </a:rPr>
              <a:t>во милиони денари</a:t>
            </a:r>
            <a:endParaRPr lang="en-US" sz="1000" dirty="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0A7F0B9C-169A-52D4-331C-492BCFCF3CD1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CFB7EAC-729A-2E44-8815-91B5CB345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33" y="28526"/>
            <a:ext cx="11999742" cy="678320"/>
          </a:xfrm>
        </p:spPr>
        <p:txBody>
          <a:bodyPr>
            <a:noAutofit/>
          </a:bodyPr>
          <a:lstStyle/>
          <a:p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r>
              <a:rPr lang="en-GB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: </a:t>
            </a:r>
            <a:b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</a:br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Кредити</a:t>
            </a:r>
            <a:r>
              <a:rPr lang="en-US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/</a:t>
            </a:r>
            <a:r>
              <a:rPr lang="mk-MK" sz="800" dirty="0">
                <a:solidFill>
                  <a:srgbClr val="00FF00"/>
                </a:solidFill>
                <a:latin typeface="+mn-lt"/>
                <a:cs typeface="Aldhabi" panose="020B0604020202020204" pitchFamily="2" charset="-78"/>
              </a:rPr>
              <a:t>поддршка на зелена трансформација на економијата</a:t>
            </a:r>
            <a:endParaRPr lang="en-US" sz="800" dirty="0">
              <a:solidFill>
                <a:srgbClr val="00FF00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85ECCF-5EE0-7630-A8F2-CB05A4CCE571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2024</a:t>
            </a:r>
            <a:endParaRPr lang="en-US" sz="1000" b="1" dirty="0">
              <a:solidFill>
                <a:srgbClr val="002060"/>
              </a:solidFill>
            </a:endParaRPr>
          </a:p>
        </p:txBody>
      </p:sp>
      <p:sp>
        <p:nvSpPr>
          <p:cNvPr id="22" name="AutoShape 6">
            <a:extLst>
              <a:ext uri="{FF2B5EF4-FFF2-40B4-BE49-F238E27FC236}">
                <a16:creationId xmlns:a16="http://schemas.microsoft.com/office/drawing/2014/main" id="{0A4109AE-9660-4CDA-D07D-CF7507936DF9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gray">
          <a:xfrm>
            <a:off x="290104" y="3269633"/>
            <a:ext cx="5157787" cy="3684588"/>
          </a:xfrm>
          <a:prstGeom prst="roundRect">
            <a:avLst>
              <a:gd name="adj" fmla="val 20745"/>
            </a:avLst>
          </a:prstGeom>
          <a:solidFill>
            <a:srgbClr val="002060"/>
          </a:solidFill>
          <a:ln w="9525" algn="ctr">
            <a:solidFill>
              <a:srgbClr val="FF99CC"/>
            </a:solidFill>
            <a:round/>
            <a:headEnd/>
            <a:tailEnd/>
          </a:ln>
        </p:spPr>
        <p:txBody>
          <a:bodyPr wrap="none" numCol="2" anchor="ctr">
            <a:noAutofit/>
          </a:bodyPr>
          <a:lstStyle/>
          <a:p>
            <a:pPr marL="0" indent="0" fontAlgn="t">
              <a:spcBef>
                <a:spcPts val="0"/>
              </a:spcBef>
              <a:buNone/>
            </a:pPr>
            <a:r>
              <a:rPr lang="mk-MK" sz="1000" dirty="0">
                <a:solidFill>
                  <a:schemeClr val="bg1"/>
                </a:solidFill>
              </a:rPr>
              <a:t>Во вкупниот износ на кр</a:t>
            </a:r>
            <a:r>
              <a:rPr lang="ru-RU" sz="1000" dirty="0">
                <a:solidFill>
                  <a:schemeClr val="bg1"/>
                </a:solidFill>
              </a:rPr>
              <a:t>едитите 4</a:t>
            </a:r>
            <a:r>
              <a:rPr lang="mk-MK" sz="1000" dirty="0">
                <a:solidFill>
                  <a:schemeClr val="bg1"/>
                </a:solidFill>
              </a:rPr>
              <a:t>44</a:t>
            </a:r>
            <a:r>
              <a:rPr lang="ru-RU" sz="1000" dirty="0">
                <a:solidFill>
                  <a:schemeClr val="bg1"/>
                </a:solidFill>
              </a:rPr>
              <a:t>.</a:t>
            </a:r>
            <a:r>
              <a:rPr lang="en-US" sz="1000" dirty="0">
                <a:solidFill>
                  <a:schemeClr val="bg1"/>
                </a:solidFill>
              </a:rPr>
              <a:t>977</a:t>
            </a:r>
            <a:r>
              <a:rPr lang="ru-RU" sz="1000" dirty="0">
                <a:solidFill>
                  <a:schemeClr val="bg1"/>
                </a:solidFill>
              </a:rPr>
              <a:t>  милиони денари </a:t>
            </a:r>
            <a:r>
              <a:rPr lang="mk-MK" sz="1000" dirty="0">
                <a:solidFill>
                  <a:schemeClr val="bg1"/>
                </a:solidFill>
              </a:rPr>
              <a:t>преовладуваат кредитите на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  <a:r>
              <a:rPr lang="mk-MK" sz="1000" dirty="0">
                <a:solidFill>
                  <a:schemeClr val="bg1"/>
                </a:solidFill>
              </a:rPr>
              <a:t>домаќинствата со 51% со годишен пораст од 6,1% и 0,6% на квартална основа. </a:t>
            </a:r>
            <a:endParaRPr lang="ru-RU" sz="1000" dirty="0">
              <a:solidFill>
                <a:schemeClr val="bg1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ru-RU" sz="1000" dirty="0">
                <a:solidFill>
                  <a:schemeClr val="bg1"/>
                </a:solidFill>
              </a:rPr>
              <a:t>Кај населението доминираат потрошувачките кредити и картичките со 64%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mk-MK" sz="1000" dirty="0">
                <a:solidFill>
                  <a:schemeClr val="bg1"/>
                </a:solidFill>
              </a:rPr>
              <a:t>со годишен пораст од 4,</a:t>
            </a:r>
            <a:r>
              <a:rPr lang="en-US" sz="1000" dirty="0">
                <a:solidFill>
                  <a:schemeClr val="bg1"/>
                </a:solidFill>
              </a:rPr>
              <a:t>3</a:t>
            </a:r>
            <a:r>
              <a:rPr lang="mk-MK" sz="1000" dirty="0">
                <a:solidFill>
                  <a:schemeClr val="bg1"/>
                </a:solidFill>
              </a:rPr>
              <a:t>% или </a:t>
            </a:r>
            <a:r>
              <a:rPr lang="en-US" sz="1000" dirty="0">
                <a:solidFill>
                  <a:schemeClr val="bg1"/>
                </a:solidFill>
              </a:rPr>
              <a:t>0.1</a:t>
            </a:r>
            <a:r>
              <a:rPr lang="mk-MK" sz="1000" dirty="0">
                <a:solidFill>
                  <a:schemeClr val="bg1"/>
                </a:solidFill>
              </a:rPr>
              <a:t>% квартално 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mk-MK" sz="1000" dirty="0">
                <a:solidFill>
                  <a:schemeClr val="bg1"/>
                </a:solidFill>
              </a:rPr>
              <a:t>С</a:t>
            </a:r>
            <a:r>
              <a:rPr lang="ru-RU" sz="1000" dirty="0">
                <a:solidFill>
                  <a:schemeClr val="bg1"/>
                </a:solidFill>
              </a:rPr>
              <a:t>та</a:t>
            </a:r>
            <a:r>
              <a:rPr lang="mk-MK" sz="1000" dirty="0">
                <a:solidFill>
                  <a:schemeClr val="bg1"/>
                </a:solidFill>
              </a:rPr>
              <a:t>н</a:t>
            </a:r>
            <a:r>
              <a:rPr lang="ru-RU" sz="1000" dirty="0">
                <a:solidFill>
                  <a:schemeClr val="bg1"/>
                </a:solidFill>
              </a:rPr>
              <a:t>бените кредити учествуваат со 35% со годишен пораст од </a:t>
            </a:r>
            <a:r>
              <a:rPr lang="mk-MK" sz="1000" dirty="0">
                <a:solidFill>
                  <a:schemeClr val="bg1"/>
                </a:solidFill>
              </a:rPr>
              <a:t>10,3</a:t>
            </a:r>
            <a:r>
              <a:rPr lang="en-US" sz="1000" dirty="0">
                <a:solidFill>
                  <a:schemeClr val="bg1"/>
                </a:solidFill>
              </a:rPr>
              <a:t>%</a:t>
            </a:r>
            <a:r>
              <a:rPr lang="mk-MK" sz="1000" dirty="0">
                <a:solidFill>
                  <a:schemeClr val="bg1"/>
                </a:solidFill>
              </a:rPr>
              <a:t> или 2,1% квартално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mk-MK" sz="1000" dirty="0">
                <a:solidFill>
                  <a:schemeClr val="bg1"/>
                </a:solidFill>
              </a:rPr>
              <a:t>Н</a:t>
            </a:r>
            <a:r>
              <a:rPr lang="ru-RU" sz="1000" dirty="0">
                <a:solidFill>
                  <a:schemeClr val="bg1"/>
                </a:solidFill>
              </a:rPr>
              <a:t>а автомобилски кредити учеството  е 0,17% со годишен пораст од </a:t>
            </a:r>
            <a:r>
              <a:rPr lang="en-GB" sz="1000" dirty="0">
                <a:solidFill>
                  <a:schemeClr val="bg1"/>
                </a:solidFill>
              </a:rPr>
              <a:t>1</a:t>
            </a:r>
            <a:r>
              <a:rPr lang="mk-MK" sz="1000" dirty="0">
                <a:solidFill>
                  <a:schemeClr val="bg1"/>
                </a:solidFill>
              </a:rPr>
              <a:t>4</a:t>
            </a:r>
            <a:r>
              <a:rPr lang="en-GB" sz="1000" dirty="0">
                <a:solidFill>
                  <a:schemeClr val="bg1"/>
                </a:solidFill>
              </a:rPr>
              <a:t>.</a:t>
            </a:r>
            <a:r>
              <a:rPr lang="mk-MK" sz="1000" dirty="0">
                <a:solidFill>
                  <a:schemeClr val="bg1"/>
                </a:solidFill>
              </a:rPr>
              <a:t>3</a:t>
            </a:r>
            <a:r>
              <a:rPr lang="ru-RU" sz="1000" dirty="0">
                <a:solidFill>
                  <a:schemeClr val="bg1"/>
                </a:solidFill>
              </a:rPr>
              <a:t>% или </a:t>
            </a:r>
            <a:r>
              <a:rPr lang="mk-MK" sz="1000" dirty="0">
                <a:solidFill>
                  <a:schemeClr val="bg1"/>
                </a:solidFill>
              </a:rPr>
              <a:t>1</a:t>
            </a:r>
            <a:r>
              <a:rPr lang="ru-RU" sz="1000" dirty="0">
                <a:solidFill>
                  <a:schemeClr val="bg1"/>
                </a:solidFill>
              </a:rPr>
              <a:t>% на квартална основа. </a:t>
            </a:r>
            <a:endParaRPr lang="en-GB" sz="1000" dirty="0">
              <a:solidFill>
                <a:schemeClr val="bg1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endParaRPr lang="en-GB" sz="10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b="0" i="0" dirty="0">
                <a:solidFill>
                  <a:srgbClr val="00FF00"/>
                </a:solidFill>
                <a:effectLst/>
              </a:rPr>
              <a:t>🌳</a:t>
            </a:r>
            <a:r>
              <a:rPr lang="mk-MK" sz="1000" b="0" i="0" dirty="0">
                <a:solidFill>
                  <a:srgbClr val="00FF00"/>
                </a:solidFill>
                <a:effectLst/>
              </a:rPr>
              <a:t> </a:t>
            </a:r>
            <a:r>
              <a:rPr lang="mk-MK" sz="1000" b="1" i="0" dirty="0">
                <a:solidFill>
                  <a:srgbClr val="00FF00"/>
                </a:solidFill>
                <a:effectLst/>
              </a:rPr>
              <a:t>Нашите банки посветија големо внимание на подигањето на свес</a:t>
            </a:r>
            <a:r>
              <a:rPr lang="mk-MK" sz="1000" b="1" dirty="0">
                <a:solidFill>
                  <a:srgbClr val="00FF00"/>
                </a:solidFill>
              </a:rPr>
              <a:t>носта за зелени кредити како начин на финансирање</a:t>
            </a:r>
            <a:r>
              <a:rPr lang="ru-RU" sz="1000" b="1" dirty="0">
                <a:solidFill>
                  <a:srgbClr val="00FF00"/>
                </a:solidFill>
              </a:rPr>
              <a:t> на клиенти домаќинства кои инвестираат исклучиво во  проекти</a:t>
            </a:r>
            <a:r>
              <a:rPr lang="en-GB" sz="1000" b="1" dirty="0">
                <a:solidFill>
                  <a:srgbClr val="00FF00"/>
                </a:solidFill>
              </a:rPr>
              <a:t> </a:t>
            </a:r>
            <a:r>
              <a:rPr lang="ru-RU" sz="1000" b="1" i="0" dirty="0">
                <a:solidFill>
                  <a:srgbClr val="00FF00"/>
                </a:solidFill>
                <a:effectLst/>
              </a:rPr>
              <a:t> коишто поддржуваат одржливи, еколошки цели, или цели коишто придонесуваат за зелената транзиција во општеството, како што е развивање нова еколошка технологија</a:t>
            </a:r>
            <a:r>
              <a:rPr lang="ru-RU" sz="1000" b="1" dirty="0">
                <a:solidFill>
                  <a:srgbClr val="00FF00"/>
                </a:solidFill>
              </a:rPr>
              <a:t>*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000" b="1" dirty="0">
                <a:solidFill>
                  <a:srgbClr val="00FF00"/>
                </a:solidFill>
              </a:rPr>
              <a:t>Зелените кредити за население изнесуваат 1.</a:t>
            </a:r>
            <a:r>
              <a:rPr lang="en-GB" sz="1000" b="1" dirty="0">
                <a:solidFill>
                  <a:srgbClr val="00FF00"/>
                </a:solidFill>
              </a:rPr>
              <a:t>090</a:t>
            </a:r>
            <a:r>
              <a:rPr lang="ru-RU" sz="1000" b="1" dirty="0">
                <a:solidFill>
                  <a:srgbClr val="00FF00"/>
                </a:solidFill>
              </a:rPr>
              <a:t> мил.денари  или 0,</a:t>
            </a:r>
            <a:r>
              <a:rPr lang="mk-MK" sz="1000" b="1" dirty="0">
                <a:solidFill>
                  <a:srgbClr val="00FF00"/>
                </a:solidFill>
              </a:rPr>
              <a:t>5</a:t>
            </a:r>
            <a:r>
              <a:rPr lang="ru-RU" sz="1000" b="1" dirty="0">
                <a:solidFill>
                  <a:srgbClr val="00FF00"/>
                </a:solidFill>
              </a:rPr>
              <a:t>% во вкупното кредитирање на населението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b="1" dirty="0">
                <a:solidFill>
                  <a:srgbClr val="00FF00"/>
                </a:solidFill>
              </a:rPr>
              <a:t>  </a:t>
            </a:r>
            <a:r>
              <a:rPr lang="mk-MK" sz="1000" b="1" dirty="0">
                <a:solidFill>
                  <a:srgbClr val="00FF00"/>
                </a:solidFill>
              </a:rPr>
              <a:t>Согласно Светска Банка</a:t>
            </a:r>
            <a:endParaRPr lang="en-GB" sz="1000" b="1" dirty="0">
              <a:solidFill>
                <a:srgbClr val="00FF0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0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000" dirty="0">
                <a:solidFill>
                  <a:schemeClr val="bg1"/>
                </a:solidFill>
              </a:rPr>
              <a:t>Извор</a:t>
            </a:r>
            <a:r>
              <a:rPr lang="en-GB" sz="1000" dirty="0">
                <a:solidFill>
                  <a:schemeClr val="bg1"/>
                </a:solidFill>
              </a:rPr>
              <a:t>: </a:t>
            </a:r>
            <a:r>
              <a:rPr lang="mk-MK" sz="1000" dirty="0">
                <a:solidFill>
                  <a:schemeClr val="bg1"/>
                </a:solidFill>
              </a:rPr>
              <a:t>Народна Банка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000" dirty="0">
                <a:solidFill>
                  <a:schemeClr val="bg1"/>
                </a:solidFill>
              </a:rPr>
              <a:t>Податоци и показатели за банкарскиот систем на Република Северна Македонија, 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  <a:r>
              <a:rPr lang="mk-MK" sz="1000" dirty="0">
                <a:solidFill>
                  <a:schemeClr val="bg1"/>
                </a:solidFill>
              </a:rPr>
              <a:t>анекс 9</a:t>
            </a:r>
            <a:endParaRPr lang="ru-RU" sz="10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000" dirty="0">
                <a:solidFill>
                  <a:schemeClr val="bg1"/>
                </a:solidFill>
              </a:rPr>
              <a:t>ИЗВЕШТАЈ ЗА РИЗИЦИТЕ ВО БАНКАРСКИОТ СИСТЕМ НА РС МАКЕДОНИЈА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ru-RU" sz="1000" b="1" dirty="0">
              <a:solidFill>
                <a:srgbClr val="00FF00"/>
              </a:solidFill>
            </a:endParaRPr>
          </a:p>
        </p:txBody>
      </p:sp>
      <p:graphicFrame>
        <p:nvGraphicFramePr>
          <p:cNvPr id="23" name="Content Placeholder 16">
            <a:extLst>
              <a:ext uri="{FF2B5EF4-FFF2-40B4-BE49-F238E27FC236}">
                <a16:creationId xmlns:a16="http://schemas.microsoft.com/office/drawing/2014/main" id="{CF4CB0C6-8520-0EBF-AD3A-6BAE9DDF33B4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848937294"/>
              </p:ext>
            </p:extLst>
          </p:nvPr>
        </p:nvGraphicFramePr>
        <p:xfrm>
          <a:off x="5763859" y="3749741"/>
          <a:ext cx="5999870" cy="2743134"/>
        </p:xfrm>
        <a:graphic>
          <a:graphicData uri="http://schemas.openxmlformats.org/drawingml/2006/table">
            <a:tbl>
              <a:tblPr/>
              <a:tblGrid>
                <a:gridCol w="1444161">
                  <a:extLst>
                    <a:ext uri="{9D8B030D-6E8A-4147-A177-3AD203B41FA5}">
                      <a16:colId xmlns:a16="http://schemas.microsoft.com/office/drawing/2014/main" val="2735669285"/>
                    </a:ext>
                  </a:extLst>
                </a:gridCol>
                <a:gridCol w="599793">
                  <a:extLst>
                    <a:ext uri="{9D8B030D-6E8A-4147-A177-3AD203B41FA5}">
                      <a16:colId xmlns:a16="http://schemas.microsoft.com/office/drawing/2014/main" val="2621758082"/>
                    </a:ext>
                  </a:extLst>
                </a:gridCol>
                <a:gridCol w="599793">
                  <a:extLst>
                    <a:ext uri="{9D8B030D-6E8A-4147-A177-3AD203B41FA5}">
                      <a16:colId xmlns:a16="http://schemas.microsoft.com/office/drawing/2014/main" val="3301463835"/>
                    </a:ext>
                  </a:extLst>
                </a:gridCol>
                <a:gridCol w="599793">
                  <a:extLst>
                    <a:ext uri="{9D8B030D-6E8A-4147-A177-3AD203B41FA5}">
                      <a16:colId xmlns:a16="http://schemas.microsoft.com/office/drawing/2014/main" val="2508393897"/>
                    </a:ext>
                  </a:extLst>
                </a:gridCol>
                <a:gridCol w="520209">
                  <a:extLst>
                    <a:ext uri="{9D8B030D-6E8A-4147-A177-3AD203B41FA5}">
                      <a16:colId xmlns:a16="http://schemas.microsoft.com/office/drawing/2014/main" val="4248075700"/>
                    </a:ext>
                  </a:extLst>
                </a:gridCol>
                <a:gridCol w="622719">
                  <a:extLst>
                    <a:ext uri="{9D8B030D-6E8A-4147-A177-3AD203B41FA5}">
                      <a16:colId xmlns:a16="http://schemas.microsoft.com/office/drawing/2014/main" val="1835400053"/>
                    </a:ext>
                  </a:extLst>
                </a:gridCol>
                <a:gridCol w="223046">
                  <a:extLst>
                    <a:ext uri="{9D8B030D-6E8A-4147-A177-3AD203B41FA5}">
                      <a16:colId xmlns:a16="http://schemas.microsoft.com/office/drawing/2014/main" val="238787583"/>
                    </a:ext>
                  </a:extLst>
                </a:gridCol>
                <a:gridCol w="661849">
                  <a:extLst>
                    <a:ext uri="{9D8B030D-6E8A-4147-A177-3AD203B41FA5}">
                      <a16:colId xmlns:a16="http://schemas.microsoft.com/office/drawing/2014/main" val="2853142753"/>
                    </a:ext>
                  </a:extLst>
                </a:gridCol>
                <a:gridCol w="728507">
                  <a:extLst>
                    <a:ext uri="{9D8B030D-6E8A-4147-A177-3AD203B41FA5}">
                      <a16:colId xmlns:a16="http://schemas.microsoft.com/office/drawing/2014/main" val="3028654234"/>
                    </a:ext>
                  </a:extLst>
                </a:gridCol>
              </a:tblGrid>
              <a:tr h="560101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Домаќинствата</a:t>
                      </a:r>
                      <a:b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(по видиви на кредити)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3/2023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/2023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/2023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/2023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3/2024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годишна промена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квартална промена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73553"/>
                  </a:ext>
                </a:extLst>
              </a:tr>
              <a:tr h="415498"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картички и потрошувачки кредити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150,485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153</a:t>
                      </a:r>
                      <a:r>
                        <a:rPr lang="en-GB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,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337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                      154,434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156,865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156,988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405961"/>
                  </a:ext>
                </a:extLst>
              </a:tr>
              <a:tr h="273752"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автомобилски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35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                        385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407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288108"/>
                  </a:ext>
                </a:extLst>
              </a:tr>
              <a:tr h="305619"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станбени кредити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77</a:t>
                      </a:r>
                      <a:r>
                        <a:rPr lang="en-GB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,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935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80,246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                  81,525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84,196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85,952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10.3%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577806"/>
                  </a:ext>
                </a:extLst>
              </a:tr>
              <a:tr h="359588"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други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,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3,323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                     3,366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3,331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2,934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↓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-14.1%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-11.9%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883974"/>
                  </a:ext>
                </a:extLst>
              </a:tr>
              <a:tr h="316403"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Вкупно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232,192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237,276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                </a:t>
                      </a: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239,710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244,795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246,282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62060"/>
                  </a:ext>
                </a:extLst>
              </a:tr>
              <a:tr h="373532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dirty="0">
                          <a:solidFill>
                            <a:srgbClr val="050505"/>
                          </a:solidFill>
                          <a:effectLst/>
                          <a:latin typeface="Segoe UI Historic" panose="020B0502040204020203" pitchFamily="34" charset="0"/>
                        </a:rPr>
                        <a:t>🌳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mk-MK" sz="1100" b="1" i="0" u="none" strike="noStrike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</a:rPr>
                        <a:t>Зелени кредити</a:t>
                      </a:r>
                      <a:endParaRPr lang="en-US" sz="11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mk-MK" sz="1100" b="1" i="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1.115</a:t>
                      </a:r>
                      <a:endParaRPr lang="en-US" sz="1100" b="1" i="0" u="none" strike="noStrike" dirty="0">
                        <a:solidFill>
                          <a:srgbClr val="00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1,187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1.186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1.224</a:t>
                      </a:r>
                      <a:endParaRPr lang="en-US" sz="1100" b="0" i="0" u="none" strike="noStrike" dirty="0">
                        <a:solidFill>
                          <a:srgbClr val="00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0" i="0" u="none" strike="noStrike" dirty="0">
                          <a:solidFill>
                            <a:srgbClr val="00FF00"/>
                          </a:solidFill>
                          <a:effectLst/>
                          <a:latin typeface="+mn-lt"/>
                        </a:rPr>
                        <a:t>1,090</a:t>
                      </a:r>
                      <a:endParaRPr lang="en-US" sz="1100" b="0" i="0" u="none" strike="noStrike" dirty="0">
                        <a:solidFill>
                          <a:srgbClr val="00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↓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-2.2%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-10.9%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032085"/>
                  </a:ext>
                </a:extLst>
              </a:tr>
            </a:tbl>
          </a:graphicData>
        </a:graphic>
      </p:graphicFrame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A56A85FE-BE91-445D-9483-3604C56363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3675062"/>
              </p:ext>
            </p:extLst>
          </p:nvPr>
        </p:nvGraphicFramePr>
        <p:xfrm>
          <a:off x="4845585" y="316048"/>
          <a:ext cx="3252248" cy="2618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31DDD232-39D8-98C6-710D-5C9A4AF0FF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674274"/>
              </p:ext>
            </p:extLst>
          </p:nvPr>
        </p:nvGraphicFramePr>
        <p:xfrm>
          <a:off x="5618697" y="3007819"/>
          <a:ext cx="5787936" cy="5346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75286">
                  <a:extLst>
                    <a:ext uri="{9D8B030D-6E8A-4147-A177-3AD203B41FA5}">
                      <a16:colId xmlns:a16="http://schemas.microsoft.com/office/drawing/2014/main" val="1815938068"/>
                    </a:ext>
                  </a:extLst>
                </a:gridCol>
                <a:gridCol w="482530">
                  <a:extLst>
                    <a:ext uri="{9D8B030D-6E8A-4147-A177-3AD203B41FA5}">
                      <a16:colId xmlns:a16="http://schemas.microsoft.com/office/drawing/2014/main" val="2528061040"/>
                    </a:ext>
                  </a:extLst>
                </a:gridCol>
                <a:gridCol w="482530">
                  <a:extLst>
                    <a:ext uri="{9D8B030D-6E8A-4147-A177-3AD203B41FA5}">
                      <a16:colId xmlns:a16="http://schemas.microsoft.com/office/drawing/2014/main" val="1680431118"/>
                    </a:ext>
                  </a:extLst>
                </a:gridCol>
                <a:gridCol w="482530">
                  <a:extLst>
                    <a:ext uri="{9D8B030D-6E8A-4147-A177-3AD203B41FA5}">
                      <a16:colId xmlns:a16="http://schemas.microsoft.com/office/drawing/2014/main" val="1563996734"/>
                    </a:ext>
                  </a:extLst>
                </a:gridCol>
                <a:gridCol w="482530">
                  <a:extLst>
                    <a:ext uri="{9D8B030D-6E8A-4147-A177-3AD203B41FA5}">
                      <a16:colId xmlns:a16="http://schemas.microsoft.com/office/drawing/2014/main" val="1122075746"/>
                    </a:ext>
                  </a:extLst>
                </a:gridCol>
                <a:gridCol w="482530">
                  <a:extLst>
                    <a:ext uri="{9D8B030D-6E8A-4147-A177-3AD203B41FA5}">
                      <a16:colId xmlns:a16="http://schemas.microsoft.com/office/drawing/2014/main" val="4050988973"/>
                    </a:ext>
                  </a:extLst>
                </a:gridCol>
              </a:tblGrid>
              <a:tr h="189852">
                <a:tc>
                  <a:txBody>
                    <a:bodyPr/>
                    <a:lstStyle/>
                    <a:p>
                      <a:pPr algn="l" fontAlgn="b"/>
                      <a:r>
                        <a:rPr lang="mk-M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Пондерирани каматни стапки на дадени кредити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3/2023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8" marR="4638" marT="463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000" u="none" strike="noStrike" dirty="0">
                          <a:effectLst/>
                        </a:rPr>
                        <a:t>6</a:t>
                      </a:r>
                      <a:r>
                        <a:rPr lang="en-US" sz="1000" u="none" strike="noStrike" dirty="0">
                          <a:effectLst/>
                        </a:rPr>
                        <a:t>/2023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8" marR="4638" marT="463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</a:rPr>
                        <a:t>9</a:t>
                      </a:r>
                      <a:r>
                        <a:rPr lang="en-US" sz="1000" u="none" strike="noStrike" dirty="0">
                          <a:effectLst/>
                        </a:rPr>
                        <a:t>/2023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8" marR="4638" marT="463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000" u="none" strike="noStrike" dirty="0">
                          <a:effectLst/>
                        </a:rPr>
                        <a:t>12</a:t>
                      </a:r>
                      <a:r>
                        <a:rPr lang="en-US" sz="1000" u="none" strike="noStrike" dirty="0">
                          <a:effectLst/>
                        </a:rPr>
                        <a:t>/2023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8" marR="4638" marT="463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3/2024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8" marR="4638" marT="463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770499"/>
                  </a:ext>
                </a:extLst>
              </a:tr>
              <a:tr h="318620">
                <a:tc>
                  <a:txBody>
                    <a:bodyPr/>
                    <a:lstStyle/>
                    <a:p>
                      <a:pPr algn="l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КАМАТНИ СТАПКИ НА ВКУПНИ КРЕДИТИ</a:t>
                      </a:r>
                      <a:endParaRPr lang="en-GB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Денари и девизи</a:t>
                      </a:r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k-MK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5,04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k-MK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5,12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k-MK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5.49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k-MK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,</a:t>
                      </a:r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47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k-MK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5,50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550646"/>
                  </a:ext>
                </a:extLst>
              </a:tr>
            </a:tbl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0C06198-BF1E-CA80-F7AC-62FEFA805F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7333535"/>
              </p:ext>
            </p:extLst>
          </p:nvPr>
        </p:nvGraphicFramePr>
        <p:xfrm>
          <a:off x="249645" y="747444"/>
          <a:ext cx="4377277" cy="2470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D228D86-DC7C-5451-2857-B45B694551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8628089"/>
              </p:ext>
            </p:extLst>
          </p:nvPr>
        </p:nvGraphicFramePr>
        <p:xfrm>
          <a:off x="8268659" y="751236"/>
          <a:ext cx="3647517" cy="2224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632133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Olivera\Desktop\Logo MBA\logo MBA final-01.jpg">
            <a:extLst>
              <a:ext uri="{FF2B5EF4-FFF2-40B4-BE49-F238E27FC236}">
                <a16:creationId xmlns:a16="http://schemas.microsoft.com/office/drawing/2014/main" id="{6C9D34F9-F141-4915-B304-81A75A496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2506" y="37958"/>
            <a:ext cx="1139494" cy="71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6">
            <a:extLst>
              <a:ext uri="{FF2B5EF4-FFF2-40B4-BE49-F238E27FC236}">
                <a16:creationId xmlns:a16="http://schemas.microsoft.com/office/drawing/2014/main" id="{2F8F28CC-A4A1-DF56-248A-9C40EBB93C5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54683" y="639707"/>
            <a:ext cx="6285874" cy="3126725"/>
          </a:xfrm>
          <a:prstGeom prst="roundRect">
            <a:avLst>
              <a:gd name="adj" fmla="val 20745"/>
            </a:avLst>
          </a:prstGeom>
          <a:solidFill>
            <a:schemeClr val="accent1">
              <a:lumMod val="75000"/>
            </a:schemeClr>
          </a:solidFill>
          <a:ln w="9525" algn="ctr">
            <a:solidFill>
              <a:srgbClr val="FF99CC"/>
            </a:solidFill>
            <a:round/>
            <a:headEnd/>
            <a:tailEnd/>
          </a:ln>
        </p:spPr>
        <p:txBody>
          <a:bodyPr vert="horz" wrap="none" lIns="91440" tIns="45720" rIns="91440" bIns="45720" numCol="2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t">
              <a:spcBef>
                <a:spcPts val="0"/>
              </a:spcBef>
            </a:pPr>
            <a:r>
              <a:rPr lang="mk-MK" sz="1100" dirty="0">
                <a:solidFill>
                  <a:schemeClr val="bg1"/>
                </a:solidFill>
              </a:rPr>
              <a:t>Кредитите на нефинансиските друштва бележат годишен пораст од 7,17% или 2,44% на квартална основа</a:t>
            </a:r>
            <a:endParaRPr lang="en-GB" sz="1100" dirty="0">
              <a:solidFill>
                <a:schemeClr val="bg1"/>
              </a:solidFill>
            </a:endParaRPr>
          </a:p>
          <a:p>
            <a:pPr algn="just" fontAlgn="t">
              <a:spcBef>
                <a:spcPts val="0"/>
              </a:spcBef>
            </a:pPr>
            <a:endParaRPr lang="en-GB" sz="1100" b="0" i="0" dirty="0">
              <a:solidFill>
                <a:schemeClr val="bg1"/>
              </a:solidFill>
              <a:effectLst/>
            </a:endParaRPr>
          </a:p>
          <a:p>
            <a:pPr algn="just" fontAlgn="t">
              <a:spcBef>
                <a:spcPts val="0"/>
              </a:spcBef>
            </a:pPr>
            <a:r>
              <a:rPr lang="en-US" sz="1100" b="0" i="0" dirty="0">
                <a:solidFill>
                  <a:srgbClr val="00FF00"/>
                </a:solidFill>
                <a:effectLst/>
              </a:rPr>
              <a:t>🌳</a:t>
            </a:r>
            <a:r>
              <a:rPr lang="mk-MK" sz="1100" i="0" dirty="0">
                <a:solidFill>
                  <a:srgbClr val="050505"/>
                </a:solidFill>
                <a:effectLst/>
              </a:rPr>
              <a:t> </a:t>
            </a:r>
            <a:r>
              <a:rPr lang="ru-RU" sz="1100" b="1" dirty="0">
                <a:solidFill>
                  <a:srgbClr val="00FF00"/>
                </a:solidFill>
              </a:rPr>
              <a:t>Кредитирањето на клиенти од корпоративниот сектор кои инвестираат исклучиво во проекти</a:t>
            </a:r>
            <a:r>
              <a:rPr lang="en-GB" sz="1100" b="1" dirty="0">
                <a:solidFill>
                  <a:srgbClr val="00FF00"/>
                </a:solidFill>
              </a:rPr>
              <a:t> </a:t>
            </a:r>
            <a:r>
              <a:rPr lang="ru-RU" sz="1100" b="1" dirty="0">
                <a:solidFill>
                  <a:srgbClr val="00FF00"/>
                </a:solidFill>
              </a:rPr>
              <a:t>со значителен позитивен придонес врз животната средина и во проекти што</a:t>
            </a:r>
            <a:r>
              <a:rPr lang="en-GB" sz="1100" b="1" dirty="0">
                <a:solidFill>
                  <a:srgbClr val="00FF00"/>
                </a:solidFill>
              </a:rPr>
              <a:t> </a:t>
            </a:r>
            <a:r>
              <a:rPr lang="ru-RU" sz="1100" b="1" dirty="0">
                <a:solidFill>
                  <a:srgbClr val="00FF00"/>
                </a:solidFill>
              </a:rPr>
              <a:t>придонесуваат за намалување на негативните ефекти од климатските  промени овој квартал изнесува 1</a:t>
            </a:r>
            <a:r>
              <a:rPr lang="en-GB" sz="1100" b="1" dirty="0">
                <a:solidFill>
                  <a:srgbClr val="00FF00"/>
                </a:solidFill>
              </a:rPr>
              <a:t>8.</a:t>
            </a:r>
            <a:r>
              <a:rPr lang="mk-MK" sz="1100" b="1" dirty="0">
                <a:solidFill>
                  <a:srgbClr val="00FF00"/>
                </a:solidFill>
              </a:rPr>
              <a:t>771</a:t>
            </a:r>
            <a:r>
              <a:rPr lang="ru-RU" sz="1100" b="1" dirty="0">
                <a:solidFill>
                  <a:srgbClr val="00FF00"/>
                </a:solidFill>
              </a:rPr>
              <a:t> милиони денари или </a:t>
            </a:r>
            <a:r>
              <a:rPr lang="mk-MK" sz="1100" b="1" dirty="0">
                <a:solidFill>
                  <a:srgbClr val="00FF00"/>
                </a:solidFill>
              </a:rPr>
              <a:t>8,</a:t>
            </a:r>
            <a:r>
              <a:rPr lang="en-GB" sz="1100" b="1" dirty="0">
                <a:solidFill>
                  <a:srgbClr val="00FF00"/>
                </a:solidFill>
              </a:rPr>
              <a:t>8</a:t>
            </a:r>
            <a:r>
              <a:rPr lang="ru-RU" sz="1100" b="1" dirty="0">
                <a:solidFill>
                  <a:srgbClr val="00FF00"/>
                </a:solidFill>
              </a:rPr>
              <a:t>% во</a:t>
            </a:r>
            <a:r>
              <a:rPr lang="en-GB" sz="1100" b="1" dirty="0">
                <a:solidFill>
                  <a:srgbClr val="00FF00"/>
                </a:solidFill>
              </a:rPr>
              <a:t> </a:t>
            </a:r>
            <a:r>
              <a:rPr lang="ru-RU" sz="1100" b="1" dirty="0">
                <a:solidFill>
                  <a:srgbClr val="00FF00"/>
                </a:solidFill>
              </a:rPr>
              <a:t>вкупното кредитирање на нефинансиските друштва</a:t>
            </a:r>
            <a:endParaRPr lang="en-GB" sz="1100" b="1" dirty="0">
              <a:solidFill>
                <a:srgbClr val="00FF00"/>
              </a:solidFill>
            </a:endParaRPr>
          </a:p>
          <a:p>
            <a:pPr marL="457200" lvl="1" indent="0" fontAlgn="t">
              <a:spcBef>
                <a:spcPts val="0"/>
              </a:spcBef>
              <a:buNone/>
            </a:pPr>
            <a:endParaRPr lang="ru-RU" sz="1100" b="1" dirty="0">
              <a:solidFill>
                <a:srgbClr val="00FF00"/>
              </a:solidFill>
            </a:endParaRPr>
          </a:p>
          <a:p>
            <a:pPr fontAlgn="t">
              <a:spcBef>
                <a:spcPts val="0"/>
              </a:spcBef>
            </a:pPr>
            <a:r>
              <a:rPr lang="mk-MK" sz="1100" b="1" dirty="0">
                <a:solidFill>
                  <a:srgbClr val="00FF00"/>
                </a:solidFill>
              </a:rPr>
              <a:t>Согласно последните ЕСГ показатели идентификувани се следните климатски чувствителни дејности (транзициски ризици</a:t>
            </a:r>
            <a:r>
              <a:rPr lang="en-US" sz="1100" b="1" dirty="0">
                <a:solidFill>
                  <a:srgbClr val="00FF00"/>
                </a:solidFill>
              </a:rPr>
              <a:t>:</a:t>
            </a:r>
            <a:endParaRPr lang="en-GB" sz="1100" b="1" dirty="0">
              <a:solidFill>
                <a:srgbClr val="00FF00"/>
              </a:solidFill>
            </a:endParaRP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b="1" dirty="0">
                <a:solidFill>
                  <a:srgbClr val="00FF00"/>
                </a:solidFill>
              </a:rPr>
              <a:t>Градежништво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b="1" dirty="0">
                <a:solidFill>
                  <a:srgbClr val="00FF00"/>
                </a:solidFill>
              </a:rPr>
              <a:t>Енергетско интензивни дејности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b="1" dirty="0">
                <a:solidFill>
                  <a:srgbClr val="00FF00"/>
                </a:solidFill>
              </a:rPr>
              <a:t>Транспорт 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b="1" dirty="0">
                <a:solidFill>
                  <a:srgbClr val="00FF00"/>
                </a:solidFill>
              </a:rPr>
              <a:t>Комунални услуги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b="1" dirty="0">
                <a:solidFill>
                  <a:srgbClr val="00FF00"/>
                </a:solidFill>
              </a:rPr>
              <a:t>Фосилни горива  </a:t>
            </a: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mk-MK" sz="1100" b="1" dirty="0">
                <a:solidFill>
                  <a:srgbClr val="00FF00"/>
                </a:solidFill>
              </a:rPr>
              <a:t>Земјоделство 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100" b="1" dirty="0">
                <a:solidFill>
                  <a:srgbClr val="00FF00"/>
                </a:solidFill>
              </a:rPr>
              <a:t>        Согласно Светска банка</a:t>
            </a:r>
            <a:endParaRPr lang="en-US" sz="1100" b="1" dirty="0">
              <a:solidFill>
                <a:srgbClr val="050505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1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100" dirty="0">
                <a:solidFill>
                  <a:schemeClr val="bg1"/>
                </a:solidFill>
              </a:rPr>
              <a:t>       </a:t>
            </a:r>
            <a:r>
              <a:rPr lang="mk-MK" sz="1100" dirty="0">
                <a:solidFill>
                  <a:schemeClr val="bg1"/>
                </a:solidFill>
              </a:rPr>
              <a:t>Извор</a:t>
            </a:r>
            <a:r>
              <a:rPr lang="en-GB" sz="1100" dirty="0">
                <a:solidFill>
                  <a:schemeClr val="bg1"/>
                </a:solidFill>
              </a:rPr>
              <a:t>: </a:t>
            </a:r>
            <a:r>
              <a:rPr lang="mk-MK" sz="1100" dirty="0">
                <a:solidFill>
                  <a:schemeClr val="bg1"/>
                </a:solidFill>
              </a:rPr>
              <a:t>Народна Банка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ru-RU" sz="1100" dirty="0">
                <a:solidFill>
                  <a:schemeClr val="bg1"/>
                </a:solidFill>
              </a:rPr>
              <a:t>Податоци и показатели за банкарскиот систем на РС Македонија, анекс 9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ru-RU" sz="1100" dirty="0">
                <a:solidFill>
                  <a:schemeClr val="bg1"/>
                </a:solidFill>
              </a:rPr>
              <a:t>ИЗВЕШТАЈ ЗА РИЗИЦИТЕ ВО БАНКАРСКИОТ СИСТЕМ НА РС МАКЕДОНИЈА</a:t>
            </a:r>
            <a:endParaRPr lang="en-US" sz="1100" dirty="0">
              <a:solidFill>
                <a:schemeClr val="bg1"/>
              </a:solidFill>
            </a:endParaRP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mk-MK" sz="1100" dirty="0">
                <a:solidFill>
                  <a:schemeClr val="bg1"/>
                </a:solidFill>
              </a:rPr>
              <a:t>Преглед зелени показатели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517B69-2578-52F2-9E75-A90BE923E0B5}"/>
              </a:ext>
            </a:extLst>
          </p:cNvPr>
          <p:cNvSpPr txBox="1"/>
          <p:nvPr/>
        </p:nvSpPr>
        <p:spPr>
          <a:xfrm>
            <a:off x="5747917" y="198744"/>
            <a:ext cx="475173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k-MK" sz="1000" dirty="0">
                <a:solidFill>
                  <a:srgbClr val="002060"/>
                </a:solidFill>
              </a:rPr>
              <a:t>во милиони денари</a:t>
            </a:r>
            <a:endParaRPr lang="en-US" sz="1000" dirty="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3A4A661C-90BF-C91D-F134-23E87B5A6E8E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9789AFD-27A5-7129-2915-19615BE96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60" y="121369"/>
            <a:ext cx="11999742" cy="678320"/>
          </a:xfrm>
        </p:spPr>
        <p:txBody>
          <a:bodyPr>
            <a:noAutofit/>
          </a:bodyPr>
          <a:lstStyle/>
          <a:p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r>
              <a:rPr lang="en-GB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: </a:t>
            </a:r>
            <a:b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</a:br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Кредити</a:t>
            </a:r>
            <a:r>
              <a:rPr lang="mk-MK" sz="1400" b="1" dirty="0">
                <a:solidFill>
                  <a:srgbClr val="00FF00"/>
                </a:solidFill>
                <a:latin typeface="+mn-lt"/>
                <a:cs typeface="Aldhabi" panose="020B0604020202020204" pitchFamily="2" charset="-78"/>
              </a:rPr>
              <a:t> </a:t>
            </a:r>
            <a:r>
              <a:rPr lang="mk-MK" sz="800" dirty="0">
                <a:solidFill>
                  <a:srgbClr val="00FF00"/>
                </a:solidFill>
                <a:latin typeface="+mn-lt"/>
                <a:cs typeface="Aldhabi" panose="020B0604020202020204" pitchFamily="2" charset="-78"/>
              </a:rPr>
              <a:t>поддршка на зелена трансформација на економијата</a:t>
            </a:r>
            <a:endParaRPr lang="en-US" sz="800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3300A6-9C92-482A-9D19-B03B52A3B16B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2024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53F6C59-E42F-C454-7382-B4888290C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247383"/>
              </p:ext>
            </p:extLst>
          </p:nvPr>
        </p:nvGraphicFramePr>
        <p:xfrm>
          <a:off x="371149" y="3948668"/>
          <a:ext cx="11509210" cy="27362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75418">
                  <a:extLst>
                    <a:ext uri="{9D8B030D-6E8A-4147-A177-3AD203B41FA5}">
                      <a16:colId xmlns:a16="http://schemas.microsoft.com/office/drawing/2014/main" val="1161675361"/>
                    </a:ext>
                  </a:extLst>
                </a:gridCol>
                <a:gridCol w="1291850">
                  <a:extLst>
                    <a:ext uri="{9D8B030D-6E8A-4147-A177-3AD203B41FA5}">
                      <a16:colId xmlns:a16="http://schemas.microsoft.com/office/drawing/2014/main" val="679388392"/>
                    </a:ext>
                  </a:extLst>
                </a:gridCol>
                <a:gridCol w="1291850">
                  <a:extLst>
                    <a:ext uri="{9D8B030D-6E8A-4147-A177-3AD203B41FA5}">
                      <a16:colId xmlns:a16="http://schemas.microsoft.com/office/drawing/2014/main" val="683101301"/>
                    </a:ext>
                  </a:extLst>
                </a:gridCol>
                <a:gridCol w="1291850">
                  <a:extLst>
                    <a:ext uri="{9D8B030D-6E8A-4147-A177-3AD203B41FA5}">
                      <a16:colId xmlns:a16="http://schemas.microsoft.com/office/drawing/2014/main" val="2183823403"/>
                    </a:ext>
                  </a:extLst>
                </a:gridCol>
                <a:gridCol w="1240952">
                  <a:extLst>
                    <a:ext uri="{9D8B030D-6E8A-4147-A177-3AD203B41FA5}">
                      <a16:colId xmlns:a16="http://schemas.microsoft.com/office/drawing/2014/main" val="3718257277"/>
                    </a:ext>
                  </a:extLst>
                </a:gridCol>
                <a:gridCol w="1606990">
                  <a:extLst>
                    <a:ext uri="{9D8B030D-6E8A-4147-A177-3AD203B41FA5}">
                      <a16:colId xmlns:a16="http://schemas.microsoft.com/office/drawing/2014/main" val="2934497617"/>
                    </a:ext>
                  </a:extLst>
                </a:gridCol>
                <a:gridCol w="293602">
                  <a:extLst>
                    <a:ext uri="{9D8B030D-6E8A-4147-A177-3AD203B41FA5}">
                      <a16:colId xmlns:a16="http://schemas.microsoft.com/office/drawing/2014/main" val="409456748"/>
                    </a:ext>
                  </a:extLst>
                </a:gridCol>
                <a:gridCol w="998248">
                  <a:extLst>
                    <a:ext uri="{9D8B030D-6E8A-4147-A177-3AD203B41FA5}">
                      <a16:colId xmlns:a16="http://schemas.microsoft.com/office/drawing/2014/main" val="3642726402"/>
                    </a:ext>
                  </a:extLst>
                </a:gridCol>
                <a:gridCol w="1218450">
                  <a:extLst>
                    <a:ext uri="{9D8B030D-6E8A-4147-A177-3AD203B41FA5}">
                      <a16:colId xmlns:a16="http://schemas.microsoft.com/office/drawing/2014/main" val="1294747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just" fontAlgn="b"/>
                      <a:r>
                        <a:rPr lang="mk-MK" sz="1100" b="1" u="sng" strike="noStrike" dirty="0">
                          <a:solidFill>
                            <a:srgbClr val="002060"/>
                          </a:solidFill>
                          <a:effectLst/>
                        </a:rPr>
                        <a:t>КРЕДИТИ СПОРЕД АКТИВНОСТА (бруто)</a:t>
                      </a:r>
                      <a:endParaRPr lang="mk-MK" sz="1100" b="1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3/2023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3/2023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9/2023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12/2023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3/2024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sng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mk-MK" sz="1100" b="1" u="sng" strike="noStrike" dirty="0">
                          <a:solidFill>
                            <a:srgbClr val="002060"/>
                          </a:solidFill>
                          <a:effectLst/>
                        </a:rPr>
                        <a:t>годишна промена (%)</a:t>
                      </a:r>
                      <a:endParaRPr lang="mk-MK" sz="1100" b="1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mk-MK" sz="1100" b="1" u="sng" strike="noStrike" dirty="0">
                          <a:solidFill>
                            <a:srgbClr val="002060"/>
                          </a:solidFill>
                          <a:effectLst/>
                        </a:rPr>
                        <a:t>квартална промена (%)</a:t>
                      </a:r>
                      <a:endParaRPr lang="mk-MK" sz="1100" b="1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9476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индустрија</a:t>
                      </a:r>
                      <a:endParaRPr lang="mk-MK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63,036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63,747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62,932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61,214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62,138 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↓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-1.42%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1.51%</a:t>
                      </a:r>
                      <a:endParaRPr lang="en-US" sz="1100" b="1" i="0" u="none" strike="noStrike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072377"/>
                  </a:ext>
                </a:extLst>
              </a:tr>
              <a:tr h="233312"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градежништво</a:t>
                      </a:r>
                      <a:endParaRPr lang="mk-MK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39,959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41,136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41,840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43,768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43,647 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u="none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9.23%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-0.28%</a:t>
                      </a:r>
                      <a:endParaRPr lang="en-US" sz="1100" b="1" i="0" u="none" strike="noStrike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7262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снабдување со електрична енергија, гас, пареа и климатизација</a:t>
                      </a:r>
                      <a:endParaRPr lang="ru-RU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15,594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19,385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20,196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21,678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22,523 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u="none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44.43%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3.90%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691383"/>
                  </a:ext>
                </a:extLst>
              </a:tr>
              <a:tr h="235598"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трговија</a:t>
                      </a:r>
                      <a:endParaRPr lang="mk-MK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78,841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78,829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77,253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82,010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80,843 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u="none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2.54%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-1.42%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1275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транспорт, складирање, информации и комуникации </a:t>
                      </a:r>
                      <a:endParaRPr lang="ru-RU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21,125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21,249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21,187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21,509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26,921 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u="none" strike="noStrike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1100" b="1" i="0" u="none" strike="noStrike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27.44%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25.16%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729707"/>
                  </a:ext>
                </a:extLst>
              </a:tr>
              <a:tr h="264103"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други</a:t>
                      </a:r>
                      <a:endParaRPr lang="mk-MK" sz="11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45,495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46,672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44,483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46,062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46,915 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u="none" strike="noStrike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1100" b="1" i="0" u="none" strike="noStrike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3.12%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1.85%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885558"/>
                  </a:ext>
                </a:extLst>
              </a:tr>
              <a:tr h="288736"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1" u="sng" strike="noStrike" dirty="0">
                          <a:solidFill>
                            <a:srgbClr val="002060"/>
                          </a:solidFill>
                          <a:effectLst/>
                        </a:rPr>
                        <a:t>ВКУПНО нефинансиски друштва</a:t>
                      </a:r>
                      <a:endParaRPr lang="mk-MK" sz="1100" b="1" i="0" u="sng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264,049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271,108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267,891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276,240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282,988 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u="sng" strike="noStrike" dirty="0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1100" b="1" i="0" u="sng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7.17%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sng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2.44%</a:t>
                      </a:r>
                      <a:endParaRPr lang="en-US" sz="1100" b="1" i="0" u="sng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39703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  <a:highlight>
                            <a:srgbClr val="FFFFFF"/>
                          </a:highlight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highlight>
                            <a:srgbClr val="FFFFFF"/>
                          </a:highlight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highlight>
                            <a:srgbClr val="FFFFFF"/>
                          </a:highlight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highlight>
                            <a:srgbClr val="FFFFFF"/>
                          </a:highlight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highlight>
                            <a:srgbClr val="FFFFFF"/>
                          </a:highlight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  <a:highlight>
                            <a:srgbClr val="FFFFFF"/>
                          </a:highlight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  <a:highlight>
                            <a:srgbClr val="FFFFFF"/>
                          </a:highlight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805434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🌳 </a:t>
                      </a:r>
                      <a:r>
                        <a:rPr lang="mk-MK" sz="11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Зелени кредити</a:t>
                      </a:r>
                      <a:endParaRPr lang="mk-MK" sz="18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14,600</a:t>
                      </a:r>
                      <a:endParaRPr lang="en-US" sz="11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16,596</a:t>
                      </a:r>
                      <a:endParaRPr lang="en-US" sz="11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17,763</a:t>
                      </a:r>
                      <a:endParaRPr lang="en-US" sz="11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18,639</a:t>
                      </a:r>
                      <a:endParaRPr lang="en-US" sz="11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FF00"/>
                          </a:solidFill>
                          <a:effectLst/>
                        </a:rPr>
                        <a:t>                        18,771 </a:t>
                      </a:r>
                      <a:endParaRPr lang="en-US" sz="1100" b="0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>
                          <a:solidFill>
                            <a:srgbClr val="00FF00"/>
                          </a:solidFill>
                          <a:effectLst/>
                        </a:rPr>
                        <a:t>↑</a:t>
                      </a:r>
                      <a:endParaRPr lang="en-US" sz="1100" b="1" i="0" u="none" strike="noStrike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00FF0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28.57%</a:t>
                      </a:r>
                      <a:endParaRPr lang="en-US" sz="1100" b="1" i="0" u="none" strike="noStrike" dirty="0">
                        <a:solidFill>
                          <a:srgbClr val="00FF0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00FF00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0.71%</a:t>
                      </a:r>
                      <a:endParaRPr lang="en-US" sz="1100" b="1" i="0" u="none" strike="noStrike" dirty="0">
                        <a:solidFill>
                          <a:srgbClr val="00FF0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414437"/>
                  </a:ext>
                </a:extLst>
              </a:tr>
            </a:tbl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2F67CE8-18AD-109A-12C5-64F3337CCB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457354"/>
              </p:ext>
            </p:extLst>
          </p:nvPr>
        </p:nvGraphicFramePr>
        <p:xfrm>
          <a:off x="6578081" y="869616"/>
          <a:ext cx="5302277" cy="281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33751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Olivera\Desktop\Logo MBA\logo MBA final-01.jpg">
            <a:extLst>
              <a:ext uri="{FF2B5EF4-FFF2-40B4-BE49-F238E27FC236}">
                <a16:creationId xmlns:a16="http://schemas.microsoft.com/office/drawing/2014/main" id="{6C9D34F9-F141-4915-B304-81A75A496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2506" y="37958"/>
            <a:ext cx="1139494" cy="71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D7A1BCF-71F4-33E9-A69D-7A22AD17E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351423"/>
              </p:ext>
            </p:extLst>
          </p:nvPr>
        </p:nvGraphicFramePr>
        <p:xfrm>
          <a:off x="6401172" y="1233163"/>
          <a:ext cx="5221081" cy="2085137"/>
        </p:xfrm>
        <a:graphic>
          <a:graphicData uri="http://schemas.openxmlformats.org/drawingml/2006/table">
            <a:tbl>
              <a:tblPr/>
              <a:tblGrid>
                <a:gridCol w="2640505">
                  <a:extLst>
                    <a:ext uri="{9D8B030D-6E8A-4147-A177-3AD203B41FA5}">
                      <a16:colId xmlns:a16="http://schemas.microsoft.com/office/drawing/2014/main" val="115898314"/>
                    </a:ext>
                  </a:extLst>
                </a:gridCol>
                <a:gridCol w="177479">
                  <a:extLst>
                    <a:ext uri="{9D8B030D-6E8A-4147-A177-3AD203B41FA5}">
                      <a16:colId xmlns:a16="http://schemas.microsoft.com/office/drawing/2014/main" val="660407425"/>
                    </a:ext>
                  </a:extLst>
                </a:gridCol>
                <a:gridCol w="1167328">
                  <a:extLst>
                    <a:ext uri="{9D8B030D-6E8A-4147-A177-3AD203B41FA5}">
                      <a16:colId xmlns:a16="http://schemas.microsoft.com/office/drawing/2014/main" val="600732323"/>
                    </a:ext>
                  </a:extLst>
                </a:gridCol>
                <a:gridCol w="1235769">
                  <a:extLst>
                    <a:ext uri="{9D8B030D-6E8A-4147-A177-3AD203B41FA5}">
                      <a16:colId xmlns:a16="http://schemas.microsoft.com/office/drawing/2014/main" val="3984499240"/>
                    </a:ext>
                  </a:extLst>
                </a:gridCol>
              </a:tblGrid>
              <a:tr h="744374"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Индикатори за квалитет на кредитното портфолио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годишна промена </a:t>
                      </a:r>
                    </a:p>
                    <a:p>
                      <a:pPr algn="ctr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(пп)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квартална промена (пп)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4378773"/>
                  </a:ext>
                </a:extLst>
              </a:tr>
              <a:tr h="59638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Нефункционални кредити / Вкупни кредити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mk-MK" sz="12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200" b="1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2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0.21%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0.2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6712209"/>
                  </a:ext>
                </a:extLst>
              </a:tr>
              <a:tr h="74437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Покриеност на нефункционалните кредити со исправката на вредност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highlight>
                            <a:srgbClr val="FFFFFF"/>
                          </a:highlight>
                          <a:latin typeface="+mn-lt"/>
                        </a:rPr>
                        <a:t>↓</a:t>
                      </a:r>
                      <a:endParaRPr lang="en-US" sz="12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latin typeface="+mn-lt"/>
                      </a:endParaRPr>
                    </a:p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-7.63%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-6.</a:t>
                      </a:r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67</a:t>
                      </a:r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4090586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69EF027-A43A-ED7E-A80E-E0CFF95688CF}"/>
              </a:ext>
            </a:extLst>
          </p:cNvPr>
          <p:cNvSpPr/>
          <p:nvPr/>
        </p:nvSpPr>
        <p:spPr>
          <a:xfrm>
            <a:off x="225839" y="3993431"/>
            <a:ext cx="5870161" cy="27432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numCol="1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Нефункционалните кредити во однос на бруто кредитите изнесуваат </a:t>
            </a:r>
            <a:r>
              <a:rPr kumimoji="0" lang="mk-MK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3,06%</a:t>
            </a:r>
            <a:r>
              <a:rPr kumimoji="0" lang="en-GB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mk-MK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и бележат годишен пораст од 0,</a:t>
            </a:r>
            <a:r>
              <a:rPr lang="mk-MK" sz="1200" b="1" i="1" dirty="0">
                <a:solidFill>
                  <a:schemeClr val="bg1"/>
                </a:solidFill>
                <a:latin typeface="Calibri" panose="020F0502020204030204"/>
              </a:rPr>
              <a:t>21 </a:t>
            </a:r>
            <a:r>
              <a:rPr kumimoji="0" lang="mk-MK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пп или 0,29 пп квартално</a:t>
            </a:r>
          </a:p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mk-MK" sz="1200" dirty="0">
                <a:solidFill>
                  <a:schemeClr val="bg1"/>
                </a:solidFill>
                <a:latin typeface="Calibri" panose="020F0502020204030204"/>
              </a:rPr>
              <a:t>Учеството на нефункционалните кредити на домаќинствата во вкупните нефункционални кредити е 38%, додека нефинансиските друштва се 60% </a:t>
            </a:r>
            <a:endParaRPr kumimoji="0" lang="mk-MK" sz="12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mk-MK" sz="12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ЕВРОЗОНА 2,</a:t>
            </a:r>
            <a:r>
              <a:rPr kumimoji="0" lang="en-GB" sz="12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mk-MK" sz="12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mk-MK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Покриеноста на нефункционалните кредити со исправка на вредност за нефункционални кредити изнесува 63,43% и бележи годишен пад од (-7,63пп) или (-6</a:t>
            </a:r>
            <a:r>
              <a:rPr lang="mk-MK" sz="1200" b="1" i="1">
                <a:solidFill>
                  <a:schemeClr val="bg1"/>
                </a:solidFill>
                <a:latin typeface="Calibri" panose="020F0502020204030204"/>
              </a:rPr>
              <a:t>,67</a:t>
            </a:r>
            <a:r>
              <a:rPr kumimoji="0" lang="mk-MK" sz="1200" b="1" i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mk-MK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пп) на квартална основа.</a:t>
            </a:r>
          </a:p>
          <a:p>
            <a:pPr>
              <a:defRPr/>
            </a:pPr>
            <a:r>
              <a:rPr kumimoji="0" lang="mk-MK" sz="12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ЕВРОЗОНА </a:t>
            </a:r>
            <a:r>
              <a:rPr lang="mk-MK" sz="1200" b="1" dirty="0">
                <a:solidFill>
                  <a:srgbClr val="FF99FF"/>
                </a:solidFill>
                <a:latin typeface="Calibri" panose="020F0502020204030204"/>
              </a:rPr>
              <a:t>39,98</a:t>
            </a:r>
            <a:r>
              <a:rPr kumimoji="0" lang="mk-MK" sz="1200" b="1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200" dirty="0">
              <a:solidFill>
                <a:srgbClr val="00B0F0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200" dirty="0">
                <a:solidFill>
                  <a:srgbClr val="00B0F0"/>
                </a:solidFill>
              </a:rPr>
              <a:t>Извор</a:t>
            </a:r>
            <a:r>
              <a:rPr lang="en-GB" sz="1200" dirty="0">
                <a:solidFill>
                  <a:srgbClr val="00B0F0"/>
                </a:solidFill>
              </a:rPr>
              <a:t>: </a:t>
            </a:r>
            <a:r>
              <a:rPr lang="mk-MK" sz="1200" dirty="0">
                <a:solidFill>
                  <a:srgbClr val="00B0F0"/>
                </a:solidFill>
              </a:rPr>
              <a:t>Народна Банка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rgbClr val="00B0F0"/>
                </a:solidFill>
              </a:rPr>
              <a:t>Податоци и показатели за банкарскиот систем на Република Северна Македонија, ИЗВЕШТАЈ ЗА РИЗИЦИТЕ ВО БАНКАРСКИОТ СИСТЕМ НА РС МАКЕДОНИЈА анекс 5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200" b="0" i="0" u="none" strike="noStrike" dirty="0">
                <a:solidFill>
                  <a:srgbClr val="00B0F0"/>
                </a:solidFill>
                <a:effectLst/>
              </a:rPr>
              <a:t>European Central Bank</a:t>
            </a:r>
            <a:r>
              <a:rPr lang="ru-RU" sz="1200" b="1" dirty="0">
                <a:solidFill>
                  <a:srgbClr val="00B0F0"/>
                </a:solidFill>
              </a:rPr>
              <a:t>│</a:t>
            </a:r>
            <a:r>
              <a:rPr lang="en-GB" sz="1200" b="0" i="0" u="none" strike="noStrike" dirty="0">
                <a:solidFill>
                  <a:srgbClr val="00B0F0"/>
                </a:solidFill>
                <a:effectLst/>
              </a:rPr>
              <a:t>Banking supervision</a:t>
            </a:r>
            <a:r>
              <a:rPr lang="en-GB" sz="1200" dirty="0">
                <a:solidFill>
                  <a:srgbClr val="00B0F0"/>
                </a:solidFill>
              </a:rPr>
              <a:t> </a:t>
            </a:r>
            <a:endParaRPr lang="en-GB" sz="1200" i="1" dirty="0">
              <a:solidFill>
                <a:srgbClr val="00B0F0"/>
              </a:solidFill>
            </a:endParaRPr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F934C33A-D50E-722D-9AC7-E7B133FF401C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58EA8D5-DB10-57E0-6F59-EC07B37EA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60" y="121369"/>
            <a:ext cx="11999742" cy="678320"/>
          </a:xfrm>
        </p:spPr>
        <p:txBody>
          <a:bodyPr>
            <a:noAutofit/>
          </a:bodyPr>
          <a:lstStyle/>
          <a:p>
            <a:b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</a:br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r>
              <a:rPr lang="en-GB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: </a:t>
            </a:r>
            <a:b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</a:br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Кредити</a:t>
            </a:r>
            <a:endParaRPr lang="en-US" sz="1400" b="1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9E6981-B2F9-9398-BA11-CF53351E1296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2024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000000-0008-0000-2B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1855870"/>
              </p:ext>
            </p:extLst>
          </p:nvPr>
        </p:nvGraphicFramePr>
        <p:xfrm>
          <a:off x="298580" y="1119673"/>
          <a:ext cx="5715337" cy="2397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F906824-91F3-9605-E8D6-1C9453072A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6572652"/>
              </p:ext>
            </p:extLst>
          </p:nvPr>
        </p:nvGraphicFramePr>
        <p:xfrm>
          <a:off x="6698846" y="3993431"/>
          <a:ext cx="4923407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36893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">
            <a:extLst>
              <a:ext uri="{FF2B5EF4-FFF2-40B4-BE49-F238E27FC236}">
                <a16:creationId xmlns:a16="http://schemas.microsoft.com/office/drawing/2014/main" id="{18DACE59-E83F-4419-BDA8-06A4FBE59298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gray">
          <a:xfrm>
            <a:off x="5036234" y="3901451"/>
            <a:ext cx="6949440" cy="2808676"/>
          </a:xfrm>
          <a:prstGeom prst="roundRect">
            <a:avLst>
              <a:gd name="adj" fmla="val 20745"/>
            </a:avLst>
          </a:prstGeom>
          <a:solidFill>
            <a:srgbClr val="002060"/>
          </a:solidFill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numCol="2" anchor="ctr">
            <a:noAutofit/>
          </a:bodyPr>
          <a:lstStyle/>
          <a:p>
            <a:pPr algn="just" fontAlgn="t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solidFill>
                  <a:schemeClr val="bg1"/>
                </a:solidFill>
              </a:rPr>
              <a:t>Во структурата на изворите на финансирање на</a:t>
            </a:r>
            <a:r>
              <a:rPr lang="en-GB" sz="1200" dirty="0">
                <a:solidFill>
                  <a:schemeClr val="bg1"/>
                </a:solidFill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банките</a:t>
            </a:r>
            <a:r>
              <a:rPr lang="en-GB" sz="1200" dirty="0">
                <a:solidFill>
                  <a:schemeClr val="bg1"/>
                </a:solidFill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доминираат депозитите кои учествуваат со 7</a:t>
            </a:r>
            <a:r>
              <a:rPr lang="en-US" sz="1200" dirty="0">
                <a:solidFill>
                  <a:schemeClr val="bg1"/>
                </a:solidFill>
              </a:rPr>
              <a:t>2</a:t>
            </a:r>
            <a:r>
              <a:rPr lang="ru-RU" sz="1200" dirty="0">
                <a:solidFill>
                  <a:schemeClr val="bg1"/>
                </a:solidFill>
              </a:rPr>
              <a:t>% или </a:t>
            </a:r>
            <a:r>
              <a:rPr lang="en-US" sz="1200" b="0" i="0" u="none" strike="noStrike" dirty="0">
                <a:solidFill>
                  <a:schemeClr val="bg1"/>
                </a:solidFill>
                <a:effectLst/>
                <a:latin typeface="+mn-lt"/>
              </a:rPr>
              <a:t>534,525</a:t>
            </a:r>
            <a:r>
              <a:rPr lang="en-GB" sz="1200" dirty="0">
                <a:solidFill>
                  <a:schemeClr val="bg1"/>
                </a:solidFill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милиони денари. Во однос на мината година бележат пораст од </a:t>
            </a:r>
            <a:r>
              <a:rPr lang="mk-MK" sz="1200" dirty="0">
                <a:solidFill>
                  <a:schemeClr val="bg1"/>
                </a:solidFill>
              </a:rPr>
              <a:t>9.</a:t>
            </a:r>
            <a:r>
              <a:rPr lang="en-GB" sz="1200" dirty="0">
                <a:solidFill>
                  <a:schemeClr val="bg1"/>
                </a:solidFill>
              </a:rPr>
              <a:t>1</a:t>
            </a:r>
            <a:r>
              <a:rPr lang="ru-RU" sz="1200" dirty="0">
                <a:solidFill>
                  <a:schemeClr val="bg1"/>
                </a:solidFill>
              </a:rPr>
              <a:t>% или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mk-MK" sz="1200" dirty="0">
                <a:solidFill>
                  <a:schemeClr val="bg1"/>
                </a:solidFill>
              </a:rPr>
              <a:t>пад (-0,9</a:t>
            </a:r>
            <a:r>
              <a:rPr lang="ru-RU" sz="1200" dirty="0">
                <a:solidFill>
                  <a:schemeClr val="bg1"/>
                </a:solidFill>
              </a:rPr>
              <a:t>%) квартално</a:t>
            </a:r>
          </a:p>
          <a:p>
            <a:pPr algn="just" fontAlgn="t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solidFill>
                  <a:schemeClr val="bg1"/>
                </a:solidFill>
              </a:rPr>
              <a:t>Капиталот и резервите учествуваат со 13% или </a:t>
            </a:r>
            <a:r>
              <a:rPr lang="en-US" sz="1200" b="0" i="0" u="none" strike="noStrike" dirty="0">
                <a:solidFill>
                  <a:schemeClr val="bg1"/>
                </a:solidFill>
                <a:effectLst/>
                <a:latin typeface="+mn-lt"/>
              </a:rPr>
              <a:t>98,096</a:t>
            </a:r>
            <a:r>
              <a:rPr lang="ru-RU" sz="1200" dirty="0">
                <a:solidFill>
                  <a:schemeClr val="bg1"/>
                </a:solidFill>
              </a:rPr>
              <a:t> мил.денари, бележат годишен пораст од </a:t>
            </a:r>
            <a:r>
              <a:rPr lang="en-GB" sz="1200" dirty="0">
                <a:solidFill>
                  <a:schemeClr val="bg1"/>
                </a:solidFill>
              </a:rPr>
              <a:t>1</a:t>
            </a:r>
            <a:r>
              <a:rPr lang="mk-MK" sz="1200" dirty="0">
                <a:solidFill>
                  <a:schemeClr val="bg1"/>
                </a:solidFill>
              </a:rPr>
              <a:t>1</a:t>
            </a:r>
            <a:r>
              <a:rPr lang="en-GB" sz="1200" dirty="0">
                <a:solidFill>
                  <a:schemeClr val="bg1"/>
                </a:solidFill>
              </a:rPr>
              <a:t>.</a:t>
            </a:r>
            <a:r>
              <a:rPr lang="mk-MK" sz="1200" dirty="0">
                <a:solidFill>
                  <a:schemeClr val="bg1"/>
                </a:solidFill>
              </a:rPr>
              <a:t>5</a:t>
            </a:r>
            <a:r>
              <a:rPr lang="ru-RU" sz="1200" dirty="0">
                <a:solidFill>
                  <a:schemeClr val="bg1"/>
                </a:solidFill>
              </a:rPr>
              <a:t>% или </a:t>
            </a:r>
            <a:r>
              <a:rPr lang="mk-MK" sz="1200" dirty="0">
                <a:solidFill>
                  <a:schemeClr val="bg1"/>
                </a:solidFill>
              </a:rPr>
              <a:t>5,6</a:t>
            </a:r>
            <a:r>
              <a:rPr lang="ru-RU" sz="1200" dirty="0">
                <a:solidFill>
                  <a:schemeClr val="bg1"/>
                </a:solidFill>
              </a:rPr>
              <a:t>% кварталн</a:t>
            </a:r>
            <a:r>
              <a:rPr lang="en-GB" sz="1200" dirty="0">
                <a:solidFill>
                  <a:schemeClr val="bg1"/>
                </a:solidFill>
              </a:rPr>
              <a:t>o</a:t>
            </a:r>
            <a:endParaRPr lang="ru-RU" sz="1200" dirty="0">
              <a:solidFill>
                <a:schemeClr val="bg1"/>
              </a:solidFill>
            </a:endParaRPr>
          </a:p>
          <a:p>
            <a:pPr algn="just" fontAlgn="t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solidFill>
                  <a:schemeClr val="bg1"/>
                </a:solidFill>
              </a:rPr>
              <a:t>Адекватноста на капиталот изнесува 18,92% </a:t>
            </a:r>
            <a:r>
              <a:rPr lang="mk-MK" sz="1200" dirty="0">
                <a:solidFill>
                  <a:schemeClr val="bg1"/>
                </a:solidFill>
              </a:rPr>
              <a:t>бележи пораст од </a:t>
            </a:r>
            <a:r>
              <a:rPr lang="en-GB" sz="1200" dirty="0">
                <a:solidFill>
                  <a:schemeClr val="bg1"/>
                </a:solidFill>
              </a:rPr>
              <a:t>0</a:t>
            </a:r>
            <a:r>
              <a:rPr lang="mk-MK" sz="1200" dirty="0">
                <a:solidFill>
                  <a:schemeClr val="bg1"/>
                </a:solidFill>
              </a:rPr>
              <a:t>,9 пп во однос на    </a:t>
            </a:r>
            <a:r>
              <a:rPr lang="ru-RU" sz="1200" dirty="0">
                <a:solidFill>
                  <a:schemeClr val="bg1"/>
                </a:solidFill>
              </a:rPr>
              <a:t>минатата година односно 0,8 пп на квартална основа</a:t>
            </a:r>
            <a:r>
              <a:rPr lang="en-GB" sz="1200" dirty="0">
                <a:solidFill>
                  <a:schemeClr val="bg1"/>
                </a:solidFill>
              </a:rPr>
              <a:t>,</a:t>
            </a:r>
            <a:r>
              <a:rPr lang="ru-RU" sz="1200" dirty="0">
                <a:solidFill>
                  <a:schemeClr val="bg1"/>
                </a:solidFill>
              </a:rPr>
              <a:t> истото укажува на</a:t>
            </a:r>
            <a:r>
              <a:rPr lang="en-GB" sz="1200" dirty="0">
                <a:solidFill>
                  <a:schemeClr val="bg1"/>
                </a:solidFill>
              </a:rPr>
              <a:t> </a:t>
            </a:r>
            <a:r>
              <a:rPr lang="mk-MK" sz="1200" dirty="0">
                <a:solidFill>
                  <a:schemeClr val="bg1"/>
                </a:solidFill>
              </a:rPr>
              <a:t>к</a:t>
            </a:r>
            <a:r>
              <a:rPr lang="ru-RU" sz="1200" dirty="0">
                <a:solidFill>
                  <a:schemeClr val="bg1"/>
                </a:solidFill>
              </a:rPr>
              <a:t>апацитет за покривање на ризиците од работењето од страна на банките како и на</a:t>
            </a:r>
            <a:r>
              <a:rPr lang="en-GB" sz="1200" dirty="0">
                <a:solidFill>
                  <a:schemeClr val="bg1"/>
                </a:solidFill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стабилно ниво на солвентност на банкарскиот сектор</a:t>
            </a:r>
            <a:endParaRPr lang="en-GB" sz="1200" dirty="0">
              <a:solidFill>
                <a:schemeClr val="bg1"/>
              </a:solidFill>
            </a:endParaRPr>
          </a:p>
          <a:p>
            <a:pPr algn="just" fontAlgn="t">
              <a:lnSpc>
                <a:spcPct val="100000"/>
              </a:lnSpc>
              <a:spcBef>
                <a:spcPts val="0"/>
              </a:spcBef>
            </a:pPr>
            <a:r>
              <a:rPr kumimoji="0" lang="mk-MK" sz="1200" b="1" u="none" strike="noStrike" kern="1200" cap="none" spc="0" normalizeH="0" baseline="0" noProof="0" dirty="0">
                <a:ln>
                  <a:noFill/>
                </a:ln>
                <a:solidFill>
                  <a:srgbClr val="FF99C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ЕВРОЗОНА </a:t>
            </a:r>
            <a:r>
              <a:rPr kumimoji="0" lang="en-GB" sz="1200" b="1" u="none" strike="noStrike" kern="1200" cap="none" spc="0" normalizeH="0" baseline="0" noProof="0" dirty="0">
                <a:ln>
                  <a:noFill/>
                </a:ln>
                <a:solidFill>
                  <a:srgbClr val="FF99C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15.</a:t>
            </a:r>
            <a:r>
              <a:rPr lang="mk-MK" sz="1200" b="1" dirty="0">
                <a:solidFill>
                  <a:srgbClr val="FF99CC"/>
                </a:solidFill>
                <a:latin typeface="Calibri" panose="020F0502020204030204"/>
              </a:rPr>
              <a:t>74</a:t>
            </a:r>
            <a:r>
              <a:rPr kumimoji="0" lang="mk-MK" sz="1200" b="1" u="none" strike="noStrike" kern="1200" cap="none" spc="0" normalizeH="0" baseline="0" noProof="0" dirty="0">
                <a:ln>
                  <a:noFill/>
                </a:ln>
                <a:solidFill>
                  <a:srgbClr val="FF99C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200" dirty="0">
                <a:solidFill>
                  <a:schemeClr val="bg1"/>
                </a:solidFill>
              </a:rPr>
              <a:t>	Извор</a:t>
            </a:r>
            <a:r>
              <a:rPr lang="en-GB" sz="1200" dirty="0">
                <a:solidFill>
                  <a:schemeClr val="bg1"/>
                </a:solidFill>
              </a:rPr>
              <a:t>: </a:t>
            </a:r>
            <a:endParaRPr lang="mk-MK" sz="12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200" dirty="0">
                <a:solidFill>
                  <a:schemeClr val="bg1"/>
                </a:solidFill>
              </a:rPr>
              <a:t>	Народна Банка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1200" dirty="0">
                <a:solidFill>
                  <a:schemeClr val="bg1"/>
                </a:solidFill>
              </a:rPr>
              <a:t>	</a:t>
            </a:r>
            <a:r>
              <a:rPr lang="ru-RU" sz="1200" dirty="0">
                <a:solidFill>
                  <a:schemeClr val="bg1"/>
                </a:solidFill>
              </a:rPr>
              <a:t>Податоци и показатели за 	банкарскиот систем на Република 	Северна Македонија, 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chemeClr val="bg1"/>
                </a:solidFill>
              </a:rPr>
              <a:t>	ИЗВЕШТАЈ ЗА РИЗИЦИТЕ ВО  	БАНКАРСКИОТ СИСТЕМ НА РС 	МАКЕДОНИЈА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200" b="0" i="0" u="none" strike="noStrike" dirty="0">
                <a:solidFill>
                  <a:schemeClr val="bg1"/>
                </a:solidFill>
                <a:effectLst/>
              </a:rPr>
              <a:t>	</a:t>
            </a:r>
            <a:r>
              <a:rPr lang="en-GB" sz="1200" b="0" i="0" u="none" strike="noStrike" dirty="0">
                <a:solidFill>
                  <a:schemeClr val="bg1"/>
                </a:solidFill>
                <a:effectLst/>
              </a:rPr>
              <a:t>European Central Bank</a:t>
            </a:r>
            <a:r>
              <a:rPr lang="ru-RU" sz="1200" b="1" dirty="0">
                <a:solidFill>
                  <a:schemeClr val="bg1"/>
                </a:solidFill>
              </a:rPr>
              <a:t>│</a:t>
            </a:r>
            <a:r>
              <a:rPr lang="en-GB" sz="1200" b="0" i="0" u="none" strike="noStrike" dirty="0">
                <a:solidFill>
                  <a:schemeClr val="bg1"/>
                </a:solidFill>
                <a:effectLst/>
              </a:rPr>
              <a:t>Banking</a:t>
            </a:r>
            <a:r>
              <a:rPr lang="mk-MK" sz="1200" b="0" i="0" u="none" strike="noStrike" dirty="0">
                <a:solidFill>
                  <a:schemeClr val="bg1"/>
                </a:solidFill>
                <a:effectLst/>
              </a:rPr>
              <a:t> 	</a:t>
            </a:r>
            <a:r>
              <a:rPr lang="en-GB" sz="1200" b="0" i="0" u="none" strike="noStrike" dirty="0">
                <a:solidFill>
                  <a:schemeClr val="bg1"/>
                </a:solidFill>
                <a:effectLst/>
              </a:rPr>
              <a:t>supervision</a:t>
            </a:r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12" name="Picture 2" descr="C:\Users\Olivera\Desktop\Logo MBA\logo MBA final-01.jpg">
            <a:extLst>
              <a:ext uri="{FF2B5EF4-FFF2-40B4-BE49-F238E27FC236}">
                <a16:creationId xmlns:a16="http://schemas.microsoft.com/office/drawing/2014/main" id="{6C9D34F9-F141-4915-B304-81A75A496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2506" y="0"/>
            <a:ext cx="1139494" cy="71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34EC46BD-C29B-DA76-7C6D-89BED187C0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106713"/>
              </p:ext>
            </p:extLst>
          </p:nvPr>
        </p:nvGraphicFramePr>
        <p:xfrm>
          <a:off x="290352" y="900857"/>
          <a:ext cx="5435201" cy="2285476"/>
        </p:xfrm>
        <a:graphic>
          <a:graphicData uri="http://schemas.openxmlformats.org/drawingml/2006/table">
            <a:tbl>
              <a:tblPr/>
              <a:tblGrid>
                <a:gridCol w="1021620">
                  <a:extLst>
                    <a:ext uri="{9D8B030D-6E8A-4147-A177-3AD203B41FA5}">
                      <a16:colId xmlns:a16="http://schemas.microsoft.com/office/drawing/2014/main" val="2371310569"/>
                    </a:ext>
                  </a:extLst>
                </a:gridCol>
                <a:gridCol w="546657">
                  <a:extLst>
                    <a:ext uri="{9D8B030D-6E8A-4147-A177-3AD203B41FA5}">
                      <a16:colId xmlns:a16="http://schemas.microsoft.com/office/drawing/2014/main" val="1970483407"/>
                    </a:ext>
                  </a:extLst>
                </a:gridCol>
                <a:gridCol w="546657">
                  <a:extLst>
                    <a:ext uri="{9D8B030D-6E8A-4147-A177-3AD203B41FA5}">
                      <a16:colId xmlns:a16="http://schemas.microsoft.com/office/drawing/2014/main" val="1551145318"/>
                    </a:ext>
                  </a:extLst>
                </a:gridCol>
                <a:gridCol w="546657">
                  <a:extLst>
                    <a:ext uri="{9D8B030D-6E8A-4147-A177-3AD203B41FA5}">
                      <a16:colId xmlns:a16="http://schemas.microsoft.com/office/drawing/2014/main" val="1757271263"/>
                    </a:ext>
                  </a:extLst>
                </a:gridCol>
                <a:gridCol w="546657">
                  <a:extLst>
                    <a:ext uri="{9D8B030D-6E8A-4147-A177-3AD203B41FA5}">
                      <a16:colId xmlns:a16="http://schemas.microsoft.com/office/drawing/2014/main" val="3876938482"/>
                    </a:ext>
                  </a:extLst>
                </a:gridCol>
                <a:gridCol w="546657">
                  <a:extLst>
                    <a:ext uri="{9D8B030D-6E8A-4147-A177-3AD203B41FA5}">
                      <a16:colId xmlns:a16="http://schemas.microsoft.com/office/drawing/2014/main" val="1313843904"/>
                    </a:ext>
                  </a:extLst>
                </a:gridCol>
                <a:gridCol w="241962">
                  <a:extLst>
                    <a:ext uri="{9D8B030D-6E8A-4147-A177-3AD203B41FA5}">
                      <a16:colId xmlns:a16="http://schemas.microsoft.com/office/drawing/2014/main" val="3207654719"/>
                    </a:ext>
                  </a:extLst>
                </a:gridCol>
                <a:gridCol w="719167">
                  <a:extLst>
                    <a:ext uri="{9D8B030D-6E8A-4147-A177-3AD203B41FA5}">
                      <a16:colId xmlns:a16="http://schemas.microsoft.com/office/drawing/2014/main" val="1288476619"/>
                    </a:ext>
                  </a:extLst>
                </a:gridCol>
                <a:gridCol w="719167">
                  <a:extLst>
                    <a:ext uri="{9D8B030D-6E8A-4147-A177-3AD203B41FA5}">
                      <a16:colId xmlns:a16="http://schemas.microsoft.com/office/drawing/2014/main" val="2443439902"/>
                    </a:ext>
                  </a:extLst>
                </a:gridCol>
              </a:tblGrid>
              <a:tr h="629290"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Структура на изворите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/202</a:t>
                      </a:r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/202</a:t>
                      </a:r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/202</a:t>
                      </a:r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12/202</a:t>
                      </a:r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/202</a:t>
                      </a:r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годишна промена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квартална промена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681012"/>
                  </a:ext>
                </a:extLst>
              </a:tr>
              <a:tr h="488166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Депозити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490.137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509,826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516,317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539,602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534,525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9.1%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-0.9%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252192"/>
                  </a:ext>
                </a:extLst>
              </a:tr>
              <a:tr h="398925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Капитал и резерви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87.996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89,731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   92,561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92,910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98,096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11.5%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5.6%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224086"/>
                  </a:ext>
                </a:extLst>
              </a:tr>
              <a:tr h="398925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Останата пасива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     97,758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99,503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94,911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114,227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      106,317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00F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8.8%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-6.9%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667135"/>
                  </a:ext>
                </a:extLst>
              </a:tr>
              <a:tr h="370170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Пасива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   675,891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mk-MK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699,060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703,78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746,739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738,938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1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9.3%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-1.0%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158813"/>
                  </a:ext>
                </a:extLst>
              </a:tr>
            </a:tbl>
          </a:graphicData>
        </a:graphic>
      </p:graphicFrame>
      <p:sp>
        <p:nvSpPr>
          <p:cNvPr id="3" name="object 3">
            <a:extLst>
              <a:ext uri="{FF2B5EF4-FFF2-40B4-BE49-F238E27FC236}">
                <a16:creationId xmlns:a16="http://schemas.microsoft.com/office/drawing/2014/main" id="{AA4084D5-F763-D17E-CECC-CD90F667314D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281B60A-D1BB-6947-1302-0787AD1E9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60" y="121369"/>
            <a:ext cx="11999742" cy="678320"/>
          </a:xfrm>
        </p:spPr>
        <p:txBody>
          <a:bodyPr>
            <a:noAutofit/>
          </a:bodyPr>
          <a:lstStyle/>
          <a:p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r>
              <a:rPr lang="en-GB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: </a:t>
            </a:r>
            <a:b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</a:br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Извори</a:t>
            </a:r>
            <a:endParaRPr lang="en-US" sz="1400" b="1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E1985C-4DD3-8AA1-97BF-15FFD61DDB57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2024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998A51C-8EB7-A12B-04DF-214A66F40A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5103289"/>
              </p:ext>
            </p:extLst>
          </p:nvPr>
        </p:nvGraphicFramePr>
        <p:xfrm>
          <a:off x="6480506" y="79968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00000000-0008-0000-2B00-00000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191377"/>
              </p:ext>
            </p:extLst>
          </p:nvPr>
        </p:nvGraphicFramePr>
        <p:xfrm>
          <a:off x="206327" y="3901450"/>
          <a:ext cx="4638332" cy="2808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90304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">
            <a:extLst>
              <a:ext uri="{FF2B5EF4-FFF2-40B4-BE49-F238E27FC236}">
                <a16:creationId xmlns:a16="http://schemas.microsoft.com/office/drawing/2014/main" id="{18DACE59-E83F-4419-BDA8-06A4FBE59298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gray">
          <a:xfrm>
            <a:off x="7918214" y="972042"/>
            <a:ext cx="4143048" cy="1278100"/>
          </a:xfrm>
          <a:prstGeom prst="roundRect">
            <a:avLst>
              <a:gd name="adj" fmla="val 20745"/>
            </a:avLst>
          </a:prstGeom>
          <a:solidFill>
            <a:schemeClr val="accent1"/>
          </a:solidFill>
          <a:ln w="9525" algn="ctr">
            <a:solidFill>
              <a:srgbClr val="FF99CC"/>
            </a:solidFill>
            <a:round/>
            <a:headEnd/>
            <a:tailEnd/>
          </a:ln>
        </p:spPr>
        <p:txBody>
          <a:bodyPr wrap="none" numCol="2" anchor="ctr">
            <a:normAutofit fontScale="92500"/>
          </a:bodyPr>
          <a:lstStyle/>
          <a:p>
            <a:pPr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schemeClr val="bg1"/>
                </a:solidFill>
              </a:rPr>
              <a:t>Депозити од домаќинствата со учество од 68% во вкупните депозити, бележат</a:t>
            </a:r>
            <a:r>
              <a:rPr lang="mk-MK" sz="1100" dirty="0">
                <a:solidFill>
                  <a:schemeClr val="bg1"/>
                </a:solidFill>
              </a:rPr>
              <a:t> годишен пораст од 8,3 %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mk-MK" sz="1100" dirty="0">
                <a:solidFill>
                  <a:schemeClr val="bg1"/>
                </a:solidFill>
              </a:rPr>
              <a:t>или 1,6%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mk-MK" sz="1100" dirty="0">
                <a:solidFill>
                  <a:schemeClr val="bg1"/>
                </a:solidFill>
              </a:rPr>
              <a:t>на квартална основа</a:t>
            </a:r>
          </a:p>
          <a:p>
            <a:pPr marL="0" indent="0" algn="just" fontAlgn="t">
              <a:lnSpc>
                <a:spcPct val="100000"/>
              </a:lnSpc>
              <a:spcBef>
                <a:spcPts val="0"/>
              </a:spcBef>
              <a:buNone/>
            </a:pPr>
            <a:endParaRPr lang="mk-MK" sz="1100" dirty="0">
              <a:solidFill>
                <a:schemeClr val="bg1"/>
              </a:solidFill>
            </a:endParaRPr>
          </a:p>
          <a:p>
            <a:pPr algn="just" fontAlgn="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schemeClr val="bg1"/>
                </a:solidFill>
              </a:rPr>
              <a:t>Нефинансиските друштва  учествуваат со </a:t>
            </a:r>
            <a:r>
              <a:rPr lang="mk-MK" sz="1100" dirty="0">
                <a:solidFill>
                  <a:schemeClr val="bg1"/>
                </a:solidFill>
              </a:rPr>
              <a:t>28% со годишен пораст од 12,7% или (-6,5%) </a:t>
            </a:r>
            <a:r>
              <a:rPr lang="ru-RU" sz="1100" dirty="0">
                <a:solidFill>
                  <a:schemeClr val="bg1"/>
                </a:solidFill>
              </a:rPr>
              <a:t>на квартална основа</a:t>
            </a:r>
            <a:endParaRPr lang="en-GB" sz="1100" dirty="0">
              <a:solidFill>
                <a:schemeClr val="bg1"/>
              </a:solidFill>
            </a:endParaRP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endParaRPr lang="en-GB" sz="1100" dirty="0">
              <a:solidFill>
                <a:schemeClr val="bg1"/>
              </a:solidFill>
            </a:endParaRPr>
          </a:p>
        </p:txBody>
      </p:sp>
      <p:pic>
        <p:nvPicPr>
          <p:cNvPr id="12" name="Picture 2" descr="C:\Users\Olivera\Desktop\Logo MBA\logo MBA final-01.jpg">
            <a:extLst>
              <a:ext uri="{FF2B5EF4-FFF2-40B4-BE49-F238E27FC236}">
                <a16:creationId xmlns:a16="http://schemas.microsoft.com/office/drawing/2014/main" id="{6C9D34F9-F141-4915-B304-81A75A496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4768" y="74947"/>
            <a:ext cx="1139494" cy="71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D58BE0B-6873-D328-38B1-AB236E1CFF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505437"/>
              </p:ext>
            </p:extLst>
          </p:nvPr>
        </p:nvGraphicFramePr>
        <p:xfrm>
          <a:off x="7585280" y="2976536"/>
          <a:ext cx="4143047" cy="1426845"/>
        </p:xfrm>
        <a:graphic>
          <a:graphicData uri="http://schemas.openxmlformats.org/drawingml/2006/table">
            <a:tbl>
              <a:tblPr/>
              <a:tblGrid>
                <a:gridCol w="956320">
                  <a:extLst>
                    <a:ext uri="{9D8B030D-6E8A-4147-A177-3AD203B41FA5}">
                      <a16:colId xmlns:a16="http://schemas.microsoft.com/office/drawing/2014/main" val="1167920208"/>
                    </a:ext>
                  </a:extLst>
                </a:gridCol>
                <a:gridCol w="244591">
                  <a:extLst>
                    <a:ext uri="{9D8B030D-6E8A-4147-A177-3AD203B41FA5}">
                      <a16:colId xmlns:a16="http://schemas.microsoft.com/office/drawing/2014/main" val="1230330"/>
                    </a:ext>
                  </a:extLst>
                </a:gridCol>
                <a:gridCol w="1668049">
                  <a:extLst>
                    <a:ext uri="{9D8B030D-6E8A-4147-A177-3AD203B41FA5}">
                      <a16:colId xmlns:a16="http://schemas.microsoft.com/office/drawing/2014/main" val="4063495216"/>
                    </a:ext>
                  </a:extLst>
                </a:gridCol>
                <a:gridCol w="1274087">
                  <a:extLst>
                    <a:ext uri="{9D8B030D-6E8A-4147-A177-3AD203B41FA5}">
                      <a16:colId xmlns:a16="http://schemas.microsoft.com/office/drawing/2014/main" val="3344929154"/>
                    </a:ext>
                  </a:extLst>
                </a:gridCol>
              </a:tblGrid>
              <a:tr h="385855"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Депозити на нефинансиски субјекти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mk-MK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годишна </a:t>
                      </a:r>
                    </a:p>
                    <a:p>
                      <a:pPr algn="ctr" fontAlgn="ctr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промена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квартална </a:t>
                      </a:r>
                    </a:p>
                    <a:p>
                      <a:pPr algn="ctr" fontAlgn="ctr"/>
                      <a:r>
                        <a:rPr lang="mk-MK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промена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093723"/>
                  </a:ext>
                </a:extLst>
              </a:tr>
              <a:tr h="223829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Вкупно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0" i="0" u="none" strike="noStrike" baseline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mk-MK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38596"/>
                  </a:ext>
                </a:extLst>
              </a:tr>
              <a:tr h="287517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нефинансиски друштва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0" i="0" u="none" strike="noStrike" baseline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mk-MK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094125"/>
                  </a:ext>
                </a:extLst>
              </a:tr>
              <a:tr h="223829">
                <a:tc>
                  <a:txBody>
                    <a:bodyPr/>
                    <a:lstStyle/>
                    <a:p>
                      <a:pPr algn="l" fontAlgn="ctr"/>
                      <a:r>
                        <a:rPr lang="mk-MK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домаќинства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dirty="0">
                          <a:solidFill>
                            <a:srgbClr val="00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1000" b="0" i="0" u="none" strike="noStrike" baseline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mk-MK" sz="10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17135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227F18D-4FE2-14FB-D212-753985E8B4BC}"/>
              </a:ext>
            </a:extLst>
          </p:cNvPr>
          <p:cNvSpPr txBox="1"/>
          <p:nvPr/>
        </p:nvSpPr>
        <p:spPr>
          <a:xfrm>
            <a:off x="7021766" y="6123222"/>
            <a:ext cx="17795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ctr"/>
            <a:r>
              <a:rPr lang="mk-MK" sz="1400" i="0" u="none" strike="noStrike" dirty="0">
                <a:solidFill>
                  <a:srgbClr val="002060"/>
                </a:solidFill>
                <a:effectLst/>
              </a:rPr>
              <a:t>Вкупни депозити </a:t>
            </a:r>
            <a:endParaRPr lang="en-GB" sz="1400" i="0" u="none" strike="noStrike" dirty="0">
              <a:solidFill>
                <a:srgbClr val="002060"/>
              </a:solidFill>
              <a:effectLst/>
            </a:endParaRPr>
          </a:p>
          <a:p>
            <a:pPr fontAlgn="ctr"/>
            <a:r>
              <a:rPr lang="mk-MK" sz="1400" b="1" dirty="0">
                <a:solidFill>
                  <a:srgbClr val="002060"/>
                </a:solidFill>
              </a:rPr>
              <a:t>годишно 9</a:t>
            </a:r>
            <a:r>
              <a:rPr lang="en-GB" sz="1400" b="1" dirty="0">
                <a:solidFill>
                  <a:srgbClr val="002060"/>
                </a:solidFill>
              </a:rPr>
              <a:t>.</a:t>
            </a:r>
            <a:r>
              <a:rPr lang="mk-MK" sz="1400" b="1" dirty="0">
                <a:solidFill>
                  <a:srgbClr val="002060"/>
                </a:solidFill>
              </a:rPr>
              <a:t>1</a:t>
            </a:r>
            <a:r>
              <a:rPr lang="en-US" sz="1400" b="1" i="0" u="none" strike="noStrike" dirty="0">
                <a:solidFill>
                  <a:srgbClr val="002060"/>
                </a:solidFill>
                <a:effectLst/>
              </a:rPr>
              <a:t>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B65D69-FA09-A227-E80B-ED931051908B}"/>
              </a:ext>
            </a:extLst>
          </p:cNvPr>
          <p:cNvSpPr txBox="1"/>
          <p:nvPr/>
        </p:nvSpPr>
        <p:spPr>
          <a:xfrm flipH="1">
            <a:off x="8520639" y="5272543"/>
            <a:ext cx="1542746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ctr"/>
            <a:r>
              <a:rPr lang="mk-MK" sz="1400" i="0" u="none" strike="noStrike" dirty="0">
                <a:solidFill>
                  <a:srgbClr val="002060"/>
                </a:solidFill>
                <a:effectLst/>
              </a:rPr>
              <a:t>Домаќинства </a:t>
            </a:r>
            <a:endParaRPr lang="en-GB" sz="1400" i="0" u="none" strike="noStrike" dirty="0">
              <a:solidFill>
                <a:srgbClr val="002060"/>
              </a:solidFill>
              <a:effectLst/>
            </a:endParaRPr>
          </a:p>
          <a:p>
            <a:pPr fontAlgn="ctr"/>
            <a:r>
              <a:rPr lang="mk-MK" sz="1400" b="1" dirty="0">
                <a:solidFill>
                  <a:srgbClr val="002060"/>
                </a:solidFill>
              </a:rPr>
              <a:t>годишно 8,3</a:t>
            </a:r>
            <a:r>
              <a:rPr lang="en-US" sz="1400" b="1" i="0" u="none" strike="noStrike" dirty="0">
                <a:solidFill>
                  <a:srgbClr val="002060"/>
                </a:solidFill>
                <a:effectLst/>
              </a:rPr>
              <a:t>%</a:t>
            </a:r>
            <a:endParaRPr lang="mk-MK" sz="1400" b="1" i="0" u="none" strike="noStrike" dirty="0">
              <a:solidFill>
                <a:srgbClr val="002060"/>
              </a:solidFill>
              <a:effectLst/>
            </a:endParaRPr>
          </a:p>
          <a:p>
            <a:pPr algn="ctr" fontAlgn="ctr"/>
            <a:endParaRPr lang="en-US" sz="1800" b="1" i="0" u="none" strike="noStrike" dirty="0">
              <a:solidFill>
                <a:srgbClr val="002060"/>
              </a:solidFill>
              <a:effectLst/>
            </a:endParaRPr>
          </a:p>
        </p:txBody>
      </p:sp>
      <p:pic>
        <p:nvPicPr>
          <p:cNvPr id="11" name="Picture 10" descr="Shape, arrow&#10;&#10;Description automatically generated">
            <a:extLst>
              <a:ext uri="{FF2B5EF4-FFF2-40B4-BE49-F238E27FC236}">
                <a16:creationId xmlns:a16="http://schemas.microsoft.com/office/drawing/2014/main" id="{8E5DCA7E-5A37-F0EE-B54D-3EDB98036C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0357">
            <a:off x="10242498" y="4465826"/>
            <a:ext cx="1683738" cy="1613432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7F518E8-4BC9-4ABB-8FBA-C030A09113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56873"/>
              </p:ext>
            </p:extLst>
          </p:nvPr>
        </p:nvGraphicFramePr>
        <p:xfrm>
          <a:off x="413994" y="5130059"/>
          <a:ext cx="6971026" cy="5232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5536">
                  <a:extLst>
                    <a:ext uri="{9D8B030D-6E8A-4147-A177-3AD203B41FA5}">
                      <a16:colId xmlns:a16="http://schemas.microsoft.com/office/drawing/2014/main" val="398880172"/>
                    </a:ext>
                  </a:extLst>
                </a:gridCol>
                <a:gridCol w="585098">
                  <a:extLst>
                    <a:ext uri="{9D8B030D-6E8A-4147-A177-3AD203B41FA5}">
                      <a16:colId xmlns:a16="http://schemas.microsoft.com/office/drawing/2014/main" val="1968729584"/>
                    </a:ext>
                  </a:extLst>
                </a:gridCol>
                <a:gridCol w="585098">
                  <a:extLst>
                    <a:ext uri="{9D8B030D-6E8A-4147-A177-3AD203B41FA5}">
                      <a16:colId xmlns:a16="http://schemas.microsoft.com/office/drawing/2014/main" val="2477614370"/>
                    </a:ext>
                  </a:extLst>
                </a:gridCol>
                <a:gridCol w="585098">
                  <a:extLst>
                    <a:ext uri="{9D8B030D-6E8A-4147-A177-3AD203B41FA5}">
                      <a16:colId xmlns:a16="http://schemas.microsoft.com/office/drawing/2014/main" val="1678299941"/>
                    </a:ext>
                  </a:extLst>
                </a:gridCol>
                <a:gridCol w="585098">
                  <a:extLst>
                    <a:ext uri="{9D8B030D-6E8A-4147-A177-3AD203B41FA5}">
                      <a16:colId xmlns:a16="http://schemas.microsoft.com/office/drawing/2014/main" val="2367147927"/>
                    </a:ext>
                  </a:extLst>
                </a:gridCol>
                <a:gridCol w="585098">
                  <a:extLst>
                    <a:ext uri="{9D8B030D-6E8A-4147-A177-3AD203B41FA5}">
                      <a16:colId xmlns:a16="http://schemas.microsoft.com/office/drawing/2014/main" val="2409720835"/>
                    </a:ext>
                  </a:extLst>
                </a:gridCol>
              </a:tblGrid>
              <a:tr h="523220">
                <a:tc>
                  <a:txBody>
                    <a:bodyPr/>
                    <a:lstStyle/>
                    <a:p>
                      <a:pPr algn="l" fontAlgn="b"/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КАМАТНИ СТАПКИ НА ВКУПНО ПРИМЕНИ ДЕПОЗИТИ</a:t>
                      </a:r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mk-MK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Денари и девизи</a:t>
                      </a:r>
                      <a:r>
                        <a:rPr lang="en-GB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1,11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1,40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1,59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k-MK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1,79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1,80</a:t>
                      </a:r>
                      <a:endParaRPr lang="en-US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574372"/>
                  </a:ext>
                </a:extLst>
              </a:tr>
            </a:tbl>
          </a:graphicData>
        </a:graphic>
      </p:graphicFrame>
      <p:graphicFrame>
        <p:nvGraphicFramePr>
          <p:cNvPr id="4" name="Content Placeholder 6">
            <a:extLst>
              <a:ext uri="{FF2B5EF4-FFF2-40B4-BE49-F238E27FC236}">
                <a16:creationId xmlns:a16="http://schemas.microsoft.com/office/drawing/2014/main" id="{F95913A5-1DA8-98CA-1745-CF9B8075C8C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32305334"/>
              </p:ext>
            </p:extLst>
          </p:nvPr>
        </p:nvGraphicFramePr>
        <p:xfrm>
          <a:off x="413994" y="4795452"/>
          <a:ext cx="6713365" cy="2915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14960">
                  <a:extLst>
                    <a:ext uri="{9D8B030D-6E8A-4147-A177-3AD203B41FA5}">
                      <a16:colId xmlns:a16="http://schemas.microsoft.com/office/drawing/2014/main" val="3282298711"/>
                    </a:ext>
                  </a:extLst>
                </a:gridCol>
                <a:gridCol w="559681">
                  <a:extLst>
                    <a:ext uri="{9D8B030D-6E8A-4147-A177-3AD203B41FA5}">
                      <a16:colId xmlns:a16="http://schemas.microsoft.com/office/drawing/2014/main" val="2863347780"/>
                    </a:ext>
                  </a:extLst>
                </a:gridCol>
                <a:gridCol w="559681">
                  <a:extLst>
                    <a:ext uri="{9D8B030D-6E8A-4147-A177-3AD203B41FA5}">
                      <a16:colId xmlns:a16="http://schemas.microsoft.com/office/drawing/2014/main" val="1842125148"/>
                    </a:ext>
                  </a:extLst>
                </a:gridCol>
                <a:gridCol w="559681">
                  <a:extLst>
                    <a:ext uri="{9D8B030D-6E8A-4147-A177-3AD203B41FA5}">
                      <a16:colId xmlns:a16="http://schemas.microsoft.com/office/drawing/2014/main" val="2021094014"/>
                    </a:ext>
                  </a:extLst>
                </a:gridCol>
                <a:gridCol w="559681">
                  <a:extLst>
                    <a:ext uri="{9D8B030D-6E8A-4147-A177-3AD203B41FA5}">
                      <a16:colId xmlns:a16="http://schemas.microsoft.com/office/drawing/2014/main" val="2651195710"/>
                    </a:ext>
                  </a:extLst>
                </a:gridCol>
                <a:gridCol w="559681">
                  <a:extLst>
                    <a:ext uri="{9D8B030D-6E8A-4147-A177-3AD203B41FA5}">
                      <a16:colId xmlns:a16="http://schemas.microsoft.com/office/drawing/2014/main" val="3881659768"/>
                    </a:ext>
                  </a:extLst>
                </a:gridCol>
              </a:tblGrid>
              <a:tr h="291547">
                <a:tc>
                  <a:txBody>
                    <a:bodyPr/>
                    <a:lstStyle/>
                    <a:p>
                      <a:pPr algn="l" fontAlgn="b"/>
                      <a:r>
                        <a:rPr lang="mk-M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Пондерирани каматни стапки на примени депозити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k-MK" sz="1000" u="none" strike="noStrike" dirty="0">
                          <a:effectLst/>
                        </a:rPr>
                        <a:t>3/</a:t>
                      </a:r>
                      <a:r>
                        <a:rPr lang="en-US" sz="1000" u="none" strike="noStrike" dirty="0">
                          <a:effectLst/>
                        </a:rPr>
                        <a:t>202</a:t>
                      </a:r>
                      <a:r>
                        <a:rPr lang="mk-MK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8" marR="4638" marT="463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k-MK" sz="1000" u="none" strike="noStrike" dirty="0">
                          <a:effectLst/>
                        </a:rPr>
                        <a:t>6/</a:t>
                      </a:r>
                      <a:r>
                        <a:rPr lang="en-US" sz="1000" u="none" strike="noStrike" dirty="0">
                          <a:effectLst/>
                        </a:rPr>
                        <a:t>202</a:t>
                      </a:r>
                      <a:r>
                        <a:rPr lang="mk-MK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8" marR="4638" marT="463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9</a:t>
                      </a:r>
                      <a:r>
                        <a:rPr lang="mk-MK" sz="1000" u="none" strike="noStrike" dirty="0">
                          <a:effectLst/>
                        </a:rPr>
                        <a:t>/</a:t>
                      </a:r>
                      <a:r>
                        <a:rPr lang="en-US" sz="1000" u="none" strike="noStrike" dirty="0">
                          <a:effectLst/>
                        </a:rPr>
                        <a:t>202</a:t>
                      </a:r>
                      <a:r>
                        <a:rPr lang="mk-MK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8" marR="4638" marT="463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k-MK" sz="1000" u="none" strike="noStrike" dirty="0">
                          <a:effectLst/>
                        </a:rPr>
                        <a:t>12/2023</a:t>
                      </a:r>
                    </a:p>
                  </a:txBody>
                  <a:tcPr marL="4638" marR="4638" marT="463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r>
                        <a:rPr lang="mk-MK" sz="1000" u="none" strike="noStrike" dirty="0">
                          <a:effectLst/>
                        </a:rPr>
                        <a:t>/202</a:t>
                      </a:r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mk-MK" sz="1000" u="none" strike="noStrike" dirty="0">
                        <a:effectLst/>
                      </a:endParaRPr>
                    </a:p>
                  </a:txBody>
                  <a:tcPr marL="4638" marR="4638" marT="463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105176"/>
                  </a:ext>
                </a:extLst>
              </a:tr>
            </a:tbl>
          </a:graphicData>
        </a:graphic>
      </p:graphicFrame>
      <p:sp>
        <p:nvSpPr>
          <p:cNvPr id="7" name="object 3">
            <a:extLst>
              <a:ext uri="{FF2B5EF4-FFF2-40B4-BE49-F238E27FC236}">
                <a16:creationId xmlns:a16="http://schemas.microsoft.com/office/drawing/2014/main" id="{09F9662C-25B0-E518-4D9F-989ABD0A58EE}"/>
              </a:ext>
            </a:extLst>
          </p:cNvPr>
          <p:cNvSpPr/>
          <p:nvPr/>
        </p:nvSpPr>
        <p:spPr>
          <a:xfrm>
            <a:off x="0" y="1"/>
            <a:ext cx="4427984" cy="323172"/>
          </a:xfrm>
          <a:custGeom>
            <a:avLst/>
            <a:gdLst/>
            <a:ahLst/>
            <a:cxnLst/>
            <a:rect l="l" t="t" r="r" b="b"/>
            <a:pathLst>
              <a:path w="10439400" h="719455">
                <a:moveTo>
                  <a:pt x="10439400" y="0"/>
                </a:moveTo>
                <a:lnTo>
                  <a:pt x="0" y="0"/>
                </a:lnTo>
                <a:lnTo>
                  <a:pt x="0" y="719327"/>
                </a:lnTo>
                <a:lnTo>
                  <a:pt x="239776" y="702817"/>
                </a:lnTo>
                <a:lnTo>
                  <a:pt x="239776" y="239775"/>
                </a:lnTo>
                <a:lnTo>
                  <a:pt x="6959600" y="239775"/>
                </a:lnTo>
                <a:lnTo>
                  <a:pt x="1043940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 dirty="0">
              <a:solidFill>
                <a:srgbClr val="FF99CC"/>
              </a:solidFill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0F1EDBA-9D8A-BD54-2F33-29B13F514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60" y="93234"/>
            <a:ext cx="11999742" cy="678320"/>
          </a:xfrm>
        </p:spPr>
        <p:txBody>
          <a:bodyPr>
            <a:noAutofit/>
          </a:bodyPr>
          <a:lstStyle/>
          <a:p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Македонски банкарски сектор</a:t>
            </a:r>
            <a:r>
              <a:rPr lang="en-GB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: </a:t>
            </a:r>
            <a:b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</a:br>
            <a:r>
              <a:rPr lang="mk-MK" sz="1400" b="1" dirty="0">
                <a:solidFill>
                  <a:srgbClr val="002060"/>
                </a:solidFill>
                <a:latin typeface="+mn-lt"/>
                <a:cs typeface="Aldhabi" panose="020B0604020202020204" pitchFamily="2" charset="-78"/>
              </a:rPr>
              <a:t>Депозити</a:t>
            </a:r>
            <a:endParaRPr lang="en-US" sz="1400" b="1" dirty="0">
              <a:solidFill>
                <a:srgbClr val="002060"/>
              </a:solidFill>
              <a:latin typeface="+mn-lt"/>
              <a:cs typeface="Aldhabi" panose="020B0604020202020204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968DD8-A3AF-6F1F-1746-329CE22820BA}"/>
              </a:ext>
            </a:extLst>
          </p:cNvPr>
          <p:cNvSpPr txBox="1"/>
          <p:nvPr/>
        </p:nvSpPr>
        <p:spPr>
          <a:xfrm>
            <a:off x="308400" y="6141717"/>
            <a:ext cx="35877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mk-MK" sz="800" dirty="0">
                <a:solidFill>
                  <a:srgbClr val="002060"/>
                </a:solidFill>
              </a:rPr>
              <a:t>Извор</a:t>
            </a:r>
            <a:r>
              <a:rPr lang="en-GB" sz="800" dirty="0">
                <a:solidFill>
                  <a:srgbClr val="002060"/>
                </a:solidFill>
              </a:rPr>
              <a:t>: </a:t>
            </a:r>
            <a:r>
              <a:rPr lang="mk-MK" sz="800" dirty="0">
                <a:solidFill>
                  <a:srgbClr val="002060"/>
                </a:solidFill>
              </a:rPr>
              <a:t>Народна Банка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800" dirty="0">
                <a:solidFill>
                  <a:srgbClr val="002060"/>
                </a:solidFill>
              </a:rPr>
              <a:t>Податоци и показатели за банкарскиот систем на РС Македонија, </a:t>
            </a:r>
          </a:p>
          <a:p>
            <a:pPr marL="0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800" dirty="0">
                <a:solidFill>
                  <a:srgbClr val="002060"/>
                </a:solidFill>
              </a:rPr>
              <a:t>ИЗВЕШТАЈ ЗА РИЗИЦИТЕ ВО БАНКАРСКИОТ СИСТЕМ НА РС МАКЕДОНИЈА</a:t>
            </a:r>
            <a:endParaRPr lang="en-GB" sz="800" dirty="0">
              <a:solidFill>
                <a:schemeClr val="bg1"/>
              </a:solidFill>
            </a:endParaRPr>
          </a:p>
        </p:txBody>
      </p:sp>
      <p:pic>
        <p:nvPicPr>
          <p:cNvPr id="10" name="chart">
            <a:extLst>
              <a:ext uri="{FF2B5EF4-FFF2-40B4-BE49-F238E27FC236}">
                <a16:creationId xmlns:a16="http://schemas.microsoft.com/office/drawing/2014/main" id="{579D0F9F-7801-1619-591D-C4BABAB385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56327" y="560200"/>
            <a:ext cx="5472786" cy="30458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06BB5D4-B8C1-C403-5565-E0552566F8CA}"/>
              </a:ext>
            </a:extLst>
          </p:cNvPr>
          <p:cNvSpPr txBox="1"/>
          <p:nvPr/>
        </p:nvSpPr>
        <p:spPr>
          <a:xfrm>
            <a:off x="11175592" y="554843"/>
            <a:ext cx="70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000" b="1" dirty="0">
                <a:solidFill>
                  <a:srgbClr val="002060"/>
                </a:solidFill>
              </a:rPr>
              <a:t>1</a:t>
            </a:r>
            <a:r>
              <a:rPr lang="en-GB" sz="1000" b="1" dirty="0">
                <a:solidFill>
                  <a:srgbClr val="002060"/>
                </a:solidFill>
              </a:rPr>
              <a:t>Q 2024</a:t>
            </a:r>
            <a:endParaRPr lang="en-US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4AF04B8-9FD0-D391-B518-33AC81C473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2013093"/>
              </p:ext>
            </p:extLst>
          </p:nvPr>
        </p:nvGraphicFramePr>
        <p:xfrm>
          <a:off x="413993" y="1125849"/>
          <a:ext cx="6518651" cy="3277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823544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43057</TotalTime>
  <Words>2649</Words>
  <Application>Microsoft Office PowerPoint</Application>
  <PresentationFormat>Widescreen</PresentationFormat>
  <Paragraphs>621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Segoe UI Historic</vt:lpstr>
      <vt:lpstr>Times New Roman</vt:lpstr>
      <vt:lpstr>Wingdings</vt:lpstr>
      <vt:lpstr>Office Theme</vt:lpstr>
      <vt:lpstr>Макроекономски показатели и   БАНКАРСКИ СИСТЕМ НА РЕПУБЛИКА СЕВЕРНА МАКЕДОНИЈА    со состојба на 31 март 2024 година </vt:lpstr>
      <vt:lpstr>PowerPoint Presentation</vt:lpstr>
      <vt:lpstr>Македонски банкарски сектор </vt:lpstr>
      <vt:lpstr>Македонски банкарски сектор:  Актива</vt:lpstr>
      <vt:lpstr>Македонски банкарски сектор:  Кредити/поддршка на зелена трансформација на економијата</vt:lpstr>
      <vt:lpstr>Македонски банкарски сектор:  Кредити поддршка на зелена трансформација на економијата</vt:lpstr>
      <vt:lpstr> Македонски банкарски сектор:  Кредити</vt:lpstr>
      <vt:lpstr>Македонски банкарски сектор:  Извори</vt:lpstr>
      <vt:lpstr>Македонски банкарски сектор:  Депозити</vt:lpstr>
      <vt:lpstr>Македонски банкарски сектор:  Показатели за профитабилност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Daniela Bauloska</dc:creator>
  <cp:lastModifiedBy>Daniela Bauloska</cp:lastModifiedBy>
  <cp:revision>1244</cp:revision>
  <cp:lastPrinted>2023-11-22T08:32:00Z</cp:lastPrinted>
  <dcterms:created xsi:type="dcterms:W3CDTF">2022-02-26T19:35:07Z</dcterms:created>
  <dcterms:modified xsi:type="dcterms:W3CDTF">2024-07-25T12:47:46Z</dcterms:modified>
</cp:coreProperties>
</file>