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9" r:id="rId3"/>
    <p:sldId id="300" r:id="rId4"/>
    <p:sldId id="302" r:id="rId5"/>
    <p:sldId id="303" r:id="rId6"/>
    <p:sldId id="304" r:id="rId7"/>
    <p:sldId id="305" r:id="rId8"/>
    <p:sldId id="306" r:id="rId9"/>
    <p:sldId id="307" r:id="rId10"/>
    <p:sldId id="308" r:id="rId11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E637EE-A7D3-299A-9116-8709B48F670A}" name="Daniela Bauloska" initials="DB" userId="Daniela Baulosk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FF"/>
    <a:srgbClr val="00FF00"/>
    <a:srgbClr val="00CCFF"/>
    <a:srgbClr val="FF99CC"/>
    <a:srgbClr val="BDBDB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FAB298-05ED-4195-9AD7-E27760221138}" v="502" dt="2024-07-26T12:56:17.4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1" autoAdjust="0"/>
    <p:restoredTop sz="94660"/>
  </p:normalViewPr>
  <p:slideViewPr>
    <p:cSldViewPr snapToGrid="0">
      <p:cViewPr varScale="1">
        <p:scale>
          <a:sx n="82" d="100"/>
          <a:sy n="82" d="100"/>
        </p:scale>
        <p:origin x="71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a Bauloska" userId="1c2cd05b-4418-4939-8661-5d54f27325fe" providerId="ADAL" clId="{82FAB298-05ED-4195-9AD7-E27760221138}"/>
    <pc:docChg chg="undo custSel modSld">
      <pc:chgData name="Daniela Bauloska" userId="1c2cd05b-4418-4939-8661-5d54f27325fe" providerId="ADAL" clId="{82FAB298-05ED-4195-9AD7-E27760221138}" dt="2024-07-26T12:56:45.680" v="1406" actId="20577"/>
      <pc:docMkLst>
        <pc:docMk/>
      </pc:docMkLst>
      <pc:sldChg chg="modSp mod">
        <pc:chgData name="Daniela Bauloska" userId="1c2cd05b-4418-4939-8661-5d54f27325fe" providerId="ADAL" clId="{82FAB298-05ED-4195-9AD7-E27760221138}" dt="2024-07-21T20:29:26.574" v="67" actId="20577"/>
        <pc:sldMkLst>
          <pc:docMk/>
          <pc:sldMk cId="1672680497" sldId="256"/>
        </pc:sldMkLst>
        <pc:spChg chg="mod">
          <ac:chgData name="Daniela Bauloska" userId="1c2cd05b-4418-4939-8661-5d54f27325fe" providerId="ADAL" clId="{82FAB298-05ED-4195-9AD7-E27760221138}" dt="2024-07-21T20:29:26.574" v="67" actId="20577"/>
          <ac:spMkLst>
            <pc:docMk/>
            <pc:sldMk cId="1672680497" sldId="256"/>
            <ac:spMk id="2" creationId="{DCD5D195-1458-4A78-BBDC-96AC3D44AE5A}"/>
          </ac:spMkLst>
        </pc:spChg>
      </pc:sldChg>
      <pc:sldChg chg="addSp delSp modSp mod">
        <pc:chgData name="Daniela Bauloska" userId="1c2cd05b-4418-4939-8661-5d54f27325fe" providerId="ADAL" clId="{82FAB298-05ED-4195-9AD7-E27760221138}" dt="2024-07-26T12:56:45.680" v="1406" actId="20577"/>
        <pc:sldMkLst>
          <pc:docMk/>
          <pc:sldMk cId="3344934849" sldId="289"/>
        </pc:sldMkLst>
        <pc:spChg chg="add del mod">
          <ac:chgData name="Daniela Bauloska" userId="1c2cd05b-4418-4939-8661-5d54f27325fe" providerId="ADAL" clId="{82FAB298-05ED-4195-9AD7-E27760221138}" dt="2024-07-26T08:31:03.381" v="1089" actId="478"/>
          <ac:spMkLst>
            <pc:docMk/>
            <pc:sldMk cId="3344934849" sldId="289"/>
            <ac:spMk id="5" creationId="{874D7C84-C2B3-0E04-8F0E-80DDC7C0CFFA}"/>
          </ac:spMkLst>
        </pc:spChg>
        <pc:spChg chg="mod">
          <ac:chgData name="Daniela Bauloska" userId="1c2cd05b-4418-4939-8661-5d54f27325fe" providerId="ADAL" clId="{82FAB298-05ED-4195-9AD7-E27760221138}" dt="2024-07-26T12:55:57.686" v="1394" actId="14100"/>
          <ac:spMkLst>
            <pc:docMk/>
            <pc:sldMk cId="3344934849" sldId="289"/>
            <ac:spMk id="10" creationId="{5077339C-8756-475E-A15D-7A450F2306DE}"/>
          </ac:spMkLst>
        </pc:spChg>
        <pc:spChg chg="add del">
          <ac:chgData name="Daniela Bauloska" userId="1c2cd05b-4418-4939-8661-5d54f27325fe" providerId="ADAL" clId="{82FAB298-05ED-4195-9AD7-E27760221138}" dt="2024-07-26T08:30:55.631" v="1087" actId="478"/>
          <ac:spMkLst>
            <pc:docMk/>
            <pc:sldMk cId="3344934849" sldId="289"/>
            <ac:spMk id="11" creationId="{F6DFDC60-D7B5-420B-8CAB-146CA2032782}"/>
          </ac:spMkLst>
        </pc:spChg>
        <pc:spChg chg="mod">
          <ac:chgData name="Daniela Bauloska" userId="1c2cd05b-4418-4939-8661-5d54f27325fe" providerId="ADAL" clId="{82FAB298-05ED-4195-9AD7-E27760221138}" dt="2024-07-26T12:56:45.680" v="1406" actId="20577"/>
          <ac:spMkLst>
            <pc:docMk/>
            <pc:sldMk cId="3344934849" sldId="289"/>
            <ac:spMk id="13" creationId="{C251B0B9-4716-4655-90DD-99307075E936}"/>
          </ac:spMkLst>
        </pc:spChg>
        <pc:spChg chg="mod">
          <ac:chgData name="Daniela Bauloska" userId="1c2cd05b-4418-4939-8661-5d54f27325fe" providerId="ADAL" clId="{82FAB298-05ED-4195-9AD7-E27760221138}" dt="2024-07-26T12:55:45.276" v="1391" actId="14100"/>
          <ac:spMkLst>
            <pc:docMk/>
            <pc:sldMk cId="3344934849" sldId="289"/>
            <ac:spMk id="15" creationId="{08C7E014-7C73-6F06-2D34-9D58CC48AAE5}"/>
          </ac:spMkLst>
        </pc:spChg>
        <pc:graphicFrameChg chg="add mod">
          <ac:chgData name="Daniela Bauloska" userId="1c2cd05b-4418-4939-8661-5d54f27325fe" providerId="ADAL" clId="{82FAB298-05ED-4195-9AD7-E27760221138}" dt="2024-07-26T12:55:52.476" v="1393" actId="14100"/>
          <ac:graphicFrameMkLst>
            <pc:docMk/>
            <pc:sldMk cId="3344934849" sldId="289"/>
            <ac:graphicFrameMk id="3" creationId="{460E9B55-FB1F-D597-3B2A-EF4CA834BFD9}"/>
          </ac:graphicFrameMkLst>
        </pc:graphicFrameChg>
        <pc:graphicFrameChg chg="mod modGraphic">
          <ac:chgData name="Daniela Bauloska" userId="1c2cd05b-4418-4939-8661-5d54f27325fe" providerId="ADAL" clId="{82FAB298-05ED-4195-9AD7-E27760221138}" dt="2024-07-26T12:55:49.162" v="1392" actId="14100"/>
          <ac:graphicFrameMkLst>
            <pc:docMk/>
            <pc:sldMk cId="3344934849" sldId="289"/>
            <ac:graphicFrameMk id="4" creationId="{DE00E28D-15B2-FBE2-54DF-0B10B95D6363}"/>
          </ac:graphicFrameMkLst>
        </pc:graphicFrameChg>
        <pc:graphicFrameChg chg="del">
          <ac:chgData name="Daniela Bauloska" userId="1c2cd05b-4418-4939-8661-5d54f27325fe" providerId="ADAL" clId="{82FAB298-05ED-4195-9AD7-E27760221138}" dt="2024-07-22T14:21:45.894" v="106" actId="478"/>
          <ac:graphicFrameMkLst>
            <pc:docMk/>
            <pc:sldMk cId="3344934849" sldId="289"/>
            <ac:graphicFrameMk id="6" creationId="{CCBDB99A-CD36-6314-B0A0-C2838A6FD8B4}"/>
          </ac:graphicFrameMkLst>
        </pc:graphicFrameChg>
      </pc:sldChg>
      <pc:sldChg chg="addSp delSp modSp mod">
        <pc:chgData name="Daniela Bauloska" userId="1c2cd05b-4418-4939-8661-5d54f27325fe" providerId="ADAL" clId="{82FAB298-05ED-4195-9AD7-E27760221138}" dt="2024-07-26T12:19:01.544" v="1234" actId="20577"/>
        <pc:sldMkLst>
          <pc:docMk/>
          <pc:sldMk cId="783120301" sldId="300"/>
        </pc:sldMkLst>
        <pc:spChg chg="mod">
          <ac:chgData name="Daniela Bauloska" userId="1c2cd05b-4418-4939-8661-5d54f27325fe" providerId="ADAL" clId="{82FAB298-05ED-4195-9AD7-E27760221138}" dt="2024-07-26T12:19:01.544" v="1234" actId="20577"/>
          <ac:spMkLst>
            <pc:docMk/>
            <pc:sldMk cId="783120301" sldId="300"/>
            <ac:spMk id="9" creationId="{18DACE59-E83F-4419-BDA8-06A4FBE59298}"/>
          </ac:spMkLst>
        </pc:spChg>
        <pc:graphicFrameChg chg="mod">
          <ac:chgData name="Daniela Bauloska" userId="1c2cd05b-4418-4939-8661-5d54f27325fe" providerId="ADAL" clId="{82FAB298-05ED-4195-9AD7-E27760221138}" dt="2024-07-24T10:22:26.123" v="129" actId="20577"/>
          <ac:graphicFrameMkLst>
            <pc:docMk/>
            <pc:sldMk cId="783120301" sldId="300"/>
            <ac:graphicFrameMk id="4" creationId="{713F8965-7197-1C3A-6834-ED24431557A8}"/>
          </ac:graphicFrameMkLst>
        </pc:graphicFrameChg>
        <pc:graphicFrameChg chg="add mod">
          <ac:chgData name="Daniela Bauloska" userId="1c2cd05b-4418-4939-8661-5d54f27325fe" providerId="ADAL" clId="{82FAB298-05ED-4195-9AD7-E27760221138}" dt="2024-07-24T10:43:22.899" v="209" actId="14100"/>
          <ac:graphicFrameMkLst>
            <pc:docMk/>
            <pc:sldMk cId="783120301" sldId="300"/>
            <ac:graphicFrameMk id="5" creationId="{414533C8-3BC6-8834-5732-653B6A3C0F63}"/>
          </ac:graphicFrameMkLst>
        </pc:graphicFrameChg>
        <pc:graphicFrameChg chg="del">
          <ac:chgData name="Daniela Bauloska" userId="1c2cd05b-4418-4939-8661-5d54f27325fe" providerId="ADAL" clId="{82FAB298-05ED-4195-9AD7-E27760221138}" dt="2024-07-24T11:07:11.534" v="324" actId="478"/>
          <ac:graphicFrameMkLst>
            <pc:docMk/>
            <pc:sldMk cId="783120301" sldId="300"/>
            <ac:graphicFrameMk id="8" creationId="{58AE825C-594F-E8EB-D146-F6C8EA28ECE1}"/>
          </ac:graphicFrameMkLst>
        </pc:graphicFrameChg>
        <pc:graphicFrameChg chg="add mod">
          <ac:chgData name="Daniela Bauloska" userId="1c2cd05b-4418-4939-8661-5d54f27325fe" providerId="ADAL" clId="{82FAB298-05ED-4195-9AD7-E27760221138}" dt="2024-07-24T11:07:28.436" v="327" actId="255"/>
          <ac:graphicFrameMkLst>
            <pc:docMk/>
            <pc:sldMk cId="783120301" sldId="300"/>
            <ac:graphicFrameMk id="10" creationId="{A916442C-380B-F749-58B8-19CF3B9F18B8}"/>
          </ac:graphicFrameMkLst>
        </pc:graphicFrameChg>
        <pc:graphicFrameChg chg="del">
          <ac:chgData name="Daniela Bauloska" userId="1c2cd05b-4418-4939-8661-5d54f27325fe" providerId="ADAL" clId="{82FAB298-05ED-4195-9AD7-E27760221138}" dt="2024-07-24T10:43:08.947" v="204" actId="478"/>
          <ac:graphicFrameMkLst>
            <pc:docMk/>
            <pc:sldMk cId="783120301" sldId="300"/>
            <ac:graphicFrameMk id="12" creationId="{414533C8-3BC6-8834-5732-653B6A3C0F63}"/>
          </ac:graphicFrameMkLst>
        </pc:graphicFrameChg>
        <pc:graphicFrameChg chg="mod">
          <ac:chgData name="Daniela Bauloska" userId="1c2cd05b-4418-4939-8661-5d54f27325fe" providerId="ADAL" clId="{82FAB298-05ED-4195-9AD7-E27760221138}" dt="2024-07-24T10:21:03.894" v="120"/>
          <ac:graphicFrameMkLst>
            <pc:docMk/>
            <pc:sldMk cId="783120301" sldId="300"/>
            <ac:graphicFrameMk id="14" creationId="{F96848CB-8340-5DD6-EF3B-BD11A5B8CD9B}"/>
          </ac:graphicFrameMkLst>
        </pc:graphicFrameChg>
      </pc:sldChg>
      <pc:sldChg chg="addSp delSp modSp mod">
        <pc:chgData name="Daniela Bauloska" userId="1c2cd05b-4418-4939-8661-5d54f27325fe" providerId="ADAL" clId="{82FAB298-05ED-4195-9AD7-E27760221138}" dt="2024-07-26T12:40:23.452" v="1282" actId="6549"/>
        <pc:sldMkLst>
          <pc:docMk/>
          <pc:sldMk cId="647033132" sldId="302"/>
        </pc:sldMkLst>
        <pc:spChg chg="mod">
          <ac:chgData name="Daniela Bauloska" userId="1c2cd05b-4418-4939-8661-5d54f27325fe" providerId="ADAL" clId="{82FAB298-05ED-4195-9AD7-E27760221138}" dt="2024-07-26T12:40:23.452" v="1282" actId="6549"/>
          <ac:spMkLst>
            <pc:docMk/>
            <pc:sldMk cId="647033132" sldId="302"/>
            <ac:spMk id="9" creationId="{18DACE59-E83F-4419-BDA8-06A4FBE59298}"/>
          </ac:spMkLst>
        </pc:spChg>
        <pc:graphicFrameChg chg="del">
          <ac:chgData name="Daniela Bauloska" userId="1c2cd05b-4418-4939-8661-5d54f27325fe" providerId="ADAL" clId="{82FAB298-05ED-4195-9AD7-E27760221138}" dt="2024-07-24T11:02:32.660" v="253" actId="478"/>
          <ac:graphicFrameMkLst>
            <pc:docMk/>
            <pc:sldMk cId="647033132" sldId="302"/>
            <ac:graphicFrameMk id="2" creationId="{00000000-0008-0000-2B00-000008000000}"/>
          </ac:graphicFrameMkLst>
        </pc:graphicFrameChg>
        <pc:graphicFrameChg chg="del mod">
          <ac:chgData name="Daniela Bauloska" userId="1c2cd05b-4418-4939-8661-5d54f27325fe" providerId="ADAL" clId="{82FAB298-05ED-4195-9AD7-E27760221138}" dt="2024-07-24T11:06:20.117" v="314" actId="478"/>
          <ac:graphicFrameMkLst>
            <pc:docMk/>
            <pc:sldMk cId="647033132" sldId="302"/>
            <ac:graphicFrameMk id="5" creationId="{EA505EC7-C213-D820-E000-3394B53D054E}"/>
          </ac:graphicFrameMkLst>
        </pc:graphicFrameChg>
        <pc:graphicFrameChg chg="del">
          <ac:chgData name="Daniela Bauloska" userId="1c2cd05b-4418-4939-8661-5d54f27325fe" providerId="ADAL" clId="{82FAB298-05ED-4195-9AD7-E27760221138}" dt="2024-07-24T11:03:03.893" v="260" actId="478"/>
          <ac:graphicFrameMkLst>
            <pc:docMk/>
            <pc:sldMk cId="647033132" sldId="302"/>
            <ac:graphicFrameMk id="6" creationId="{F1CB6190-9FE7-2825-3230-31F70358319A}"/>
          </ac:graphicFrameMkLst>
        </pc:graphicFrameChg>
        <pc:graphicFrameChg chg="add mod">
          <ac:chgData name="Daniela Bauloska" userId="1c2cd05b-4418-4939-8661-5d54f27325fe" providerId="ADAL" clId="{82FAB298-05ED-4195-9AD7-E27760221138}" dt="2024-07-26T12:20:53.704" v="1249" actId="1076"/>
          <ac:graphicFrameMkLst>
            <pc:docMk/>
            <pc:sldMk cId="647033132" sldId="302"/>
            <ac:graphicFrameMk id="7" creationId="{F1CB6190-9FE7-2825-3230-31F70358319A}"/>
          </ac:graphicFrameMkLst>
        </pc:graphicFrameChg>
        <pc:graphicFrameChg chg="add mod">
          <ac:chgData name="Daniela Bauloska" userId="1c2cd05b-4418-4939-8661-5d54f27325fe" providerId="ADAL" clId="{82FAB298-05ED-4195-9AD7-E27760221138}" dt="2024-07-26T12:21:04.778" v="1251" actId="1076"/>
          <ac:graphicFrameMkLst>
            <pc:docMk/>
            <pc:sldMk cId="647033132" sldId="302"/>
            <ac:graphicFrameMk id="8" creationId="{00000000-0008-0000-2B00-000008000000}"/>
          </ac:graphicFrameMkLst>
        </pc:graphicFrameChg>
        <pc:graphicFrameChg chg="add mod">
          <ac:chgData name="Daniela Bauloska" userId="1c2cd05b-4418-4939-8661-5d54f27325fe" providerId="ADAL" clId="{82FAB298-05ED-4195-9AD7-E27760221138}" dt="2024-07-24T11:06:23.309" v="315" actId="1076"/>
          <ac:graphicFrameMkLst>
            <pc:docMk/>
            <pc:sldMk cId="647033132" sldId="302"/>
            <ac:graphicFrameMk id="10" creationId="{654955BE-8343-1AB4-C5E4-9540DF4294B0}"/>
          </ac:graphicFrameMkLst>
        </pc:graphicFrameChg>
        <pc:graphicFrameChg chg="add mod">
          <ac:chgData name="Daniela Bauloska" userId="1c2cd05b-4418-4939-8661-5d54f27325fe" providerId="ADAL" clId="{82FAB298-05ED-4195-9AD7-E27760221138}" dt="2024-07-24T11:05:30.466" v="268"/>
          <ac:graphicFrameMkLst>
            <pc:docMk/>
            <pc:sldMk cId="647033132" sldId="302"/>
            <ac:graphicFrameMk id="11" creationId="{654955BE-8343-1AB4-C5E4-9540DF4294B0}"/>
          </ac:graphicFrameMkLst>
        </pc:graphicFrameChg>
        <pc:graphicFrameChg chg="mod">
          <ac:chgData name="Daniela Bauloska" userId="1c2cd05b-4418-4939-8661-5d54f27325fe" providerId="ADAL" clId="{82FAB298-05ED-4195-9AD7-E27760221138}" dt="2024-07-26T12:20:24.526" v="1244" actId="6549"/>
          <ac:graphicFrameMkLst>
            <pc:docMk/>
            <pc:sldMk cId="647033132" sldId="302"/>
            <ac:graphicFrameMk id="16" creationId="{64E22811-E8F5-FCCC-313D-BD55EF045901}"/>
          </ac:graphicFrameMkLst>
        </pc:graphicFrameChg>
      </pc:sldChg>
      <pc:sldChg chg="addSp delSp modSp mod">
        <pc:chgData name="Daniela Bauloska" userId="1c2cd05b-4418-4939-8661-5d54f27325fe" providerId="ADAL" clId="{82FAB298-05ED-4195-9AD7-E27760221138}" dt="2024-07-26T12:49:03.386" v="1344" actId="20577"/>
        <pc:sldMkLst>
          <pc:docMk/>
          <pc:sldMk cId="2599196517" sldId="303"/>
        </pc:sldMkLst>
        <pc:spChg chg="mod">
          <ac:chgData name="Daniela Bauloska" userId="1c2cd05b-4418-4939-8661-5d54f27325fe" providerId="ADAL" clId="{82FAB298-05ED-4195-9AD7-E27760221138}" dt="2024-07-26T12:49:03.386" v="1344" actId="20577"/>
          <ac:spMkLst>
            <pc:docMk/>
            <pc:sldMk cId="2599196517" sldId="303"/>
            <ac:spMk id="9" creationId="{18DACE59-E83F-4419-BDA8-06A4FBE59298}"/>
          </ac:spMkLst>
        </pc:spChg>
        <pc:spChg chg="mod">
          <ac:chgData name="Daniela Bauloska" userId="1c2cd05b-4418-4939-8661-5d54f27325fe" providerId="ADAL" clId="{82FAB298-05ED-4195-9AD7-E27760221138}" dt="2024-07-21T12:37:49.073" v="32"/>
          <ac:spMkLst>
            <pc:docMk/>
            <pc:sldMk cId="2599196517" sldId="303"/>
            <ac:spMk id="11" creationId="{4CBB2452-6B70-252C-0E09-929082E2DAD6}"/>
          </ac:spMkLst>
        </pc:spChg>
        <pc:graphicFrameChg chg="add mod">
          <ac:chgData name="Daniela Bauloska" userId="1c2cd05b-4418-4939-8661-5d54f27325fe" providerId="ADAL" clId="{82FAB298-05ED-4195-9AD7-E27760221138}" dt="2024-07-24T11:08:14.488" v="334" actId="1076"/>
          <ac:graphicFrameMkLst>
            <pc:docMk/>
            <pc:sldMk cId="2599196517" sldId="303"/>
            <ac:graphicFrameMk id="2" creationId="{4B813BE9-7F66-A157-2C9D-5FC8978104C5}"/>
          </ac:graphicFrameMkLst>
        </pc:graphicFrameChg>
        <pc:graphicFrameChg chg="add del mod">
          <ac:chgData name="Daniela Bauloska" userId="1c2cd05b-4418-4939-8661-5d54f27325fe" providerId="ADAL" clId="{82FAB298-05ED-4195-9AD7-E27760221138}" dt="2024-07-25T13:50:07.714" v="1047" actId="478"/>
          <ac:graphicFrameMkLst>
            <pc:docMk/>
            <pc:sldMk cId="2599196517" sldId="303"/>
            <ac:graphicFrameMk id="10" creationId="{9F73DF3F-F4F2-B990-9DB3-13722ACB3971}"/>
          </ac:graphicFrameMkLst>
        </pc:graphicFrameChg>
        <pc:graphicFrameChg chg="mod">
          <ac:chgData name="Daniela Bauloska" userId="1c2cd05b-4418-4939-8661-5d54f27325fe" providerId="ADAL" clId="{82FAB298-05ED-4195-9AD7-E27760221138}" dt="2024-07-26T12:41:29.693" v="1286" actId="20577"/>
          <ac:graphicFrameMkLst>
            <pc:docMk/>
            <pc:sldMk cId="2599196517" sldId="303"/>
            <ac:graphicFrameMk id="14" creationId="{41A0CC42-C0F0-B470-0B4C-20EE5472D198}"/>
          </ac:graphicFrameMkLst>
        </pc:graphicFrameChg>
        <pc:graphicFrameChg chg="mod modGraphic">
          <ac:chgData name="Daniela Bauloska" userId="1c2cd05b-4418-4939-8661-5d54f27325fe" providerId="ADAL" clId="{82FAB298-05ED-4195-9AD7-E27760221138}" dt="2024-07-24T11:09:04.018" v="338" actId="207"/>
          <ac:graphicFrameMkLst>
            <pc:docMk/>
            <pc:sldMk cId="2599196517" sldId="303"/>
            <ac:graphicFrameMk id="17" creationId="{CF4CB0C6-8520-0EBF-AD3A-6BAE9DDF33B4}"/>
          </ac:graphicFrameMkLst>
        </pc:graphicFrameChg>
      </pc:sldChg>
      <pc:sldChg chg="addSp delSp modSp mod">
        <pc:chgData name="Daniela Bauloska" userId="1c2cd05b-4418-4939-8661-5d54f27325fe" providerId="ADAL" clId="{82FAB298-05ED-4195-9AD7-E27760221138}" dt="2024-07-26T12:50:26.476" v="1368" actId="20577"/>
        <pc:sldMkLst>
          <pc:docMk/>
          <pc:sldMk cId="3513709735" sldId="304"/>
        </pc:sldMkLst>
        <pc:spChg chg="mod">
          <ac:chgData name="Daniela Bauloska" userId="1c2cd05b-4418-4939-8661-5d54f27325fe" providerId="ADAL" clId="{82FAB298-05ED-4195-9AD7-E27760221138}" dt="2024-07-22T14:17:12.807" v="71" actId="20577"/>
          <ac:spMkLst>
            <pc:docMk/>
            <pc:sldMk cId="3513709735" sldId="304"/>
            <ac:spMk id="6" creationId="{E3A2A9D5-4A18-918F-37EA-72811D72AD6C}"/>
          </ac:spMkLst>
        </pc:spChg>
        <pc:spChg chg="mod">
          <ac:chgData name="Daniela Bauloska" userId="1c2cd05b-4418-4939-8661-5d54f27325fe" providerId="ADAL" clId="{82FAB298-05ED-4195-9AD7-E27760221138}" dt="2024-07-21T12:45:02.124" v="52" actId="20577"/>
          <ac:spMkLst>
            <pc:docMk/>
            <pc:sldMk cId="3513709735" sldId="304"/>
            <ac:spMk id="12" creationId="{17252196-F6D4-223B-4CE2-1968C5A6C973}"/>
          </ac:spMkLst>
        </pc:spChg>
        <pc:spChg chg="mod">
          <ac:chgData name="Daniela Bauloska" userId="1c2cd05b-4418-4939-8661-5d54f27325fe" providerId="ADAL" clId="{82FAB298-05ED-4195-9AD7-E27760221138}" dt="2024-07-26T12:50:26.476" v="1368" actId="20577"/>
          <ac:spMkLst>
            <pc:docMk/>
            <pc:sldMk cId="3513709735" sldId="304"/>
            <ac:spMk id="14" creationId="{2F8F28CC-A4A1-DF56-248A-9C40EBB93C5C}"/>
          </ac:spMkLst>
        </pc:spChg>
        <pc:graphicFrameChg chg="mod modGraphic">
          <ac:chgData name="Daniela Bauloska" userId="1c2cd05b-4418-4939-8661-5d54f27325fe" providerId="ADAL" clId="{82FAB298-05ED-4195-9AD7-E27760221138}" dt="2024-07-25T13:55:48.715" v="1079" actId="20577"/>
          <ac:graphicFrameMkLst>
            <pc:docMk/>
            <pc:sldMk cId="3513709735" sldId="304"/>
            <ac:graphicFrameMk id="2" creationId="{B4274F57-C4A4-4179-48C4-FC7B131ED989}"/>
          </ac:graphicFrameMkLst>
        </pc:graphicFrameChg>
        <pc:graphicFrameChg chg="add mod">
          <ac:chgData name="Daniela Bauloska" userId="1c2cd05b-4418-4939-8661-5d54f27325fe" providerId="ADAL" clId="{82FAB298-05ED-4195-9AD7-E27760221138}" dt="2024-07-25T13:45:00.214" v="1044" actId="1076"/>
          <ac:graphicFrameMkLst>
            <pc:docMk/>
            <pc:sldMk cId="3513709735" sldId="304"/>
            <ac:graphicFrameMk id="3" creationId="{52F67CE8-18AD-109A-12C5-64F3337CCB26}"/>
          </ac:graphicFrameMkLst>
        </pc:graphicFrameChg>
        <pc:graphicFrameChg chg="add mod">
          <ac:chgData name="Daniela Bauloska" userId="1c2cd05b-4418-4939-8661-5d54f27325fe" providerId="ADAL" clId="{82FAB298-05ED-4195-9AD7-E27760221138}" dt="2024-07-21T12:34:11.497" v="1"/>
          <ac:graphicFrameMkLst>
            <pc:docMk/>
            <pc:sldMk cId="3513709735" sldId="304"/>
            <ac:graphicFrameMk id="3" creationId="{D8E6C4E2-5220-4995-DFE6-CB8EC2EB90BA}"/>
          </ac:graphicFrameMkLst>
        </pc:graphicFrameChg>
        <pc:graphicFrameChg chg="del">
          <ac:chgData name="Daniela Bauloska" userId="1c2cd05b-4418-4939-8661-5d54f27325fe" providerId="ADAL" clId="{82FAB298-05ED-4195-9AD7-E27760221138}" dt="2024-07-25T13:44:56.494" v="1043" actId="478"/>
          <ac:graphicFrameMkLst>
            <pc:docMk/>
            <pc:sldMk cId="3513709735" sldId="304"/>
            <ac:graphicFrameMk id="11" creationId="{727A7C91-45C7-CE20-7AE7-B419F322BB7F}"/>
          </ac:graphicFrameMkLst>
        </pc:graphicFrameChg>
      </pc:sldChg>
      <pc:sldChg chg="addSp delSp modSp mod">
        <pc:chgData name="Daniela Bauloska" userId="1c2cd05b-4418-4939-8661-5d54f27325fe" providerId="ADAL" clId="{82FAB298-05ED-4195-9AD7-E27760221138}" dt="2024-07-25T12:36:19.320" v="859" actId="6549"/>
        <pc:sldMkLst>
          <pc:docMk/>
          <pc:sldMk cId="1336893172" sldId="305"/>
        </pc:sldMkLst>
        <pc:spChg chg="mod">
          <ac:chgData name="Daniela Bauloska" userId="1c2cd05b-4418-4939-8661-5d54f27325fe" providerId="ADAL" clId="{82FAB298-05ED-4195-9AD7-E27760221138}" dt="2024-07-22T14:17:22.282" v="75" actId="20577"/>
          <ac:spMkLst>
            <pc:docMk/>
            <pc:sldMk cId="1336893172" sldId="305"/>
            <ac:spMk id="2" creationId="{F6B459F6-FA60-9DAF-F9D9-CF5BA3AC89AB}"/>
          </ac:spMkLst>
        </pc:spChg>
        <pc:spChg chg="mod">
          <ac:chgData name="Daniela Bauloska" userId="1c2cd05b-4418-4939-8661-5d54f27325fe" providerId="ADAL" clId="{82FAB298-05ED-4195-9AD7-E27760221138}" dt="2024-07-25T12:36:19.320" v="859" actId="6549"/>
          <ac:spMkLst>
            <pc:docMk/>
            <pc:sldMk cId="1336893172" sldId="305"/>
            <ac:spMk id="5" creationId="{F69EF027-A43A-ED7E-A80E-E0CFF95688CF}"/>
          </ac:spMkLst>
        </pc:spChg>
        <pc:graphicFrameChg chg="mod">
          <ac:chgData name="Daniela Bauloska" userId="1c2cd05b-4418-4939-8661-5d54f27325fe" providerId="ADAL" clId="{82FAB298-05ED-4195-9AD7-E27760221138}" dt="2024-07-25T12:30:22.005" v="743"/>
          <ac:graphicFrameMkLst>
            <pc:docMk/>
            <pc:sldMk cId="1336893172" sldId="305"/>
            <ac:graphicFrameMk id="3" creationId="{AD7A1BCF-71F4-33E9-A69D-7A22AD17E2C1}"/>
          </ac:graphicFrameMkLst>
        </pc:graphicFrameChg>
        <pc:graphicFrameChg chg="del">
          <ac:chgData name="Daniela Bauloska" userId="1c2cd05b-4418-4939-8661-5d54f27325fe" providerId="ADAL" clId="{82FAB298-05ED-4195-9AD7-E27760221138}" dt="2024-07-24T13:30:25.497" v="630" actId="478"/>
          <ac:graphicFrameMkLst>
            <pc:docMk/>
            <pc:sldMk cId="1336893172" sldId="305"/>
            <ac:graphicFrameMk id="4" creationId="{00000000-0008-0000-2B00-00000A000000}"/>
          </ac:graphicFrameMkLst>
        </pc:graphicFrameChg>
        <pc:graphicFrameChg chg="add mod">
          <ac:chgData name="Daniela Bauloska" userId="1c2cd05b-4418-4939-8661-5d54f27325fe" providerId="ADAL" clId="{82FAB298-05ED-4195-9AD7-E27760221138}" dt="2024-07-25T12:23:01.186" v="731" actId="14100"/>
          <ac:graphicFrameMkLst>
            <pc:docMk/>
            <pc:sldMk cId="1336893172" sldId="305"/>
            <ac:graphicFrameMk id="6" creationId="{00000000-0008-0000-2B00-00000A000000}"/>
          </ac:graphicFrameMkLst>
        </pc:graphicFrameChg>
        <pc:graphicFrameChg chg="add mod">
          <ac:chgData name="Daniela Bauloska" userId="1c2cd05b-4418-4939-8661-5d54f27325fe" providerId="ADAL" clId="{82FAB298-05ED-4195-9AD7-E27760221138}" dt="2024-07-24T13:30:48.087" v="687" actId="1076"/>
          <ac:graphicFrameMkLst>
            <pc:docMk/>
            <pc:sldMk cId="1336893172" sldId="305"/>
            <ac:graphicFrameMk id="8" creationId="{0F906824-91F3-9605-E8D6-1C9453072A29}"/>
          </ac:graphicFrameMkLst>
        </pc:graphicFrameChg>
        <pc:graphicFrameChg chg="del">
          <ac:chgData name="Daniela Bauloska" userId="1c2cd05b-4418-4939-8661-5d54f27325fe" providerId="ADAL" clId="{82FAB298-05ED-4195-9AD7-E27760221138}" dt="2024-07-24T13:30:44.957" v="686" actId="478"/>
          <ac:graphicFrameMkLst>
            <pc:docMk/>
            <pc:sldMk cId="1336893172" sldId="305"/>
            <ac:graphicFrameMk id="11" creationId="{0F906824-91F3-9605-E8D6-1C9453072A29}"/>
          </ac:graphicFrameMkLst>
        </pc:graphicFrameChg>
      </pc:sldChg>
      <pc:sldChg chg="addSp delSp modSp mod">
        <pc:chgData name="Daniela Bauloska" userId="1c2cd05b-4418-4939-8661-5d54f27325fe" providerId="ADAL" clId="{82FAB298-05ED-4195-9AD7-E27760221138}" dt="2024-07-25T12:50:18.723" v="1004" actId="207"/>
        <pc:sldMkLst>
          <pc:docMk/>
          <pc:sldMk cId="478354113" sldId="306"/>
        </pc:sldMkLst>
        <pc:spChg chg="mod">
          <ac:chgData name="Daniela Bauloska" userId="1c2cd05b-4418-4939-8661-5d54f27325fe" providerId="ADAL" clId="{82FAB298-05ED-4195-9AD7-E27760221138}" dt="2024-07-22T14:17:32.235" v="79" actId="20577"/>
          <ac:spMkLst>
            <pc:docMk/>
            <pc:sldMk cId="478354113" sldId="306"/>
            <ac:spMk id="3" creationId="{0EFBA31E-0F8F-D2F4-8EB5-F7AA8184DF97}"/>
          </ac:spMkLst>
        </pc:spChg>
        <pc:spChg chg="mod">
          <ac:chgData name="Daniela Bauloska" userId="1c2cd05b-4418-4939-8661-5d54f27325fe" providerId="ADAL" clId="{82FAB298-05ED-4195-9AD7-E27760221138}" dt="2024-07-25T12:50:18.723" v="1004" actId="207"/>
          <ac:spMkLst>
            <pc:docMk/>
            <pc:sldMk cId="478354113" sldId="306"/>
            <ac:spMk id="9" creationId="{18DACE59-E83F-4419-BDA8-06A4FBE59298}"/>
          </ac:spMkLst>
        </pc:spChg>
        <pc:graphicFrameChg chg="add mod">
          <ac:chgData name="Daniela Bauloska" userId="1c2cd05b-4418-4939-8661-5d54f27325fe" providerId="ADAL" clId="{82FAB298-05ED-4195-9AD7-E27760221138}" dt="2024-07-24T13:14:14.043" v="577"/>
          <ac:graphicFrameMkLst>
            <pc:docMk/>
            <pc:sldMk cId="478354113" sldId="306"/>
            <ac:graphicFrameMk id="2" creationId="{00000000-0008-0000-2B00-00000B000000}"/>
          </ac:graphicFrameMkLst>
        </pc:graphicFrameChg>
        <pc:graphicFrameChg chg="add mod">
          <ac:chgData name="Daniela Bauloska" userId="1c2cd05b-4418-4939-8661-5d54f27325fe" providerId="ADAL" clId="{82FAB298-05ED-4195-9AD7-E27760221138}" dt="2024-07-25T12:22:07.546" v="728"/>
          <ac:graphicFrameMkLst>
            <pc:docMk/>
            <pc:sldMk cId="478354113" sldId="306"/>
            <ac:graphicFrameMk id="4" creationId="{3998A51C-8EB7-A12B-04DF-214A66F40AE2}"/>
          </ac:graphicFrameMkLst>
        </pc:graphicFrameChg>
        <pc:graphicFrameChg chg="del">
          <ac:chgData name="Daniela Bauloska" userId="1c2cd05b-4418-4939-8661-5d54f27325fe" providerId="ADAL" clId="{82FAB298-05ED-4195-9AD7-E27760221138}" dt="2024-07-24T13:13:47.570" v="571" actId="478"/>
          <ac:graphicFrameMkLst>
            <pc:docMk/>
            <pc:sldMk cId="478354113" sldId="306"/>
            <ac:graphicFrameMk id="7" creationId="{00000000-0008-0000-2B00-00000B000000}"/>
          </ac:graphicFrameMkLst>
        </pc:graphicFrameChg>
        <pc:graphicFrameChg chg="del">
          <ac:chgData name="Daniela Bauloska" userId="1c2cd05b-4418-4939-8661-5d54f27325fe" providerId="ADAL" clId="{82FAB298-05ED-4195-9AD7-E27760221138}" dt="2024-07-25T12:21:26.228" v="721" actId="478"/>
          <ac:graphicFrameMkLst>
            <pc:docMk/>
            <pc:sldMk cId="478354113" sldId="306"/>
            <ac:graphicFrameMk id="12" creationId="{00000000-0008-0000-2C00-000002000000}"/>
          </ac:graphicFrameMkLst>
        </pc:graphicFrameChg>
        <pc:graphicFrameChg chg="mod">
          <ac:chgData name="Daniela Bauloska" userId="1c2cd05b-4418-4939-8661-5d54f27325fe" providerId="ADAL" clId="{82FAB298-05ED-4195-9AD7-E27760221138}" dt="2024-07-25T12:15:24.325" v="718"/>
          <ac:graphicFrameMkLst>
            <pc:docMk/>
            <pc:sldMk cId="478354113" sldId="306"/>
            <ac:graphicFrameMk id="15" creationId="{34EC46BD-C29B-DA76-7C6D-89BED187C04F}"/>
          </ac:graphicFrameMkLst>
        </pc:graphicFrameChg>
      </pc:sldChg>
      <pc:sldChg chg="addSp delSp modSp mod">
        <pc:chgData name="Daniela Bauloska" userId="1c2cd05b-4418-4939-8661-5d54f27325fe" providerId="ADAL" clId="{82FAB298-05ED-4195-9AD7-E27760221138}" dt="2024-07-26T12:52:09.606" v="1369"/>
        <pc:sldMkLst>
          <pc:docMk/>
          <pc:sldMk cId="2691431583" sldId="307"/>
        </pc:sldMkLst>
        <pc:spChg chg="mod">
          <ac:chgData name="Daniela Bauloska" userId="1c2cd05b-4418-4939-8661-5d54f27325fe" providerId="ADAL" clId="{82FAB298-05ED-4195-9AD7-E27760221138}" dt="2024-07-22T14:17:44.171" v="82" actId="20577"/>
          <ac:spMkLst>
            <pc:docMk/>
            <pc:sldMk cId="2691431583" sldId="307"/>
            <ac:spMk id="2" creationId="{1921FDFA-B8E6-1F05-BD59-C5FD5117ECF0}"/>
          </ac:spMkLst>
        </pc:spChg>
        <pc:spChg chg="mod">
          <ac:chgData name="Daniela Bauloska" userId="1c2cd05b-4418-4939-8661-5d54f27325fe" providerId="ADAL" clId="{82FAB298-05ED-4195-9AD7-E27760221138}" dt="2024-07-25T12:43:51.354" v="909" actId="20577"/>
          <ac:spMkLst>
            <pc:docMk/>
            <pc:sldMk cId="2691431583" sldId="307"/>
            <ac:spMk id="7" creationId="{BA9692B6-BE7A-79E1-121D-C92B0AB5BCE6}"/>
          </ac:spMkLst>
        </pc:spChg>
        <pc:spChg chg="mod">
          <ac:chgData name="Daniela Bauloska" userId="1c2cd05b-4418-4939-8661-5d54f27325fe" providerId="ADAL" clId="{82FAB298-05ED-4195-9AD7-E27760221138}" dt="2024-07-25T12:43:57.095" v="911" actId="20577"/>
          <ac:spMkLst>
            <pc:docMk/>
            <pc:sldMk cId="2691431583" sldId="307"/>
            <ac:spMk id="8" creationId="{3DD78D87-78A2-8386-B77F-212F10398B78}"/>
          </ac:spMkLst>
        </pc:spChg>
        <pc:spChg chg="mod">
          <ac:chgData name="Daniela Bauloska" userId="1c2cd05b-4418-4939-8661-5d54f27325fe" providerId="ADAL" clId="{82FAB298-05ED-4195-9AD7-E27760221138}" dt="2024-07-25T12:46:14.763" v="955" actId="6549"/>
          <ac:spMkLst>
            <pc:docMk/>
            <pc:sldMk cId="2691431583" sldId="307"/>
            <ac:spMk id="9" creationId="{18DACE59-E83F-4419-BDA8-06A4FBE59298}"/>
          </ac:spMkLst>
        </pc:spChg>
        <pc:graphicFrameChg chg="del">
          <ac:chgData name="Daniela Bauloska" userId="1c2cd05b-4418-4939-8661-5d54f27325fe" providerId="ADAL" clId="{82FAB298-05ED-4195-9AD7-E27760221138}" dt="2024-07-24T13:28:31.399" v="622" actId="478"/>
          <ac:graphicFrameMkLst>
            <pc:docMk/>
            <pc:sldMk cId="2691431583" sldId="307"/>
            <ac:graphicFrameMk id="3" creationId="{90DDC043-ED65-004D-E376-34411AC365A9}"/>
          </ac:graphicFrameMkLst>
        </pc:graphicFrameChg>
        <pc:graphicFrameChg chg="del">
          <ac:chgData name="Daniela Bauloska" userId="1c2cd05b-4418-4939-8661-5d54f27325fe" providerId="ADAL" clId="{82FAB298-05ED-4195-9AD7-E27760221138}" dt="2024-07-24T13:28:26.351" v="620" actId="478"/>
          <ac:graphicFrameMkLst>
            <pc:docMk/>
            <pc:sldMk cId="2691431583" sldId="307"/>
            <ac:graphicFrameMk id="5" creationId="{404300B8-FE81-A98A-17EB-545D31D1F8CA}"/>
          </ac:graphicFrameMkLst>
        </pc:graphicFrameChg>
        <pc:graphicFrameChg chg="mod modGraphic">
          <ac:chgData name="Daniela Bauloska" userId="1c2cd05b-4418-4939-8661-5d54f27325fe" providerId="ADAL" clId="{82FAB298-05ED-4195-9AD7-E27760221138}" dt="2024-07-24T13:29:37.546" v="627"/>
          <ac:graphicFrameMkLst>
            <pc:docMk/>
            <pc:sldMk cId="2691431583" sldId="307"/>
            <ac:graphicFrameMk id="10" creationId="{02185B45-8BEB-DE20-3D2D-5184B6ECAF09}"/>
          </ac:graphicFrameMkLst>
        </pc:graphicFrameChg>
        <pc:graphicFrameChg chg="mod">
          <ac:chgData name="Daniela Bauloska" userId="1c2cd05b-4418-4939-8661-5d54f27325fe" providerId="ADAL" clId="{82FAB298-05ED-4195-9AD7-E27760221138}" dt="2024-07-24T13:29:50.819" v="628"/>
          <ac:graphicFrameMkLst>
            <pc:docMk/>
            <pc:sldMk cId="2691431583" sldId="307"/>
            <ac:graphicFrameMk id="12" creationId="{6D9C24A7-28C7-8F7A-DACD-663C5DD50B42}"/>
          </ac:graphicFrameMkLst>
        </pc:graphicFrameChg>
        <pc:graphicFrameChg chg="mod">
          <ac:chgData name="Daniela Bauloska" userId="1c2cd05b-4418-4939-8661-5d54f27325fe" providerId="ADAL" clId="{82FAB298-05ED-4195-9AD7-E27760221138}" dt="2024-07-24T13:30:06.942" v="629"/>
          <ac:graphicFrameMkLst>
            <pc:docMk/>
            <pc:sldMk cId="2691431583" sldId="307"/>
            <ac:graphicFrameMk id="15" creationId="{11840301-CCDF-1605-F6BB-B20C39CEB8E7}"/>
          </ac:graphicFrameMkLst>
        </pc:graphicFrameChg>
        <pc:graphicFrameChg chg="add mod">
          <ac:chgData name="Daniela Bauloska" userId="1c2cd05b-4418-4939-8661-5d54f27325fe" providerId="ADAL" clId="{82FAB298-05ED-4195-9AD7-E27760221138}" dt="2024-07-26T12:52:09.606" v="1369"/>
          <ac:graphicFrameMkLst>
            <pc:docMk/>
            <pc:sldMk cId="2691431583" sldId="307"/>
            <ac:graphicFrameMk id="17" creationId="{24AF04B8-9FD0-D391-B518-33AC81C473E7}"/>
          </ac:graphicFrameMkLst>
        </pc:graphicFrameChg>
      </pc:sldChg>
      <pc:sldChg chg="addSp delSp modSp mod">
        <pc:chgData name="Daniela Bauloska" userId="1c2cd05b-4418-4939-8661-5d54f27325fe" providerId="ADAL" clId="{82FAB298-05ED-4195-9AD7-E27760221138}" dt="2024-07-26T12:53:50.826" v="1375" actId="20577"/>
        <pc:sldMkLst>
          <pc:docMk/>
          <pc:sldMk cId="4292952005" sldId="308"/>
        </pc:sldMkLst>
        <pc:spChg chg="mod">
          <ac:chgData name="Daniela Bauloska" userId="1c2cd05b-4418-4939-8661-5d54f27325fe" providerId="ADAL" clId="{82FAB298-05ED-4195-9AD7-E27760221138}" dt="2024-07-22T14:17:54.224" v="86" actId="20577"/>
          <ac:spMkLst>
            <pc:docMk/>
            <pc:sldMk cId="4292952005" sldId="308"/>
            <ac:spMk id="2" creationId="{6C81C460-E601-C731-988A-FCCFBB903E6A}"/>
          </ac:spMkLst>
        </pc:spChg>
        <pc:spChg chg="mod">
          <ac:chgData name="Daniela Bauloska" userId="1c2cd05b-4418-4939-8661-5d54f27325fe" providerId="ADAL" clId="{82FAB298-05ED-4195-9AD7-E27760221138}" dt="2024-07-26T12:53:50.826" v="1375" actId="20577"/>
          <ac:spMkLst>
            <pc:docMk/>
            <pc:sldMk cId="4292952005" sldId="308"/>
            <ac:spMk id="9" creationId="{18DACE59-E83F-4419-BDA8-06A4FBE59298}"/>
          </ac:spMkLst>
        </pc:spChg>
        <pc:graphicFrameChg chg="mod modGraphic">
          <ac:chgData name="Daniela Bauloska" userId="1c2cd05b-4418-4939-8661-5d54f27325fe" providerId="ADAL" clId="{82FAB298-05ED-4195-9AD7-E27760221138}" dt="2024-07-25T12:49:47.721" v="996" actId="14100"/>
          <ac:graphicFrameMkLst>
            <pc:docMk/>
            <pc:sldMk cId="4292952005" sldId="308"/>
            <ac:graphicFrameMk id="3" creationId="{0AA300CA-8CA9-505F-8858-D5E7E8D47E91}"/>
          </ac:graphicFrameMkLst>
        </pc:graphicFrameChg>
        <pc:graphicFrameChg chg="del">
          <ac:chgData name="Daniela Bauloska" userId="1c2cd05b-4418-4939-8661-5d54f27325fe" providerId="ADAL" clId="{82FAB298-05ED-4195-9AD7-E27760221138}" dt="2024-07-24T12:36:53.802" v="419" actId="478"/>
          <ac:graphicFrameMkLst>
            <pc:docMk/>
            <pc:sldMk cId="4292952005" sldId="308"/>
            <ac:graphicFrameMk id="5" creationId="{00000000-0008-0000-2B00-00000C000000}"/>
          </ac:graphicFrameMkLst>
        </pc:graphicFrameChg>
        <pc:graphicFrameChg chg="del">
          <ac:chgData name="Daniela Bauloska" userId="1c2cd05b-4418-4939-8661-5d54f27325fe" providerId="ADAL" clId="{82FAB298-05ED-4195-9AD7-E27760221138}" dt="2024-07-24T12:37:27.926" v="477" actId="478"/>
          <ac:graphicFrameMkLst>
            <pc:docMk/>
            <pc:sldMk cId="4292952005" sldId="308"/>
            <ac:graphicFrameMk id="6" creationId="{00000000-0008-0000-2B00-00000F000000}"/>
          </ac:graphicFrameMkLst>
        </pc:graphicFrameChg>
        <pc:graphicFrameChg chg="del">
          <ac:chgData name="Daniela Bauloska" userId="1c2cd05b-4418-4939-8661-5d54f27325fe" providerId="ADAL" clId="{82FAB298-05ED-4195-9AD7-E27760221138}" dt="2024-07-24T12:38:05.943" v="530" actId="478"/>
          <ac:graphicFrameMkLst>
            <pc:docMk/>
            <pc:sldMk cId="4292952005" sldId="308"/>
            <ac:graphicFrameMk id="8" creationId="{9A4FDA5D-338E-C89D-8168-E15506987214}"/>
          </ac:graphicFrameMkLst>
        </pc:graphicFrameChg>
        <pc:graphicFrameChg chg="add mod">
          <ac:chgData name="Daniela Bauloska" userId="1c2cd05b-4418-4939-8661-5d54f27325fe" providerId="ADAL" clId="{82FAB298-05ED-4195-9AD7-E27760221138}" dt="2024-07-26T12:52:49.484" v="1373" actId="207"/>
          <ac:graphicFrameMkLst>
            <pc:docMk/>
            <pc:sldMk cId="4292952005" sldId="308"/>
            <ac:graphicFrameMk id="10" creationId="{00000000-0008-0000-2B00-00000C000000}"/>
          </ac:graphicFrameMkLst>
        </pc:graphicFrameChg>
        <pc:graphicFrameChg chg="add mod">
          <ac:chgData name="Daniela Bauloska" userId="1c2cd05b-4418-4939-8661-5d54f27325fe" providerId="ADAL" clId="{82FAB298-05ED-4195-9AD7-E27760221138}" dt="2024-07-26T12:52:42.426" v="1371" actId="207"/>
          <ac:graphicFrameMkLst>
            <pc:docMk/>
            <pc:sldMk cId="4292952005" sldId="308"/>
            <ac:graphicFrameMk id="11" creationId="{9A4FDA5D-338E-C89D-8168-E15506987214}"/>
          </ac:graphicFrameMkLst>
        </pc:graphicFrameChg>
        <pc:graphicFrameChg chg="del">
          <ac:chgData name="Daniela Bauloska" userId="1c2cd05b-4418-4939-8661-5d54f27325fe" providerId="ADAL" clId="{82FAB298-05ED-4195-9AD7-E27760221138}" dt="2024-07-24T12:38:49.525" v="533" actId="478"/>
          <ac:graphicFrameMkLst>
            <pc:docMk/>
            <pc:sldMk cId="4292952005" sldId="308"/>
            <ac:graphicFrameMk id="12" creationId="{68A8F204-AD93-C53A-9832-BA05D5DBDED3}"/>
          </ac:graphicFrameMkLst>
        </pc:graphicFrameChg>
        <pc:graphicFrameChg chg="add mod">
          <ac:chgData name="Daniela Bauloska" userId="1c2cd05b-4418-4939-8661-5d54f27325fe" providerId="ADAL" clId="{82FAB298-05ED-4195-9AD7-E27760221138}" dt="2024-07-26T12:52:52.936" v="1374" actId="207"/>
          <ac:graphicFrameMkLst>
            <pc:docMk/>
            <pc:sldMk cId="4292952005" sldId="308"/>
            <ac:graphicFrameMk id="14" creationId="{68A8F204-AD93-C53A-9832-BA05D5DBDED3}"/>
          </ac:graphicFrameMkLst>
        </pc:graphicFrameChg>
        <pc:graphicFrameChg chg="add mod">
          <ac:chgData name="Daniela Bauloska" userId="1c2cd05b-4418-4939-8661-5d54f27325fe" providerId="ADAL" clId="{82FAB298-05ED-4195-9AD7-E27760221138}" dt="2024-07-26T12:52:46.646" v="1372" actId="207"/>
          <ac:graphicFrameMkLst>
            <pc:docMk/>
            <pc:sldMk cId="4292952005" sldId="308"/>
            <ac:graphicFrameMk id="15" creationId="{00000000-0008-0000-2B00-00000F000000}"/>
          </ac:graphicFrameMkLst>
        </pc:graphicFrameChg>
      </pc:sldChg>
    </pc:docChg>
  </pc:docChgLst>
  <pc:docChgLst>
    <pc:chgData name="Daniela Bauloska" userId="1c2cd05b-4418-4939-8661-5d54f27325fe" providerId="ADAL" clId="{016AF6C2-B2BC-406F-AE23-65F240A4688C}"/>
    <pc:docChg chg="modSld">
      <pc:chgData name="Daniela Bauloska" userId="1c2cd05b-4418-4939-8661-5d54f27325fe" providerId="ADAL" clId="{016AF6C2-B2BC-406F-AE23-65F240A4688C}" dt="2024-07-22T10:30:36.764" v="15" actId="20577"/>
      <pc:docMkLst>
        <pc:docMk/>
      </pc:docMkLst>
      <pc:sldChg chg="modSp mod">
        <pc:chgData name="Daniela Bauloska" userId="1c2cd05b-4418-4939-8661-5d54f27325fe" providerId="ADAL" clId="{016AF6C2-B2BC-406F-AE23-65F240A4688C}" dt="2024-07-22T10:29:50.907" v="3" actId="20577"/>
        <pc:sldMkLst>
          <pc:docMk/>
          <pc:sldMk cId="3344934849" sldId="289"/>
        </pc:sldMkLst>
        <pc:spChg chg="mod">
          <ac:chgData name="Daniela Bauloska" userId="1c2cd05b-4418-4939-8661-5d54f27325fe" providerId="ADAL" clId="{016AF6C2-B2BC-406F-AE23-65F240A4688C}" dt="2024-07-22T10:29:50.907" v="3" actId="20577"/>
          <ac:spMkLst>
            <pc:docMk/>
            <pc:sldMk cId="3344934849" sldId="289"/>
            <ac:spMk id="7" creationId="{39E28796-1923-9F72-0E22-3B130F022364}"/>
          </ac:spMkLst>
        </pc:spChg>
      </pc:sldChg>
      <pc:sldChg chg="modSp mod">
        <pc:chgData name="Daniela Bauloska" userId="1c2cd05b-4418-4939-8661-5d54f27325fe" providerId="ADAL" clId="{016AF6C2-B2BC-406F-AE23-65F240A4688C}" dt="2024-07-22T10:30:09.178" v="7" actId="20577"/>
        <pc:sldMkLst>
          <pc:docMk/>
          <pc:sldMk cId="783120301" sldId="300"/>
        </pc:sldMkLst>
        <pc:spChg chg="mod">
          <ac:chgData name="Daniela Bauloska" userId="1c2cd05b-4418-4939-8661-5d54f27325fe" providerId="ADAL" clId="{016AF6C2-B2BC-406F-AE23-65F240A4688C}" dt="2024-07-22T10:30:09.178" v="7" actId="20577"/>
          <ac:spMkLst>
            <pc:docMk/>
            <pc:sldMk cId="783120301" sldId="300"/>
            <ac:spMk id="7" creationId="{416F71D7-8D0E-33C9-7AE8-716A62869A9A}"/>
          </ac:spMkLst>
        </pc:spChg>
      </pc:sldChg>
      <pc:sldChg chg="modSp mod">
        <pc:chgData name="Daniela Bauloska" userId="1c2cd05b-4418-4939-8661-5d54f27325fe" providerId="ADAL" clId="{016AF6C2-B2BC-406F-AE23-65F240A4688C}" dt="2024-07-22T10:30:24.234" v="11" actId="20577"/>
        <pc:sldMkLst>
          <pc:docMk/>
          <pc:sldMk cId="647033132" sldId="302"/>
        </pc:sldMkLst>
        <pc:spChg chg="mod">
          <ac:chgData name="Daniela Bauloska" userId="1c2cd05b-4418-4939-8661-5d54f27325fe" providerId="ADAL" clId="{016AF6C2-B2BC-406F-AE23-65F240A4688C}" dt="2024-07-22T10:30:24.234" v="11" actId="20577"/>
          <ac:spMkLst>
            <pc:docMk/>
            <pc:sldMk cId="647033132" sldId="302"/>
            <ac:spMk id="15" creationId="{7642EFC6-7099-0C86-B044-D60D95E1251B}"/>
          </ac:spMkLst>
        </pc:spChg>
      </pc:sldChg>
      <pc:sldChg chg="modSp mod">
        <pc:chgData name="Daniela Bauloska" userId="1c2cd05b-4418-4939-8661-5d54f27325fe" providerId="ADAL" clId="{016AF6C2-B2BC-406F-AE23-65F240A4688C}" dt="2024-07-22T10:30:36.764" v="15" actId="20577"/>
        <pc:sldMkLst>
          <pc:docMk/>
          <pc:sldMk cId="2599196517" sldId="303"/>
        </pc:sldMkLst>
        <pc:spChg chg="mod">
          <ac:chgData name="Daniela Bauloska" userId="1c2cd05b-4418-4939-8661-5d54f27325fe" providerId="ADAL" clId="{016AF6C2-B2BC-406F-AE23-65F240A4688C}" dt="2024-07-22T10:30:36.764" v="15" actId="20577"/>
          <ac:spMkLst>
            <pc:docMk/>
            <pc:sldMk cId="2599196517" sldId="303"/>
            <ac:spMk id="6" creationId="{606B04BD-CA1F-C6E2-455C-39CD7FD90B5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10.%20&#1087;&#1086;&#1076;&#1072;&#1090;&#1086;&#1094;&#1080;%2031.12.2023\&#1085;&#1073;&#1088;&#1084;\Osnovni_pokazateli_rabotenje_2004_2023_12%20(1)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10.%20&#1087;&#1086;&#1076;&#1072;&#1090;&#1086;&#1094;&#1080;%2031.12.2023\&#1085;&#1073;&#1088;&#1084;\Osnovni_pokazateli_rabotenje_2004_2023_12%20(1)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11.%20&#1087;&#1086;&#1076;&#1072;&#1090;&#1086;&#1094;&#1080;%2031.03.2025/Aneksi_Kvartalen_31_03_2024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11.%20&#1087;&#1086;&#1076;&#1072;&#1090;&#1086;&#1094;&#1080;%2031.03.2025/Pregled_Zeleni_Pokazateli_maj_MKD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10.%20&#1087;&#1086;&#1076;&#1072;&#1090;&#1086;&#1094;&#1080;%2031.12.2023\&#1085;&#1073;&#1088;&#1084;\Osnovni_pokazateli_rabotenje_2004_2023_12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11.%20&#1087;&#1086;&#1076;&#1072;&#1090;&#1086;&#1094;&#1080;%2031.03.2025/Osnovni_pokazateli_rabotenje_2004_2024_3%20(1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mbamk-my.sharepoint.com/personal/daniela_bauloska_mba_mk/Documents/Desktop/&#1055;&#1088;&#1077;&#1079;&#1077;&#1085;&#1090;&#1072;&#1094;&#1080;&#1080;%20&#1058;&#1086;&#1085;&#1080;%20&#1052;&#1072;&#1112;&#1072;/&#1080;&#1085;&#1076;&#1080;&#1082;&#1072;&#1090;&#1086;&#1088;&#1080;%20&#1079;&#1072;%20&#1075;&#1088;&#1072;&#1092;&#1080;&#1082;&#1086;&#1085;&#1080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900" b="1" i="0" u="none" strike="noStrike" kern="1200" cap="none" spc="0" normalizeH="0" baseline="0" dirty="0">
                <a:solidFill>
                  <a:srgbClr val="002060"/>
                </a:solidFill>
              </a:rPr>
              <a:t>Achieved levels</a:t>
            </a:r>
            <a:r>
              <a:rPr lang="mk-MK" sz="900" b="1" i="0" u="none" strike="noStrike" kern="1200" cap="none" spc="0" normalizeH="0" baseline="0" dirty="0">
                <a:solidFill>
                  <a:srgbClr val="002060"/>
                </a:solidFill>
              </a:rPr>
              <a:t> </a:t>
            </a:r>
            <a:r>
              <a:rPr lang="en-GB" sz="900" b="1" i="0" u="none" strike="noStrike" kern="1200" cap="none" spc="0" normalizeH="0" baseline="0" dirty="0">
                <a:solidFill>
                  <a:srgbClr val="002060"/>
                </a:solidFill>
              </a:rPr>
              <a:t>Inflation </a:t>
            </a:r>
            <a:endParaRPr lang="mk-MK" sz="900" b="1" i="0" u="none" strike="noStrike" kern="1200" cap="none" spc="0" normalizeH="0" baseline="0" dirty="0">
              <a:solidFill>
                <a:srgbClr val="002060"/>
              </a:solidFill>
            </a:endParaRPr>
          </a:p>
          <a:p>
            <a:pPr algn="r">
              <a:defRPr/>
            </a:pPr>
            <a:r>
              <a:rPr lang="en-GB" sz="900" b="1" i="0" u="none" strike="noStrike" kern="1200" cap="none" spc="0" normalizeH="0" baseline="0" dirty="0">
                <a:solidFill>
                  <a:srgbClr val="FF99CC"/>
                </a:solidFill>
              </a:rPr>
              <a:t>CPI RN Macedonia</a:t>
            </a:r>
            <a:r>
              <a:rPr lang="mk-MK" sz="900" b="1" i="0" u="none" strike="noStrike" kern="1200" cap="none" spc="0" normalizeH="0" baseline="0" dirty="0">
                <a:solidFill>
                  <a:srgbClr val="FF99CC"/>
                </a:solidFill>
              </a:rPr>
              <a:t> </a:t>
            </a:r>
            <a:r>
              <a:rPr lang="en-GB" sz="900" b="1" i="0" u="none" strike="noStrike" kern="1200" cap="none" spc="0" normalizeH="0" baseline="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en-GB" sz="900" b="1" i="0" u="none" strike="noStrike" kern="1200" cap="none" spc="0" normalizeH="0" baseline="0" dirty="0">
                <a:solidFill>
                  <a:srgbClr val="FF99CC"/>
                </a:solidFill>
              </a:rPr>
              <a:t> </a:t>
            </a:r>
            <a:r>
              <a:rPr lang="en-GB" sz="900" b="1" i="0" u="none" strike="noStrike" kern="1200" cap="none" spc="0" normalizeH="0" baseline="0" dirty="0">
                <a:solidFill>
                  <a:schemeClr val="bg1">
                    <a:lumMod val="50000"/>
                  </a:schemeClr>
                </a:solidFill>
              </a:rPr>
              <a:t>EU </a:t>
            </a:r>
          </a:p>
          <a:p>
            <a:pPr algn="r">
              <a:defRPr/>
            </a:pPr>
            <a:r>
              <a:rPr lang="en-GB" sz="900" b="1" i="0" u="none" strike="noStrike" kern="1200" cap="none" spc="0" normalizeH="0" baseline="0" dirty="0">
                <a:solidFill>
                  <a:srgbClr val="FFFF00"/>
                </a:solidFill>
              </a:rPr>
              <a:t>Forecast </a:t>
            </a:r>
            <a:r>
              <a:rPr lang="mk-MK" sz="900" b="1" i="0" u="none" strike="noStrike" kern="1200" cap="none" spc="0" normalizeH="0" baseline="0" dirty="0">
                <a:solidFill>
                  <a:srgbClr val="FFFF00"/>
                </a:solidFill>
              </a:rPr>
              <a:t>4</a:t>
            </a:r>
            <a:r>
              <a:rPr lang="en-GB" sz="900" b="1" i="0" u="none" strike="noStrike" kern="1200" cap="none" spc="0" normalizeH="0" baseline="0" dirty="0">
                <a:solidFill>
                  <a:srgbClr val="FFFF00"/>
                </a:solidFill>
              </a:rPr>
              <a:t>’2</a:t>
            </a:r>
            <a:r>
              <a:rPr lang="mk-MK" sz="900" b="1" i="0" u="none" strike="noStrike" kern="1200" cap="none" spc="0" normalizeH="0" baseline="0" dirty="0">
                <a:solidFill>
                  <a:srgbClr val="FFFF00"/>
                </a:solidFill>
              </a:rPr>
              <a:t>4</a:t>
            </a:r>
            <a:endParaRPr lang="en-US" sz="900" b="0" i="0" u="none" strike="noStrike" kern="1200" cap="none" spc="0" normalizeH="0" baseline="0" dirty="0">
              <a:solidFill>
                <a:srgbClr val="FFFF00"/>
              </a:solidFill>
            </a:endParaRPr>
          </a:p>
          <a:p>
            <a:pPr algn="r">
              <a:defRPr/>
            </a:pPr>
            <a:endParaRPr lang="en-US" dirty="0"/>
          </a:p>
        </c:rich>
      </c:tx>
      <c:layout>
        <c:manualLayout>
          <c:xMode val="edge"/>
          <c:yMode val="edge"/>
          <c:x val="0.81128768610782054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1598154220350365E-2"/>
          <c:y val="0.28037786694259786"/>
          <c:w val="0.92020405494195723"/>
          <c:h val="0.429233323159610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Sheet4!$B$2</c:f>
              <c:strCache>
                <c:ptCount val="1"/>
                <c:pt idx="0">
                  <c:v>Consumer Price Index (CPI) RN Мacedonia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Sheet4!$C$1:$V$1</c:f>
              <c:strCache>
                <c:ptCount val="9"/>
                <c:pt idx="0">
                  <c:v>12/2021</c:v>
                </c:pt>
                <c:pt idx="1">
                  <c:v>12/2022</c:v>
                </c:pt>
                <c:pt idx="2">
                  <c:v>12/2023</c:v>
                </c:pt>
                <c:pt idx="3">
                  <c:v>01/2024</c:v>
                </c:pt>
                <c:pt idx="4">
                  <c:v>02/2024</c:v>
                </c:pt>
                <c:pt idx="5">
                  <c:v>03.2024</c:v>
                </c:pt>
                <c:pt idx="6">
                  <c:v>12/2024</c:v>
                </c:pt>
                <c:pt idx="7">
                  <c:v>12/2025</c:v>
                </c:pt>
                <c:pt idx="8">
                  <c:v>12/2026</c:v>
                </c:pt>
              </c:strCache>
            </c:strRef>
          </c:cat>
          <c:val>
            <c:numRef>
              <c:f>Sheet4!$C$2:$V$2</c:f>
              <c:numCache>
                <c:formatCode>0.0%</c:formatCode>
                <c:ptCount val="9"/>
                <c:pt idx="0">
                  <c:v>3.2000000000000001E-2</c:v>
                </c:pt>
                <c:pt idx="1">
                  <c:v>0.14199999999999999</c:v>
                </c:pt>
                <c:pt idx="2">
                  <c:v>9.4E-2</c:v>
                </c:pt>
                <c:pt idx="3">
                  <c:v>3.2000000000000001E-2</c:v>
                </c:pt>
                <c:pt idx="4">
                  <c:v>3.1E-2</c:v>
                </c:pt>
                <c:pt idx="5">
                  <c:v>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2D-4C2C-876E-444F64123A4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47"/>
        <c:axId val="349526559"/>
        <c:axId val="349525119"/>
      </c:barChart>
      <c:lineChart>
        <c:grouping val="standard"/>
        <c:varyColors val="0"/>
        <c:ser>
          <c:idx val="1"/>
          <c:order val="1"/>
          <c:tx>
            <c:strRef>
              <c:f>Sheet4!$B$3</c:f>
              <c:strCache>
                <c:ptCount val="1"/>
                <c:pt idx="0">
                  <c:v>Forcast NBRSM   4'24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Pt>
            <c:idx val="7"/>
            <c:marker>
              <c:symbol val="none"/>
            </c:marker>
            <c:bubble3D val="0"/>
            <c:spPr>
              <a:ln w="22225" cap="rnd">
                <a:solidFill>
                  <a:srgbClr val="FFFF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0D2D-4C2C-876E-444F64123A40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22225" cap="rnd">
                <a:solidFill>
                  <a:srgbClr val="FFFF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0D2D-4C2C-876E-444F64123A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Sheet4!$C$1:$V$1</c:f>
              <c:strCache>
                <c:ptCount val="9"/>
                <c:pt idx="0">
                  <c:v>12/2021</c:v>
                </c:pt>
                <c:pt idx="1">
                  <c:v>12/2022</c:v>
                </c:pt>
                <c:pt idx="2">
                  <c:v>12/2023</c:v>
                </c:pt>
                <c:pt idx="3">
                  <c:v>01/2024</c:v>
                </c:pt>
                <c:pt idx="4">
                  <c:v>02/2024</c:v>
                </c:pt>
                <c:pt idx="5">
                  <c:v>03.2024</c:v>
                </c:pt>
                <c:pt idx="6">
                  <c:v>12/2024</c:v>
                </c:pt>
                <c:pt idx="7">
                  <c:v>12/2025</c:v>
                </c:pt>
                <c:pt idx="8">
                  <c:v>12/2026</c:v>
                </c:pt>
              </c:strCache>
            </c:strRef>
          </c:cat>
          <c:val>
            <c:numRef>
              <c:f>Sheet4!$C$3:$V$3</c:f>
              <c:numCache>
                <c:formatCode>General</c:formatCode>
                <c:ptCount val="9"/>
                <c:pt idx="6" formatCode="0.0%">
                  <c:v>3.5000000000000003E-2</c:v>
                </c:pt>
                <c:pt idx="7" formatCode="0.0%">
                  <c:v>0.02</c:v>
                </c:pt>
                <c:pt idx="8" formatCode="0.0%">
                  <c:v>0.02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D2D-4C2C-876E-444F64123A40}"/>
            </c:ext>
          </c:extLst>
        </c:ser>
        <c:ser>
          <c:idx val="2"/>
          <c:order val="2"/>
          <c:tx>
            <c:strRef>
              <c:f>Sheet4!$B$4</c:f>
              <c:strCache>
                <c:ptCount val="1"/>
                <c:pt idx="0">
                  <c:v>Consumer Price Index (CPI) EU</c:v>
                </c:pt>
              </c:strCache>
            </c:strRef>
          </c:tx>
          <c:spPr>
            <a:ln w="2222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Sheet4!$C$1:$V$1</c:f>
              <c:strCache>
                <c:ptCount val="9"/>
                <c:pt idx="0">
                  <c:v>12/2021</c:v>
                </c:pt>
                <c:pt idx="1">
                  <c:v>12/2022</c:v>
                </c:pt>
                <c:pt idx="2">
                  <c:v>12/2023</c:v>
                </c:pt>
                <c:pt idx="3">
                  <c:v>01/2024</c:v>
                </c:pt>
                <c:pt idx="4">
                  <c:v>02/2024</c:v>
                </c:pt>
                <c:pt idx="5">
                  <c:v>03.2024</c:v>
                </c:pt>
                <c:pt idx="6">
                  <c:v>12/2024</c:v>
                </c:pt>
                <c:pt idx="7">
                  <c:v>12/2025</c:v>
                </c:pt>
                <c:pt idx="8">
                  <c:v>12/2026</c:v>
                </c:pt>
              </c:strCache>
            </c:strRef>
          </c:cat>
          <c:val>
            <c:numRef>
              <c:f>Sheet4!$C$4:$V$4</c:f>
              <c:numCache>
                <c:formatCode>0.0%</c:formatCode>
                <c:ptCount val="9"/>
                <c:pt idx="0">
                  <c:v>0.05</c:v>
                </c:pt>
                <c:pt idx="1">
                  <c:v>9.1999999999999998E-2</c:v>
                </c:pt>
                <c:pt idx="2">
                  <c:v>2.9000000000000001E-2</c:v>
                </c:pt>
                <c:pt idx="3">
                  <c:v>2.8000000000000001E-2</c:v>
                </c:pt>
                <c:pt idx="4">
                  <c:v>2.5999999999999999E-2</c:v>
                </c:pt>
                <c:pt idx="5">
                  <c:v>2.4E-2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D2D-4C2C-876E-444F64123A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9526559"/>
        <c:axId val="349525119"/>
      </c:lineChart>
      <c:catAx>
        <c:axId val="34952655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525119"/>
        <c:crosses val="autoZero"/>
        <c:auto val="1"/>
        <c:lblAlgn val="ctr"/>
        <c:lblOffset val="100"/>
        <c:noMultiLvlLbl val="0"/>
      </c:catAx>
      <c:valAx>
        <c:axId val="349525119"/>
        <c:scaling>
          <c:orientation val="minMax"/>
          <c:max val="0.15000000000000002"/>
        </c:scaling>
        <c:delete val="1"/>
        <c:axPos val="l"/>
        <c:numFmt formatCode="0.0%" sourceLinked="1"/>
        <c:majorTickMark val="none"/>
        <c:minorTickMark val="none"/>
        <c:tickLblPos val="nextTo"/>
        <c:crossAx val="34952655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Loans - </a:t>
            </a:r>
            <a:r>
              <a:rPr lang="mk-MK" sz="1800" b="0" i="0" baseline="0" dirty="0">
                <a:effectLst/>
              </a:rPr>
              <a:t> </a:t>
            </a:r>
            <a:r>
              <a:rPr lang="en-US" sz="1800" b="0" i="0" baseline="0" dirty="0">
                <a:effectLst/>
              </a:rPr>
              <a:t>households</a:t>
            </a:r>
            <a:endParaRPr lang="en-US" sz="9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1000" b="1" i="0" u="none" strike="noStrike" baseline="0" dirty="0">
                <a:solidFill>
                  <a:srgbClr val="002060"/>
                </a:solidFill>
              </a:rPr>
              <a:t>Loans - </a:t>
            </a:r>
            <a:r>
              <a:rPr lang="mk-MK" sz="1000" b="1" dirty="0">
                <a:solidFill>
                  <a:srgbClr val="002060"/>
                </a:solidFill>
              </a:rPr>
              <a:t> </a:t>
            </a:r>
            <a:r>
              <a:rPr lang="en-US" sz="1000" b="1" i="0" u="none" strike="noStrike" baseline="0" dirty="0">
                <a:solidFill>
                  <a:srgbClr val="002060"/>
                </a:solidFill>
              </a:rPr>
              <a:t>households</a:t>
            </a:r>
            <a:endParaRPr lang="en-US" sz="1000" b="1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'12.2010-9.2021'!$GA$33</c:f>
              <c:strCache>
                <c:ptCount val="1"/>
                <c:pt idx="0">
                  <c:v>30.09.2021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47-4083-A4BF-E0EA5A4E1FE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47-4083-A4BF-E0EA5A4E1FE8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47-4083-A4BF-E0EA5A4E1FE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real estate loans</a:t>
                    </a:r>
                    <a:r>
                      <a:rPr lang="en-US" baseline="0" dirty="0"/>
                      <a:t>
 35 %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867056174296817"/>
                      <c:h val="0.2687096675325337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9647-4083-A4BF-E0EA5A4E1FE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Credit cards &amp;</a:t>
                    </a:r>
                    <a:r>
                      <a:rPr lang="en-US" baseline="0" dirty="0"/>
                      <a:t> consumer loans
64 %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449426622109127"/>
                      <c:h val="0.3312948781834216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9647-4083-A4BF-E0EA5A4E1FE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/>
                      <a:t>Car loans
0,17%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50031167274908"/>
                      <c:h val="0.2048123979581470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9647-4083-A4BF-E0EA5A4E1F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'12.2010-9.2021'!$FZ$34:$FZ$36</c:f>
              <c:strCache>
                <c:ptCount val="3"/>
                <c:pt idx="0">
                  <c:v>Стамбени кредити</c:v>
                </c:pt>
                <c:pt idx="1">
                  <c:v>Картички и потрошувачки кредити</c:v>
                </c:pt>
                <c:pt idx="2">
                  <c:v>автомобилски кредити</c:v>
                </c:pt>
              </c:strCache>
            </c:strRef>
          </c:cat>
          <c:val>
            <c:numRef>
              <c:f>'12.2010-9.2021'!$GA$34:$GA$36</c:f>
              <c:numCache>
                <c:formatCode>0.0%</c:formatCode>
                <c:ptCount val="3"/>
                <c:pt idx="0" formatCode="0.00%">
                  <c:v>0.30889098450713698</c:v>
                </c:pt>
                <c:pt idx="1">
                  <c:v>0.67088072737990112</c:v>
                </c:pt>
                <c:pt idx="2" formatCode="0.00%">
                  <c:v>1.1669101711402723E-3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47-4083-A4BF-E0EA5A4E1FE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2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en-GB" sz="1400" b="1" i="0" u="none" strike="noStrike" kern="1200" cap="none" spc="0" normalizeH="0" baseline="0" dirty="0">
                <a:solidFill>
                  <a:srgbClr val="FF0000"/>
                </a:solidFill>
              </a:rPr>
              <a:t>LOANS</a:t>
            </a:r>
            <a:endParaRPr lang="mk-MK" sz="1400" b="1" i="0" u="none" strike="noStrike" kern="1200" cap="none" spc="0" normalizeH="0" baseline="0" dirty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FF0000"/>
                </a:solidFill>
              </a:defRPr>
            </a:pPr>
            <a:endParaRPr lang="mk-MK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320" b="1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'Вкупна актива'!$ET$16</c:f>
              <c:strCache>
                <c:ptCount val="1"/>
                <c:pt idx="0">
                  <c:v>Кредити</c:v>
                </c:pt>
              </c:strCache>
            </c:strRef>
          </c:tx>
          <c:spPr>
            <a:ln w="31750" cap="rnd">
              <a:solidFill>
                <a:srgbClr val="00B0F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'Вкупна актива'!$EU$13:$EY$14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'Вкупна актива'!$EU$16:$EY$16</c:f>
              <c:numCache>
                <c:formatCode>_(* #,##0_);_(* \(#,##0\);_(* "-"??_);_(@_)</c:formatCode>
                <c:ptCount val="5"/>
                <c:pt idx="0" formatCode="#,##0">
                  <c:v>422522</c:v>
                </c:pt>
                <c:pt idx="1">
                  <c:v>419129</c:v>
                </c:pt>
                <c:pt idx="2" formatCode="#,##0">
                  <c:v>430213</c:v>
                </c:pt>
                <c:pt idx="3" formatCode="#,##0">
                  <c:v>432312</c:v>
                </c:pt>
                <c:pt idx="4" formatCode="#,##0">
                  <c:v>440560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8D-482F-BA32-D12E9434610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3887151"/>
        <c:axId val="203892431"/>
      </c:lineChart>
      <c:catAx>
        <c:axId val="2038871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892431"/>
        <c:crosses val="autoZero"/>
        <c:auto val="1"/>
        <c:lblAlgn val="ctr"/>
        <c:lblOffset val="100"/>
        <c:noMultiLvlLbl val="0"/>
      </c:catAx>
      <c:valAx>
        <c:axId val="203892431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03887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002060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pPr>
            <a:r>
              <a:rPr lang="en-GB" sz="1600" b="1" i="0" u="none" strike="noStrike" kern="1200" cap="none" spc="0" normalizeH="0" baseline="0" dirty="0">
                <a:solidFill>
                  <a:srgbClr val="FF0000"/>
                </a:solidFill>
              </a:rPr>
              <a:t>Structure of loans</a:t>
            </a:r>
            <a:endParaRPr lang="en-US" sz="1600" b="1" i="0" u="none" strike="noStrike" kern="1200" cap="none" spc="0" normalizeH="0" baseline="0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rgbClr val="FF0000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Sheet1!$B$20</c:f>
              <c:strCache>
                <c:ptCount val="1"/>
                <c:pt idx="0">
                  <c:v>NON.FIN.COM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Sheet1!$C$18:$G$19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Sheet1!$C$20:$G$20</c:f>
              <c:numCache>
                <c:formatCode>0%</c:formatCode>
                <c:ptCount val="5"/>
                <c:pt idx="0">
                  <c:v>0.49</c:v>
                </c:pt>
                <c:pt idx="1">
                  <c:v>0.48</c:v>
                </c:pt>
                <c:pt idx="2">
                  <c:v>0.48</c:v>
                </c:pt>
                <c:pt idx="3">
                  <c:v>0.48</c:v>
                </c:pt>
                <c:pt idx="4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74-45F9-A601-1447B25E2ACB}"/>
            </c:ext>
          </c:extLst>
        </c:ser>
        <c:ser>
          <c:idx val="1"/>
          <c:order val="1"/>
          <c:tx>
            <c:strRef>
              <c:f>Sheet1!$B$21</c:f>
              <c:strCache>
                <c:ptCount val="1"/>
                <c:pt idx="0">
                  <c:v>HOUSHOLDS</c:v>
                </c:pt>
              </c:strCache>
            </c:strRef>
          </c:tx>
          <c:spPr>
            <a:noFill/>
            <a:ln>
              <a:solidFill>
                <a:srgbClr val="FFFF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Sheet1!$C$18:$G$19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Sheet1!$C$21:$G$21</c:f>
              <c:numCache>
                <c:formatCode>0%</c:formatCode>
                <c:ptCount val="5"/>
                <c:pt idx="0">
                  <c:v>0.5</c:v>
                </c:pt>
                <c:pt idx="1">
                  <c:v>0.51</c:v>
                </c:pt>
                <c:pt idx="2">
                  <c:v>0.51</c:v>
                </c:pt>
                <c:pt idx="3">
                  <c:v>0.51</c:v>
                </c:pt>
                <c:pt idx="4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74-45F9-A601-1447B25E2AC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15442815"/>
        <c:axId val="1715452415"/>
      </c:barChart>
      <c:catAx>
        <c:axId val="171544281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15452415"/>
        <c:crosses val="autoZero"/>
        <c:auto val="1"/>
        <c:lblAlgn val="ctr"/>
        <c:lblOffset val="100"/>
        <c:noMultiLvlLbl val="0"/>
      </c:catAx>
      <c:valAx>
        <c:axId val="171545241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715442815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en-US" sz="1200" dirty="0">
                <a:solidFill>
                  <a:srgbClr val="002060"/>
                </a:solidFill>
                <a:latin typeface="+mn-lt"/>
              </a:rPr>
              <a:t>LOANS</a:t>
            </a:r>
            <a:endParaRPr lang="mk-MK" sz="1200" dirty="0">
              <a:solidFill>
                <a:srgbClr val="002060"/>
              </a:solidFill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'Анекс 9'!$C$31</c:f>
              <c:strCache>
                <c:ptCount val="1"/>
                <c:pt idx="0">
                  <c:v>Кредити</c:v>
                </c:pt>
              </c:strCache>
            </c:strRef>
          </c:tx>
          <c:spPr>
            <a:ln w="22225" cap="rnd">
              <a:solidFill>
                <a:srgbClr val="FFFF6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'Анекс 9'!$D$30:$H$30</c:f>
              <c:strCache>
                <c:ptCount val="5"/>
                <c:pt idx="0">
                  <c:v>3/2023</c:v>
                </c:pt>
                <c:pt idx="1">
                  <c:v>6/2023</c:v>
                </c:pt>
                <c:pt idx="2">
                  <c:v>9/2023</c:v>
                </c:pt>
                <c:pt idx="3">
                  <c:v>10/2023</c:v>
                </c:pt>
                <c:pt idx="4">
                  <c:v>3/2024</c:v>
                </c:pt>
              </c:strCache>
            </c:strRef>
          </c:cat>
          <c:val>
            <c:numRef>
              <c:f>'Анекс 9'!$D$31:$H$31</c:f>
              <c:numCache>
                <c:formatCode>_(* #,##0_);_(* \(#,##0\);_(* "-"??_);_(@_)</c:formatCode>
                <c:ptCount val="5"/>
                <c:pt idx="0">
                  <c:v>419129</c:v>
                </c:pt>
                <c:pt idx="1">
                  <c:v>430213</c:v>
                </c:pt>
                <c:pt idx="2">
                  <c:v>432312</c:v>
                </c:pt>
                <c:pt idx="3">
                  <c:v>440560</c:v>
                </c:pt>
                <c:pt idx="4">
                  <c:v>444977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50-453C-8707-D16D514FCA4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82656848"/>
        <c:axId val="597253552"/>
      </c:lineChart>
      <c:catAx>
        <c:axId val="1682656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253552"/>
        <c:crosses val="autoZero"/>
        <c:auto val="1"/>
        <c:lblAlgn val="ctr"/>
        <c:lblOffset val="100"/>
        <c:noMultiLvlLbl val="0"/>
      </c:catAx>
      <c:valAx>
        <c:axId val="59725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2656848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u="none" strike="noStrike" kern="1200" cap="none" spc="20" baseline="0" dirty="0">
                <a:solidFill>
                  <a:srgbClr val="FF0000"/>
                </a:solidFill>
              </a:rPr>
              <a:t>Loan concentration by climate policy relevant sectors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Sheet1!$C$1:$C$3</c:f>
              <c:strCache>
                <c:ptCount val="3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Sheet1!$B$4:$B$10</c:f>
              <c:strCache>
                <c:ptCount val="7"/>
                <c:pt idx="0">
                  <c:v>Кредитна изложеност на банките врз основа на кредитите на нефинансиските друштва во климатски чувствителни дејности (во 000 MKD)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Sheet1!$C$4:$C$10</c:f>
              <c:numCache>
                <c:formatCode>#,##0</c:formatCode>
                <c:ptCount val="7"/>
                <c:pt idx="0">
                  <c:v>108624891</c:v>
                </c:pt>
                <c:pt idx="1">
                  <c:v>10184994</c:v>
                </c:pt>
                <c:pt idx="2">
                  <c:v>15531517</c:v>
                </c:pt>
                <c:pt idx="3">
                  <c:v>25823231</c:v>
                </c:pt>
                <c:pt idx="4">
                  <c:v>28850095</c:v>
                </c:pt>
                <c:pt idx="5">
                  <c:v>23326012</c:v>
                </c:pt>
                <c:pt idx="6">
                  <c:v>4909042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BF-4930-8142-E708DB02AD8E}"/>
            </c:ext>
          </c:extLst>
        </c:ser>
        <c:ser>
          <c:idx val="1"/>
          <c:order val="1"/>
          <c:tx>
            <c:strRef>
              <c:f>Sheet1!$D$1:$D$3</c:f>
              <c:strCache>
                <c:ptCount val="3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Sheet1!$B$4:$B$10</c:f>
              <c:strCache>
                <c:ptCount val="7"/>
                <c:pt idx="0">
                  <c:v>Кредитна изложеност на банките врз основа на кредитите на нефинансиските друштва во климатски чувствителни дејности (во 000 MKD)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Sheet1!$D$4:$D$10</c:f>
              <c:numCache>
                <c:formatCode>#,##0</c:formatCode>
                <c:ptCount val="7"/>
                <c:pt idx="0">
                  <c:v>108611723</c:v>
                </c:pt>
                <c:pt idx="1">
                  <c:v>9426158</c:v>
                </c:pt>
                <c:pt idx="2">
                  <c:v>14368063</c:v>
                </c:pt>
                <c:pt idx="3">
                  <c:v>23527724</c:v>
                </c:pt>
                <c:pt idx="4">
                  <c:v>32548173</c:v>
                </c:pt>
                <c:pt idx="5">
                  <c:v>23873735</c:v>
                </c:pt>
                <c:pt idx="6">
                  <c:v>4867870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BF-4930-8142-E708DB02AD8E}"/>
            </c:ext>
          </c:extLst>
        </c:ser>
        <c:ser>
          <c:idx val="2"/>
          <c:order val="2"/>
          <c:tx>
            <c:strRef>
              <c:f>Sheet1!$E$1:$E$3</c:f>
              <c:strCache>
                <c:ptCount val="3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Sheet1!$B$4:$B$10</c:f>
              <c:strCache>
                <c:ptCount val="7"/>
                <c:pt idx="0">
                  <c:v>Кредитна изложеност на банките врз основа на кредитите на нефинансиските друштва во климатски чувствителни дејности (во 000 MKD)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Sheet1!$E$4:$E$10</c:f>
              <c:numCache>
                <c:formatCode>#,##0</c:formatCode>
                <c:ptCount val="7"/>
                <c:pt idx="0">
                  <c:v>114665584</c:v>
                </c:pt>
                <c:pt idx="1">
                  <c:v>10483231</c:v>
                </c:pt>
                <c:pt idx="2">
                  <c:v>12457365</c:v>
                </c:pt>
                <c:pt idx="3">
                  <c:v>26167894</c:v>
                </c:pt>
                <c:pt idx="4">
                  <c:v>34826592</c:v>
                </c:pt>
                <c:pt idx="5">
                  <c:v>25944962</c:v>
                </c:pt>
                <c:pt idx="6">
                  <c:v>4785540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BF-4930-8142-E708DB02AD8E}"/>
            </c:ext>
          </c:extLst>
        </c:ser>
        <c:ser>
          <c:idx val="3"/>
          <c:order val="3"/>
          <c:tx>
            <c:strRef>
              <c:f>Sheet1!$F$1:$F$3</c:f>
              <c:strCache>
                <c:ptCount val="3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Sheet1!$B$4:$B$10</c:f>
              <c:strCache>
                <c:ptCount val="7"/>
                <c:pt idx="0">
                  <c:v>Кредитна изложеност на банките врз основа на кредитите на нефинансиските друштва во климатски чувствителни дејности (во 000 MKD)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Sheet1!$F$4:$F$10</c:f>
              <c:numCache>
                <c:formatCode>#,##0</c:formatCode>
                <c:ptCount val="7"/>
                <c:pt idx="0">
                  <c:v>123072258</c:v>
                </c:pt>
                <c:pt idx="1">
                  <c:v>11055220</c:v>
                </c:pt>
                <c:pt idx="2">
                  <c:v>13279623</c:v>
                </c:pt>
                <c:pt idx="3">
                  <c:v>29498806</c:v>
                </c:pt>
                <c:pt idx="4">
                  <c:v>36177965</c:v>
                </c:pt>
                <c:pt idx="5">
                  <c:v>27786316</c:v>
                </c:pt>
                <c:pt idx="6">
                  <c:v>5274328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BF-4930-8142-E708DB02AD8E}"/>
            </c:ext>
          </c:extLst>
        </c:ser>
        <c:ser>
          <c:idx val="4"/>
          <c:order val="4"/>
          <c:tx>
            <c:strRef>
              <c:f>Sheet1!$G$1:$G$3</c:f>
              <c:strCache>
                <c:ptCount val="3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Sheet1!$B$4:$B$10</c:f>
              <c:strCache>
                <c:ptCount val="7"/>
                <c:pt idx="0">
                  <c:v>Кредитна изложеност на банките врз основа на кредитите на нефинансиските друштва во климатски чувствителни дејности (во 000 MKD)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Sheet1!$G$4:$G$10</c:f>
              <c:numCache>
                <c:formatCode>#,##0</c:formatCode>
                <c:ptCount val="7"/>
                <c:pt idx="0">
                  <c:v>134006636</c:v>
                </c:pt>
                <c:pt idx="1">
                  <c:v>10625262</c:v>
                </c:pt>
                <c:pt idx="2">
                  <c:v>15418847</c:v>
                </c:pt>
                <c:pt idx="3">
                  <c:v>28028559</c:v>
                </c:pt>
                <c:pt idx="4">
                  <c:v>44246919</c:v>
                </c:pt>
                <c:pt idx="5">
                  <c:v>29984378</c:v>
                </c:pt>
                <c:pt idx="6">
                  <c:v>5702671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BF-4930-8142-E708DB02AD8E}"/>
            </c:ext>
          </c:extLst>
        </c:ser>
        <c:ser>
          <c:idx val="5"/>
          <c:order val="5"/>
          <c:tx>
            <c:strRef>
              <c:f>Sheet1!$H$1:$H$3</c:f>
              <c:strCache>
                <c:ptCount val="3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Sheet1!$B$4:$B$10</c:f>
              <c:strCache>
                <c:ptCount val="7"/>
                <c:pt idx="0">
                  <c:v>Кредитна изложеност на банките врз основа на кредитите на нефинансиските друштва во климатски чувствителни дејности (во 000 MKD)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Sheet1!$H$4:$H$10</c:f>
              <c:numCache>
                <c:formatCode>#,##0</c:formatCode>
                <c:ptCount val="7"/>
                <c:pt idx="0">
                  <c:v>146330107</c:v>
                </c:pt>
                <c:pt idx="1">
                  <c:v>9686563</c:v>
                </c:pt>
                <c:pt idx="2">
                  <c:v>20382368</c:v>
                </c:pt>
                <c:pt idx="3">
                  <c:v>31873766</c:v>
                </c:pt>
                <c:pt idx="4">
                  <c:v>47521905</c:v>
                </c:pt>
                <c:pt idx="5">
                  <c:v>31251017</c:v>
                </c:pt>
                <c:pt idx="6">
                  <c:v>5614488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6BF-4930-8142-E708DB02AD8E}"/>
            </c:ext>
          </c:extLst>
        </c:ser>
        <c:ser>
          <c:idx val="6"/>
          <c:order val="6"/>
          <c:tx>
            <c:strRef>
              <c:f>Sheet1!$I$1:$I$3</c:f>
              <c:strCache>
                <c:ptCount val="3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Sheet1!$B$4:$B$10</c:f>
              <c:strCache>
                <c:ptCount val="7"/>
                <c:pt idx="0">
                  <c:v>Кредитна изложеност на банките врз основа на кредитите на нефинансиските друштва во климатски чувствителни дејности (во 000 MKD)</c:v>
                </c:pt>
                <c:pt idx="1">
                  <c:v>Fossil fuels</c:v>
                </c:pt>
                <c:pt idx="2">
                  <c:v>Utilities</c:v>
                </c:pt>
                <c:pt idx="3">
                  <c:v>Energy-intensive sectors</c:v>
                </c:pt>
                <c:pt idx="4">
                  <c:v>Buildings</c:v>
                </c:pt>
                <c:pt idx="5">
                  <c:v>Transportation</c:v>
                </c:pt>
                <c:pt idx="6">
                  <c:v>Agriculture </c:v>
                </c:pt>
              </c:strCache>
            </c:strRef>
          </c:cat>
          <c:val>
            <c:numRef>
              <c:f>Sheet1!$I$4:$I$10</c:f>
              <c:numCache>
                <c:formatCode>#,##0</c:formatCode>
                <c:ptCount val="7"/>
                <c:pt idx="0">
                  <c:v>156327146</c:v>
                </c:pt>
                <c:pt idx="1">
                  <c:v>9234662</c:v>
                </c:pt>
                <c:pt idx="2">
                  <c:v>25452804</c:v>
                </c:pt>
                <c:pt idx="3">
                  <c:v>30379477</c:v>
                </c:pt>
                <c:pt idx="4">
                  <c:v>53619775</c:v>
                </c:pt>
                <c:pt idx="5">
                  <c:v>32213811</c:v>
                </c:pt>
                <c:pt idx="6">
                  <c:v>5426617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BF-4930-8142-E708DB02AD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93807359"/>
        <c:axId val="1793808319"/>
      </c:barChart>
      <c:catAx>
        <c:axId val="17938073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3808319"/>
        <c:crosses val="autoZero"/>
        <c:auto val="1"/>
        <c:lblAlgn val="ctr"/>
        <c:lblOffset val="100"/>
        <c:noMultiLvlLbl val="0"/>
      </c:catAx>
      <c:valAx>
        <c:axId val="17938083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3807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rgbClr val="411B45"/>
                </a:solidFill>
                <a:latin typeface="+mn-lt"/>
                <a:ea typeface="+mj-ea"/>
                <a:cs typeface="+mj-cs"/>
              </a:defRPr>
            </a:pPr>
            <a:r>
              <a:rPr lang="en-GB" sz="1600" b="1" i="0" u="none" strike="noStrike" kern="1200" cap="none" spc="0" normalizeH="0" baseline="0" dirty="0">
                <a:solidFill>
                  <a:srgbClr val="002060"/>
                </a:solidFill>
              </a:rPr>
              <a:t>NPL Coverage - Coverage of non-performing loans with impairment</a:t>
            </a:r>
            <a:endParaRPr lang="ru-RU" sz="1600" b="1" i="0" u="none" strike="noStrike" dirty="0">
              <a:solidFill>
                <a:srgbClr val="00206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rgbClr val="411B45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2219344"/>
        <c:axId val="1832608400"/>
      </c:lineChart>
      <c:catAx>
        <c:axId val="47221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2608400"/>
        <c:crosses val="autoZero"/>
        <c:auto val="1"/>
        <c:lblAlgn val="ctr"/>
        <c:lblOffset val="100"/>
        <c:noMultiLvlLbl val="0"/>
      </c:catAx>
      <c:valAx>
        <c:axId val="183260840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472219344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FF0000"/>
                </a:solidFill>
                <a:effectLst/>
              </a:rPr>
              <a:t>Non-performing loans</a:t>
            </a:r>
            <a:r>
              <a:rPr lang="ru-RU" sz="1100" b="1" i="0" u="none" strike="noStrike" kern="1200" cap="none" spc="0" normalizeH="0" baseline="0" dirty="0">
                <a:solidFill>
                  <a:srgbClr val="FF0000"/>
                </a:solidFill>
                <a:effectLst/>
              </a:rPr>
              <a:t>  /</a:t>
            </a:r>
            <a:r>
              <a:rPr lang="en-GB" sz="1100" b="1" i="0" u="none" strike="noStrike" kern="1200" cap="none" spc="0" normalizeH="0" baseline="0" dirty="0">
                <a:solidFill>
                  <a:srgbClr val="FF0000"/>
                </a:solidFill>
                <a:effectLst/>
              </a:rPr>
              <a:t> Total loans</a:t>
            </a:r>
            <a:endParaRPr lang="ru-RU" sz="1100" b="1" i="0" u="none" strike="noStrike" kern="1200" cap="none" spc="0" normalizeH="0" baseline="0" dirty="0">
              <a:solidFill>
                <a:srgbClr val="FF0000"/>
              </a:solidFill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pPr>
            <a:endParaRPr lang="en-US" sz="1100" b="0" dirty="0"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cap="none" spc="0" normalizeH="0" baseline="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Sheet1!$A$27</c:f>
              <c:strCache>
                <c:ptCount val="1"/>
                <c:pt idx="0">
                  <c:v>Non performing loans (NPL)</c:v>
                </c:pt>
              </c:strCache>
            </c:strRef>
          </c:tx>
          <c:spPr>
            <a:noFill/>
            <a:ln>
              <a:solidFill>
                <a:srgbClr val="FFFF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3/2023</c:v>
                </c:pt>
                <c:pt idx="1">
                  <c:v>6/2023</c:v>
                </c:pt>
                <c:pt idx="2">
                  <c:v>9/2023</c:v>
                </c:pt>
                <c:pt idx="3">
                  <c:v>12/2023</c:v>
                </c:pt>
                <c:pt idx="4">
                  <c:v>3/2024</c:v>
                </c:pt>
              </c:strCache>
            </c:strRef>
          </c:cat>
          <c:val>
            <c:numRef>
              <c:f>Sheet1!$B$27:$F$27</c:f>
              <c:numCache>
                <c:formatCode>0.00%</c:formatCode>
                <c:ptCount val="5"/>
                <c:pt idx="0">
                  <c:v>2.8500000000000001E-2</c:v>
                </c:pt>
                <c:pt idx="1">
                  <c:v>2.87E-2</c:v>
                </c:pt>
                <c:pt idx="2">
                  <c:v>2.8199999999999999E-2</c:v>
                </c:pt>
                <c:pt idx="3">
                  <c:v>2.7699999999999999E-2</c:v>
                </c:pt>
                <c:pt idx="4">
                  <c:v>3.0599999999999999E-2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D9-4E19-A200-D0B36B7E61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8735392"/>
        <c:axId val="962469840"/>
      </c:barChart>
      <c:lineChart>
        <c:grouping val="standard"/>
        <c:varyColors val="0"/>
        <c:ser>
          <c:idx val="2"/>
          <c:order val="1"/>
          <c:tx>
            <c:strRef>
              <c:f>Sheet1!$A$28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3/2023</c:v>
                </c:pt>
                <c:pt idx="1">
                  <c:v>6/2023</c:v>
                </c:pt>
                <c:pt idx="2">
                  <c:v>9/2023</c:v>
                </c:pt>
                <c:pt idx="3">
                  <c:v>12/2023</c:v>
                </c:pt>
                <c:pt idx="4">
                  <c:v>3/2024</c:v>
                </c:pt>
              </c:strCache>
            </c:strRef>
          </c:cat>
          <c:val>
            <c:numRef>
              <c:f>Sheet1!$B$28:$F$28</c:f>
              <c:numCache>
                <c:formatCode>0.00%</c:formatCode>
                <c:ptCount val="5"/>
                <c:pt idx="0">
                  <c:v>2.24E-2</c:v>
                </c:pt>
                <c:pt idx="1">
                  <c:v>2.2599999999999999E-2</c:v>
                </c:pt>
                <c:pt idx="2">
                  <c:v>2.2700000000000001E-2</c:v>
                </c:pt>
                <c:pt idx="3">
                  <c:v>2.3E-2</c:v>
                </c:pt>
                <c:pt idx="4">
                  <c:v>2.3099999999999999E-2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D9-4E19-A200-D0B36B7E610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38735392"/>
        <c:axId val="962469840"/>
      </c:lineChart>
      <c:catAx>
        <c:axId val="53873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2469840"/>
        <c:crosses val="autoZero"/>
        <c:auto val="1"/>
        <c:lblAlgn val="ctr"/>
        <c:lblOffset val="100"/>
        <c:noMultiLvlLbl val="0"/>
      </c:catAx>
      <c:valAx>
        <c:axId val="962469840"/>
        <c:scaling>
          <c:orientation val="minMax"/>
          <c:min val="2.0000000000000004E-2"/>
        </c:scaling>
        <c:delete val="1"/>
        <c:axPos val="l"/>
        <c:numFmt formatCode="0.00%" sourceLinked="1"/>
        <c:majorTickMark val="none"/>
        <c:minorTickMark val="none"/>
        <c:tickLblPos val="nextTo"/>
        <c:crossAx val="538735392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j-ea"/>
                <a:cs typeface="+mj-cs"/>
              </a:defRPr>
            </a:pPr>
            <a:r>
              <a:rPr lang="en-GB" sz="1100" b="1" i="0" u="none" strike="noStrike" kern="1200" cap="none" spc="0" normalizeH="0" baseline="0" dirty="0">
                <a:solidFill>
                  <a:srgbClr val="FF0000"/>
                </a:solidFill>
              </a:rPr>
              <a:t>Coverage - Coverage of non-performing loans with impairment</a:t>
            </a:r>
            <a:endParaRPr lang="en-US" sz="1100" b="0" i="0" u="none" strike="noStrike" kern="1200" cap="none" spc="0" normalizeH="0" baseline="0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cap="none" spc="0" normalizeH="0" baseline="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Sheet1!$A$30</c:f>
              <c:strCache>
                <c:ptCount val="1"/>
                <c:pt idx="0">
                  <c:v>Coverage with impairment 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FFFF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Sheet1!$B$29:$F$29</c:f>
              <c:strCache>
                <c:ptCount val="5"/>
                <c:pt idx="0">
                  <c:v>3/2023</c:v>
                </c:pt>
                <c:pt idx="1">
                  <c:v>6/2023</c:v>
                </c:pt>
                <c:pt idx="2">
                  <c:v>9/2023</c:v>
                </c:pt>
                <c:pt idx="3">
                  <c:v>12/2023</c:v>
                </c:pt>
                <c:pt idx="4">
                  <c:v>3/2024</c:v>
                </c:pt>
              </c:strCache>
            </c:strRef>
          </c:cat>
          <c:val>
            <c:numRef>
              <c:f>Sheet1!$B$30:$F$30</c:f>
              <c:numCache>
                <c:formatCode>0.00%</c:formatCode>
                <c:ptCount val="5"/>
                <c:pt idx="0">
                  <c:v>0.71060000000000001</c:v>
                </c:pt>
                <c:pt idx="1">
                  <c:v>0.70420000000000005</c:v>
                </c:pt>
                <c:pt idx="2">
                  <c:v>0.69430000000000003</c:v>
                </c:pt>
                <c:pt idx="3">
                  <c:v>0.70099999999999996</c:v>
                </c:pt>
                <c:pt idx="4">
                  <c:v>0.63429999999999997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29-4F8C-AA80-84719F0F7F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axId val="1795620591"/>
        <c:axId val="1795635471"/>
      </c:barChart>
      <c:lineChart>
        <c:grouping val="standard"/>
        <c:varyColors val="0"/>
        <c:ser>
          <c:idx val="1"/>
          <c:order val="1"/>
          <c:tx>
            <c:strRef>
              <c:f>Sheet1!$A$31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Sheet1!$B$29:$F$29</c:f>
              <c:strCache>
                <c:ptCount val="5"/>
                <c:pt idx="0">
                  <c:v>3/2023</c:v>
                </c:pt>
                <c:pt idx="1">
                  <c:v>6/2023</c:v>
                </c:pt>
                <c:pt idx="2">
                  <c:v>9/2023</c:v>
                </c:pt>
                <c:pt idx="3">
                  <c:v>12/2023</c:v>
                </c:pt>
                <c:pt idx="4">
                  <c:v>3/2024</c:v>
                </c:pt>
              </c:strCache>
            </c:strRef>
          </c:cat>
          <c:val>
            <c:numRef>
              <c:f>Sheet1!$B$31:$F$31</c:f>
              <c:numCache>
                <c:formatCode>0.00%</c:formatCode>
                <c:ptCount val="5"/>
                <c:pt idx="0">
                  <c:v>0.42030000000000001</c:v>
                </c:pt>
                <c:pt idx="1">
                  <c:v>0.41110000000000002</c:v>
                </c:pt>
                <c:pt idx="2">
                  <c:v>0.40860000000000002</c:v>
                </c:pt>
                <c:pt idx="3">
                  <c:v>0.40579999999999999</c:v>
                </c:pt>
                <c:pt idx="4">
                  <c:v>0.39979999999999999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29-4F8C-AA80-84719F0F7F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95620591"/>
        <c:axId val="1795635471"/>
      </c:lineChart>
      <c:catAx>
        <c:axId val="1795620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5635471"/>
        <c:crosses val="autoZero"/>
        <c:auto val="1"/>
        <c:lblAlgn val="ctr"/>
        <c:lblOffset val="100"/>
        <c:noMultiLvlLbl val="0"/>
      </c:catAx>
      <c:valAx>
        <c:axId val="1795635471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79562059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cap="none" spc="0" normalizeH="0" baseline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  <a:ea typeface="+mj-ea"/>
                <a:cs typeface="+mj-cs"/>
              </a:defRPr>
            </a:pPr>
            <a:r>
              <a:rPr lang="en-GB" sz="1100" b="1" i="0" u="none" strike="noStrike" kern="1200" cap="none" spc="0" normalizeH="0" baseline="0" dirty="0">
                <a:solidFill>
                  <a:srgbClr val="FF0000"/>
                </a:solidFill>
              </a:rPr>
              <a:t>Capital adequacy ratio</a:t>
            </a:r>
            <a:endParaRPr lang="ru-RU" sz="1100" b="1" i="0" u="none" strike="noStrike" kern="1200" cap="none" spc="0" normalizeH="0" baseline="0" dirty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defRPr>
            </a:pP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cap="none" spc="0" normalizeH="0" baseline="0">
              <a:solidFill>
                <a:prstClr val="black">
                  <a:lumMod val="50000"/>
                  <a:lumOff val="50000"/>
                </a:prst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15680261313166"/>
          <c:y val="0.16394568636637441"/>
          <c:w val="0.85906787374067528"/>
          <c:h val="0.64441218793922761"/>
        </c:manualLayout>
      </c:layout>
      <c:lineChart>
        <c:grouping val="standard"/>
        <c:varyColors val="0"/>
        <c:ser>
          <c:idx val="0"/>
          <c:order val="0"/>
          <c:tx>
            <c:strRef>
              <c:f>Sheet1!$A$47</c:f>
              <c:strCache>
                <c:ptCount val="1"/>
                <c:pt idx="0">
                  <c:v>Capital adequacy ratio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3/2023</c:v>
                </c:pt>
                <c:pt idx="1">
                  <c:v>6/2023</c:v>
                </c:pt>
                <c:pt idx="2">
                  <c:v>9/2023</c:v>
                </c:pt>
                <c:pt idx="3">
                  <c:v>12/2023</c:v>
                </c:pt>
                <c:pt idx="4">
                  <c:v>3/2024</c:v>
                </c:pt>
              </c:strCache>
            </c:strRef>
          </c:cat>
          <c:val>
            <c:numRef>
              <c:f>Sheet1!$B$47:$F$47</c:f>
              <c:numCache>
                <c:formatCode>0.00%</c:formatCode>
                <c:ptCount val="5"/>
                <c:pt idx="0">
                  <c:v>0.1804</c:v>
                </c:pt>
                <c:pt idx="1">
                  <c:v>0.18179999999999999</c:v>
                </c:pt>
                <c:pt idx="2">
                  <c:v>0.18360000000000001</c:v>
                </c:pt>
                <c:pt idx="3">
                  <c:v>0.18099999999999999</c:v>
                </c:pt>
                <c:pt idx="4">
                  <c:v>0.18921990496952101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DA-4122-B4FF-0663DEF17A4F}"/>
            </c:ext>
          </c:extLst>
        </c:ser>
        <c:ser>
          <c:idx val="1"/>
          <c:order val="1"/>
          <c:tx>
            <c:strRef>
              <c:f>Sheet1!$A$48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8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3/2023</c:v>
                </c:pt>
                <c:pt idx="1">
                  <c:v>6/2023</c:v>
                </c:pt>
                <c:pt idx="2">
                  <c:v>9/2023</c:v>
                </c:pt>
                <c:pt idx="3">
                  <c:v>12/2023</c:v>
                </c:pt>
                <c:pt idx="4">
                  <c:v>3/2024</c:v>
                </c:pt>
              </c:strCache>
            </c:strRef>
          </c:cat>
          <c:val>
            <c:numRef>
              <c:f>Sheet1!$B$48:$F$48</c:f>
              <c:numCache>
                <c:formatCode>0.00%</c:formatCode>
                <c:ptCount val="5"/>
                <c:pt idx="0">
                  <c:v>0.15529999999999999</c:v>
                </c:pt>
                <c:pt idx="1">
                  <c:v>0.15720000000000001</c:v>
                </c:pt>
                <c:pt idx="2">
                  <c:v>0.15609999999999999</c:v>
                </c:pt>
                <c:pt idx="3">
                  <c:v>0.1573</c:v>
                </c:pt>
                <c:pt idx="4">
                  <c:v>0.15740000000000001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DA-4122-B4FF-0663DEF17A4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84819983"/>
        <c:axId val="1198914543"/>
      </c:lineChart>
      <c:catAx>
        <c:axId val="13848199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8914543"/>
        <c:crosses val="autoZero"/>
        <c:auto val="1"/>
        <c:lblAlgn val="ctr"/>
        <c:lblOffset val="100"/>
        <c:noMultiLvlLbl val="0"/>
      </c:catAx>
      <c:valAx>
        <c:axId val="1198914543"/>
        <c:scaling>
          <c:orientation val="minMax"/>
          <c:min val="0.13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4819983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FFFF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4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C73-499B-86AD-EBF34F252048}"/>
              </c:ext>
            </c:extLst>
          </c:dPt>
          <c:dPt>
            <c:idx val="1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C73-499B-86AD-EBF34F252048}"/>
              </c:ext>
            </c:extLst>
          </c:dPt>
          <c:dPt>
            <c:idx val="2"/>
            <c:bubble3D val="0"/>
            <c:spPr>
              <a:solidFill>
                <a:schemeClr val="accent1">
                  <a:shade val="7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C73-499B-86AD-EBF34F252048}"/>
              </c:ext>
            </c:extLst>
          </c:dPt>
          <c:dPt>
            <c:idx val="3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C73-499B-86AD-EBF34F252048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C73-499B-86AD-EBF34F252048}"/>
              </c:ext>
            </c:extLst>
          </c:dPt>
          <c:dPt>
            <c:idx val="5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C73-499B-86AD-EBF34F252048}"/>
              </c:ext>
            </c:extLst>
          </c:dPt>
          <c:dPt>
            <c:idx val="6"/>
            <c:bubble3D val="0"/>
            <c:spPr>
              <a:solidFill>
                <a:schemeClr val="accent1">
                  <a:tint val="7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C73-499B-86AD-EBF34F252048}"/>
              </c:ext>
            </c:extLst>
          </c:dPt>
          <c:dPt>
            <c:idx val="7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C73-499B-86AD-EBF34F252048}"/>
              </c:ext>
            </c:extLst>
          </c:dPt>
          <c:dPt>
            <c:idx val="8"/>
            <c:bubble3D val="0"/>
            <c:spPr>
              <a:solidFill>
                <a:schemeClr val="accent1">
                  <a:tint val="4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5C73-499B-86AD-EBF34F252048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>
                            <a:shade val="44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B3907BF-1A64-40FE-8F0E-916F69669F78}" type="CATEGORYNAME">
                      <a:rPr lang="en-US" sz="1100"/>
                      <a:pPr>
                        <a:defRPr sz="1100">
                          <a:solidFill>
                            <a:schemeClr val="accent1">
                              <a:shade val="44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/>
                      <a:t>
23%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shade val="44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C73-499B-86AD-EBF34F252048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>
                            <a:shade val="58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838D306-5B99-41FC-B027-4681B1021A2A}" type="CATEGORYNAME">
                      <a:rPr lang="en-US" sz="1100"/>
                      <a:pPr>
                        <a:defRPr sz="1100">
                          <a:solidFill>
                            <a:schemeClr val="accent1">
                              <a:shade val="58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/>
                      <a:t>
17%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shade val="58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C73-499B-86AD-EBF34F252048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>
                            <a:shade val="72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AAFF470-0E46-4EB1-9EBF-34BB6D6DE690}" type="CATEGORYNAME">
                      <a:rPr lang="en-US" sz="1100"/>
                      <a:pPr>
                        <a:defRPr sz="1100">
                          <a:solidFill>
                            <a:schemeClr val="accent1">
                              <a:shade val="72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/>
                      <a:t>
11%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shade val="72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C73-499B-86AD-EBF34F252048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>
                            <a:shade val="86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4D68DCE-981D-45B7-8ECB-76C169F88674}" type="CATEGORYNAME">
                      <a:rPr lang="en-US" sz="1100"/>
                      <a:pPr>
                        <a:defRPr sz="1100">
                          <a:solidFill>
                            <a:schemeClr val="accent1">
                              <a:shade val="86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/>
                      <a:t>
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shade val="8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C73-499B-86AD-EBF34F252048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907F438-84DA-4FD5-BD54-0EFFB68F96B9}" type="CATEGORYNAME">
                      <a:rPr lang="en-US" sz="1100"/>
                      <a:pPr>
                        <a:defRPr sz="1100"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/>
                      <a:t>
16%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C73-499B-86AD-EBF34F252048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>
                            <a:tint val="86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31710E1-0D86-4FAE-8655-44566F4D7943}" type="CATEGORYNAME">
                      <a:rPr lang="en-US" sz="1100"/>
                      <a:pPr>
                        <a:defRPr sz="1100">
                          <a:solidFill>
                            <a:schemeClr val="accent1">
                              <a:tint val="86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/>
                      <a:t>
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tint val="8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C73-499B-86AD-EBF34F252048}"/>
                </c:ext>
              </c:extLst>
            </c:dLbl>
            <c:dLbl>
              <c:idx val="6"/>
              <c:layout>
                <c:manualLayout>
                  <c:x val="1.1111111111111098E-2"/>
                  <c:y val="-3.1727077186732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tint val="72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C73-499B-86AD-EBF34F252048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chemeClr val="accent1">
                            <a:tint val="58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B19FC6C-6EFC-4CAC-A3BC-8AC481581C7C}" type="CATEGORYNAME">
                      <a:rPr lang="en-US" sz="1100"/>
                      <a:pPr>
                        <a:defRPr sz="1100">
                          <a:solidFill>
                            <a:schemeClr val="accent1">
                              <a:tint val="58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sz="1100" baseline="0" dirty="0"/>
                      <a:t>
19%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tint val="58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58963707780741"/>
                      <c:h val="0.189995354088755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5C73-499B-86AD-EBF34F252048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chemeClr val="accent1">
                          <a:tint val="44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5C73-499B-86AD-EBF34F2520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анг!$A$1:$A$9</c:f>
              <c:strCache>
                <c:ptCount val="9"/>
                <c:pt idx="0">
                  <c:v>Greece</c:v>
                </c:pt>
                <c:pt idx="1">
                  <c:v>Slovenia</c:v>
                </c:pt>
                <c:pt idx="2">
                  <c:v>Austria</c:v>
                </c:pt>
                <c:pt idx="3">
                  <c:v>Germany</c:v>
                </c:pt>
                <c:pt idx="4">
                  <c:v>Turkey</c:v>
                </c:pt>
                <c:pt idx="5">
                  <c:v>Bulgaria</c:v>
                </c:pt>
                <c:pt idx="6">
                  <c:v>Switzerland</c:v>
                </c:pt>
                <c:pt idx="7">
                  <c:v>domestic shareholders</c:v>
                </c:pt>
                <c:pt idx="8">
                  <c:v>state owned</c:v>
                </c:pt>
              </c:strCache>
            </c:strRef>
          </c:cat>
          <c:val>
            <c:numRef>
              <c:f>анг!$B$1:$B$9</c:f>
              <c:numCache>
                <c:formatCode>0.0</c:formatCode>
                <c:ptCount val="9"/>
                <c:pt idx="0">
                  <c:v>22.6</c:v>
                </c:pt>
                <c:pt idx="1">
                  <c:v>18.2</c:v>
                </c:pt>
                <c:pt idx="2">
                  <c:v>10.6</c:v>
                </c:pt>
                <c:pt idx="3">
                  <c:v>3.8</c:v>
                </c:pt>
                <c:pt idx="4">
                  <c:v>13.5</c:v>
                </c:pt>
                <c:pt idx="5">
                  <c:v>5.9</c:v>
                </c:pt>
                <c:pt idx="6">
                  <c:v>0.8</c:v>
                </c:pt>
                <c:pt idx="7">
                  <c:v>20.8</c:v>
                </c:pt>
                <c:pt idx="8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C73-499B-86AD-EBF34F25204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 i="0" u="none" strike="noStrike" kern="1200" cap="all" spc="0" normalizeH="0" baseline="0" dirty="0">
                <a:solidFill>
                  <a:srgbClr val="FF0000"/>
                </a:solidFill>
                <a:effectLst/>
              </a:rPr>
              <a:t>Liabilities structure</a:t>
            </a:r>
            <a:endParaRPr lang="en-US" sz="1600" b="1" i="0" u="none" strike="noStrike" kern="1200" cap="none" spc="0" normalizeH="0" baseline="0" dirty="0">
              <a:solidFill>
                <a:srgbClr val="FF000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0555555555555555E-2"/>
          <c:y val="0.27433517424905218"/>
          <c:w val="0.93888888888888888"/>
          <c:h val="0.602159430592009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Sheet5!$A$25</c:f>
              <c:strCache>
                <c:ptCount val="1"/>
                <c:pt idx="0">
                  <c:v>Deposits'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Sheet5!$B$24:$F$24</c:f>
              <c:strCache>
                <c:ptCount val="5"/>
                <c:pt idx="0">
                  <c:v>3/2023</c:v>
                </c:pt>
                <c:pt idx="1">
                  <c:v>3/2023</c:v>
                </c:pt>
                <c:pt idx="2">
                  <c:v>9/2023</c:v>
                </c:pt>
                <c:pt idx="3">
                  <c:v>12/2023</c:v>
                </c:pt>
                <c:pt idx="4">
                  <c:v>3/2024</c:v>
                </c:pt>
              </c:strCache>
            </c:strRef>
          </c:cat>
          <c:val>
            <c:numRef>
              <c:f>Sheet5!$B$25:$F$25</c:f>
              <c:numCache>
                <c:formatCode>0%</c:formatCode>
                <c:ptCount val="5"/>
                <c:pt idx="0">
                  <c:v>0.7251716622946599</c:v>
                </c:pt>
                <c:pt idx="1">
                  <c:v>0.72930220581924299</c:v>
                </c:pt>
                <c:pt idx="2">
                  <c:v>0.73362470854190676</c:v>
                </c:pt>
                <c:pt idx="3">
                  <c:v>0.72261124703544344</c:v>
                </c:pt>
                <c:pt idx="4">
                  <c:v>0.72336921365527285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68-4906-9590-4185E2D52D45}"/>
            </c:ext>
          </c:extLst>
        </c:ser>
        <c:ser>
          <c:idx val="1"/>
          <c:order val="1"/>
          <c:tx>
            <c:strRef>
              <c:f>Sheet5!$A$26</c:f>
              <c:strCache>
                <c:ptCount val="1"/>
                <c:pt idx="0">
                  <c:v>Capital &amp; reserves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Sheet5!$B$24:$F$24</c:f>
              <c:strCache>
                <c:ptCount val="5"/>
                <c:pt idx="0">
                  <c:v>3/2023</c:v>
                </c:pt>
                <c:pt idx="1">
                  <c:v>3/2023</c:v>
                </c:pt>
                <c:pt idx="2">
                  <c:v>9/2023</c:v>
                </c:pt>
                <c:pt idx="3">
                  <c:v>12/2023</c:v>
                </c:pt>
                <c:pt idx="4">
                  <c:v>3/2024</c:v>
                </c:pt>
              </c:strCache>
            </c:strRef>
          </c:cat>
          <c:val>
            <c:numRef>
              <c:f>Sheet5!$B$26:$F$26</c:f>
              <c:numCache>
                <c:formatCode>0%</c:formatCode>
                <c:ptCount val="5"/>
                <c:pt idx="0">
                  <c:v>0.13019259022534699</c:v>
                </c:pt>
                <c:pt idx="1">
                  <c:v>0.12835951134380455</c:v>
                </c:pt>
                <c:pt idx="2">
                  <c:v>0.13151811125209403</c:v>
                </c:pt>
                <c:pt idx="3">
                  <c:v>0.12442098243161265</c:v>
                </c:pt>
                <c:pt idx="4">
                  <c:v>0.13275268019779737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68-4906-9590-4185E2D52D45}"/>
            </c:ext>
          </c:extLst>
        </c:ser>
        <c:ser>
          <c:idx val="2"/>
          <c:order val="2"/>
          <c:tx>
            <c:strRef>
              <c:f>Sheet5!$A$27</c:f>
              <c:strCache>
                <c:ptCount val="1"/>
                <c:pt idx="0">
                  <c:v>Other liabilities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Sheet5!$B$24:$F$24</c:f>
              <c:strCache>
                <c:ptCount val="5"/>
                <c:pt idx="0">
                  <c:v>3/2023</c:v>
                </c:pt>
                <c:pt idx="1">
                  <c:v>3/2023</c:v>
                </c:pt>
                <c:pt idx="2">
                  <c:v>9/2023</c:v>
                </c:pt>
                <c:pt idx="3">
                  <c:v>12/2023</c:v>
                </c:pt>
                <c:pt idx="4">
                  <c:v>3/2024</c:v>
                </c:pt>
              </c:strCache>
            </c:strRef>
          </c:cat>
          <c:val>
            <c:numRef>
              <c:f>Sheet5!$B$27:$F$27</c:f>
              <c:numCache>
                <c:formatCode>0%</c:formatCode>
                <c:ptCount val="5"/>
                <c:pt idx="0">
                  <c:v>0.14463574747999308</c:v>
                </c:pt>
                <c:pt idx="1">
                  <c:v>0.14233828283695249</c:v>
                </c:pt>
                <c:pt idx="2">
                  <c:v>0.13485718020599924</c:v>
                </c:pt>
                <c:pt idx="3">
                  <c:v>0.15296777053294391</c:v>
                </c:pt>
                <c:pt idx="4">
                  <c:v>0.14387810614692978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68-4906-9590-4185E2D52D4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959535263"/>
        <c:axId val="959538623"/>
      </c:barChart>
      <c:catAx>
        <c:axId val="95953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9538623"/>
        <c:crosses val="autoZero"/>
        <c:auto val="1"/>
        <c:lblAlgn val="ctr"/>
        <c:lblOffset val="100"/>
        <c:noMultiLvlLbl val="0"/>
      </c:catAx>
      <c:valAx>
        <c:axId val="95953862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59535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101596675415572"/>
          <c:y val="0.16510416666666666"/>
          <c:w val="0.61796784776902891"/>
          <c:h val="9.76569335083114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GB" sz="1600" b="1" i="0" u="none" strike="noStrike" kern="1200" cap="none" spc="0" normalizeH="0" baseline="0" dirty="0">
                <a:solidFill>
                  <a:srgbClr val="FF0000"/>
                </a:solidFill>
              </a:rPr>
              <a:t>Deposits structure</a:t>
            </a:r>
            <a:endParaRPr lang="en-US" sz="1600" b="1" i="0" u="none" strike="noStrike" kern="1200" cap="none" spc="0" normalizeH="0" baseline="0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Sheet3!$A$17</c:f>
              <c:strCache>
                <c:ptCount val="1"/>
                <c:pt idx="0">
                  <c:v> non.fin.com.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Sheet3!$B$15:$F$15</c:f>
              <c:strCache>
                <c:ptCount val="5"/>
                <c:pt idx="0">
                  <c:v>3/2023</c:v>
                </c:pt>
                <c:pt idx="1">
                  <c:v>6/2023</c:v>
                </c:pt>
                <c:pt idx="2">
                  <c:v>9/2023</c:v>
                </c:pt>
                <c:pt idx="3">
                  <c:v>12/2023</c:v>
                </c:pt>
                <c:pt idx="4">
                  <c:v>3/2024</c:v>
                </c:pt>
              </c:strCache>
            </c:strRef>
          </c:cat>
          <c:val>
            <c:numRef>
              <c:f>Sheet3!$B$17:$F$17</c:f>
              <c:numCache>
                <c:formatCode>_(* #,##0_);_(* \(#,##0\);_(* "-"??_);_(@_)</c:formatCode>
                <c:ptCount val="5"/>
                <c:pt idx="0">
                  <c:v>138935.27000000005</c:v>
                </c:pt>
                <c:pt idx="1">
                  <c:v>150250.01800000001</c:v>
                </c:pt>
                <c:pt idx="2">
                  <c:v>155949.17200000002</c:v>
                </c:pt>
                <c:pt idx="3" formatCode="#,##0">
                  <c:v>167385.478</c:v>
                </c:pt>
                <c:pt idx="4" formatCode="#,##0">
                  <c:v>156568.783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74-402C-8E40-EA4E1612BADF}"/>
            </c:ext>
          </c:extLst>
        </c:ser>
        <c:ser>
          <c:idx val="2"/>
          <c:order val="2"/>
          <c:tx>
            <c:strRef>
              <c:f>Sheet3!$A$18</c:f>
              <c:strCache>
                <c:ptCount val="1"/>
                <c:pt idx="0">
                  <c:v> housholds 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Sheet3!$B$15:$F$15</c:f>
              <c:strCache>
                <c:ptCount val="5"/>
                <c:pt idx="0">
                  <c:v>3/2023</c:v>
                </c:pt>
                <c:pt idx="1">
                  <c:v>6/2023</c:v>
                </c:pt>
                <c:pt idx="2">
                  <c:v>9/2023</c:v>
                </c:pt>
                <c:pt idx="3">
                  <c:v>12/2023</c:v>
                </c:pt>
                <c:pt idx="4">
                  <c:v>3/2024</c:v>
                </c:pt>
              </c:strCache>
            </c:strRef>
          </c:cat>
          <c:val>
            <c:numRef>
              <c:f>Sheet3!$B$18:$F$18</c:f>
              <c:numCache>
                <c:formatCode>_(* #,##0_);_(* \(#,##0\);_(* "-"??_);_(@_)</c:formatCode>
                <c:ptCount val="5"/>
                <c:pt idx="0">
                  <c:v>331967.25099999999</c:v>
                </c:pt>
                <c:pt idx="1">
                  <c:v>340279.23300000001</c:v>
                </c:pt>
                <c:pt idx="2">
                  <c:v>340091.57</c:v>
                </c:pt>
                <c:pt idx="3" formatCode="#,##0">
                  <c:v>354166.125</c:v>
                </c:pt>
                <c:pt idx="4" formatCode="#,##0">
                  <c:v>359665.32500000001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74-402C-8E40-EA4E1612B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1581737535"/>
        <c:axId val="1581736575"/>
      </c:barChart>
      <c:lineChart>
        <c:grouping val="standard"/>
        <c:varyColors val="0"/>
        <c:ser>
          <c:idx val="0"/>
          <c:order val="0"/>
          <c:tx>
            <c:strRef>
              <c:f>Sheet3!$A$16</c:f>
              <c:strCache>
                <c:ptCount val="1"/>
                <c:pt idx="0">
                  <c:v> Total </c:v>
                </c:pt>
              </c:strCache>
            </c:strRef>
          </c:tx>
          <c:spPr>
            <a:ln w="22225" cap="rnd">
              <a:solidFill>
                <a:schemeClr val="accent5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Sheet3!$B$15:$F$15</c:f>
              <c:strCache>
                <c:ptCount val="5"/>
                <c:pt idx="0">
                  <c:v>3/2023</c:v>
                </c:pt>
                <c:pt idx="1">
                  <c:v>6/2023</c:v>
                </c:pt>
                <c:pt idx="2">
                  <c:v>9/2023</c:v>
                </c:pt>
                <c:pt idx="3">
                  <c:v>12/2023</c:v>
                </c:pt>
                <c:pt idx="4">
                  <c:v>3/2024</c:v>
                </c:pt>
              </c:strCache>
            </c:strRef>
          </c:cat>
          <c:val>
            <c:numRef>
              <c:f>Sheet3!$B$16:$F$16</c:f>
              <c:numCache>
                <c:formatCode>_(* #,##0_);_(* \(#,##0\);_(* "-"??_);_(@_)</c:formatCode>
                <c:ptCount val="5"/>
                <c:pt idx="0">
                  <c:v>490137.47700000013</c:v>
                </c:pt>
                <c:pt idx="1">
                  <c:v>509826.19200000004</c:v>
                </c:pt>
                <c:pt idx="2">
                  <c:v>516316.94799999997</c:v>
                </c:pt>
                <c:pt idx="3">
                  <c:v>539602</c:v>
                </c:pt>
                <c:pt idx="4" formatCode="#,##0">
                  <c:v>534525.03899999999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B74-402C-8E40-EA4E1612B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1737535"/>
        <c:axId val="1581736575"/>
      </c:lineChart>
      <c:catAx>
        <c:axId val="15817375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1736575"/>
        <c:crosses val="autoZero"/>
        <c:auto val="1"/>
        <c:lblAlgn val="ctr"/>
        <c:lblOffset val="100"/>
        <c:noMultiLvlLbl val="0"/>
      </c:catAx>
      <c:valAx>
        <c:axId val="1581736575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1737535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n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effectLst/>
              </a:rPr>
              <a:t>Return on average assets </a:t>
            </a: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</a:rPr>
              <a:t>(</a:t>
            </a:r>
            <a:r>
              <a:rPr lang="en-GB" sz="1100" b="1" i="0" u="none" strike="noStrike" kern="1200" cap="none" spc="0" normalizeH="0" baseline="0" dirty="0">
                <a:solidFill>
                  <a:srgbClr val="002060"/>
                </a:solidFill>
              </a:rPr>
              <a:t>ROAA)</a:t>
            </a:r>
            <a:endParaRPr lang="en-US" sz="1100" b="1" i="0" u="none" strike="noStrike" kern="1200" cap="none" spc="0" normalizeH="0" baseline="0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cap="none" spc="0" normalizeH="0" baseline="0">
              <a:solidFill>
                <a:sysClr val="windowText" lastClr="000000">
                  <a:lumMod val="50000"/>
                  <a:lumOff val="50000"/>
                </a:sys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020842038424312"/>
          <c:y val="0.18636902116907295"/>
          <c:w val="0.85221674639162925"/>
          <c:h val="0.543109213809356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Sheet1!$A$49</c:f>
              <c:strCache>
                <c:ptCount val="1"/>
                <c:pt idx="0">
                  <c:v>ROA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3/2023</c:v>
                </c:pt>
                <c:pt idx="1">
                  <c:v>6/2023</c:v>
                </c:pt>
                <c:pt idx="2">
                  <c:v>9/2023</c:v>
                </c:pt>
                <c:pt idx="3">
                  <c:v>12/2023</c:v>
                </c:pt>
                <c:pt idx="4">
                  <c:v>3/2024</c:v>
                </c:pt>
              </c:strCache>
            </c:strRef>
          </c:cat>
          <c:val>
            <c:numRef>
              <c:f>Sheet1!$B$49:$F$49</c:f>
              <c:numCache>
                <c:formatCode>0.00%</c:formatCode>
                <c:ptCount val="5"/>
                <c:pt idx="0">
                  <c:v>2.23E-2</c:v>
                </c:pt>
                <c:pt idx="1">
                  <c:v>2.1499999999999998E-2</c:v>
                </c:pt>
                <c:pt idx="2">
                  <c:v>2.3300000000000001E-2</c:v>
                </c:pt>
                <c:pt idx="3">
                  <c:v>0.02</c:v>
                </c:pt>
                <c:pt idx="4">
                  <c:v>2.34388637720814E-2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E9-418C-A35D-3724F536E4B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84841327"/>
        <c:axId val="527915200"/>
      </c:barChart>
      <c:lineChart>
        <c:grouping val="standard"/>
        <c:varyColors val="0"/>
        <c:ser>
          <c:idx val="1"/>
          <c:order val="1"/>
          <c:tx>
            <c:strRef>
              <c:f>Sheet1!$A$50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rgbClr val="FC0CDA"/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66"/>
                    </a:solidFill>
                    <a:highlight>
                      <a:srgbClr val="FF99FF"/>
                    </a:highligh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3/2023</c:v>
                </c:pt>
                <c:pt idx="1">
                  <c:v>6/2023</c:v>
                </c:pt>
                <c:pt idx="2">
                  <c:v>9/2023</c:v>
                </c:pt>
                <c:pt idx="3">
                  <c:v>12/2023</c:v>
                </c:pt>
                <c:pt idx="4">
                  <c:v>3/2024</c:v>
                </c:pt>
              </c:strCache>
            </c:strRef>
          </c:cat>
          <c:val>
            <c:numRef>
              <c:f>Sheet1!$B$50:$F$50</c:f>
              <c:numCache>
                <c:formatCode>0.00%</c:formatCode>
                <c:ptCount val="5"/>
                <c:pt idx="0">
                  <c:v>6.1999999999999998E-3</c:v>
                </c:pt>
                <c:pt idx="1">
                  <c:v>6.4999999999999997E-3</c:v>
                </c:pt>
                <c:pt idx="2">
                  <c:v>6.4999999999999997E-3</c:v>
                </c:pt>
                <c:pt idx="3">
                  <c:v>6.3E-3</c:v>
                </c:pt>
                <c:pt idx="4">
                  <c:v>6.4999999999999997E-3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E9-418C-A35D-3724F536E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4841327"/>
        <c:axId val="527915200"/>
      </c:lineChart>
      <c:catAx>
        <c:axId val="13848413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915200"/>
        <c:crosses val="autoZero"/>
        <c:auto val="1"/>
        <c:lblAlgn val="ctr"/>
        <c:lblOffset val="100"/>
        <c:noMultiLvlLbl val="0"/>
      </c:catAx>
      <c:valAx>
        <c:axId val="52791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4841327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en-GB" sz="1050" b="1" i="0" u="none" strike="noStrike" kern="1200" cap="none" spc="0" normalizeH="0" baseline="0" dirty="0">
                <a:solidFill>
                  <a:srgbClr val="002060"/>
                </a:solidFill>
              </a:rPr>
              <a:t>Operating costs / Total regular income</a:t>
            </a:r>
          </a:p>
          <a:p>
            <a:pPr>
              <a:defRPr sz="1050">
                <a:solidFill>
                  <a:srgbClr val="002060"/>
                </a:solidFill>
                <a:latin typeface="+mn-lt"/>
              </a:defRPr>
            </a:pPr>
            <a:r>
              <a:rPr lang="en-GB" sz="1050" b="1" i="0" u="none" strike="noStrike" kern="1200" cap="none" spc="0" normalizeH="0" baseline="0" dirty="0">
                <a:solidFill>
                  <a:srgbClr val="002060"/>
                </a:solidFill>
              </a:rPr>
              <a:t>(Cost-to-income ratio)</a:t>
            </a:r>
            <a:endParaRPr lang="en-US" sz="1050" b="0" i="0" u="none" strike="noStrike" kern="1200" cap="none" spc="0" normalizeH="0" baseline="0" dirty="0">
              <a:solidFill>
                <a:prstClr val="black">
                  <a:lumMod val="50000"/>
                  <a:lumOff val="50000"/>
                </a:prst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"/>
          <c:y val="0.15194444444444444"/>
          <c:w val="0.8666666666666667"/>
          <c:h val="0.584405074365704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Sheet1!$A$54</c:f>
              <c:strCache>
                <c:ptCount val="1"/>
                <c:pt idx="0">
                  <c:v>Cost-to-income ratio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Sheet1!$B$53:$F$53</c:f>
              <c:strCache>
                <c:ptCount val="5"/>
                <c:pt idx="0">
                  <c:v>3/2023</c:v>
                </c:pt>
                <c:pt idx="1">
                  <c:v>6/2023</c:v>
                </c:pt>
                <c:pt idx="2">
                  <c:v>9/2023</c:v>
                </c:pt>
                <c:pt idx="3">
                  <c:v>12/2023</c:v>
                </c:pt>
                <c:pt idx="4">
                  <c:v>3/2024</c:v>
                </c:pt>
              </c:strCache>
            </c:strRef>
          </c:cat>
          <c:val>
            <c:numRef>
              <c:f>Sheet1!$B$54:$F$54</c:f>
              <c:numCache>
                <c:formatCode>0.00%</c:formatCode>
                <c:ptCount val="5"/>
                <c:pt idx="0">
                  <c:v>0.43209999999999998</c:v>
                </c:pt>
                <c:pt idx="1">
                  <c:v>0.43690000000000001</c:v>
                </c:pt>
                <c:pt idx="2">
                  <c:v>0.42430000000000001</c:v>
                </c:pt>
                <c:pt idx="3">
                  <c:v>0.434</c:v>
                </c:pt>
                <c:pt idx="4">
                  <c:v>0.40659632753290897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FB-413F-A5C2-94FE4C6B869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4629647"/>
        <c:axId val="304630127"/>
      </c:barChart>
      <c:lineChart>
        <c:grouping val="standard"/>
        <c:varyColors val="0"/>
        <c:ser>
          <c:idx val="1"/>
          <c:order val="1"/>
          <c:tx>
            <c:strRef>
              <c:f>Sheet1!$A$55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66"/>
                    </a:solidFill>
                    <a:highlight>
                      <a:srgbClr val="FF99FF"/>
                    </a:highligh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Sheet1!$B$53:$F$53</c:f>
              <c:strCache>
                <c:ptCount val="5"/>
                <c:pt idx="0">
                  <c:v>3/2023</c:v>
                </c:pt>
                <c:pt idx="1">
                  <c:v>6/2023</c:v>
                </c:pt>
                <c:pt idx="2">
                  <c:v>9/2023</c:v>
                </c:pt>
                <c:pt idx="3">
                  <c:v>12/2023</c:v>
                </c:pt>
                <c:pt idx="4">
                  <c:v>3/2024</c:v>
                </c:pt>
              </c:strCache>
            </c:strRef>
          </c:cat>
          <c:val>
            <c:numRef>
              <c:f>Sheet1!$B$55:$F$55</c:f>
              <c:numCache>
                <c:formatCode>0.00%</c:formatCode>
                <c:ptCount val="5"/>
                <c:pt idx="0">
                  <c:v>0.60360000000000003</c:v>
                </c:pt>
                <c:pt idx="1">
                  <c:v>0.57320000000000004</c:v>
                </c:pt>
                <c:pt idx="2">
                  <c:v>0.55959999999999999</c:v>
                </c:pt>
                <c:pt idx="3">
                  <c:v>0.57020000000000004</c:v>
                </c:pt>
                <c:pt idx="4">
                  <c:v>0.55940000000000001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FFB-413F-A5C2-94FE4C6B86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4629647"/>
        <c:axId val="304630127"/>
      </c:lineChart>
      <c:catAx>
        <c:axId val="304629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630127"/>
        <c:crosses val="autoZero"/>
        <c:auto val="1"/>
        <c:lblAlgn val="ctr"/>
        <c:lblOffset val="100"/>
        <c:noMultiLvlLbl val="0"/>
      </c:catAx>
      <c:valAx>
        <c:axId val="304630127"/>
        <c:scaling>
          <c:orientation val="minMax"/>
          <c:min val="0.4"/>
        </c:scaling>
        <c:delete val="1"/>
        <c:axPos val="l"/>
        <c:numFmt formatCode="0.00%" sourceLinked="1"/>
        <c:majorTickMark val="none"/>
        <c:minorTickMark val="none"/>
        <c:tickLblPos val="nextTo"/>
        <c:crossAx val="304629647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en-US" sz="1050" dirty="0">
                <a:solidFill>
                  <a:srgbClr val="002060"/>
                </a:solidFill>
                <a:latin typeface="+mn-lt"/>
              </a:rPr>
              <a:t>Net interest income to operating 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Sheet1!$A$56</c:f>
              <c:strCache>
                <c:ptCount val="1"/>
                <c:pt idx="0">
                  <c:v>Net interest income / operating income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Sheet1!$B$46:$F$46</c:f>
              <c:strCache>
                <c:ptCount val="5"/>
                <c:pt idx="0">
                  <c:v>3/2023</c:v>
                </c:pt>
                <c:pt idx="1">
                  <c:v>6/2023</c:v>
                </c:pt>
                <c:pt idx="2">
                  <c:v>9/2023</c:v>
                </c:pt>
                <c:pt idx="3">
                  <c:v>12/2023</c:v>
                </c:pt>
                <c:pt idx="4">
                  <c:v>3/2024</c:v>
                </c:pt>
              </c:strCache>
            </c:strRef>
          </c:cat>
          <c:val>
            <c:numRef>
              <c:f>Sheet1!$B$56:$F$56</c:f>
              <c:numCache>
                <c:formatCode>0.00%</c:formatCode>
                <c:ptCount val="5"/>
                <c:pt idx="0">
                  <c:v>0.70399999999999996</c:v>
                </c:pt>
                <c:pt idx="1">
                  <c:v>0.70150000000000001</c:v>
                </c:pt>
                <c:pt idx="2">
                  <c:v>0.70720000000000005</c:v>
                </c:pt>
                <c:pt idx="3">
                  <c:v>0.70679999999999998</c:v>
                </c:pt>
                <c:pt idx="4">
                  <c:v>0.74014512202248495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AC-489E-B185-98B68313B42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795640751"/>
        <c:axId val="1795617231"/>
      </c:barChart>
      <c:lineChart>
        <c:grouping val="standard"/>
        <c:varyColors val="0"/>
        <c:ser>
          <c:idx val="1"/>
          <c:order val="1"/>
          <c:tx>
            <c:strRef>
              <c:f>Sheet1!$A$57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66"/>
                    </a:solidFill>
                    <a:highlight>
                      <a:srgbClr val="FF99FF"/>
                    </a:highligh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Sheet1!$B$46:$F$46</c:f>
              <c:strCache>
                <c:ptCount val="5"/>
                <c:pt idx="0">
                  <c:v>3/2023</c:v>
                </c:pt>
                <c:pt idx="1">
                  <c:v>6/2023</c:v>
                </c:pt>
                <c:pt idx="2">
                  <c:v>9/2023</c:v>
                </c:pt>
                <c:pt idx="3">
                  <c:v>12/2023</c:v>
                </c:pt>
                <c:pt idx="4">
                  <c:v>3/2024</c:v>
                </c:pt>
              </c:strCache>
            </c:strRef>
          </c:cat>
          <c:val>
            <c:numRef>
              <c:f>Sheet1!$B$57:$F$57</c:f>
              <c:numCache>
                <c:formatCode>0.00%</c:formatCode>
                <c:ptCount val="5"/>
                <c:pt idx="0">
                  <c:v>0.58709999999999996</c:v>
                </c:pt>
                <c:pt idx="1">
                  <c:v>0.59499999999999997</c:v>
                </c:pt>
                <c:pt idx="2">
                  <c:v>0.60560000000000003</c:v>
                </c:pt>
                <c:pt idx="3">
                  <c:v>0.61109999999999998</c:v>
                </c:pt>
                <c:pt idx="4">
                  <c:v>0.60509999999999997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AC-489E-B185-98B68313B4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5640751"/>
        <c:axId val="1795617231"/>
      </c:lineChart>
      <c:catAx>
        <c:axId val="179564075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5617231"/>
        <c:crosses val="autoZero"/>
        <c:auto val="1"/>
        <c:lblAlgn val="ctr"/>
        <c:lblOffset val="100"/>
        <c:noMultiLvlLbl val="0"/>
      </c:catAx>
      <c:valAx>
        <c:axId val="1795617231"/>
        <c:scaling>
          <c:orientation val="minMax"/>
          <c:min val="0.5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795640751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n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effectLst/>
              </a:rPr>
              <a:t>Return on average equity </a:t>
            </a:r>
            <a:r>
              <a:rPr lang="ru-RU" sz="1100" b="1" i="0" u="none" strike="noStrike" kern="1200" cap="none" spc="0" normalizeH="0" baseline="0" dirty="0">
                <a:solidFill>
                  <a:srgbClr val="002060"/>
                </a:solidFill>
                <a:effectLst/>
              </a:rPr>
              <a:t>(ROAE)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cap="none" spc="0" normalizeH="0" baseline="0">
              <a:solidFill>
                <a:sysClr val="windowText" lastClr="000000">
                  <a:lumMod val="50000"/>
                  <a:lumOff val="50000"/>
                </a:sys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Sheet1!$A$51</c:f>
              <c:strCache>
                <c:ptCount val="1"/>
                <c:pt idx="0">
                  <c:v>ROE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3/2023</c:v>
                </c:pt>
                <c:pt idx="1">
                  <c:v>6/2023</c:v>
                </c:pt>
                <c:pt idx="2">
                  <c:v>9/2023</c:v>
                </c:pt>
                <c:pt idx="3">
                  <c:v>12/2023</c:v>
                </c:pt>
                <c:pt idx="4">
                  <c:v>3/2024</c:v>
                </c:pt>
              </c:strCache>
            </c:strRef>
          </c:cat>
          <c:val>
            <c:numRef>
              <c:f>Sheet1!$B$51:$F$51</c:f>
              <c:numCache>
                <c:formatCode>0.00%</c:formatCode>
                <c:ptCount val="5"/>
                <c:pt idx="0">
                  <c:v>0.17580000000000001</c:v>
                </c:pt>
                <c:pt idx="1">
                  <c:v>0.17050000000000001</c:v>
                </c:pt>
                <c:pt idx="2">
                  <c:v>0.1827</c:v>
                </c:pt>
                <c:pt idx="3">
                  <c:v>0.1613</c:v>
                </c:pt>
                <c:pt idx="4">
                  <c:v>0.182311022823233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2E-42FB-BB55-9E6D92790A3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30571695"/>
        <c:axId val="535620944"/>
      </c:barChart>
      <c:lineChart>
        <c:grouping val="standard"/>
        <c:varyColors val="0"/>
        <c:ser>
          <c:idx val="1"/>
          <c:order val="1"/>
          <c:tx>
            <c:strRef>
              <c:f>Sheet1!$A$52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rgbClr val="FC0CDA"/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66"/>
                    </a:solidFill>
                    <a:highlight>
                      <a:srgbClr val="FF99FF"/>
                    </a:highligh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3/2023</c:v>
                </c:pt>
                <c:pt idx="1">
                  <c:v>6/2023</c:v>
                </c:pt>
                <c:pt idx="2">
                  <c:v>9/2023</c:v>
                </c:pt>
                <c:pt idx="3">
                  <c:v>12/2023</c:v>
                </c:pt>
                <c:pt idx="4">
                  <c:v>3/2024</c:v>
                </c:pt>
              </c:strCache>
            </c:strRef>
          </c:cat>
          <c:val>
            <c:numRef>
              <c:f>Sheet1!$B$52:$F$52</c:f>
              <c:numCache>
                <c:formatCode>0.00%</c:formatCode>
                <c:ptCount val="5"/>
                <c:pt idx="0">
                  <c:v>9.5600000000000004E-2</c:v>
                </c:pt>
                <c:pt idx="1">
                  <c:v>0.1004</c:v>
                </c:pt>
                <c:pt idx="2">
                  <c:v>0.10009999999999999</c:v>
                </c:pt>
                <c:pt idx="3">
                  <c:v>9.3100000000000002E-2</c:v>
                </c:pt>
                <c:pt idx="4">
                  <c:v>9.6699999999999994E-2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2E-42FB-BB55-9E6D92790A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0571695"/>
        <c:axId val="535620944"/>
      </c:lineChart>
      <c:catAx>
        <c:axId val="2130571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620944"/>
        <c:crosses val="autoZero"/>
        <c:auto val="1"/>
        <c:lblAlgn val="ctr"/>
        <c:lblOffset val="100"/>
        <c:noMultiLvlLbl val="0"/>
      </c:catAx>
      <c:valAx>
        <c:axId val="53562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0571695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en-GB" sz="1100" b="1" i="0" u="none" strike="noStrike" kern="1200" cap="none" spc="0" normalizeH="0" baseline="0" dirty="0">
                <a:solidFill>
                  <a:srgbClr val="44546A"/>
                </a:solidFill>
                <a:effectLst/>
              </a:rPr>
              <a:t>PARTICIPATION OF FOREIGN CAPITAL</a:t>
            </a:r>
            <a:endParaRPr lang="ru-RU" sz="1100" b="1" i="0" u="none" strike="noStrike" kern="1200" cap="none" spc="0" normalizeH="0" baseline="0" dirty="0">
              <a:solidFill>
                <a:srgbClr val="44546A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'Странски капитал во вкупниот'!$A$14:$AA$14</c:f>
              <c:strCache>
                <c:ptCount val="27"/>
                <c:pt idx="0">
                  <c:v>Учество на странскиот капитал во вкупниот капитал*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'Странски капитал во вкупниот'!$AB$13:$AN$13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'Странски капитал во вкупниот'!$AB$14:$AN$14</c:f>
              <c:numCache>
                <c:formatCode>0.0%</c:formatCode>
                <c:ptCount val="7"/>
                <c:pt idx="0">
                  <c:v>0.74364480613881534</c:v>
                </c:pt>
                <c:pt idx="1">
                  <c:v>0.72885806445272527</c:v>
                </c:pt>
                <c:pt idx="2">
                  <c:v>0.75365272744995504</c:v>
                </c:pt>
                <c:pt idx="3">
                  <c:v>0.75407264972055976</c:v>
                </c:pt>
                <c:pt idx="4">
                  <c:v>0.76289609687090398</c:v>
                </c:pt>
                <c:pt idx="5">
                  <c:v>0.77715436819894623</c:v>
                </c:pt>
                <c:pt idx="6">
                  <c:v>0.78819625574543817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03-45D6-A49B-A25BA8653F4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60190879"/>
        <c:axId val="1660191359"/>
      </c:lineChart>
      <c:catAx>
        <c:axId val="1660190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0191359"/>
        <c:crosses val="autoZero"/>
        <c:auto val="1"/>
        <c:lblAlgn val="ctr"/>
        <c:lblOffset val="100"/>
        <c:noMultiLvlLbl val="0"/>
      </c:catAx>
      <c:valAx>
        <c:axId val="1660191359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660190879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j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rPr>
              <a:t>Financial intermediation</a:t>
            </a:r>
          </a:p>
        </c:rich>
      </c:tx>
      <c:layout>
        <c:manualLayout>
          <c:xMode val="edge"/>
          <c:yMode val="edge"/>
          <c:x val="0.30956529575433972"/>
          <c:y val="4.40408935791918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cap="none" spc="0" normalizeH="0" baseline="0">
              <a:solidFill>
                <a:sysClr val="windowText" lastClr="000000">
                  <a:lumMod val="50000"/>
                  <a:lumOff val="50000"/>
                </a:sys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Assets/GDP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3/2023</c:v>
                </c:pt>
                <c:pt idx="1">
                  <c:v>6/2023</c:v>
                </c:pt>
                <c:pt idx="2">
                  <c:v>9/2023</c:v>
                </c:pt>
                <c:pt idx="3">
                  <c:v>12/2023</c:v>
                </c:pt>
                <c:pt idx="4">
                  <c:v>3/2024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83.665225537185734</c:v>
                </c:pt>
                <c:pt idx="1">
                  <c:v>83.271966507350768</c:v>
                </c:pt>
                <c:pt idx="2">
                  <c:v>85.209015488221809</c:v>
                </c:pt>
                <c:pt idx="3">
                  <c:v>88.832976158800648</c:v>
                </c:pt>
                <c:pt idx="4">
                  <c:v>87.117962394465394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D1-4308-BD6D-23FFDBC3DEEE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Deposities/GDP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3/2023</c:v>
                </c:pt>
                <c:pt idx="1">
                  <c:v>6/2023</c:v>
                </c:pt>
                <c:pt idx="2">
                  <c:v>9/2023</c:v>
                </c:pt>
                <c:pt idx="3">
                  <c:v>12/2023</c:v>
                </c:pt>
                <c:pt idx="4">
                  <c:v>3/2024</c:v>
                </c:pt>
              </c:strCache>
            </c:strRef>
          </c:cat>
          <c:val>
            <c:numRef>
              <c:f>Sheet1!$B$4:$F$4</c:f>
              <c:numCache>
                <c:formatCode>0.0</c:formatCode>
                <c:ptCount val="5"/>
                <c:pt idx="0">
                  <c:v>60.671745541009791</c:v>
                </c:pt>
                <c:pt idx="1">
                  <c:v>60.730440955310719</c:v>
                </c:pt>
                <c:pt idx="2">
                  <c:v>62.511466964341189</c:v>
                </c:pt>
                <c:pt idx="3">
                  <c:v>64.191698869063757</c:v>
                </c:pt>
                <c:pt idx="4">
                  <c:v>63.018483670321402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D1-4308-BD6D-23FFDBC3DEEE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Loans/GDP</c:v>
                </c:pt>
              </c:strCache>
            </c:strRef>
          </c:tx>
          <c:spPr>
            <a:ln w="22225" cap="rnd">
              <a:solidFill>
                <a:srgbClr val="0DFB18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DFB1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3/2023</c:v>
                </c:pt>
                <c:pt idx="1">
                  <c:v>6/2023</c:v>
                </c:pt>
                <c:pt idx="2">
                  <c:v>9/2023</c:v>
                </c:pt>
                <c:pt idx="3">
                  <c:v>12/2023</c:v>
                </c:pt>
                <c:pt idx="4">
                  <c:v>3/2024</c:v>
                </c:pt>
              </c:strCache>
            </c:strRef>
          </c:cat>
          <c:val>
            <c:numRef>
              <c:f>Sheet1!$B$5:$F$5</c:f>
              <c:numCache>
                <c:formatCode>0.0</c:formatCode>
                <c:ptCount val="5"/>
                <c:pt idx="0">
                  <c:v>51.881978764448988</c:v>
                </c:pt>
                <c:pt idx="1">
                  <c:v>51.246903843093705</c:v>
                </c:pt>
                <c:pt idx="2">
                  <c:v>52.34087180361491</c:v>
                </c:pt>
                <c:pt idx="3">
                  <c:v>52.409475723223252</c:v>
                </c:pt>
                <c:pt idx="4">
                  <c:v>52.461155174364208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3D1-4308-BD6D-23FFDBC3DE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3106047"/>
        <c:axId val="153094047"/>
      </c:lineChart>
      <c:catAx>
        <c:axId val="1531060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94047"/>
        <c:crosses val="autoZero"/>
        <c:auto val="1"/>
        <c:lblAlgn val="ctr"/>
        <c:lblOffset val="100"/>
        <c:noMultiLvlLbl val="0"/>
      </c:catAx>
      <c:valAx>
        <c:axId val="153094047"/>
        <c:scaling>
          <c:orientation val="minMax"/>
          <c:max val="89"/>
          <c:min val="5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106047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15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rgbClr val="002060"/>
                </a:solidFill>
              </a:rPr>
              <a:t>assets</a:t>
            </a:r>
          </a:p>
        </c:rich>
      </c:tx>
      <c:layout>
        <c:manualLayout>
          <c:xMode val="edge"/>
          <c:yMode val="edge"/>
          <c:x val="0.43846522309711289"/>
          <c:y val="0.115740740740740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15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'Вкупна актива'!$ET$22:$EX$22</c:f>
              <c:strCache>
                <c:ptCount val="5"/>
                <c:pt idx="0">
                  <c:v>3/2023</c:v>
                </c:pt>
                <c:pt idx="1">
                  <c:v>6/2023</c:v>
                </c:pt>
                <c:pt idx="2">
                  <c:v>9/2023</c:v>
                </c:pt>
                <c:pt idx="3">
                  <c:v>12/2023</c:v>
                </c:pt>
                <c:pt idx="4">
                  <c:v>3/2024</c:v>
                </c:pt>
              </c:strCache>
            </c:strRef>
          </c:cat>
          <c:val>
            <c:numRef>
              <c:f>'Вкупна актива'!$ET$23:$EX$23</c:f>
              <c:numCache>
                <c:formatCode>_(* #,##0_);_(* \(#,##0\);_(* "-"??_);_(@_)</c:formatCode>
                <c:ptCount val="5"/>
                <c:pt idx="0">
                  <c:v>675890.60100000002</c:v>
                </c:pt>
                <c:pt idx="1">
                  <c:v>699060.12400000007</c:v>
                </c:pt>
                <c:pt idx="2">
                  <c:v>703788.61600000004</c:v>
                </c:pt>
                <c:pt idx="3">
                  <c:v>746739.45400000003</c:v>
                </c:pt>
                <c:pt idx="4">
                  <c:v>738937.68200000003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E3-45B6-948F-330CB786A3F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679332960"/>
        <c:axId val="679335360"/>
      </c:barChart>
      <c:catAx>
        <c:axId val="67933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9335360"/>
        <c:crosses val="autoZero"/>
        <c:auto val="1"/>
        <c:lblAlgn val="ctr"/>
        <c:lblOffset val="100"/>
        <c:noMultiLvlLbl val="0"/>
      </c:catAx>
      <c:valAx>
        <c:axId val="679335360"/>
        <c:scaling>
          <c:orientation val="minMax"/>
        </c:scaling>
        <c:delete val="1"/>
        <c:axPos val="l"/>
        <c:numFmt formatCode="_(* #,##0_);_(* \(#,##0\);_(* &quot;-&quot;??_);_(@_)" sourceLinked="1"/>
        <c:majorTickMark val="none"/>
        <c:minorTickMark val="none"/>
        <c:tickLblPos val="nextTo"/>
        <c:crossAx val="679332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baseline="0" dirty="0"/>
              <a:t>Asset structure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Sheet1!$E$33</c:f>
              <c:strCache>
                <c:ptCount val="1"/>
                <c:pt idx="0">
                  <c:v>30.09.2021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DF63-495E-8D82-1E3BCBA78A3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DF63-495E-8D82-1E3BCBA78A3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DF63-495E-8D82-1E3BCBA78A3B}"/>
              </c:ext>
            </c:extLst>
          </c:dPt>
          <c:dLbls>
            <c:dLbl>
              <c:idx val="0"/>
              <c:layout>
                <c:manualLayout>
                  <c:x val="8.2032227371990063E-3"/>
                  <c:y val="-2.9862904476638055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0" i="0" u="none" strike="noStrike" baseline="0" dirty="0"/>
                      <a:t>Highly liquid assets </a:t>
                    </a:r>
                    <a:r>
                      <a:rPr lang="en-US" baseline="0" dirty="0"/>
                      <a:t>
31%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F63-495E-8D82-1E3BCBA78A3B}"/>
                </c:ext>
              </c:extLst>
            </c:dLbl>
            <c:dLbl>
              <c:idx val="1"/>
              <c:layout>
                <c:manualLayout>
                  <c:x val="-8.3575260628741585E-2"/>
                  <c:y val="-0.1061958553319885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CREDIT EXPOSURE</a:t>
                    </a:r>
                  </a:p>
                  <a:p>
                    <a:r>
                      <a:rPr lang="en-US" dirty="0"/>
                      <a:t>60 % </a:t>
                    </a:r>
                    <a:endParaRPr lang="en-US" sz="10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75761006734683"/>
                      <c:h val="0.2225832609587347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DF63-495E-8D82-1E3BCBA78A3B}"/>
                </c:ext>
              </c:extLst>
            </c:dLbl>
            <c:dLbl>
              <c:idx val="2"/>
              <c:layout>
                <c:manualLayout>
                  <c:x val="-0.18839085739282591"/>
                  <c:y val="8.017935258092738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other ass</a:t>
                    </a:r>
                    <a:r>
                      <a:rPr lang="en-US" sz="1100" b="0" i="0" u="none" strike="noStrike" baseline="0" dirty="0"/>
                      <a:t>ets 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F63-495E-8D82-1E3BCBA78A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BDBDBD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Sheet1!$D$34:$D$36</c:f>
              <c:strCache>
                <c:ptCount val="3"/>
                <c:pt idx="0">
                  <c:v>високоликвидна актива </c:v>
                </c:pt>
                <c:pt idx="1">
                  <c:v>кредити </c:v>
                </c:pt>
                <c:pt idx="2">
                  <c:v>останата актива </c:v>
                </c:pt>
              </c:strCache>
            </c:strRef>
          </c:cat>
          <c:val>
            <c:numRef>
              <c:f>Sheet1!$E$34:$E$36</c:f>
              <c:numCache>
                <c:formatCode>0.00%</c:formatCode>
                <c:ptCount val="3"/>
                <c:pt idx="0">
                  <c:v>0.316</c:v>
                </c:pt>
                <c:pt idx="1">
                  <c:v>0.61099999999999999</c:v>
                </c:pt>
                <c:pt idx="2">
                  <c:v>7.3000000000000009E-2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63-495E-8D82-1E3BCBA78A3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05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FF0000"/>
                </a:solidFill>
              </a:rPr>
              <a:t>Liquidity Coverage Ratio</a:t>
            </a:r>
          </a:p>
          <a:p>
            <a:pPr algn="r">
              <a:defRPr sz="1050">
                <a:latin typeface="+mn-lt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FF0000"/>
                </a:solidFill>
              </a:rPr>
              <a:t>(</a:t>
            </a:r>
            <a:r>
              <a:rPr lang="en-GB" sz="1100" b="1" i="0" u="none" strike="noStrike" kern="1200" cap="none" spc="0" normalizeH="0" baseline="0" dirty="0">
                <a:solidFill>
                  <a:srgbClr val="FF0000"/>
                </a:solidFill>
              </a:rPr>
              <a:t>accordance with requirements of Basel III</a:t>
            </a:r>
            <a:r>
              <a:rPr lang="mk-MK" sz="1100" b="1" i="0" u="none" strike="noStrike" kern="1200" cap="none" spc="0" normalizeH="0" baseline="0" dirty="0">
                <a:solidFill>
                  <a:srgbClr val="FF0000"/>
                </a:solidFill>
              </a:rPr>
              <a:t>)</a:t>
            </a:r>
            <a:endParaRPr lang="en-US" sz="1100" b="1" i="0" u="none" strike="noStrike" kern="1200" cap="none" spc="0" normalizeH="0" baseline="0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48891261982810091"/>
          <c:y val="2.69984820744502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05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601354015297449E-2"/>
          <c:y val="0.32092552731552676"/>
          <c:w val="0.98453741565566111"/>
          <c:h val="0.40334959419835187"/>
        </c:manualLayout>
      </c:layout>
      <c:lineChart>
        <c:grouping val="standard"/>
        <c:varyColors val="0"/>
        <c:ser>
          <c:idx val="0"/>
          <c:order val="0"/>
          <c:tx>
            <c:strRef>
              <c:f>Sheet1!$A$10</c:f>
              <c:strCache>
                <c:ptCount val="1"/>
                <c:pt idx="0">
                  <c:v>Liquid assets /to total short-term liabilities 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Sheet1!$B$9:$F$9</c:f>
              <c:strCache>
                <c:ptCount val="5"/>
                <c:pt idx="0">
                  <c:v>3/2023</c:v>
                </c:pt>
                <c:pt idx="1">
                  <c:v>6/2023</c:v>
                </c:pt>
                <c:pt idx="2">
                  <c:v>9/2023</c:v>
                </c:pt>
                <c:pt idx="3">
                  <c:v>12/2023</c:v>
                </c:pt>
                <c:pt idx="4">
                  <c:v>3/2024</c:v>
                </c:pt>
              </c:strCache>
            </c:strRef>
          </c:cat>
          <c:val>
            <c:numRef>
              <c:f>Sheet1!$B$10:$F$10</c:f>
              <c:numCache>
                <c:formatCode>0%</c:formatCode>
                <c:ptCount val="5"/>
                <c:pt idx="0">
                  <c:v>0.47299999999999998</c:v>
                </c:pt>
                <c:pt idx="1">
                  <c:v>0.48699999999999999</c:v>
                </c:pt>
                <c:pt idx="2">
                  <c:v>0.50449999999999995</c:v>
                </c:pt>
                <c:pt idx="3">
                  <c:v>0.52300000000000002</c:v>
                </c:pt>
                <c:pt idx="4">
                  <c:v>0.5242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B8-43CE-87DA-7BB3C127A6C6}"/>
            </c:ext>
          </c:extLst>
        </c:ser>
        <c:ser>
          <c:idx val="1"/>
          <c:order val="1"/>
          <c:tx>
            <c:strRef>
              <c:f>Sheet1!$A$11</c:f>
              <c:strCache>
                <c:ptCount val="1"/>
                <c:pt idx="0">
                  <c:v>Liquid assets /deposite from households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Sheet1!$B$9:$F$9</c:f>
              <c:strCache>
                <c:ptCount val="5"/>
                <c:pt idx="0">
                  <c:v>3/2023</c:v>
                </c:pt>
                <c:pt idx="1">
                  <c:v>6/2023</c:v>
                </c:pt>
                <c:pt idx="2">
                  <c:v>9/2023</c:v>
                </c:pt>
                <c:pt idx="3">
                  <c:v>12/2023</c:v>
                </c:pt>
                <c:pt idx="4">
                  <c:v>3/2024</c:v>
                </c:pt>
              </c:strCache>
            </c:strRef>
          </c:cat>
          <c:val>
            <c:numRef>
              <c:f>Sheet1!$B$11:$F$11</c:f>
              <c:numCache>
                <c:formatCode>0%</c:formatCode>
                <c:ptCount val="5"/>
                <c:pt idx="0">
                  <c:v>0.57899999999999996</c:v>
                </c:pt>
                <c:pt idx="1">
                  <c:v>0.60099999999999998</c:v>
                </c:pt>
                <c:pt idx="2">
                  <c:v>0.61899999999999999</c:v>
                </c:pt>
                <c:pt idx="3">
                  <c:v>0.65300000000000002</c:v>
                </c:pt>
                <c:pt idx="4">
                  <c:v>0.61760000000000004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B8-43CE-87DA-7BB3C127A6C6}"/>
            </c:ext>
          </c:extLst>
        </c:ser>
        <c:ser>
          <c:idx val="2"/>
          <c:order val="2"/>
          <c:tx>
            <c:strRef>
              <c:f>Sheet1!$A$12</c:f>
              <c:strCache>
                <c:ptCount val="1"/>
                <c:pt idx="0">
                  <c:v>Loan-to-deposit ratio LDR</c:v>
                </c:pt>
              </c:strCache>
            </c:strRef>
          </c:tx>
          <c:spPr>
            <a:ln w="22225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Sheet1!$B$9:$F$9</c:f>
              <c:strCache>
                <c:ptCount val="5"/>
                <c:pt idx="0">
                  <c:v>3/2023</c:v>
                </c:pt>
                <c:pt idx="1">
                  <c:v>6/2023</c:v>
                </c:pt>
                <c:pt idx="2">
                  <c:v>9/2023</c:v>
                </c:pt>
                <c:pt idx="3">
                  <c:v>12/2023</c:v>
                </c:pt>
                <c:pt idx="4">
                  <c:v>3/2024</c:v>
                </c:pt>
              </c:strCache>
            </c:strRef>
          </c:cat>
          <c:val>
            <c:numRef>
              <c:f>Sheet1!$B$12:$F$12</c:f>
              <c:numCache>
                <c:formatCode>0%</c:formatCode>
                <c:ptCount val="5"/>
                <c:pt idx="0">
                  <c:v>0.85512586298313198</c:v>
                </c:pt>
                <c:pt idx="1">
                  <c:v>0.84384248347915403</c:v>
                </c:pt>
                <c:pt idx="2">
                  <c:v>0.83730032816974276</c:v>
                </c:pt>
                <c:pt idx="3">
                  <c:v>0.81645360840026537</c:v>
                </c:pt>
                <c:pt idx="4">
                  <c:v>0.83250000000000002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7B8-43CE-87DA-7BB3C127A6C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3082527"/>
        <c:axId val="153077247"/>
      </c:lineChart>
      <c:catAx>
        <c:axId val="153082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77247"/>
        <c:crosses val="autoZero"/>
        <c:auto val="1"/>
        <c:lblAlgn val="ctr"/>
        <c:lblOffset val="100"/>
        <c:noMultiLvlLbl val="0"/>
      </c:catAx>
      <c:valAx>
        <c:axId val="153077247"/>
        <c:scaling>
          <c:orientation val="minMax"/>
          <c:min val="0.4"/>
        </c:scaling>
        <c:delete val="1"/>
        <c:axPos val="l"/>
        <c:numFmt formatCode="0%" sourceLinked="1"/>
        <c:majorTickMark val="none"/>
        <c:minorTickMark val="none"/>
        <c:tickLblPos val="nextTo"/>
        <c:crossAx val="15308252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1.6473477296024695E-2"/>
          <c:y val="0.79942700108988496"/>
          <c:w val="0.66376263052955287"/>
          <c:h val="0.166311764642406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Sheet1!$A$7</c:f>
              <c:strCache>
                <c:ptCount val="1"/>
                <c:pt idx="0">
                  <c:v>Liquidity coverage ratio
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FFFF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3/2023</c:v>
                </c:pt>
                <c:pt idx="1">
                  <c:v>6/2023</c:v>
                </c:pt>
                <c:pt idx="2">
                  <c:v>9/2023</c:v>
                </c:pt>
                <c:pt idx="3">
                  <c:v>12/2023</c:v>
                </c:pt>
                <c:pt idx="4">
                  <c:v>3/2024</c:v>
                </c:pt>
              </c:strCache>
            </c:strRef>
          </c:cat>
          <c:val>
            <c:numRef>
              <c:f>Sheet1!$B$7:$F$7</c:f>
              <c:numCache>
                <c:formatCode>0.0%</c:formatCode>
                <c:ptCount val="5"/>
                <c:pt idx="0">
                  <c:v>2.6953</c:v>
                </c:pt>
                <c:pt idx="1">
                  <c:v>2.7530000000000001</c:v>
                </c:pt>
                <c:pt idx="2">
                  <c:v>2.6840999999999999</c:v>
                </c:pt>
                <c:pt idx="3">
                  <c:v>2.6345999999999998</c:v>
                </c:pt>
                <c:pt idx="4">
                  <c:v>2.7913000000000001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A7-4652-863D-262018D8533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35024687"/>
        <c:axId val="962464080"/>
      </c:barChart>
      <c:lineChart>
        <c:grouping val="standard"/>
        <c:varyColors val="0"/>
        <c:ser>
          <c:idx val="3"/>
          <c:order val="1"/>
          <c:tx>
            <c:strRef>
              <c:f>Sheet1!$A$8</c:f>
              <c:strCache>
                <c:ptCount val="1"/>
                <c:pt idx="0">
                  <c:v>EU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3/2023</c:v>
                </c:pt>
                <c:pt idx="1">
                  <c:v>6/2023</c:v>
                </c:pt>
                <c:pt idx="2">
                  <c:v>9/2023</c:v>
                </c:pt>
                <c:pt idx="3">
                  <c:v>12/2023</c:v>
                </c:pt>
                <c:pt idx="4">
                  <c:v>3/2024</c:v>
                </c:pt>
              </c:strCache>
            </c:strRef>
          </c:cat>
          <c:val>
            <c:numRef>
              <c:f>Sheet1!$B$8:$F$8</c:f>
              <c:numCache>
                <c:formatCode>0.0%</c:formatCode>
                <c:ptCount val="5"/>
                <c:pt idx="0">
                  <c:v>1.6127</c:v>
                </c:pt>
                <c:pt idx="1">
                  <c:v>1.5795999999999999</c:v>
                </c:pt>
                <c:pt idx="2">
                  <c:v>1.5878000000000001</c:v>
                </c:pt>
                <c:pt idx="3">
                  <c:v>1.6439999999999999</c:v>
                </c:pt>
                <c:pt idx="4">
                  <c:v>1.5785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A7-4652-863D-262018D85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5024687"/>
        <c:axId val="962464080"/>
      </c:lineChart>
      <c:catAx>
        <c:axId val="2135024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2464080"/>
        <c:crosses val="autoZero"/>
        <c:auto val="1"/>
        <c:lblAlgn val="ctr"/>
        <c:lblOffset val="100"/>
        <c:noMultiLvlLbl val="0"/>
      </c:catAx>
      <c:valAx>
        <c:axId val="96246408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135024687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GB" sz="1100" b="1" i="0" u="none" strike="noStrike" kern="1200" cap="none" spc="0" normalizeH="0" baseline="0" dirty="0">
                <a:solidFill>
                  <a:srgbClr val="FF0000"/>
                </a:solidFill>
              </a:rPr>
              <a:t>Liquid assets/Assets</a:t>
            </a:r>
            <a:endParaRPr lang="mk-MK" sz="1100" b="1" i="0" u="none" strike="noStrike" kern="1200" cap="none" spc="0" normalizeH="0" baseline="0" dirty="0">
              <a:solidFill>
                <a:srgbClr val="FF0000"/>
              </a:solidFill>
            </a:endParaRPr>
          </a:p>
          <a:p>
            <a:pPr algn="r">
              <a:defRPr/>
            </a:pPr>
            <a:r>
              <a:rPr lang="en-GB" sz="1100" b="1" i="0" u="none" strike="noStrike" kern="1200" cap="none" spc="0" normalizeH="0" baseline="0" dirty="0">
                <a:solidFill>
                  <a:srgbClr val="FF0000"/>
                </a:solidFill>
              </a:rPr>
              <a:t>Loans/Assets</a:t>
            </a:r>
            <a:endParaRPr lang="en-US" sz="1100" b="1" i="0" u="none" strike="noStrike" kern="1200" cap="none" spc="0" normalizeH="0" baseline="0" dirty="0">
              <a:solidFill>
                <a:prstClr val="black">
                  <a:lumMod val="50000"/>
                  <a:lumOff val="50000"/>
                </a:prstClr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9530555555555553"/>
          <c:y val="4.629629629629629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9979023267541861E-2"/>
          <c:y val="0.18779015916366909"/>
          <c:w val="0.94004195346491626"/>
          <c:h val="0.6065979972112404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Sheet1!$A$14</c:f>
              <c:strCache>
                <c:ptCount val="1"/>
                <c:pt idx="0">
                  <c:v>Liquid assets /Аssets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Sheet1!$B$14:$F$14</c:f>
              <c:numCache>
                <c:formatCode>0%</c:formatCode>
                <c:ptCount val="5"/>
                <c:pt idx="0">
                  <c:v>0.29120000000000001</c:v>
                </c:pt>
                <c:pt idx="1">
                  <c:v>0.29899999999999999</c:v>
                </c:pt>
                <c:pt idx="2">
                  <c:v>0.30559999999999998</c:v>
                </c:pt>
                <c:pt idx="3">
                  <c:v>0.31790000000000002</c:v>
                </c:pt>
                <c:pt idx="4">
                  <c:v>0.31</c:v>
                </c:pt>
              </c:numCache>
            </c:numRef>
          </c:cat>
          <c:val>
            <c:numRef>
              <c:f>Sheet1!$B$14:$F$14</c:f>
              <c:numCache>
                <c:formatCode>0%</c:formatCode>
                <c:ptCount val="5"/>
                <c:pt idx="0">
                  <c:v>0.29120000000000001</c:v>
                </c:pt>
                <c:pt idx="1">
                  <c:v>0.29899999999999999</c:v>
                </c:pt>
                <c:pt idx="2">
                  <c:v>0.30559999999999998</c:v>
                </c:pt>
                <c:pt idx="3">
                  <c:v>0.31790000000000002</c:v>
                </c:pt>
                <c:pt idx="4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A0-4EA7-ABAA-4A9391094580}"/>
            </c:ext>
          </c:extLst>
        </c:ser>
        <c:ser>
          <c:idx val="1"/>
          <c:order val="1"/>
          <c:tx>
            <c:strRef>
              <c:f>Sheet1!$A$15</c:f>
              <c:strCache>
                <c:ptCount val="1"/>
                <c:pt idx="0">
                  <c:v>Loan/Assets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Sheet1!$B$14:$F$14</c:f>
              <c:numCache>
                <c:formatCode>0%</c:formatCode>
                <c:ptCount val="5"/>
                <c:pt idx="0">
                  <c:v>0.29120000000000001</c:v>
                </c:pt>
                <c:pt idx="1">
                  <c:v>0.29899999999999999</c:v>
                </c:pt>
                <c:pt idx="2">
                  <c:v>0.30559999999999998</c:v>
                </c:pt>
                <c:pt idx="3">
                  <c:v>0.31790000000000002</c:v>
                </c:pt>
                <c:pt idx="4">
                  <c:v>0.31</c:v>
                </c:pt>
              </c:numCache>
            </c:numRef>
          </c:cat>
          <c:val>
            <c:numRef>
              <c:f>Sheet1!$B$15:$F$15</c:f>
              <c:numCache>
                <c:formatCode>0%</c:formatCode>
                <c:ptCount val="5"/>
                <c:pt idx="0">
                  <c:v>0.62011401309603353</c:v>
                </c:pt>
                <c:pt idx="1">
                  <c:v>0.61541630716730744</c:v>
                </c:pt>
                <c:pt idx="2">
                  <c:v>0.6142644825047866</c:v>
                </c:pt>
                <c:pt idx="3">
                  <c:v>0.58997856011270333</c:v>
                </c:pt>
                <c:pt idx="4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A0-4EA7-ABAA-4A939109458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654469696"/>
        <c:axId val="654470176"/>
      </c:barChart>
      <c:catAx>
        <c:axId val="65446969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54470176"/>
        <c:crosses val="autoZero"/>
        <c:auto val="1"/>
        <c:lblAlgn val="ctr"/>
        <c:lblOffset val="100"/>
        <c:noMultiLvlLbl val="0"/>
      </c:catAx>
      <c:valAx>
        <c:axId val="6544701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5446969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2238D-1E27-47BB-86DE-2DCA61276327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63638"/>
            <a:ext cx="5591175" cy="31448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82297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0AF59-CE35-435E-99B8-3B49E868C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5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0AF59-CE35-435E-99B8-3B49E868C4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5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41981-D22B-4116-92B4-FBE1D59BF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CD39E9-806A-419F-8E82-988D29F03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60294-8DE1-4930-804B-9FF175AF7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AB89B-3351-4C6E-BC4A-373C0CA3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BE09B-26E3-42DA-8A80-229F5A4B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E46FF-370C-4F58-89B9-B4754D397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E48440-4BEA-463A-939E-5CB8E4491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AEA2A-9F2A-4490-B578-73320DF6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7239C-7F08-4C4F-A2CA-A85EA4C1C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11F42-1FE6-4D95-ACBF-435418BF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9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93A2F2-DB78-4DBF-9B14-24BE4B4C66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6FADC-73BF-4834-B9C7-9BE5BF130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24EE3-3F0B-451F-AA29-C0BD7C72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0EA8D-EFEE-4439-A1FD-27D08B1BC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EAA7A-04C4-4F5B-8C50-2D6EAD2BB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6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9F03D-3C6E-473D-A135-78BE83A65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5B62D-E1D0-4ADC-9D40-A93AE8523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4FB58-282E-4E81-B132-60644F398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A524B-E86A-49DD-BB91-6621086F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63538-BFBA-406E-B0F1-D1CFE0B2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2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CA1FD-C26C-4F46-92D6-49ADCFED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6E363-0B54-4361-8147-E25F720AE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0A879-17C6-4408-A0E2-D01EC0D1A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E230E-1E6E-4F93-8C8E-52DAB7197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F4511-2B57-4AEC-9211-D9C48B88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22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D8A6A-6FE2-49B9-B186-A8E9D42AE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04BA3-1AD8-4FDD-8B5A-F1E31CE68F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0626C-0583-4C81-BC4F-825C8783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7E31C-8024-4B0B-82B7-8EBAC8E99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5A67D-962E-447D-B53B-7FE2F709E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12D0E-241B-4F46-B2CF-A0D17739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2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9CD0F-3714-43E4-87A4-9842A0107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3C3FE-A070-4893-AE30-148E7F3E8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A008D-3EDB-4882-9ACB-6D057A41F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97CFE-52D2-4C2F-A71F-70BAAB671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617361-34CB-434F-8535-9BAA6E5A34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206897-3AC1-4363-9B40-0B978B4B1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811B93-ECF1-4C25-B8CB-C066D8C09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F53928-E6AA-4C84-A14A-15F0491EB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5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E3975-8A91-4B83-ADAD-55C67F30D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BAA823-20C1-4C27-93EC-9A8A3FB0D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0793D5-2F03-40E9-A9B9-EC771592F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69DED-BD4F-42B6-8D6E-A3974F6F8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3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0FCF8F-9DA8-470E-B75C-43D3C492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6DF55-FFB7-400F-A6C6-616156D7E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F61F-EEEB-439D-821C-F73571A2B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6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A215D-084E-4D4B-9C1D-B76E66710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C08FA-88D0-49CB-916B-5DBAF0CC6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616DE-261F-4D5A-A9AF-700FCDE3E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E082E-FF86-44E3-AEFE-554FB5CA1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CD3E1-BD38-4F69-A355-78F3B1564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7E8B9-B7D3-4A0D-A1BE-30BBADD8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3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B79BB-02C9-4EF6-A305-606A17CDC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0A12F9-F864-4F22-B597-AF9BF14539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053B4-E3B5-4A2A-8E66-5D0CE9548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84F08-D8EB-44A5-82D3-89F20A09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A5081-01F0-4657-BD04-98FC58F36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60983-5030-4AAC-BDF5-7213DA7F3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4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586366-2FFD-4527-82E9-EA88713B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DD86A-9058-4C69-B5DC-B719105E0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D22AC-8F79-407A-AF5C-CDDECE709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B0556-9251-4098-8468-E8935FDC2344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393EA-737E-451E-9876-580111C4E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9BD41-78CB-4314-BDE8-6776F453B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2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chart" Target="../charts/chart10.xml"/><Relationship Id="rId7" Type="http://schemas.openxmlformats.org/officeDocument/2006/relationships/chart" Target="../charts/chart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2.xml"/><Relationship Id="rId5" Type="http://schemas.openxmlformats.org/officeDocument/2006/relationships/image" Target="../media/image1.png"/><Relationship Id="rId4" Type="http://schemas.openxmlformats.org/officeDocument/2006/relationships/chart" Target="../charts/char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5D195-1458-4A78-BBDC-96AC3D44A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621" y="2475914"/>
            <a:ext cx="9162757" cy="2630658"/>
          </a:xfrm>
        </p:spPr>
        <p:txBody>
          <a:bodyPr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br>
              <a:rPr lang="mk-MK" sz="28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32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Macroeconomic data and </a:t>
            </a:r>
            <a:br>
              <a:rPr lang="mk-MK" sz="3200" dirty="0">
                <a:solidFill>
                  <a:srgbClr val="002060"/>
                </a:solidFill>
                <a:latin typeface="+mn-lt"/>
              </a:rPr>
            </a:br>
            <a:br>
              <a:rPr lang="en-US" sz="3200" dirty="0">
                <a:solidFill>
                  <a:srgbClr val="002060"/>
                </a:solidFill>
                <a:latin typeface="+mn-lt"/>
              </a:rPr>
            </a:br>
            <a:r>
              <a:rPr lang="en-GB" sz="2800" b="1" dirty="0">
                <a:solidFill>
                  <a:srgbClr val="002060"/>
                </a:solidFill>
                <a:latin typeface="+mn-lt"/>
              </a:rPr>
              <a:t>BANKING SYSTEM OF THE REPUBLIC OF NORTH</a:t>
            </a:r>
            <a:r>
              <a:rPr lang="mk-MK" sz="2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800" b="1" dirty="0">
                <a:solidFill>
                  <a:srgbClr val="002060"/>
                </a:solidFill>
                <a:latin typeface="+mn-lt"/>
              </a:rPr>
              <a:t>MACEDONIA</a:t>
            </a:r>
            <a:br>
              <a:rPr lang="en-GB" sz="3200" b="1" dirty="0">
                <a:solidFill>
                  <a:srgbClr val="002060"/>
                </a:solidFill>
                <a:latin typeface="+mn-lt"/>
              </a:rPr>
            </a:br>
            <a:br>
              <a:rPr lang="en-US" sz="3200" b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en-US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March</a:t>
            </a:r>
            <a:r>
              <a:rPr lang="en-GB" sz="16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3</a:t>
            </a:r>
            <a:r>
              <a:rPr lang="mk-MK" sz="16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1</a:t>
            </a:r>
            <a:r>
              <a:rPr lang="mk-MK" sz="1600" b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, 202</a:t>
            </a:r>
            <a:r>
              <a:rPr lang="en-US" sz="1600" b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4</a:t>
            </a: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16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C70C5339-79EB-459B-9B8A-E7A326E4686A}"/>
              </a:ext>
            </a:extLst>
          </p:cNvPr>
          <p:cNvSpPr/>
          <p:nvPr/>
        </p:nvSpPr>
        <p:spPr>
          <a:xfrm>
            <a:off x="0" y="1"/>
            <a:ext cx="4427984" cy="906286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9EB141B5-5528-4862-84F1-94FFB3359DD9}"/>
              </a:ext>
            </a:extLst>
          </p:cNvPr>
          <p:cNvSpPr/>
          <p:nvPr/>
        </p:nvSpPr>
        <p:spPr>
          <a:xfrm>
            <a:off x="325199" y="453144"/>
            <a:ext cx="2378844" cy="1066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80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98472" y="3109351"/>
            <a:ext cx="7295681" cy="1938510"/>
          </a:xfrm>
          <a:prstGeom prst="roundRect">
            <a:avLst>
              <a:gd name="adj" fmla="val 2074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numCol="1" anchor="ctr">
            <a:noAutofit/>
          </a:bodyPr>
          <a:lstStyle/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rgbClr val="002060"/>
                </a:solidFill>
              </a:rPr>
              <a:t>Banking sector has stabile rates of profitability</a:t>
            </a:r>
            <a:r>
              <a:rPr lang="en-US" sz="1100" dirty="0">
                <a:solidFill>
                  <a:srgbClr val="002060"/>
                </a:solidFill>
              </a:rPr>
              <a:t> measured by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1" i="0" baseline="0" dirty="0">
                <a:solidFill>
                  <a:srgbClr val="002060"/>
                </a:solidFill>
                <a:effectLst/>
              </a:rPr>
              <a:t>Return on average asset </a:t>
            </a:r>
            <a:r>
              <a:rPr lang="ru-RU" sz="1100" b="1" i="0" baseline="0" dirty="0">
                <a:solidFill>
                  <a:srgbClr val="002060"/>
                </a:solidFill>
                <a:effectLst/>
              </a:rPr>
              <a:t>(ROAA)</a:t>
            </a:r>
            <a:r>
              <a:rPr lang="en-US" sz="1100" b="1" i="0" baseline="0" dirty="0">
                <a:solidFill>
                  <a:srgbClr val="002060"/>
                </a:solidFill>
                <a:effectLst/>
              </a:rPr>
              <a:t> </a:t>
            </a:r>
            <a:r>
              <a:rPr lang="en-GB" sz="1100" b="1" i="0" baseline="0" dirty="0">
                <a:solidFill>
                  <a:srgbClr val="002060"/>
                </a:solidFill>
                <a:effectLst/>
              </a:rPr>
              <a:t>2.</a:t>
            </a:r>
            <a:r>
              <a:rPr lang="en-GB" sz="1100" b="1" dirty="0">
                <a:solidFill>
                  <a:srgbClr val="002060"/>
                </a:solidFill>
              </a:rPr>
              <a:t>00</a:t>
            </a:r>
            <a:r>
              <a:rPr lang="mk-MK" sz="1100" b="1" dirty="0">
                <a:solidFill>
                  <a:srgbClr val="002060"/>
                </a:solidFill>
              </a:rPr>
              <a:t>%, </a:t>
            </a:r>
            <a:r>
              <a:rPr lang="en-GB" sz="1100" b="1" dirty="0">
                <a:solidFill>
                  <a:srgbClr val="002060"/>
                </a:solidFill>
              </a:rPr>
              <a:t>increased </a:t>
            </a:r>
            <a:r>
              <a:rPr lang="en-US" sz="1100" b="1" dirty="0">
                <a:solidFill>
                  <a:srgbClr val="002060"/>
                </a:solidFill>
              </a:rPr>
              <a:t>by</a:t>
            </a:r>
            <a:r>
              <a:rPr lang="mk-MK" sz="1100" b="1" dirty="0">
                <a:solidFill>
                  <a:srgbClr val="002060"/>
                </a:solidFill>
              </a:rPr>
              <a:t> </a:t>
            </a:r>
            <a:r>
              <a:rPr lang="en-GB" sz="1100" b="1" dirty="0">
                <a:solidFill>
                  <a:srgbClr val="002060"/>
                </a:solidFill>
              </a:rPr>
              <a:t>0.</a:t>
            </a:r>
            <a:r>
              <a:rPr lang="mk-MK" sz="1100" b="1" dirty="0">
                <a:solidFill>
                  <a:srgbClr val="002060"/>
                </a:solidFill>
              </a:rPr>
              <a:t>54</a:t>
            </a:r>
            <a:r>
              <a:rPr lang="en-GB" sz="1100" b="1" dirty="0">
                <a:solidFill>
                  <a:srgbClr val="002060"/>
                </a:solidFill>
              </a:rPr>
              <a:t> pp</a:t>
            </a:r>
            <a:r>
              <a:rPr lang="en-US" sz="1100" b="1" dirty="0">
                <a:solidFill>
                  <a:srgbClr val="002060"/>
                </a:solidFill>
              </a:rPr>
              <a:t> annual</a:t>
            </a:r>
            <a:r>
              <a:rPr lang="en-GB" sz="1100" b="1" dirty="0">
                <a:solidFill>
                  <a:srgbClr val="002060"/>
                </a:solidFill>
              </a:rPr>
              <a:t>, or</a:t>
            </a:r>
            <a:r>
              <a:rPr lang="mk-MK" sz="1100" b="1" dirty="0">
                <a:solidFill>
                  <a:srgbClr val="002060"/>
                </a:solidFill>
              </a:rPr>
              <a:t> (-0,33)</a:t>
            </a:r>
            <a:r>
              <a:rPr lang="en-GB" sz="1100" b="1" dirty="0">
                <a:solidFill>
                  <a:srgbClr val="002060"/>
                </a:solidFill>
              </a:rPr>
              <a:t> pp</a:t>
            </a:r>
            <a:r>
              <a:rPr lang="mk-MK" sz="1100" b="1" dirty="0">
                <a:solidFill>
                  <a:srgbClr val="002060"/>
                </a:solidFill>
              </a:rPr>
              <a:t> </a:t>
            </a:r>
            <a:r>
              <a:rPr lang="en-US" sz="1100" b="1" i="0" u="none" strike="noStrike" dirty="0">
                <a:solidFill>
                  <a:srgbClr val="002060"/>
                </a:solidFill>
                <a:effectLst/>
                <a:latin typeface="+mn-lt"/>
              </a:rPr>
              <a:t>quarterly</a:t>
            </a:r>
            <a:endParaRPr lang="en-US" sz="1100" b="1" dirty="0">
              <a:solidFill>
                <a:srgbClr val="00206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EUROZONE</a:t>
            </a:r>
            <a:r>
              <a:rPr kumimoji="0" lang="mk-MK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0.6</a:t>
            </a:r>
            <a:r>
              <a:rPr kumimoji="0" lang="mk-MK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mk-MK" sz="1100" b="1" u="none" strike="noStrike" kern="1200" cap="none" spc="0" normalizeH="0" baseline="0" noProof="0" dirty="0">
              <a:ln>
                <a:noFill/>
              </a:ln>
              <a:solidFill>
                <a:srgbClr val="FF99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i="0" baseline="0" dirty="0">
                <a:solidFill>
                  <a:srgbClr val="002060"/>
                </a:solidFill>
                <a:effectLst/>
              </a:rPr>
              <a:t>Return on average </a:t>
            </a:r>
            <a:r>
              <a:rPr lang="en-US" sz="1100" b="1" i="0" u="none" strike="noStrike" baseline="0" dirty="0">
                <a:solidFill>
                  <a:srgbClr val="002060"/>
                </a:solidFill>
                <a:effectLst/>
              </a:rPr>
              <a:t>equity </a:t>
            </a:r>
            <a:r>
              <a:rPr lang="ru-RU" sz="1100" b="1" dirty="0">
                <a:solidFill>
                  <a:srgbClr val="002060"/>
                </a:solidFill>
              </a:rPr>
              <a:t>(ROAE)</a:t>
            </a:r>
            <a:r>
              <a:rPr lang="en-US" sz="1100" b="1" dirty="0">
                <a:solidFill>
                  <a:srgbClr val="002060"/>
                </a:solidFill>
              </a:rPr>
              <a:t> </a:t>
            </a:r>
            <a:r>
              <a:rPr lang="mk-MK" sz="1100" dirty="0">
                <a:solidFill>
                  <a:srgbClr val="002060"/>
                </a:solidFill>
              </a:rPr>
              <a:t>16,13</a:t>
            </a:r>
            <a:r>
              <a:rPr lang="en-GB" sz="1100" dirty="0">
                <a:solidFill>
                  <a:srgbClr val="002060"/>
                </a:solidFill>
              </a:rPr>
              <a:t>%</a:t>
            </a:r>
            <a:r>
              <a:rPr lang="mk-MK" sz="1100" dirty="0">
                <a:solidFill>
                  <a:srgbClr val="002060"/>
                </a:solidFill>
              </a:rPr>
              <a:t>, </a:t>
            </a:r>
            <a:r>
              <a:rPr lang="en-GB" sz="1100" dirty="0">
                <a:solidFill>
                  <a:srgbClr val="002060"/>
                </a:solidFill>
              </a:rPr>
              <a:t>increased </a:t>
            </a:r>
            <a:r>
              <a:rPr lang="en-US" sz="1100" dirty="0">
                <a:solidFill>
                  <a:srgbClr val="002060"/>
                </a:solidFill>
              </a:rPr>
              <a:t>by</a:t>
            </a:r>
            <a:r>
              <a:rPr lang="mk-MK" sz="1100" dirty="0">
                <a:solidFill>
                  <a:srgbClr val="002060"/>
                </a:solidFill>
              </a:rPr>
              <a:t> 3,89 </a:t>
            </a:r>
            <a:r>
              <a:rPr lang="en-GB" sz="1100" dirty="0">
                <a:solidFill>
                  <a:srgbClr val="002060"/>
                </a:solidFill>
              </a:rPr>
              <a:t>pp</a:t>
            </a:r>
            <a:r>
              <a:rPr lang="en-US" sz="1100" dirty="0">
                <a:solidFill>
                  <a:srgbClr val="002060"/>
                </a:solidFill>
              </a:rPr>
              <a:t> annual </a:t>
            </a:r>
            <a:r>
              <a:rPr lang="en-GB" sz="1100" dirty="0">
                <a:solidFill>
                  <a:srgbClr val="002060"/>
                </a:solidFill>
              </a:rPr>
              <a:t>or</a:t>
            </a:r>
            <a:r>
              <a:rPr lang="mk-MK" sz="1100" dirty="0">
                <a:solidFill>
                  <a:srgbClr val="002060"/>
                </a:solidFill>
              </a:rPr>
              <a:t> (-2,14) </a:t>
            </a:r>
            <a:r>
              <a:rPr lang="en-GB" sz="1100" dirty="0">
                <a:solidFill>
                  <a:srgbClr val="002060"/>
                </a:solidFill>
              </a:rPr>
              <a:t>pp</a:t>
            </a:r>
            <a:r>
              <a:rPr lang="mk-MK" sz="1100" dirty="0">
                <a:solidFill>
                  <a:srgbClr val="002060"/>
                </a:solidFill>
              </a:rPr>
              <a:t> </a:t>
            </a:r>
            <a:r>
              <a:rPr lang="en-US" sz="1100" i="0" u="none" strike="noStrike" dirty="0">
                <a:solidFill>
                  <a:srgbClr val="002060"/>
                </a:solidFill>
                <a:effectLst/>
                <a:latin typeface="+mn-lt"/>
              </a:rPr>
              <a:t>quarterly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 sz="1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GB" sz="1100" b="1" dirty="0">
                <a:solidFill>
                  <a:srgbClr val="FF99FF"/>
                </a:solidFill>
                <a:latin typeface="Calibri" panose="020F0502020204030204"/>
              </a:rPr>
              <a:t>EUROZONE </a:t>
            </a:r>
            <a:r>
              <a:rPr lang="mk-MK" sz="1100" b="1" dirty="0">
                <a:solidFill>
                  <a:srgbClr val="FF99FF"/>
                </a:solidFill>
                <a:latin typeface="Calibri" panose="020F0502020204030204"/>
              </a:rPr>
              <a:t>9,31</a:t>
            </a:r>
            <a:r>
              <a:rPr kumimoji="0" lang="mk-MK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1" i="0" u="none" strike="noStrike" dirty="0">
                <a:solidFill>
                  <a:srgbClr val="002060"/>
                </a:solidFill>
                <a:effectLst/>
                <a:latin typeface="+mn-lt"/>
              </a:rPr>
              <a:t>4</a:t>
            </a:r>
            <a:r>
              <a:rPr lang="mk-MK" sz="1100" b="1" dirty="0">
                <a:solidFill>
                  <a:srgbClr val="002060"/>
                </a:solidFill>
              </a:rPr>
              <a:t>3,40</a:t>
            </a:r>
            <a:r>
              <a:rPr lang="en-US" sz="1100" b="1" i="0" u="none" strike="noStrike" dirty="0">
                <a:solidFill>
                  <a:srgbClr val="002060"/>
                </a:solidFill>
                <a:effectLst/>
                <a:latin typeface="+mn-lt"/>
              </a:rPr>
              <a:t>% of total income cover </a:t>
            </a:r>
            <a:r>
              <a:rPr lang="en-GB" sz="1100" dirty="0">
                <a:solidFill>
                  <a:srgbClr val="002060"/>
                </a:solidFill>
              </a:rPr>
              <a:t>operating costs of the Banks </a:t>
            </a:r>
            <a:endParaRPr lang="mk-MK" sz="1100" dirty="0">
              <a:solidFill>
                <a:srgbClr val="002060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1" dirty="0">
                <a:solidFill>
                  <a:srgbClr val="002060"/>
                </a:solidFill>
              </a:rPr>
              <a:t>70.</a:t>
            </a:r>
            <a:r>
              <a:rPr lang="mk-MK" sz="1100" b="1" dirty="0">
                <a:solidFill>
                  <a:srgbClr val="002060"/>
                </a:solidFill>
              </a:rPr>
              <a:t>68</a:t>
            </a:r>
            <a:r>
              <a:rPr lang="en-US" sz="1100" b="1" dirty="0">
                <a:solidFill>
                  <a:srgbClr val="002060"/>
                </a:solidFill>
              </a:rPr>
              <a:t>%</a:t>
            </a:r>
            <a:r>
              <a:rPr lang="en-US" sz="1100" dirty="0">
                <a:solidFill>
                  <a:srgbClr val="002060"/>
                </a:solidFill>
              </a:rPr>
              <a:t> of operating income</a:t>
            </a:r>
            <a:r>
              <a:rPr lang="mk-MK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is net interest income</a:t>
            </a:r>
            <a:endParaRPr lang="mk-MK" sz="1100" dirty="0">
              <a:solidFill>
                <a:srgbClr val="00206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b="1" dirty="0">
                <a:solidFill>
                  <a:srgbClr val="002060"/>
                </a:solidFill>
              </a:rPr>
              <a:t>Source</a:t>
            </a:r>
            <a:r>
              <a:rPr lang="en-US" sz="1000" b="1" dirty="0">
                <a:solidFill>
                  <a:srgbClr val="002060"/>
                </a:solidFill>
              </a:rPr>
              <a:t>:</a:t>
            </a:r>
            <a:r>
              <a:rPr lang="en-GB" sz="1000" b="1" dirty="0">
                <a:solidFill>
                  <a:srgbClr val="002060"/>
                </a:solidFill>
              </a:rPr>
              <a:t> NBR</a:t>
            </a:r>
            <a:r>
              <a:rPr lang="mk-MK" sz="1000" b="1" dirty="0">
                <a:solidFill>
                  <a:srgbClr val="002060"/>
                </a:solidFill>
              </a:rPr>
              <a:t>М</a:t>
            </a:r>
            <a:r>
              <a:rPr lang="en-GB" sz="1000" b="1" dirty="0">
                <a:solidFill>
                  <a:srgbClr val="002060"/>
                </a:solidFill>
              </a:rPr>
              <a:t> REPORT ON RISKS IN THE BANKING SYSTEM OF THE REPUBLIC OF MACEDONIA, Indicators on the</a:t>
            </a:r>
            <a:r>
              <a:rPr lang="mk-MK" sz="1000" b="1" dirty="0">
                <a:solidFill>
                  <a:srgbClr val="002060"/>
                </a:solidFill>
              </a:rPr>
              <a:t> </a:t>
            </a:r>
            <a:r>
              <a:rPr lang="en-GB" sz="1000" b="1" dirty="0">
                <a:solidFill>
                  <a:srgbClr val="002060"/>
                </a:solidFill>
              </a:rPr>
              <a:t>banking system,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dirty="0">
                <a:solidFill>
                  <a:srgbClr val="002060"/>
                </a:solidFill>
              </a:rPr>
              <a:t>Quarterly Report Q12024</a:t>
            </a:r>
            <a:endParaRPr lang="en-GB" sz="1000" b="1" dirty="0">
              <a:solidFill>
                <a:srgbClr val="00206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b="0" i="0" u="none" strike="noStrike" dirty="0">
                <a:solidFill>
                  <a:srgbClr val="002060"/>
                </a:solidFill>
                <a:effectLst/>
              </a:rPr>
              <a:t>European Central Bank</a:t>
            </a:r>
            <a:r>
              <a:rPr lang="ru-RU" sz="1000" b="1" dirty="0">
                <a:solidFill>
                  <a:srgbClr val="002060"/>
                </a:solidFill>
              </a:rPr>
              <a:t>│</a:t>
            </a:r>
            <a:r>
              <a:rPr lang="en-GB" sz="1000" b="0" i="0" u="none" strike="noStrike" dirty="0">
                <a:solidFill>
                  <a:srgbClr val="002060"/>
                </a:solidFill>
                <a:effectLst/>
              </a:rPr>
              <a:t>Banking supervision</a:t>
            </a:r>
            <a:r>
              <a:rPr lang="en-GB" sz="1000" dirty="0">
                <a:solidFill>
                  <a:srgbClr val="002060"/>
                </a:solidFill>
              </a:rPr>
              <a:t>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AA300CA-8CA9-505F-8858-D5E7E8D47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35815"/>
              </p:ext>
            </p:extLst>
          </p:nvPr>
        </p:nvGraphicFramePr>
        <p:xfrm>
          <a:off x="225083" y="5215812"/>
          <a:ext cx="7269070" cy="1521732"/>
        </p:xfrm>
        <a:graphic>
          <a:graphicData uri="http://schemas.openxmlformats.org/drawingml/2006/table">
            <a:tbl>
              <a:tblPr/>
              <a:tblGrid>
                <a:gridCol w="3389116">
                  <a:extLst>
                    <a:ext uri="{9D8B030D-6E8A-4147-A177-3AD203B41FA5}">
                      <a16:colId xmlns:a16="http://schemas.microsoft.com/office/drawing/2014/main" val="1181681593"/>
                    </a:ext>
                  </a:extLst>
                </a:gridCol>
                <a:gridCol w="257106">
                  <a:extLst>
                    <a:ext uri="{9D8B030D-6E8A-4147-A177-3AD203B41FA5}">
                      <a16:colId xmlns:a16="http://schemas.microsoft.com/office/drawing/2014/main" val="2950225263"/>
                    </a:ext>
                  </a:extLst>
                </a:gridCol>
                <a:gridCol w="1712034">
                  <a:extLst>
                    <a:ext uri="{9D8B030D-6E8A-4147-A177-3AD203B41FA5}">
                      <a16:colId xmlns:a16="http://schemas.microsoft.com/office/drawing/2014/main" val="2406167674"/>
                    </a:ext>
                  </a:extLst>
                </a:gridCol>
                <a:gridCol w="1910814">
                  <a:extLst>
                    <a:ext uri="{9D8B030D-6E8A-4147-A177-3AD203B41FA5}">
                      <a16:colId xmlns:a16="http://schemas.microsoft.com/office/drawing/2014/main" val="758365647"/>
                    </a:ext>
                  </a:extLst>
                </a:gridCol>
              </a:tblGrid>
              <a:tr h="31336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dirty="0">
                          <a:solidFill>
                            <a:srgbClr val="FF0000"/>
                          </a:solidFill>
                          <a:latin typeface="+mn-lt"/>
                          <a:cs typeface="Aldhabi" panose="020B0604020202020204" pitchFamily="2" charset="-78"/>
                        </a:rPr>
                        <a:t>Profitability 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pp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pp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232655"/>
                  </a:ext>
                </a:extLst>
              </a:tr>
              <a:tr h="277374">
                <a:tc>
                  <a:txBody>
                    <a:bodyPr/>
                    <a:lstStyle/>
                    <a:p>
                      <a:pPr algn="l" rtl="0" eaLnBrk="1" fontAlgn="auto" latinLnBrk="0" hangingPunct="1">
                        <a:defRPr sz="1100" b="1" i="0" u="none" strike="noStrike" kern="1200" baseline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100" b="1" i="0" baseline="0" dirty="0">
                          <a:solidFill>
                            <a:srgbClr val="002060"/>
                          </a:solidFill>
                          <a:effectLst/>
                        </a:rPr>
                        <a:t>Return on average assets </a:t>
                      </a:r>
                      <a:r>
                        <a:rPr lang="ru-RU" sz="1100" b="1" i="0" baseline="0" dirty="0">
                          <a:solidFill>
                            <a:srgbClr val="002060"/>
                          </a:solidFill>
                          <a:effectLst/>
                        </a:rPr>
                        <a:t>(ROAA)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0.1%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0.3%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143722"/>
                  </a:ext>
                </a:extLst>
              </a:tr>
              <a:tr h="2773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100" b="1" i="0" baseline="0" dirty="0">
                          <a:solidFill>
                            <a:srgbClr val="002060"/>
                          </a:solidFill>
                          <a:effectLst/>
                        </a:rPr>
                        <a:t>Return on average </a:t>
                      </a:r>
                      <a:r>
                        <a:rPr lang="en-US" sz="1100" b="1" i="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equity 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</a:rPr>
                        <a:t>(ROAE)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0.7%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2.1%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194986"/>
                  </a:ext>
                </a:extLst>
              </a:tr>
              <a:tr h="3133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Cost-to-income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ratio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k-MK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-2.6%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-2.7%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141419"/>
                  </a:ext>
                </a:extLst>
              </a:tr>
              <a:tr h="2773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1" i="0" u="none" strike="noStrike" kern="1200" baseline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Net</a:t>
                      </a:r>
                      <a:r>
                        <a:rPr lang="en-GB" b="1" baseline="0" dirty="0">
                          <a:solidFill>
                            <a:srgbClr val="002060"/>
                          </a:solidFill>
                        </a:rPr>
                        <a:t> interest income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 / </a:t>
                      </a:r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operating</a:t>
                      </a:r>
                      <a:r>
                        <a:rPr lang="en-GB" b="1" baseline="0" dirty="0">
                          <a:solidFill>
                            <a:srgbClr val="002060"/>
                          </a:solidFill>
                        </a:rPr>
                        <a:t> income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3.3%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141380"/>
                  </a:ext>
                </a:extLst>
              </a:tr>
            </a:tbl>
          </a:graphicData>
        </a:graphic>
      </p:graphicFrame>
      <p:sp>
        <p:nvSpPr>
          <p:cNvPr id="13" name="object 8">
            <a:extLst>
              <a:ext uri="{FF2B5EF4-FFF2-40B4-BE49-F238E27FC236}">
                <a16:creationId xmlns:a16="http://schemas.microsoft.com/office/drawing/2014/main" id="{75EA416E-B2FD-0AF3-4F60-634D409FFC58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7695FF8-AC79-420E-3575-6CB49E2EB9DC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F0FA2F-CDDF-767B-C87E-1210A014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Profitability indicators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81C460-E601-C731-988A-FCCFBB903E6A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sz="1000" b="1" dirty="0">
                <a:solidFill>
                  <a:srgbClr val="002060"/>
                </a:solidFill>
              </a:rPr>
              <a:t>1</a:t>
            </a:r>
            <a:r>
              <a:rPr lang="en-GB" sz="1000" b="1" dirty="0">
                <a:solidFill>
                  <a:srgbClr val="002060"/>
                </a:solidFill>
              </a:rPr>
              <a:t>Q 202</a:t>
            </a:r>
            <a:r>
              <a:rPr lang="mk-MK" sz="1000" b="1" dirty="0">
                <a:solidFill>
                  <a:srgbClr val="002060"/>
                </a:solidFill>
              </a:rPr>
              <a:t>4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2B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0122833"/>
              </p:ext>
            </p:extLst>
          </p:nvPr>
        </p:nvGraphicFramePr>
        <p:xfrm>
          <a:off x="141327" y="782952"/>
          <a:ext cx="3630798" cy="2233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A4FDA5D-338E-C89D-8168-E155069872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2857132"/>
              </p:ext>
            </p:extLst>
          </p:nvPr>
        </p:nvGraphicFramePr>
        <p:xfrm>
          <a:off x="7869780" y="782952"/>
          <a:ext cx="4059624" cy="2248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68A8F204-AD93-C53A-9832-BA05D5DBDE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6307156"/>
              </p:ext>
            </p:extLst>
          </p:nvPr>
        </p:nvGraphicFramePr>
        <p:xfrm>
          <a:off x="7869779" y="3331982"/>
          <a:ext cx="4059623" cy="3134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0000000-0008-0000-2B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5294330"/>
              </p:ext>
            </p:extLst>
          </p:nvPr>
        </p:nvGraphicFramePr>
        <p:xfrm>
          <a:off x="3945627" y="795062"/>
          <a:ext cx="3770790" cy="2233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92952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6DFDC60-D7B5-420B-8CAB-146CA2032782}"/>
              </a:ext>
            </a:extLst>
          </p:cNvPr>
          <p:cNvSpPr txBox="1">
            <a:spLocks/>
          </p:cNvSpPr>
          <p:nvPr/>
        </p:nvSpPr>
        <p:spPr>
          <a:xfrm>
            <a:off x="159229" y="155138"/>
            <a:ext cx="11999742" cy="4726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</a:t>
            </a:r>
            <a:r>
              <a:rPr lang="en-US" sz="1600" dirty="0">
                <a:solidFill>
                  <a:srgbClr val="002060"/>
                </a:solidFill>
                <a:latin typeface="Amasis MT Pro" panose="02040504050005020304" pitchFamily="18" charset="0"/>
              </a:rPr>
              <a:t>macroeconomic environment </a:t>
            </a:r>
            <a:endParaRPr lang="en-US" sz="1800" b="1" dirty="0">
              <a:solidFill>
                <a:srgbClr val="002060"/>
              </a:solidFill>
              <a:latin typeface="Amasis MT Pro" panose="02040504050005020304" pitchFamily="18" charset="0"/>
              <a:cs typeface="Aldhabi" panose="020B0604020202020204" pitchFamily="2" charset="-78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5077339C-8756-475E-A15D-7A450F2306DE}"/>
              </a:ext>
            </a:extLst>
          </p:cNvPr>
          <p:cNvSpPr>
            <a:spLocks noChangeArrowheads="1"/>
          </p:cNvSpPr>
          <p:nvPr/>
        </p:nvSpPr>
        <p:spPr bwMode="gray">
          <a:xfrm>
            <a:off x="4907902" y="812567"/>
            <a:ext cx="7251069" cy="3004408"/>
          </a:xfrm>
          <a:prstGeom prst="roundRect">
            <a:avLst>
              <a:gd name="adj" fmla="val 6588"/>
            </a:avLst>
          </a:prstGeom>
          <a:noFill/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51B0B9-4716-4655-90DD-99307075E936}"/>
              </a:ext>
            </a:extLst>
          </p:cNvPr>
          <p:cNvSpPr txBox="1"/>
          <p:nvPr/>
        </p:nvSpPr>
        <p:spPr>
          <a:xfrm>
            <a:off x="6006396" y="5934975"/>
            <a:ext cx="60983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solidFill>
                  <a:srgbClr val="002060"/>
                </a:solidFill>
              </a:rPr>
              <a:t>The credit rating of the state:</a:t>
            </a:r>
            <a:r>
              <a:rPr lang="mk-MK" sz="1100" dirty="0">
                <a:solidFill>
                  <a:srgbClr val="002060"/>
                </a:solidFill>
              </a:rPr>
              <a:t>  </a:t>
            </a:r>
          </a:p>
          <a:p>
            <a:pPr algn="r"/>
            <a:r>
              <a:rPr lang="en-GB" sz="1100" dirty="0">
                <a:solidFill>
                  <a:srgbClr val="002060"/>
                </a:solidFill>
              </a:rPr>
              <a:t>‘BB</a:t>
            </a:r>
            <a:r>
              <a:rPr lang="mk-MK" sz="1100" dirty="0">
                <a:solidFill>
                  <a:srgbClr val="002060"/>
                </a:solidFill>
              </a:rPr>
              <a:t>+</a:t>
            </a:r>
            <a:r>
              <a:rPr lang="en-GB" sz="1100" dirty="0">
                <a:solidFill>
                  <a:srgbClr val="002060"/>
                </a:solidFill>
              </a:rPr>
              <a:t>' Ratings Affirmed; Outlook Stable</a:t>
            </a:r>
          </a:p>
          <a:p>
            <a:pPr algn="r"/>
            <a:r>
              <a:rPr lang="en-GB" sz="1100" b="1" dirty="0">
                <a:solidFill>
                  <a:srgbClr val="002060"/>
                </a:solidFill>
              </a:rPr>
              <a:t>Standard &amp; Poor’s, Credit rating agency</a:t>
            </a:r>
            <a:endParaRPr lang="en-US" sz="1100" b="1" dirty="0">
              <a:solidFill>
                <a:srgbClr val="002060"/>
              </a:solidFill>
            </a:endParaRPr>
          </a:p>
          <a:p>
            <a:pPr algn="r"/>
            <a:r>
              <a:rPr lang="en-GB" sz="1100" b="1" dirty="0">
                <a:solidFill>
                  <a:srgbClr val="002060"/>
                </a:solidFill>
              </a:rPr>
              <a:t>source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GB" sz="1100" b="1" dirty="0">
                <a:solidFill>
                  <a:srgbClr val="002060"/>
                </a:solidFill>
              </a:rPr>
              <a:t>www.nbrm.mk/</a:t>
            </a:r>
            <a:r>
              <a:rPr lang="en-GB" sz="1100" b="1" dirty="0" err="1">
                <a:solidFill>
                  <a:srgbClr val="002060"/>
                </a:solidFill>
              </a:rPr>
              <a:t>ns-newsarticle│Rating</a:t>
            </a:r>
            <a:r>
              <a:rPr lang="en-GB" sz="1100" b="1" dirty="0">
                <a:solidFill>
                  <a:srgbClr val="002060"/>
                </a:solidFill>
              </a:rPr>
              <a:t> Report RNM│</a:t>
            </a:r>
            <a:r>
              <a:rPr lang="en-US" sz="1100" b="1" dirty="0">
                <a:solidFill>
                  <a:srgbClr val="002060"/>
                </a:solidFill>
              </a:rPr>
              <a:t>January</a:t>
            </a:r>
            <a:r>
              <a:rPr lang="en-GB" sz="1100" b="1" dirty="0">
                <a:solidFill>
                  <a:srgbClr val="002060"/>
                </a:solidFill>
              </a:rPr>
              <a:t> 31, 2024)</a:t>
            </a:r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08C7E014-7C73-6F06-2D34-9D58CC48AAE5}"/>
              </a:ext>
            </a:extLst>
          </p:cNvPr>
          <p:cNvSpPr/>
          <p:nvPr/>
        </p:nvSpPr>
        <p:spPr>
          <a:xfrm>
            <a:off x="87260" y="641812"/>
            <a:ext cx="4820642" cy="6252948"/>
          </a:xfrm>
          <a:prstGeom prst="roundRect">
            <a:avLst>
              <a:gd name="adj" fmla="val 35416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Clr>
                <a:srgbClr val="FFFF00"/>
              </a:buClr>
            </a:pPr>
            <a:r>
              <a:rPr lang="en-GB" sz="1200" b="1" dirty="0">
                <a:solidFill>
                  <a:srgbClr val="FFFF00"/>
                </a:solidFill>
              </a:rPr>
              <a:t>Credit rating of the state</a:t>
            </a: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1200" u="none" strike="noStrike" dirty="0">
                <a:solidFill>
                  <a:schemeClr val="bg1"/>
                </a:solidFill>
                <a:effectLst/>
              </a:rPr>
              <a:t>BB + outlook Stabile, </a:t>
            </a:r>
            <a:r>
              <a:rPr lang="en-GB" sz="1200" b="1" dirty="0">
                <a:solidFill>
                  <a:schemeClr val="bg1"/>
                </a:solidFill>
              </a:rPr>
              <a:t>Standard &amp; Poor’s, Credit rating agency </a:t>
            </a:r>
            <a:r>
              <a:rPr lang="en-GB" sz="1200" u="none" strike="noStrike" dirty="0">
                <a:solidFill>
                  <a:schemeClr val="bg1"/>
                </a:solidFill>
                <a:effectLst/>
              </a:rPr>
              <a:t>confirmed the implementation of good policies, the stabile banking system and domestic currency and increased foreign reserves</a:t>
            </a:r>
          </a:p>
          <a:p>
            <a:pPr algn="just">
              <a:buClr>
                <a:srgbClr val="FFFF00"/>
              </a:buClr>
            </a:pPr>
            <a:r>
              <a:rPr lang="en-US" sz="1200" b="1" u="none" strike="noStrike" dirty="0">
                <a:solidFill>
                  <a:srgbClr val="FFFF00"/>
                </a:solidFill>
                <a:effectLst/>
              </a:rPr>
              <a:t>Industrial</a:t>
            </a:r>
            <a:r>
              <a:rPr lang="en-US" sz="1200" b="1" u="none" strike="noStrike" baseline="0" dirty="0">
                <a:solidFill>
                  <a:srgbClr val="FFFF00"/>
                </a:solidFill>
                <a:effectLst/>
              </a:rPr>
              <a:t> production volume index</a:t>
            </a:r>
            <a:endParaRPr lang="en-US" sz="1200" b="1" i="0" u="none" strike="noStrike" dirty="0">
              <a:solidFill>
                <a:srgbClr val="FFFF00"/>
              </a:solidFill>
              <a:effectLst/>
            </a:endParaRPr>
          </a:p>
          <a:p>
            <a:pPr marL="180975" indent="-180975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bg1"/>
                </a:solidFill>
              </a:rPr>
              <a:t>96,9</a:t>
            </a:r>
            <a:r>
              <a:rPr lang="ru-RU" sz="1200" i="0" dirty="0">
                <a:solidFill>
                  <a:schemeClr val="bg1"/>
                </a:solidFill>
                <a:effectLst/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annual </a:t>
            </a:r>
            <a:endParaRPr lang="ru-RU" sz="1200" b="0" i="0" dirty="0">
              <a:solidFill>
                <a:schemeClr val="bg1"/>
              </a:solidFill>
              <a:effectLst/>
            </a:endParaRPr>
          </a:p>
          <a:p>
            <a:pPr lvl="0">
              <a:buClr>
                <a:srgbClr val="FFFF00"/>
              </a:buClr>
            </a:pPr>
            <a:r>
              <a:rPr lang="en-GB" sz="1200" b="1" dirty="0">
                <a:solidFill>
                  <a:srgbClr val="FFFF00"/>
                </a:solidFill>
              </a:rPr>
              <a:t>Trade </a:t>
            </a:r>
            <a:endParaRPr lang="en-US" sz="1200" dirty="0">
              <a:solidFill>
                <a:srgbClr val="FFFF00"/>
              </a:solidFill>
            </a:endParaRP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bg1"/>
                </a:solidFill>
              </a:rPr>
              <a:t>Import amounts </a:t>
            </a:r>
            <a:r>
              <a:rPr lang="mk-MK" sz="1200" dirty="0">
                <a:solidFill>
                  <a:schemeClr val="bg1"/>
                </a:solidFill>
              </a:rPr>
              <a:t>2.736</a:t>
            </a:r>
            <a:r>
              <a:rPr lang="en-US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US" sz="1200" dirty="0">
                <a:solidFill>
                  <a:schemeClr val="bg1"/>
                </a:solidFill>
              </a:rPr>
              <a:t>EUR millions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endParaRPr lang="en-US" sz="1200" dirty="0">
              <a:solidFill>
                <a:schemeClr val="bg1"/>
              </a:solidFill>
            </a:endParaRP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bg1"/>
                </a:solidFill>
              </a:rPr>
              <a:t>Export amounts  </a:t>
            </a:r>
            <a:r>
              <a:rPr lang="mk-MK" sz="1200" dirty="0">
                <a:solidFill>
                  <a:schemeClr val="bg1"/>
                </a:solidFill>
              </a:rPr>
              <a:t>1.929</a:t>
            </a:r>
            <a:r>
              <a:rPr lang="en-US" sz="1200" dirty="0">
                <a:solidFill>
                  <a:schemeClr val="bg1"/>
                </a:solidFill>
              </a:rPr>
              <a:t> EUR millions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</a:p>
          <a:p>
            <a:pPr algn="just">
              <a:buClr>
                <a:srgbClr val="FFFF00"/>
              </a:buClr>
            </a:pPr>
            <a:r>
              <a:rPr lang="en-US" sz="1200" b="1" u="none" strike="noStrike" dirty="0">
                <a:solidFill>
                  <a:srgbClr val="FFFF00"/>
                </a:solidFill>
                <a:effectLst/>
              </a:rPr>
              <a:t>GDP growth </a:t>
            </a:r>
            <a:endParaRPr lang="mk-MK" sz="1200" b="1" u="none" strike="noStrike" dirty="0">
              <a:solidFill>
                <a:srgbClr val="FFFF00"/>
              </a:solidFill>
              <a:effectLst/>
            </a:endParaRP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altLang="en-US" sz="1200" dirty="0">
                <a:solidFill>
                  <a:schemeClr val="bg1"/>
                </a:solidFill>
              </a:rPr>
              <a:t>1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.2% </a:t>
            </a:r>
            <a:endParaRPr lang="mk-MK" sz="1200" b="1" u="none" strike="noStrike" dirty="0">
              <a:solidFill>
                <a:schemeClr val="bg1"/>
              </a:solidFill>
              <a:effectLst/>
            </a:endParaRPr>
          </a:p>
          <a:p>
            <a:pPr algn="just">
              <a:buClr>
                <a:srgbClr val="FFFF00"/>
              </a:buClr>
            </a:pPr>
            <a:r>
              <a:rPr lang="en-US" sz="1200" b="1" u="none" strike="noStrike" dirty="0">
                <a:solidFill>
                  <a:srgbClr val="FFFF00"/>
                </a:solidFill>
                <a:effectLst/>
              </a:rPr>
              <a:t>Inflation</a:t>
            </a:r>
            <a:endParaRPr lang="en-GB" sz="1200" b="1" dirty="0">
              <a:solidFill>
                <a:srgbClr val="FFFF00"/>
              </a:solidFill>
            </a:endParaRPr>
          </a:p>
          <a:p>
            <a:pPr marL="180975" indent="-180975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bg1"/>
                </a:solidFill>
              </a:rPr>
              <a:t>3.4%</a:t>
            </a:r>
            <a:r>
              <a:rPr lang="mk-MK" sz="1200" dirty="0">
                <a:solidFill>
                  <a:schemeClr val="bg1"/>
                </a:solidFill>
              </a:rPr>
              <a:t> </a:t>
            </a:r>
            <a:endParaRPr lang="en-GB" sz="1200" dirty="0">
              <a:solidFill>
                <a:schemeClr val="bg1"/>
              </a:solidFill>
            </a:endParaRPr>
          </a:p>
          <a:p>
            <a:pPr algn="just">
              <a:buClr>
                <a:srgbClr val="FFFF00"/>
              </a:buClr>
            </a:pPr>
            <a:r>
              <a:rPr lang="en-US" sz="1200" b="1" u="none" strike="noStrike" dirty="0">
                <a:solidFill>
                  <a:srgbClr val="FFFF00"/>
                </a:solidFill>
                <a:effectLst/>
              </a:rPr>
              <a:t>FX Reserves </a:t>
            </a: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1200" b="1" dirty="0">
                <a:solidFill>
                  <a:schemeClr val="bg1"/>
                </a:solidFill>
              </a:rPr>
              <a:t>4.287 </a:t>
            </a:r>
            <a:r>
              <a:rPr lang="en-US" sz="1200" dirty="0">
                <a:solidFill>
                  <a:schemeClr val="bg1"/>
                </a:solidFill>
              </a:rPr>
              <a:t>EUR millions</a:t>
            </a:r>
            <a:r>
              <a:rPr lang="mk-MK" sz="1200" dirty="0">
                <a:solidFill>
                  <a:schemeClr val="bg1"/>
                </a:solidFill>
              </a:rPr>
              <a:t>, </a:t>
            </a:r>
            <a:endParaRPr lang="en-US" sz="1200" dirty="0">
              <a:solidFill>
                <a:schemeClr val="bg1"/>
              </a:solidFill>
            </a:endParaRPr>
          </a:p>
          <a:p>
            <a:pPr algn="just">
              <a:buClr>
                <a:srgbClr val="FFFF00"/>
              </a:buClr>
            </a:pPr>
            <a:r>
              <a:rPr lang="en-US" sz="1200" dirty="0">
                <a:solidFill>
                  <a:srgbClr val="00FF00"/>
                </a:solidFill>
              </a:rPr>
              <a:t>Share of green portfolio</a:t>
            </a:r>
            <a:r>
              <a:rPr lang="mk-MK" sz="1200" dirty="0">
                <a:solidFill>
                  <a:srgbClr val="00FF00"/>
                </a:solidFill>
              </a:rPr>
              <a:t> </a:t>
            </a:r>
            <a:r>
              <a:rPr lang="en-US" sz="1200" dirty="0">
                <a:solidFill>
                  <a:srgbClr val="00FF00"/>
                </a:solidFill>
              </a:rPr>
              <a:t>in total FX reserve portfolio 1.6%</a:t>
            </a:r>
            <a:r>
              <a:rPr lang="en-US" altLang="en-US" sz="1200" dirty="0">
                <a:solidFill>
                  <a:srgbClr val="00FF00"/>
                </a:solidFill>
              </a:rPr>
              <a:t>, issued by Ministry of Finance600 million</a:t>
            </a:r>
            <a:endParaRPr lang="ru-RU" sz="1200" dirty="0">
              <a:solidFill>
                <a:srgbClr val="00FF00"/>
              </a:solidFill>
            </a:endParaRPr>
          </a:p>
          <a:p>
            <a:pPr lvl="0">
              <a:buClr>
                <a:srgbClr val="FFFF00"/>
              </a:buClr>
            </a:pPr>
            <a:r>
              <a:rPr lang="en-GB" sz="1200" b="1" i="0" dirty="0">
                <a:solidFill>
                  <a:srgbClr val="FFFF00"/>
                </a:solidFill>
              </a:rPr>
              <a:t>Reference rate</a:t>
            </a:r>
            <a:endParaRPr lang="en-US" sz="1200" dirty="0">
              <a:solidFill>
                <a:srgbClr val="FFFF00"/>
              </a:solidFill>
            </a:endParaRP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bg1"/>
                </a:solidFill>
              </a:rPr>
              <a:t>6.3%</a:t>
            </a:r>
            <a:endParaRPr lang="ru-RU" sz="1200" dirty="0">
              <a:solidFill>
                <a:schemeClr val="bg1"/>
              </a:solidFill>
            </a:endParaRPr>
          </a:p>
          <a:p>
            <a:pPr algn="just">
              <a:buClr>
                <a:srgbClr val="FFFF00"/>
              </a:buClr>
            </a:pPr>
            <a:r>
              <a:rPr lang="en-GB" sz="1200" b="1" dirty="0">
                <a:solidFill>
                  <a:srgbClr val="FFFF00"/>
                </a:solidFill>
              </a:rPr>
              <a:t>Labour Market</a:t>
            </a: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GB" sz="1200" dirty="0">
                <a:solidFill>
                  <a:schemeClr val="bg1"/>
                </a:solidFill>
              </a:rPr>
              <a:t>Rate of </a:t>
            </a:r>
            <a:r>
              <a:rPr lang="en-US" sz="1200" dirty="0">
                <a:solidFill>
                  <a:schemeClr val="bg1"/>
                </a:solidFill>
              </a:rPr>
              <a:t>unemployment </a:t>
            </a:r>
            <a:r>
              <a:rPr lang="en-GB" sz="1200" dirty="0">
                <a:solidFill>
                  <a:schemeClr val="bg1"/>
                </a:solidFill>
              </a:rPr>
              <a:t>12.9</a:t>
            </a:r>
          </a:p>
          <a:p>
            <a:endParaRPr lang="en-US" sz="8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n-US" sz="800" b="1" dirty="0">
                <a:solidFill>
                  <a:schemeClr val="bg1"/>
                </a:solidFill>
                <a:cs typeface="Arial" panose="020B0604020202020204" pitchFamily="34" charset="0"/>
              </a:rPr>
              <a:t>Source </a:t>
            </a:r>
            <a:r>
              <a:rPr lang="ru-RU" sz="800" b="1" dirty="0">
                <a:solidFill>
                  <a:schemeClr val="bg1"/>
                </a:solidFill>
              </a:rPr>
              <a:t>: </a:t>
            </a:r>
          </a:p>
          <a:p>
            <a:r>
              <a:rPr lang="en-GB" sz="800" b="1" dirty="0">
                <a:solidFill>
                  <a:schemeClr val="bg1"/>
                </a:solidFill>
              </a:rPr>
              <a:t>NBRM </a:t>
            </a:r>
            <a:r>
              <a:rPr lang="en-GB" sz="800" b="1" i="0" u="none" strike="noStrike" dirty="0">
                <a:solidFill>
                  <a:schemeClr val="bg1"/>
                </a:solidFill>
                <a:effectLst/>
              </a:rPr>
              <a:t>BASIC ECONOMIC INDICATORS FOR REPUBLIC OF NORTH MACEDONIA</a:t>
            </a:r>
            <a:r>
              <a:rPr lang="en-GB" sz="800" b="1" dirty="0">
                <a:solidFill>
                  <a:schemeClr val="bg1"/>
                </a:solidFill>
              </a:rPr>
              <a:t> </a:t>
            </a:r>
            <a:endParaRPr lang="mk-MK" sz="800" b="1" dirty="0">
              <a:solidFill>
                <a:schemeClr val="bg1"/>
              </a:solidFill>
            </a:endParaRPr>
          </a:p>
          <a:p>
            <a:r>
              <a:rPr lang="en-GB" sz="800" dirty="0">
                <a:solidFill>
                  <a:schemeClr val="bg1"/>
                </a:solidFill>
              </a:rPr>
              <a:t>Quarterly Report Q12024 </a:t>
            </a:r>
          </a:p>
          <a:p>
            <a:r>
              <a:rPr lang="en-GB" sz="800" b="1" i="1" dirty="0">
                <a:solidFill>
                  <a:schemeClr val="bg1"/>
                </a:solidFill>
              </a:rPr>
              <a:t>NBRM, REPORT ON RISKS IN THE BANKING SYSTEM OF THE REPUBLIC OF MACEDONIA</a:t>
            </a:r>
            <a:r>
              <a:rPr lang="mk-MK" sz="800" b="1" i="1" dirty="0">
                <a:solidFill>
                  <a:schemeClr val="bg1"/>
                </a:solidFill>
              </a:rPr>
              <a:t>, </a:t>
            </a:r>
            <a:r>
              <a:rPr lang="en-GB" sz="800" b="1" i="1" dirty="0">
                <a:solidFill>
                  <a:schemeClr val="bg1"/>
                </a:solidFill>
              </a:rPr>
              <a:t>Indicators on the</a:t>
            </a:r>
            <a:r>
              <a:rPr lang="mk-MK" sz="800" b="1" i="1" dirty="0">
                <a:solidFill>
                  <a:schemeClr val="bg1"/>
                </a:solidFill>
              </a:rPr>
              <a:t> </a:t>
            </a:r>
            <a:r>
              <a:rPr lang="en-GB" sz="800" b="1" i="1" dirty="0">
                <a:solidFill>
                  <a:schemeClr val="bg1"/>
                </a:solidFill>
              </a:rPr>
              <a:t>banking </a:t>
            </a:r>
            <a:r>
              <a:rPr lang="en-GB" sz="800" b="1" dirty="0">
                <a:solidFill>
                  <a:schemeClr val="bg1"/>
                </a:solidFill>
              </a:rPr>
              <a:t>system 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F728107D-2E6F-B8AC-6324-76FA48ED8C7B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410A43BE-71E1-5837-BBD6-21381FDCE22A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E00E28D-15B2-FBE2-54DF-0B10B95D63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182760"/>
              </p:ext>
            </p:extLst>
          </p:nvPr>
        </p:nvGraphicFramePr>
        <p:xfrm>
          <a:off x="5047860" y="943044"/>
          <a:ext cx="6951306" cy="28264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80039">
                  <a:extLst>
                    <a:ext uri="{9D8B030D-6E8A-4147-A177-3AD203B41FA5}">
                      <a16:colId xmlns:a16="http://schemas.microsoft.com/office/drawing/2014/main" val="2767790591"/>
                    </a:ext>
                  </a:extLst>
                </a:gridCol>
                <a:gridCol w="660021">
                  <a:extLst>
                    <a:ext uri="{9D8B030D-6E8A-4147-A177-3AD203B41FA5}">
                      <a16:colId xmlns:a16="http://schemas.microsoft.com/office/drawing/2014/main" val="1442687978"/>
                    </a:ext>
                  </a:extLst>
                </a:gridCol>
                <a:gridCol w="596104">
                  <a:extLst>
                    <a:ext uri="{9D8B030D-6E8A-4147-A177-3AD203B41FA5}">
                      <a16:colId xmlns:a16="http://schemas.microsoft.com/office/drawing/2014/main" val="2628850930"/>
                    </a:ext>
                  </a:extLst>
                </a:gridCol>
                <a:gridCol w="628063">
                  <a:extLst>
                    <a:ext uri="{9D8B030D-6E8A-4147-A177-3AD203B41FA5}">
                      <a16:colId xmlns:a16="http://schemas.microsoft.com/office/drawing/2014/main" val="1888200333"/>
                    </a:ext>
                  </a:extLst>
                </a:gridCol>
                <a:gridCol w="595693">
                  <a:extLst>
                    <a:ext uri="{9D8B030D-6E8A-4147-A177-3AD203B41FA5}">
                      <a16:colId xmlns:a16="http://schemas.microsoft.com/office/drawing/2014/main" val="1097379051"/>
                    </a:ext>
                  </a:extLst>
                </a:gridCol>
                <a:gridCol w="595693">
                  <a:extLst>
                    <a:ext uri="{9D8B030D-6E8A-4147-A177-3AD203B41FA5}">
                      <a16:colId xmlns:a16="http://schemas.microsoft.com/office/drawing/2014/main" val="4041590138"/>
                    </a:ext>
                  </a:extLst>
                </a:gridCol>
                <a:gridCol w="595693">
                  <a:extLst>
                    <a:ext uri="{9D8B030D-6E8A-4147-A177-3AD203B41FA5}">
                      <a16:colId xmlns:a16="http://schemas.microsoft.com/office/drawing/2014/main" val="458873713"/>
                    </a:ext>
                  </a:extLst>
                </a:gridCol>
              </a:tblGrid>
              <a:tr h="18771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sng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Key economic indicators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Q</a:t>
                      </a:r>
                      <a:r>
                        <a:rPr lang="mk-MK" sz="1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1</a:t>
                      </a:r>
                      <a:r>
                        <a:rPr lang="en-US" sz="1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 23</a:t>
                      </a:r>
                      <a:endParaRPr lang="en-US" sz="1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Q</a:t>
                      </a:r>
                      <a:r>
                        <a:rPr lang="mk-MK" sz="1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</a:t>
                      </a:r>
                      <a:r>
                        <a:rPr lang="en-US" sz="1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 23</a:t>
                      </a:r>
                      <a:endParaRPr lang="en-US" sz="1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Q3 23</a:t>
                      </a:r>
                      <a:endParaRPr lang="en-US" sz="1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Q</a:t>
                      </a:r>
                      <a:r>
                        <a:rPr lang="mk-MK" sz="1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4</a:t>
                      </a:r>
                      <a:r>
                        <a:rPr lang="en-US" sz="1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 23</a:t>
                      </a:r>
                      <a:endParaRPr lang="en-US" sz="1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2023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O1 24</a:t>
                      </a: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2969751017"/>
                  </a:ext>
                </a:extLst>
              </a:tr>
              <a:tr h="18771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100" b="1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1461318578"/>
                  </a:ext>
                </a:extLst>
              </a:tr>
              <a:tr h="18890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Industrial production volume index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0.1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1.5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0,7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0.7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0,7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-3,1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535222396"/>
                  </a:ext>
                </a:extLst>
              </a:tr>
              <a:tr h="18890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External Trade (%) total import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2,759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2,778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2,708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2,900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11,14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2,736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9351482"/>
                  </a:ext>
                </a:extLst>
              </a:tr>
              <a:tr h="18771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External Trade (%) total export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2,126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2,125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1,988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2,082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8,32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1,929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2050116"/>
                  </a:ext>
                </a:extLst>
              </a:tr>
              <a:tr h="18890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Real GDP growth (%) 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1,2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660953427"/>
                  </a:ext>
                </a:extLst>
              </a:tr>
              <a:tr h="18771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Central Government Budget surplus/deficit (% GDP)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0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-0,4</a:t>
                      </a: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-0,5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-1,6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-4,8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-1,6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9217703"/>
                  </a:ext>
                </a:extLst>
              </a:tr>
              <a:tr h="18771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Inflation (CPI%) 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16.1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13.6                      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11.5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9.4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9,4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3,4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3388687402"/>
                  </a:ext>
                </a:extLst>
              </a:tr>
              <a:tr h="18890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Reference rate 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5.5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6.3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6.3</a:t>
                      </a: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6.3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6,3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2043836488"/>
                  </a:ext>
                </a:extLst>
              </a:tr>
              <a:tr h="18890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Current Account Bal. 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(EUR millions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92.8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-124.9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239.2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-111.7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95.3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1001343"/>
                  </a:ext>
                </a:extLst>
              </a:tr>
              <a:tr h="18890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Gross External Debt 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(EUR millions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11</a:t>
                      </a:r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059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</a:t>
                      </a:r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</a:t>
                      </a:r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11.463</a:t>
                      </a:r>
                      <a:r>
                        <a:rPr lang="en-US" sz="10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11.463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789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16161648"/>
                  </a:ext>
                </a:extLst>
              </a:tr>
              <a:tr h="188909">
                <a:tc>
                  <a:txBody>
                    <a:bodyPr/>
                    <a:lstStyle/>
                    <a:p>
                      <a:pPr algn="just" rtl="0" fontAlgn="ctr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Foreign Reserves 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(EUR millions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4.159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4.189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3,901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4,538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4,538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4287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4077393"/>
                  </a:ext>
                </a:extLst>
              </a:tr>
              <a:tr h="18890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Foreign direct invest. 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(EUR millions</a:t>
                      </a: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143.3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122.4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51.2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206.2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523.1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235.9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5531382"/>
                  </a:ext>
                </a:extLst>
              </a:tr>
              <a:tr h="18890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Unemployment (%) 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13,3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13,1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12.8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12,9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6581994"/>
                  </a:ext>
                </a:extLst>
              </a:tr>
              <a:tr h="18771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MKD/EUR 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61.6</a:t>
                      </a:r>
                      <a:r>
                        <a:rPr lang="mk-MK" sz="1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61.56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61.51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61.49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56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61,62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/>
                </a:tc>
                <a:extLst>
                  <a:ext uri="{0D108BD9-81ED-4DB2-BD59-A6C34878D82A}">
                    <a16:rowId xmlns:a16="http://schemas.microsoft.com/office/drawing/2014/main" val="14339949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1E6EB47-DEBC-224E-94F6-400598D7BA24}"/>
              </a:ext>
            </a:extLst>
          </p:cNvPr>
          <p:cNvSpPr txBox="1"/>
          <p:nvPr/>
        </p:nvSpPr>
        <p:spPr>
          <a:xfrm>
            <a:off x="4344943" y="297826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</a:rPr>
              <a:t>(EUR millions; percentages)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E28796-1923-9F72-0E22-3B130F022364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sz="1000" b="1" dirty="0">
                <a:solidFill>
                  <a:srgbClr val="002060"/>
                </a:solidFill>
              </a:rPr>
              <a:t>1</a:t>
            </a:r>
            <a:r>
              <a:rPr lang="en-GB" sz="1000" b="1" dirty="0">
                <a:solidFill>
                  <a:srgbClr val="002060"/>
                </a:solidFill>
              </a:rPr>
              <a:t>Q 202</a:t>
            </a:r>
            <a:r>
              <a:rPr lang="mk-MK" sz="1000" b="1" dirty="0">
                <a:solidFill>
                  <a:srgbClr val="002060"/>
                </a:solidFill>
              </a:rPr>
              <a:t>4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60E9B55-FB1F-D597-3B2A-EF4CA834BF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6378542"/>
              </p:ext>
            </p:extLst>
          </p:nvPr>
        </p:nvGraphicFramePr>
        <p:xfrm>
          <a:off x="5047860" y="3899961"/>
          <a:ext cx="7056880" cy="2035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4934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7CFA-B8B5-4C99-865E-4AC3B9A16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45812" y="4565948"/>
            <a:ext cx="7807902" cy="2110217"/>
          </a:xfrm>
          <a:prstGeom prst="roundRect">
            <a:avLst>
              <a:gd name="adj" fmla="val 20745"/>
            </a:avLst>
          </a:prstGeom>
          <a:ln>
            <a:solidFill>
              <a:srgbClr val="FF99CC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numCol="2" anchor="ctr">
            <a:noAutofit/>
          </a:bodyPr>
          <a:lstStyle/>
          <a:p>
            <a:pPr algn="just"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en-GB" sz="1000" dirty="0">
                <a:solidFill>
                  <a:srgbClr val="002060"/>
                </a:solidFill>
              </a:rPr>
              <a:t>The Banking sector consists </a:t>
            </a:r>
            <a:r>
              <a:rPr lang="en-US" sz="1000" dirty="0">
                <a:solidFill>
                  <a:srgbClr val="002060"/>
                </a:solidFill>
                <a:cs typeface="Arial" panose="020B0604020202020204" pitchFamily="34" charset="0"/>
              </a:rPr>
              <a:t>of </a:t>
            </a:r>
            <a:r>
              <a:rPr lang="en-US" sz="1000" dirty="0">
                <a:solidFill>
                  <a:srgbClr val="002060"/>
                </a:solidFill>
              </a:rPr>
              <a:t>13 active banks, 5 large (</a:t>
            </a:r>
            <a:r>
              <a:rPr lang="en-GB" sz="1000" dirty="0">
                <a:solidFill>
                  <a:srgbClr val="002060"/>
                </a:solidFill>
              </a:rPr>
              <a:t>amounts </a:t>
            </a:r>
            <a:r>
              <a:rPr lang="en-US" sz="1000" b="0" i="0" u="none" strike="noStrike" dirty="0">
                <a:solidFill>
                  <a:srgbClr val="002060"/>
                </a:solidFill>
                <a:effectLst/>
              </a:rPr>
              <a:t>598</a:t>
            </a:r>
            <a:r>
              <a:rPr lang="mk-MK" sz="1000" dirty="0">
                <a:solidFill>
                  <a:srgbClr val="002060"/>
                </a:solidFill>
              </a:rPr>
              <a:t>,</a:t>
            </a:r>
            <a:r>
              <a:rPr lang="en-US" sz="1000" b="0" i="0" u="none" strike="noStrike" dirty="0">
                <a:solidFill>
                  <a:srgbClr val="002060"/>
                </a:solidFill>
                <a:effectLst/>
              </a:rPr>
              <a:t>105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GB" sz="1000" dirty="0">
                <a:solidFill>
                  <a:srgbClr val="002060"/>
                </a:solidFill>
              </a:rPr>
              <a:t>Mio. Den.</a:t>
            </a:r>
            <a:r>
              <a:rPr lang="en-US" sz="1000" dirty="0">
                <a:solidFill>
                  <a:srgbClr val="002060"/>
                </a:solidFill>
              </a:rPr>
              <a:t>) 8</a:t>
            </a:r>
            <a:r>
              <a:rPr lang="mk-MK" sz="1000" dirty="0">
                <a:solidFill>
                  <a:srgbClr val="002060"/>
                </a:solidFill>
              </a:rPr>
              <a:t>1</a:t>
            </a:r>
            <a:r>
              <a:rPr lang="en-US" sz="1000" dirty="0">
                <a:solidFill>
                  <a:srgbClr val="002060"/>
                </a:solidFill>
              </a:rPr>
              <a:t>% in total assets, 3 medium (</a:t>
            </a:r>
            <a:r>
              <a:rPr lang="en-GB" sz="1000" dirty="0">
                <a:solidFill>
                  <a:srgbClr val="002060"/>
                </a:solidFill>
              </a:rPr>
              <a:t>amounts </a:t>
            </a:r>
            <a:r>
              <a:rPr lang="mk-MK" sz="1000" dirty="0">
                <a:solidFill>
                  <a:srgbClr val="002060"/>
                </a:solidFill>
              </a:rPr>
              <a:t>94,746</a:t>
            </a:r>
            <a:r>
              <a:rPr lang="en-US" sz="1000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en-US" sz="1000" dirty="0">
                <a:solidFill>
                  <a:srgbClr val="002060"/>
                </a:solidFill>
              </a:rPr>
              <a:t>Mio. Den.</a:t>
            </a:r>
            <a:r>
              <a:rPr lang="en-US" sz="1000" b="0" i="0" dirty="0">
                <a:solidFill>
                  <a:srgbClr val="002060"/>
                </a:solidFill>
                <a:effectLst/>
              </a:rPr>
              <a:t>)</a:t>
            </a:r>
            <a:r>
              <a:rPr lang="en-US" sz="1000" dirty="0">
                <a:solidFill>
                  <a:srgbClr val="002060"/>
                </a:solidFill>
              </a:rPr>
              <a:t> 1</a:t>
            </a:r>
            <a:r>
              <a:rPr lang="en-GB" sz="1000" dirty="0">
                <a:solidFill>
                  <a:srgbClr val="002060"/>
                </a:solidFill>
              </a:rPr>
              <a:t>2</a:t>
            </a:r>
            <a:r>
              <a:rPr lang="mk-MK" sz="1000" dirty="0">
                <a:solidFill>
                  <a:srgbClr val="002060"/>
                </a:solidFill>
              </a:rPr>
              <a:t>% </a:t>
            </a:r>
            <a:r>
              <a:rPr lang="en-US" sz="1000" dirty="0">
                <a:solidFill>
                  <a:srgbClr val="002060"/>
                </a:solidFill>
              </a:rPr>
              <a:t>in total assets, 5 small (</a:t>
            </a:r>
            <a:r>
              <a:rPr lang="en-GB" sz="1000" dirty="0">
                <a:solidFill>
                  <a:srgbClr val="002060"/>
                </a:solidFill>
              </a:rPr>
              <a:t>amounts </a:t>
            </a:r>
            <a:r>
              <a:rPr lang="mk-MK" sz="1000" dirty="0">
                <a:solidFill>
                  <a:srgbClr val="002060"/>
                </a:solidFill>
              </a:rPr>
              <a:t>46,087 </a:t>
            </a:r>
            <a:r>
              <a:rPr lang="en-US" sz="1000" dirty="0">
                <a:solidFill>
                  <a:srgbClr val="002060"/>
                </a:solidFill>
              </a:rPr>
              <a:t>Mio. Den.) 6% % in total assets and </a:t>
            </a:r>
            <a:r>
              <a:rPr lang="mk-MK" sz="1000" dirty="0">
                <a:solidFill>
                  <a:srgbClr val="002060"/>
                </a:solidFill>
              </a:rPr>
              <a:t>2</a:t>
            </a:r>
            <a:r>
              <a:rPr lang="en-US" sz="1000" dirty="0">
                <a:solidFill>
                  <a:srgbClr val="002060"/>
                </a:solidFill>
              </a:rPr>
              <a:t> saving houses. </a:t>
            </a:r>
          </a:p>
          <a:p>
            <a:pPr algn="just"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en-GB" sz="1000" dirty="0">
                <a:solidFill>
                  <a:srgbClr val="002060"/>
                </a:solidFill>
              </a:rPr>
              <a:t>Participation of foreign capital </a:t>
            </a:r>
            <a:r>
              <a:rPr lang="mk-MK" sz="1000" dirty="0">
                <a:solidFill>
                  <a:srgbClr val="002060"/>
                </a:solidFill>
              </a:rPr>
              <a:t>7</a:t>
            </a:r>
            <a:r>
              <a:rPr lang="en-GB" sz="1000" dirty="0">
                <a:solidFill>
                  <a:srgbClr val="002060"/>
                </a:solidFill>
              </a:rPr>
              <a:t>8,8</a:t>
            </a:r>
            <a:r>
              <a:rPr lang="mk-MK" sz="1000" dirty="0">
                <a:solidFill>
                  <a:srgbClr val="002060"/>
                </a:solidFill>
              </a:rPr>
              <a:t>%</a:t>
            </a:r>
          </a:p>
          <a:p>
            <a:pPr algn="just"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en-US" sz="1000" dirty="0">
                <a:solidFill>
                  <a:srgbClr val="002060"/>
                </a:solidFill>
              </a:rPr>
              <a:t>Total assets </a:t>
            </a:r>
            <a:r>
              <a:rPr lang="en-GB" sz="1000" dirty="0">
                <a:solidFill>
                  <a:srgbClr val="002060"/>
                </a:solidFill>
              </a:rPr>
              <a:t>of the Banking system registered the amount of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US" sz="1000" b="0" i="0" u="none" strike="noStrike" dirty="0">
                <a:solidFill>
                  <a:srgbClr val="002060"/>
                </a:solidFill>
                <a:effectLst/>
                <a:latin typeface="+mn-lt"/>
              </a:rPr>
              <a:t>738,938</a:t>
            </a:r>
            <a:r>
              <a:rPr lang="en-GB" sz="1000" dirty="0">
                <a:solidFill>
                  <a:srgbClr val="002060"/>
                </a:solidFill>
              </a:rPr>
              <a:t> Mio. Den.</a:t>
            </a:r>
            <a:r>
              <a:rPr lang="en-US" sz="1000" dirty="0">
                <a:solidFill>
                  <a:srgbClr val="002060"/>
                </a:solidFill>
              </a:rPr>
              <a:t>, increased by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GB" sz="1000" dirty="0">
                <a:solidFill>
                  <a:srgbClr val="002060"/>
                </a:solidFill>
              </a:rPr>
              <a:t>9.</a:t>
            </a:r>
            <a:r>
              <a:rPr lang="mk-MK" sz="1000" dirty="0">
                <a:solidFill>
                  <a:srgbClr val="002060"/>
                </a:solidFill>
              </a:rPr>
              <a:t>3% </a:t>
            </a:r>
            <a:r>
              <a:rPr lang="en-US" sz="1000" dirty="0">
                <a:solidFill>
                  <a:srgbClr val="002060"/>
                </a:solidFill>
              </a:rPr>
              <a:t>annual and reduced by </a:t>
            </a:r>
            <a:r>
              <a:rPr lang="mk-MK" sz="1000" dirty="0">
                <a:solidFill>
                  <a:srgbClr val="002060"/>
                </a:solidFill>
              </a:rPr>
              <a:t>(-1</a:t>
            </a:r>
            <a:r>
              <a:rPr lang="en-US" sz="1000" dirty="0">
                <a:solidFill>
                  <a:srgbClr val="002060"/>
                </a:solidFill>
              </a:rPr>
              <a:t>%</a:t>
            </a:r>
            <a:r>
              <a:rPr lang="mk-MK" sz="1000" dirty="0">
                <a:solidFill>
                  <a:srgbClr val="002060"/>
                </a:solidFill>
              </a:rPr>
              <a:t>)</a:t>
            </a:r>
            <a:r>
              <a:rPr lang="en-US" sz="1000" dirty="0">
                <a:solidFill>
                  <a:srgbClr val="002060"/>
                </a:solidFill>
              </a:rPr>
              <a:t> quarterly, </a:t>
            </a:r>
            <a:r>
              <a:rPr lang="en-GB" sz="1000" dirty="0">
                <a:solidFill>
                  <a:srgbClr val="002060"/>
                </a:solidFill>
              </a:rPr>
              <a:t>which is supported by the growth of the deposit by 9.</a:t>
            </a:r>
            <a:r>
              <a:rPr lang="mk-MK" sz="1000" dirty="0">
                <a:solidFill>
                  <a:srgbClr val="002060"/>
                </a:solidFill>
              </a:rPr>
              <a:t>1%</a:t>
            </a:r>
            <a:r>
              <a:rPr lang="en-GB" sz="1000" dirty="0">
                <a:solidFill>
                  <a:srgbClr val="002060"/>
                </a:solidFill>
              </a:rPr>
              <a:t> annual, </a:t>
            </a:r>
            <a:r>
              <a:rPr lang="en-US" sz="1000" dirty="0">
                <a:solidFill>
                  <a:srgbClr val="002060"/>
                </a:solidFill>
              </a:rPr>
              <a:t>reduced by </a:t>
            </a:r>
            <a:r>
              <a:rPr lang="mk-MK" sz="1000" dirty="0">
                <a:solidFill>
                  <a:srgbClr val="002060"/>
                </a:solidFill>
              </a:rPr>
              <a:t>(-0,9</a:t>
            </a:r>
            <a:r>
              <a:rPr lang="en-GB" sz="1000" dirty="0">
                <a:solidFill>
                  <a:srgbClr val="002060"/>
                </a:solidFill>
              </a:rPr>
              <a:t>%</a:t>
            </a:r>
            <a:r>
              <a:rPr lang="mk-MK" sz="1000" dirty="0">
                <a:solidFill>
                  <a:srgbClr val="002060"/>
                </a:solidFill>
              </a:rPr>
              <a:t>)</a:t>
            </a:r>
            <a:r>
              <a:rPr lang="en-GB" sz="1000" dirty="0">
                <a:solidFill>
                  <a:srgbClr val="002060"/>
                </a:solidFill>
              </a:rPr>
              <a:t> quarterly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GB" sz="1000" dirty="0">
                <a:solidFill>
                  <a:srgbClr val="002060"/>
                </a:solidFill>
              </a:rPr>
              <a:t>and the capital position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GB" sz="1000" dirty="0">
                <a:solidFill>
                  <a:srgbClr val="002060"/>
                </a:solidFill>
              </a:rPr>
              <a:t>of the banks which increased by 1</a:t>
            </a:r>
            <a:r>
              <a:rPr lang="mk-MK" sz="1000" dirty="0">
                <a:solidFill>
                  <a:srgbClr val="002060"/>
                </a:solidFill>
              </a:rPr>
              <a:t>1,5%</a:t>
            </a:r>
            <a:r>
              <a:rPr lang="en-GB" sz="1000" dirty="0">
                <a:solidFill>
                  <a:srgbClr val="002060"/>
                </a:solidFill>
              </a:rPr>
              <a:t> annual</a:t>
            </a:r>
            <a:r>
              <a:rPr lang="mk-MK" sz="1000" dirty="0">
                <a:solidFill>
                  <a:srgbClr val="002060"/>
                </a:solidFill>
              </a:rPr>
              <a:t>,</a:t>
            </a:r>
            <a:r>
              <a:rPr lang="en-GB" sz="1000" dirty="0">
                <a:solidFill>
                  <a:srgbClr val="002060"/>
                </a:solidFill>
              </a:rPr>
              <a:t> </a:t>
            </a:r>
            <a:r>
              <a:rPr lang="mk-MK" sz="1000" dirty="0">
                <a:solidFill>
                  <a:srgbClr val="002060"/>
                </a:solidFill>
              </a:rPr>
              <a:t>5,6</a:t>
            </a:r>
            <a:r>
              <a:rPr lang="en-GB" sz="1000" dirty="0">
                <a:solidFill>
                  <a:srgbClr val="002060"/>
                </a:solidFill>
              </a:rPr>
              <a:t>% quarterly.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US" sz="1000" dirty="0">
                <a:solidFill>
                  <a:srgbClr val="002060"/>
                </a:solidFill>
              </a:rPr>
              <a:t>Total loans increased by </a:t>
            </a:r>
            <a:r>
              <a:rPr lang="mk-MK" sz="1000" dirty="0">
                <a:solidFill>
                  <a:srgbClr val="002060"/>
                </a:solidFill>
              </a:rPr>
              <a:t>6,2</a:t>
            </a:r>
            <a:r>
              <a:rPr lang="en-US" sz="1000" dirty="0">
                <a:solidFill>
                  <a:srgbClr val="002060"/>
                </a:solidFill>
              </a:rPr>
              <a:t>%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US" sz="1000" dirty="0">
                <a:solidFill>
                  <a:srgbClr val="002060"/>
                </a:solidFill>
              </a:rPr>
              <a:t>annual</a:t>
            </a:r>
            <a:r>
              <a:rPr lang="mk-MK" sz="1000" dirty="0">
                <a:solidFill>
                  <a:srgbClr val="002060"/>
                </a:solidFill>
              </a:rPr>
              <a:t>, </a:t>
            </a:r>
            <a:r>
              <a:rPr lang="en-GB" sz="1000" dirty="0">
                <a:solidFill>
                  <a:srgbClr val="002060"/>
                </a:solidFill>
              </a:rPr>
              <a:t>1%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US" sz="1000" i="0" u="none" strike="noStrike" dirty="0">
                <a:solidFill>
                  <a:srgbClr val="002060"/>
                </a:solidFill>
                <a:effectLst/>
              </a:rPr>
              <a:t>quarterly</a:t>
            </a:r>
            <a:r>
              <a:rPr lang="mk-MK" sz="1000" dirty="0">
                <a:solidFill>
                  <a:srgbClr val="002060"/>
                </a:solidFill>
              </a:rPr>
              <a:t>.</a:t>
            </a:r>
            <a:endParaRPr lang="en-GB" sz="1000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1000" dirty="0">
                <a:solidFill>
                  <a:srgbClr val="002060"/>
                </a:solidFill>
              </a:rPr>
              <a:t>The level of financial intermediation</a:t>
            </a:r>
            <a:r>
              <a:rPr lang="mk-MK" sz="1000" dirty="0">
                <a:solidFill>
                  <a:srgbClr val="002060"/>
                </a:solidFill>
              </a:rPr>
              <a:t>  </a:t>
            </a:r>
            <a:r>
              <a:rPr lang="en-GB" sz="1000" dirty="0">
                <a:solidFill>
                  <a:srgbClr val="002060"/>
                </a:solidFill>
              </a:rPr>
              <a:t>measured by: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mk-MK" sz="1000" dirty="0">
                <a:solidFill>
                  <a:srgbClr val="002060"/>
                </a:solidFill>
              </a:rPr>
              <a:t>Т</a:t>
            </a:r>
            <a:r>
              <a:rPr lang="en-GB" sz="1000" dirty="0">
                <a:solidFill>
                  <a:srgbClr val="002060"/>
                </a:solidFill>
              </a:rPr>
              <a:t>he ratio of total assets and 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GB" sz="1000" dirty="0">
                <a:solidFill>
                  <a:srgbClr val="002060"/>
                </a:solidFill>
              </a:rPr>
              <a:t>GDP is </a:t>
            </a:r>
            <a:r>
              <a:rPr lang="mk-MK" sz="1000" dirty="0">
                <a:solidFill>
                  <a:srgbClr val="002060"/>
                </a:solidFill>
              </a:rPr>
              <a:t>87,1% </a:t>
            </a:r>
            <a:r>
              <a:rPr lang="en-GB" sz="1000" dirty="0">
                <a:solidFill>
                  <a:srgbClr val="002060"/>
                </a:solidFill>
              </a:rPr>
              <a:t>which indicates the dominant position of banks in the  financial system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rgbClr val="002060"/>
                </a:solidFill>
              </a:rPr>
              <a:t>Total deposits from non-financial sector/GDP is 6</a:t>
            </a:r>
            <a:r>
              <a:rPr lang="mk-MK" sz="1000" dirty="0">
                <a:solidFill>
                  <a:srgbClr val="002060"/>
                </a:solidFill>
              </a:rPr>
              <a:t>3</a:t>
            </a:r>
            <a:r>
              <a:rPr lang="en-GB" sz="1000" dirty="0">
                <a:solidFill>
                  <a:srgbClr val="002060"/>
                </a:solidFill>
              </a:rPr>
              <a:t>%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rgbClr val="002060"/>
                </a:solidFill>
              </a:rPr>
              <a:t>Total gross loans to non-financial sector/GDP  is 52.</a:t>
            </a:r>
            <a:r>
              <a:rPr lang="mk-MK" sz="1000" dirty="0">
                <a:solidFill>
                  <a:srgbClr val="002060"/>
                </a:solidFill>
              </a:rPr>
              <a:t>5</a:t>
            </a:r>
            <a:r>
              <a:rPr lang="en-GB" sz="1000" dirty="0">
                <a:solidFill>
                  <a:srgbClr val="002060"/>
                </a:solidFill>
              </a:rPr>
              <a:t>%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800" dirty="0">
                <a:solidFill>
                  <a:srgbClr val="002060"/>
                </a:solidFill>
                <a:cs typeface="Arial" panose="020B0604020202020204" pitchFamily="34" charset="0"/>
              </a:rPr>
              <a:t>	Source NBRSM, Department for financial stability</a:t>
            </a:r>
            <a:r>
              <a:rPr lang="mk-MK" sz="8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GB" sz="800" dirty="0">
                <a:solidFill>
                  <a:srgbClr val="002060"/>
                </a:solidFill>
                <a:cs typeface="Arial" panose="020B0604020202020204" pitchFamily="34" charset="0"/>
              </a:rPr>
              <a:t>Last revision to 	GDP figures (at current prices): 0</a:t>
            </a:r>
            <a:r>
              <a:rPr lang="mk-MK" sz="800" dirty="0">
                <a:solidFill>
                  <a:srgbClr val="002060"/>
                </a:solidFill>
                <a:cs typeface="Arial" panose="020B0604020202020204" pitchFamily="34" charset="0"/>
              </a:rPr>
              <a:t>3</a:t>
            </a:r>
            <a:r>
              <a:rPr lang="en-GB" sz="8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  <a:r>
              <a:rPr lang="mk-MK" sz="800" dirty="0">
                <a:solidFill>
                  <a:srgbClr val="002060"/>
                </a:solidFill>
                <a:cs typeface="Arial" panose="020B0604020202020204" pitchFamily="34" charset="0"/>
              </a:rPr>
              <a:t>6</a:t>
            </a:r>
            <a:r>
              <a:rPr lang="en-GB" sz="800" dirty="0">
                <a:solidFill>
                  <a:srgbClr val="002060"/>
                </a:solidFill>
                <a:cs typeface="Arial" panose="020B0604020202020204" pitchFamily="34" charset="0"/>
              </a:rPr>
              <a:t>.202</a:t>
            </a:r>
            <a:r>
              <a:rPr lang="mk-MK" sz="800" dirty="0">
                <a:solidFill>
                  <a:srgbClr val="002060"/>
                </a:solidFill>
                <a:cs typeface="Arial" panose="020B0604020202020204" pitchFamily="34" charset="0"/>
              </a:rPr>
              <a:t>4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mk-MK" sz="800" dirty="0">
                <a:solidFill>
                  <a:srgbClr val="002060"/>
                </a:solidFill>
                <a:cs typeface="Arial" panose="020B0604020202020204" pitchFamily="34" charset="0"/>
              </a:rPr>
              <a:t>	</a:t>
            </a:r>
            <a:r>
              <a:rPr lang="en-GB" sz="800" dirty="0">
                <a:solidFill>
                  <a:srgbClr val="002060"/>
                </a:solidFill>
              </a:rPr>
              <a:t>NBRM, Quarterly Report Q12024</a:t>
            </a:r>
            <a:endParaRPr lang="mk-MK" sz="10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96848CB-8340-5DD6-EF3B-BD11A5B8C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291680"/>
              </p:ext>
            </p:extLst>
          </p:nvPr>
        </p:nvGraphicFramePr>
        <p:xfrm>
          <a:off x="185530" y="915733"/>
          <a:ext cx="7808996" cy="1637581"/>
        </p:xfrm>
        <a:graphic>
          <a:graphicData uri="http://schemas.openxmlformats.org/drawingml/2006/table">
            <a:tbl>
              <a:tblPr/>
              <a:tblGrid>
                <a:gridCol w="1467807">
                  <a:extLst>
                    <a:ext uri="{9D8B030D-6E8A-4147-A177-3AD203B41FA5}">
                      <a16:colId xmlns:a16="http://schemas.microsoft.com/office/drawing/2014/main" val="456536985"/>
                    </a:ext>
                  </a:extLst>
                </a:gridCol>
                <a:gridCol w="785406">
                  <a:extLst>
                    <a:ext uri="{9D8B030D-6E8A-4147-A177-3AD203B41FA5}">
                      <a16:colId xmlns:a16="http://schemas.microsoft.com/office/drawing/2014/main" val="2652805394"/>
                    </a:ext>
                  </a:extLst>
                </a:gridCol>
                <a:gridCol w="785406">
                  <a:extLst>
                    <a:ext uri="{9D8B030D-6E8A-4147-A177-3AD203B41FA5}">
                      <a16:colId xmlns:a16="http://schemas.microsoft.com/office/drawing/2014/main" val="280396809"/>
                    </a:ext>
                  </a:extLst>
                </a:gridCol>
                <a:gridCol w="785406">
                  <a:extLst>
                    <a:ext uri="{9D8B030D-6E8A-4147-A177-3AD203B41FA5}">
                      <a16:colId xmlns:a16="http://schemas.microsoft.com/office/drawing/2014/main" val="4173392692"/>
                    </a:ext>
                  </a:extLst>
                </a:gridCol>
                <a:gridCol w="785406">
                  <a:extLst>
                    <a:ext uri="{9D8B030D-6E8A-4147-A177-3AD203B41FA5}">
                      <a16:colId xmlns:a16="http://schemas.microsoft.com/office/drawing/2014/main" val="3343805908"/>
                    </a:ext>
                  </a:extLst>
                </a:gridCol>
                <a:gridCol w="785406">
                  <a:extLst>
                    <a:ext uri="{9D8B030D-6E8A-4147-A177-3AD203B41FA5}">
                      <a16:colId xmlns:a16="http://schemas.microsoft.com/office/drawing/2014/main" val="2062820131"/>
                    </a:ext>
                  </a:extLst>
                </a:gridCol>
                <a:gridCol w="250590">
                  <a:extLst>
                    <a:ext uri="{9D8B030D-6E8A-4147-A177-3AD203B41FA5}">
                      <a16:colId xmlns:a16="http://schemas.microsoft.com/office/drawing/2014/main" val="2425346250"/>
                    </a:ext>
                  </a:extLst>
                </a:gridCol>
                <a:gridCol w="1130308">
                  <a:extLst>
                    <a:ext uri="{9D8B030D-6E8A-4147-A177-3AD203B41FA5}">
                      <a16:colId xmlns:a16="http://schemas.microsoft.com/office/drawing/2014/main" val="2846665693"/>
                    </a:ext>
                  </a:extLst>
                </a:gridCol>
                <a:gridCol w="1033261">
                  <a:extLst>
                    <a:ext uri="{9D8B030D-6E8A-4147-A177-3AD203B41FA5}">
                      <a16:colId xmlns:a16="http://schemas.microsoft.com/office/drawing/2014/main" val="172003340"/>
                    </a:ext>
                  </a:extLst>
                </a:gridCol>
              </a:tblGrid>
              <a:tr h="3832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in millions of 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</a:rPr>
                        <a:t>denars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3/2024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</a:t>
                      </a:r>
                    </a:p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598027"/>
                  </a:ext>
                </a:extLst>
              </a:tr>
              <a:tr h="36552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 assets of the Banking system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675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89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699,060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703,78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746,739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738,938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758756"/>
                  </a:ext>
                </a:extLst>
              </a:tr>
              <a:tr h="31012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Loans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419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430,213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432,312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440,560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444.977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188303"/>
                  </a:ext>
                </a:extLst>
              </a:tr>
              <a:tr h="2831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Deposits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490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509,826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516,317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539,602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534,525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-0.9%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039861"/>
                  </a:ext>
                </a:extLst>
              </a:tr>
              <a:tr h="2955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Capital &amp; reserves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87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89,731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92,561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92,910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98,096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855770"/>
                  </a:ext>
                </a:extLst>
              </a:tr>
            </a:tbl>
          </a:graphicData>
        </a:graphic>
      </p:graphicFrame>
      <p:sp>
        <p:nvSpPr>
          <p:cNvPr id="16" name="object 8">
            <a:extLst>
              <a:ext uri="{FF2B5EF4-FFF2-40B4-BE49-F238E27FC236}">
                <a16:creationId xmlns:a16="http://schemas.microsoft.com/office/drawing/2014/main" id="{BBF0CFEB-6A5B-EF3D-32BF-DC524A8A4F8B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13F8965-7197-1C3A-6834-ED24431557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007052"/>
              </p:ext>
            </p:extLst>
          </p:nvPr>
        </p:nvGraphicFramePr>
        <p:xfrm>
          <a:off x="8041099" y="758782"/>
          <a:ext cx="4092475" cy="3256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bject 3">
            <a:extLst>
              <a:ext uri="{FF2B5EF4-FFF2-40B4-BE49-F238E27FC236}">
                <a16:creationId xmlns:a16="http://schemas.microsoft.com/office/drawing/2014/main" id="{A2D08ACC-A5EB-9B44-3BA8-9D41D6F8B80A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6F71D7-8D0E-33C9-7AE8-716A62869A9A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sz="1000" b="1" dirty="0">
                <a:solidFill>
                  <a:srgbClr val="002060"/>
                </a:solidFill>
              </a:rPr>
              <a:t>1</a:t>
            </a:r>
            <a:r>
              <a:rPr lang="en-GB" sz="1000" b="1" dirty="0">
                <a:solidFill>
                  <a:srgbClr val="002060"/>
                </a:solidFill>
              </a:rPr>
              <a:t>Q 202</a:t>
            </a:r>
            <a:r>
              <a:rPr lang="mk-MK" sz="1000" b="1" dirty="0">
                <a:solidFill>
                  <a:srgbClr val="002060"/>
                </a:solidFill>
              </a:rPr>
              <a:t>4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C1603F2-379D-A623-CC6D-A46C74457F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8884415"/>
              </p:ext>
            </p:extLst>
          </p:nvPr>
        </p:nvGraphicFramePr>
        <p:xfrm>
          <a:off x="145812" y="2735796"/>
          <a:ext cx="3784606" cy="1778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14533C8-3BC6-8834-5732-653B6A3C0F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8428163"/>
              </p:ext>
            </p:extLst>
          </p:nvPr>
        </p:nvGraphicFramePr>
        <p:xfrm>
          <a:off x="8199039" y="4565948"/>
          <a:ext cx="3776593" cy="2110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916442C-380B-F749-58B8-19CF3B9F18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4123456"/>
              </p:ext>
            </p:extLst>
          </p:nvPr>
        </p:nvGraphicFramePr>
        <p:xfrm>
          <a:off x="3976991" y="2637845"/>
          <a:ext cx="4195887" cy="1843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8312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65647" y="3473497"/>
            <a:ext cx="7142714" cy="3299206"/>
          </a:xfrm>
          <a:prstGeom prst="roundRect">
            <a:avLst>
              <a:gd name="adj" fmla="val 20745"/>
            </a:avLst>
          </a:prstGeom>
          <a:solidFill>
            <a:schemeClr val="accent1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numCol="2" anchor="ctr">
            <a:noAutofit/>
          </a:bodyPr>
          <a:lstStyle/>
          <a:p>
            <a:pPr algn="just" fontAlgn="t">
              <a:spcBef>
                <a:spcPts val="0"/>
              </a:spcBef>
            </a:pPr>
            <a:endParaRPr lang="en-GB" sz="1100" dirty="0">
              <a:solidFill>
                <a:schemeClr val="bg1"/>
              </a:solidFill>
            </a:endParaRPr>
          </a:p>
          <a:p>
            <a:pPr algn="just" fontAlgn="t">
              <a:spcBef>
                <a:spcPts val="0"/>
              </a:spcBef>
            </a:pPr>
            <a:r>
              <a:rPr lang="en-GB" sz="1100" dirty="0">
                <a:solidFill>
                  <a:schemeClr val="bg1"/>
                </a:solidFill>
              </a:rPr>
              <a:t>In structure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of total </a:t>
            </a:r>
            <a:r>
              <a:rPr lang="en-US" sz="1100" dirty="0">
                <a:solidFill>
                  <a:schemeClr val="bg1"/>
                </a:solidFill>
              </a:rPr>
              <a:t>assets </a:t>
            </a:r>
            <a:r>
              <a:rPr lang="en-GB" sz="1100" dirty="0">
                <a:solidFill>
                  <a:schemeClr val="bg1"/>
                </a:solidFill>
              </a:rPr>
              <a:t>highly liquid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assets participates by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3</a:t>
            </a:r>
            <a:r>
              <a:rPr lang="mk-MK" sz="1100" dirty="0">
                <a:solidFill>
                  <a:schemeClr val="bg1"/>
                </a:solidFill>
              </a:rPr>
              <a:t>1</a:t>
            </a:r>
            <a:r>
              <a:rPr lang="ru-RU" sz="1100" dirty="0">
                <a:solidFill>
                  <a:schemeClr val="bg1"/>
                </a:solidFill>
              </a:rPr>
              <a:t>%*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total credit exposure participates by </a:t>
            </a:r>
            <a:r>
              <a:rPr lang="ru-RU" sz="1100" dirty="0">
                <a:solidFill>
                  <a:schemeClr val="bg1"/>
                </a:solidFill>
              </a:rPr>
              <a:t>60%</a:t>
            </a:r>
            <a:r>
              <a:rPr lang="en-GB" sz="1100" dirty="0">
                <a:solidFill>
                  <a:schemeClr val="bg1"/>
                </a:solidFill>
              </a:rPr>
              <a:t> while the rest of</a:t>
            </a:r>
            <a:r>
              <a:rPr lang="ru-RU" sz="1100" dirty="0">
                <a:solidFill>
                  <a:schemeClr val="bg1"/>
                </a:solidFill>
              </a:rPr>
              <a:t> 9% </a:t>
            </a:r>
            <a:r>
              <a:rPr lang="en-GB" sz="1100" dirty="0">
                <a:solidFill>
                  <a:schemeClr val="bg1"/>
                </a:solidFill>
              </a:rPr>
              <a:t>is other assets</a:t>
            </a:r>
            <a:r>
              <a:rPr lang="ru-RU" sz="1100" dirty="0">
                <a:solidFill>
                  <a:schemeClr val="bg1"/>
                </a:solidFill>
              </a:rPr>
              <a:t>. </a:t>
            </a:r>
            <a:endParaRPr lang="en-GB" sz="1100" dirty="0">
              <a:solidFill>
                <a:schemeClr val="bg1"/>
              </a:solidFill>
            </a:endParaRPr>
          </a:p>
          <a:p>
            <a:pPr algn="just" fontAlgn="t">
              <a:spcBef>
                <a:spcPts val="0"/>
              </a:spcBef>
            </a:pPr>
            <a:r>
              <a:rPr lang="en-GB" sz="1100" dirty="0">
                <a:solidFill>
                  <a:schemeClr val="bg1"/>
                </a:solidFill>
              </a:rPr>
              <a:t>Stabile participation of liquid assets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confirm the appropriate liquidity risk management by banks and the satisfactory resilience to the assumed extreme liquidity outflows 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bg1"/>
                </a:solidFill>
              </a:rPr>
              <a:t>Liquidity Coverage Ratio</a:t>
            </a:r>
            <a:r>
              <a:rPr lang="en-GB" sz="1100" dirty="0">
                <a:solidFill>
                  <a:schemeClr val="bg1"/>
                </a:solidFill>
              </a:rPr>
              <a:t> 2</a:t>
            </a:r>
            <a:r>
              <a:rPr lang="mk-MK" sz="1100" dirty="0">
                <a:solidFill>
                  <a:schemeClr val="bg1"/>
                </a:solidFill>
              </a:rPr>
              <a:t>79,1%</a:t>
            </a:r>
            <a:r>
              <a:rPr lang="ru-RU" sz="1100" dirty="0">
                <a:solidFill>
                  <a:schemeClr val="bg1"/>
                </a:solidFill>
              </a:rPr>
              <a:t>, </a:t>
            </a:r>
            <a:r>
              <a:rPr lang="en-GB" sz="1100" dirty="0">
                <a:solidFill>
                  <a:schemeClr val="bg1"/>
                </a:solidFill>
              </a:rPr>
              <a:t>which is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almost three times higher </a:t>
            </a:r>
            <a:r>
              <a:rPr lang="en-GB" sz="1100" dirty="0">
                <a:solidFill>
                  <a:schemeClr val="bg1"/>
                </a:solidFill>
              </a:rPr>
              <a:t>than the regulatory minimum of 100%</a:t>
            </a:r>
            <a:endParaRPr lang="mk-MK" sz="1100" dirty="0">
              <a:solidFill>
                <a:schemeClr val="bg1"/>
              </a:solidFill>
            </a:endParaRPr>
          </a:p>
          <a:p>
            <a:pPr marL="457200" lvl="1" indent="0" fontAlgn="t">
              <a:spcBef>
                <a:spcPts val="0"/>
              </a:spcBef>
              <a:buNone/>
            </a:pPr>
            <a:r>
              <a:rPr lang="en-GB" sz="1100" b="1" dirty="0">
                <a:solidFill>
                  <a:srgbClr val="FF99FF"/>
                </a:solidFill>
              </a:rPr>
              <a:t>       </a:t>
            </a:r>
            <a:r>
              <a:rPr lang="mk-MK" sz="1100" b="1" dirty="0">
                <a:solidFill>
                  <a:srgbClr val="FF99FF"/>
                </a:solidFill>
              </a:rPr>
              <a:t>Е</a:t>
            </a:r>
            <a:r>
              <a:rPr lang="en-GB" sz="1100" b="1" dirty="0">
                <a:solidFill>
                  <a:srgbClr val="FF99FF"/>
                </a:solidFill>
              </a:rPr>
              <a:t>UROZONE LCR 1</a:t>
            </a:r>
            <a:r>
              <a:rPr lang="mk-MK" sz="1100" b="1" dirty="0">
                <a:solidFill>
                  <a:srgbClr val="FF99FF"/>
                </a:solidFill>
              </a:rPr>
              <a:t>57,9</a:t>
            </a:r>
            <a:r>
              <a:rPr lang="en-GB" sz="1100" b="1" dirty="0">
                <a:solidFill>
                  <a:srgbClr val="FF99FF"/>
                </a:solidFill>
              </a:rPr>
              <a:t>%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Liquid assets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ssets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mk-MK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%</a:t>
            </a:r>
            <a:endParaRPr lang="mk-MK" sz="11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Liquid assets /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hort-term liabilities 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5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%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Liquid assets /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Deposits households 6</a:t>
            </a:r>
            <a:r>
              <a:rPr lang="mk-MK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2%</a:t>
            </a:r>
            <a:endParaRPr lang="mk-MK" sz="11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Loans/Deposits ratio LDR 8</a:t>
            </a:r>
            <a:r>
              <a:rPr lang="mk-MK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%</a:t>
            </a:r>
            <a:endParaRPr lang="mk-MK" sz="1100" dirty="0">
              <a:solidFill>
                <a:schemeClr val="bg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lvl="1" indent="0" fontAlgn="t">
              <a:spcBef>
                <a:spcPts val="0"/>
              </a:spcBef>
              <a:buNone/>
            </a:pPr>
            <a:endParaRPr lang="mk-MK" sz="1100" dirty="0">
              <a:solidFill>
                <a:srgbClr val="FF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en-GB" sz="1100" dirty="0">
              <a:solidFill>
                <a:srgbClr val="00206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rgbClr val="00206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* Methodology for calculation of LCR is in accordance with requirements of Basel III accord. 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en-GB" sz="1100" dirty="0">
              <a:solidFill>
                <a:srgbClr val="00206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rgbClr val="002060"/>
                </a:solidFill>
              </a:rPr>
              <a:t>** Liquid assets</a:t>
            </a:r>
            <a:r>
              <a:rPr lang="en-US" sz="1100" dirty="0">
                <a:solidFill>
                  <a:srgbClr val="002060"/>
                </a:solidFill>
              </a:rPr>
              <a:t>: cash</a:t>
            </a:r>
            <a:r>
              <a:rPr lang="ru-RU" sz="1100" dirty="0">
                <a:solidFill>
                  <a:srgbClr val="002060"/>
                </a:solidFill>
              </a:rPr>
              <a:t>,</a:t>
            </a:r>
            <a:r>
              <a:rPr lang="en-US" sz="1100" dirty="0">
                <a:solidFill>
                  <a:srgbClr val="002060"/>
                </a:solidFill>
              </a:rPr>
              <a:t>treasury bills, government bonds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solidFill>
                  <a:srgbClr val="002060"/>
                </a:solidFill>
              </a:rPr>
              <a:t>*** Non-financial sub</a:t>
            </a:r>
            <a:r>
              <a:rPr lang="en-GB" sz="1100" dirty="0">
                <a:solidFill>
                  <a:srgbClr val="002060"/>
                </a:solidFill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state, non-financial companies, households, nonprofit ins. and nonresidents</a:t>
            </a:r>
            <a:endParaRPr lang="ru-RU" sz="1100" dirty="0">
              <a:solidFill>
                <a:srgbClr val="00206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i="1" dirty="0">
                <a:solidFill>
                  <a:srgbClr val="00CCFF"/>
                </a:solidFill>
              </a:rPr>
              <a:t>Source</a:t>
            </a:r>
            <a:r>
              <a:rPr lang="en-US" sz="1000" i="1" dirty="0">
                <a:solidFill>
                  <a:srgbClr val="00CCFF"/>
                </a:solidFill>
              </a:rPr>
              <a:t>:</a:t>
            </a:r>
            <a:r>
              <a:rPr lang="en-GB" sz="1000" i="1" dirty="0">
                <a:solidFill>
                  <a:srgbClr val="00CCFF"/>
                </a:solidFill>
              </a:rPr>
              <a:t> 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000" i="1" dirty="0">
                <a:solidFill>
                  <a:srgbClr val="00CCFF"/>
                </a:solidFill>
              </a:rPr>
              <a:t>NBRM, REPORT ON RISKS IN THE BANKING SYSTEM OF THE REPUBLIC OF MACEDONIA</a:t>
            </a:r>
            <a:r>
              <a:rPr lang="mk-MK" sz="1000" i="1" dirty="0">
                <a:solidFill>
                  <a:srgbClr val="00CCFF"/>
                </a:solidFill>
              </a:rPr>
              <a:t>, </a:t>
            </a:r>
            <a:r>
              <a:rPr lang="en-GB" sz="1000" i="1" dirty="0">
                <a:solidFill>
                  <a:srgbClr val="00CCFF"/>
                </a:solidFill>
              </a:rPr>
              <a:t>Indicators on the</a:t>
            </a:r>
            <a:r>
              <a:rPr lang="mk-MK" sz="1000" i="1" dirty="0">
                <a:solidFill>
                  <a:srgbClr val="00CCFF"/>
                </a:solidFill>
              </a:rPr>
              <a:t> </a:t>
            </a:r>
            <a:r>
              <a:rPr lang="en-GB" sz="1000" i="1" dirty="0">
                <a:solidFill>
                  <a:srgbClr val="00CCFF"/>
                </a:solidFill>
              </a:rPr>
              <a:t>banking </a:t>
            </a:r>
            <a:r>
              <a:rPr lang="en-GB" sz="1000" dirty="0">
                <a:solidFill>
                  <a:srgbClr val="00CCFF"/>
                </a:solidFill>
              </a:rPr>
              <a:t>system 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rgbClr val="00CCFF"/>
                </a:solidFill>
              </a:rPr>
              <a:t>NBRM, Quarterly Report Q12024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000" b="0" u="none" strike="noStrike" dirty="0">
                <a:solidFill>
                  <a:srgbClr val="00CCFF"/>
                </a:solidFill>
                <a:effectLst/>
              </a:rPr>
              <a:t>European Central Bank</a:t>
            </a:r>
            <a:r>
              <a:rPr lang="ru-RU" sz="1000" b="1" dirty="0">
                <a:solidFill>
                  <a:srgbClr val="00CCFF"/>
                </a:solidFill>
              </a:rPr>
              <a:t>│</a:t>
            </a:r>
            <a:r>
              <a:rPr lang="en-GB" sz="1000" b="0" u="none" strike="noStrike" dirty="0">
                <a:solidFill>
                  <a:srgbClr val="00CCFF"/>
                </a:solidFill>
                <a:effectLst/>
              </a:rPr>
              <a:t>Banking supervision</a:t>
            </a:r>
            <a:r>
              <a:rPr lang="en-GB" sz="1000" dirty="0">
                <a:solidFill>
                  <a:srgbClr val="00CCFF"/>
                </a:solidFill>
              </a:rPr>
              <a:t> </a:t>
            </a:r>
            <a:endParaRPr lang="en-GB" sz="1100" dirty="0">
              <a:solidFill>
                <a:srgbClr val="00206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i="1" dirty="0">
                <a:solidFill>
                  <a:srgbClr val="00B0F0"/>
                </a:solidFill>
              </a:rPr>
              <a:t>www.bankingsupervision.europa.eu/home/html/index.en.html</a:t>
            </a:r>
            <a:endParaRPr lang="en-GB" sz="1000" dirty="0">
              <a:solidFill>
                <a:srgbClr val="00CCFF"/>
              </a:solidFill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64E22811-E8F5-FCCC-313D-BD55EF0459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364680"/>
              </p:ext>
            </p:extLst>
          </p:nvPr>
        </p:nvGraphicFramePr>
        <p:xfrm>
          <a:off x="-29820" y="953863"/>
          <a:ext cx="3525078" cy="2430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object 8">
            <a:extLst>
              <a:ext uri="{FF2B5EF4-FFF2-40B4-BE49-F238E27FC236}">
                <a16:creationId xmlns:a16="http://schemas.microsoft.com/office/drawing/2014/main" id="{9733BFD3-0484-6C5D-0718-A88F05213DC5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9FADA21-4A47-DAED-5964-DA0D426951B3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2BD1D0-E33D-68EE-88BD-39EA0ED3634E}"/>
              </a:ext>
            </a:extLst>
          </p:cNvPr>
          <p:cNvSpPr txBox="1">
            <a:spLocks/>
          </p:cNvSpPr>
          <p:nvPr/>
        </p:nvSpPr>
        <p:spPr>
          <a:xfrm>
            <a:off x="87260" y="169140"/>
            <a:ext cx="11999742" cy="615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sz="140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Assets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42EFC6-7099-0C86-B044-D60D95E1251B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sz="1000" b="1" dirty="0">
                <a:solidFill>
                  <a:srgbClr val="002060"/>
                </a:solidFill>
              </a:rPr>
              <a:t>1</a:t>
            </a:r>
            <a:r>
              <a:rPr lang="en-GB" sz="1000" b="1" dirty="0">
                <a:solidFill>
                  <a:srgbClr val="002060"/>
                </a:solidFill>
              </a:rPr>
              <a:t>Q 202</a:t>
            </a:r>
            <a:r>
              <a:rPr lang="mk-MK" sz="1000" b="1" dirty="0">
                <a:solidFill>
                  <a:srgbClr val="002060"/>
                </a:solidFill>
              </a:rPr>
              <a:t>4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1CB6190-9FE7-2825-3230-31F7035831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9124009"/>
              </p:ext>
            </p:extLst>
          </p:nvPr>
        </p:nvGraphicFramePr>
        <p:xfrm>
          <a:off x="7268502" y="712479"/>
          <a:ext cx="4660901" cy="2943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2B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5833043"/>
              </p:ext>
            </p:extLst>
          </p:nvPr>
        </p:nvGraphicFramePr>
        <p:xfrm>
          <a:off x="3008141" y="1422010"/>
          <a:ext cx="4260361" cy="2006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54955BE-8343-1AB4-C5E4-9540DF4294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743670"/>
              </p:ext>
            </p:extLst>
          </p:nvPr>
        </p:nvGraphicFramePr>
        <p:xfrm>
          <a:off x="7308361" y="4172597"/>
          <a:ext cx="4659925" cy="2289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4703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96132" y="3677793"/>
            <a:ext cx="5999868" cy="2616416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 w="9525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wrap="none" numCol="2" anchor="ctr">
            <a:noAutofit/>
          </a:bodyPr>
          <a:lstStyle/>
          <a:p>
            <a:pPr marL="0" indent="0" fontAlgn="t">
              <a:spcBef>
                <a:spcPts val="0"/>
              </a:spcBef>
              <a:buNone/>
            </a:pPr>
            <a:r>
              <a:rPr lang="en-US" sz="1100" b="1" dirty="0">
                <a:solidFill>
                  <a:schemeClr val="bg1"/>
                </a:solidFill>
              </a:rPr>
              <a:t>Total loans amounts </a:t>
            </a:r>
            <a:r>
              <a:rPr lang="en-GB" sz="1100" b="1" dirty="0">
                <a:solidFill>
                  <a:schemeClr val="bg1"/>
                </a:solidFill>
              </a:rPr>
              <a:t>44</a:t>
            </a:r>
            <a:r>
              <a:rPr lang="mk-MK" sz="1100" b="1" dirty="0">
                <a:solidFill>
                  <a:schemeClr val="bg1"/>
                </a:solidFill>
              </a:rPr>
              <a:t>4.977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Mio. DEN. increased by</a:t>
            </a:r>
            <a:r>
              <a:rPr lang="en-GB" sz="1100" b="1" dirty="0">
                <a:solidFill>
                  <a:schemeClr val="bg1"/>
                </a:solidFill>
              </a:rPr>
              <a:t> </a:t>
            </a:r>
            <a:r>
              <a:rPr lang="mk-MK" sz="1100" b="1" dirty="0">
                <a:solidFill>
                  <a:schemeClr val="bg1"/>
                </a:solidFill>
              </a:rPr>
              <a:t>6,1%</a:t>
            </a:r>
            <a:r>
              <a:rPr lang="en-US" sz="1100" b="1" dirty="0">
                <a:solidFill>
                  <a:schemeClr val="bg1"/>
                </a:solidFill>
              </a:rPr>
              <a:t> annual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or</a:t>
            </a:r>
            <a:r>
              <a:rPr lang="mk-MK" sz="1100" b="1" dirty="0">
                <a:solidFill>
                  <a:schemeClr val="bg1"/>
                </a:solidFill>
              </a:rPr>
              <a:t> 0,6%</a:t>
            </a:r>
            <a:r>
              <a:rPr lang="en-GB" sz="1100" b="1" dirty="0">
                <a:solidFill>
                  <a:schemeClr val="bg1"/>
                </a:solidFill>
              </a:rPr>
              <a:t> </a:t>
            </a:r>
            <a:r>
              <a:rPr lang="en-US" sz="1100" b="1" i="0" u="none" strike="noStrike" dirty="0">
                <a:solidFill>
                  <a:schemeClr val="bg1"/>
                </a:solidFill>
                <a:effectLst/>
              </a:rPr>
              <a:t>quarterly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endParaRPr lang="ru-RU" sz="1100" b="1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en-US" sz="1100" b="1" dirty="0">
                <a:solidFill>
                  <a:schemeClr val="bg1"/>
                </a:solidFill>
              </a:rPr>
              <a:t>Households' loans: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b="1" dirty="0">
                <a:solidFill>
                  <a:schemeClr val="bg1"/>
                </a:solidFill>
              </a:rPr>
              <a:t>consumer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loans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and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credit cards </a:t>
            </a:r>
            <a:r>
              <a:rPr lang="en-US" sz="1100" b="1" dirty="0">
                <a:solidFill>
                  <a:schemeClr val="bg1"/>
                </a:solidFill>
              </a:rPr>
              <a:t>increased by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4.</a:t>
            </a:r>
            <a:r>
              <a:rPr lang="mk-MK" sz="1100" b="1" dirty="0">
                <a:solidFill>
                  <a:schemeClr val="bg1"/>
                </a:solidFill>
              </a:rPr>
              <a:t>3% </a:t>
            </a:r>
            <a:r>
              <a:rPr lang="en-US" sz="1100" b="1" dirty="0">
                <a:solidFill>
                  <a:schemeClr val="bg1"/>
                </a:solidFill>
              </a:rPr>
              <a:t>annual or</a:t>
            </a:r>
            <a:r>
              <a:rPr lang="mk-MK" sz="1100" b="1" dirty="0">
                <a:solidFill>
                  <a:schemeClr val="bg1"/>
                </a:solidFill>
              </a:rPr>
              <a:t> 0,1% </a:t>
            </a:r>
            <a:r>
              <a:rPr lang="en-US" sz="1100" b="1" dirty="0">
                <a:solidFill>
                  <a:schemeClr val="bg1"/>
                </a:solidFill>
              </a:rPr>
              <a:t>quarterly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1" dirty="0">
                <a:solidFill>
                  <a:schemeClr val="bg1"/>
                </a:solidFill>
              </a:rPr>
              <a:t>Real estate loans,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increased by </a:t>
            </a:r>
            <a:r>
              <a:rPr lang="en-GB" sz="1100" b="1" dirty="0">
                <a:solidFill>
                  <a:schemeClr val="bg1"/>
                </a:solidFill>
              </a:rPr>
              <a:t>10.</a:t>
            </a:r>
            <a:r>
              <a:rPr lang="mk-MK" sz="1100" b="1" dirty="0">
                <a:solidFill>
                  <a:schemeClr val="bg1"/>
                </a:solidFill>
              </a:rPr>
              <a:t>3% </a:t>
            </a:r>
            <a:r>
              <a:rPr lang="en-US" sz="1100" b="1" dirty="0">
                <a:solidFill>
                  <a:schemeClr val="bg1"/>
                </a:solidFill>
              </a:rPr>
              <a:t>annual or</a:t>
            </a:r>
            <a:r>
              <a:rPr lang="mk-MK" sz="1100" b="1" dirty="0">
                <a:solidFill>
                  <a:schemeClr val="bg1"/>
                </a:solidFill>
              </a:rPr>
              <a:t> 2,1% </a:t>
            </a:r>
            <a:r>
              <a:rPr lang="en-US" sz="1100" b="1" dirty="0">
                <a:solidFill>
                  <a:schemeClr val="bg1"/>
                </a:solidFill>
              </a:rPr>
              <a:t>quarterly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b="1" dirty="0">
                <a:solidFill>
                  <a:schemeClr val="bg1"/>
                </a:solidFill>
              </a:rPr>
              <a:t>Car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loans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increased </a:t>
            </a:r>
            <a:r>
              <a:rPr lang="en-US" sz="1100" b="1" dirty="0">
                <a:solidFill>
                  <a:schemeClr val="bg1"/>
                </a:solidFill>
              </a:rPr>
              <a:t>by 1</a:t>
            </a:r>
            <a:r>
              <a:rPr lang="mk-MK" sz="1100" b="1" dirty="0">
                <a:solidFill>
                  <a:schemeClr val="bg1"/>
                </a:solidFill>
              </a:rPr>
              <a:t>4,3</a:t>
            </a:r>
            <a:r>
              <a:rPr lang="en-US" sz="1100" b="1" dirty="0">
                <a:solidFill>
                  <a:schemeClr val="bg1"/>
                </a:solidFill>
              </a:rPr>
              <a:t>%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annual </a:t>
            </a:r>
            <a:r>
              <a:rPr lang="en-GB" sz="1100" b="1" dirty="0">
                <a:solidFill>
                  <a:schemeClr val="bg1"/>
                </a:solidFill>
              </a:rPr>
              <a:t>or </a:t>
            </a:r>
            <a:r>
              <a:rPr lang="mk-MK" sz="1100" b="1" dirty="0">
                <a:solidFill>
                  <a:schemeClr val="bg1"/>
                </a:solidFill>
              </a:rPr>
              <a:t>1</a:t>
            </a:r>
            <a:r>
              <a:rPr lang="ru-RU" sz="1100" b="1" dirty="0">
                <a:solidFill>
                  <a:schemeClr val="bg1"/>
                </a:solidFill>
              </a:rPr>
              <a:t>% </a:t>
            </a:r>
            <a:r>
              <a:rPr lang="en-US" sz="1100" b="1" i="0" u="none" strike="noStrike" dirty="0">
                <a:solidFill>
                  <a:schemeClr val="bg1"/>
                </a:solidFill>
                <a:effectLst/>
              </a:rPr>
              <a:t>quarterly</a:t>
            </a:r>
            <a:endParaRPr lang="en-GB" sz="1100" b="1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🌳</a:t>
            </a:r>
            <a:r>
              <a:rPr lang="mk-MK" sz="11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GB" sz="1100" b="1" i="0" dirty="0">
                <a:solidFill>
                  <a:srgbClr val="00FF00"/>
                </a:solidFill>
                <a:effectLst/>
              </a:rPr>
              <a:t>Our banks have also paid attention to raising awareness about green loans as a form of financing that enables borrowers to invest exclusively in projects that make a substantial 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i="0" dirty="0">
                <a:solidFill>
                  <a:srgbClr val="00FF00"/>
                </a:solidFill>
                <a:effectLst/>
              </a:rPr>
              <a:t>environmental impact, including climate-related projects, improve the energy efficiency, support investments in green technologies, materials and solutions, support investments in renewable energy sources, control and prevention of pollution</a:t>
            </a:r>
            <a:r>
              <a:rPr lang="en-GB" sz="1100" b="1" dirty="0">
                <a:solidFill>
                  <a:srgbClr val="00FF00"/>
                </a:solidFill>
              </a:rPr>
              <a:t> and </a:t>
            </a:r>
            <a:r>
              <a:rPr lang="en-GB" sz="1100" b="1" i="0" dirty="0">
                <a:solidFill>
                  <a:srgbClr val="00FF00"/>
                </a:solidFill>
                <a:effectLst/>
              </a:rPr>
              <a:t>protection of the environment.</a:t>
            </a:r>
            <a:endParaRPr lang="en-US" sz="1100" b="0" i="0" u="none" strike="noStrike" baseline="0" dirty="0">
              <a:solidFill>
                <a:srgbClr val="00FF00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0" i="0" u="none" strike="noStrike" baseline="0" dirty="0">
                <a:solidFill>
                  <a:srgbClr val="00FF00"/>
                </a:solidFill>
              </a:rPr>
              <a:t>Green Loans - </a:t>
            </a:r>
            <a:r>
              <a:rPr lang="mk-MK" sz="1100" dirty="0">
                <a:solidFill>
                  <a:srgbClr val="00FF00"/>
                </a:solidFill>
              </a:rPr>
              <a:t> </a:t>
            </a:r>
            <a:r>
              <a:rPr lang="en-US" sz="1100" b="0" i="0" u="none" strike="noStrike" baseline="0" dirty="0">
                <a:solidFill>
                  <a:srgbClr val="00FF00"/>
                </a:solidFill>
              </a:rPr>
              <a:t>households amount 1</a:t>
            </a:r>
            <a:r>
              <a:rPr lang="mk-MK" sz="1100" b="0" i="0" u="none" strike="noStrike" baseline="0" dirty="0">
                <a:solidFill>
                  <a:srgbClr val="00FF00"/>
                </a:solidFill>
              </a:rPr>
              <a:t>,090</a:t>
            </a:r>
            <a:r>
              <a:rPr lang="en-US" sz="1100" b="0" i="0" u="none" strike="noStrike" baseline="0" dirty="0">
                <a:solidFill>
                  <a:srgbClr val="00FF00"/>
                </a:solidFill>
              </a:rPr>
              <a:t> Mio. DEN</a:t>
            </a:r>
            <a:r>
              <a:rPr lang="mk-MK" sz="1100" b="0" i="0" u="none" strike="noStrike" baseline="0" dirty="0">
                <a:solidFill>
                  <a:srgbClr val="00FF00"/>
                </a:solidFill>
              </a:rPr>
              <a:t>, 0,</a:t>
            </a:r>
            <a:r>
              <a:rPr lang="en-GB" sz="1100" dirty="0">
                <a:solidFill>
                  <a:srgbClr val="00FF00"/>
                </a:solidFill>
              </a:rPr>
              <a:t>5</a:t>
            </a:r>
            <a:r>
              <a:rPr lang="mk-MK" sz="1100" b="0" i="0" u="none" strike="noStrike" baseline="0" dirty="0">
                <a:solidFill>
                  <a:srgbClr val="00FF00"/>
                </a:solidFill>
              </a:rPr>
              <a:t>% </a:t>
            </a:r>
            <a:r>
              <a:rPr lang="en-GB" sz="1100" b="0" i="0" u="none" strike="noStrike" baseline="0" dirty="0">
                <a:solidFill>
                  <a:srgbClr val="00FF00"/>
                </a:solidFill>
              </a:rPr>
              <a:t>in total Loans to households’</a:t>
            </a:r>
            <a:endParaRPr lang="mk-MK" sz="1100" b="1" i="0" u="none" strike="noStrike" dirty="0">
              <a:solidFill>
                <a:srgbClr val="00FF00"/>
              </a:solidFill>
              <a:effectLst/>
              <a:latin typeface="+mn-lt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dirty="0">
                <a:solidFill>
                  <a:srgbClr val="00FF00"/>
                </a:solidFill>
              </a:rPr>
              <a:t>*According to World Bank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en-US" sz="1100" b="1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800" dirty="0">
                <a:solidFill>
                  <a:schemeClr val="bg1"/>
                </a:solidFill>
              </a:rPr>
              <a:t>Source</a:t>
            </a:r>
            <a:r>
              <a:rPr lang="en-US" sz="800" dirty="0">
                <a:solidFill>
                  <a:schemeClr val="bg1"/>
                </a:solidFill>
              </a:rPr>
              <a:t>:</a:t>
            </a:r>
            <a:r>
              <a:rPr lang="en-GB" sz="800" dirty="0">
                <a:solidFill>
                  <a:schemeClr val="bg1"/>
                </a:solidFill>
              </a:rPr>
              <a:t> REPORT ON RISKS IN THE BANKING SYSTEM OF THE REPUBLIC OF MACEDONIA </a:t>
            </a:r>
            <a:r>
              <a:rPr lang="mk-MK" sz="800" dirty="0">
                <a:solidFill>
                  <a:schemeClr val="bg1"/>
                </a:solidFill>
              </a:rPr>
              <a:t>, </a:t>
            </a:r>
            <a:r>
              <a:rPr lang="en-GB" sz="800" dirty="0">
                <a:solidFill>
                  <a:schemeClr val="bg1"/>
                </a:solidFill>
              </a:rPr>
              <a:t>Indicators on the</a:t>
            </a:r>
            <a:r>
              <a:rPr lang="mk-MK" sz="800" dirty="0">
                <a:solidFill>
                  <a:schemeClr val="bg1"/>
                </a:solidFill>
              </a:rPr>
              <a:t> </a:t>
            </a:r>
            <a:r>
              <a:rPr lang="en-GB" sz="800" dirty="0">
                <a:solidFill>
                  <a:schemeClr val="bg1"/>
                </a:solidFill>
              </a:rPr>
              <a:t>banking system</a:t>
            </a:r>
            <a:r>
              <a:rPr lang="mk-MK" sz="800" dirty="0">
                <a:solidFill>
                  <a:schemeClr val="bg1"/>
                </a:solidFill>
              </a:rPr>
              <a:t>, </a:t>
            </a:r>
            <a:r>
              <a:rPr lang="en-GB" sz="800" dirty="0">
                <a:solidFill>
                  <a:schemeClr val="bg1"/>
                </a:solidFill>
              </a:rPr>
              <a:t>annex 9, Quarterly Report Q12024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A56A85FE-BE91-445D-9483-3604C56363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3698838"/>
              </p:ext>
            </p:extLst>
          </p:nvPr>
        </p:nvGraphicFramePr>
        <p:xfrm>
          <a:off x="3737415" y="934593"/>
          <a:ext cx="4427984" cy="3154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F4CB0C6-8520-0EBF-AD3A-6BAE9DDF3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886321"/>
              </p:ext>
            </p:extLst>
          </p:nvPr>
        </p:nvGraphicFramePr>
        <p:xfrm>
          <a:off x="6257127" y="3748134"/>
          <a:ext cx="5838742" cy="2784003"/>
        </p:xfrm>
        <a:graphic>
          <a:graphicData uri="http://schemas.openxmlformats.org/drawingml/2006/table">
            <a:tbl>
              <a:tblPr/>
              <a:tblGrid>
                <a:gridCol w="1405378">
                  <a:extLst>
                    <a:ext uri="{9D8B030D-6E8A-4147-A177-3AD203B41FA5}">
                      <a16:colId xmlns:a16="http://schemas.microsoft.com/office/drawing/2014/main" val="2735669285"/>
                    </a:ext>
                  </a:extLst>
                </a:gridCol>
                <a:gridCol w="583685">
                  <a:extLst>
                    <a:ext uri="{9D8B030D-6E8A-4147-A177-3AD203B41FA5}">
                      <a16:colId xmlns:a16="http://schemas.microsoft.com/office/drawing/2014/main" val="2621758082"/>
                    </a:ext>
                  </a:extLst>
                </a:gridCol>
                <a:gridCol w="583685">
                  <a:extLst>
                    <a:ext uri="{9D8B030D-6E8A-4147-A177-3AD203B41FA5}">
                      <a16:colId xmlns:a16="http://schemas.microsoft.com/office/drawing/2014/main" val="3301463835"/>
                    </a:ext>
                  </a:extLst>
                </a:gridCol>
                <a:gridCol w="583685">
                  <a:extLst>
                    <a:ext uri="{9D8B030D-6E8A-4147-A177-3AD203B41FA5}">
                      <a16:colId xmlns:a16="http://schemas.microsoft.com/office/drawing/2014/main" val="2508393897"/>
                    </a:ext>
                  </a:extLst>
                </a:gridCol>
                <a:gridCol w="538823">
                  <a:extLst>
                    <a:ext uri="{9D8B030D-6E8A-4147-A177-3AD203B41FA5}">
                      <a16:colId xmlns:a16="http://schemas.microsoft.com/office/drawing/2014/main" val="4248075700"/>
                    </a:ext>
                  </a:extLst>
                </a:gridCol>
                <a:gridCol w="590149">
                  <a:extLst>
                    <a:ext uri="{9D8B030D-6E8A-4147-A177-3AD203B41FA5}">
                      <a16:colId xmlns:a16="http://schemas.microsoft.com/office/drawing/2014/main" val="1835400053"/>
                    </a:ext>
                  </a:extLst>
                </a:gridCol>
                <a:gridCol w="204981">
                  <a:extLst>
                    <a:ext uri="{9D8B030D-6E8A-4147-A177-3AD203B41FA5}">
                      <a16:colId xmlns:a16="http://schemas.microsoft.com/office/drawing/2014/main" val="238787583"/>
                    </a:ext>
                  </a:extLst>
                </a:gridCol>
                <a:gridCol w="639413">
                  <a:extLst>
                    <a:ext uri="{9D8B030D-6E8A-4147-A177-3AD203B41FA5}">
                      <a16:colId xmlns:a16="http://schemas.microsoft.com/office/drawing/2014/main" val="2853142753"/>
                    </a:ext>
                  </a:extLst>
                </a:gridCol>
                <a:gridCol w="708943">
                  <a:extLst>
                    <a:ext uri="{9D8B030D-6E8A-4147-A177-3AD203B41FA5}">
                      <a16:colId xmlns:a16="http://schemas.microsoft.com/office/drawing/2014/main" val="3028654234"/>
                    </a:ext>
                  </a:extLst>
                </a:gridCol>
              </a:tblGrid>
              <a:tr h="61817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baseline="0" dirty="0">
                          <a:solidFill>
                            <a:srgbClr val="002060"/>
                          </a:solidFill>
                        </a:rPr>
                        <a:t>Loans - </a:t>
                      </a:r>
                      <a:r>
                        <a:rPr lang="mk-MK" sz="11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100" b="0" i="0" u="none" strike="noStrike" baseline="0" dirty="0">
                          <a:solidFill>
                            <a:srgbClr val="002060"/>
                          </a:solidFill>
                        </a:rPr>
                        <a:t>households 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3/2023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/2023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/2023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/2023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3/2024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</a:t>
                      </a:r>
                    </a:p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73553"/>
                  </a:ext>
                </a:extLst>
              </a:tr>
              <a:tr h="42302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Consumer loans and credit cards</a:t>
                      </a:r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150,485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153</a:t>
                      </a:r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337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                 154,434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156,865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156,988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405961"/>
                  </a:ext>
                </a:extLst>
              </a:tr>
              <a:tr h="300551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Car loans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35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                   385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14.3%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1.0%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288108"/>
                  </a:ext>
                </a:extLst>
              </a:tr>
              <a:tr h="319447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Real estate loans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77</a:t>
                      </a:r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935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80,246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             81,525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84,196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85,952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10.3%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883974"/>
                  </a:ext>
                </a:extLst>
              </a:tr>
              <a:tr h="31944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other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3,323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                3,366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3,331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2,934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-14.1%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-11.9%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62060"/>
                  </a:ext>
                </a:extLst>
              </a:tr>
              <a:tr h="31944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232,192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237,276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           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239,710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244,795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246,282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6.1%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181710"/>
                  </a:ext>
                </a:extLst>
              </a:tr>
              <a:tr h="363585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dirty="0">
                          <a:solidFill>
                            <a:srgbClr val="050505"/>
                          </a:solidFill>
                          <a:effectLst/>
                          <a:latin typeface="Segoe UI Historic" panose="020B0502040204020203" pitchFamily="34" charset="0"/>
                        </a:rPr>
                        <a:t>🌳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u="none" strike="noStrike" kern="1200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B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reen loans</a:t>
                      </a:r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1.115</a:t>
                      </a:r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1,187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1.186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1.224</a:t>
                      </a:r>
                      <a:endParaRPr lang="en-US" sz="1100" b="0" i="0" u="none" strike="noStrike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1,090</a:t>
                      </a:r>
                      <a:endParaRPr lang="en-US" sz="1100" b="0" i="0" u="none" strike="noStrike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-2.2%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-10.9%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032085"/>
                  </a:ext>
                </a:extLst>
              </a:tr>
            </a:tbl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41A0CC42-C0F0-B470-0B4C-20EE5472D1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9674184"/>
              </p:ext>
            </p:extLst>
          </p:nvPr>
        </p:nvGraphicFramePr>
        <p:xfrm>
          <a:off x="4218741" y="758158"/>
          <a:ext cx="3101009" cy="275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object 8">
            <a:extLst>
              <a:ext uri="{FF2B5EF4-FFF2-40B4-BE49-F238E27FC236}">
                <a16:creationId xmlns:a16="http://schemas.microsoft.com/office/drawing/2014/main" id="{3EE51D5D-A879-09AF-91B2-6BF6161BD5EE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4240EF-67B2-D3BD-EE26-20DDD4E7D7B5}"/>
              </a:ext>
            </a:extLst>
          </p:cNvPr>
          <p:cNvSpPr txBox="1"/>
          <p:nvPr/>
        </p:nvSpPr>
        <p:spPr>
          <a:xfrm>
            <a:off x="3003027" y="758158"/>
            <a:ext cx="475173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in millions of </a:t>
            </a:r>
            <a:r>
              <a:rPr lang="en-GB" sz="1000" dirty="0">
                <a:solidFill>
                  <a:srgbClr val="002060"/>
                </a:solidFill>
              </a:rPr>
              <a:t>denars</a:t>
            </a:r>
            <a:endParaRPr lang="en-US" sz="10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DBC1C6F-C795-D3CB-5214-A266563D7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983587"/>
              </p:ext>
            </p:extLst>
          </p:nvPr>
        </p:nvGraphicFramePr>
        <p:xfrm>
          <a:off x="96131" y="6294209"/>
          <a:ext cx="6160995" cy="5346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74721">
                  <a:extLst>
                    <a:ext uri="{9D8B030D-6E8A-4147-A177-3AD203B41FA5}">
                      <a16:colId xmlns:a16="http://schemas.microsoft.com/office/drawing/2014/main" val="1815938068"/>
                    </a:ext>
                  </a:extLst>
                </a:gridCol>
                <a:gridCol w="531750">
                  <a:extLst>
                    <a:ext uri="{9D8B030D-6E8A-4147-A177-3AD203B41FA5}">
                      <a16:colId xmlns:a16="http://schemas.microsoft.com/office/drawing/2014/main" val="2528061040"/>
                    </a:ext>
                  </a:extLst>
                </a:gridCol>
                <a:gridCol w="513631">
                  <a:extLst>
                    <a:ext uri="{9D8B030D-6E8A-4147-A177-3AD203B41FA5}">
                      <a16:colId xmlns:a16="http://schemas.microsoft.com/office/drawing/2014/main" val="1680431118"/>
                    </a:ext>
                  </a:extLst>
                </a:gridCol>
                <a:gridCol w="513631">
                  <a:extLst>
                    <a:ext uri="{9D8B030D-6E8A-4147-A177-3AD203B41FA5}">
                      <a16:colId xmlns:a16="http://schemas.microsoft.com/office/drawing/2014/main" val="1563996734"/>
                    </a:ext>
                  </a:extLst>
                </a:gridCol>
                <a:gridCol w="513631">
                  <a:extLst>
                    <a:ext uri="{9D8B030D-6E8A-4147-A177-3AD203B41FA5}">
                      <a16:colId xmlns:a16="http://schemas.microsoft.com/office/drawing/2014/main" val="1122075746"/>
                    </a:ext>
                  </a:extLst>
                </a:gridCol>
                <a:gridCol w="513631">
                  <a:extLst>
                    <a:ext uri="{9D8B030D-6E8A-4147-A177-3AD203B41FA5}">
                      <a16:colId xmlns:a16="http://schemas.microsoft.com/office/drawing/2014/main" val="4050988973"/>
                    </a:ext>
                  </a:extLst>
                </a:gridCol>
              </a:tblGrid>
              <a:tr h="1898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Weighted interest rates on granted loans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12/2022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3/2023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000" u="none" strike="noStrike" dirty="0">
                          <a:effectLst/>
                        </a:rPr>
                        <a:t>6</a:t>
                      </a:r>
                      <a:r>
                        <a:rPr lang="en-US" sz="1000" u="none" strike="noStrike" dirty="0">
                          <a:effectLst/>
                        </a:rPr>
                        <a:t>/2023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9</a:t>
                      </a:r>
                      <a:r>
                        <a:rPr lang="en-US" sz="1000" u="none" strike="noStrike" dirty="0">
                          <a:effectLst/>
                        </a:rPr>
                        <a:t>/2023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000" u="none" strike="noStrike" dirty="0">
                          <a:effectLst/>
                        </a:rPr>
                        <a:t>12</a:t>
                      </a:r>
                      <a:r>
                        <a:rPr lang="en-US" sz="1000" u="none" strike="noStrike" dirty="0">
                          <a:effectLst/>
                        </a:rPr>
                        <a:t>/2023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770499"/>
                  </a:ext>
                </a:extLst>
              </a:tr>
              <a:tr h="31862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INTEREST RATES ON TOTAL GRANTED LOANS </a:t>
                      </a:r>
                    </a:p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(Denar and foreign currency)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4,44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5,04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5,12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5.49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5.47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550646"/>
                  </a:ext>
                </a:extLst>
              </a:tr>
            </a:tbl>
          </a:graphicData>
        </a:graphic>
      </p:graphicFrame>
      <p:sp>
        <p:nvSpPr>
          <p:cNvPr id="3" name="object 3">
            <a:extLst>
              <a:ext uri="{FF2B5EF4-FFF2-40B4-BE49-F238E27FC236}">
                <a16:creationId xmlns:a16="http://schemas.microsoft.com/office/drawing/2014/main" id="{2F0DC118-8932-0950-2462-63F41B90189E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BB2452-6B70-252C-0E09-929082E2D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Loans</a:t>
            </a:r>
            <a:r>
              <a:rPr lang="mk-MK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/</a:t>
            </a:r>
            <a:r>
              <a:rPr lang="en-GB" sz="8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 </a:t>
            </a:r>
            <a:r>
              <a:rPr lang="en-US" sz="800" dirty="0">
                <a:solidFill>
                  <a:srgbClr val="00FF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support green transformation of the economy</a:t>
            </a:r>
            <a:endParaRPr lang="en-US" sz="800" b="1" dirty="0">
              <a:solidFill>
                <a:srgbClr val="00FF0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6B04BD-CA1F-C6E2-455C-39CD7FD90B5C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sz="1000" b="1" dirty="0">
                <a:solidFill>
                  <a:srgbClr val="002060"/>
                </a:solidFill>
              </a:rPr>
              <a:t>1</a:t>
            </a:r>
            <a:r>
              <a:rPr lang="en-GB" sz="1000" b="1" dirty="0">
                <a:solidFill>
                  <a:srgbClr val="002060"/>
                </a:solidFill>
              </a:rPr>
              <a:t>Q 202</a:t>
            </a:r>
            <a:r>
              <a:rPr lang="mk-MK" sz="1000" b="1">
                <a:solidFill>
                  <a:srgbClr val="002060"/>
                </a:solidFill>
              </a:rPr>
              <a:t>4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716EC08-9AF3-1F70-5DF5-B37CE738DC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102000"/>
              </p:ext>
            </p:extLst>
          </p:nvPr>
        </p:nvGraphicFramePr>
        <p:xfrm>
          <a:off x="390542" y="881268"/>
          <a:ext cx="4224918" cy="2443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C763F63-5317-EA20-41E4-A0ECCB5C5E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7456349"/>
              </p:ext>
            </p:extLst>
          </p:nvPr>
        </p:nvGraphicFramePr>
        <p:xfrm>
          <a:off x="7227945" y="881268"/>
          <a:ext cx="4573513" cy="2475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B813BE9-7F66-A157-2C9D-5FC8978104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8114885"/>
              </p:ext>
            </p:extLst>
          </p:nvPr>
        </p:nvGraphicFramePr>
        <p:xfrm>
          <a:off x="238183" y="1035459"/>
          <a:ext cx="4377277" cy="247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599196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6">
            <a:extLst>
              <a:ext uri="{FF2B5EF4-FFF2-40B4-BE49-F238E27FC236}">
                <a16:creationId xmlns:a16="http://schemas.microsoft.com/office/drawing/2014/main" id="{2F8F28CC-A4A1-DF56-248A-9C40EBB93C5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7260" y="796229"/>
            <a:ext cx="6870131" cy="2733675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vert="horz" wrap="none" lIns="91440" tIns="45720" rIns="91440" bIns="45720" numCol="2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>
              <a:spcBef>
                <a:spcPts val="0"/>
              </a:spcBef>
            </a:pPr>
            <a:r>
              <a:rPr lang="en-US" sz="1200" b="1" dirty="0">
                <a:solidFill>
                  <a:schemeClr val="bg1"/>
                </a:solidFill>
              </a:rPr>
              <a:t>Loans of</a:t>
            </a:r>
            <a:r>
              <a:rPr lang="mk-MK" sz="1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non-financial companies </a:t>
            </a:r>
            <a:r>
              <a:rPr lang="mk-MK" sz="1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participate with</a:t>
            </a:r>
            <a:r>
              <a:rPr lang="mk-MK" sz="1200" b="1" dirty="0">
                <a:solidFill>
                  <a:schemeClr val="bg1"/>
                </a:solidFill>
                <a:latin typeface="+mj-lt"/>
              </a:rPr>
              <a:t> 48%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,</a:t>
            </a:r>
            <a:r>
              <a:rPr lang="en-GB" sz="1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increased by </a:t>
            </a:r>
            <a:r>
              <a:rPr lang="mk-MK" sz="1200" b="1" dirty="0">
                <a:solidFill>
                  <a:schemeClr val="bg1"/>
                </a:solidFill>
                <a:latin typeface="+mj-lt"/>
              </a:rPr>
              <a:t>7,17%</a:t>
            </a:r>
            <a:r>
              <a:rPr lang="en-US" sz="1200" b="1" dirty="0">
                <a:solidFill>
                  <a:schemeClr val="bg1"/>
                </a:solidFill>
              </a:rPr>
              <a:t>  annual,</a:t>
            </a:r>
            <a:r>
              <a:rPr lang="mk-MK" sz="1200" b="1" dirty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and </a:t>
            </a:r>
            <a:r>
              <a:rPr lang="mk-MK" sz="1200" b="1" dirty="0">
                <a:solidFill>
                  <a:schemeClr val="bg1"/>
                </a:solidFill>
              </a:rPr>
              <a:t>2,44%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endParaRPr lang="mk-MK" sz="1200" b="1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en-GB" sz="1200" b="1" dirty="0">
                <a:solidFill>
                  <a:schemeClr val="bg1"/>
                </a:solidFill>
              </a:rPr>
              <a:t>Loans</a:t>
            </a:r>
            <a:r>
              <a:rPr lang="mk-MK" sz="1200" b="1" dirty="0">
                <a:solidFill>
                  <a:schemeClr val="bg1"/>
                </a:solidFill>
              </a:rPr>
              <a:t> </a:t>
            </a:r>
            <a:r>
              <a:rPr lang="en-GB" sz="1200" b="1" dirty="0">
                <a:solidFill>
                  <a:schemeClr val="bg1"/>
                </a:solidFill>
                <a:latin typeface="+mj-lt"/>
              </a:rPr>
              <a:t>structure</a:t>
            </a:r>
            <a:r>
              <a:rPr lang="ru-RU" sz="1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by economic activity of</a:t>
            </a:r>
            <a:r>
              <a:rPr lang="ru-RU" sz="1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non-financial companies </a:t>
            </a:r>
            <a:r>
              <a:rPr lang="en-GB" sz="1200" b="1" dirty="0">
                <a:solidFill>
                  <a:schemeClr val="bg1"/>
                </a:solidFill>
              </a:rPr>
              <a:t>:</a:t>
            </a:r>
            <a:endParaRPr lang="mk-MK" sz="1200" b="1" dirty="0">
              <a:solidFill>
                <a:schemeClr val="bg1"/>
              </a:solidFill>
            </a:endParaRPr>
          </a:p>
          <a:p>
            <a:pPr marL="0" indent="0" fontAlgn="t">
              <a:spcBef>
                <a:spcPts val="0"/>
              </a:spcBef>
              <a:buNone/>
            </a:pPr>
            <a:endParaRPr lang="en-GB" sz="1200" b="1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🌳</a:t>
            </a:r>
            <a:r>
              <a:rPr lang="mk-MK" sz="11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GB" sz="1100" b="1" i="0" dirty="0">
                <a:solidFill>
                  <a:srgbClr val="00FF00"/>
                </a:solidFill>
                <a:effectLst/>
              </a:rPr>
              <a:t>Our banks have also paid attention to raising awareness about green loans as a</a:t>
            </a:r>
            <a:endParaRPr lang="mk-MK" sz="1100" b="1" i="0" dirty="0">
              <a:solidFill>
                <a:srgbClr val="00FF00"/>
              </a:solidFill>
              <a:effectLst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i="0" dirty="0">
                <a:solidFill>
                  <a:srgbClr val="00FF00"/>
                </a:solidFill>
                <a:effectLst/>
              </a:rPr>
              <a:t>form of financing that enables borrowers to invest exclusively in projects that make a </a:t>
            </a:r>
            <a:endParaRPr lang="mk-MK" sz="1100" b="1" i="0" dirty="0">
              <a:solidFill>
                <a:srgbClr val="00FF00"/>
              </a:solidFill>
              <a:effectLst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i="0" dirty="0">
                <a:solidFill>
                  <a:srgbClr val="00FF00"/>
                </a:solidFill>
                <a:effectLst/>
              </a:rPr>
              <a:t>substantial environmental impact, including climate-related projects, improve the energy </a:t>
            </a:r>
            <a:endParaRPr lang="mk-MK" sz="1100" b="1" i="0" dirty="0">
              <a:solidFill>
                <a:srgbClr val="00FF00"/>
              </a:solidFill>
              <a:effectLst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i="0" dirty="0">
                <a:solidFill>
                  <a:srgbClr val="00FF00"/>
                </a:solidFill>
                <a:effectLst/>
              </a:rPr>
              <a:t>efficiency, support investments in green technologies, materials and solutions, support investments in renewable energy sources, control and prevention of pollution and protection of the environment</a:t>
            </a:r>
            <a:r>
              <a:rPr lang="mk-MK" sz="1100" b="1" i="0" dirty="0">
                <a:solidFill>
                  <a:srgbClr val="00FF00"/>
                </a:solidFill>
                <a:effectLst/>
              </a:rPr>
              <a:t>.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0" i="0" u="none" strike="noStrike" baseline="0" dirty="0">
                <a:solidFill>
                  <a:srgbClr val="00FF00"/>
                </a:solidFill>
              </a:rPr>
              <a:t>Green Loans of non-financial com. amount 18.</a:t>
            </a:r>
            <a:r>
              <a:rPr lang="mk-MK" sz="1100" b="0" i="0" u="none" strike="noStrike" baseline="0" dirty="0">
                <a:solidFill>
                  <a:srgbClr val="00FF00"/>
                </a:solidFill>
              </a:rPr>
              <a:t>771</a:t>
            </a:r>
            <a:r>
              <a:rPr lang="en-US" sz="1100" b="0" i="0" u="none" strike="noStrike" baseline="0" dirty="0">
                <a:solidFill>
                  <a:srgbClr val="00FF00"/>
                </a:solidFill>
              </a:rPr>
              <a:t> Mio. DEN</a:t>
            </a:r>
            <a:r>
              <a:rPr lang="en-GB" sz="1100" dirty="0">
                <a:solidFill>
                  <a:srgbClr val="00FF00"/>
                </a:solidFill>
              </a:rPr>
              <a:t> 8.</a:t>
            </a:r>
            <a:r>
              <a:rPr lang="mk-MK" sz="1100" dirty="0">
                <a:solidFill>
                  <a:srgbClr val="00FF00"/>
                </a:solidFill>
              </a:rPr>
              <a:t>8</a:t>
            </a:r>
            <a:r>
              <a:rPr lang="mk-MK" sz="1100" b="0" i="0" u="none" strike="noStrike" baseline="0" dirty="0">
                <a:solidFill>
                  <a:srgbClr val="00FF00"/>
                </a:solidFill>
              </a:rPr>
              <a:t>% </a:t>
            </a:r>
            <a:r>
              <a:rPr lang="en-GB" sz="1100" b="0" i="0" u="none" strike="noStrike" baseline="0" dirty="0">
                <a:solidFill>
                  <a:srgbClr val="00FF00"/>
                </a:solidFill>
              </a:rPr>
              <a:t>in total Loans </a:t>
            </a:r>
            <a:r>
              <a:rPr lang="en-US" sz="1100" dirty="0">
                <a:solidFill>
                  <a:srgbClr val="00FF00"/>
                </a:solidFill>
              </a:rPr>
              <a:t>of</a:t>
            </a:r>
            <a:r>
              <a:rPr lang="mk-MK" sz="1100" dirty="0">
                <a:solidFill>
                  <a:srgbClr val="00FF00"/>
                </a:solidFill>
                <a:latin typeface="+mj-lt"/>
              </a:rPr>
              <a:t> </a:t>
            </a:r>
            <a:r>
              <a:rPr lang="en-US" sz="1100" dirty="0">
                <a:solidFill>
                  <a:srgbClr val="00FF00"/>
                </a:solidFill>
                <a:latin typeface="+mj-lt"/>
              </a:rPr>
              <a:t>non-financial companies </a:t>
            </a:r>
            <a:endParaRPr lang="mk-MK" sz="1100" b="1" i="0" u="none" strike="noStrike" dirty="0">
              <a:solidFill>
                <a:srgbClr val="00FF00"/>
              </a:solidFill>
              <a:effectLst/>
              <a:latin typeface="+mn-lt"/>
            </a:endParaRPr>
          </a:p>
          <a:p>
            <a:pPr marL="0" indent="0" fontAlgn="t">
              <a:spcBef>
                <a:spcPts val="0"/>
              </a:spcBef>
              <a:buNone/>
            </a:pPr>
            <a:r>
              <a:rPr lang="en-GB" sz="1100" b="1" dirty="0">
                <a:solidFill>
                  <a:srgbClr val="00FF00"/>
                </a:solidFill>
              </a:rPr>
              <a:t>According last macroeconomic ESG indicators</a:t>
            </a:r>
            <a:r>
              <a:rPr lang="mk-MK" sz="1100" b="1" dirty="0">
                <a:solidFill>
                  <a:srgbClr val="00FF00"/>
                </a:solidFill>
              </a:rPr>
              <a:t> </a:t>
            </a:r>
            <a:r>
              <a:rPr lang="en-GB" sz="1100" b="1" dirty="0">
                <a:solidFill>
                  <a:srgbClr val="00FF00"/>
                </a:solidFill>
              </a:rPr>
              <a:t>have been identified as transition risks: the following climate sensitive activities:</a:t>
            </a:r>
          </a:p>
          <a:p>
            <a:pPr lvl="1" fontAlgn="t">
              <a:spcBef>
                <a:spcPts val="0"/>
              </a:spcBef>
            </a:pPr>
            <a:r>
              <a:rPr lang="en-GB" sz="1100" b="1" dirty="0">
                <a:solidFill>
                  <a:srgbClr val="00FF00"/>
                </a:solidFill>
              </a:rPr>
              <a:t>Fossil fuels</a:t>
            </a:r>
          </a:p>
          <a:p>
            <a:pPr lvl="1" fontAlgn="t">
              <a:spcBef>
                <a:spcPts val="0"/>
              </a:spcBef>
            </a:pPr>
            <a:r>
              <a:rPr lang="en-GB" sz="1100" b="1" dirty="0">
                <a:solidFill>
                  <a:srgbClr val="00FF00"/>
                </a:solidFill>
              </a:rPr>
              <a:t>Utilities</a:t>
            </a:r>
          </a:p>
          <a:p>
            <a:pPr lvl="1" fontAlgn="t">
              <a:spcBef>
                <a:spcPts val="0"/>
              </a:spcBef>
            </a:pPr>
            <a:r>
              <a:rPr lang="en-GB" sz="1100" b="1" dirty="0">
                <a:solidFill>
                  <a:srgbClr val="00FF00"/>
                </a:solidFill>
              </a:rPr>
              <a:t>Energy-intensive sectors</a:t>
            </a:r>
          </a:p>
          <a:p>
            <a:pPr lvl="1" fontAlgn="t">
              <a:spcBef>
                <a:spcPts val="0"/>
              </a:spcBef>
            </a:pPr>
            <a:r>
              <a:rPr lang="en-GB" sz="1100" b="1" dirty="0">
                <a:solidFill>
                  <a:srgbClr val="00FF00"/>
                </a:solidFill>
              </a:rPr>
              <a:t>Buildings</a:t>
            </a:r>
          </a:p>
          <a:p>
            <a:pPr lvl="1" fontAlgn="t">
              <a:spcBef>
                <a:spcPts val="0"/>
              </a:spcBef>
            </a:pPr>
            <a:r>
              <a:rPr lang="en-GB" sz="1100" b="1" dirty="0">
                <a:solidFill>
                  <a:srgbClr val="00FF00"/>
                </a:solidFill>
              </a:rPr>
              <a:t>Transportation</a:t>
            </a:r>
          </a:p>
          <a:p>
            <a:pPr lvl="1" fontAlgn="t">
              <a:spcBef>
                <a:spcPts val="0"/>
              </a:spcBef>
            </a:pPr>
            <a:r>
              <a:rPr lang="en-GB" sz="1100" b="1" dirty="0">
                <a:solidFill>
                  <a:srgbClr val="00FF00"/>
                </a:solidFill>
              </a:rPr>
              <a:t>Agriculture </a:t>
            </a:r>
          </a:p>
          <a:p>
            <a:pPr marL="457200" lvl="1" indent="0" fontAlgn="t">
              <a:spcBef>
                <a:spcPts val="0"/>
              </a:spcBef>
              <a:buNone/>
            </a:pPr>
            <a:r>
              <a:rPr lang="en-US" sz="1100" b="1" dirty="0">
                <a:solidFill>
                  <a:srgbClr val="00FF00"/>
                </a:solidFill>
              </a:rPr>
              <a:t>According to World Bank</a:t>
            </a:r>
            <a:endParaRPr lang="en-US" sz="1100" b="1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800" dirty="0">
                <a:solidFill>
                  <a:schemeClr val="bg1"/>
                </a:solidFill>
              </a:rPr>
              <a:t>Source</a:t>
            </a:r>
            <a:r>
              <a:rPr lang="en-US" sz="800" dirty="0">
                <a:solidFill>
                  <a:schemeClr val="bg1"/>
                </a:solidFill>
              </a:rPr>
              <a:t>:</a:t>
            </a:r>
            <a:r>
              <a:rPr lang="en-GB" sz="800" dirty="0">
                <a:solidFill>
                  <a:schemeClr val="bg1"/>
                </a:solidFill>
              </a:rPr>
              <a:t> REPORT ON RISKS IN THE BANKING SYSTEM OF THE REPUBLIC OF MACEDONIA </a:t>
            </a:r>
            <a:r>
              <a:rPr lang="mk-MK" sz="800" dirty="0">
                <a:solidFill>
                  <a:schemeClr val="bg1"/>
                </a:solidFill>
              </a:rPr>
              <a:t>, </a:t>
            </a:r>
            <a:r>
              <a:rPr lang="en-GB" sz="800" dirty="0">
                <a:solidFill>
                  <a:schemeClr val="bg1"/>
                </a:solidFill>
              </a:rPr>
              <a:t>Indicators on the</a:t>
            </a:r>
            <a:r>
              <a:rPr lang="mk-MK" sz="800" dirty="0">
                <a:solidFill>
                  <a:schemeClr val="bg1"/>
                </a:solidFill>
              </a:rPr>
              <a:t> </a:t>
            </a:r>
            <a:r>
              <a:rPr lang="en-GB" sz="800" dirty="0">
                <a:solidFill>
                  <a:schemeClr val="bg1"/>
                </a:solidFill>
              </a:rPr>
              <a:t>banking system, annex 9, 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800" dirty="0">
                <a:solidFill>
                  <a:schemeClr val="bg1"/>
                </a:solidFill>
              </a:rPr>
              <a:t>Quarterly Report Q12024</a:t>
            </a: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5DE6569E-A061-876E-23D7-F59334C6D2EF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981246-A2FD-8268-CFE6-B8D88642450E}"/>
              </a:ext>
            </a:extLst>
          </p:cNvPr>
          <p:cNvSpPr txBox="1"/>
          <p:nvPr/>
        </p:nvSpPr>
        <p:spPr>
          <a:xfrm>
            <a:off x="7996506" y="110151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in millions of </a:t>
            </a:r>
            <a:r>
              <a:rPr lang="en-GB" sz="1000" dirty="0">
                <a:solidFill>
                  <a:srgbClr val="002060"/>
                </a:solidFill>
              </a:rPr>
              <a:t>denars</a:t>
            </a:r>
            <a:endParaRPr lang="en-US" sz="1000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12533EEE-F422-789C-B780-47B41BE0AC6D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252196-F6D4-223B-4CE2-1968C5A6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Loans</a:t>
            </a:r>
            <a:r>
              <a:rPr lang="mk-MK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/</a:t>
            </a:r>
            <a:r>
              <a:rPr lang="en-US" sz="800" dirty="0">
                <a:solidFill>
                  <a:srgbClr val="00FF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support green transformation of the economy</a:t>
            </a:r>
            <a:br>
              <a:rPr lang="mk-MK" sz="800" dirty="0">
                <a:solidFill>
                  <a:srgbClr val="00FF00"/>
                </a:solidFill>
              </a:rPr>
            </a:br>
            <a:endParaRPr lang="en-US" sz="800" b="1" dirty="0">
              <a:solidFill>
                <a:srgbClr val="00FF0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A2A9D5-4A18-918F-37EA-72811D72AD6C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sz="1000" b="1" dirty="0">
                <a:solidFill>
                  <a:srgbClr val="002060"/>
                </a:solidFill>
              </a:rPr>
              <a:t>1</a:t>
            </a:r>
            <a:r>
              <a:rPr lang="en-GB" sz="1000" b="1" dirty="0">
                <a:solidFill>
                  <a:srgbClr val="002060"/>
                </a:solidFill>
              </a:rPr>
              <a:t>Q 202</a:t>
            </a:r>
            <a:r>
              <a:rPr lang="mk-MK" sz="1000" b="1" dirty="0">
                <a:solidFill>
                  <a:srgbClr val="002060"/>
                </a:solidFill>
              </a:rPr>
              <a:t>4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4274F57-C4A4-4179-48C4-FC7B131ED9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582132"/>
              </p:ext>
            </p:extLst>
          </p:nvPr>
        </p:nvGraphicFramePr>
        <p:xfrm>
          <a:off x="299125" y="3620037"/>
          <a:ext cx="11382454" cy="31482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34635">
                  <a:extLst>
                    <a:ext uri="{9D8B030D-6E8A-4147-A177-3AD203B41FA5}">
                      <a16:colId xmlns:a16="http://schemas.microsoft.com/office/drawing/2014/main" val="3564649956"/>
                    </a:ext>
                  </a:extLst>
                </a:gridCol>
                <a:gridCol w="1109438">
                  <a:extLst>
                    <a:ext uri="{9D8B030D-6E8A-4147-A177-3AD203B41FA5}">
                      <a16:colId xmlns:a16="http://schemas.microsoft.com/office/drawing/2014/main" val="92636397"/>
                    </a:ext>
                  </a:extLst>
                </a:gridCol>
                <a:gridCol w="887552">
                  <a:extLst>
                    <a:ext uri="{9D8B030D-6E8A-4147-A177-3AD203B41FA5}">
                      <a16:colId xmlns:a16="http://schemas.microsoft.com/office/drawing/2014/main" val="2580105659"/>
                    </a:ext>
                  </a:extLst>
                </a:gridCol>
                <a:gridCol w="1109438">
                  <a:extLst>
                    <a:ext uri="{9D8B030D-6E8A-4147-A177-3AD203B41FA5}">
                      <a16:colId xmlns:a16="http://schemas.microsoft.com/office/drawing/2014/main" val="1287660416"/>
                    </a:ext>
                  </a:extLst>
                </a:gridCol>
                <a:gridCol w="1109438">
                  <a:extLst>
                    <a:ext uri="{9D8B030D-6E8A-4147-A177-3AD203B41FA5}">
                      <a16:colId xmlns:a16="http://schemas.microsoft.com/office/drawing/2014/main" val="91905192"/>
                    </a:ext>
                  </a:extLst>
                </a:gridCol>
                <a:gridCol w="1167832">
                  <a:extLst>
                    <a:ext uri="{9D8B030D-6E8A-4147-A177-3AD203B41FA5}">
                      <a16:colId xmlns:a16="http://schemas.microsoft.com/office/drawing/2014/main" val="3986902952"/>
                    </a:ext>
                  </a:extLst>
                </a:gridCol>
                <a:gridCol w="748177">
                  <a:extLst>
                    <a:ext uri="{9D8B030D-6E8A-4147-A177-3AD203B41FA5}">
                      <a16:colId xmlns:a16="http://schemas.microsoft.com/office/drawing/2014/main" val="167871917"/>
                    </a:ext>
                  </a:extLst>
                </a:gridCol>
                <a:gridCol w="840072">
                  <a:extLst>
                    <a:ext uri="{9D8B030D-6E8A-4147-A177-3AD203B41FA5}">
                      <a16:colId xmlns:a16="http://schemas.microsoft.com/office/drawing/2014/main" val="2294300303"/>
                    </a:ext>
                  </a:extLst>
                </a:gridCol>
                <a:gridCol w="875872">
                  <a:extLst>
                    <a:ext uri="{9D8B030D-6E8A-4147-A177-3AD203B41FA5}">
                      <a16:colId xmlns:a16="http://schemas.microsoft.com/office/drawing/2014/main" val="676152324"/>
                    </a:ext>
                  </a:extLst>
                </a:gridCol>
              </a:tblGrid>
              <a:tr h="48986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+mn-lt"/>
                        </a:rPr>
                        <a:t>Loan concentration by economic activity -</a:t>
                      </a:r>
                      <a:r>
                        <a:rPr lang="en-US" sz="11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non-financial companies </a:t>
                      </a:r>
                      <a:endParaRPr lang="en-US" sz="11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0" u="sng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3/2023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3/2023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9/2023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12/2023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3/2024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</a:t>
                      </a:r>
                    </a:p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519660"/>
                  </a:ext>
                </a:extLst>
              </a:tr>
              <a:tr h="32960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Industry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63,036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63,747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62,932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61,214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61,214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↓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-1.42%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1.51%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5168451"/>
                  </a:ext>
                </a:extLst>
              </a:tr>
              <a:tr h="32960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Construction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39,959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41,136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41,840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43,768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43,768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9.23%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-0.28%</a:t>
                      </a:r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81994"/>
                  </a:ext>
                </a:extLst>
              </a:tr>
              <a:tr h="329608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Electricity, gas, steam and air conditioning supply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15,594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19,385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20,196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21,678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21,678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44.43%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3.90%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4027037"/>
                  </a:ext>
                </a:extLst>
              </a:tr>
              <a:tr h="329608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Trade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78,841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78,829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77,253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82,010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82,010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2.54%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-1.42%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1033207"/>
                  </a:ext>
                </a:extLst>
              </a:tr>
              <a:tr h="32960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+mn-lt"/>
                        </a:rPr>
                        <a:t>Transport and storage</a:t>
                      </a:r>
                      <a:endParaRPr lang="mk-MK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21,125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21,249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21,187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21,509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21,509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1100" b="1" i="0" u="none" strike="noStrike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27.44%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25.16%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5980210"/>
                  </a:ext>
                </a:extLst>
              </a:tr>
              <a:tr h="329608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other</a:t>
                      </a:r>
                      <a:endParaRPr lang="mk-MK" sz="1100" b="1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45,495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46,672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44,483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46,062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46,062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3.12%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1.85%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5745895"/>
                  </a:ext>
                </a:extLst>
              </a:tr>
              <a:tr h="329608"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1" u="sng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mk-MK" sz="1100" b="1" i="0" u="sng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264,049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271,108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267,891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276,240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276,240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sng" strike="noStrike" dirty="0">
                          <a:solidFill>
                            <a:srgbClr val="00FF00"/>
                          </a:solidFill>
                          <a:effectLst/>
                        </a:rPr>
                        <a:t>↑</a:t>
                      </a:r>
                      <a:endParaRPr lang="en-US" sz="1100" b="1" i="0" u="sng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sng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7.17%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sng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2.44%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6099036"/>
                  </a:ext>
                </a:extLst>
              </a:tr>
              <a:tr h="32855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🌳</a:t>
                      </a:r>
                      <a:r>
                        <a:rPr lang="en-US" sz="110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u="none" strike="noStrike" kern="1200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Green Loans</a:t>
                      </a:r>
                      <a:endParaRPr lang="mk-MK" sz="1100" b="0" i="0" u="none" strike="noStrike" baseline="0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14,600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16,596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17,763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18,639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18,639</a:t>
                      </a:r>
                    </a:p>
                  </a:txBody>
                  <a:tcPr marL="0" marR="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sng" strike="noStrike" dirty="0">
                          <a:solidFill>
                            <a:srgbClr val="00FF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                  ↑</a:t>
                      </a:r>
                      <a:r>
                        <a:rPr lang="en-US" sz="1100" u="none" strike="noStrike" dirty="0">
                          <a:solidFill>
                            <a:srgbClr val="00FF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FF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00FF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28.57%</a:t>
                      </a:r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u="none" strike="noStrike" dirty="0">
                          <a:solidFill>
                            <a:srgbClr val="00FF00"/>
                          </a:solidFill>
                          <a:effectLst/>
                          <a:highlight>
                            <a:srgbClr val="FFFFFF"/>
                          </a:highlight>
                        </a:rPr>
                        <a:t>0.71%</a:t>
                      </a:r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828792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2F67CE8-18AD-109A-12C5-64F3337CCB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5737559"/>
              </p:ext>
            </p:extLst>
          </p:nvPr>
        </p:nvGraphicFramePr>
        <p:xfrm>
          <a:off x="7215673" y="87683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3709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D7A1BCF-71F4-33E9-A69D-7A22AD17E2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601661"/>
              </p:ext>
            </p:extLst>
          </p:nvPr>
        </p:nvGraphicFramePr>
        <p:xfrm>
          <a:off x="6115416" y="1236391"/>
          <a:ext cx="5991002" cy="1686165"/>
        </p:xfrm>
        <a:graphic>
          <a:graphicData uri="http://schemas.openxmlformats.org/drawingml/2006/table">
            <a:tbl>
              <a:tblPr/>
              <a:tblGrid>
                <a:gridCol w="3018384">
                  <a:extLst>
                    <a:ext uri="{9D8B030D-6E8A-4147-A177-3AD203B41FA5}">
                      <a16:colId xmlns:a16="http://schemas.microsoft.com/office/drawing/2014/main" val="115898314"/>
                    </a:ext>
                  </a:extLst>
                </a:gridCol>
                <a:gridCol w="142993">
                  <a:extLst>
                    <a:ext uri="{9D8B030D-6E8A-4147-A177-3AD203B41FA5}">
                      <a16:colId xmlns:a16="http://schemas.microsoft.com/office/drawing/2014/main" val="660407425"/>
                    </a:ext>
                  </a:extLst>
                </a:gridCol>
                <a:gridCol w="1541657">
                  <a:extLst>
                    <a:ext uri="{9D8B030D-6E8A-4147-A177-3AD203B41FA5}">
                      <a16:colId xmlns:a16="http://schemas.microsoft.com/office/drawing/2014/main" val="600732323"/>
                    </a:ext>
                  </a:extLst>
                </a:gridCol>
                <a:gridCol w="1287968">
                  <a:extLst>
                    <a:ext uri="{9D8B030D-6E8A-4147-A177-3AD203B41FA5}">
                      <a16:colId xmlns:a16="http://schemas.microsoft.com/office/drawing/2014/main" val="3984499240"/>
                    </a:ext>
                  </a:extLst>
                </a:gridCol>
              </a:tblGrid>
              <a:tr h="50318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Indicators for the quality of credit portfolio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pp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pp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378773"/>
                  </a:ext>
                </a:extLst>
              </a:tr>
              <a:tr h="508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Non-performing loans</a:t>
                      </a:r>
                      <a:r>
                        <a:rPr lang="ru-RU" sz="10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/</a:t>
                      </a:r>
                      <a:r>
                        <a:rPr lang="en-GB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Total loans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k-MK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2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0.21%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0.2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712209"/>
                  </a:ext>
                </a:extLst>
              </a:tr>
              <a:tr h="67414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1" i="0" u="none" strike="noStrike" baseline="0" dirty="0">
                          <a:solidFill>
                            <a:srgbClr val="002060"/>
                          </a:solidFill>
                        </a:rPr>
                        <a:t>NPL Coverage with impairment 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highlight>
                            <a:srgbClr val="FFFFFF"/>
                          </a:highlight>
                          <a:latin typeface="+mn-lt"/>
                        </a:rPr>
                        <a:t>↓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highlight>
                          <a:srgbClr val="FFFFFF"/>
                        </a:highlight>
                        <a:latin typeface="+mn-lt"/>
                      </a:endParaRPr>
                    </a:p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-7.63%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-6.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67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highlight>
                            <a:srgbClr val="FFFFFF"/>
                          </a:highlight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090586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9EF027-A43A-ED7E-A80E-E0CFF95688CF}"/>
              </a:ext>
            </a:extLst>
          </p:cNvPr>
          <p:cNvSpPr/>
          <p:nvPr/>
        </p:nvSpPr>
        <p:spPr>
          <a:xfrm>
            <a:off x="370048" y="3842652"/>
            <a:ext cx="5564989" cy="2723561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numCol="1" rtlCol="0" anchor="ctr"/>
          <a:lstStyle/>
          <a:p>
            <a:pPr lvl="0">
              <a:buFont typeface="Wingdings" panose="05000000000000000000" pitchFamily="2" charset="2"/>
              <a:buChar char="ü"/>
              <a:defRPr/>
            </a:pPr>
            <a:r>
              <a:rPr lang="en-US" sz="1200" i="0" u="none" strike="noStrike" baseline="0" dirty="0">
                <a:solidFill>
                  <a:srgbClr val="002060"/>
                </a:solidFill>
                <a:effectLst/>
              </a:rPr>
              <a:t>Rate of non-performing loans</a:t>
            </a:r>
            <a:r>
              <a:rPr lang="ru-RU" sz="1200" i="0" u="none" strike="noStrike" baseline="0" dirty="0">
                <a:solidFill>
                  <a:srgbClr val="002060"/>
                </a:solidFill>
                <a:effectLst/>
              </a:rPr>
              <a:t> </a:t>
            </a:r>
            <a:r>
              <a:rPr lang="en-GB" sz="1200" i="1" u="none" strike="noStrike" baseline="0" dirty="0">
                <a:solidFill>
                  <a:srgbClr val="002060"/>
                </a:solidFill>
                <a:effectLst/>
              </a:rPr>
              <a:t>3.06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%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, increase</a:t>
            </a:r>
            <a:r>
              <a:rPr lang="en-GB" sz="1200" dirty="0">
                <a:solidFill>
                  <a:srgbClr val="002060"/>
                </a:solidFill>
              </a:rPr>
              <a:t> </a:t>
            </a:r>
            <a:r>
              <a:rPr lang="en-US" sz="1200" dirty="0">
                <a:solidFill>
                  <a:srgbClr val="002060"/>
                </a:solidFill>
              </a:rPr>
              <a:t>by </a:t>
            </a:r>
            <a:r>
              <a:rPr lang="en-US" sz="1200" i="1" dirty="0">
                <a:solidFill>
                  <a:srgbClr val="002060"/>
                </a:solidFill>
              </a:rPr>
              <a:t>0.21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pp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 dirty="0">
                <a:solidFill>
                  <a:srgbClr val="002060"/>
                </a:solidFill>
              </a:rPr>
              <a:t>annual and 0.29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GB" sz="1200" i="1" dirty="0">
                <a:solidFill>
                  <a:srgbClr val="002060"/>
                </a:solidFill>
              </a:rPr>
              <a:t>pp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 i="0" u="none" strike="noStrike" dirty="0">
                <a:solidFill>
                  <a:srgbClr val="002060"/>
                </a:solidFill>
                <a:effectLst/>
              </a:rPr>
              <a:t>quarterly, 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GB" sz="1200" dirty="0">
                <a:solidFill>
                  <a:srgbClr val="002060"/>
                </a:solidFill>
                <a:latin typeface="Calibri" panose="020F0502020204030204"/>
              </a:rPr>
              <a:t>participation of </a:t>
            </a:r>
            <a:r>
              <a:rPr lang="en-GB" sz="1200" dirty="0">
                <a:solidFill>
                  <a:srgbClr val="002060"/>
                </a:solidFill>
              </a:rPr>
              <a:t>NPL ,households</a:t>
            </a:r>
            <a:r>
              <a:rPr lang="mk-MK" sz="1200" dirty="0">
                <a:solidFill>
                  <a:srgbClr val="002060"/>
                </a:solidFill>
              </a:rPr>
              <a:t> 3</a:t>
            </a:r>
            <a:r>
              <a:rPr lang="en-GB" sz="1200" dirty="0">
                <a:solidFill>
                  <a:srgbClr val="002060"/>
                </a:solidFill>
              </a:rPr>
              <a:t>8</a:t>
            </a:r>
            <a:r>
              <a:rPr lang="mk-MK" sz="1200" dirty="0">
                <a:solidFill>
                  <a:srgbClr val="002060"/>
                </a:solidFill>
              </a:rPr>
              <a:t>%, </a:t>
            </a:r>
            <a:r>
              <a:rPr lang="en-US" sz="1200" dirty="0">
                <a:solidFill>
                  <a:srgbClr val="002060"/>
                </a:solidFill>
              </a:rPr>
              <a:t>non-financial companies </a:t>
            </a:r>
            <a:r>
              <a:rPr lang="mk-MK" sz="1200" dirty="0">
                <a:solidFill>
                  <a:srgbClr val="002060"/>
                </a:solidFill>
              </a:rPr>
              <a:t>6</a:t>
            </a:r>
            <a:r>
              <a:rPr lang="en-US" sz="1200" dirty="0">
                <a:solidFill>
                  <a:srgbClr val="002060"/>
                </a:solidFill>
              </a:rPr>
              <a:t>0</a:t>
            </a:r>
            <a:r>
              <a:rPr lang="mk-MK" sz="1200" dirty="0">
                <a:solidFill>
                  <a:srgbClr val="002060"/>
                </a:solidFill>
                <a:latin typeface="Calibri" panose="020F0502020204030204"/>
              </a:rPr>
              <a:t>% </a:t>
            </a:r>
            <a:endParaRPr kumimoji="0" lang="mk-MK" sz="120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defRPr/>
            </a:pPr>
            <a:r>
              <a:rPr lang="en-GB" sz="1200" b="1" dirty="0">
                <a:solidFill>
                  <a:srgbClr val="FF99FF"/>
                </a:solidFill>
                <a:latin typeface="Calibri" panose="020F0502020204030204"/>
              </a:rPr>
              <a:t>EUROZONE</a:t>
            </a:r>
            <a:r>
              <a:rPr lang="mk-MK" sz="1200" b="1" dirty="0">
                <a:solidFill>
                  <a:srgbClr val="FF99FF"/>
                </a:solidFill>
                <a:latin typeface="Calibri" panose="020F0502020204030204"/>
              </a:rPr>
              <a:t> </a:t>
            </a: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2,3</a:t>
            </a:r>
            <a:r>
              <a:rPr kumimoji="0" lang="en-US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en-GB" sz="1200" b="1" u="none" strike="noStrike" kern="1200" cap="none" spc="0" normalizeH="0" baseline="0" noProof="0" dirty="0">
              <a:ln>
                <a:noFill/>
              </a:ln>
              <a:solidFill>
                <a:srgbClr val="FF99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1200" i="0" u="none" strike="noStrike" baseline="0" dirty="0">
                <a:solidFill>
                  <a:srgbClr val="002060"/>
                </a:solidFill>
              </a:rPr>
              <a:t>NPL Coverage - Coverage of non-performing loans with impairment </a:t>
            </a:r>
            <a:r>
              <a:rPr lang="ru-RU" sz="1200" dirty="0">
                <a:solidFill>
                  <a:srgbClr val="002060"/>
                </a:solidFill>
              </a:rPr>
              <a:t>(</a:t>
            </a:r>
            <a:r>
              <a:rPr lang="en-US" sz="1200" i="0" u="none" strike="noStrike" baseline="0" dirty="0">
                <a:solidFill>
                  <a:srgbClr val="002060"/>
                </a:solidFill>
              </a:rPr>
              <a:t>non-financial companies</a:t>
            </a:r>
            <a:r>
              <a:rPr lang="ru-RU" sz="1200" dirty="0">
                <a:solidFill>
                  <a:srgbClr val="002060"/>
                </a:solidFill>
              </a:rPr>
              <a:t>)</a:t>
            </a:r>
            <a:r>
              <a:rPr lang="en-GB" sz="1200" dirty="0">
                <a:solidFill>
                  <a:srgbClr val="002060"/>
                </a:solidFill>
              </a:rPr>
              <a:t> </a:t>
            </a:r>
            <a:r>
              <a:rPr lang="en-US" sz="1200" i="1" dirty="0">
                <a:solidFill>
                  <a:srgbClr val="002060"/>
                </a:solidFill>
              </a:rPr>
              <a:t>63.43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%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reduced</a:t>
            </a:r>
            <a:r>
              <a:rPr lang="en-US" sz="1200" dirty="0">
                <a:solidFill>
                  <a:srgbClr val="002060"/>
                </a:solidFill>
              </a:rPr>
              <a:t> by (-7.63)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pp </a:t>
            </a:r>
            <a:r>
              <a:rPr lang="en-US" sz="1200" dirty="0">
                <a:solidFill>
                  <a:srgbClr val="002060"/>
                </a:solidFill>
              </a:rPr>
              <a:t>annual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GB" sz="1200" i="1" dirty="0">
                <a:solidFill>
                  <a:srgbClr val="002060"/>
                </a:solidFill>
              </a:rPr>
              <a:t>or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(-6.67)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pp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 i="0" u="none" strike="noStrike" dirty="0">
                <a:solidFill>
                  <a:srgbClr val="002060"/>
                </a:solidFill>
                <a:effectLst/>
              </a:rPr>
              <a:t>quarterly</a:t>
            </a:r>
          </a:p>
          <a:p>
            <a:pPr>
              <a:defRPr/>
            </a:pPr>
            <a:r>
              <a:rPr lang="en-GB" sz="1200" b="1" dirty="0">
                <a:solidFill>
                  <a:srgbClr val="FF99FF"/>
                </a:solidFill>
                <a:latin typeface="Calibri" panose="020F0502020204030204"/>
              </a:rPr>
              <a:t>EUROZONE</a:t>
            </a: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1200" b="1" dirty="0">
                <a:solidFill>
                  <a:srgbClr val="FF99FF"/>
                </a:solidFill>
                <a:latin typeface="Calibri" panose="020F0502020204030204"/>
              </a:rPr>
              <a:t>39.98</a:t>
            </a: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en-US" sz="1200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ea typeface="+mn-ea"/>
              <a:cs typeface="+mn-cs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1200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dirty="0">
                <a:solidFill>
                  <a:schemeClr val="bg1"/>
                </a:solidFill>
              </a:rPr>
              <a:t>Source</a:t>
            </a:r>
            <a:r>
              <a:rPr lang="en-US" sz="1200" dirty="0">
                <a:solidFill>
                  <a:schemeClr val="bg1"/>
                </a:solidFill>
              </a:rPr>
              <a:t>: NBRM</a:t>
            </a:r>
            <a:r>
              <a:rPr lang="mk-MK" sz="1200" dirty="0">
                <a:solidFill>
                  <a:schemeClr val="bg1"/>
                </a:solidFill>
              </a:rPr>
              <a:t>, </a:t>
            </a:r>
            <a:r>
              <a:rPr lang="en-GB" sz="1200" dirty="0">
                <a:solidFill>
                  <a:schemeClr val="bg1"/>
                </a:solidFill>
              </a:rPr>
              <a:t>REPORT ON RISKS IN THE BANKING SYSTEM OF THE REPUBLIC OF MACEDONIA</a:t>
            </a:r>
            <a:r>
              <a:rPr lang="mk-MK" sz="1200" dirty="0">
                <a:solidFill>
                  <a:schemeClr val="bg1"/>
                </a:solidFill>
              </a:rPr>
              <a:t>, </a:t>
            </a:r>
            <a:r>
              <a:rPr lang="en-GB" sz="1200" dirty="0">
                <a:solidFill>
                  <a:schemeClr val="bg1"/>
                </a:solidFill>
              </a:rPr>
              <a:t>Indicators on the</a:t>
            </a:r>
            <a:r>
              <a:rPr lang="mk-MK" sz="1200" dirty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banking system, annex 5</a:t>
            </a:r>
            <a:endParaRPr lang="mk-MK" sz="1200" dirty="0">
              <a:solidFill>
                <a:schemeClr val="bg1"/>
              </a:solidFill>
            </a:endParaRPr>
          </a:p>
          <a:p>
            <a:pPr algn="just" fontAlgn="t"/>
            <a:r>
              <a:rPr lang="en-GB" sz="1200" dirty="0">
                <a:solidFill>
                  <a:schemeClr val="bg1"/>
                </a:solidFill>
              </a:rPr>
              <a:t>NBRM, Quarterly Report Q12024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b="0" i="0" u="none" strike="noStrike" dirty="0">
                <a:solidFill>
                  <a:schemeClr val="bg1"/>
                </a:solidFill>
                <a:effectLst/>
              </a:rPr>
              <a:t>European Central Bank</a:t>
            </a:r>
            <a:r>
              <a:rPr lang="ru-RU" sz="1200" b="1" dirty="0">
                <a:solidFill>
                  <a:schemeClr val="bg1"/>
                </a:solidFill>
              </a:rPr>
              <a:t>│</a:t>
            </a:r>
            <a:r>
              <a:rPr lang="en-GB" sz="1200" b="0" i="0" u="none" strike="noStrike" dirty="0">
                <a:solidFill>
                  <a:schemeClr val="bg1"/>
                </a:solidFill>
                <a:effectLst/>
              </a:rPr>
              <a:t>Banking supervision</a:t>
            </a:r>
            <a:endParaRPr lang="en-GB" sz="1200" i="1" dirty="0">
              <a:solidFill>
                <a:schemeClr val="bg1"/>
              </a:solidFill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E632287D-17E2-74EC-CBDF-7D3A95CE0945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ED9E69CF-237F-CAB6-74E4-9B72F59E1608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A88640A-48F3-99A6-8229-E0C142A12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Loans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B459F6-FA60-9DAF-F9D9-CF5BA3AC89AB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sz="1000" b="1" dirty="0">
                <a:solidFill>
                  <a:srgbClr val="002060"/>
                </a:solidFill>
              </a:rPr>
              <a:t>1</a:t>
            </a:r>
            <a:r>
              <a:rPr lang="en-GB" sz="1000" b="1" dirty="0">
                <a:solidFill>
                  <a:srgbClr val="002060"/>
                </a:solidFill>
              </a:rPr>
              <a:t>Q 202</a:t>
            </a:r>
            <a:r>
              <a:rPr lang="mk-MK" sz="1000" b="1" dirty="0">
                <a:solidFill>
                  <a:srgbClr val="002060"/>
                </a:solidFill>
              </a:rPr>
              <a:t>4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D70D28E-96EB-4C89-C578-932D5465B0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896933"/>
              </p:ext>
            </p:extLst>
          </p:nvPr>
        </p:nvGraphicFramePr>
        <p:xfrm>
          <a:off x="6599583" y="3664257"/>
          <a:ext cx="502266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2B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7070864"/>
              </p:ext>
            </p:extLst>
          </p:nvPr>
        </p:nvGraphicFramePr>
        <p:xfrm>
          <a:off x="214604" y="1045030"/>
          <a:ext cx="5253135" cy="2491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F906824-91F3-9605-E8D6-1C9453072A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0267448"/>
              </p:ext>
            </p:extLst>
          </p:nvPr>
        </p:nvGraphicFramePr>
        <p:xfrm>
          <a:off x="6209529" y="4099584"/>
          <a:ext cx="5612423" cy="2203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36893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5238740" y="3844900"/>
            <a:ext cx="6720973" cy="2390560"/>
          </a:xfrm>
          <a:prstGeom prst="roundRect">
            <a:avLst>
              <a:gd name="adj" fmla="val 20745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numCol="2" anchor="ctr">
            <a:normAutofit lnSpcReduction="10000"/>
          </a:bodyPr>
          <a:lstStyle/>
          <a:p>
            <a:pPr algn="just" fontAlgn="t">
              <a:lnSpc>
                <a:spcPct val="100000"/>
              </a:lnSpc>
              <a:spcBef>
                <a:spcPts val="0"/>
              </a:spcBef>
            </a:pPr>
            <a:endParaRPr lang="en-GB" sz="1200" dirty="0">
              <a:solidFill>
                <a:srgbClr val="002060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solidFill>
                  <a:srgbClr val="002060"/>
                </a:solidFill>
              </a:rPr>
              <a:t>In the structure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 of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liabilities, the </a:t>
            </a:r>
            <a:r>
              <a:rPr lang="en-US" sz="1200" dirty="0">
                <a:solidFill>
                  <a:srgbClr val="002060"/>
                </a:solidFill>
              </a:rPr>
              <a:t>deposits amount </a:t>
            </a:r>
            <a:r>
              <a:rPr lang="en-US" sz="1200" b="0" i="0" u="none" strike="noStrike" dirty="0">
                <a:solidFill>
                  <a:srgbClr val="002060"/>
                </a:solidFill>
                <a:effectLst/>
                <a:latin typeface="+mn-lt"/>
              </a:rPr>
              <a:t> 534,525 </a:t>
            </a:r>
            <a:r>
              <a:rPr lang="en-GB" sz="1200" dirty="0">
                <a:solidFill>
                  <a:srgbClr val="002060"/>
                </a:solidFill>
              </a:rPr>
              <a:t>Mio. DEN </a:t>
            </a:r>
            <a:r>
              <a:rPr lang="en-US" sz="1200" dirty="0">
                <a:solidFill>
                  <a:srgbClr val="002060"/>
                </a:solidFill>
              </a:rPr>
              <a:t>are dominant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 that participate by</a:t>
            </a:r>
            <a:r>
              <a:rPr lang="ru-RU" sz="1200" dirty="0">
                <a:solidFill>
                  <a:srgbClr val="002060"/>
                </a:solidFill>
              </a:rPr>
              <a:t> 7</a:t>
            </a:r>
            <a:r>
              <a:rPr lang="en-GB" sz="1200" dirty="0">
                <a:solidFill>
                  <a:srgbClr val="002060"/>
                </a:solidFill>
              </a:rPr>
              <a:t>2</a:t>
            </a:r>
            <a:r>
              <a:rPr lang="ru-RU" sz="1200" dirty="0">
                <a:solidFill>
                  <a:srgbClr val="002060"/>
                </a:solidFill>
              </a:rPr>
              <a:t>%</a:t>
            </a:r>
            <a:r>
              <a:rPr lang="en-GB" sz="1200" dirty="0">
                <a:solidFill>
                  <a:srgbClr val="002060"/>
                </a:solidFill>
              </a:rPr>
              <a:t>, regarding previous year are </a:t>
            </a:r>
            <a:r>
              <a:rPr lang="en-US" sz="1200" dirty="0">
                <a:solidFill>
                  <a:srgbClr val="002060"/>
                </a:solidFill>
              </a:rPr>
              <a:t>increased by 9.1</a:t>
            </a:r>
            <a:r>
              <a:rPr lang="en-GB" sz="1200" dirty="0">
                <a:solidFill>
                  <a:srgbClr val="002060"/>
                </a:solidFill>
              </a:rPr>
              <a:t>% or (-0.9</a:t>
            </a:r>
            <a:r>
              <a:rPr lang="ru-RU" sz="1200" dirty="0">
                <a:solidFill>
                  <a:srgbClr val="002060"/>
                </a:solidFill>
              </a:rPr>
              <a:t>%</a:t>
            </a:r>
            <a:r>
              <a:rPr lang="en-US" sz="1200" dirty="0">
                <a:solidFill>
                  <a:srgbClr val="002060"/>
                </a:solidFill>
              </a:rPr>
              <a:t>)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US" sz="1200" i="0" u="none" strike="noStrike" dirty="0">
                <a:solidFill>
                  <a:srgbClr val="002060"/>
                </a:solidFill>
                <a:effectLst/>
              </a:rPr>
              <a:t>quarterly</a:t>
            </a:r>
            <a:endParaRPr lang="en-GB" sz="1200" dirty="0">
              <a:solidFill>
                <a:srgbClr val="00206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>
              <a:solidFill>
                <a:srgbClr val="002060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solidFill>
                  <a:srgbClr val="002060"/>
                </a:solidFill>
                <a:ea typeface="+mj-ea"/>
                <a:cs typeface="Arial" pitchFamily="34" charset="0"/>
              </a:rPr>
              <a:t>Capital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itchFamily="34" charset="0"/>
              </a:rPr>
              <a:t> &amp; reserves amount </a:t>
            </a:r>
            <a:r>
              <a:rPr lang="en-US" sz="1200" b="0" i="0" u="none" strike="noStrike" dirty="0">
                <a:solidFill>
                  <a:srgbClr val="002060"/>
                </a:solidFill>
                <a:effectLst/>
                <a:latin typeface="+mn-lt"/>
              </a:rPr>
              <a:t>98,096 </a:t>
            </a:r>
            <a:r>
              <a:rPr lang="en-GB" sz="1200" dirty="0">
                <a:solidFill>
                  <a:srgbClr val="002060"/>
                </a:solidFill>
              </a:rPr>
              <a:t>Mio. DEN., 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itchFamily="34" charset="0"/>
              </a:rPr>
              <a:t>participate with 13</a:t>
            </a:r>
            <a:r>
              <a:rPr lang="ru-RU" sz="1200" dirty="0">
                <a:solidFill>
                  <a:srgbClr val="002060"/>
                </a:solidFill>
              </a:rPr>
              <a:t>%</a:t>
            </a:r>
            <a:r>
              <a:rPr lang="en-GB" sz="1200" dirty="0">
                <a:solidFill>
                  <a:srgbClr val="002060"/>
                </a:solidFill>
              </a:rPr>
              <a:t>, </a:t>
            </a:r>
            <a:r>
              <a:rPr lang="en-US" sz="1200" dirty="0">
                <a:solidFill>
                  <a:srgbClr val="002060"/>
                </a:solidFill>
              </a:rPr>
              <a:t>increased by 11.5</a:t>
            </a:r>
            <a:r>
              <a:rPr lang="ru-RU" sz="1200" dirty="0">
                <a:solidFill>
                  <a:srgbClr val="002060"/>
                </a:solidFill>
              </a:rPr>
              <a:t>%</a:t>
            </a:r>
            <a:r>
              <a:rPr lang="en-GB" sz="1200" dirty="0">
                <a:solidFill>
                  <a:srgbClr val="002060"/>
                </a:solidFill>
              </a:rPr>
              <a:t> </a:t>
            </a:r>
            <a:r>
              <a:rPr lang="en-US" sz="1200" dirty="0">
                <a:solidFill>
                  <a:srgbClr val="002060"/>
                </a:solidFill>
              </a:rPr>
              <a:t>annual, or 5.6</a:t>
            </a:r>
            <a:r>
              <a:rPr lang="ru-RU" sz="1200" dirty="0">
                <a:solidFill>
                  <a:srgbClr val="002060"/>
                </a:solidFill>
              </a:rPr>
              <a:t>%</a:t>
            </a:r>
            <a:r>
              <a:rPr lang="en-US" sz="1200" dirty="0">
                <a:solidFill>
                  <a:srgbClr val="002060"/>
                </a:solidFill>
              </a:rPr>
              <a:t> quarterly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>
              <a:solidFill>
                <a:srgbClr val="002060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rgbClr val="002060"/>
                </a:solidFill>
              </a:rPr>
              <a:t>Capital adequacy ratio  is</a:t>
            </a:r>
            <a:r>
              <a:rPr lang="ru-RU" sz="1200" dirty="0">
                <a:solidFill>
                  <a:srgbClr val="002060"/>
                </a:solidFill>
              </a:rPr>
              <a:t> 1</a:t>
            </a:r>
            <a:r>
              <a:rPr lang="en-GB" sz="1200" dirty="0">
                <a:solidFill>
                  <a:srgbClr val="002060"/>
                </a:solidFill>
              </a:rPr>
              <a:t>8,92</a:t>
            </a:r>
            <a:r>
              <a:rPr lang="ru-RU" sz="1200" dirty="0">
                <a:solidFill>
                  <a:srgbClr val="002060"/>
                </a:solidFill>
              </a:rPr>
              <a:t>% </a:t>
            </a:r>
            <a:r>
              <a:rPr lang="en-GB" sz="1200" dirty="0">
                <a:solidFill>
                  <a:srgbClr val="002060"/>
                </a:solidFill>
              </a:rPr>
              <a:t> and regarding previous year is </a:t>
            </a:r>
            <a:r>
              <a:rPr lang="en-US" sz="1200" dirty="0">
                <a:solidFill>
                  <a:srgbClr val="002060"/>
                </a:solidFill>
              </a:rPr>
              <a:t>increased by  </a:t>
            </a:r>
            <a:r>
              <a:rPr lang="ru-RU" sz="1200" dirty="0">
                <a:solidFill>
                  <a:srgbClr val="002060"/>
                </a:solidFill>
              </a:rPr>
              <a:t>0,</a:t>
            </a:r>
            <a:r>
              <a:rPr lang="en-GB" sz="1200" dirty="0">
                <a:solidFill>
                  <a:srgbClr val="002060"/>
                </a:solidFill>
              </a:rPr>
              <a:t>9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pp annual, or 0.8 pp </a:t>
            </a:r>
            <a:r>
              <a:rPr lang="en-US" sz="1200" dirty="0">
                <a:solidFill>
                  <a:srgbClr val="002060"/>
                </a:solidFill>
              </a:rPr>
              <a:t>quarterly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and likewise indicates on the capacity and coverage of the risks from Banks activity as well as stabile level on Banking sector solvency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1200" b="1" dirty="0">
                <a:solidFill>
                  <a:srgbClr val="FF99FF"/>
                </a:solidFill>
                <a:latin typeface="Calibri" panose="020F0502020204030204"/>
              </a:rPr>
              <a:t>EUROZONE</a:t>
            </a:r>
            <a:r>
              <a:rPr lang="mk-MK" sz="1200" b="1" dirty="0">
                <a:solidFill>
                  <a:srgbClr val="FF99FF"/>
                </a:solidFill>
                <a:latin typeface="Calibri" panose="020F0502020204030204"/>
              </a:rPr>
              <a:t> 15,7</a:t>
            </a:r>
            <a:r>
              <a:rPr lang="en-US" sz="1200" b="1" dirty="0">
                <a:solidFill>
                  <a:srgbClr val="FF99FF"/>
                </a:solidFill>
                <a:latin typeface="Calibri" panose="020F0502020204030204"/>
              </a:rPr>
              <a:t>4</a:t>
            </a: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endParaRPr kumimoji="0" lang="en-GB" sz="1200" b="1" u="none" strike="noStrike" kern="1200" cap="none" spc="0" normalizeH="0" baseline="0" noProof="0" dirty="0">
              <a:ln>
                <a:noFill/>
              </a:ln>
              <a:solidFill>
                <a:srgbClr val="FF99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endParaRPr lang="en-GB" sz="800" dirty="0">
              <a:solidFill>
                <a:srgbClr val="00206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b="1" dirty="0">
                <a:solidFill>
                  <a:srgbClr val="002060"/>
                </a:solidFill>
              </a:rPr>
              <a:t>Source</a:t>
            </a:r>
            <a:r>
              <a:rPr lang="en-US" sz="1000" b="1" dirty="0">
                <a:solidFill>
                  <a:srgbClr val="002060"/>
                </a:solidFill>
              </a:rPr>
              <a:t>:</a:t>
            </a:r>
            <a:r>
              <a:rPr lang="en-GB" sz="1000" b="1" dirty="0">
                <a:solidFill>
                  <a:srgbClr val="002060"/>
                </a:solidFill>
              </a:rPr>
              <a:t> NBRM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b="1" dirty="0">
                <a:solidFill>
                  <a:srgbClr val="002060"/>
                </a:solidFill>
              </a:rPr>
              <a:t>REPORT ON RISKS IN THE BANKING SYSTEM OF THE REPUBLIC OF MACEDONIA </a:t>
            </a:r>
            <a:r>
              <a:rPr lang="mk-MK" sz="1000" b="1" dirty="0">
                <a:solidFill>
                  <a:srgbClr val="002060"/>
                </a:solidFill>
              </a:rPr>
              <a:t> 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b="1" dirty="0">
                <a:solidFill>
                  <a:srgbClr val="002060"/>
                </a:solidFill>
              </a:rPr>
              <a:t>Indicators on the</a:t>
            </a:r>
            <a:r>
              <a:rPr lang="mk-MK" sz="1000" b="1" dirty="0">
                <a:solidFill>
                  <a:srgbClr val="002060"/>
                </a:solidFill>
              </a:rPr>
              <a:t> </a:t>
            </a:r>
            <a:r>
              <a:rPr lang="en-GB" sz="1000" b="1" dirty="0">
                <a:solidFill>
                  <a:srgbClr val="002060"/>
                </a:solidFill>
              </a:rPr>
              <a:t>banking system 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dirty="0">
                <a:solidFill>
                  <a:srgbClr val="002060"/>
                </a:solidFill>
              </a:rPr>
              <a:t>Quarterly Report Q12024</a:t>
            </a:r>
            <a:endParaRPr lang="en-GB" sz="1000" b="1" dirty="0">
              <a:solidFill>
                <a:srgbClr val="00206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b="0" i="0" u="none" strike="noStrike" dirty="0">
                <a:solidFill>
                  <a:srgbClr val="002060"/>
                </a:solidFill>
                <a:effectLst/>
              </a:rPr>
              <a:t>European Central Bank</a:t>
            </a:r>
            <a:r>
              <a:rPr lang="ru-RU" sz="1000" b="1" dirty="0">
                <a:solidFill>
                  <a:srgbClr val="002060"/>
                </a:solidFill>
              </a:rPr>
              <a:t>│</a:t>
            </a:r>
            <a:r>
              <a:rPr lang="en-GB" sz="1000" b="0" i="0" u="none" strike="noStrike" dirty="0">
                <a:solidFill>
                  <a:srgbClr val="002060"/>
                </a:solidFill>
                <a:effectLst/>
              </a:rPr>
              <a:t>Banking supervision</a:t>
            </a:r>
            <a:r>
              <a:rPr lang="en-GB" sz="1000" dirty="0">
                <a:solidFill>
                  <a:srgbClr val="002060"/>
                </a:solidFill>
              </a:rPr>
              <a:t> </a:t>
            </a:r>
            <a:endParaRPr lang="en-GB" sz="1200" dirty="0">
              <a:solidFill>
                <a:srgbClr val="002060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4EC46BD-C29B-DA76-7C6D-89BED187C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483028"/>
              </p:ext>
            </p:extLst>
          </p:nvPr>
        </p:nvGraphicFramePr>
        <p:xfrm>
          <a:off x="290351" y="900857"/>
          <a:ext cx="7010103" cy="1990746"/>
        </p:xfrm>
        <a:graphic>
          <a:graphicData uri="http://schemas.openxmlformats.org/drawingml/2006/table">
            <a:tbl>
              <a:tblPr/>
              <a:tblGrid>
                <a:gridCol w="1317644">
                  <a:extLst>
                    <a:ext uri="{9D8B030D-6E8A-4147-A177-3AD203B41FA5}">
                      <a16:colId xmlns:a16="http://schemas.microsoft.com/office/drawing/2014/main" val="2371310569"/>
                    </a:ext>
                  </a:extLst>
                </a:gridCol>
                <a:gridCol w="705056">
                  <a:extLst>
                    <a:ext uri="{9D8B030D-6E8A-4147-A177-3AD203B41FA5}">
                      <a16:colId xmlns:a16="http://schemas.microsoft.com/office/drawing/2014/main" val="1970483407"/>
                    </a:ext>
                  </a:extLst>
                </a:gridCol>
                <a:gridCol w="705056">
                  <a:extLst>
                    <a:ext uri="{9D8B030D-6E8A-4147-A177-3AD203B41FA5}">
                      <a16:colId xmlns:a16="http://schemas.microsoft.com/office/drawing/2014/main" val="1551145318"/>
                    </a:ext>
                  </a:extLst>
                </a:gridCol>
                <a:gridCol w="705056">
                  <a:extLst>
                    <a:ext uri="{9D8B030D-6E8A-4147-A177-3AD203B41FA5}">
                      <a16:colId xmlns:a16="http://schemas.microsoft.com/office/drawing/2014/main" val="1757271263"/>
                    </a:ext>
                  </a:extLst>
                </a:gridCol>
                <a:gridCol w="705056">
                  <a:extLst>
                    <a:ext uri="{9D8B030D-6E8A-4147-A177-3AD203B41FA5}">
                      <a16:colId xmlns:a16="http://schemas.microsoft.com/office/drawing/2014/main" val="3876938482"/>
                    </a:ext>
                  </a:extLst>
                </a:gridCol>
                <a:gridCol w="705056">
                  <a:extLst>
                    <a:ext uri="{9D8B030D-6E8A-4147-A177-3AD203B41FA5}">
                      <a16:colId xmlns:a16="http://schemas.microsoft.com/office/drawing/2014/main" val="1313843904"/>
                    </a:ext>
                  </a:extLst>
                </a:gridCol>
                <a:gridCol w="312073">
                  <a:extLst>
                    <a:ext uri="{9D8B030D-6E8A-4147-A177-3AD203B41FA5}">
                      <a16:colId xmlns:a16="http://schemas.microsoft.com/office/drawing/2014/main" val="3207654719"/>
                    </a:ext>
                  </a:extLst>
                </a:gridCol>
                <a:gridCol w="927553">
                  <a:extLst>
                    <a:ext uri="{9D8B030D-6E8A-4147-A177-3AD203B41FA5}">
                      <a16:colId xmlns:a16="http://schemas.microsoft.com/office/drawing/2014/main" val="1288476619"/>
                    </a:ext>
                  </a:extLst>
                </a:gridCol>
                <a:gridCol w="927553">
                  <a:extLst>
                    <a:ext uri="{9D8B030D-6E8A-4147-A177-3AD203B41FA5}">
                      <a16:colId xmlns:a16="http://schemas.microsoft.com/office/drawing/2014/main" val="2443439902"/>
                    </a:ext>
                  </a:extLst>
                </a:gridCol>
              </a:tblGrid>
              <a:tr h="54391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dirty="0">
                          <a:solidFill>
                            <a:srgbClr val="002060"/>
                          </a:solidFill>
                          <a:effectLst/>
                        </a:rPr>
                        <a:t>Liability's structure</a:t>
                      </a:r>
                      <a:endParaRPr lang="en-US" sz="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 fontAlgn="ctr"/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</a:t>
                      </a:r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</a:t>
                      </a:r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</a:t>
                      </a:r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12/202</a:t>
                      </a:r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</a:t>
                      </a:r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681012"/>
                  </a:ext>
                </a:extLst>
              </a:tr>
              <a:tr h="42193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Deposits'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490.137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509,826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516,317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539,602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534,525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9.1%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-0.9%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52192"/>
                  </a:ext>
                </a:extLst>
              </a:tr>
              <a:tr h="319951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Capital &amp; reserves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87.996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89,731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92,561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92,910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98,096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11.5%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5.6%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224086"/>
                  </a:ext>
                </a:extLst>
              </a:tr>
              <a:tr h="31995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Other liabilities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97,758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99,503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94,911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114,227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106,317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8.8%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-6.9%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667135"/>
                  </a:ext>
                </a:extLst>
              </a:tr>
              <a:tr h="319951"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675,891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699,060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703,78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746,739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738,938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9.3%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-1.0%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158813"/>
                  </a:ext>
                </a:extLst>
              </a:tr>
            </a:tbl>
          </a:graphicData>
        </a:graphic>
      </p:graphicFrame>
      <p:sp>
        <p:nvSpPr>
          <p:cNvPr id="19" name="object 8">
            <a:extLst>
              <a:ext uri="{FF2B5EF4-FFF2-40B4-BE49-F238E27FC236}">
                <a16:creationId xmlns:a16="http://schemas.microsoft.com/office/drawing/2014/main" id="{0C4D0599-CEE9-5E87-D97F-A52A22A29460}"/>
              </a:ext>
            </a:extLst>
          </p:cNvPr>
          <p:cNvSpPr/>
          <p:nvPr/>
        </p:nvSpPr>
        <p:spPr>
          <a:xfrm>
            <a:off x="11237843" y="78298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715D85-624E-8F0B-994A-DC288FC69245}"/>
              </a:ext>
            </a:extLst>
          </p:cNvPr>
          <p:cNvSpPr txBox="1"/>
          <p:nvPr/>
        </p:nvSpPr>
        <p:spPr>
          <a:xfrm>
            <a:off x="3933450" y="573411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in millions of </a:t>
            </a:r>
            <a:r>
              <a:rPr lang="en-GB" sz="1000" dirty="0">
                <a:solidFill>
                  <a:srgbClr val="002060"/>
                </a:solidFill>
              </a:rPr>
              <a:t>denars</a:t>
            </a:r>
            <a:endParaRPr lang="en-US" sz="1000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E631A3BC-FCCF-7F0B-5DEF-31B90D35017B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00697B-99CD-F4A4-32F7-361006FAB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Liability’s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FBA31E-0F8F-D2F4-8EB5-F7AA8184DF97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sz="1000" b="1" dirty="0">
                <a:solidFill>
                  <a:srgbClr val="002060"/>
                </a:solidFill>
              </a:rPr>
              <a:t>1</a:t>
            </a:r>
            <a:r>
              <a:rPr lang="en-GB" sz="1000" b="1" dirty="0">
                <a:solidFill>
                  <a:srgbClr val="002060"/>
                </a:solidFill>
              </a:rPr>
              <a:t>Q 202</a:t>
            </a:r>
            <a:r>
              <a:rPr lang="mk-MK" sz="1000" b="1" dirty="0">
                <a:solidFill>
                  <a:srgbClr val="002060"/>
                </a:solidFill>
              </a:rPr>
              <a:t>4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2B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107305"/>
              </p:ext>
            </p:extLst>
          </p:nvPr>
        </p:nvGraphicFramePr>
        <p:xfrm>
          <a:off x="290351" y="3844900"/>
          <a:ext cx="4757510" cy="239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998A51C-8EB7-A12B-04DF-214A66F40A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9559790"/>
              </p:ext>
            </p:extLst>
          </p:nvPr>
        </p:nvGraphicFramePr>
        <p:xfrm>
          <a:off x="7387713" y="953863"/>
          <a:ext cx="457200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78354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7500730" y="956319"/>
            <a:ext cx="4428672" cy="1804351"/>
          </a:xfrm>
          <a:prstGeom prst="roundRect">
            <a:avLst>
              <a:gd name="adj" fmla="val 20745"/>
            </a:avLst>
          </a:prstGeom>
          <a:solidFill>
            <a:schemeClr val="accent1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numCol="2" anchor="ctr">
            <a:noAutofit/>
          </a:bodyPr>
          <a:lstStyle/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100" dirty="0">
              <a:solidFill>
                <a:schemeClr val="bg1"/>
              </a:solidFill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dirty="0">
                <a:solidFill>
                  <a:schemeClr val="bg1"/>
                </a:solidFill>
              </a:rPr>
              <a:t>Deposits from </a:t>
            </a:r>
            <a:r>
              <a:rPr lang="en-US" sz="1100" dirty="0">
                <a:solidFill>
                  <a:schemeClr val="bg1"/>
                </a:solidFill>
              </a:rPr>
              <a:t>h</a:t>
            </a:r>
            <a:r>
              <a:rPr lang="en-US" sz="1100" i="0" u="none" strike="noStrike" baseline="0" dirty="0">
                <a:solidFill>
                  <a:schemeClr val="bg1"/>
                </a:solidFill>
              </a:rPr>
              <a:t>ouseholds participate with </a:t>
            </a:r>
            <a:r>
              <a:rPr lang="ru-RU" sz="1100" dirty="0">
                <a:solidFill>
                  <a:schemeClr val="bg1"/>
                </a:solidFill>
              </a:rPr>
              <a:t>6</a:t>
            </a:r>
            <a:r>
              <a:rPr lang="en-GB" sz="1100" dirty="0">
                <a:solidFill>
                  <a:schemeClr val="bg1"/>
                </a:solidFill>
              </a:rPr>
              <a:t>8</a:t>
            </a:r>
            <a:r>
              <a:rPr lang="ru-RU" sz="1100" dirty="0">
                <a:solidFill>
                  <a:schemeClr val="bg1"/>
                </a:solidFill>
              </a:rPr>
              <a:t>%, </a:t>
            </a:r>
            <a:r>
              <a:rPr lang="en-US" sz="1100" dirty="0">
                <a:solidFill>
                  <a:schemeClr val="bg1"/>
                </a:solidFill>
              </a:rPr>
              <a:t>increased by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8.3</a:t>
            </a:r>
            <a:r>
              <a:rPr lang="mk-MK" sz="1100" dirty="0">
                <a:solidFill>
                  <a:schemeClr val="bg1"/>
                </a:solidFill>
              </a:rPr>
              <a:t>%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annual and 1.6% </a:t>
            </a:r>
            <a:r>
              <a:rPr lang="en-US" sz="1100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endParaRPr lang="en-GB" sz="11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100" dirty="0">
              <a:solidFill>
                <a:schemeClr val="bg1"/>
              </a:solidFill>
            </a:endParaRPr>
          </a:p>
          <a:p>
            <a:pPr lvl="5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500" u="none" strike="noStrike" dirty="0">
              <a:solidFill>
                <a:schemeClr val="bg1"/>
              </a:solidFill>
              <a:effectLst/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1100" dirty="0">
              <a:solidFill>
                <a:schemeClr val="bg1"/>
              </a:solidFill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u="none" strike="noStrike" dirty="0">
                <a:solidFill>
                  <a:schemeClr val="bg1"/>
                </a:solidFill>
                <a:effectLst/>
              </a:rPr>
              <a:t>Nonfinancial corporations</a:t>
            </a:r>
            <a:r>
              <a:rPr lang="en-GB" sz="1100" dirty="0">
                <a:solidFill>
                  <a:schemeClr val="bg1"/>
                </a:solidFill>
              </a:rPr>
              <a:t> participate with </a:t>
            </a:r>
            <a:r>
              <a:rPr lang="mk-MK" sz="1100" dirty="0">
                <a:solidFill>
                  <a:schemeClr val="bg1"/>
                </a:solidFill>
              </a:rPr>
              <a:t>28%, </a:t>
            </a:r>
            <a:r>
              <a:rPr lang="en-US" sz="1100" dirty="0">
                <a:solidFill>
                  <a:schemeClr val="bg1"/>
                </a:solidFill>
              </a:rPr>
              <a:t>increased  by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12.7</a:t>
            </a:r>
            <a:r>
              <a:rPr lang="mk-MK" sz="1100" dirty="0">
                <a:solidFill>
                  <a:schemeClr val="bg1"/>
                </a:solidFill>
              </a:rPr>
              <a:t>%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annual 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and  reduced by (-6.5%) </a:t>
            </a:r>
            <a:r>
              <a:rPr lang="en-US" sz="1100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AE7160CF-0E47-F20C-F5ED-90097421E1D9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9692B6-BE7A-79E1-121D-C92B0AB5BCE6}"/>
              </a:ext>
            </a:extLst>
          </p:cNvPr>
          <p:cNvSpPr txBox="1"/>
          <p:nvPr/>
        </p:nvSpPr>
        <p:spPr>
          <a:xfrm flipH="1">
            <a:off x="8939585" y="5388733"/>
            <a:ext cx="154274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n-GB" sz="1400" baseline="0" dirty="0">
                <a:solidFill>
                  <a:srgbClr val="002060"/>
                </a:solidFill>
              </a:rPr>
              <a:t>H</a:t>
            </a:r>
            <a:r>
              <a:rPr lang="en-US" sz="1400" i="0" u="none" strike="noStrike" baseline="0" dirty="0">
                <a:solidFill>
                  <a:srgbClr val="002060"/>
                </a:solidFill>
              </a:rPr>
              <a:t>ousehold's</a:t>
            </a:r>
            <a:r>
              <a:rPr lang="mk-MK" sz="1400" i="0" u="none" strike="noStrike" dirty="0">
                <a:solidFill>
                  <a:srgbClr val="002060"/>
                </a:solidFill>
                <a:effectLst/>
                <a:latin typeface="+mn-lt"/>
              </a:rPr>
              <a:t> </a:t>
            </a:r>
            <a:endParaRPr lang="en-GB" sz="1400" i="0" u="none" strike="noStrike" dirty="0">
              <a:solidFill>
                <a:srgbClr val="002060"/>
              </a:solidFill>
              <a:effectLst/>
              <a:latin typeface="+mn-lt"/>
            </a:endParaRPr>
          </a:p>
          <a:p>
            <a:pPr fontAlgn="ctr"/>
            <a:r>
              <a:rPr lang="en-US" sz="1400" b="1" dirty="0">
                <a:solidFill>
                  <a:srgbClr val="002060"/>
                </a:solidFill>
              </a:rPr>
              <a:t>annual</a:t>
            </a:r>
            <a:r>
              <a:rPr lang="mk-MK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8.3</a:t>
            </a:r>
            <a:r>
              <a:rPr lang="en-GB" sz="1400" b="1" dirty="0">
                <a:solidFill>
                  <a:srgbClr val="002060"/>
                </a:solidFill>
              </a:rPr>
              <a:t> </a:t>
            </a:r>
            <a:r>
              <a:rPr lang="en-US" sz="1400" b="1" i="0" u="none" strike="noStrike" dirty="0">
                <a:solidFill>
                  <a:srgbClr val="002060"/>
                </a:solidFill>
                <a:effectLst/>
                <a:latin typeface="+mn-lt"/>
              </a:rPr>
              <a:t>%</a:t>
            </a:r>
            <a:endParaRPr lang="mk-MK" sz="1400" b="1" i="0" u="none" strike="noStrike" dirty="0">
              <a:solidFill>
                <a:srgbClr val="002060"/>
              </a:solidFill>
              <a:effectLst/>
              <a:latin typeface="+mn-lt"/>
            </a:endParaRPr>
          </a:p>
          <a:p>
            <a:pPr algn="ctr" fontAlgn="ctr"/>
            <a:endParaRPr lang="en-US" sz="1800" b="1" i="0" u="none" strike="noStrike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D78D87-78A2-8386-B77F-212F10398B78}"/>
              </a:ext>
            </a:extLst>
          </p:cNvPr>
          <p:cNvSpPr txBox="1"/>
          <p:nvPr/>
        </p:nvSpPr>
        <p:spPr>
          <a:xfrm>
            <a:off x="7878204" y="6075409"/>
            <a:ext cx="1779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n-GB" sz="1400" i="0" u="none" strike="noStrike" dirty="0">
                <a:solidFill>
                  <a:srgbClr val="002060"/>
                </a:solidFill>
                <a:effectLst/>
                <a:latin typeface="+mn-lt"/>
              </a:rPr>
              <a:t>Total deposits</a:t>
            </a:r>
            <a:r>
              <a:rPr lang="mk-MK" sz="1400" i="0" u="none" strike="noStrike" dirty="0">
                <a:solidFill>
                  <a:srgbClr val="002060"/>
                </a:solidFill>
                <a:effectLst/>
                <a:latin typeface="+mn-lt"/>
              </a:rPr>
              <a:t> </a:t>
            </a:r>
            <a:endParaRPr lang="en-GB" sz="1400" i="0" u="none" strike="noStrike" dirty="0">
              <a:solidFill>
                <a:srgbClr val="002060"/>
              </a:solidFill>
              <a:effectLst/>
              <a:latin typeface="+mn-lt"/>
            </a:endParaRPr>
          </a:p>
          <a:p>
            <a:pPr fontAlgn="ctr"/>
            <a:r>
              <a:rPr lang="en-US" sz="1400" b="1" dirty="0">
                <a:solidFill>
                  <a:srgbClr val="002060"/>
                </a:solidFill>
              </a:rPr>
              <a:t>annual</a:t>
            </a:r>
            <a:r>
              <a:rPr lang="mk-MK" sz="1400" b="1" dirty="0">
                <a:solidFill>
                  <a:srgbClr val="002060"/>
                </a:solidFill>
              </a:rPr>
              <a:t> 9</a:t>
            </a:r>
            <a:r>
              <a:rPr lang="en-GB" sz="1400" b="1" dirty="0">
                <a:solidFill>
                  <a:srgbClr val="002060"/>
                </a:solidFill>
              </a:rPr>
              <a:t>.1</a:t>
            </a:r>
            <a:r>
              <a:rPr lang="en-US" sz="1400" b="1" dirty="0">
                <a:solidFill>
                  <a:srgbClr val="002060"/>
                </a:solidFill>
              </a:rPr>
              <a:t> </a:t>
            </a:r>
            <a:r>
              <a:rPr lang="en-US" sz="1400" b="1" i="0" u="none" strike="noStrike" dirty="0">
                <a:solidFill>
                  <a:srgbClr val="002060"/>
                </a:solidFill>
                <a:effectLst/>
                <a:latin typeface="+mn-lt"/>
              </a:rPr>
              <a:t>%</a:t>
            </a:r>
          </a:p>
        </p:txBody>
      </p:sp>
      <p:pic>
        <p:nvPicPr>
          <p:cNvPr id="13" name="Picture 12" descr="Shape, arrow&#10;&#10;Description automatically generated">
            <a:extLst>
              <a:ext uri="{FF2B5EF4-FFF2-40B4-BE49-F238E27FC236}">
                <a16:creationId xmlns:a16="http://schemas.microsoft.com/office/drawing/2014/main" id="{D4EF0D94-B175-6424-E7A2-73DE5D3AE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0357">
            <a:off x="10217125" y="5280340"/>
            <a:ext cx="1436062" cy="1376098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D9380E86-1114-72BB-0849-E290F11D4481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2185B45-8BEB-DE20-3D2D-5184B6ECA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917327"/>
              </p:ext>
            </p:extLst>
          </p:nvPr>
        </p:nvGraphicFramePr>
        <p:xfrm>
          <a:off x="364409" y="6058498"/>
          <a:ext cx="6971026" cy="4880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45536">
                  <a:extLst>
                    <a:ext uri="{9D8B030D-6E8A-4147-A177-3AD203B41FA5}">
                      <a16:colId xmlns:a16="http://schemas.microsoft.com/office/drawing/2014/main" val="398880172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1968729584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2477614370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1678299941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2367147927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2409720835"/>
                    </a:ext>
                  </a:extLst>
                </a:gridCol>
              </a:tblGrid>
              <a:tr h="48807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INTEREST RATES ON TOTAL RECEIVED DEPOSITS </a:t>
                      </a:r>
                    </a:p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(Denar and foreign currency)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1,11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1,40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1,59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1,79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1,80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574372"/>
                  </a:ext>
                </a:extLst>
              </a:tr>
            </a:tbl>
          </a:graphicData>
        </a:graphic>
      </p:graphicFrame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6D9C24A7-28C7-8F7A-DACD-663C5DD50B4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05809173"/>
              </p:ext>
            </p:extLst>
          </p:nvPr>
        </p:nvGraphicFramePr>
        <p:xfrm>
          <a:off x="364409" y="5766951"/>
          <a:ext cx="6921441" cy="2915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6301">
                  <a:extLst>
                    <a:ext uri="{9D8B030D-6E8A-4147-A177-3AD203B41FA5}">
                      <a16:colId xmlns:a16="http://schemas.microsoft.com/office/drawing/2014/main" val="3282298711"/>
                    </a:ext>
                  </a:extLst>
                </a:gridCol>
                <a:gridCol w="577028">
                  <a:extLst>
                    <a:ext uri="{9D8B030D-6E8A-4147-A177-3AD203B41FA5}">
                      <a16:colId xmlns:a16="http://schemas.microsoft.com/office/drawing/2014/main" val="2863347780"/>
                    </a:ext>
                  </a:extLst>
                </a:gridCol>
                <a:gridCol w="577028">
                  <a:extLst>
                    <a:ext uri="{9D8B030D-6E8A-4147-A177-3AD203B41FA5}">
                      <a16:colId xmlns:a16="http://schemas.microsoft.com/office/drawing/2014/main" val="1842125148"/>
                    </a:ext>
                  </a:extLst>
                </a:gridCol>
                <a:gridCol w="577028">
                  <a:extLst>
                    <a:ext uri="{9D8B030D-6E8A-4147-A177-3AD203B41FA5}">
                      <a16:colId xmlns:a16="http://schemas.microsoft.com/office/drawing/2014/main" val="2021094014"/>
                    </a:ext>
                  </a:extLst>
                </a:gridCol>
                <a:gridCol w="577028">
                  <a:extLst>
                    <a:ext uri="{9D8B030D-6E8A-4147-A177-3AD203B41FA5}">
                      <a16:colId xmlns:a16="http://schemas.microsoft.com/office/drawing/2014/main" val="2651195710"/>
                    </a:ext>
                  </a:extLst>
                </a:gridCol>
                <a:gridCol w="577028">
                  <a:extLst>
                    <a:ext uri="{9D8B030D-6E8A-4147-A177-3AD203B41FA5}">
                      <a16:colId xmlns:a16="http://schemas.microsoft.com/office/drawing/2014/main" val="3881659768"/>
                    </a:ext>
                  </a:extLst>
                </a:gridCol>
              </a:tblGrid>
              <a:tr h="29154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Weighted interest rates on received deposits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u="none" strike="noStrike" dirty="0">
                          <a:effectLst/>
                        </a:rPr>
                        <a:t>3/</a:t>
                      </a:r>
                      <a:r>
                        <a:rPr lang="en-US" sz="1000" u="none" strike="noStrike" dirty="0">
                          <a:effectLst/>
                        </a:rPr>
                        <a:t>202</a:t>
                      </a:r>
                      <a:r>
                        <a:rPr lang="mk-MK" sz="1000" u="none" strike="noStrike" dirty="0">
                          <a:effectLst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u="none" strike="noStrike" dirty="0">
                          <a:effectLst/>
                        </a:rPr>
                        <a:t>6/</a:t>
                      </a:r>
                      <a:r>
                        <a:rPr lang="en-US" sz="1000" u="none" strike="noStrike" dirty="0">
                          <a:effectLst/>
                        </a:rPr>
                        <a:t>202</a:t>
                      </a:r>
                      <a:r>
                        <a:rPr lang="mk-MK" sz="1000" u="none" strike="noStrike" dirty="0">
                          <a:effectLst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9</a:t>
                      </a:r>
                      <a:r>
                        <a:rPr lang="mk-MK" sz="1000" u="none" strike="noStrike" dirty="0">
                          <a:effectLst/>
                        </a:rPr>
                        <a:t>/</a:t>
                      </a:r>
                      <a:r>
                        <a:rPr lang="en-US" sz="1000" u="none" strike="noStrike" dirty="0">
                          <a:effectLst/>
                        </a:rPr>
                        <a:t>202</a:t>
                      </a:r>
                      <a:r>
                        <a:rPr lang="mk-MK" sz="1000" u="none" strike="noStrike" dirty="0">
                          <a:effectLst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u="none" strike="noStrike" dirty="0">
                          <a:effectLst/>
                        </a:rPr>
                        <a:t>12/2023</a:t>
                      </a: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3</a:t>
                      </a:r>
                      <a:r>
                        <a:rPr lang="mk-MK" sz="1000" u="none" strike="noStrike" dirty="0">
                          <a:effectLst/>
                        </a:rPr>
                        <a:t>/202</a:t>
                      </a:r>
                      <a:r>
                        <a:rPr lang="en-US" sz="1000" u="none" strike="noStrike" dirty="0">
                          <a:effectLst/>
                        </a:rPr>
                        <a:t>4</a:t>
                      </a:r>
                      <a:endParaRPr lang="mk-MK" sz="1000" u="none" strike="noStrike" dirty="0">
                        <a:effectLst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105176"/>
                  </a:ext>
                </a:extLst>
              </a:tr>
            </a:tbl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40B17632-6000-9997-4657-4D0A1867D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Deposits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D4B1F4-A6AC-8728-3ED3-F792A531F3F7}"/>
              </a:ext>
            </a:extLst>
          </p:cNvPr>
          <p:cNvSpPr txBox="1"/>
          <p:nvPr/>
        </p:nvSpPr>
        <p:spPr>
          <a:xfrm>
            <a:off x="7633253" y="2846252"/>
            <a:ext cx="397565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900" b="1" dirty="0">
                <a:solidFill>
                  <a:srgbClr val="002060"/>
                </a:solidFill>
              </a:rPr>
              <a:t>Source</a:t>
            </a:r>
            <a:r>
              <a:rPr lang="en-US" sz="900" b="1" dirty="0">
                <a:solidFill>
                  <a:srgbClr val="002060"/>
                </a:solidFill>
              </a:rPr>
              <a:t>:</a:t>
            </a:r>
            <a:r>
              <a:rPr lang="en-GB" sz="900" b="1" dirty="0">
                <a:solidFill>
                  <a:srgbClr val="002060"/>
                </a:solidFill>
              </a:rPr>
              <a:t> NBRM</a:t>
            </a:r>
            <a:r>
              <a:rPr lang="mk-MK" sz="900" b="1" dirty="0">
                <a:solidFill>
                  <a:srgbClr val="002060"/>
                </a:solidFill>
              </a:rPr>
              <a:t> 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900" b="1" dirty="0">
                <a:solidFill>
                  <a:srgbClr val="002060"/>
                </a:solidFill>
              </a:rPr>
              <a:t>REPORT ON RISKS IN THE BANKING SYSTEM OF THE REPUBLIC OF MACEDONIA </a:t>
            </a:r>
            <a:r>
              <a:rPr lang="mk-MK" sz="900" b="1" dirty="0">
                <a:solidFill>
                  <a:srgbClr val="002060"/>
                </a:solidFill>
              </a:rPr>
              <a:t> 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900" b="1" dirty="0">
                <a:solidFill>
                  <a:srgbClr val="002060"/>
                </a:solidFill>
              </a:rPr>
              <a:t>Indicators on the</a:t>
            </a:r>
            <a:r>
              <a:rPr lang="mk-MK" sz="900" b="1" dirty="0">
                <a:solidFill>
                  <a:srgbClr val="002060"/>
                </a:solidFill>
              </a:rPr>
              <a:t> </a:t>
            </a:r>
            <a:r>
              <a:rPr lang="en-GB" sz="900" b="1" dirty="0">
                <a:solidFill>
                  <a:srgbClr val="002060"/>
                </a:solidFill>
              </a:rPr>
              <a:t>banking system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21FDFA-B8E6-1F05-BD59-C5FD5117ECF0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sz="1000" b="1" dirty="0">
                <a:solidFill>
                  <a:srgbClr val="002060"/>
                </a:solidFill>
              </a:rPr>
              <a:t>1</a:t>
            </a:r>
            <a:r>
              <a:rPr lang="en-GB" sz="1000" b="1" dirty="0">
                <a:solidFill>
                  <a:srgbClr val="002060"/>
                </a:solidFill>
              </a:rPr>
              <a:t>Q 202</a:t>
            </a:r>
            <a:r>
              <a:rPr lang="mk-MK" sz="1000" b="1" dirty="0">
                <a:solidFill>
                  <a:srgbClr val="002060"/>
                </a:solidFill>
              </a:rPr>
              <a:t>4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11840301-CCDF-1605-F6BB-B20C39CEB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077125"/>
              </p:ext>
            </p:extLst>
          </p:nvPr>
        </p:nvGraphicFramePr>
        <p:xfrm>
          <a:off x="7549555" y="3812963"/>
          <a:ext cx="4143047" cy="1300255"/>
        </p:xfrm>
        <a:graphic>
          <a:graphicData uri="http://schemas.openxmlformats.org/drawingml/2006/table">
            <a:tbl>
              <a:tblPr/>
              <a:tblGrid>
                <a:gridCol w="956320">
                  <a:extLst>
                    <a:ext uri="{9D8B030D-6E8A-4147-A177-3AD203B41FA5}">
                      <a16:colId xmlns:a16="http://schemas.microsoft.com/office/drawing/2014/main" val="1167920208"/>
                    </a:ext>
                  </a:extLst>
                </a:gridCol>
                <a:gridCol w="244591">
                  <a:extLst>
                    <a:ext uri="{9D8B030D-6E8A-4147-A177-3AD203B41FA5}">
                      <a16:colId xmlns:a16="http://schemas.microsoft.com/office/drawing/2014/main" val="1230330"/>
                    </a:ext>
                  </a:extLst>
                </a:gridCol>
                <a:gridCol w="1668049">
                  <a:extLst>
                    <a:ext uri="{9D8B030D-6E8A-4147-A177-3AD203B41FA5}">
                      <a16:colId xmlns:a16="http://schemas.microsoft.com/office/drawing/2014/main" val="4063495216"/>
                    </a:ext>
                  </a:extLst>
                </a:gridCol>
                <a:gridCol w="1274087">
                  <a:extLst>
                    <a:ext uri="{9D8B030D-6E8A-4147-A177-3AD203B41FA5}">
                      <a16:colId xmlns:a16="http://schemas.microsoft.com/office/drawing/2014/main" val="3344929154"/>
                    </a:ext>
                  </a:extLst>
                </a:gridCol>
              </a:tblGrid>
              <a:tr h="38585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Deposit's structure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annual change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 change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093723"/>
                  </a:ext>
                </a:extLst>
              </a:tr>
              <a:tr h="22382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38596"/>
                  </a:ext>
                </a:extLst>
              </a:tr>
              <a:tr h="287517">
                <a:tc>
                  <a:txBody>
                    <a:bodyPr/>
                    <a:lstStyle/>
                    <a:p>
                      <a:pPr algn="l" fontAlgn="ctr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non.fin.com.</a:t>
                      </a:r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094125"/>
                  </a:ext>
                </a:extLst>
              </a:tr>
              <a:tr h="223829">
                <a:tc>
                  <a:txBody>
                    <a:bodyPr/>
                    <a:lstStyle/>
                    <a:p>
                      <a:pPr algn="l" fontAlgn="ctr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households</a:t>
                      </a:r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1713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8E62F01-16D2-EE99-4B42-614FA8ECDC8F}"/>
              </a:ext>
            </a:extLst>
          </p:cNvPr>
          <p:cNvSpPr txBox="1"/>
          <p:nvPr/>
        </p:nvSpPr>
        <p:spPr>
          <a:xfrm>
            <a:off x="331065" y="1346156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in millions of </a:t>
            </a:r>
            <a:r>
              <a:rPr lang="en-GB" sz="1000" dirty="0">
                <a:solidFill>
                  <a:srgbClr val="002060"/>
                </a:solidFill>
              </a:rPr>
              <a:t>denars</a:t>
            </a:r>
            <a:endParaRPr lang="en-US" sz="1000" dirty="0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24AF04B8-9FD0-D391-B518-33AC81C473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259774"/>
              </p:ext>
            </p:extLst>
          </p:nvPr>
        </p:nvGraphicFramePr>
        <p:xfrm>
          <a:off x="364408" y="1719889"/>
          <a:ext cx="6195011" cy="3393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91431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19080</TotalTime>
  <Words>2522</Words>
  <Application>Microsoft Office PowerPoint</Application>
  <PresentationFormat>Widescreen</PresentationFormat>
  <Paragraphs>625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Amasis MT Pro</vt:lpstr>
      <vt:lpstr>Arial</vt:lpstr>
      <vt:lpstr>Calibri</vt:lpstr>
      <vt:lpstr>Calibri Light</vt:lpstr>
      <vt:lpstr>Cambria</vt:lpstr>
      <vt:lpstr>Segoe UI Historic</vt:lpstr>
      <vt:lpstr>Tahoma</vt:lpstr>
      <vt:lpstr>Times New Roman</vt:lpstr>
      <vt:lpstr>Wingdings</vt:lpstr>
      <vt:lpstr>Office Theme</vt:lpstr>
      <vt:lpstr>  Macroeconomic data and   BANKING SYSTEM OF THE REPUBLIC OF NORTH MACEDONIA  March 31, 2024 </vt:lpstr>
      <vt:lpstr>PowerPoint Presentation</vt:lpstr>
      <vt:lpstr> Macedonian Banking sector  </vt:lpstr>
      <vt:lpstr>PowerPoint Presentation</vt:lpstr>
      <vt:lpstr> Macedonian Banking sector  Loans/ support green transformation of the economy</vt:lpstr>
      <vt:lpstr> Macedonian Banking sector  Loans/support green transformation of the economy </vt:lpstr>
      <vt:lpstr> Macedonian Banking sector  Loans</vt:lpstr>
      <vt:lpstr> Macedonian Banking sector  Liability’s</vt:lpstr>
      <vt:lpstr> Macedonian Banking sector  Deposits</vt:lpstr>
      <vt:lpstr> Macedonian Banking sector  Profitability indicators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Bauloska</dc:creator>
  <cp:lastModifiedBy>Daniela Bauloska</cp:lastModifiedBy>
  <cp:revision>861</cp:revision>
  <cp:lastPrinted>2023-01-11T14:54:08Z</cp:lastPrinted>
  <dcterms:created xsi:type="dcterms:W3CDTF">2022-02-26T19:35:07Z</dcterms:created>
  <dcterms:modified xsi:type="dcterms:W3CDTF">2024-07-26T13:22:05Z</dcterms:modified>
</cp:coreProperties>
</file>