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3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notesSlides/notesSlide4.xml" ContentType="application/vnd.openxmlformats-officedocument.presentationml.notesSl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notesSlides/notesSlide5.xml" ContentType="application/vnd.openxmlformats-officedocument.presentationml.notesSlid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89" r:id="rId3"/>
    <p:sldId id="274" r:id="rId4"/>
    <p:sldId id="305" r:id="rId5"/>
    <p:sldId id="277" r:id="rId6"/>
    <p:sldId id="298" r:id="rId7"/>
    <p:sldId id="304" r:id="rId8"/>
    <p:sldId id="294" r:id="rId9"/>
    <p:sldId id="292" r:id="rId10"/>
    <p:sldId id="286" r:id="rId11"/>
  </p:sldIdLst>
  <p:sldSz cx="12192000" cy="6858000"/>
  <p:notesSz cx="6858000" cy="93138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21D4159-37B4-9BF7-548B-F470335DCB3D}" name="Daniela Bauloska" initials="DB" userId="S::daniela.bauloska@mba.mk::1c2cd05b-4418-4939-8661-5d54f27325f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99FF"/>
    <a:srgbClr val="FF99CC"/>
    <a:srgbClr val="FFFF00"/>
    <a:srgbClr val="00FF00"/>
    <a:srgbClr val="FF0909"/>
    <a:srgbClr val="411B45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47" autoAdjust="0"/>
    <p:restoredTop sz="94660"/>
  </p:normalViewPr>
  <p:slideViewPr>
    <p:cSldViewPr snapToGrid="0">
      <p:cViewPr varScale="1">
        <p:scale>
          <a:sx n="72" d="100"/>
          <a:sy n="72" d="100"/>
        </p:scale>
        <p:origin x="65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\Desktop\Latest%20info\&#1087;&#1086;&#1089;&#1083;&#1077;&#1076;&#1085;&#1080;%20&#1072;&#1078;&#1091;&#1088;&#1080;&#1088;&#1072;&#1085;&#1080;%20&#1089;&#1086;&#1089;&#1090;&#1086;&#1112;&#1073;&#1080;%2004.03.2024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\Desktop\&#1055;&#1088;&#1077;&#1079;&#1077;&#1085;&#1090;&#1072;&#1094;&#1080;&#1080;%20&#1058;&#1086;&#1085;&#1080;%20&#1052;&#1072;&#1112;&#1072;\10.%20&#1087;&#1086;&#1076;&#1072;&#1090;&#1086;&#1094;&#1080;%2031.12.2023\&#1085;&#1073;&#1088;&#1084;\Osnovni_pokazateli_rabotenje_2004_2023_12%20(1)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\Desktop\&#1055;&#1088;&#1077;&#1079;&#1077;&#1085;&#1090;&#1072;&#1094;&#1080;&#1080;%20&#1058;&#1086;&#1085;&#1080;%20&#1052;&#1072;&#1112;&#1072;\10.%20&#1087;&#1086;&#1076;&#1072;&#1090;&#1086;&#1094;&#1080;%2031.12.2023\&#1085;&#1073;&#1088;&#1084;\Osnovni_pokazateli_rabotenje_2004_2023_12%20(1)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\Desktop\&#1055;&#1088;&#1077;&#1079;&#1077;&#1085;&#1090;&#1072;&#1094;&#1080;&#1080;%20&#1058;&#1086;&#1085;&#1080;%20&#1052;&#1072;&#1112;&#1072;\&#1080;&#1085;&#1076;&#1080;&#1082;&#1072;&#1090;&#1086;&#1088;&#1080;%2012%202023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\Desktop\&#1055;&#1088;&#1077;&#1079;&#1077;&#1085;&#1090;&#1072;&#1094;&#1080;&#1080;%20&#1058;&#1086;&#1085;&#1080;%20&#1052;&#1072;&#1112;&#1072;\&#1080;&#1085;&#1076;&#1080;&#1082;&#1072;&#1090;&#1086;&#1088;&#1080;%20&#1079;&#1072;%20&#1075;&#1088;&#1072;&#1092;&#1080;&#1082;&#1086;&#1085;&#1080;%2012%202023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\Desktop\&#1055;&#1088;&#1077;&#1079;&#1077;&#1085;&#1090;&#1072;&#1094;&#1080;&#1080;%20&#1058;&#1086;&#1085;&#1080;%20&#1052;&#1072;&#1112;&#1072;\&#1080;&#1085;&#1076;&#1080;&#1082;&#1072;&#1090;&#1086;&#1088;&#1080;%20&#1079;&#1072;%20&#1075;&#1088;&#1072;&#1092;&#1080;&#1082;&#1086;&#1085;&#1080;%2012%202023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\Desktop\&#1055;&#1088;&#1077;&#1079;&#1077;&#1085;&#1090;&#1072;&#1094;&#1080;&#1080;%20&#1058;&#1086;&#1085;&#1080;%20&#1052;&#1072;&#1112;&#1072;\&#1080;&#1085;&#1076;&#1080;&#1082;&#1072;&#1090;&#1086;&#1088;&#1080;%20&#1079;&#1072;%20&#1075;&#1088;&#1072;&#1092;&#1080;&#1082;&#1086;&#1085;&#1080;%2012%202023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\Desktop\&#1055;&#1088;&#1077;&#1079;&#1077;&#1085;&#1090;&#1072;&#1094;&#1080;&#1080;%20&#1058;&#1086;&#1085;&#1080;%20&#1052;&#1072;&#1112;&#1072;\10.%20&#1087;&#1086;&#1076;&#1072;&#1090;&#1086;&#1094;&#1080;%2031.12.2023\&#1085;&#1073;&#1088;&#1084;\Podatoci_po_banki_2023_12%20(2)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\Desktop\&#1055;&#1088;&#1077;&#1079;&#1077;&#1085;&#1090;&#1072;&#1094;&#1080;&#1080;%20&#1058;&#1086;&#1085;&#1080;%20&#1052;&#1072;&#1112;&#1072;\7.%20&#1087;&#1086;&#1076;&#1072;&#1090;&#1086;&#1094;&#1080;%2031%2003%202023\31.03.2023%20&#1087;&#1086;&#1076;&#1072;&#1090;&#1086;&#1094;&#1080;%20&#1086;&#1076;%20&#1074;&#1077;&#1073;%20&#1089;&#1090;&#1088;&#1072;&#1085;&#1072;%20&#1085;&#1073;&#1088;&#1084;\Pokazateli_profitabilnost_2004_2023_3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\Desktop\5.&#1087;&#1086;&#1076;&#1072;&#1090;&#1086;&#1094;&#1080;%2030%2009%202022\&#1089;&#1086;&#1087;&#1089;&#1090;&#1074;&#1077;&#1085;&#1080;&#1095;&#1082;&#1072;%20&#1089;&#1090;&#1088;&#1091;&#1082;&#1090;&#1091;&#1088;&#1072;%20&#1087;&#1086;%20&#1076;&#1088;&#1078;&#1072;&#1074;&#1080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\Desktop\&#1055;&#1088;&#1077;&#1079;&#1077;&#1085;&#1090;&#1072;&#1094;&#1080;&#1080;%20&#1058;&#1086;&#1085;&#1080;%20&#1052;&#1072;&#1112;&#1072;\&#1080;&#1085;&#1076;&#1080;&#1082;&#1072;&#1090;&#1086;&#1088;&#1080;%20&#1079;&#1072;%20&#1075;&#1088;&#1072;&#1092;&#1080;&#1082;&#1086;&#1085;&#1080;%2012%202023.xlsx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\Desktop\&#1055;&#1088;&#1077;&#1079;&#1077;&#1085;&#1090;&#1072;&#1094;&#1080;&#1080;%20&#1058;&#1086;&#1085;&#1080;%20&#1052;&#1072;&#1112;&#1072;\&#1080;&#1085;&#1076;&#1080;&#1082;&#1072;&#1090;&#1086;&#1088;&#1080;%20&#1079;&#1072;%20&#1075;&#1088;&#1072;&#1092;&#1080;&#1082;&#1086;&#1085;&#1080;%2012%202023.xlsx" TargetMode="External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\Desktop\&#1055;&#1088;&#1077;&#1079;&#1077;&#1085;&#1090;&#1072;&#1094;&#1080;&#1080;%20&#1058;&#1086;&#1085;&#1080;%20&#1052;&#1072;&#1112;&#1072;\&#1080;&#1085;&#1076;&#1080;&#1082;&#1072;&#1090;&#1086;&#1088;&#1080;%20&#1079;&#1072;%20&#1075;&#1088;&#1072;&#1092;&#1080;&#1082;&#1086;&#1085;&#1080;%2012%202023.xlsx" TargetMode="External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\Desktop\&#1055;&#1088;&#1077;&#1079;&#1077;&#1085;&#1090;&#1072;&#1094;&#1080;&#1080;%20&#1058;&#1086;&#1085;&#1080;%20&#1052;&#1072;&#1112;&#1072;\10.%20&#1087;&#1086;&#1076;&#1072;&#1090;&#1086;&#1094;&#1080;%2031.12.2023\&#1085;&#1073;&#1088;&#1084;\Osnovni_pokazateli_rabotenje_2004_2023_12%20(1)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\Desktop\&#1055;&#1088;&#1077;&#1079;&#1077;&#1085;&#1090;&#1072;&#1094;&#1080;&#1080;%20&#1058;&#1086;&#1085;&#1080;%20&#1052;&#1072;&#1112;&#1072;\10.%20&#1087;&#1086;&#1076;&#1072;&#1090;&#1086;&#1094;&#1080;%2031.12.2023\&#1085;&#1073;&#1088;&#1084;\Osnovni_pokazateli_rabotenje_2004_2023_12%20(1)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\Desktop\&#1055;&#1088;&#1077;&#1079;&#1077;&#1085;&#1090;&#1072;&#1094;&#1080;&#1080;%20&#1058;&#1086;&#1085;&#1080;%20&#1052;&#1072;&#1112;&#1072;\&#1080;&#1085;&#1076;&#1080;&#1082;&#1072;&#1090;&#1086;&#1088;&#1080;%2012%202023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\Desktop\&#1055;&#1088;&#1077;&#1079;&#1077;&#1085;&#1090;&#1072;&#1094;&#1080;&#1080;%20&#1058;&#1086;&#1085;&#1080;%20&#1052;&#1072;&#1112;&#1072;\&#1080;&#1085;&#1076;&#1080;&#1082;&#1072;&#1090;&#1086;&#1088;&#1080;%2012%202023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\Desktop\&#1055;&#1088;&#1077;&#1079;&#1077;&#1085;&#1090;&#1072;&#1094;&#1080;&#1080;%20&#1058;&#1086;&#1085;&#1080;%20&#1052;&#1072;&#1112;&#1072;\&#1080;&#1085;&#1076;&#1080;&#1082;&#1072;&#1090;&#1086;&#1088;&#1080;%2012%202023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\Desktop\&#1055;&#1088;&#1077;&#1079;&#1077;&#1085;&#1090;&#1072;&#1094;&#1080;&#1080;%20&#1058;&#1086;&#1085;&#1080;%20&#1052;&#1072;&#1112;&#1072;\&#1080;&#1085;&#1076;&#1080;&#1082;&#1072;&#1090;&#1086;&#1088;&#1080;%2012%202023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r">
              <a:defRPr sz="160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ru-RU" sz="1100" b="1" i="0" u="none" strike="noStrike" kern="1200" cap="none" spc="0" normalizeH="0" baseline="0" dirty="0">
                <a:solidFill>
                  <a:srgbClr val="002060"/>
                </a:solidFill>
                <a:latin typeface="+mn-lt"/>
              </a:rPr>
              <a:t>остварено ниво на </a:t>
            </a:r>
            <a:r>
              <a:rPr lang="ru-RU" sz="1100" b="1" i="0" u="none" strike="noStrike" kern="1200" cap="none" spc="0" normalizeH="0" baseline="0" dirty="0">
                <a:solidFill>
                  <a:srgbClr val="FF99CC"/>
                </a:solidFill>
                <a:latin typeface="+mn-lt"/>
              </a:rPr>
              <a:t>инфлација </a:t>
            </a:r>
          </a:p>
          <a:p>
            <a:pPr algn="r">
              <a:defRPr/>
            </a:pPr>
            <a:r>
              <a:rPr lang="ru-RU" sz="1100" b="1" i="0" u="none" strike="noStrike" kern="1200" cap="none" spc="0" normalizeH="0" baseline="0" dirty="0">
                <a:solidFill>
                  <a:srgbClr val="002060"/>
                </a:solidFill>
                <a:latin typeface="+mn-lt"/>
              </a:rPr>
              <a:t>просек,на кумулативна основа (CPI) РС </a:t>
            </a:r>
          </a:p>
          <a:p>
            <a:pPr algn="r">
              <a:defRPr/>
            </a:pPr>
            <a:r>
              <a:rPr lang="ru-RU" sz="1100" b="1" i="0" u="none" strike="noStrike" kern="1200" cap="none" spc="0" normalizeH="0" baseline="0" dirty="0">
                <a:solidFill>
                  <a:srgbClr val="002060"/>
                </a:solidFill>
                <a:latin typeface="+mn-lt"/>
              </a:rPr>
              <a:t>Македонија</a:t>
            </a:r>
            <a:r>
              <a:rPr lang="en-GB" sz="1100" b="1" i="0" u="none" strike="noStrike" kern="1200" cap="none" spc="0" normalizeH="0" baseline="0" dirty="0">
                <a:solidFill>
                  <a:srgbClr val="002060"/>
                </a:solidFill>
                <a:latin typeface="+mn-lt"/>
              </a:rPr>
              <a:t> vs </a:t>
            </a:r>
            <a:r>
              <a:rPr lang="ru-RU" sz="1100" b="1" i="0" u="none" strike="noStrike" kern="1200" cap="none" spc="0" normalizeH="0" baseline="0" dirty="0">
                <a:solidFill>
                  <a:srgbClr val="002060"/>
                </a:solidFill>
                <a:latin typeface="+mn-lt"/>
              </a:rPr>
              <a:t>ЕУ</a:t>
            </a:r>
            <a:endParaRPr lang="en-US" sz="1100" b="1" i="0" u="none" strike="noStrike" kern="1200" cap="none" spc="0" normalizeH="0" baseline="0" dirty="0">
              <a:solidFill>
                <a:prstClr val="black">
                  <a:lumMod val="50000"/>
                  <a:lumOff val="50000"/>
                </a:prstClr>
              </a:solidFill>
              <a:latin typeface="+mn-lt"/>
            </a:endParaRPr>
          </a:p>
        </c:rich>
      </c:tx>
      <c:layout>
        <c:manualLayout>
          <c:xMode val="edge"/>
          <c:yMode val="edge"/>
          <c:x val="0.61935949481280994"/>
          <c:y val="5.684318888797714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r">
            <a:defRPr sz="160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инфлација!$B$45</c:f>
              <c:strCache>
                <c:ptCount val="1"/>
                <c:pt idx="0">
                  <c:v>Инфлација (CPI) Македонија</c:v>
                </c:pt>
              </c:strCache>
            </c:strRef>
          </c:tx>
          <c:spPr>
            <a:ln w="22225" cap="rnd">
              <a:solidFill>
                <a:srgbClr val="FF99CC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инфлација!$C$44:$P$44</c:f>
              <c:strCache>
                <c:ptCount val="14"/>
                <c:pt idx="0">
                  <c:v>12/2021</c:v>
                </c:pt>
                <c:pt idx="1">
                  <c:v>12/2022</c:v>
                </c:pt>
                <c:pt idx="2">
                  <c:v>01/2023</c:v>
                </c:pt>
                <c:pt idx="3">
                  <c:v>02/2023</c:v>
                </c:pt>
                <c:pt idx="4">
                  <c:v>3/2023</c:v>
                </c:pt>
                <c:pt idx="5">
                  <c:v>4/2023</c:v>
                </c:pt>
                <c:pt idx="6">
                  <c:v>5/2023</c:v>
                </c:pt>
                <c:pt idx="7">
                  <c:v>6/2023</c:v>
                </c:pt>
                <c:pt idx="8">
                  <c:v>7/2023</c:v>
                </c:pt>
                <c:pt idx="9">
                  <c:v>8/2023</c:v>
                </c:pt>
                <c:pt idx="10">
                  <c:v>9/2023</c:v>
                </c:pt>
                <c:pt idx="11">
                  <c:v>10/2023</c:v>
                </c:pt>
                <c:pt idx="12">
                  <c:v>11/2023</c:v>
                </c:pt>
                <c:pt idx="13">
                  <c:v>12/2023</c:v>
                </c:pt>
              </c:strCache>
            </c:strRef>
          </c:cat>
          <c:val>
            <c:numRef>
              <c:f>инфлација!$C$45:$P$45</c:f>
              <c:numCache>
                <c:formatCode>0.0%</c:formatCode>
                <c:ptCount val="14"/>
                <c:pt idx="0">
                  <c:v>3.2000000000000001E-2</c:v>
                </c:pt>
                <c:pt idx="1">
                  <c:v>0.14199999999999999</c:v>
                </c:pt>
                <c:pt idx="2">
                  <c:v>0.17100000000000001</c:v>
                </c:pt>
                <c:pt idx="3">
                  <c:v>0.16700000000000001</c:v>
                </c:pt>
                <c:pt idx="4">
                  <c:v>0.161</c:v>
                </c:pt>
                <c:pt idx="5">
                  <c:v>0.153</c:v>
                </c:pt>
                <c:pt idx="6">
                  <c:v>0.14499999999999999</c:v>
                </c:pt>
                <c:pt idx="7">
                  <c:v>0.13600000000000001</c:v>
                </c:pt>
                <c:pt idx="8">
                  <c:v>0.128</c:v>
                </c:pt>
                <c:pt idx="9">
                  <c:v>0.122</c:v>
                </c:pt>
                <c:pt idx="10">
                  <c:v>0.115</c:v>
                </c:pt>
                <c:pt idx="11">
                  <c:v>0.107</c:v>
                </c:pt>
                <c:pt idx="12">
                  <c:v>9.9000000000000005E-2</c:v>
                </c:pt>
                <c:pt idx="13">
                  <c:v>9.4E-2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A36-4FBD-B98F-AB39AFC8ED92}"/>
            </c:ext>
          </c:extLst>
        </c:ser>
        <c:ser>
          <c:idx val="1"/>
          <c:order val="1"/>
          <c:tx>
            <c:strRef>
              <c:f>инфлација!$B$46</c:f>
              <c:strCache>
                <c:ptCount val="1"/>
                <c:pt idx="0">
                  <c:v>Forcast 10'23 НБРМ</c:v>
                </c:pt>
              </c:strCache>
            </c:strRef>
          </c:tx>
          <c:spPr>
            <a:ln w="22225" cap="rnd">
              <a:solidFill>
                <a:srgbClr val="FFFF00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инфлација!$C$44:$P$44</c:f>
              <c:strCache>
                <c:ptCount val="14"/>
                <c:pt idx="0">
                  <c:v>12/2021</c:v>
                </c:pt>
                <c:pt idx="1">
                  <c:v>12/2022</c:v>
                </c:pt>
                <c:pt idx="2">
                  <c:v>01/2023</c:v>
                </c:pt>
                <c:pt idx="3">
                  <c:v>02/2023</c:v>
                </c:pt>
                <c:pt idx="4">
                  <c:v>3/2023</c:v>
                </c:pt>
                <c:pt idx="5">
                  <c:v>4/2023</c:v>
                </c:pt>
                <c:pt idx="6">
                  <c:v>5/2023</c:v>
                </c:pt>
                <c:pt idx="7">
                  <c:v>6/2023</c:v>
                </c:pt>
                <c:pt idx="8">
                  <c:v>7/2023</c:v>
                </c:pt>
                <c:pt idx="9">
                  <c:v>8/2023</c:v>
                </c:pt>
                <c:pt idx="10">
                  <c:v>9/2023</c:v>
                </c:pt>
                <c:pt idx="11">
                  <c:v>10/2023</c:v>
                </c:pt>
                <c:pt idx="12">
                  <c:v>11/2023</c:v>
                </c:pt>
                <c:pt idx="13">
                  <c:v>12/2023</c:v>
                </c:pt>
              </c:strCache>
            </c:strRef>
          </c:cat>
          <c:val>
            <c:numRef>
              <c:f>инфлација!$C$46:$P$46</c:f>
              <c:numCache>
                <c:formatCode>General</c:formatCode>
                <c:ptCount val="14"/>
                <c:pt idx="12" formatCode="0.0%">
                  <c:v>9.5000000000000001E-2</c:v>
                </c:pt>
                <c:pt idx="13" formatCode="0.0%">
                  <c:v>9.5000000000000001E-2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A36-4FBD-B98F-AB39AFC8ED92}"/>
            </c:ext>
          </c:extLst>
        </c:ser>
        <c:ser>
          <c:idx val="3"/>
          <c:order val="2"/>
          <c:tx>
            <c:strRef>
              <c:f>инфлација!$B$48</c:f>
              <c:strCache>
                <c:ptCount val="1"/>
                <c:pt idx="0">
                  <c:v>октомври ММФ проекци за инфлација за Македонија </c:v>
                </c:pt>
              </c:strCache>
            </c:strRef>
          </c:tx>
          <c:spPr>
            <a:ln w="2222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lt1"/>
              </a:solidFill>
              <a:ln w="15875">
                <a:solidFill>
                  <a:schemeClr val="accent4"/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инфлација!$C$44:$P$44</c:f>
              <c:strCache>
                <c:ptCount val="14"/>
                <c:pt idx="0">
                  <c:v>12/2021</c:v>
                </c:pt>
                <c:pt idx="1">
                  <c:v>12/2022</c:v>
                </c:pt>
                <c:pt idx="2">
                  <c:v>01/2023</c:v>
                </c:pt>
                <c:pt idx="3">
                  <c:v>02/2023</c:v>
                </c:pt>
                <c:pt idx="4">
                  <c:v>3/2023</c:v>
                </c:pt>
                <c:pt idx="5">
                  <c:v>4/2023</c:v>
                </c:pt>
                <c:pt idx="6">
                  <c:v>5/2023</c:v>
                </c:pt>
                <c:pt idx="7">
                  <c:v>6/2023</c:v>
                </c:pt>
                <c:pt idx="8">
                  <c:v>7/2023</c:v>
                </c:pt>
                <c:pt idx="9">
                  <c:v>8/2023</c:v>
                </c:pt>
                <c:pt idx="10">
                  <c:v>9/2023</c:v>
                </c:pt>
                <c:pt idx="11">
                  <c:v>10/2023</c:v>
                </c:pt>
                <c:pt idx="12">
                  <c:v>11/2023</c:v>
                </c:pt>
                <c:pt idx="13">
                  <c:v>12/2023</c:v>
                </c:pt>
              </c:strCache>
            </c:strRef>
          </c:cat>
          <c:val>
            <c:numRef>
              <c:f>инфлација!$C$48:$P$48</c:f>
            </c:numRef>
          </c:val>
          <c:smooth val="0"/>
          <c:extLst>
            <c:ext xmlns:c16="http://schemas.microsoft.com/office/drawing/2014/chart" uri="{C3380CC4-5D6E-409C-BE32-E72D297353CC}">
              <c16:uniqueId val="{00000002-1A36-4FBD-B98F-AB39AFC8ED92}"/>
            </c:ext>
          </c:extLst>
        </c:ser>
        <c:ser>
          <c:idx val="4"/>
          <c:order val="3"/>
          <c:tx>
            <c:strRef>
              <c:f>инфлација!$B$49</c:f>
              <c:strCache>
                <c:ptCount val="1"/>
                <c:pt idx="0">
                  <c:v>октомври Светска банка проекции за инфлација за Македонија </c:v>
                </c:pt>
              </c:strCache>
            </c:strRef>
          </c:tx>
          <c:spPr>
            <a:ln w="2222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lt1"/>
              </a:solidFill>
              <a:ln w="15875">
                <a:solidFill>
                  <a:schemeClr val="accent5"/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инфлација!$C$44:$P$44</c:f>
              <c:strCache>
                <c:ptCount val="14"/>
                <c:pt idx="0">
                  <c:v>12/2021</c:v>
                </c:pt>
                <c:pt idx="1">
                  <c:v>12/2022</c:v>
                </c:pt>
                <c:pt idx="2">
                  <c:v>01/2023</c:v>
                </c:pt>
                <c:pt idx="3">
                  <c:v>02/2023</c:v>
                </c:pt>
                <c:pt idx="4">
                  <c:v>3/2023</c:v>
                </c:pt>
                <c:pt idx="5">
                  <c:v>4/2023</c:v>
                </c:pt>
                <c:pt idx="6">
                  <c:v>5/2023</c:v>
                </c:pt>
                <c:pt idx="7">
                  <c:v>6/2023</c:v>
                </c:pt>
                <c:pt idx="8">
                  <c:v>7/2023</c:v>
                </c:pt>
                <c:pt idx="9">
                  <c:v>8/2023</c:v>
                </c:pt>
                <c:pt idx="10">
                  <c:v>9/2023</c:v>
                </c:pt>
                <c:pt idx="11">
                  <c:v>10/2023</c:v>
                </c:pt>
                <c:pt idx="12">
                  <c:v>11/2023</c:v>
                </c:pt>
                <c:pt idx="13">
                  <c:v>12/2023</c:v>
                </c:pt>
              </c:strCache>
            </c:strRef>
          </c:cat>
          <c:val>
            <c:numRef>
              <c:f>инфлација!$C$49:$P$49</c:f>
            </c:numRef>
          </c:val>
          <c:smooth val="0"/>
          <c:extLst>
            <c:ext xmlns:c16="http://schemas.microsoft.com/office/drawing/2014/chart" uri="{C3380CC4-5D6E-409C-BE32-E72D297353CC}">
              <c16:uniqueId val="{00000003-1A36-4FBD-B98F-AB39AFC8ED92}"/>
            </c:ext>
          </c:extLst>
        </c:ser>
        <c:ser>
          <c:idx val="5"/>
          <c:order val="4"/>
          <c:tx>
            <c:strRef>
              <c:f>инфлација!$B$50</c:f>
              <c:strCache>
                <c:ptCount val="1"/>
                <c:pt idx="0">
                  <c:v>март/2023 Светска банка проекции за инфлација за Македонија </c:v>
                </c:pt>
              </c:strCache>
            </c:strRef>
          </c:tx>
          <c:spPr>
            <a:ln w="2222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lt1"/>
              </a:solidFill>
              <a:ln w="15875">
                <a:solidFill>
                  <a:schemeClr val="accent6"/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инфлација!$C$44:$P$44</c:f>
              <c:strCache>
                <c:ptCount val="14"/>
                <c:pt idx="0">
                  <c:v>12/2021</c:v>
                </c:pt>
                <c:pt idx="1">
                  <c:v>12/2022</c:v>
                </c:pt>
                <c:pt idx="2">
                  <c:v>01/2023</c:v>
                </c:pt>
                <c:pt idx="3">
                  <c:v>02/2023</c:v>
                </c:pt>
                <c:pt idx="4">
                  <c:v>3/2023</c:v>
                </c:pt>
                <c:pt idx="5">
                  <c:v>4/2023</c:v>
                </c:pt>
                <c:pt idx="6">
                  <c:v>5/2023</c:v>
                </c:pt>
                <c:pt idx="7">
                  <c:v>6/2023</c:v>
                </c:pt>
                <c:pt idx="8">
                  <c:v>7/2023</c:v>
                </c:pt>
                <c:pt idx="9">
                  <c:v>8/2023</c:v>
                </c:pt>
                <c:pt idx="10">
                  <c:v>9/2023</c:v>
                </c:pt>
                <c:pt idx="11">
                  <c:v>10/2023</c:v>
                </c:pt>
                <c:pt idx="12">
                  <c:v>11/2023</c:v>
                </c:pt>
                <c:pt idx="13">
                  <c:v>12/2023</c:v>
                </c:pt>
              </c:strCache>
            </c:strRef>
          </c:cat>
          <c:val>
            <c:numRef>
              <c:f>инфлација!$C$50:$P$50</c:f>
            </c:numRef>
          </c:val>
          <c:smooth val="0"/>
          <c:extLst>
            <c:ext xmlns:c16="http://schemas.microsoft.com/office/drawing/2014/chart" uri="{C3380CC4-5D6E-409C-BE32-E72D297353CC}">
              <c16:uniqueId val="{00000004-1A36-4FBD-B98F-AB39AFC8ED92}"/>
            </c:ext>
          </c:extLst>
        </c:ser>
        <c:ser>
          <c:idx val="6"/>
          <c:order val="5"/>
          <c:tx>
            <c:strRef>
              <c:f>инфлација!$B$51</c:f>
              <c:strCache>
                <c:ptCount val="1"/>
                <c:pt idx="0">
                  <c:v>ноември Европска Комисија проекции за инфлација за Македонија </c:v>
                </c:pt>
              </c:strCache>
            </c:strRef>
          </c:tx>
          <c:spPr>
            <a:ln w="2222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lt1"/>
              </a:solidFill>
              <a:ln w="15875">
                <a:solidFill>
                  <a:schemeClr val="accent1">
                    <a:lumMod val="60000"/>
                  </a:schemeClr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инфлација!$C$44:$P$44</c:f>
              <c:strCache>
                <c:ptCount val="14"/>
                <c:pt idx="0">
                  <c:v>12/2021</c:v>
                </c:pt>
                <c:pt idx="1">
                  <c:v>12/2022</c:v>
                </c:pt>
                <c:pt idx="2">
                  <c:v>01/2023</c:v>
                </c:pt>
                <c:pt idx="3">
                  <c:v>02/2023</c:v>
                </c:pt>
                <c:pt idx="4">
                  <c:v>3/2023</c:v>
                </c:pt>
                <c:pt idx="5">
                  <c:v>4/2023</c:v>
                </c:pt>
                <c:pt idx="6">
                  <c:v>5/2023</c:v>
                </c:pt>
                <c:pt idx="7">
                  <c:v>6/2023</c:v>
                </c:pt>
                <c:pt idx="8">
                  <c:v>7/2023</c:v>
                </c:pt>
                <c:pt idx="9">
                  <c:v>8/2023</c:v>
                </c:pt>
                <c:pt idx="10">
                  <c:v>9/2023</c:v>
                </c:pt>
                <c:pt idx="11">
                  <c:v>10/2023</c:v>
                </c:pt>
                <c:pt idx="12">
                  <c:v>11/2023</c:v>
                </c:pt>
                <c:pt idx="13">
                  <c:v>12/2023</c:v>
                </c:pt>
              </c:strCache>
            </c:strRef>
          </c:cat>
          <c:val>
            <c:numRef>
              <c:f>инфлација!$C$51:$P$51</c:f>
            </c:numRef>
          </c:val>
          <c:smooth val="0"/>
          <c:extLst>
            <c:ext xmlns:c16="http://schemas.microsoft.com/office/drawing/2014/chart" uri="{C3380CC4-5D6E-409C-BE32-E72D297353CC}">
              <c16:uniqueId val="{00000005-1A36-4FBD-B98F-AB39AFC8ED92}"/>
            </c:ext>
          </c:extLst>
        </c:ser>
        <c:ser>
          <c:idx val="7"/>
          <c:order val="6"/>
          <c:tx>
            <c:strRef>
              <c:f>инфлација!$B$52</c:f>
              <c:strCache>
                <c:ptCount val="1"/>
                <c:pt idx="0">
                  <c:v>Инфлација (CPI)  ЕУ</c:v>
                </c:pt>
              </c:strCache>
            </c:strRef>
          </c:tx>
          <c:spPr>
            <a:ln w="22225" cap="rnd">
              <a:solidFill>
                <a:schemeClr val="bg1">
                  <a:lumMod val="75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инфлација!$C$44:$P$44</c:f>
              <c:strCache>
                <c:ptCount val="14"/>
                <c:pt idx="0">
                  <c:v>12/2021</c:v>
                </c:pt>
                <c:pt idx="1">
                  <c:v>12/2022</c:v>
                </c:pt>
                <c:pt idx="2">
                  <c:v>01/2023</c:v>
                </c:pt>
                <c:pt idx="3">
                  <c:v>02/2023</c:v>
                </c:pt>
                <c:pt idx="4">
                  <c:v>3/2023</c:v>
                </c:pt>
                <c:pt idx="5">
                  <c:v>4/2023</c:v>
                </c:pt>
                <c:pt idx="6">
                  <c:v>5/2023</c:v>
                </c:pt>
                <c:pt idx="7">
                  <c:v>6/2023</c:v>
                </c:pt>
                <c:pt idx="8">
                  <c:v>7/2023</c:v>
                </c:pt>
                <c:pt idx="9">
                  <c:v>8/2023</c:v>
                </c:pt>
                <c:pt idx="10">
                  <c:v>9/2023</c:v>
                </c:pt>
                <c:pt idx="11">
                  <c:v>10/2023</c:v>
                </c:pt>
                <c:pt idx="12">
                  <c:v>11/2023</c:v>
                </c:pt>
                <c:pt idx="13">
                  <c:v>12/2023</c:v>
                </c:pt>
              </c:strCache>
            </c:strRef>
          </c:cat>
          <c:val>
            <c:numRef>
              <c:f>инфлација!$C$52:$P$52</c:f>
              <c:numCache>
                <c:formatCode>0.0%</c:formatCode>
                <c:ptCount val="14"/>
                <c:pt idx="0">
                  <c:v>0.05</c:v>
                </c:pt>
                <c:pt idx="1">
                  <c:v>9.1999999999999998E-2</c:v>
                </c:pt>
                <c:pt idx="2">
                  <c:v>8.5999999999999993E-2</c:v>
                </c:pt>
                <c:pt idx="3">
                  <c:v>8.5000000000000006E-2</c:v>
                </c:pt>
                <c:pt idx="4">
                  <c:v>6.9000000000000006E-2</c:v>
                </c:pt>
                <c:pt idx="5">
                  <c:v>7.0000000000000007E-2</c:v>
                </c:pt>
                <c:pt idx="6">
                  <c:v>6.0999999999999999E-2</c:v>
                </c:pt>
                <c:pt idx="7">
                  <c:v>5.5E-2</c:v>
                </c:pt>
                <c:pt idx="8">
                  <c:v>5.2999999999999999E-2</c:v>
                </c:pt>
                <c:pt idx="9">
                  <c:v>5.1999999999999998E-2</c:v>
                </c:pt>
                <c:pt idx="10">
                  <c:v>4.2999999999999997E-2</c:v>
                </c:pt>
                <c:pt idx="11">
                  <c:v>2.9000000000000001E-2</c:v>
                </c:pt>
                <c:pt idx="12">
                  <c:v>2.4E-2</c:v>
                </c:pt>
                <c:pt idx="13">
                  <c:v>2.9000000000000001E-2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1A36-4FBD-B98F-AB39AFC8ED9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562391231"/>
        <c:axId val="1562380191"/>
      </c:lineChart>
      <c:catAx>
        <c:axId val="15623912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62380191"/>
        <c:crosses val="autoZero"/>
        <c:auto val="1"/>
        <c:lblAlgn val="ctr"/>
        <c:lblOffset val="100"/>
        <c:noMultiLvlLbl val="0"/>
      </c:catAx>
      <c:valAx>
        <c:axId val="1562380191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1562391231"/>
        <c:crosses val="autoZero"/>
        <c:crossBetween val="between"/>
      </c:valAx>
      <c:spPr>
        <a:pattFill prst="ltDnDiag">
          <a:fgClr>
            <a:srgbClr val="000000">
              <a:alpha val="0"/>
            </a:srgbClr>
          </a:fgClr>
          <a:bgClr>
            <a:srgbClr val="FFFFFF"/>
          </a:bgClr>
        </a:pattFill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mk-MK"/>
              <a:t>КРЕДИТИ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1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'Вкупна актива'!$ET$16</c:f>
              <c:strCache>
                <c:ptCount val="1"/>
                <c:pt idx="0">
                  <c:v>Кредити</c:v>
                </c:pt>
              </c:strCache>
            </c:strRef>
          </c:tx>
          <c:spPr>
            <a:ln w="31750" cap="rnd">
              <a:solidFill>
                <a:srgbClr val="00B0F0"/>
              </a:solidFill>
              <a:prstDash val="sysDot"/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'Вкупна актива'!$EU$13:$EY$14</c:f>
              <c:strCache>
                <c:ptCount val="5"/>
                <c:pt idx="0">
                  <c:v>12/2022</c:v>
                </c:pt>
                <c:pt idx="1">
                  <c:v>3/2023</c:v>
                </c:pt>
                <c:pt idx="2">
                  <c:v>6/2023</c:v>
                </c:pt>
                <c:pt idx="3">
                  <c:v>9/2023</c:v>
                </c:pt>
                <c:pt idx="4">
                  <c:v>12/2023</c:v>
                </c:pt>
              </c:strCache>
            </c:strRef>
          </c:cat>
          <c:val>
            <c:numRef>
              <c:f>'Вкупна актива'!$EU$16:$EY$16</c:f>
              <c:numCache>
                <c:formatCode>_(* #,##0_);_(* \(#,##0\);_(* "-"??_);_(@_)</c:formatCode>
                <c:ptCount val="5"/>
                <c:pt idx="0" formatCode="#,##0">
                  <c:v>422522</c:v>
                </c:pt>
                <c:pt idx="1">
                  <c:v>419129</c:v>
                </c:pt>
                <c:pt idx="2" formatCode="#,##0">
                  <c:v>430213</c:v>
                </c:pt>
                <c:pt idx="3" formatCode="#,##0">
                  <c:v>432312</c:v>
                </c:pt>
                <c:pt idx="4" formatCode="#,##0">
                  <c:v>440560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3CA-4A28-B0A5-2E6B2444A34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203887151"/>
        <c:axId val="203892431"/>
      </c:lineChart>
      <c:catAx>
        <c:axId val="203887151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3892431"/>
        <c:crosses val="autoZero"/>
        <c:auto val="1"/>
        <c:lblAlgn val="ctr"/>
        <c:lblOffset val="100"/>
        <c:noMultiLvlLbl val="0"/>
      </c:catAx>
      <c:valAx>
        <c:axId val="203892431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20388715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rgbClr val="002060"/>
          </a:solidFill>
          <a:latin typeface="+mn-lt"/>
        </a:defRPr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mk-MK"/>
              <a:t>СТРУКТУРА НА КРЕДИТИ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Sheet1!$B$20</c:f>
              <c:strCache>
                <c:ptCount val="1"/>
                <c:pt idx="0">
                  <c:v>НЕФИНАНСИСКИ ДРУШТВА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Sheet1!$C$18:$G$19</c:f>
              <c:strCache>
                <c:ptCount val="5"/>
                <c:pt idx="0">
                  <c:v>12/2022</c:v>
                </c:pt>
                <c:pt idx="1">
                  <c:v>3/2023</c:v>
                </c:pt>
                <c:pt idx="2">
                  <c:v>6/2023</c:v>
                </c:pt>
                <c:pt idx="3">
                  <c:v>9/2023</c:v>
                </c:pt>
                <c:pt idx="4">
                  <c:v>12/2023</c:v>
                </c:pt>
              </c:strCache>
            </c:strRef>
          </c:cat>
          <c:val>
            <c:numRef>
              <c:f>Sheet1!$C$20:$G$20</c:f>
              <c:numCache>
                <c:formatCode>0%</c:formatCode>
                <c:ptCount val="5"/>
                <c:pt idx="0">
                  <c:v>0.49</c:v>
                </c:pt>
                <c:pt idx="1">
                  <c:v>0.48</c:v>
                </c:pt>
                <c:pt idx="2">
                  <c:v>0.48</c:v>
                </c:pt>
                <c:pt idx="3">
                  <c:v>0.48</c:v>
                </c:pt>
                <c:pt idx="4">
                  <c:v>0.48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CE-4ADC-BDDE-827D762BFB9F}"/>
            </c:ext>
          </c:extLst>
        </c:ser>
        <c:ser>
          <c:idx val="1"/>
          <c:order val="1"/>
          <c:tx>
            <c:strRef>
              <c:f>Sheet1!$B$21</c:f>
              <c:strCache>
                <c:ptCount val="1"/>
                <c:pt idx="0">
                  <c:v>ДОМАЌИНСТВА</c:v>
                </c:pt>
              </c:strCache>
            </c:strRef>
          </c:tx>
          <c:spPr>
            <a:noFill/>
            <a:ln>
              <a:solidFill>
                <a:srgbClr val="FFFF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Sheet1!$C$18:$G$19</c:f>
              <c:strCache>
                <c:ptCount val="5"/>
                <c:pt idx="0">
                  <c:v>12/2022</c:v>
                </c:pt>
                <c:pt idx="1">
                  <c:v>3/2023</c:v>
                </c:pt>
                <c:pt idx="2">
                  <c:v>6/2023</c:v>
                </c:pt>
                <c:pt idx="3">
                  <c:v>9/2023</c:v>
                </c:pt>
                <c:pt idx="4">
                  <c:v>12/2023</c:v>
                </c:pt>
              </c:strCache>
            </c:strRef>
          </c:cat>
          <c:val>
            <c:numRef>
              <c:f>Sheet1!$C$21:$G$21</c:f>
              <c:numCache>
                <c:formatCode>0%</c:formatCode>
                <c:ptCount val="5"/>
                <c:pt idx="0">
                  <c:v>0.5</c:v>
                </c:pt>
                <c:pt idx="1">
                  <c:v>0.51</c:v>
                </c:pt>
                <c:pt idx="2">
                  <c:v>0.51</c:v>
                </c:pt>
                <c:pt idx="3">
                  <c:v>0.51</c:v>
                </c:pt>
                <c:pt idx="4">
                  <c:v>0.51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0CE-4ADC-BDDE-827D762BFB9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715442815"/>
        <c:axId val="1715452415"/>
      </c:barChart>
      <c:catAx>
        <c:axId val="17154428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15452415"/>
        <c:crosses val="autoZero"/>
        <c:auto val="1"/>
        <c:lblAlgn val="ctr"/>
        <c:lblOffset val="100"/>
        <c:noMultiLvlLbl val="0"/>
      </c:catAx>
      <c:valAx>
        <c:axId val="1715452415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715442815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00" b="1" i="0" u="none" strike="noStrike" kern="1200" spc="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mk-MK" sz="900" b="1" dirty="0">
                <a:solidFill>
                  <a:srgbClr val="002060"/>
                </a:solidFill>
                <a:latin typeface="+mn-lt"/>
              </a:rPr>
              <a:t>домаќинства </a:t>
            </a:r>
            <a:endParaRPr lang="en-US" sz="900" b="1" dirty="0">
              <a:solidFill>
                <a:srgbClr val="002060"/>
              </a:solidFill>
              <a:latin typeface="+mn-lt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spc="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'12.2010-9.2021'!$GA$33</c:f>
              <c:strCache>
                <c:ptCount val="1"/>
                <c:pt idx="0">
                  <c:v>30.09.2021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</c:spPr>
          <c:dPt>
            <c:idx val="0"/>
            <c:bubble3D val="0"/>
            <c:spPr>
              <a:solidFill>
                <a:schemeClr val="bg1">
                  <a:lumMod val="9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A8D-480D-B98D-C121D5D03AF9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A8D-480D-B98D-C121D5D03AF9}"/>
              </c:ext>
            </c:extLst>
          </c:dPt>
          <c:dPt>
            <c:idx val="2"/>
            <c:bubble3D val="0"/>
            <c:spPr>
              <a:solidFill>
                <a:schemeClr val="bg1">
                  <a:lumMod val="9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A8D-480D-B98D-C121D5D03AF9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mk-MK" baseline="0" dirty="0"/>
                      <a:t>Станбени кредити
 34 %</a:t>
                    </a:r>
                  </a:p>
                </c:rich>
              </c:tx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FA8D-480D-B98D-C121D5D03AF9}"/>
                </c:ext>
              </c:extLst>
            </c:dLbl>
            <c:dLbl>
              <c:idx val="1"/>
              <c:layout>
                <c:manualLayout>
                  <c:x val="0.2146997825822835"/>
                  <c:y val="-0.1674524213029754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D6533F63-4205-41C6-90D6-0C56E4879B86}" type="CATEGORYNAME">
                      <a:rPr lang="ru-RU"/>
                      <a:pPr>
                        <a:defRPr sz="1000"/>
                      </a:pPr>
                      <a:t>[CATEGORY NAME]</a:t>
                    </a:fld>
                    <a:r>
                      <a:rPr lang="ru-RU" baseline="0" dirty="0"/>
                      <a:t>
64 %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4222828661981858"/>
                      <c:h val="0.3153524974472202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FA8D-480D-B98D-C121D5D03AF9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A3850A9F-B34B-4085-BD68-6D9DF5A79470}" type="CATEGORYNAME">
                      <a:rPr lang="mk-MK"/>
                      <a:pPr/>
                      <a:t>[CATEGORY NAME]</a:t>
                    </a:fld>
                    <a:r>
                      <a:rPr lang="mk-MK" baseline="0" dirty="0"/>
                      <a:t>
0,16 %</a:t>
                    </a:r>
                  </a:p>
                </c:rich>
              </c:tx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FA8D-480D-B98D-C121D5D03AF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'12.2010-9.2021'!$FZ$34:$FZ$36</c:f>
              <c:strCache>
                <c:ptCount val="3"/>
                <c:pt idx="0">
                  <c:v>Стамбени кредити</c:v>
                </c:pt>
                <c:pt idx="1">
                  <c:v>Картички и потрошувачки кредити</c:v>
                </c:pt>
                <c:pt idx="2">
                  <c:v>автомобилски кредити</c:v>
                </c:pt>
              </c:strCache>
            </c:strRef>
          </c:cat>
          <c:val>
            <c:numRef>
              <c:f>'12.2010-9.2021'!$GA$34:$GA$36</c:f>
              <c:numCache>
                <c:formatCode>0.0%</c:formatCode>
                <c:ptCount val="3"/>
                <c:pt idx="0" formatCode="0.00%">
                  <c:v>0.30889098450713698</c:v>
                </c:pt>
                <c:pt idx="1">
                  <c:v>0.67088072737990112</c:v>
                </c:pt>
                <c:pt idx="2" formatCode="0.00%">
                  <c:v>1.1669101711402723E-3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A8D-480D-B98D-C121D5D03AF9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cap="none" spc="2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r>
              <a:rPr lang="mk-MK" dirty="0">
                <a:solidFill>
                  <a:srgbClr val="FF0000"/>
                </a:solidFill>
              </a:rPr>
              <a:t>Кр</a:t>
            </a:r>
            <a:r>
              <a:rPr lang="en-US" dirty="0">
                <a:solidFill>
                  <a:srgbClr val="FF0000"/>
                </a:solidFill>
              </a:rPr>
              <a:t>е</a:t>
            </a:r>
            <a:r>
              <a:rPr lang="mk-MK" dirty="0">
                <a:solidFill>
                  <a:srgbClr val="FF0000"/>
                </a:solidFill>
              </a:rPr>
              <a:t>дити во </a:t>
            </a:r>
            <a:r>
              <a:rPr lang="en-US" dirty="0">
                <a:solidFill>
                  <a:srgbClr val="FF0000"/>
                </a:solidFill>
              </a:rPr>
              <a:t>климатски чувствителни дејности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cap="none" spc="20" baseline="0">
              <a:solidFill>
                <a:srgbClr val="FF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'Климатски ризици'!$C$55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cat>
            <c:strRef>
              <c:f>'Климатски ризици'!$B$56:$B$62</c:f>
              <c:strCache>
                <c:ptCount val="7"/>
                <c:pt idx="0">
                  <c:v>ВК: Кредитна изложеност на банките врз основа на кредитите на нефинансиските друштва во климатски чувствителни дејности4 (во 000 MKD)</c:v>
                </c:pt>
                <c:pt idx="1">
                  <c:v>Фосилни горива</c:v>
                </c:pt>
                <c:pt idx="2">
                  <c:v>Комунални услуги</c:v>
                </c:pt>
                <c:pt idx="3">
                  <c:v>Енергетско интензивни дејности</c:v>
                </c:pt>
                <c:pt idx="4">
                  <c:v>Градежништво</c:v>
                </c:pt>
                <c:pt idx="5">
                  <c:v>Транспорт</c:v>
                </c:pt>
                <c:pt idx="6">
                  <c:v>Земјоделство</c:v>
                </c:pt>
              </c:strCache>
            </c:strRef>
          </c:cat>
          <c:val>
            <c:numRef>
              <c:f>'Климатски ризици'!$C$56:$C$62</c:f>
            </c:numRef>
          </c:val>
          <c:extLst>
            <c:ext xmlns:c16="http://schemas.microsoft.com/office/drawing/2014/chart" uri="{C3380CC4-5D6E-409C-BE32-E72D297353CC}">
              <c16:uniqueId val="{00000000-5388-4021-9BD1-F2EA6101D130}"/>
            </c:ext>
          </c:extLst>
        </c:ser>
        <c:ser>
          <c:idx val="1"/>
          <c:order val="1"/>
          <c:tx>
            <c:strRef>
              <c:f>'Климатски ризици'!$D$55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accent2">
                    <a:lumMod val="110000"/>
                    <a:satMod val="105000"/>
                    <a:tint val="67000"/>
                  </a:schemeClr>
                </a:gs>
                <a:gs pos="50000">
                  <a:schemeClr val="accent2">
                    <a:lumMod val="105000"/>
                    <a:satMod val="103000"/>
                    <a:tint val="73000"/>
                  </a:schemeClr>
                </a:gs>
                <a:gs pos="100000">
                  <a:schemeClr val="accent2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/>
          </c:spPr>
          <c:invertIfNegative val="0"/>
          <c:cat>
            <c:strRef>
              <c:f>'Климатски ризици'!$B$56:$B$62</c:f>
              <c:strCache>
                <c:ptCount val="7"/>
                <c:pt idx="0">
                  <c:v>ВК: Кредитна изложеност на банките врз основа на кредитите на нефинансиските друштва во климатски чувствителни дејности4 (во 000 MKD)</c:v>
                </c:pt>
                <c:pt idx="1">
                  <c:v>Фосилни горива</c:v>
                </c:pt>
                <c:pt idx="2">
                  <c:v>Комунални услуги</c:v>
                </c:pt>
                <c:pt idx="3">
                  <c:v>Енергетско интензивни дејности</c:v>
                </c:pt>
                <c:pt idx="4">
                  <c:v>Градежништво</c:v>
                </c:pt>
                <c:pt idx="5">
                  <c:v>Транспорт</c:v>
                </c:pt>
                <c:pt idx="6">
                  <c:v>Земјоделство</c:v>
                </c:pt>
              </c:strCache>
            </c:strRef>
          </c:cat>
          <c:val>
            <c:numRef>
              <c:f>'Климатски ризици'!$D$56:$D$62</c:f>
            </c:numRef>
          </c:val>
          <c:extLst>
            <c:ext xmlns:c16="http://schemas.microsoft.com/office/drawing/2014/chart" uri="{C3380CC4-5D6E-409C-BE32-E72D297353CC}">
              <c16:uniqueId val="{00000001-5388-4021-9BD1-F2EA6101D130}"/>
            </c:ext>
          </c:extLst>
        </c:ser>
        <c:ser>
          <c:idx val="2"/>
          <c:order val="2"/>
          <c:tx>
            <c:strRef>
              <c:f>'Климатски ризици'!$E$55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accent3">
                    <a:lumMod val="110000"/>
                    <a:satMod val="105000"/>
                    <a:tint val="67000"/>
                  </a:schemeClr>
                </a:gs>
                <a:gs pos="50000">
                  <a:schemeClr val="accent3">
                    <a:lumMod val="105000"/>
                    <a:satMod val="103000"/>
                    <a:tint val="73000"/>
                  </a:schemeClr>
                </a:gs>
                <a:gs pos="100000">
                  <a:schemeClr val="accent3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3">
                  <a:shade val="95000"/>
                </a:schemeClr>
              </a:solidFill>
              <a:round/>
            </a:ln>
            <a:effectLst/>
          </c:spPr>
          <c:invertIfNegative val="0"/>
          <c:cat>
            <c:strRef>
              <c:f>'Климатски ризици'!$B$56:$B$62</c:f>
              <c:strCache>
                <c:ptCount val="7"/>
                <c:pt idx="0">
                  <c:v>ВК: Кредитна изложеност на банките врз основа на кредитите на нефинансиските друштва во климатски чувствителни дејности4 (во 000 MKD)</c:v>
                </c:pt>
                <c:pt idx="1">
                  <c:v>Фосилни горива</c:v>
                </c:pt>
                <c:pt idx="2">
                  <c:v>Комунални услуги</c:v>
                </c:pt>
                <c:pt idx="3">
                  <c:v>Енергетско интензивни дејности</c:v>
                </c:pt>
                <c:pt idx="4">
                  <c:v>Градежништво</c:v>
                </c:pt>
                <c:pt idx="5">
                  <c:v>Транспорт</c:v>
                </c:pt>
                <c:pt idx="6">
                  <c:v>Земјоделство</c:v>
                </c:pt>
              </c:strCache>
            </c:strRef>
          </c:cat>
          <c:val>
            <c:numRef>
              <c:f>'Климатски ризици'!$E$56:$E$62</c:f>
            </c:numRef>
          </c:val>
          <c:extLst>
            <c:ext xmlns:c16="http://schemas.microsoft.com/office/drawing/2014/chart" uri="{C3380CC4-5D6E-409C-BE32-E72D297353CC}">
              <c16:uniqueId val="{00000002-5388-4021-9BD1-F2EA6101D130}"/>
            </c:ext>
          </c:extLst>
        </c:ser>
        <c:ser>
          <c:idx val="3"/>
          <c:order val="3"/>
          <c:tx>
            <c:strRef>
              <c:f>'Климатски ризици'!$F$55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accent4">
                    <a:lumMod val="110000"/>
                    <a:satMod val="105000"/>
                    <a:tint val="67000"/>
                  </a:schemeClr>
                </a:gs>
                <a:gs pos="50000">
                  <a:schemeClr val="accent4">
                    <a:lumMod val="105000"/>
                    <a:satMod val="103000"/>
                    <a:tint val="73000"/>
                  </a:schemeClr>
                </a:gs>
                <a:gs pos="100000">
                  <a:schemeClr val="accent4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4">
                  <a:shade val="95000"/>
                </a:schemeClr>
              </a:solidFill>
              <a:round/>
            </a:ln>
            <a:effectLst/>
          </c:spPr>
          <c:invertIfNegative val="0"/>
          <c:cat>
            <c:strRef>
              <c:f>'Климатски ризици'!$B$56:$B$62</c:f>
              <c:strCache>
                <c:ptCount val="7"/>
                <c:pt idx="0">
                  <c:v>ВК: Кредитна изложеност на банките врз основа на кредитите на нефинансиските друштва во климатски чувствителни дејности4 (во 000 MKD)</c:v>
                </c:pt>
                <c:pt idx="1">
                  <c:v>Фосилни горива</c:v>
                </c:pt>
                <c:pt idx="2">
                  <c:v>Комунални услуги</c:v>
                </c:pt>
                <c:pt idx="3">
                  <c:v>Енергетско интензивни дејности</c:v>
                </c:pt>
                <c:pt idx="4">
                  <c:v>Градежништво</c:v>
                </c:pt>
                <c:pt idx="5">
                  <c:v>Транспорт</c:v>
                </c:pt>
                <c:pt idx="6">
                  <c:v>Земјоделство</c:v>
                </c:pt>
              </c:strCache>
            </c:strRef>
          </c:cat>
          <c:val>
            <c:numRef>
              <c:f>'Климатски ризици'!$F$56:$F$62</c:f>
            </c:numRef>
          </c:val>
          <c:extLst>
            <c:ext xmlns:c16="http://schemas.microsoft.com/office/drawing/2014/chart" uri="{C3380CC4-5D6E-409C-BE32-E72D297353CC}">
              <c16:uniqueId val="{00000003-5388-4021-9BD1-F2EA6101D130}"/>
            </c:ext>
          </c:extLst>
        </c:ser>
        <c:ser>
          <c:idx val="4"/>
          <c:order val="4"/>
          <c:tx>
            <c:strRef>
              <c:f>'Климатски ризици'!$G$55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accent5">
                    <a:lumMod val="110000"/>
                    <a:satMod val="105000"/>
                    <a:tint val="67000"/>
                  </a:schemeClr>
                </a:gs>
                <a:gs pos="50000">
                  <a:schemeClr val="accent5">
                    <a:lumMod val="105000"/>
                    <a:satMod val="103000"/>
                    <a:tint val="73000"/>
                  </a:schemeClr>
                </a:gs>
                <a:gs pos="100000">
                  <a:schemeClr val="accent5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5">
                  <a:shade val="95000"/>
                </a:schemeClr>
              </a:solidFill>
              <a:round/>
            </a:ln>
            <a:effectLst/>
          </c:spPr>
          <c:invertIfNegative val="0"/>
          <c:cat>
            <c:strRef>
              <c:f>'Климатски ризици'!$B$56:$B$62</c:f>
              <c:strCache>
                <c:ptCount val="7"/>
                <c:pt idx="0">
                  <c:v>ВК: Кредитна изложеност на банките врз основа на кредитите на нефинансиските друштва во климатски чувствителни дејности4 (во 000 MKD)</c:v>
                </c:pt>
                <c:pt idx="1">
                  <c:v>Фосилни горива</c:v>
                </c:pt>
                <c:pt idx="2">
                  <c:v>Комунални услуги</c:v>
                </c:pt>
                <c:pt idx="3">
                  <c:v>Енергетско интензивни дејности</c:v>
                </c:pt>
                <c:pt idx="4">
                  <c:v>Градежништво</c:v>
                </c:pt>
                <c:pt idx="5">
                  <c:v>Транспорт</c:v>
                </c:pt>
                <c:pt idx="6">
                  <c:v>Земјоделство</c:v>
                </c:pt>
              </c:strCache>
            </c:strRef>
          </c:cat>
          <c:val>
            <c:numRef>
              <c:f>'Климатски ризици'!$G$56:$G$62</c:f>
            </c:numRef>
          </c:val>
          <c:extLst>
            <c:ext xmlns:c16="http://schemas.microsoft.com/office/drawing/2014/chart" uri="{C3380CC4-5D6E-409C-BE32-E72D297353CC}">
              <c16:uniqueId val="{00000004-5388-4021-9BD1-F2EA6101D130}"/>
            </c:ext>
          </c:extLst>
        </c:ser>
        <c:ser>
          <c:idx val="5"/>
          <c:order val="5"/>
          <c:tx>
            <c:strRef>
              <c:f>'Климатски ризици'!$H$55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accent6">
                    <a:lumMod val="110000"/>
                    <a:satMod val="105000"/>
                    <a:tint val="67000"/>
                  </a:schemeClr>
                </a:gs>
                <a:gs pos="50000">
                  <a:schemeClr val="accent6">
                    <a:lumMod val="105000"/>
                    <a:satMod val="103000"/>
                    <a:tint val="73000"/>
                  </a:schemeClr>
                </a:gs>
                <a:gs pos="100000">
                  <a:schemeClr val="accent6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6">
                  <a:shade val="95000"/>
                </a:schemeClr>
              </a:solidFill>
              <a:round/>
            </a:ln>
            <a:effectLst/>
          </c:spPr>
          <c:invertIfNegative val="0"/>
          <c:cat>
            <c:strRef>
              <c:f>'Климатски ризици'!$B$56:$B$62</c:f>
              <c:strCache>
                <c:ptCount val="7"/>
                <c:pt idx="0">
                  <c:v>ВК: Кредитна изложеност на банките врз основа на кредитите на нефинансиските друштва во климатски чувствителни дејности4 (во 000 MKD)</c:v>
                </c:pt>
                <c:pt idx="1">
                  <c:v>Фосилни горива</c:v>
                </c:pt>
                <c:pt idx="2">
                  <c:v>Комунални услуги</c:v>
                </c:pt>
                <c:pt idx="3">
                  <c:v>Енергетско интензивни дејности</c:v>
                </c:pt>
                <c:pt idx="4">
                  <c:v>Градежништво</c:v>
                </c:pt>
                <c:pt idx="5">
                  <c:v>Транспорт</c:v>
                </c:pt>
                <c:pt idx="6">
                  <c:v>Земјоделство</c:v>
                </c:pt>
              </c:strCache>
            </c:strRef>
          </c:cat>
          <c:val>
            <c:numRef>
              <c:f>'Климатски ризици'!$H$56:$H$62</c:f>
            </c:numRef>
          </c:val>
          <c:extLst>
            <c:ext xmlns:c16="http://schemas.microsoft.com/office/drawing/2014/chart" uri="{C3380CC4-5D6E-409C-BE32-E72D297353CC}">
              <c16:uniqueId val="{00000005-5388-4021-9BD1-F2EA6101D130}"/>
            </c:ext>
          </c:extLst>
        </c:ser>
        <c:ser>
          <c:idx val="6"/>
          <c:order val="6"/>
          <c:tx>
            <c:strRef>
              <c:f>'Климатски ризици'!$I$55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accent1">
                    <a:lumMod val="60000"/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60000"/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60000"/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lumMod val="60000"/>
                  <a:shade val="95000"/>
                </a:schemeClr>
              </a:solidFill>
              <a:round/>
            </a:ln>
            <a:effectLst/>
          </c:spPr>
          <c:invertIfNegative val="0"/>
          <c:cat>
            <c:strRef>
              <c:f>'Климатски ризици'!$B$56:$B$62</c:f>
              <c:strCache>
                <c:ptCount val="7"/>
                <c:pt idx="0">
                  <c:v>ВК: Кредитна изложеност на банките врз основа на кредитите на нефинансиските друштва во климатски чувствителни дејности4 (во 000 MKD)</c:v>
                </c:pt>
                <c:pt idx="1">
                  <c:v>Фосилни горива</c:v>
                </c:pt>
                <c:pt idx="2">
                  <c:v>Комунални услуги</c:v>
                </c:pt>
                <c:pt idx="3">
                  <c:v>Енергетско интензивни дејности</c:v>
                </c:pt>
                <c:pt idx="4">
                  <c:v>Градежништво</c:v>
                </c:pt>
                <c:pt idx="5">
                  <c:v>Транспорт</c:v>
                </c:pt>
                <c:pt idx="6">
                  <c:v>Земјоделство</c:v>
                </c:pt>
              </c:strCache>
            </c:strRef>
          </c:cat>
          <c:val>
            <c:numRef>
              <c:f>'Климатски ризици'!$I$56:$I$62</c:f>
            </c:numRef>
          </c:val>
          <c:extLst>
            <c:ext xmlns:c16="http://schemas.microsoft.com/office/drawing/2014/chart" uri="{C3380CC4-5D6E-409C-BE32-E72D297353CC}">
              <c16:uniqueId val="{00000006-5388-4021-9BD1-F2EA6101D130}"/>
            </c:ext>
          </c:extLst>
        </c:ser>
        <c:ser>
          <c:idx val="7"/>
          <c:order val="7"/>
          <c:tx>
            <c:strRef>
              <c:f>'Климатски ризици'!$J$55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accent2">
                    <a:lumMod val="60000"/>
                    <a:lumMod val="110000"/>
                    <a:satMod val="105000"/>
                    <a:tint val="67000"/>
                  </a:schemeClr>
                </a:gs>
                <a:gs pos="50000">
                  <a:schemeClr val="accent2">
                    <a:lumMod val="60000"/>
                    <a:lumMod val="105000"/>
                    <a:satMod val="103000"/>
                    <a:tint val="73000"/>
                  </a:schemeClr>
                </a:gs>
                <a:gs pos="100000">
                  <a:schemeClr val="accent2">
                    <a:lumMod val="60000"/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2">
                  <a:lumMod val="60000"/>
                  <a:shade val="95000"/>
                </a:schemeClr>
              </a:solidFill>
              <a:round/>
            </a:ln>
            <a:effectLst/>
          </c:spPr>
          <c:invertIfNegative val="0"/>
          <c:cat>
            <c:strRef>
              <c:f>'Климатски ризици'!$B$56:$B$62</c:f>
              <c:strCache>
                <c:ptCount val="7"/>
                <c:pt idx="0">
                  <c:v>ВК: Кредитна изложеност на банките врз основа на кредитите на нефинансиските друштва во климатски чувствителни дејности4 (во 000 MKD)</c:v>
                </c:pt>
                <c:pt idx="1">
                  <c:v>Фосилни горива</c:v>
                </c:pt>
                <c:pt idx="2">
                  <c:v>Комунални услуги</c:v>
                </c:pt>
                <c:pt idx="3">
                  <c:v>Енергетско интензивни дејности</c:v>
                </c:pt>
                <c:pt idx="4">
                  <c:v>Градежништво</c:v>
                </c:pt>
                <c:pt idx="5">
                  <c:v>Транспорт</c:v>
                </c:pt>
                <c:pt idx="6">
                  <c:v>Земјоделство</c:v>
                </c:pt>
              </c:strCache>
            </c:strRef>
          </c:cat>
          <c:val>
            <c:numRef>
              <c:f>'Климатски ризици'!$J$56:$J$62</c:f>
            </c:numRef>
          </c:val>
          <c:extLst>
            <c:ext xmlns:c16="http://schemas.microsoft.com/office/drawing/2014/chart" uri="{C3380CC4-5D6E-409C-BE32-E72D297353CC}">
              <c16:uniqueId val="{00000007-5388-4021-9BD1-F2EA6101D130}"/>
            </c:ext>
          </c:extLst>
        </c:ser>
        <c:ser>
          <c:idx val="8"/>
          <c:order val="8"/>
          <c:tx>
            <c:strRef>
              <c:f>'Климатски ризици'!$K$55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accent3">
                    <a:lumMod val="60000"/>
                    <a:lumMod val="110000"/>
                    <a:satMod val="105000"/>
                    <a:tint val="67000"/>
                  </a:schemeClr>
                </a:gs>
                <a:gs pos="50000">
                  <a:schemeClr val="accent3">
                    <a:lumMod val="60000"/>
                    <a:lumMod val="105000"/>
                    <a:satMod val="103000"/>
                    <a:tint val="73000"/>
                  </a:schemeClr>
                </a:gs>
                <a:gs pos="100000">
                  <a:schemeClr val="accent3">
                    <a:lumMod val="60000"/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3">
                  <a:lumMod val="60000"/>
                  <a:shade val="95000"/>
                </a:schemeClr>
              </a:solidFill>
              <a:round/>
            </a:ln>
            <a:effectLst/>
          </c:spPr>
          <c:invertIfNegative val="0"/>
          <c:cat>
            <c:strRef>
              <c:f>'Климатски ризици'!$B$56:$B$62</c:f>
              <c:strCache>
                <c:ptCount val="7"/>
                <c:pt idx="0">
                  <c:v>ВК: Кредитна изложеност на банките врз основа на кредитите на нефинансиските друштва во климатски чувствителни дејности4 (во 000 MKD)</c:v>
                </c:pt>
                <c:pt idx="1">
                  <c:v>Фосилни горива</c:v>
                </c:pt>
                <c:pt idx="2">
                  <c:v>Комунални услуги</c:v>
                </c:pt>
                <c:pt idx="3">
                  <c:v>Енергетско интензивни дејности</c:v>
                </c:pt>
                <c:pt idx="4">
                  <c:v>Градежништво</c:v>
                </c:pt>
                <c:pt idx="5">
                  <c:v>Транспорт</c:v>
                </c:pt>
                <c:pt idx="6">
                  <c:v>Земјоделство</c:v>
                </c:pt>
              </c:strCache>
            </c:strRef>
          </c:cat>
          <c:val>
            <c:numRef>
              <c:f>'Климатски ризици'!$K$56:$K$62</c:f>
            </c:numRef>
          </c:val>
          <c:extLst>
            <c:ext xmlns:c16="http://schemas.microsoft.com/office/drawing/2014/chart" uri="{C3380CC4-5D6E-409C-BE32-E72D297353CC}">
              <c16:uniqueId val="{00000008-5388-4021-9BD1-F2EA6101D130}"/>
            </c:ext>
          </c:extLst>
        </c:ser>
        <c:ser>
          <c:idx val="9"/>
          <c:order val="9"/>
          <c:tx>
            <c:strRef>
              <c:f>'Климатски ризици'!$L$55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accent4">
                    <a:lumMod val="60000"/>
                    <a:lumMod val="110000"/>
                    <a:satMod val="105000"/>
                    <a:tint val="67000"/>
                  </a:schemeClr>
                </a:gs>
                <a:gs pos="50000">
                  <a:schemeClr val="accent4">
                    <a:lumMod val="60000"/>
                    <a:lumMod val="105000"/>
                    <a:satMod val="103000"/>
                    <a:tint val="73000"/>
                  </a:schemeClr>
                </a:gs>
                <a:gs pos="100000">
                  <a:schemeClr val="accent4">
                    <a:lumMod val="60000"/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4">
                  <a:lumMod val="60000"/>
                  <a:shade val="95000"/>
                </a:schemeClr>
              </a:solidFill>
              <a:round/>
            </a:ln>
            <a:effectLst/>
          </c:spPr>
          <c:invertIfNegative val="0"/>
          <c:cat>
            <c:strRef>
              <c:f>'Климатски ризици'!$B$56:$B$62</c:f>
              <c:strCache>
                <c:ptCount val="7"/>
                <c:pt idx="0">
                  <c:v>ВК: Кредитна изложеност на банките врз основа на кредитите на нефинансиските друштва во климатски чувствителни дејности4 (во 000 MKD)</c:v>
                </c:pt>
                <c:pt idx="1">
                  <c:v>Фосилни горива</c:v>
                </c:pt>
                <c:pt idx="2">
                  <c:v>Комунални услуги</c:v>
                </c:pt>
                <c:pt idx="3">
                  <c:v>Енергетско интензивни дејности</c:v>
                </c:pt>
                <c:pt idx="4">
                  <c:v>Градежништво</c:v>
                </c:pt>
                <c:pt idx="5">
                  <c:v>Транспорт</c:v>
                </c:pt>
                <c:pt idx="6">
                  <c:v>Земјоделство</c:v>
                </c:pt>
              </c:strCache>
            </c:strRef>
          </c:cat>
          <c:val>
            <c:numRef>
              <c:f>'Климатски ризици'!$L$56:$L$62</c:f>
            </c:numRef>
          </c:val>
          <c:extLst>
            <c:ext xmlns:c16="http://schemas.microsoft.com/office/drawing/2014/chart" uri="{C3380CC4-5D6E-409C-BE32-E72D297353CC}">
              <c16:uniqueId val="{00000009-5388-4021-9BD1-F2EA6101D130}"/>
            </c:ext>
          </c:extLst>
        </c:ser>
        <c:ser>
          <c:idx val="10"/>
          <c:order val="10"/>
          <c:tx>
            <c:strRef>
              <c:f>'Климатски ризици'!$M$55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accent5">
                    <a:lumMod val="60000"/>
                    <a:lumMod val="110000"/>
                    <a:satMod val="105000"/>
                    <a:tint val="67000"/>
                  </a:schemeClr>
                </a:gs>
                <a:gs pos="50000">
                  <a:schemeClr val="accent5">
                    <a:lumMod val="60000"/>
                    <a:lumMod val="105000"/>
                    <a:satMod val="103000"/>
                    <a:tint val="73000"/>
                  </a:schemeClr>
                </a:gs>
                <a:gs pos="100000">
                  <a:schemeClr val="accent5">
                    <a:lumMod val="60000"/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5">
                  <a:lumMod val="60000"/>
                  <a:shade val="95000"/>
                </a:schemeClr>
              </a:solidFill>
              <a:round/>
            </a:ln>
            <a:effectLst/>
          </c:spPr>
          <c:invertIfNegative val="0"/>
          <c:cat>
            <c:strRef>
              <c:f>'Климатски ризици'!$B$56:$B$62</c:f>
              <c:strCache>
                <c:ptCount val="7"/>
                <c:pt idx="0">
                  <c:v>ВК: Кредитна изложеност на банките врз основа на кредитите на нефинансиските друштва во климатски чувствителни дејности4 (во 000 MKD)</c:v>
                </c:pt>
                <c:pt idx="1">
                  <c:v>Фосилни горива</c:v>
                </c:pt>
                <c:pt idx="2">
                  <c:v>Комунални услуги</c:v>
                </c:pt>
                <c:pt idx="3">
                  <c:v>Енергетско интензивни дејности</c:v>
                </c:pt>
                <c:pt idx="4">
                  <c:v>Градежништво</c:v>
                </c:pt>
                <c:pt idx="5">
                  <c:v>Транспорт</c:v>
                </c:pt>
                <c:pt idx="6">
                  <c:v>Земјоделство</c:v>
                </c:pt>
              </c:strCache>
            </c:strRef>
          </c:cat>
          <c:val>
            <c:numRef>
              <c:f>'Климатски ризици'!$M$56:$M$62</c:f>
            </c:numRef>
          </c:val>
          <c:extLst>
            <c:ext xmlns:c16="http://schemas.microsoft.com/office/drawing/2014/chart" uri="{C3380CC4-5D6E-409C-BE32-E72D297353CC}">
              <c16:uniqueId val="{0000000A-5388-4021-9BD1-F2EA6101D130}"/>
            </c:ext>
          </c:extLst>
        </c:ser>
        <c:ser>
          <c:idx val="11"/>
          <c:order val="11"/>
          <c:tx>
            <c:strRef>
              <c:f>'Климатски ризици'!$N$55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accent6">
                    <a:lumMod val="60000"/>
                    <a:lumMod val="110000"/>
                    <a:satMod val="105000"/>
                    <a:tint val="67000"/>
                  </a:schemeClr>
                </a:gs>
                <a:gs pos="50000">
                  <a:schemeClr val="accent6">
                    <a:lumMod val="60000"/>
                    <a:lumMod val="105000"/>
                    <a:satMod val="103000"/>
                    <a:tint val="73000"/>
                  </a:schemeClr>
                </a:gs>
                <a:gs pos="100000">
                  <a:schemeClr val="accent6">
                    <a:lumMod val="60000"/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6">
                  <a:lumMod val="60000"/>
                  <a:shade val="95000"/>
                </a:schemeClr>
              </a:solidFill>
              <a:round/>
            </a:ln>
            <a:effectLst/>
          </c:spPr>
          <c:invertIfNegative val="0"/>
          <c:cat>
            <c:strRef>
              <c:f>'Климатски ризици'!$B$56:$B$62</c:f>
              <c:strCache>
                <c:ptCount val="7"/>
                <c:pt idx="0">
                  <c:v>ВК: Кредитна изложеност на банките врз основа на кредитите на нефинансиските друштва во климатски чувствителни дејности4 (во 000 MKD)</c:v>
                </c:pt>
                <c:pt idx="1">
                  <c:v>Фосилни горива</c:v>
                </c:pt>
                <c:pt idx="2">
                  <c:v>Комунални услуги</c:v>
                </c:pt>
                <c:pt idx="3">
                  <c:v>Енергетско интензивни дејности</c:v>
                </c:pt>
                <c:pt idx="4">
                  <c:v>Градежништво</c:v>
                </c:pt>
                <c:pt idx="5">
                  <c:v>Транспорт</c:v>
                </c:pt>
                <c:pt idx="6">
                  <c:v>Земјоделство</c:v>
                </c:pt>
              </c:strCache>
            </c:strRef>
          </c:cat>
          <c:val>
            <c:numRef>
              <c:f>'Климатски ризици'!$N$56:$N$62</c:f>
            </c:numRef>
          </c:val>
          <c:extLst>
            <c:ext xmlns:c16="http://schemas.microsoft.com/office/drawing/2014/chart" uri="{C3380CC4-5D6E-409C-BE32-E72D297353CC}">
              <c16:uniqueId val="{0000000B-5388-4021-9BD1-F2EA6101D130}"/>
            </c:ext>
          </c:extLst>
        </c:ser>
        <c:ser>
          <c:idx val="12"/>
          <c:order val="12"/>
          <c:tx>
            <c:strRef>
              <c:f>'Климатски ризици'!$O$55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accent1">
                    <a:lumMod val="80000"/>
                    <a:lumOff val="20000"/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80000"/>
                    <a:lumOff val="20000"/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80000"/>
                    <a:lumOff val="20000"/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lumMod val="80000"/>
                  <a:lumOff val="20000"/>
                  <a:shade val="95000"/>
                </a:schemeClr>
              </a:solidFill>
              <a:round/>
            </a:ln>
            <a:effectLst/>
          </c:spPr>
          <c:invertIfNegative val="0"/>
          <c:cat>
            <c:strRef>
              <c:f>'Климатски ризици'!$B$56:$B$62</c:f>
              <c:strCache>
                <c:ptCount val="7"/>
                <c:pt idx="0">
                  <c:v>ВК: Кредитна изложеност на банките врз основа на кредитите на нефинансиските друштва во климатски чувствителни дејности4 (во 000 MKD)</c:v>
                </c:pt>
                <c:pt idx="1">
                  <c:v>Фосилни горива</c:v>
                </c:pt>
                <c:pt idx="2">
                  <c:v>Комунални услуги</c:v>
                </c:pt>
                <c:pt idx="3">
                  <c:v>Енергетско интензивни дејности</c:v>
                </c:pt>
                <c:pt idx="4">
                  <c:v>Градежништво</c:v>
                </c:pt>
                <c:pt idx="5">
                  <c:v>Транспорт</c:v>
                </c:pt>
                <c:pt idx="6">
                  <c:v>Земјоделство</c:v>
                </c:pt>
              </c:strCache>
            </c:strRef>
          </c:cat>
          <c:val>
            <c:numRef>
              <c:f>'Климатски ризици'!$O$56:$O$62</c:f>
            </c:numRef>
          </c:val>
          <c:extLst>
            <c:ext xmlns:c16="http://schemas.microsoft.com/office/drawing/2014/chart" uri="{C3380CC4-5D6E-409C-BE32-E72D297353CC}">
              <c16:uniqueId val="{0000000C-5388-4021-9BD1-F2EA6101D130}"/>
            </c:ext>
          </c:extLst>
        </c:ser>
        <c:ser>
          <c:idx val="13"/>
          <c:order val="13"/>
          <c:tx>
            <c:strRef>
              <c:f>'Климатски ризици'!$P$55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accent2">
                    <a:lumMod val="80000"/>
                    <a:lumOff val="20000"/>
                    <a:lumMod val="110000"/>
                    <a:satMod val="105000"/>
                    <a:tint val="67000"/>
                  </a:schemeClr>
                </a:gs>
                <a:gs pos="50000">
                  <a:schemeClr val="accent2">
                    <a:lumMod val="80000"/>
                    <a:lumOff val="20000"/>
                    <a:lumMod val="105000"/>
                    <a:satMod val="103000"/>
                    <a:tint val="73000"/>
                  </a:schemeClr>
                </a:gs>
                <a:gs pos="100000">
                  <a:schemeClr val="accent2">
                    <a:lumMod val="80000"/>
                    <a:lumOff val="20000"/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2">
                  <a:lumMod val="80000"/>
                  <a:lumOff val="20000"/>
                  <a:shade val="95000"/>
                </a:schemeClr>
              </a:solidFill>
              <a:round/>
            </a:ln>
            <a:effectLst/>
          </c:spPr>
          <c:invertIfNegative val="0"/>
          <c:cat>
            <c:strRef>
              <c:f>'Климатски ризици'!$B$56:$B$62</c:f>
              <c:strCache>
                <c:ptCount val="7"/>
                <c:pt idx="0">
                  <c:v>ВК: Кредитна изложеност на банките врз основа на кредитите на нефинансиските друштва во климатски чувствителни дејности4 (во 000 MKD)</c:v>
                </c:pt>
                <c:pt idx="1">
                  <c:v>Фосилни горива</c:v>
                </c:pt>
                <c:pt idx="2">
                  <c:v>Комунални услуги</c:v>
                </c:pt>
                <c:pt idx="3">
                  <c:v>Енергетско интензивни дејности</c:v>
                </c:pt>
                <c:pt idx="4">
                  <c:v>Градежништво</c:v>
                </c:pt>
                <c:pt idx="5">
                  <c:v>Транспорт</c:v>
                </c:pt>
                <c:pt idx="6">
                  <c:v>Земјоделство</c:v>
                </c:pt>
              </c:strCache>
            </c:strRef>
          </c:cat>
          <c:val>
            <c:numRef>
              <c:f>'Климатски ризици'!$P$56:$P$62</c:f>
            </c:numRef>
          </c:val>
          <c:extLst>
            <c:ext xmlns:c16="http://schemas.microsoft.com/office/drawing/2014/chart" uri="{C3380CC4-5D6E-409C-BE32-E72D297353CC}">
              <c16:uniqueId val="{0000000D-5388-4021-9BD1-F2EA6101D130}"/>
            </c:ext>
          </c:extLst>
        </c:ser>
        <c:ser>
          <c:idx val="14"/>
          <c:order val="14"/>
          <c:tx>
            <c:strRef>
              <c:f>'Климатски ризици'!$Q$55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accent3">
                    <a:lumMod val="80000"/>
                    <a:lumOff val="20000"/>
                    <a:lumMod val="110000"/>
                    <a:satMod val="105000"/>
                    <a:tint val="67000"/>
                  </a:schemeClr>
                </a:gs>
                <a:gs pos="50000">
                  <a:schemeClr val="accent3">
                    <a:lumMod val="80000"/>
                    <a:lumOff val="20000"/>
                    <a:lumMod val="105000"/>
                    <a:satMod val="103000"/>
                    <a:tint val="73000"/>
                  </a:schemeClr>
                </a:gs>
                <a:gs pos="100000">
                  <a:schemeClr val="accent3">
                    <a:lumMod val="80000"/>
                    <a:lumOff val="20000"/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3">
                  <a:lumMod val="80000"/>
                  <a:lumOff val="20000"/>
                  <a:shade val="95000"/>
                </a:schemeClr>
              </a:solidFill>
              <a:round/>
            </a:ln>
            <a:effectLst/>
          </c:spPr>
          <c:invertIfNegative val="0"/>
          <c:cat>
            <c:strRef>
              <c:f>'Климатски ризици'!$B$56:$B$62</c:f>
              <c:strCache>
                <c:ptCount val="7"/>
                <c:pt idx="0">
                  <c:v>ВК: Кредитна изложеност на банките врз основа на кредитите на нефинансиските друштва во климатски чувствителни дејности4 (во 000 MKD)</c:v>
                </c:pt>
                <c:pt idx="1">
                  <c:v>Фосилни горива</c:v>
                </c:pt>
                <c:pt idx="2">
                  <c:v>Комунални услуги</c:v>
                </c:pt>
                <c:pt idx="3">
                  <c:v>Енергетско интензивни дејности</c:v>
                </c:pt>
                <c:pt idx="4">
                  <c:v>Градежништво</c:v>
                </c:pt>
                <c:pt idx="5">
                  <c:v>Транспорт</c:v>
                </c:pt>
                <c:pt idx="6">
                  <c:v>Земјоделство</c:v>
                </c:pt>
              </c:strCache>
            </c:strRef>
          </c:cat>
          <c:val>
            <c:numRef>
              <c:f>'Климатски ризици'!$Q$56:$Q$62</c:f>
            </c:numRef>
          </c:val>
          <c:extLst>
            <c:ext xmlns:c16="http://schemas.microsoft.com/office/drawing/2014/chart" uri="{C3380CC4-5D6E-409C-BE32-E72D297353CC}">
              <c16:uniqueId val="{0000000E-5388-4021-9BD1-F2EA6101D130}"/>
            </c:ext>
          </c:extLst>
        </c:ser>
        <c:ser>
          <c:idx val="15"/>
          <c:order val="15"/>
          <c:tx>
            <c:strRef>
              <c:f>'Климатски ризици'!$R$55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accent4">
                    <a:lumMod val="80000"/>
                    <a:lumOff val="20000"/>
                    <a:lumMod val="110000"/>
                    <a:satMod val="105000"/>
                    <a:tint val="67000"/>
                  </a:schemeClr>
                </a:gs>
                <a:gs pos="50000">
                  <a:schemeClr val="accent4">
                    <a:lumMod val="80000"/>
                    <a:lumOff val="20000"/>
                    <a:lumMod val="105000"/>
                    <a:satMod val="103000"/>
                    <a:tint val="73000"/>
                  </a:schemeClr>
                </a:gs>
                <a:gs pos="100000">
                  <a:schemeClr val="accent4">
                    <a:lumMod val="80000"/>
                    <a:lumOff val="20000"/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4">
                  <a:lumMod val="80000"/>
                  <a:lumOff val="20000"/>
                  <a:shade val="95000"/>
                </a:schemeClr>
              </a:solidFill>
              <a:round/>
            </a:ln>
            <a:effectLst/>
          </c:spPr>
          <c:invertIfNegative val="0"/>
          <c:cat>
            <c:strRef>
              <c:f>'Климатски ризици'!$B$56:$B$62</c:f>
              <c:strCache>
                <c:ptCount val="7"/>
                <c:pt idx="0">
                  <c:v>ВК: Кредитна изложеност на банките врз основа на кредитите на нефинансиските друштва во климатски чувствителни дејности4 (во 000 MKD)</c:v>
                </c:pt>
                <c:pt idx="1">
                  <c:v>Фосилни горива</c:v>
                </c:pt>
                <c:pt idx="2">
                  <c:v>Комунални услуги</c:v>
                </c:pt>
                <c:pt idx="3">
                  <c:v>Енергетско интензивни дејности</c:v>
                </c:pt>
                <c:pt idx="4">
                  <c:v>Градежништво</c:v>
                </c:pt>
                <c:pt idx="5">
                  <c:v>Транспорт</c:v>
                </c:pt>
                <c:pt idx="6">
                  <c:v>Земјоделство</c:v>
                </c:pt>
              </c:strCache>
            </c:strRef>
          </c:cat>
          <c:val>
            <c:numRef>
              <c:f>'Климатски ризици'!$R$56:$R$62</c:f>
            </c:numRef>
          </c:val>
          <c:extLst>
            <c:ext xmlns:c16="http://schemas.microsoft.com/office/drawing/2014/chart" uri="{C3380CC4-5D6E-409C-BE32-E72D297353CC}">
              <c16:uniqueId val="{0000000F-5388-4021-9BD1-F2EA6101D130}"/>
            </c:ext>
          </c:extLst>
        </c:ser>
        <c:ser>
          <c:idx val="16"/>
          <c:order val="16"/>
          <c:tx>
            <c:strRef>
              <c:f>'Климатски ризици'!$S$55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accent5">
                    <a:lumMod val="80000"/>
                    <a:lumOff val="20000"/>
                    <a:lumMod val="110000"/>
                    <a:satMod val="105000"/>
                    <a:tint val="67000"/>
                  </a:schemeClr>
                </a:gs>
                <a:gs pos="50000">
                  <a:schemeClr val="accent5">
                    <a:lumMod val="80000"/>
                    <a:lumOff val="20000"/>
                    <a:lumMod val="105000"/>
                    <a:satMod val="103000"/>
                    <a:tint val="73000"/>
                  </a:schemeClr>
                </a:gs>
                <a:gs pos="100000">
                  <a:schemeClr val="accent5">
                    <a:lumMod val="80000"/>
                    <a:lumOff val="20000"/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5">
                  <a:lumMod val="80000"/>
                  <a:lumOff val="20000"/>
                  <a:shade val="95000"/>
                </a:schemeClr>
              </a:solidFill>
              <a:round/>
            </a:ln>
            <a:effectLst/>
          </c:spPr>
          <c:invertIfNegative val="0"/>
          <c:cat>
            <c:strRef>
              <c:f>'Климатски ризици'!$B$56:$B$62</c:f>
              <c:strCache>
                <c:ptCount val="7"/>
                <c:pt idx="0">
                  <c:v>ВК: Кредитна изложеност на банките врз основа на кредитите на нефинансиските друштва во климатски чувствителни дејности4 (во 000 MKD)</c:v>
                </c:pt>
                <c:pt idx="1">
                  <c:v>Фосилни горива</c:v>
                </c:pt>
                <c:pt idx="2">
                  <c:v>Комунални услуги</c:v>
                </c:pt>
                <c:pt idx="3">
                  <c:v>Енергетско интензивни дејности</c:v>
                </c:pt>
                <c:pt idx="4">
                  <c:v>Градежништво</c:v>
                </c:pt>
                <c:pt idx="5">
                  <c:v>Транспорт</c:v>
                </c:pt>
                <c:pt idx="6">
                  <c:v>Земјоделство</c:v>
                </c:pt>
              </c:strCache>
            </c:strRef>
          </c:cat>
          <c:val>
            <c:numRef>
              <c:f>'Климатски ризици'!$S$56:$S$62</c:f>
            </c:numRef>
          </c:val>
          <c:extLst>
            <c:ext xmlns:c16="http://schemas.microsoft.com/office/drawing/2014/chart" uri="{C3380CC4-5D6E-409C-BE32-E72D297353CC}">
              <c16:uniqueId val="{00000010-5388-4021-9BD1-F2EA6101D130}"/>
            </c:ext>
          </c:extLst>
        </c:ser>
        <c:ser>
          <c:idx val="17"/>
          <c:order val="17"/>
          <c:tx>
            <c:strRef>
              <c:f>'Климатски ризици'!$T$55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accent6">
                    <a:lumMod val="80000"/>
                    <a:lumOff val="20000"/>
                    <a:lumMod val="110000"/>
                    <a:satMod val="105000"/>
                    <a:tint val="67000"/>
                  </a:schemeClr>
                </a:gs>
                <a:gs pos="50000">
                  <a:schemeClr val="accent6">
                    <a:lumMod val="80000"/>
                    <a:lumOff val="20000"/>
                    <a:lumMod val="105000"/>
                    <a:satMod val="103000"/>
                    <a:tint val="73000"/>
                  </a:schemeClr>
                </a:gs>
                <a:gs pos="100000">
                  <a:schemeClr val="accent6">
                    <a:lumMod val="80000"/>
                    <a:lumOff val="20000"/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6">
                  <a:lumMod val="80000"/>
                  <a:lumOff val="20000"/>
                  <a:shade val="95000"/>
                </a:schemeClr>
              </a:solidFill>
              <a:round/>
            </a:ln>
            <a:effectLst/>
          </c:spPr>
          <c:invertIfNegative val="0"/>
          <c:cat>
            <c:strRef>
              <c:f>'Климатски ризици'!$B$56:$B$62</c:f>
              <c:strCache>
                <c:ptCount val="7"/>
                <c:pt idx="0">
                  <c:v>ВК: Кредитна изложеност на банките врз основа на кредитите на нефинансиските друштва во климатски чувствителни дејности4 (во 000 MKD)</c:v>
                </c:pt>
                <c:pt idx="1">
                  <c:v>Фосилни горива</c:v>
                </c:pt>
                <c:pt idx="2">
                  <c:v>Комунални услуги</c:v>
                </c:pt>
                <c:pt idx="3">
                  <c:v>Енергетско интензивни дејности</c:v>
                </c:pt>
                <c:pt idx="4">
                  <c:v>Градежништво</c:v>
                </c:pt>
                <c:pt idx="5">
                  <c:v>Транспорт</c:v>
                </c:pt>
                <c:pt idx="6">
                  <c:v>Земјоделство</c:v>
                </c:pt>
              </c:strCache>
            </c:strRef>
          </c:cat>
          <c:val>
            <c:numRef>
              <c:f>'Климатски ризици'!$T$56:$T$62</c:f>
            </c:numRef>
          </c:val>
          <c:extLst>
            <c:ext xmlns:c16="http://schemas.microsoft.com/office/drawing/2014/chart" uri="{C3380CC4-5D6E-409C-BE32-E72D297353CC}">
              <c16:uniqueId val="{00000011-5388-4021-9BD1-F2EA6101D130}"/>
            </c:ext>
          </c:extLst>
        </c:ser>
        <c:ser>
          <c:idx val="18"/>
          <c:order val="18"/>
          <c:tx>
            <c:strRef>
              <c:f>'Климатски ризици'!$U$55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accent1">
                    <a:lumMod val="80000"/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80000"/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80000"/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lumMod val="80000"/>
                  <a:shade val="95000"/>
                </a:schemeClr>
              </a:solidFill>
              <a:round/>
            </a:ln>
            <a:effectLst/>
          </c:spPr>
          <c:invertIfNegative val="0"/>
          <c:cat>
            <c:strRef>
              <c:f>'Климатски ризици'!$B$56:$B$62</c:f>
              <c:strCache>
                <c:ptCount val="7"/>
                <c:pt idx="0">
                  <c:v>ВК: Кредитна изложеност на банките врз основа на кредитите на нефинансиските друштва во климатски чувствителни дејности4 (во 000 MKD)</c:v>
                </c:pt>
                <c:pt idx="1">
                  <c:v>Фосилни горива</c:v>
                </c:pt>
                <c:pt idx="2">
                  <c:v>Комунални услуги</c:v>
                </c:pt>
                <c:pt idx="3">
                  <c:v>Енергетско интензивни дејности</c:v>
                </c:pt>
                <c:pt idx="4">
                  <c:v>Градежништво</c:v>
                </c:pt>
                <c:pt idx="5">
                  <c:v>Транспорт</c:v>
                </c:pt>
                <c:pt idx="6">
                  <c:v>Земјоделство</c:v>
                </c:pt>
              </c:strCache>
            </c:strRef>
          </c:cat>
          <c:val>
            <c:numRef>
              <c:f>'Климатски ризици'!$U$56:$U$62</c:f>
            </c:numRef>
          </c:val>
          <c:extLst>
            <c:ext xmlns:c16="http://schemas.microsoft.com/office/drawing/2014/chart" uri="{C3380CC4-5D6E-409C-BE32-E72D297353CC}">
              <c16:uniqueId val="{00000012-5388-4021-9BD1-F2EA6101D130}"/>
            </c:ext>
          </c:extLst>
        </c:ser>
        <c:ser>
          <c:idx val="19"/>
          <c:order val="19"/>
          <c:tx>
            <c:strRef>
              <c:f>'Климатски ризици'!$V$55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accent2">
                    <a:lumMod val="80000"/>
                    <a:lumMod val="110000"/>
                    <a:satMod val="105000"/>
                    <a:tint val="67000"/>
                  </a:schemeClr>
                </a:gs>
                <a:gs pos="50000">
                  <a:schemeClr val="accent2">
                    <a:lumMod val="80000"/>
                    <a:lumMod val="105000"/>
                    <a:satMod val="103000"/>
                    <a:tint val="73000"/>
                  </a:schemeClr>
                </a:gs>
                <a:gs pos="100000">
                  <a:schemeClr val="accent2">
                    <a:lumMod val="80000"/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2">
                  <a:lumMod val="80000"/>
                  <a:shade val="95000"/>
                </a:schemeClr>
              </a:solidFill>
              <a:round/>
            </a:ln>
            <a:effectLst/>
          </c:spPr>
          <c:invertIfNegative val="0"/>
          <c:cat>
            <c:strRef>
              <c:f>'Климатски ризици'!$B$56:$B$62</c:f>
              <c:strCache>
                <c:ptCount val="7"/>
                <c:pt idx="0">
                  <c:v>ВК: Кредитна изложеност на банките врз основа на кредитите на нефинансиските друштва во климатски чувствителни дејности4 (во 000 MKD)</c:v>
                </c:pt>
                <c:pt idx="1">
                  <c:v>Фосилни горива</c:v>
                </c:pt>
                <c:pt idx="2">
                  <c:v>Комунални услуги</c:v>
                </c:pt>
                <c:pt idx="3">
                  <c:v>Енергетско интензивни дејности</c:v>
                </c:pt>
                <c:pt idx="4">
                  <c:v>Градежништво</c:v>
                </c:pt>
                <c:pt idx="5">
                  <c:v>Транспорт</c:v>
                </c:pt>
                <c:pt idx="6">
                  <c:v>Земјоделство</c:v>
                </c:pt>
              </c:strCache>
            </c:strRef>
          </c:cat>
          <c:val>
            <c:numRef>
              <c:f>'Климатски ризици'!$V$56:$V$62</c:f>
            </c:numRef>
          </c:val>
          <c:extLst>
            <c:ext xmlns:c16="http://schemas.microsoft.com/office/drawing/2014/chart" uri="{C3380CC4-5D6E-409C-BE32-E72D297353CC}">
              <c16:uniqueId val="{00000013-5388-4021-9BD1-F2EA6101D130}"/>
            </c:ext>
          </c:extLst>
        </c:ser>
        <c:ser>
          <c:idx val="20"/>
          <c:order val="20"/>
          <c:tx>
            <c:strRef>
              <c:f>'Климатски ризици'!$W$55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accent3">
                    <a:lumMod val="80000"/>
                    <a:lumMod val="110000"/>
                    <a:satMod val="105000"/>
                    <a:tint val="67000"/>
                  </a:schemeClr>
                </a:gs>
                <a:gs pos="50000">
                  <a:schemeClr val="accent3">
                    <a:lumMod val="80000"/>
                    <a:lumMod val="105000"/>
                    <a:satMod val="103000"/>
                    <a:tint val="73000"/>
                  </a:schemeClr>
                </a:gs>
                <a:gs pos="100000">
                  <a:schemeClr val="accent3">
                    <a:lumMod val="80000"/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3">
                  <a:lumMod val="80000"/>
                  <a:shade val="95000"/>
                </a:schemeClr>
              </a:solidFill>
              <a:round/>
            </a:ln>
            <a:effectLst/>
          </c:spPr>
          <c:invertIfNegative val="0"/>
          <c:cat>
            <c:strRef>
              <c:f>'Климатски ризици'!$B$56:$B$62</c:f>
              <c:strCache>
                <c:ptCount val="7"/>
                <c:pt idx="0">
                  <c:v>ВК: Кредитна изложеност на банките врз основа на кредитите на нефинансиските друштва во климатски чувствителни дејности4 (во 000 MKD)</c:v>
                </c:pt>
                <c:pt idx="1">
                  <c:v>Фосилни горива</c:v>
                </c:pt>
                <c:pt idx="2">
                  <c:v>Комунални услуги</c:v>
                </c:pt>
                <c:pt idx="3">
                  <c:v>Енергетско интензивни дејности</c:v>
                </c:pt>
                <c:pt idx="4">
                  <c:v>Градежништво</c:v>
                </c:pt>
                <c:pt idx="5">
                  <c:v>Транспорт</c:v>
                </c:pt>
                <c:pt idx="6">
                  <c:v>Земјоделство</c:v>
                </c:pt>
              </c:strCache>
            </c:strRef>
          </c:cat>
          <c:val>
            <c:numRef>
              <c:f>'Климатски ризици'!$W$56:$W$62</c:f>
            </c:numRef>
          </c:val>
          <c:extLst>
            <c:ext xmlns:c16="http://schemas.microsoft.com/office/drawing/2014/chart" uri="{C3380CC4-5D6E-409C-BE32-E72D297353CC}">
              <c16:uniqueId val="{00000014-5388-4021-9BD1-F2EA6101D130}"/>
            </c:ext>
          </c:extLst>
        </c:ser>
        <c:ser>
          <c:idx val="21"/>
          <c:order val="21"/>
          <c:tx>
            <c:strRef>
              <c:f>'Климатски ризици'!$X$55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accent4">
                    <a:lumMod val="80000"/>
                    <a:lumMod val="110000"/>
                    <a:satMod val="105000"/>
                    <a:tint val="67000"/>
                  </a:schemeClr>
                </a:gs>
                <a:gs pos="50000">
                  <a:schemeClr val="accent4">
                    <a:lumMod val="80000"/>
                    <a:lumMod val="105000"/>
                    <a:satMod val="103000"/>
                    <a:tint val="73000"/>
                  </a:schemeClr>
                </a:gs>
                <a:gs pos="100000">
                  <a:schemeClr val="accent4">
                    <a:lumMod val="80000"/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4">
                  <a:lumMod val="80000"/>
                  <a:shade val="95000"/>
                </a:schemeClr>
              </a:solidFill>
              <a:round/>
            </a:ln>
            <a:effectLst/>
          </c:spPr>
          <c:invertIfNegative val="0"/>
          <c:cat>
            <c:strRef>
              <c:f>'Климатски ризици'!$B$56:$B$62</c:f>
              <c:strCache>
                <c:ptCount val="7"/>
                <c:pt idx="0">
                  <c:v>ВК: Кредитна изложеност на банките врз основа на кредитите на нефинансиските друштва во климатски чувствителни дејности4 (во 000 MKD)</c:v>
                </c:pt>
                <c:pt idx="1">
                  <c:v>Фосилни горива</c:v>
                </c:pt>
                <c:pt idx="2">
                  <c:v>Комунални услуги</c:v>
                </c:pt>
                <c:pt idx="3">
                  <c:v>Енергетско интензивни дејности</c:v>
                </c:pt>
                <c:pt idx="4">
                  <c:v>Градежништво</c:v>
                </c:pt>
                <c:pt idx="5">
                  <c:v>Транспорт</c:v>
                </c:pt>
                <c:pt idx="6">
                  <c:v>Земјоделство</c:v>
                </c:pt>
              </c:strCache>
            </c:strRef>
          </c:cat>
          <c:val>
            <c:numRef>
              <c:f>'Климатски ризици'!$X$56:$X$62</c:f>
            </c:numRef>
          </c:val>
          <c:extLst>
            <c:ext xmlns:c16="http://schemas.microsoft.com/office/drawing/2014/chart" uri="{C3380CC4-5D6E-409C-BE32-E72D297353CC}">
              <c16:uniqueId val="{00000015-5388-4021-9BD1-F2EA6101D130}"/>
            </c:ext>
          </c:extLst>
        </c:ser>
        <c:ser>
          <c:idx val="22"/>
          <c:order val="22"/>
          <c:tx>
            <c:strRef>
              <c:f>'Климатски ризици'!$Y$55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accent5">
                    <a:lumMod val="80000"/>
                    <a:lumMod val="110000"/>
                    <a:satMod val="105000"/>
                    <a:tint val="67000"/>
                  </a:schemeClr>
                </a:gs>
                <a:gs pos="50000">
                  <a:schemeClr val="accent5">
                    <a:lumMod val="80000"/>
                    <a:lumMod val="105000"/>
                    <a:satMod val="103000"/>
                    <a:tint val="73000"/>
                  </a:schemeClr>
                </a:gs>
                <a:gs pos="100000">
                  <a:schemeClr val="accent5">
                    <a:lumMod val="80000"/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5">
                  <a:lumMod val="80000"/>
                  <a:shade val="95000"/>
                </a:schemeClr>
              </a:solidFill>
              <a:round/>
            </a:ln>
            <a:effectLst/>
          </c:spPr>
          <c:invertIfNegative val="0"/>
          <c:cat>
            <c:strRef>
              <c:f>'Климатски ризици'!$B$56:$B$62</c:f>
              <c:strCache>
                <c:ptCount val="7"/>
                <c:pt idx="0">
                  <c:v>ВК: Кредитна изложеност на банките врз основа на кредитите на нефинансиските друштва во климатски чувствителни дејности4 (во 000 MKD)</c:v>
                </c:pt>
                <c:pt idx="1">
                  <c:v>Фосилни горива</c:v>
                </c:pt>
                <c:pt idx="2">
                  <c:v>Комунални услуги</c:v>
                </c:pt>
                <c:pt idx="3">
                  <c:v>Енергетско интензивни дејности</c:v>
                </c:pt>
                <c:pt idx="4">
                  <c:v>Градежништво</c:v>
                </c:pt>
                <c:pt idx="5">
                  <c:v>Транспорт</c:v>
                </c:pt>
                <c:pt idx="6">
                  <c:v>Земјоделство</c:v>
                </c:pt>
              </c:strCache>
            </c:strRef>
          </c:cat>
          <c:val>
            <c:numRef>
              <c:f>'Климатски ризици'!$Y$56:$Y$62</c:f>
            </c:numRef>
          </c:val>
          <c:extLst>
            <c:ext xmlns:c16="http://schemas.microsoft.com/office/drawing/2014/chart" uri="{C3380CC4-5D6E-409C-BE32-E72D297353CC}">
              <c16:uniqueId val="{00000016-5388-4021-9BD1-F2EA6101D130}"/>
            </c:ext>
          </c:extLst>
        </c:ser>
        <c:ser>
          <c:idx val="23"/>
          <c:order val="23"/>
          <c:tx>
            <c:strRef>
              <c:f>'Климатски ризици'!$Z$55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accent6">
                    <a:lumMod val="80000"/>
                    <a:lumMod val="110000"/>
                    <a:satMod val="105000"/>
                    <a:tint val="67000"/>
                  </a:schemeClr>
                </a:gs>
                <a:gs pos="50000">
                  <a:schemeClr val="accent6">
                    <a:lumMod val="80000"/>
                    <a:lumMod val="105000"/>
                    <a:satMod val="103000"/>
                    <a:tint val="73000"/>
                  </a:schemeClr>
                </a:gs>
                <a:gs pos="100000">
                  <a:schemeClr val="accent6">
                    <a:lumMod val="80000"/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6">
                  <a:lumMod val="80000"/>
                  <a:shade val="95000"/>
                </a:schemeClr>
              </a:solidFill>
              <a:round/>
            </a:ln>
            <a:effectLst/>
          </c:spPr>
          <c:invertIfNegative val="0"/>
          <c:cat>
            <c:strRef>
              <c:f>'Климатски ризици'!$B$56:$B$62</c:f>
              <c:strCache>
                <c:ptCount val="7"/>
                <c:pt idx="0">
                  <c:v>ВК: Кредитна изложеност на банките врз основа на кредитите на нефинансиските друштва во климатски чувствителни дејности4 (во 000 MKD)</c:v>
                </c:pt>
                <c:pt idx="1">
                  <c:v>Фосилни горива</c:v>
                </c:pt>
                <c:pt idx="2">
                  <c:v>Комунални услуги</c:v>
                </c:pt>
                <c:pt idx="3">
                  <c:v>Енергетско интензивни дејности</c:v>
                </c:pt>
                <c:pt idx="4">
                  <c:v>Градежништво</c:v>
                </c:pt>
                <c:pt idx="5">
                  <c:v>Транспорт</c:v>
                </c:pt>
                <c:pt idx="6">
                  <c:v>Земјоделство</c:v>
                </c:pt>
              </c:strCache>
            </c:strRef>
          </c:cat>
          <c:val>
            <c:numRef>
              <c:f>'Климатски ризици'!$Z$56:$Z$62</c:f>
            </c:numRef>
          </c:val>
          <c:extLst>
            <c:ext xmlns:c16="http://schemas.microsoft.com/office/drawing/2014/chart" uri="{C3380CC4-5D6E-409C-BE32-E72D297353CC}">
              <c16:uniqueId val="{00000017-5388-4021-9BD1-F2EA6101D130}"/>
            </c:ext>
          </c:extLst>
        </c:ser>
        <c:ser>
          <c:idx val="24"/>
          <c:order val="24"/>
          <c:tx>
            <c:strRef>
              <c:f>'Климатски ризици'!$AA$55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accent1">
                    <a:lumMod val="60000"/>
                    <a:lumOff val="40000"/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60000"/>
                    <a:lumOff val="40000"/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60000"/>
                    <a:lumOff val="40000"/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lumMod val="60000"/>
                  <a:lumOff val="40000"/>
                  <a:shade val="95000"/>
                </a:schemeClr>
              </a:solidFill>
              <a:round/>
            </a:ln>
            <a:effectLst/>
          </c:spPr>
          <c:invertIfNegative val="0"/>
          <c:cat>
            <c:strRef>
              <c:f>'Климатски ризици'!$B$56:$B$62</c:f>
              <c:strCache>
                <c:ptCount val="7"/>
                <c:pt idx="0">
                  <c:v>ВК: Кредитна изложеност на банките врз основа на кредитите на нефинансиските друштва во климатски чувствителни дејности4 (во 000 MKD)</c:v>
                </c:pt>
                <c:pt idx="1">
                  <c:v>Фосилни горива</c:v>
                </c:pt>
                <c:pt idx="2">
                  <c:v>Комунални услуги</c:v>
                </c:pt>
                <c:pt idx="3">
                  <c:v>Енергетско интензивни дејности</c:v>
                </c:pt>
                <c:pt idx="4">
                  <c:v>Градежништво</c:v>
                </c:pt>
                <c:pt idx="5">
                  <c:v>Транспорт</c:v>
                </c:pt>
                <c:pt idx="6">
                  <c:v>Земјоделство</c:v>
                </c:pt>
              </c:strCache>
            </c:strRef>
          </c:cat>
          <c:val>
            <c:numRef>
              <c:f>'Климатски ризици'!$AA$56:$AA$62</c:f>
            </c:numRef>
          </c:val>
          <c:extLst>
            <c:ext xmlns:c16="http://schemas.microsoft.com/office/drawing/2014/chart" uri="{C3380CC4-5D6E-409C-BE32-E72D297353CC}">
              <c16:uniqueId val="{00000018-5388-4021-9BD1-F2EA6101D130}"/>
            </c:ext>
          </c:extLst>
        </c:ser>
        <c:ser>
          <c:idx val="25"/>
          <c:order val="25"/>
          <c:tx>
            <c:strRef>
              <c:f>'Климатски ризици'!$AB$55</c:f>
              <c:strCache>
                <c:ptCount val="1"/>
                <c:pt idx="0">
                  <c:v>2017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60000"/>
                    <a:lumOff val="40000"/>
                    <a:lumMod val="110000"/>
                    <a:satMod val="105000"/>
                    <a:tint val="67000"/>
                  </a:schemeClr>
                </a:gs>
                <a:gs pos="50000">
                  <a:schemeClr val="accent2">
                    <a:lumMod val="60000"/>
                    <a:lumOff val="40000"/>
                    <a:lumMod val="105000"/>
                    <a:satMod val="103000"/>
                    <a:tint val="73000"/>
                  </a:schemeClr>
                </a:gs>
                <a:gs pos="100000">
                  <a:schemeClr val="accent2">
                    <a:lumMod val="60000"/>
                    <a:lumOff val="40000"/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2">
                  <a:lumMod val="60000"/>
                  <a:lumOff val="40000"/>
                  <a:shade val="95000"/>
                </a:schemeClr>
              </a:solidFill>
              <a:round/>
            </a:ln>
            <a:effectLst/>
          </c:spPr>
          <c:invertIfNegative val="0"/>
          <c:cat>
            <c:strRef>
              <c:f>'Климатски ризици'!$B$56:$B$62</c:f>
              <c:strCache>
                <c:ptCount val="7"/>
                <c:pt idx="0">
                  <c:v>ВК: Кредитна изложеност на банките врз основа на кредитите на нефинансиските друштва во климатски чувствителни дејности4 (во 000 MKD)</c:v>
                </c:pt>
                <c:pt idx="1">
                  <c:v>Фосилни горива</c:v>
                </c:pt>
                <c:pt idx="2">
                  <c:v>Комунални услуги</c:v>
                </c:pt>
                <c:pt idx="3">
                  <c:v>Енергетско интензивни дејности</c:v>
                </c:pt>
                <c:pt idx="4">
                  <c:v>Градежништво</c:v>
                </c:pt>
                <c:pt idx="5">
                  <c:v>Транспорт</c:v>
                </c:pt>
                <c:pt idx="6">
                  <c:v>Земјоделство</c:v>
                </c:pt>
              </c:strCache>
            </c:strRef>
          </c:cat>
          <c:val>
            <c:numRef>
              <c:f>'Климатски ризици'!$AB$56:$AB$62</c:f>
              <c:numCache>
                <c:formatCode>#,##0</c:formatCode>
                <c:ptCount val="7"/>
                <c:pt idx="0">
                  <c:v>108624891</c:v>
                </c:pt>
                <c:pt idx="1">
                  <c:v>10184994</c:v>
                </c:pt>
                <c:pt idx="2">
                  <c:v>15531517</c:v>
                </c:pt>
                <c:pt idx="3">
                  <c:v>25823231</c:v>
                </c:pt>
                <c:pt idx="4">
                  <c:v>28850095</c:v>
                </c:pt>
                <c:pt idx="5">
                  <c:v>23326012</c:v>
                </c:pt>
                <c:pt idx="6">
                  <c:v>4909042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9-5388-4021-9BD1-F2EA6101D130}"/>
            </c:ext>
          </c:extLst>
        </c:ser>
        <c:ser>
          <c:idx val="26"/>
          <c:order val="26"/>
          <c:tx>
            <c:strRef>
              <c:f>'Климатски ризици'!$AC$55</c:f>
              <c:strCache>
                <c:ptCount val="1"/>
                <c:pt idx="0">
                  <c:v>2018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lumMod val="60000"/>
                    <a:lumOff val="40000"/>
                    <a:lumMod val="110000"/>
                    <a:satMod val="105000"/>
                    <a:tint val="67000"/>
                  </a:schemeClr>
                </a:gs>
                <a:gs pos="50000">
                  <a:schemeClr val="accent3">
                    <a:lumMod val="60000"/>
                    <a:lumOff val="40000"/>
                    <a:lumMod val="105000"/>
                    <a:satMod val="103000"/>
                    <a:tint val="73000"/>
                  </a:schemeClr>
                </a:gs>
                <a:gs pos="100000">
                  <a:schemeClr val="accent3">
                    <a:lumMod val="60000"/>
                    <a:lumOff val="40000"/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3">
                  <a:lumMod val="60000"/>
                  <a:lumOff val="40000"/>
                  <a:shade val="95000"/>
                </a:schemeClr>
              </a:solidFill>
              <a:round/>
            </a:ln>
            <a:effectLst/>
          </c:spPr>
          <c:invertIfNegative val="0"/>
          <c:cat>
            <c:strRef>
              <c:f>'Климатски ризици'!$B$56:$B$62</c:f>
              <c:strCache>
                <c:ptCount val="7"/>
                <c:pt idx="0">
                  <c:v>ВК: Кредитна изложеност на банките врз основа на кредитите на нефинансиските друштва во климатски чувствителни дејности4 (во 000 MKD)</c:v>
                </c:pt>
                <c:pt idx="1">
                  <c:v>Фосилни горива</c:v>
                </c:pt>
                <c:pt idx="2">
                  <c:v>Комунални услуги</c:v>
                </c:pt>
                <c:pt idx="3">
                  <c:v>Енергетско интензивни дејности</c:v>
                </c:pt>
                <c:pt idx="4">
                  <c:v>Градежништво</c:v>
                </c:pt>
                <c:pt idx="5">
                  <c:v>Транспорт</c:v>
                </c:pt>
                <c:pt idx="6">
                  <c:v>Земјоделство</c:v>
                </c:pt>
              </c:strCache>
            </c:strRef>
          </c:cat>
          <c:val>
            <c:numRef>
              <c:f>'Климатски ризици'!$AC$56:$AC$62</c:f>
              <c:numCache>
                <c:formatCode>#,##0</c:formatCode>
                <c:ptCount val="7"/>
                <c:pt idx="0">
                  <c:v>108611723</c:v>
                </c:pt>
                <c:pt idx="1">
                  <c:v>9426158</c:v>
                </c:pt>
                <c:pt idx="2">
                  <c:v>14368063</c:v>
                </c:pt>
                <c:pt idx="3">
                  <c:v>23527724</c:v>
                </c:pt>
                <c:pt idx="4">
                  <c:v>32548173</c:v>
                </c:pt>
                <c:pt idx="5">
                  <c:v>23873735</c:v>
                </c:pt>
                <c:pt idx="6">
                  <c:v>4867870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5388-4021-9BD1-F2EA6101D130}"/>
            </c:ext>
          </c:extLst>
        </c:ser>
        <c:ser>
          <c:idx val="27"/>
          <c:order val="27"/>
          <c:tx>
            <c:strRef>
              <c:f>'Климатски ризици'!$AD$55</c:f>
              <c:strCache>
                <c:ptCount val="1"/>
                <c:pt idx="0">
                  <c:v>2019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lumMod val="60000"/>
                    <a:lumOff val="40000"/>
                    <a:lumMod val="110000"/>
                    <a:satMod val="105000"/>
                    <a:tint val="67000"/>
                  </a:schemeClr>
                </a:gs>
                <a:gs pos="50000">
                  <a:schemeClr val="accent4">
                    <a:lumMod val="60000"/>
                    <a:lumOff val="40000"/>
                    <a:lumMod val="105000"/>
                    <a:satMod val="103000"/>
                    <a:tint val="73000"/>
                  </a:schemeClr>
                </a:gs>
                <a:gs pos="100000">
                  <a:schemeClr val="accent4">
                    <a:lumMod val="60000"/>
                    <a:lumOff val="40000"/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4">
                  <a:lumMod val="60000"/>
                  <a:lumOff val="40000"/>
                  <a:shade val="95000"/>
                </a:schemeClr>
              </a:solidFill>
              <a:round/>
            </a:ln>
            <a:effectLst/>
          </c:spPr>
          <c:invertIfNegative val="0"/>
          <c:cat>
            <c:strRef>
              <c:f>'Климатски ризици'!$B$56:$B$62</c:f>
              <c:strCache>
                <c:ptCount val="7"/>
                <c:pt idx="0">
                  <c:v>ВК: Кредитна изложеност на банките врз основа на кредитите на нефинансиските друштва во климатски чувствителни дејности4 (во 000 MKD)</c:v>
                </c:pt>
                <c:pt idx="1">
                  <c:v>Фосилни горива</c:v>
                </c:pt>
                <c:pt idx="2">
                  <c:v>Комунални услуги</c:v>
                </c:pt>
                <c:pt idx="3">
                  <c:v>Енергетско интензивни дејности</c:v>
                </c:pt>
                <c:pt idx="4">
                  <c:v>Градежништво</c:v>
                </c:pt>
                <c:pt idx="5">
                  <c:v>Транспорт</c:v>
                </c:pt>
                <c:pt idx="6">
                  <c:v>Земјоделство</c:v>
                </c:pt>
              </c:strCache>
            </c:strRef>
          </c:cat>
          <c:val>
            <c:numRef>
              <c:f>'Климатски ризици'!$AD$56:$AD$62</c:f>
              <c:numCache>
                <c:formatCode>#,##0</c:formatCode>
                <c:ptCount val="7"/>
                <c:pt idx="0">
                  <c:v>114665584</c:v>
                </c:pt>
                <c:pt idx="1">
                  <c:v>10483231</c:v>
                </c:pt>
                <c:pt idx="2">
                  <c:v>12457365</c:v>
                </c:pt>
                <c:pt idx="3">
                  <c:v>26167894</c:v>
                </c:pt>
                <c:pt idx="4">
                  <c:v>34826592</c:v>
                </c:pt>
                <c:pt idx="5">
                  <c:v>25944962</c:v>
                </c:pt>
                <c:pt idx="6">
                  <c:v>4785540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B-5388-4021-9BD1-F2EA6101D130}"/>
            </c:ext>
          </c:extLst>
        </c:ser>
        <c:ser>
          <c:idx val="28"/>
          <c:order val="28"/>
          <c:tx>
            <c:strRef>
              <c:f>'Климатски ризици'!$AE$55</c:f>
              <c:strCache>
                <c:ptCount val="1"/>
                <c:pt idx="0">
                  <c:v>2020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lumMod val="60000"/>
                    <a:lumOff val="40000"/>
                    <a:lumMod val="110000"/>
                    <a:satMod val="105000"/>
                    <a:tint val="67000"/>
                  </a:schemeClr>
                </a:gs>
                <a:gs pos="50000">
                  <a:schemeClr val="accent5">
                    <a:lumMod val="60000"/>
                    <a:lumOff val="40000"/>
                    <a:lumMod val="105000"/>
                    <a:satMod val="103000"/>
                    <a:tint val="73000"/>
                  </a:schemeClr>
                </a:gs>
                <a:gs pos="100000">
                  <a:schemeClr val="accent5">
                    <a:lumMod val="60000"/>
                    <a:lumOff val="40000"/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5">
                  <a:lumMod val="60000"/>
                  <a:lumOff val="40000"/>
                  <a:shade val="95000"/>
                </a:schemeClr>
              </a:solidFill>
              <a:round/>
            </a:ln>
            <a:effectLst/>
          </c:spPr>
          <c:invertIfNegative val="0"/>
          <c:cat>
            <c:strRef>
              <c:f>'Климатски ризици'!$B$56:$B$62</c:f>
              <c:strCache>
                <c:ptCount val="7"/>
                <c:pt idx="0">
                  <c:v>ВК: Кредитна изложеност на банките врз основа на кредитите на нефинансиските друштва во климатски чувствителни дејности4 (во 000 MKD)</c:v>
                </c:pt>
                <c:pt idx="1">
                  <c:v>Фосилни горива</c:v>
                </c:pt>
                <c:pt idx="2">
                  <c:v>Комунални услуги</c:v>
                </c:pt>
                <c:pt idx="3">
                  <c:v>Енергетско интензивни дејности</c:v>
                </c:pt>
                <c:pt idx="4">
                  <c:v>Градежништво</c:v>
                </c:pt>
                <c:pt idx="5">
                  <c:v>Транспорт</c:v>
                </c:pt>
                <c:pt idx="6">
                  <c:v>Земјоделство</c:v>
                </c:pt>
              </c:strCache>
            </c:strRef>
          </c:cat>
          <c:val>
            <c:numRef>
              <c:f>'Климатски ризици'!$AE$56:$AE$62</c:f>
              <c:numCache>
                <c:formatCode>#,##0</c:formatCode>
                <c:ptCount val="7"/>
                <c:pt idx="0">
                  <c:v>123072258</c:v>
                </c:pt>
                <c:pt idx="1">
                  <c:v>11055220</c:v>
                </c:pt>
                <c:pt idx="2">
                  <c:v>13279623</c:v>
                </c:pt>
                <c:pt idx="3">
                  <c:v>29498806</c:v>
                </c:pt>
                <c:pt idx="4">
                  <c:v>36177965</c:v>
                </c:pt>
                <c:pt idx="5">
                  <c:v>27786316</c:v>
                </c:pt>
                <c:pt idx="6">
                  <c:v>5274328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C-5388-4021-9BD1-F2EA6101D130}"/>
            </c:ext>
          </c:extLst>
        </c:ser>
        <c:ser>
          <c:idx val="29"/>
          <c:order val="29"/>
          <c:tx>
            <c:strRef>
              <c:f>'Климатски ризици'!$AF$55</c:f>
              <c:strCache>
                <c:ptCount val="1"/>
                <c:pt idx="0">
                  <c:v>2021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lumMod val="60000"/>
                    <a:lumOff val="40000"/>
                    <a:lumMod val="110000"/>
                    <a:satMod val="105000"/>
                    <a:tint val="67000"/>
                  </a:schemeClr>
                </a:gs>
                <a:gs pos="50000">
                  <a:schemeClr val="accent6">
                    <a:lumMod val="60000"/>
                    <a:lumOff val="40000"/>
                    <a:lumMod val="105000"/>
                    <a:satMod val="103000"/>
                    <a:tint val="73000"/>
                  </a:schemeClr>
                </a:gs>
                <a:gs pos="100000">
                  <a:schemeClr val="accent6">
                    <a:lumMod val="60000"/>
                    <a:lumOff val="40000"/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6">
                  <a:lumMod val="60000"/>
                  <a:lumOff val="40000"/>
                  <a:shade val="95000"/>
                </a:schemeClr>
              </a:solidFill>
              <a:round/>
            </a:ln>
            <a:effectLst/>
          </c:spPr>
          <c:invertIfNegative val="0"/>
          <c:cat>
            <c:strRef>
              <c:f>'Климатски ризици'!$B$56:$B$62</c:f>
              <c:strCache>
                <c:ptCount val="7"/>
                <c:pt idx="0">
                  <c:v>ВК: Кредитна изложеност на банките врз основа на кредитите на нефинансиските друштва во климатски чувствителни дејности4 (во 000 MKD)</c:v>
                </c:pt>
                <c:pt idx="1">
                  <c:v>Фосилни горива</c:v>
                </c:pt>
                <c:pt idx="2">
                  <c:v>Комунални услуги</c:v>
                </c:pt>
                <c:pt idx="3">
                  <c:v>Енергетско интензивни дејности</c:v>
                </c:pt>
                <c:pt idx="4">
                  <c:v>Градежништво</c:v>
                </c:pt>
                <c:pt idx="5">
                  <c:v>Транспорт</c:v>
                </c:pt>
                <c:pt idx="6">
                  <c:v>Земјоделство</c:v>
                </c:pt>
              </c:strCache>
            </c:strRef>
          </c:cat>
          <c:val>
            <c:numRef>
              <c:f>'Климатски ризици'!$AF$56:$AF$62</c:f>
              <c:numCache>
                <c:formatCode>#,##0</c:formatCode>
                <c:ptCount val="7"/>
                <c:pt idx="0">
                  <c:v>134006636</c:v>
                </c:pt>
                <c:pt idx="1">
                  <c:v>10625262</c:v>
                </c:pt>
                <c:pt idx="2">
                  <c:v>15418847</c:v>
                </c:pt>
                <c:pt idx="3">
                  <c:v>28028559</c:v>
                </c:pt>
                <c:pt idx="4">
                  <c:v>44246919</c:v>
                </c:pt>
                <c:pt idx="5">
                  <c:v>29984378</c:v>
                </c:pt>
                <c:pt idx="6">
                  <c:v>5702671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D-5388-4021-9BD1-F2EA6101D130}"/>
            </c:ext>
          </c:extLst>
        </c:ser>
        <c:ser>
          <c:idx val="30"/>
          <c:order val="30"/>
          <c:tx>
            <c:strRef>
              <c:f>'Климатски ризици'!$AG$55</c:f>
              <c:strCache>
                <c:ptCount val="1"/>
                <c:pt idx="0">
                  <c:v>2022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50000"/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50000"/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50000"/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lumMod val="50000"/>
                  <a:shade val="95000"/>
                </a:schemeClr>
              </a:solidFill>
              <a:round/>
            </a:ln>
            <a:effectLst/>
          </c:spPr>
          <c:invertIfNegative val="0"/>
          <c:cat>
            <c:strRef>
              <c:f>'Климатски ризици'!$B$56:$B$62</c:f>
              <c:strCache>
                <c:ptCount val="7"/>
                <c:pt idx="0">
                  <c:v>ВК: Кредитна изложеност на банките врз основа на кредитите на нефинансиските друштва во климатски чувствителни дејности4 (во 000 MKD)</c:v>
                </c:pt>
                <c:pt idx="1">
                  <c:v>Фосилни горива</c:v>
                </c:pt>
                <c:pt idx="2">
                  <c:v>Комунални услуги</c:v>
                </c:pt>
                <c:pt idx="3">
                  <c:v>Енергетско интензивни дејности</c:v>
                </c:pt>
                <c:pt idx="4">
                  <c:v>Градежништво</c:v>
                </c:pt>
                <c:pt idx="5">
                  <c:v>Транспорт</c:v>
                </c:pt>
                <c:pt idx="6">
                  <c:v>Земјоделство</c:v>
                </c:pt>
              </c:strCache>
            </c:strRef>
          </c:cat>
          <c:val>
            <c:numRef>
              <c:f>'Климатски ризици'!$AG$56:$AG$62</c:f>
              <c:numCache>
                <c:formatCode>#,##0</c:formatCode>
                <c:ptCount val="7"/>
                <c:pt idx="0">
                  <c:v>146330107</c:v>
                </c:pt>
                <c:pt idx="1">
                  <c:v>9686563</c:v>
                </c:pt>
                <c:pt idx="2">
                  <c:v>20382368</c:v>
                </c:pt>
                <c:pt idx="3">
                  <c:v>31873766</c:v>
                </c:pt>
                <c:pt idx="4">
                  <c:v>47521905</c:v>
                </c:pt>
                <c:pt idx="5">
                  <c:v>31251017</c:v>
                </c:pt>
                <c:pt idx="6">
                  <c:v>5614488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E-5388-4021-9BD1-F2EA6101D1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5508112"/>
        <c:axId val="25509072"/>
      </c:barChart>
      <c:catAx>
        <c:axId val="255081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509072"/>
        <c:crosses val="autoZero"/>
        <c:auto val="1"/>
        <c:lblAlgn val="ctr"/>
        <c:lblOffset val="100"/>
        <c:noMultiLvlLbl val="0"/>
      </c:catAx>
      <c:valAx>
        <c:axId val="25509072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crossAx val="25508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1" i="0" u="none" strike="noStrike" kern="1200" cap="none" spc="0" normalizeH="0" baseline="0">
                <a:solidFill>
                  <a:srgbClr val="FF0000"/>
                </a:solidFill>
                <a:latin typeface="+mn-lt"/>
                <a:ea typeface="+mj-ea"/>
                <a:cs typeface="+mj-cs"/>
              </a:defRPr>
            </a:pPr>
            <a:r>
              <a:rPr lang="mk-MK" sz="1100" b="1">
                <a:solidFill>
                  <a:srgbClr val="FF0000"/>
                </a:solidFill>
                <a:latin typeface="+mn-lt"/>
              </a:rPr>
              <a:t>нефункционални кредити (</a:t>
            </a:r>
            <a:r>
              <a:rPr lang="en-US" sz="1100" b="1">
                <a:solidFill>
                  <a:srgbClr val="FF0000"/>
                </a:solidFill>
                <a:latin typeface="+mn-lt"/>
              </a:rPr>
              <a:t>NPL)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cap="none" spc="0" normalizeH="0" baseline="0">
              <a:solidFill>
                <a:srgbClr val="FF0000"/>
              </a:solidFill>
              <a:latin typeface="+mn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Sheet1!$A$27</c:f>
              <c:strCache>
                <c:ptCount val="1"/>
                <c:pt idx="0">
                  <c:v>нефункционални кредити (NPL)</c:v>
                </c:pt>
              </c:strCache>
            </c:strRef>
          </c:tx>
          <c:spPr>
            <a:noFill/>
            <a:ln>
              <a:solidFill>
                <a:srgbClr val="FFFF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Sheet1!$B$2:$F$2</c:f>
              <c:strCache>
                <c:ptCount val="5"/>
                <c:pt idx="0">
                  <c:v>12/2022</c:v>
                </c:pt>
                <c:pt idx="1">
                  <c:v>3/2023</c:v>
                </c:pt>
                <c:pt idx="2">
                  <c:v>6/2023</c:v>
                </c:pt>
                <c:pt idx="3">
                  <c:v>9/2023</c:v>
                </c:pt>
                <c:pt idx="4">
                  <c:v>12/2023</c:v>
                </c:pt>
              </c:strCache>
            </c:strRef>
          </c:cat>
          <c:val>
            <c:numRef>
              <c:f>Sheet1!$B$27:$F$27</c:f>
              <c:numCache>
                <c:formatCode>0.00%</c:formatCode>
                <c:ptCount val="5"/>
                <c:pt idx="0">
                  <c:v>2.8899999999999999E-2</c:v>
                </c:pt>
                <c:pt idx="1">
                  <c:v>2.8500000000000001E-2</c:v>
                </c:pt>
                <c:pt idx="2">
                  <c:v>2.87E-2</c:v>
                </c:pt>
                <c:pt idx="3">
                  <c:v>2.8199999999999999E-2</c:v>
                </c:pt>
                <c:pt idx="4">
                  <c:v>2.7699999999999999E-2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07F-43F1-8616-1857C60EB3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38735392"/>
        <c:axId val="962469840"/>
      </c:barChart>
      <c:lineChart>
        <c:grouping val="standard"/>
        <c:varyColors val="0"/>
        <c:ser>
          <c:idx val="2"/>
          <c:order val="1"/>
          <c:tx>
            <c:strRef>
              <c:f>Sheet1!$A$28</c:f>
              <c:strCache>
                <c:ptCount val="1"/>
                <c:pt idx="0">
                  <c:v>ЕУ</c:v>
                </c:pt>
              </c:strCache>
            </c:strRef>
          </c:tx>
          <c:spPr>
            <a:ln w="22225" cap="rnd">
              <a:solidFill>
                <a:schemeClr val="accent3"/>
              </a:solidFill>
              <a:prstDash val="sysDot"/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Sheet1!$B$2:$F$2</c:f>
              <c:strCache>
                <c:ptCount val="5"/>
                <c:pt idx="0">
                  <c:v>12/2022</c:v>
                </c:pt>
                <c:pt idx="1">
                  <c:v>3/2023</c:v>
                </c:pt>
                <c:pt idx="2">
                  <c:v>6/2023</c:v>
                </c:pt>
                <c:pt idx="3">
                  <c:v>9/2023</c:v>
                </c:pt>
                <c:pt idx="4">
                  <c:v>12/2023</c:v>
                </c:pt>
              </c:strCache>
            </c:strRef>
          </c:cat>
          <c:val>
            <c:numRef>
              <c:f>Sheet1!$B$28:$F$28</c:f>
              <c:numCache>
                <c:formatCode>0.00%</c:formatCode>
                <c:ptCount val="5"/>
                <c:pt idx="0">
                  <c:v>2.2700000000000001E-2</c:v>
                </c:pt>
                <c:pt idx="1">
                  <c:v>2.24E-2</c:v>
                </c:pt>
                <c:pt idx="2">
                  <c:v>2.2599999999999999E-2</c:v>
                </c:pt>
                <c:pt idx="3">
                  <c:v>2.2700000000000001E-2</c:v>
                </c:pt>
                <c:pt idx="4">
                  <c:v>2.3E-2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07F-43F1-8616-1857C60EB3A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538735392"/>
        <c:axId val="962469840"/>
      </c:lineChart>
      <c:catAx>
        <c:axId val="538735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2469840"/>
        <c:crosses val="autoZero"/>
        <c:auto val="1"/>
        <c:lblAlgn val="ctr"/>
        <c:lblOffset val="100"/>
        <c:noMultiLvlLbl val="0"/>
      </c:catAx>
      <c:valAx>
        <c:axId val="962469840"/>
        <c:scaling>
          <c:orientation val="minMax"/>
          <c:min val="2.0000000000000004E-2"/>
        </c:scaling>
        <c:delete val="1"/>
        <c:axPos val="l"/>
        <c:numFmt formatCode="0.00%" sourceLinked="1"/>
        <c:majorTickMark val="none"/>
        <c:minorTickMark val="none"/>
        <c:tickLblPos val="nextTo"/>
        <c:crossAx val="538735392"/>
        <c:crosses val="autoZero"/>
        <c:crossBetween val="between"/>
      </c:valAx>
      <c:spPr>
        <a:pattFill prst="ltDnDiag">
          <a:fgClr>
            <a:srgbClr val="000000">
              <a:alpha val="0"/>
            </a:srgbClr>
          </a:fgClr>
          <a:bgClr>
            <a:srgbClr val="FFFFFF"/>
          </a:bgClr>
        </a:pattFill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1" i="0" u="none" strike="noStrike" kern="1200" cap="none" spc="0" normalizeH="0" baseline="0">
                <a:solidFill>
                  <a:srgbClr val="FF0000"/>
                </a:solidFill>
                <a:latin typeface="+mn-lt"/>
                <a:ea typeface="+mj-ea"/>
                <a:cs typeface="+mj-cs"/>
              </a:defRPr>
            </a:pPr>
            <a:r>
              <a:rPr lang="mk-MK" sz="1100" b="1">
                <a:solidFill>
                  <a:srgbClr val="FF0000"/>
                </a:solidFill>
                <a:latin typeface="+mn-lt"/>
              </a:rPr>
              <a:t>покриеност на </a:t>
            </a:r>
            <a:r>
              <a:rPr lang="en-US" sz="1100" b="1">
                <a:solidFill>
                  <a:srgbClr val="FF0000"/>
                </a:solidFill>
                <a:latin typeface="+mn-lt"/>
              </a:rPr>
              <a:t>NPL </a:t>
            </a:r>
            <a:r>
              <a:rPr lang="mk-MK" sz="1100" b="1">
                <a:solidFill>
                  <a:srgbClr val="FF0000"/>
                </a:solidFill>
                <a:latin typeface="+mn-lt"/>
              </a:rPr>
              <a:t>со исправка на вредност</a:t>
            </a:r>
            <a:endParaRPr lang="en-US" sz="1100" b="1">
              <a:solidFill>
                <a:srgbClr val="FF0000"/>
              </a:solidFill>
              <a:latin typeface="+mn-lt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cap="none" spc="0" normalizeH="0" baseline="0">
              <a:solidFill>
                <a:srgbClr val="FF0000"/>
              </a:solidFill>
              <a:latin typeface="+mn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Sheet1!$A$30</c:f>
              <c:strCache>
                <c:ptCount val="1"/>
                <c:pt idx="0">
                  <c:v>покриеност на NPL со исправка на вредност</c:v>
                </c:pt>
              </c:strCache>
            </c:strRef>
          </c:tx>
          <c:spPr>
            <a:solidFill>
              <a:schemeClr val="bg1"/>
            </a:solidFill>
            <a:ln>
              <a:solidFill>
                <a:srgbClr val="FFFF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Sheet1!$B$29:$F$29</c:f>
              <c:strCache>
                <c:ptCount val="5"/>
                <c:pt idx="0">
                  <c:v>12/2022</c:v>
                </c:pt>
                <c:pt idx="1">
                  <c:v>3/2023</c:v>
                </c:pt>
                <c:pt idx="2">
                  <c:v>6/2023</c:v>
                </c:pt>
                <c:pt idx="3">
                  <c:v>9/2023</c:v>
                </c:pt>
                <c:pt idx="4">
                  <c:v>12/2023</c:v>
                </c:pt>
              </c:strCache>
            </c:strRef>
          </c:cat>
          <c:val>
            <c:numRef>
              <c:f>Sheet1!$B$30:$F$30</c:f>
              <c:numCache>
                <c:formatCode>0.00%</c:formatCode>
                <c:ptCount val="5"/>
                <c:pt idx="0">
                  <c:v>0.69379999999999997</c:v>
                </c:pt>
                <c:pt idx="1">
                  <c:v>0.71060000000000001</c:v>
                </c:pt>
                <c:pt idx="2">
                  <c:v>0.70420000000000005</c:v>
                </c:pt>
                <c:pt idx="3">
                  <c:v>0.69430000000000003</c:v>
                </c:pt>
                <c:pt idx="4">
                  <c:v>0.70099999999999996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0BE-4536-AC99-69B93D071B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7"/>
        <c:axId val="1795620591"/>
        <c:axId val="1795635471"/>
      </c:barChart>
      <c:lineChart>
        <c:grouping val="standard"/>
        <c:varyColors val="0"/>
        <c:ser>
          <c:idx val="1"/>
          <c:order val="1"/>
          <c:tx>
            <c:strRef>
              <c:f>Sheet1!$A$31</c:f>
              <c:strCache>
                <c:ptCount val="1"/>
                <c:pt idx="0">
                  <c:v>ЕУ</c:v>
                </c:pt>
              </c:strCache>
            </c:strRef>
          </c:tx>
          <c:spPr>
            <a:ln w="22225" cap="rnd">
              <a:solidFill>
                <a:schemeClr val="bg1">
                  <a:lumMod val="50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Sheet1!$B$29:$F$29</c:f>
              <c:strCache>
                <c:ptCount val="5"/>
                <c:pt idx="0">
                  <c:v>12/2022</c:v>
                </c:pt>
                <c:pt idx="1">
                  <c:v>3/2023</c:v>
                </c:pt>
                <c:pt idx="2">
                  <c:v>6/2023</c:v>
                </c:pt>
                <c:pt idx="3">
                  <c:v>9/2023</c:v>
                </c:pt>
                <c:pt idx="4">
                  <c:v>12/2023</c:v>
                </c:pt>
              </c:strCache>
            </c:strRef>
          </c:cat>
          <c:val>
            <c:numRef>
              <c:f>Sheet1!$B$31:$F$31</c:f>
              <c:numCache>
                <c:formatCode>0.00%</c:formatCode>
                <c:ptCount val="5"/>
                <c:pt idx="0">
                  <c:v>0.4194</c:v>
                </c:pt>
                <c:pt idx="1">
                  <c:v>0.42030000000000001</c:v>
                </c:pt>
                <c:pt idx="2">
                  <c:v>0.41110000000000002</c:v>
                </c:pt>
                <c:pt idx="3">
                  <c:v>0.40860000000000002</c:v>
                </c:pt>
                <c:pt idx="4">
                  <c:v>0.40579999999999999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0BE-4536-AC99-69B93D071B9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795620591"/>
        <c:axId val="1795635471"/>
      </c:lineChart>
      <c:catAx>
        <c:axId val="17956205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95635471"/>
        <c:crosses val="autoZero"/>
        <c:auto val="1"/>
        <c:lblAlgn val="ctr"/>
        <c:lblOffset val="100"/>
        <c:noMultiLvlLbl val="0"/>
      </c:catAx>
      <c:valAx>
        <c:axId val="1795635471"/>
        <c:scaling>
          <c:orientation val="minMax"/>
        </c:scaling>
        <c:delete val="1"/>
        <c:axPos val="l"/>
        <c:numFmt formatCode="0.00%" sourceLinked="1"/>
        <c:majorTickMark val="none"/>
        <c:minorTickMark val="none"/>
        <c:tickLblPos val="nextTo"/>
        <c:crossAx val="1795620591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1" i="0" u="none" strike="noStrike" kern="1200" cap="none" spc="0" normalizeH="0" baseline="0">
                <a:solidFill>
                  <a:srgbClr val="002060"/>
                </a:solidFill>
                <a:latin typeface="+mn-lt"/>
                <a:ea typeface="+mj-ea"/>
                <a:cs typeface="+mj-cs"/>
              </a:defRPr>
            </a:pPr>
            <a:r>
              <a:rPr lang="mk-MK" b="1">
                <a:solidFill>
                  <a:srgbClr val="002060"/>
                </a:solidFill>
              </a:rPr>
              <a:t>Адекватност на капиталот</a:t>
            </a:r>
            <a:endParaRPr lang="en-US" b="1">
              <a:solidFill>
                <a:srgbClr val="00206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cap="none" spc="0" normalizeH="0" baseline="0">
              <a:solidFill>
                <a:srgbClr val="002060"/>
              </a:solidFill>
              <a:latin typeface="+mn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Sheet1!$A$47</c:f>
              <c:strCache>
                <c:ptCount val="1"/>
                <c:pt idx="0">
                  <c:v>Адекватност на капиталот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Sheet1!$B$2:$F$2</c:f>
              <c:strCache>
                <c:ptCount val="5"/>
                <c:pt idx="0">
                  <c:v>12/2022</c:v>
                </c:pt>
                <c:pt idx="1">
                  <c:v>3/2023</c:v>
                </c:pt>
                <c:pt idx="2">
                  <c:v>6/2023</c:v>
                </c:pt>
                <c:pt idx="3">
                  <c:v>9/2023</c:v>
                </c:pt>
                <c:pt idx="4">
                  <c:v>12/2023</c:v>
                </c:pt>
              </c:strCache>
            </c:strRef>
          </c:cat>
          <c:val>
            <c:numRef>
              <c:f>Sheet1!$B$47:$F$47</c:f>
              <c:numCache>
                <c:formatCode>0.00%</c:formatCode>
                <c:ptCount val="5"/>
                <c:pt idx="0">
                  <c:v>0.1772</c:v>
                </c:pt>
                <c:pt idx="1">
                  <c:v>0.1804</c:v>
                </c:pt>
                <c:pt idx="2">
                  <c:v>0.18179999999999999</c:v>
                </c:pt>
                <c:pt idx="3">
                  <c:v>0.18360000000000001</c:v>
                </c:pt>
                <c:pt idx="4">
                  <c:v>0.18099999999999999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091-412B-9BCF-BC3B2C8FE934}"/>
            </c:ext>
          </c:extLst>
        </c:ser>
        <c:ser>
          <c:idx val="1"/>
          <c:order val="1"/>
          <c:tx>
            <c:strRef>
              <c:f>Sheet1!$A$48</c:f>
              <c:strCache>
                <c:ptCount val="1"/>
                <c:pt idx="0">
                  <c:v>ЕУ</c:v>
                </c:pt>
              </c:strCache>
            </c:strRef>
          </c:tx>
          <c:spPr>
            <a:ln w="22225" cap="rnd">
              <a:solidFill>
                <a:schemeClr val="bg1">
                  <a:lumMod val="65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Sheet1!$B$2:$F$2</c:f>
              <c:strCache>
                <c:ptCount val="5"/>
                <c:pt idx="0">
                  <c:v>12/2022</c:v>
                </c:pt>
                <c:pt idx="1">
                  <c:v>3/2023</c:v>
                </c:pt>
                <c:pt idx="2">
                  <c:v>6/2023</c:v>
                </c:pt>
                <c:pt idx="3">
                  <c:v>9/2023</c:v>
                </c:pt>
                <c:pt idx="4">
                  <c:v>12/2023</c:v>
                </c:pt>
              </c:strCache>
            </c:strRef>
          </c:cat>
          <c:val>
            <c:numRef>
              <c:f>Sheet1!$B$48:$F$48</c:f>
              <c:numCache>
                <c:formatCode>0.00%</c:formatCode>
                <c:ptCount val="5"/>
                <c:pt idx="0">
                  <c:v>0.15379999999999999</c:v>
                </c:pt>
                <c:pt idx="1">
                  <c:v>0.15529999999999999</c:v>
                </c:pt>
                <c:pt idx="2">
                  <c:v>0.15720000000000001</c:v>
                </c:pt>
                <c:pt idx="3">
                  <c:v>0.15609999999999999</c:v>
                </c:pt>
                <c:pt idx="4">
                  <c:v>0.1573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091-412B-9BCF-BC3B2C8FE93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384819983"/>
        <c:axId val="1198914543"/>
      </c:lineChart>
      <c:catAx>
        <c:axId val="138481998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dk1">
                  <a:lumMod val="15000"/>
                  <a:lumOff val="85000"/>
                  <a:alpha val="51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98914543"/>
        <c:crosses val="autoZero"/>
        <c:auto val="1"/>
        <c:lblAlgn val="ctr"/>
        <c:lblOffset val="100"/>
        <c:noMultiLvlLbl val="0"/>
      </c:catAx>
      <c:valAx>
        <c:axId val="1198914543"/>
        <c:scaling>
          <c:orientation val="minMax"/>
          <c:min val="0.13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84819983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rgbClr val="FFFF00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none" spc="0" normalizeH="0" baseline="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pPr>
            <a:r>
              <a:rPr lang="mk-MK" sz="1400" b="1" i="0" u="none" strike="noStrike" kern="1200" cap="none" spc="0" normalizeH="0" baseline="0" dirty="0">
                <a:solidFill>
                  <a:srgbClr val="002060"/>
                </a:solidFill>
              </a:rPr>
              <a:t>СТРУКТУРА НА ИЗВОРИТЕ</a:t>
            </a:r>
            <a:endParaRPr lang="en-US" sz="1400" b="1" i="0" u="none" strike="noStrike" kern="1200" cap="none" spc="0" normalizeH="0" baseline="0" dirty="0">
              <a:solidFill>
                <a:srgbClr val="00206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none" spc="0" normalizeH="0" baseline="0">
              <a:solidFill>
                <a:srgbClr val="002060"/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2.3965174501466045E-2"/>
          <c:y val="9.3957549090901454E-2"/>
          <c:w val="0.95206965099706786"/>
          <c:h val="0.7003592507312381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Sheet2!$A$6</c:f>
              <c:strCache>
                <c:ptCount val="1"/>
                <c:pt idx="0">
                  <c:v>Депозити</c:v>
                </c:pt>
              </c:strCache>
            </c:strRef>
          </c:tx>
          <c:spPr>
            <a:noFill/>
            <a:ln>
              <a:solidFill>
                <a:srgbClr val="0070C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Sheet2!$B$5:$F$5</c:f>
              <c:strCache>
                <c:ptCount val="5"/>
                <c:pt idx="0">
                  <c:v>12/2022</c:v>
                </c:pt>
                <c:pt idx="1">
                  <c:v>3/2023</c:v>
                </c:pt>
                <c:pt idx="2">
                  <c:v>6/2023</c:v>
                </c:pt>
                <c:pt idx="3">
                  <c:v>9/2023</c:v>
                </c:pt>
                <c:pt idx="4">
                  <c:v>12/2023</c:v>
                </c:pt>
              </c:strCache>
            </c:strRef>
          </c:cat>
          <c:val>
            <c:numRef>
              <c:f>Sheet2!$B$6:$F$6</c:f>
              <c:numCache>
                <c:formatCode>0%</c:formatCode>
                <c:ptCount val="5"/>
                <c:pt idx="0">
                  <c:v>0.70761104881768455</c:v>
                </c:pt>
                <c:pt idx="1">
                  <c:v>0.71449024428837471</c:v>
                </c:pt>
                <c:pt idx="2">
                  <c:v>0.72188730809420465</c:v>
                </c:pt>
                <c:pt idx="3">
                  <c:v>0.73</c:v>
                </c:pt>
                <c:pt idx="4">
                  <c:v>0.72930220581924299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F03-4F8B-AE42-1E095CC41D44}"/>
            </c:ext>
          </c:extLst>
        </c:ser>
        <c:ser>
          <c:idx val="1"/>
          <c:order val="1"/>
          <c:tx>
            <c:strRef>
              <c:f>Sheet2!$A$7</c:f>
              <c:strCache>
                <c:ptCount val="1"/>
                <c:pt idx="0">
                  <c:v>Капитал и резерви</c:v>
                </c:pt>
              </c:strCache>
            </c:strRef>
          </c:tx>
          <c:spPr>
            <a:noFill/>
            <a:ln>
              <a:solidFill>
                <a:srgbClr val="FFFF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Sheet2!$B$5:$F$5</c:f>
              <c:strCache>
                <c:ptCount val="5"/>
                <c:pt idx="0">
                  <c:v>12/2022</c:v>
                </c:pt>
                <c:pt idx="1">
                  <c:v>3/2023</c:v>
                </c:pt>
                <c:pt idx="2">
                  <c:v>6/2023</c:v>
                </c:pt>
                <c:pt idx="3">
                  <c:v>9/2023</c:v>
                </c:pt>
                <c:pt idx="4">
                  <c:v>12/2023</c:v>
                </c:pt>
              </c:strCache>
            </c:strRef>
          </c:cat>
          <c:val>
            <c:numRef>
              <c:f>Sheet2!$B$7:$F$7</c:f>
              <c:numCache>
                <c:formatCode>0%</c:formatCode>
                <c:ptCount val="5"/>
                <c:pt idx="0">
                  <c:v>0.12370594465651819</c:v>
                </c:pt>
                <c:pt idx="1">
                  <c:v>0.12587180641941648</c:v>
                </c:pt>
                <c:pt idx="2">
                  <c:v>0.12328883237974148</c:v>
                </c:pt>
                <c:pt idx="3">
                  <c:v>0.13</c:v>
                </c:pt>
                <c:pt idx="4">
                  <c:v>0.12835951134380455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F03-4F8B-AE42-1E095CC41D44}"/>
            </c:ext>
          </c:extLst>
        </c:ser>
        <c:ser>
          <c:idx val="2"/>
          <c:order val="2"/>
          <c:tx>
            <c:strRef>
              <c:f>Sheet2!$A$8</c:f>
              <c:strCache>
                <c:ptCount val="1"/>
                <c:pt idx="0">
                  <c:v>Останата пасива</c:v>
                </c:pt>
              </c:strCache>
            </c:strRef>
          </c:tx>
          <c:spPr>
            <a:noFill/>
            <a:ln>
              <a:solidFill>
                <a:srgbClr val="F909FF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Sheet2!$B$5:$F$5</c:f>
              <c:strCache>
                <c:ptCount val="5"/>
                <c:pt idx="0">
                  <c:v>12/2022</c:v>
                </c:pt>
                <c:pt idx="1">
                  <c:v>3/2023</c:v>
                </c:pt>
                <c:pt idx="2">
                  <c:v>6/2023</c:v>
                </c:pt>
                <c:pt idx="3">
                  <c:v>9/2023</c:v>
                </c:pt>
                <c:pt idx="4">
                  <c:v>12/2023</c:v>
                </c:pt>
              </c:strCache>
            </c:strRef>
          </c:cat>
          <c:val>
            <c:numRef>
              <c:f>Sheet2!$B$8:$F$8</c:f>
              <c:numCache>
                <c:formatCode>0%</c:formatCode>
                <c:ptCount val="5"/>
                <c:pt idx="0">
                  <c:v>0.16868300652579724</c:v>
                </c:pt>
                <c:pt idx="1">
                  <c:v>0.15963794929220881</c:v>
                </c:pt>
                <c:pt idx="2">
                  <c:v>0.15482385952605388</c:v>
                </c:pt>
                <c:pt idx="3">
                  <c:v>0.14000000000000001</c:v>
                </c:pt>
                <c:pt idx="4">
                  <c:v>0.14233828283695249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F03-4F8B-AE42-1E095CC41D4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843561535"/>
        <c:axId val="1960683423"/>
      </c:barChart>
      <c:catAx>
        <c:axId val="18435615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60683423"/>
        <c:crosses val="autoZero"/>
        <c:auto val="1"/>
        <c:lblAlgn val="ctr"/>
        <c:lblOffset val="100"/>
        <c:noMultiLvlLbl val="0"/>
      </c:catAx>
      <c:valAx>
        <c:axId val="1960683423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843561535"/>
        <c:crosses val="autoZero"/>
        <c:crossBetween val="between"/>
      </c:valAx>
      <c:spPr>
        <a:pattFill prst="ltDnDiag">
          <a:fgClr>
            <a:srgbClr val="000000">
              <a:alpha val="0"/>
            </a:srgbClr>
          </a:fgClr>
          <a:bgClr>
            <a:srgbClr val="FFFFFF"/>
          </a:bgClr>
        </a:pattFill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none" spc="0" normalizeH="0" baseline="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pPr>
            <a:r>
              <a:rPr lang="mk-MK" sz="1600" b="1" i="0" u="none" strike="noStrike" kern="1200" cap="none" spc="0" normalizeH="0" baseline="0" dirty="0">
                <a:solidFill>
                  <a:srgbClr val="FF0000"/>
                </a:solidFill>
                <a:effectLst/>
              </a:rPr>
              <a:t>Структура на депозити</a:t>
            </a:r>
            <a:endParaRPr lang="en-US" sz="1600" b="1" i="0" u="none" strike="noStrike" kern="1200" cap="none" spc="0" normalizeH="0" baseline="0" dirty="0">
              <a:solidFill>
                <a:srgbClr val="FF0000"/>
              </a:solidFill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none" spc="0" normalizeH="0" baseline="0">
              <a:solidFill>
                <a:srgbClr val="FF0000"/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Sheet2!$A$3</c:f>
              <c:strCache>
                <c:ptCount val="1"/>
                <c:pt idx="0">
                  <c:v>НЕФИНАНСИСКИ ДРУШТВА</c:v>
                </c:pt>
              </c:strCache>
            </c:strRef>
          </c:tx>
          <c:spPr>
            <a:solidFill>
              <a:schemeClr val="bg1"/>
            </a:solidFill>
            <a:ln>
              <a:solidFill>
                <a:srgbClr val="00FF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rgbClr val="00FF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Sheet2!$B$3:$F$3</c:f>
              <c:numCache>
                <c:formatCode>_(* #,##0_);_(* \(#,##0\);_(* "-"??_);_(@_)</c:formatCode>
                <c:ptCount val="5"/>
                <c:pt idx="0">
                  <c:v>147832.28099999999</c:v>
                </c:pt>
                <c:pt idx="1">
                  <c:v>138935.27000000005</c:v>
                </c:pt>
                <c:pt idx="2">
                  <c:v>150250.01800000001</c:v>
                </c:pt>
                <c:pt idx="3">
                  <c:v>155949.17200000002</c:v>
                </c:pt>
                <c:pt idx="4">
                  <c:v>167385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B18-4E58-A3C4-5B03255BAC01}"/>
            </c:ext>
          </c:extLst>
        </c:ser>
        <c:ser>
          <c:idx val="2"/>
          <c:order val="2"/>
          <c:tx>
            <c:strRef>
              <c:f>Sheet2!$A$4</c:f>
              <c:strCache>
                <c:ptCount val="1"/>
                <c:pt idx="0">
                  <c:v>ДОМАЌИНСТВА</c:v>
                </c:pt>
              </c:strCache>
            </c:strRef>
          </c:tx>
          <c:spPr>
            <a:solidFill>
              <a:schemeClr val="bg1"/>
            </a:solidFill>
            <a:ln>
              <a:solidFill>
                <a:srgbClr val="FFFF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Sheet2!$B$4:$F$4</c:f>
              <c:numCache>
                <c:formatCode>_(* #,##0_);_(* \(#,##0\);_(* "-"??_);_(@_)</c:formatCode>
                <c:ptCount val="5"/>
                <c:pt idx="0">
                  <c:v>328436.02899999998</c:v>
                </c:pt>
                <c:pt idx="1">
                  <c:v>331967.25099999999</c:v>
                </c:pt>
                <c:pt idx="2">
                  <c:v>340279.23300000001</c:v>
                </c:pt>
                <c:pt idx="3">
                  <c:v>340091.57</c:v>
                </c:pt>
                <c:pt idx="4">
                  <c:v>354166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B18-4E58-A3C4-5B03255BAC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7"/>
        <c:axId val="1795668591"/>
        <c:axId val="1795643631"/>
      </c:barChart>
      <c:lineChart>
        <c:grouping val="standard"/>
        <c:varyColors val="0"/>
        <c:ser>
          <c:idx val="0"/>
          <c:order val="0"/>
          <c:tx>
            <c:strRef>
              <c:f>Sheet2!$A$2</c:f>
              <c:strCache>
                <c:ptCount val="1"/>
                <c:pt idx="0">
                  <c:v>ВКУПНО</c:v>
                </c:pt>
              </c:strCache>
            </c:strRef>
          </c:tx>
          <c:spPr>
            <a:ln w="22225" cap="rnd">
              <a:solidFill>
                <a:schemeClr val="bg1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Sheet2!$B$2:$F$2</c:f>
              <c:numCache>
                <c:formatCode>_(* #,##0_);_(* \(#,##0\);_(* "-"??_);_(@_)</c:formatCode>
                <c:ptCount val="5"/>
                <c:pt idx="0">
                  <c:v>493954.74599999998</c:v>
                </c:pt>
                <c:pt idx="1">
                  <c:v>490137.47700000013</c:v>
                </c:pt>
                <c:pt idx="2">
                  <c:v>509826.19200000004</c:v>
                </c:pt>
                <c:pt idx="3">
                  <c:v>516316.94799999997</c:v>
                </c:pt>
                <c:pt idx="4">
                  <c:v>539602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B18-4E58-A3C4-5B03255BAC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95668591"/>
        <c:axId val="1795643631"/>
      </c:lineChart>
      <c:catAx>
        <c:axId val="1795668591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95643631"/>
        <c:crosses val="autoZero"/>
        <c:auto val="1"/>
        <c:lblAlgn val="ctr"/>
        <c:lblOffset val="100"/>
        <c:noMultiLvlLbl val="0"/>
      </c:catAx>
      <c:valAx>
        <c:axId val="1795643631"/>
        <c:scaling>
          <c:orientation val="minMax"/>
        </c:scaling>
        <c:delete val="0"/>
        <c:axPos val="l"/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95668591"/>
        <c:crosses val="autoZero"/>
        <c:crossBetween val="between"/>
      </c:valAx>
      <c:spPr>
        <a:pattFill prst="ltDnDiag">
          <a:fgClr>
            <a:srgbClr val="000000">
              <a:alpha val="0"/>
            </a:srgbClr>
          </a:fgClr>
          <a:bgClr>
            <a:srgbClr val="FFFFFF"/>
          </a:bgClr>
        </a:pattFill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1" i="0" u="none" strike="noStrike" kern="1200" cap="none" spc="0" normalizeH="0" baseline="0">
                <a:solidFill>
                  <a:srgbClr val="002060"/>
                </a:solidFill>
                <a:latin typeface="+mn-lt"/>
                <a:ea typeface="+mj-ea"/>
                <a:cs typeface="+mj-cs"/>
              </a:defRPr>
            </a:pPr>
            <a:r>
              <a:rPr lang="mk-MK" sz="1100">
                <a:solidFill>
                  <a:srgbClr val="002060"/>
                </a:solidFill>
                <a:latin typeface="+mn-lt"/>
              </a:rPr>
              <a:t>Нето каматен приход / Вкупни редовни приходи</a:t>
            </a:r>
            <a:endParaRPr lang="en-US" sz="1100">
              <a:solidFill>
                <a:srgbClr val="002060"/>
              </a:solidFill>
              <a:latin typeface="+mn-lt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cap="none" spc="0" normalizeH="0" baseline="0">
              <a:solidFill>
                <a:srgbClr val="002060"/>
              </a:solidFill>
              <a:latin typeface="+mn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'НКП  ВРП'!$BS$4:$BW$4</c:f>
              <c:strCache>
                <c:ptCount val="5"/>
                <c:pt idx="0">
                  <c:v>3/2022</c:v>
                </c:pt>
                <c:pt idx="1">
                  <c:v>6/2022</c:v>
                </c:pt>
                <c:pt idx="2">
                  <c:v>9/2022</c:v>
                </c:pt>
                <c:pt idx="3">
                  <c:v>12/2022</c:v>
                </c:pt>
                <c:pt idx="4">
                  <c:v>3/2023</c:v>
                </c:pt>
              </c:strCache>
            </c:strRef>
          </c:cat>
          <c:val>
            <c:numRef>
              <c:f>'НКП  ВРП'!$BS$5:$BW$5</c:f>
            </c:numRef>
          </c:val>
          <c:extLst>
            <c:ext xmlns:c16="http://schemas.microsoft.com/office/drawing/2014/chart" uri="{C3380CC4-5D6E-409C-BE32-E72D297353CC}">
              <c16:uniqueId val="{00000000-054B-4E9A-BBEF-43F4C8F92BB7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'НКП  ВРП'!$BS$4:$BW$4</c:f>
              <c:strCache>
                <c:ptCount val="5"/>
                <c:pt idx="0">
                  <c:v>3/2022</c:v>
                </c:pt>
                <c:pt idx="1">
                  <c:v>6/2022</c:v>
                </c:pt>
                <c:pt idx="2">
                  <c:v>9/2022</c:v>
                </c:pt>
                <c:pt idx="3">
                  <c:v>12/2022</c:v>
                </c:pt>
                <c:pt idx="4">
                  <c:v>3/2023</c:v>
                </c:pt>
              </c:strCache>
            </c:strRef>
          </c:cat>
          <c:val>
            <c:numRef>
              <c:f>'НКП  ВРП'!$BS$6:$BW$6</c:f>
            </c:numRef>
          </c:val>
          <c:extLst>
            <c:ext xmlns:c16="http://schemas.microsoft.com/office/drawing/2014/chart" uri="{C3380CC4-5D6E-409C-BE32-E72D297353CC}">
              <c16:uniqueId val="{00000001-054B-4E9A-BBEF-43F4C8F92BB7}"/>
            </c:ext>
          </c:extLst>
        </c:ser>
        <c:ser>
          <c:idx val="2"/>
          <c:order val="2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'НКП  ВРП'!$BS$4:$BW$4</c:f>
              <c:strCache>
                <c:ptCount val="5"/>
                <c:pt idx="0">
                  <c:v>3/2022</c:v>
                </c:pt>
                <c:pt idx="1">
                  <c:v>6/2022</c:v>
                </c:pt>
                <c:pt idx="2">
                  <c:v>9/2022</c:v>
                </c:pt>
                <c:pt idx="3">
                  <c:v>12/2022</c:v>
                </c:pt>
                <c:pt idx="4">
                  <c:v>3/2023</c:v>
                </c:pt>
              </c:strCache>
            </c:strRef>
          </c:cat>
          <c:val>
            <c:numRef>
              <c:f>'НКП  ВРП'!$BS$7:$BW$7</c:f>
            </c:numRef>
          </c:val>
          <c:extLst>
            <c:ext xmlns:c16="http://schemas.microsoft.com/office/drawing/2014/chart" uri="{C3380CC4-5D6E-409C-BE32-E72D297353CC}">
              <c16:uniqueId val="{00000002-054B-4E9A-BBEF-43F4C8F92BB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67"/>
        <c:overlap val="-43"/>
        <c:axId val="1449304432"/>
        <c:axId val="1449305872"/>
      </c:barChart>
      <c:catAx>
        <c:axId val="14493044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9305872"/>
        <c:crosses val="autoZero"/>
        <c:auto val="1"/>
        <c:lblAlgn val="ctr"/>
        <c:lblOffset val="100"/>
        <c:noMultiLvlLbl val="0"/>
      </c:catAx>
      <c:valAx>
        <c:axId val="1449305872"/>
        <c:scaling>
          <c:orientation val="minMax"/>
        </c:scaling>
        <c:delete val="0"/>
        <c:axPos val="l"/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9304432"/>
        <c:crosses val="autoZero"/>
        <c:crossBetween val="between"/>
      </c:valAx>
      <c:spPr>
        <a:pattFill prst="ltDnDiag">
          <a:fgClr>
            <a:srgbClr val="000000">
              <a:alpha val="0"/>
            </a:srgbClr>
          </a:fgClr>
          <a:bgClr>
            <a:srgbClr val="FFFFFF"/>
          </a:bgClr>
        </a:pattFill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5">
                  <a:shade val="44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5830-4A6A-A124-B1420F536094}"/>
              </c:ext>
            </c:extLst>
          </c:dPt>
          <c:dPt>
            <c:idx val="1"/>
            <c:bubble3D val="0"/>
            <c:spPr>
              <a:solidFill>
                <a:schemeClr val="accent5">
                  <a:shade val="58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5830-4A6A-A124-B1420F536094}"/>
              </c:ext>
            </c:extLst>
          </c:dPt>
          <c:dPt>
            <c:idx val="2"/>
            <c:bubble3D val="0"/>
            <c:spPr>
              <a:solidFill>
                <a:schemeClr val="accent5">
                  <a:shade val="72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5830-4A6A-A124-B1420F536094}"/>
              </c:ext>
            </c:extLst>
          </c:dPt>
          <c:dPt>
            <c:idx val="3"/>
            <c:bubble3D val="0"/>
            <c:spPr>
              <a:solidFill>
                <a:schemeClr val="accent5">
                  <a:shade val="86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5830-4A6A-A124-B1420F53609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5830-4A6A-A124-B1420F536094}"/>
              </c:ext>
            </c:extLst>
          </c:dPt>
          <c:dPt>
            <c:idx val="5"/>
            <c:bubble3D val="0"/>
            <c:spPr>
              <a:solidFill>
                <a:schemeClr val="accent5">
                  <a:tint val="86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5830-4A6A-A124-B1420F536094}"/>
              </c:ext>
            </c:extLst>
          </c:dPt>
          <c:dPt>
            <c:idx val="6"/>
            <c:bubble3D val="0"/>
            <c:spPr>
              <a:solidFill>
                <a:schemeClr val="accent5">
                  <a:tint val="72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5830-4A6A-A124-B1420F536094}"/>
              </c:ext>
            </c:extLst>
          </c:dPt>
          <c:dPt>
            <c:idx val="7"/>
            <c:bubble3D val="0"/>
            <c:spPr>
              <a:solidFill>
                <a:schemeClr val="accent5">
                  <a:tint val="58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5830-4A6A-A124-B1420F536094}"/>
              </c:ext>
            </c:extLst>
          </c:dPt>
          <c:dPt>
            <c:idx val="8"/>
            <c:bubble3D val="0"/>
            <c:spPr>
              <a:solidFill>
                <a:schemeClr val="accent5">
                  <a:tint val="44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5830-4A6A-A124-B1420F536094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00" b="1" i="0" u="none" strike="noStrike" kern="1200" spc="0" baseline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358D16C-3B9C-4A5B-AA5F-2EEAF9CC35A6}" type="CATEGORYNAME">
                      <a:rPr lang="mk-MK"/>
                      <a:pPr>
                        <a:defRPr sz="1100">
                          <a:solidFill>
                            <a:srgbClr val="FF0000"/>
                          </a:solidFill>
                        </a:defRPr>
                      </a:pPr>
                      <a:t>[CATEGORY NAME]</a:t>
                    </a:fld>
                    <a:r>
                      <a:rPr lang="mk-MK" baseline="0" dirty="0"/>
                      <a:t>
24%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5830-4A6A-A124-B1420F536094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00" b="1" i="0" u="none" strike="noStrike" kern="1200" spc="0" baseline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28877C05-B8ED-4AE3-B628-37C306AFADF2}" type="CATEGORYNAME">
                      <a:rPr lang="mk-MK"/>
                      <a:pPr>
                        <a:defRPr sz="1100">
                          <a:solidFill>
                            <a:srgbClr val="FF0000"/>
                          </a:solidFill>
                        </a:defRPr>
                      </a:pPr>
                      <a:t>[CATEGORY NAME]</a:t>
                    </a:fld>
                    <a:r>
                      <a:rPr lang="mk-MK" baseline="0" dirty="0"/>
                      <a:t>
15%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5830-4A6A-A124-B1420F536094}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00" b="1" i="0" u="none" strike="noStrike" kern="1200" spc="0" baseline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C007926-ED47-4668-9F0A-C28ABED8E578}" type="CATEGORYNAME">
                      <a:rPr lang="mk-MK" b="1"/>
                      <a:pPr>
                        <a:defRPr sz="1100">
                          <a:solidFill>
                            <a:srgbClr val="FF0000"/>
                          </a:solidFill>
                        </a:defRPr>
                      </a:pPr>
                      <a:t>[CATEGORY NAME]</a:t>
                    </a:fld>
                    <a:r>
                      <a:rPr lang="mk-MK" b="1" baseline="0" dirty="0"/>
                      <a:t>
12%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5830-4A6A-A124-B1420F536094}"/>
                </c:ext>
              </c:extLst>
            </c:dLbl>
            <c:dLbl>
              <c:idx val="3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00" b="1" i="0" u="none" strike="noStrike" kern="1200" spc="0" baseline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EBC54B34-75BF-40D1-9134-96DF87B4EB2B}" type="CATEGORYNAME">
                      <a:rPr lang="mk-MK"/>
                      <a:pPr>
                        <a:defRPr sz="1100">
                          <a:solidFill>
                            <a:srgbClr val="FF0000"/>
                          </a:solidFill>
                        </a:defRPr>
                      </a:pPr>
                      <a:t>[CATEGORY NAME]</a:t>
                    </a:fld>
                    <a:r>
                      <a:rPr lang="mk-MK" baseline="0" dirty="0"/>
                      <a:t>
4%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5830-4A6A-A124-B1420F536094}"/>
                </c:ext>
              </c:extLst>
            </c:dLbl>
            <c:dLbl>
              <c:idx val="4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00" b="1" i="0" u="none" strike="noStrike" kern="1200" spc="0" baseline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DAE04A7A-113F-4ECB-BA0C-078405406E1C}" type="CATEGORYNAME">
                      <a:rPr lang="mk-MK" b="1"/>
                      <a:pPr>
                        <a:defRPr sz="1100">
                          <a:solidFill>
                            <a:srgbClr val="FF0000"/>
                          </a:solidFill>
                        </a:defRPr>
                      </a:pPr>
                      <a:t>[CATEGORY NAME]</a:t>
                    </a:fld>
                    <a:r>
                      <a:rPr lang="mk-MK" b="1" baseline="0" dirty="0"/>
                      <a:t>
17%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5830-4A6A-A124-B1420F536094}"/>
                </c:ext>
              </c:extLst>
            </c:dLbl>
            <c:dLbl>
              <c:idx val="5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00" b="1" i="0" u="none" strike="noStrike" kern="1200" spc="0" baseline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5D1BAE5-9BFA-47BF-B48C-7022A50FC91E}" type="CATEGORYNAME">
                      <a:rPr lang="mk-MK"/>
                      <a:pPr>
                        <a:defRPr sz="1100">
                          <a:solidFill>
                            <a:srgbClr val="FF0000"/>
                          </a:solidFill>
                        </a:defRPr>
                      </a:pPr>
                      <a:t>[CATEGORY NAME]</a:t>
                    </a:fld>
                    <a:r>
                      <a:rPr lang="mk-MK" baseline="0" dirty="0"/>
                      <a:t>
5%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5830-4A6A-A124-B1420F536094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D-5830-4A6A-A124-B1420F536094}"/>
                </c:ext>
              </c:extLst>
            </c:dLbl>
            <c:dLbl>
              <c:idx val="7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00" b="1" i="0" u="none" strike="noStrike" kern="1200" spc="0" baseline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CC36B1B-0444-4CAB-B324-56908A90B0BA}" type="CATEGORYNAME">
                      <a:rPr lang="mk-MK"/>
                      <a:pPr>
                        <a:defRPr sz="1100">
                          <a:solidFill>
                            <a:srgbClr val="FF0000"/>
                          </a:solidFill>
                        </a:defRPr>
                      </a:pPr>
                      <a:t>[CATEGORY NAME]</a:t>
                    </a:fld>
                    <a:r>
                      <a:rPr lang="mk-MK" baseline="0" dirty="0"/>
                      <a:t>
19%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5830-4A6A-A124-B1420F536094}"/>
                </c:ext>
              </c:extLst>
            </c:dLbl>
            <c:dLbl>
              <c:idx val="8"/>
              <c:layout>
                <c:manualLayout>
                  <c:x val="4.1666666666666664E-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spc="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5830-4A6A-A124-B1420F53609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spc="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Sheet1!$A$2:$A$10</c:f>
              <c:strCache>
                <c:ptCount val="9"/>
                <c:pt idx="0">
                  <c:v>Грција</c:v>
                </c:pt>
                <c:pt idx="1">
                  <c:v>Словенија</c:v>
                </c:pt>
                <c:pt idx="2">
                  <c:v>Австрија</c:v>
                </c:pt>
                <c:pt idx="3">
                  <c:v>Германија</c:v>
                </c:pt>
                <c:pt idx="4">
                  <c:v>Турција</c:v>
                </c:pt>
                <c:pt idx="5">
                  <c:v>Бугарија</c:v>
                </c:pt>
                <c:pt idx="6">
                  <c:v>Швајцарија</c:v>
                </c:pt>
                <c:pt idx="7">
                  <c:v>домашни акционери</c:v>
                </c:pt>
                <c:pt idx="8">
                  <c:v>државна сопственост</c:v>
                </c:pt>
              </c:strCache>
            </c:strRef>
          </c:cat>
          <c:val>
            <c:numRef>
              <c:f>Sheet1!$C$2:$C$10</c:f>
              <c:numCache>
                <c:formatCode>0.0</c:formatCode>
                <c:ptCount val="9"/>
                <c:pt idx="0">
                  <c:v>24.9</c:v>
                </c:pt>
                <c:pt idx="1">
                  <c:v>16.3</c:v>
                </c:pt>
                <c:pt idx="2">
                  <c:v>10.6</c:v>
                </c:pt>
                <c:pt idx="3">
                  <c:v>3.7</c:v>
                </c:pt>
                <c:pt idx="4">
                  <c:v>13.6</c:v>
                </c:pt>
                <c:pt idx="5">
                  <c:v>6</c:v>
                </c:pt>
                <c:pt idx="6">
                  <c:v>0.8</c:v>
                </c:pt>
                <c:pt idx="7">
                  <c:v>20.399999999999999</c:v>
                </c:pt>
                <c:pt idx="8">
                  <c:v>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5830-4A6A-A124-B1420F536094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 b="1" i="0" u="none" strike="noStrike" kern="1200" cap="none" spc="0" normalizeH="0" baseline="0">
                <a:solidFill>
                  <a:srgbClr val="002060"/>
                </a:solidFill>
                <a:latin typeface="+mn-lt"/>
                <a:ea typeface="+mj-ea"/>
                <a:cs typeface="+mj-cs"/>
              </a:defRPr>
            </a:pPr>
            <a:r>
              <a:rPr lang="mk-MK" sz="1100" dirty="0">
                <a:solidFill>
                  <a:srgbClr val="002060"/>
                </a:solidFill>
                <a:latin typeface="+mn-lt"/>
              </a:rPr>
              <a:t>Оперативни трошоци / Вкупни редовни приходи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>
                <a:solidFill>
                  <a:srgbClr val="002060"/>
                </a:solidFill>
                <a:latin typeface="+mn-lt"/>
              </a:defRPr>
            </a:pPr>
            <a:r>
              <a:rPr lang="en-US" sz="1100" b="1" i="0" u="none" strike="noStrike" kern="1200" cap="none" spc="0" normalizeH="0" baseline="0" dirty="0">
                <a:solidFill>
                  <a:srgbClr val="002060"/>
                </a:solidFill>
              </a:rPr>
              <a:t>Cost-to-income ratio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>
                <a:solidFill>
                  <a:srgbClr val="002060"/>
                </a:solidFill>
                <a:latin typeface="+mn-lt"/>
              </a:defRPr>
            </a:pPr>
            <a:r>
              <a:rPr lang="mk-MK" sz="1100" dirty="0">
                <a:solidFill>
                  <a:srgbClr val="002060"/>
                </a:solidFill>
                <a:latin typeface="+mn-lt"/>
              </a:rPr>
              <a:t> </a:t>
            </a:r>
            <a:endParaRPr lang="en-US" sz="1100" dirty="0">
              <a:solidFill>
                <a:srgbClr val="002060"/>
              </a:solidFill>
              <a:latin typeface="+mn-lt"/>
            </a:endParaRPr>
          </a:p>
        </c:rich>
      </c:tx>
      <c:layout>
        <c:manualLayout>
          <c:xMode val="edge"/>
          <c:yMode val="edge"/>
          <c:x val="0.14418531080131924"/>
          <c:y val="6.775537641579393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100" b="1" i="0" u="none" strike="noStrike" kern="1200" cap="none" spc="0" normalizeH="0" baseline="0">
              <a:solidFill>
                <a:srgbClr val="002060"/>
              </a:solidFill>
              <a:latin typeface="+mn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3.0311192588407747E-2"/>
          <c:y val="0.2151828950574142"/>
          <c:w val="0.93635553769926083"/>
          <c:h val="0.5166498611992879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Sheet1!$A$54</c:f>
              <c:strCache>
                <c:ptCount val="1"/>
                <c:pt idx="0">
                  <c:v>Оперативни трошоци / Вкупни редовни приходи 
Cost-to-income ratio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Sheet1!$B$53:$F$53</c:f>
              <c:strCache>
                <c:ptCount val="5"/>
                <c:pt idx="0">
                  <c:v>12/2022</c:v>
                </c:pt>
                <c:pt idx="1">
                  <c:v>3/2023</c:v>
                </c:pt>
                <c:pt idx="2">
                  <c:v>6/2023</c:v>
                </c:pt>
                <c:pt idx="3">
                  <c:v>9/2023</c:v>
                </c:pt>
                <c:pt idx="4">
                  <c:v>12/2023</c:v>
                </c:pt>
              </c:strCache>
            </c:strRef>
          </c:cat>
          <c:val>
            <c:numRef>
              <c:f>Sheet1!$B$54:$F$54</c:f>
              <c:numCache>
                <c:formatCode>0.00%</c:formatCode>
                <c:ptCount val="5"/>
                <c:pt idx="0">
                  <c:v>0.47799999999999998</c:v>
                </c:pt>
                <c:pt idx="1">
                  <c:v>0.43209999999999998</c:v>
                </c:pt>
                <c:pt idx="2">
                  <c:v>0.43690000000000001</c:v>
                </c:pt>
                <c:pt idx="3">
                  <c:v>0.42430000000000001</c:v>
                </c:pt>
                <c:pt idx="4">
                  <c:v>0.434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AA-4679-97DE-B8716D547B6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04629647"/>
        <c:axId val="304630127"/>
      </c:barChart>
      <c:lineChart>
        <c:grouping val="standard"/>
        <c:varyColors val="0"/>
        <c:ser>
          <c:idx val="1"/>
          <c:order val="1"/>
          <c:tx>
            <c:strRef>
              <c:f>Sheet1!$A$55</c:f>
              <c:strCache>
                <c:ptCount val="1"/>
                <c:pt idx="0">
                  <c:v>ЕУ</c:v>
                </c:pt>
              </c:strCache>
            </c:strRef>
          </c:tx>
          <c:spPr>
            <a:ln w="22225" cap="rnd">
              <a:solidFill>
                <a:schemeClr val="bg1">
                  <a:lumMod val="50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FF0066"/>
                    </a:solidFill>
                    <a:highlight>
                      <a:srgbClr val="FF99FF"/>
                    </a:highlight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Sheet1!$B$53:$F$53</c:f>
              <c:strCache>
                <c:ptCount val="5"/>
                <c:pt idx="0">
                  <c:v>12/2022</c:v>
                </c:pt>
                <c:pt idx="1">
                  <c:v>3/2023</c:v>
                </c:pt>
                <c:pt idx="2">
                  <c:v>6/2023</c:v>
                </c:pt>
                <c:pt idx="3">
                  <c:v>9/2023</c:v>
                </c:pt>
                <c:pt idx="4">
                  <c:v>12/2023</c:v>
                </c:pt>
              </c:strCache>
            </c:strRef>
          </c:cat>
          <c:val>
            <c:numRef>
              <c:f>Sheet1!$B$55:$F$55</c:f>
              <c:numCache>
                <c:formatCode>0.00%</c:formatCode>
                <c:ptCount val="5"/>
                <c:pt idx="0">
                  <c:v>0.6119</c:v>
                </c:pt>
                <c:pt idx="1">
                  <c:v>0.60360000000000003</c:v>
                </c:pt>
                <c:pt idx="2">
                  <c:v>0.57320000000000004</c:v>
                </c:pt>
                <c:pt idx="3">
                  <c:v>0.55959999999999999</c:v>
                </c:pt>
                <c:pt idx="4">
                  <c:v>0.57020000000000004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0AA-4679-97DE-B8716D547B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04629647"/>
        <c:axId val="304630127"/>
      </c:lineChart>
      <c:catAx>
        <c:axId val="30462964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dk1">
                  <a:lumMod val="15000"/>
                  <a:lumOff val="85000"/>
                  <a:alpha val="51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4630127"/>
        <c:crosses val="autoZero"/>
        <c:auto val="1"/>
        <c:lblAlgn val="ctr"/>
        <c:lblOffset val="100"/>
        <c:noMultiLvlLbl val="0"/>
      </c:catAx>
      <c:valAx>
        <c:axId val="304630127"/>
        <c:scaling>
          <c:orientation val="minMax"/>
          <c:min val="0.4"/>
        </c:scaling>
        <c:delete val="1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crossAx val="304629647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50" b="1" i="0" u="none" strike="noStrike" kern="1200" cap="none" spc="0" normalizeH="0" baseline="0">
                <a:solidFill>
                  <a:srgbClr val="002060"/>
                </a:solidFill>
                <a:latin typeface="+mn-lt"/>
                <a:ea typeface="+mj-ea"/>
                <a:cs typeface="+mj-cs"/>
              </a:defRPr>
            </a:pPr>
            <a:r>
              <a:rPr lang="mk-MK" sz="1050">
                <a:solidFill>
                  <a:srgbClr val="002060"/>
                </a:solidFill>
                <a:latin typeface="+mn-lt"/>
              </a:rPr>
              <a:t>Нето камати/ редовни приходи</a:t>
            </a:r>
            <a:endParaRPr lang="en-US" sz="1050">
              <a:solidFill>
                <a:srgbClr val="002060"/>
              </a:solidFill>
              <a:latin typeface="+mn-lt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cap="none" spc="0" normalizeH="0" baseline="0">
              <a:solidFill>
                <a:srgbClr val="002060"/>
              </a:solidFill>
              <a:latin typeface="+mn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Sheet1!$A$56</c:f>
              <c:strCache>
                <c:ptCount val="1"/>
                <c:pt idx="0">
                  <c:v>Нето камати/ редовни приходи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Sheet1!$B$46:$F$46</c:f>
              <c:strCache>
                <c:ptCount val="5"/>
                <c:pt idx="0">
                  <c:v>12/2022</c:v>
                </c:pt>
                <c:pt idx="1">
                  <c:v>3/2023</c:v>
                </c:pt>
                <c:pt idx="2">
                  <c:v>6/2023</c:v>
                </c:pt>
                <c:pt idx="3">
                  <c:v>9/2023</c:v>
                </c:pt>
                <c:pt idx="4">
                  <c:v>12/2023</c:v>
                </c:pt>
              </c:strCache>
            </c:strRef>
          </c:cat>
          <c:val>
            <c:numRef>
              <c:f>Sheet1!$B$56:$F$56</c:f>
              <c:numCache>
                <c:formatCode>0.00%</c:formatCode>
                <c:ptCount val="5"/>
                <c:pt idx="0">
                  <c:v>0.62619999999999998</c:v>
                </c:pt>
                <c:pt idx="1">
                  <c:v>0.70399999999999996</c:v>
                </c:pt>
                <c:pt idx="2">
                  <c:v>0.70150000000000001</c:v>
                </c:pt>
                <c:pt idx="3">
                  <c:v>0.70720000000000005</c:v>
                </c:pt>
                <c:pt idx="4">
                  <c:v>0.70679999999999998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10-4E16-BF26-5BD8F2CA9A7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99"/>
        <c:axId val="1795640751"/>
        <c:axId val="1795617231"/>
      </c:barChart>
      <c:lineChart>
        <c:grouping val="standard"/>
        <c:varyColors val="0"/>
        <c:ser>
          <c:idx val="1"/>
          <c:order val="1"/>
          <c:tx>
            <c:strRef>
              <c:f>Sheet1!$A$57</c:f>
              <c:strCache>
                <c:ptCount val="1"/>
                <c:pt idx="0">
                  <c:v>ЕУ</c:v>
                </c:pt>
              </c:strCache>
            </c:strRef>
          </c:tx>
          <c:spPr>
            <a:ln w="22225" cap="rnd">
              <a:solidFill>
                <a:schemeClr val="bg1">
                  <a:lumMod val="50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FF0066"/>
                    </a:solidFill>
                    <a:highlight>
                      <a:srgbClr val="FF99FF"/>
                    </a:highlight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Sheet1!$B$46:$F$46</c:f>
              <c:strCache>
                <c:ptCount val="5"/>
                <c:pt idx="0">
                  <c:v>12/2022</c:v>
                </c:pt>
                <c:pt idx="1">
                  <c:v>3/2023</c:v>
                </c:pt>
                <c:pt idx="2">
                  <c:v>6/2023</c:v>
                </c:pt>
                <c:pt idx="3">
                  <c:v>9/2023</c:v>
                </c:pt>
                <c:pt idx="4">
                  <c:v>12/2023</c:v>
                </c:pt>
              </c:strCache>
            </c:strRef>
          </c:cat>
          <c:val>
            <c:numRef>
              <c:f>Sheet1!$B$57:$F$57</c:f>
              <c:numCache>
                <c:formatCode>0.00%</c:formatCode>
                <c:ptCount val="5"/>
                <c:pt idx="0">
                  <c:v>0.56459999999999999</c:v>
                </c:pt>
                <c:pt idx="1">
                  <c:v>0.58709999999999996</c:v>
                </c:pt>
                <c:pt idx="2">
                  <c:v>0.59499999999999997</c:v>
                </c:pt>
                <c:pt idx="3">
                  <c:v>0.60560000000000003</c:v>
                </c:pt>
                <c:pt idx="4">
                  <c:v>0.61109999999999998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A10-4E16-BF26-5BD8F2CA9A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95640751"/>
        <c:axId val="1795617231"/>
      </c:lineChart>
      <c:catAx>
        <c:axId val="17956407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95617231"/>
        <c:crosses val="autoZero"/>
        <c:auto val="1"/>
        <c:lblAlgn val="ctr"/>
        <c:lblOffset val="100"/>
        <c:noMultiLvlLbl val="0"/>
      </c:catAx>
      <c:valAx>
        <c:axId val="1795617231"/>
        <c:scaling>
          <c:orientation val="minMax"/>
          <c:min val="0.5"/>
        </c:scaling>
        <c:delete val="1"/>
        <c:axPos val="l"/>
        <c:numFmt formatCode="0.00%" sourceLinked="1"/>
        <c:majorTickMark val="none"/>
        <c:minorTickMark val="none"/>
        <c:tickLblPos val="nextTo"/>
        <c:crossAx val="1795640751"/>
        <c:crosses val="autoZero"/>
        <c:crossBetween val="between"/>
      </c:valAx>
      <c:spPr>
        <a:pattFill prst="ltDnDiag">
          <a:fgClr>
            <a:srgbClr val="000000">
              <a:alpha val="0"/>
            </a:srgbClr>
          </a:fgClr>
          <a:bgClr>
            <a:srgbClr val="FFFFFF"/>
          </a:bgClr>
        </a:pattFill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 b="0" i="0" u="none" strike="noStrike" kern="1200" cap="none" spc="0" normalizeH="0" baseline="0">
                <a:solidFill>
                  <a:sysClr val="windowText" lastClr="000000">
                    <a:lumMod val="50000"/>
                    <a:lumOff val="50000"/>
                  </a:sysClr>
                </a:solidFill>
                <a:latin typeface="+mn-lt"/>
                <a:ea typeface="+mj-ea"/>
                <a:cs typeface="+mj-cs"/>
              </a:defRPr>
            </a:pPr>
            <a:r>
              <a:rPr lang="mk-MK" sz="1100" b="1" i="0" u="none" strike="noStrike" kern="1200" cap="none" spc="0" normalizeH="0" baseline="0" dirty="0">
                <a:solidFill>
                  <a:srgbClr val="002060"/>
                </a:solidFill>
              </a:rPr>
              <a:t>Стапка на поврат на просечната актива (</a:t>
            </a:r>
            <a:r>
              <a:rPr lang="en-GB" sz="1100" b="1" i="0" u="none" strike="noStrike" kern="1200" cap="none" spc="0" normalizeH="0" baseline="0" dirty="0">
                <a:solidFill>
                  <a:srgbClr val="002060"/>
                </a:solidFill>
              </a:rPr>
              <a:t>ROAA)</a:t>
            </a:r>
            <a:endParaRPr lang="en-US" sz="1100" b="1" i="0" u="none" strike="noStrike" kern="1200" cap="none" spc="0" normalizeH="0" baseline="0" dirty="0">
              <a:solidFill>
                <a:srgbClr val="00206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100" b="0" i="0" u="none" strike="noStrike" kern="1200" cap="none" spc="0" normalizeH="0" baseline="0">
              <a:solidFill>
                <a:sysClr val="windowText" lastClr="000000">
                  <a:lumMod val="50000"/>
                  <a:lumOff val="50000"/>
                </a:sysClr>
              </a:solidFill>
              <a:latin typeface="+mn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Sheet1!$A$49</c:f>
              <c:strCache>
                <c:ptCount val="1"/>
                <c:pt idx="0">
                  <c:v>ROA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rgbClr val="00206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Sheet1!$B$2:$F$2</c:f>
              <c:strCache>
                <c:ptCount val="5"/>
                <c:pt idx="0">
                  <c:v>12/2022</c:v>
                </c:pt>
                <c:pt idx="1">
                  <c:v>3/2023</c:v>
                </c:pt>
                <c:pt idx="2">
                  <c:v>6/2023</c:v>
                </c:pt>
                <c:pt idx="3">
                  <c:v>9/2023</c:v>
                </c:pt>
                <c:pt idx="4">
                  <c:v>12/2023</c:v>
                </c:pt>
              </c:strCache>
            </c:strRef>
          </c:cat>
          <c:val>
            <c:numRef>
              <c:f>Sheet1!$B$49:$F$49</c:f>
              <c:numCache>
                <c:formatCode>0.00%</c:formatCode>
                <c:ptCount val="5"/>
                <c:pt idx="0">
                  <c:v>1.46E-2</c:v>
                </c:pt>
                <c:pt idx="1">
                  <c:v>2.23E-2</c:v>
                </c:pt>
                <c:pt idx="2">
                  <c:v>2.1499999999999998E-2</c:v>
                </c:pt>
                <c:pt idx="3">
                  <c:v>2.3300000000000001E-2</c:v>
                </c:pt>
                <c:pt idx="4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750-415A-A8FD-C6B3F6BACCC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384841327"/>
        <c:axId val="527915200"/>
      </c:barChart>
      <c:lineChart>
        <c:grouping val="standard"/>
        <c:varyColors val="0"/>
        <c:ser>
          <c:idx val="1"/>
          <c:order val="1"/>
          <c:tx>
            <c:strRef>
              <c:f>Sheet1!$A$50</c:f>
              <c:strCache>
                <c:ptCount val="1"/>
                <c:pt idx="0">
                  <c:v>ЕУ</c:v>
                </c:pt>
              </c:strCache>
            </c:strRef>
          </c:tx>
          <c:spPr>
            <a:ln w="22225" cap="rnd">
              <a:solidFill>
                <a:srgbClr val="FC0CDA"/>
              </a:solidFill>
              <a:prstDash val="sysDot"/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rgbClr val="FF0066"/>
                    </a:solidFill>
                    <a:highlight>
                      <a:srgbClr val="FF99FF"/>
                    </a:highlight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Sheet1!$B$2:$F$2</c:f>
              <c:strCache>
                <c:ptCount val="5"/>
                <c:pt idx="0">
                  <c:v>12/2022</c:v>
                </c:pt>
                <c:pt idx="1">
                  <c:v>3/2023</c:v>
                </c:pt>
                <c:pt idx="2">
                  <c:v>6/2023</c:v>
                </c:pt>
                <c:pt idx="3">
                  <c:v>9/2023</c:v>
                </c:pt>
                <c:pt idx="4">
                  <c:v>12/2023</c:v>
                </c:pt>
              </c:strCache>
            </c:strRef>
          </c:cat>
          <c:val>
            <c:numRef>
              <c:f>Sheet1!$B$50:$F$50</c:f>
              <c:numCache>
                <c:formatCode>0.00%</c:formatCode>
                <c:ptCount val="5"/>
                <c:pt idx="0">
                  <c:v>4.8999999999999998E-3</c:v>
                </c:pt>
                <c:pt idx="1">
                  <c:v>6.1999999999999998E-3</c:v>
                </c:pt>
                <c:pt idx="2">
                  <c:v>6.4999999999999997E-3</c:v>
                </c:pt>
                <c:pt idx="3">
                  <c:v>6.4999999999999997E-3</c:v>
                </c:pt>
                <c:pt idx="4">
                  <c:v>6.3E-3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750-415A-A8FD-C6B3F6BACC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84841327"/>
        <c:axId val="527915200"/>
      </c:lineChart>
      <c:catAx>
        <c:axId val="138484132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dk1">
                  <a:lumMod val="15000"/>
                  <a:lumOff val="85000"/>
                  <a:alpha val="51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7915200"/>
        <c:crosses val="autoZero"/>
        <c:auto val="1"/>
        <c:lblAlgn val="ctr"/>
        <c:lblOffset val="100"/>
        <c:noMultiLvlLbl val="0"/>
      </c:catAx>
      <c:valAx>
        <c:axId val="527915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84841327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 b="0" i="0" u="none" strike="noStrike" kern="1200" cap="none" spc="0" normalizeH="0" baseline="0">
                <a:solidFill>
                  <a:sysClr val="windowText" lastClr="000000">
                    <a:lumMod val="50000"/>
                    <a:lumOff val="50000"/>
                  </a:sysClr>
                </a:solidFill>
                <a:latin typeface="+mn-lt"/>
                <a:ea typeface="+mj-ea"/>
                <a:cs typeface="+mj-cs"/>
              </a:defRPr>
            </a:pPr>
            <a:r>
              <a:rPr lang="ru-RU" sz="1100" b="1" i="0" u="none" strike="noStrike" kern="1200" cap="none" spc="0" normalizeH="0" baseline="0" dirty="0">
                <a:solidFill>
                  <a:srgbClr val="002060"/>
                </a:solidFill>
                <a:effectLst/>
              </a:rPr>
              <a:t>Стапка на поврат на просечниот капитал (ROAE)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100" b="0" i="0" u="none" strike="noStrike" kern="1200" cap="none" spc="0" normalizeH="0" baseline="0">
              <a:solidFill>
                <a:sysClr val="windowText" lastClr="000000">
                  <a:lumMod val="50000"/>
                  <a:lumOff val="50000"/>
                </a:sysClr>
              </a:solidFill>
              <a:latin typeface="+mn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Sheet1!$A$51</c:f>
              <c:strCache>
                <c:ptCount val="1"/>
                <c:pt idx="0">
                  <c:v>ROE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rgbClr val="00206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Sheet1!$B$2:$F$2</c:f>
              <c:strCache>
                <c:ptCount val="5"/>
                <c:pt idx="0">
                  <c:v>12/2022</c:v>
                </c:pt>
                <c:pt idx="1">
                  <c:v>3/2023</c:v>
                </c:pt>
                <c:pt idx="2">
                  <c:v>6/2023</c:v>
                </c:pt>
                <c:pt idx="3">
                  <c:v>9/2023</c:v>
                </c:pt>
                <c:pt idx="4">
                  <c:v>12/2023</c:v>
                </c:pt>
              </c:strCache>
            </c:strRef>
          </c:cat>
          <c:val>
            <c:numRef>
              <c:f>Sheet1!$B$51:$F$51</c:f>
              <c:numCache>
                <c:formatCode>0.00%</c:formatCode>
                <c:ptCount val="5"/>
                <c:pt idx="0">
                  <c:v>0.12239999999999999</c:v>
                </c:pt>
                <c:pt idx="1">
                  <c:v>0.17580000000000001</c:v>
                </c:pt>
                <c:pt idx="2">
                  <c:v>0.17050000000000001</c:v>
                </c:pt>
                <c:pt idx="3">
                  <c:v>0.1827</c:v>
                </c:pt>
                <c:pt idx="4">
                  <c:v>0.1613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29C-4608-BC03-172CA979A5A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130571695"/>
        <c:axId val="535620944"/>
      </c:barChart>
      <c:lineChart>
        <c:grouping val="standard"/>
        <c:varyColors val="0"/>
        <c:ser>
          <c:idx val="1"/>
          <c:order val="1"/>
          <c:tx>
            <c:strRef>
              <c:f>Sheet1!$A$52</c:f>
              <c:strCache>
                <c:ptCount val="1"/>
                <c:pt idx="0">
                  <c:v>ЕУ</c:v>
                </c:pt>
              </c:strCache>
            </c:strRef>
          </c:tx>
          <c:spPr>
            <a:ln w="22225" cap="rnd">
              <a:solidFill>
                <a:srgbClr val="FC0CDA"/>
              </a:solidFill>
              <a:prstDash val="sysDot"/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rgbClr val="FF0066"/>
                    </a:solidFill>
                    <a:highlight>
                      <a:srgbClr val="FF99FF"/>
                    </a:highlight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Sheet1!$B$2:$F$2</c:f>
              <c:strCache>
                <c:ptCount val="5"/>
                <c:pt idx="0">
                  <c:v>12/2022</c:v>
                </c:pt>
                <c:pt idx="1">
                  <c:v>3/2023</c:v>
                </c:pt>
                <c:pt idx="2">
                  <c:v>6/2023</c:v>
                </c:pt>
                <c:pt idx="3">
                  <c:v>9/2023</c:v>
                </c:pt>
                <c:pt idx="4">
                  <c:v>12/2023</c:v>
                </c:pt>
              </c:strCache>
            </c:strRef>
          </c:cat>
          <c:val>
            <c:numRef>
              <c:f>Sheet1!$B$52:$F$52</c:f>
              <c:numCache>
                <c:formatCode>0.00%</c:formatCode>
                <c:ptCount val="5"/>
                <c:pt idx="0">
                  <c:v>7.6799999999999993E-2</c:v>
                </c:pt>
                <c:pt idx="1">
                  <c:v>9.5600000000000004E-2</c:v>
                </c:pt>
                <c:pt idx="2">
                  <c:v>0.1004</c:v>
                </c:pt>
                <c:pt idx="3">
                  <c:v>0.10009999999999999</c:v>
                </c:pt>
                <c:pt idx="4">
                  <c:v>9.3100000000000002E-2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29C-4608-BC03-172CA979A5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30571695"/>
        <c:axId val="535620944"/>
      </c:lineChart>
      <c:catAx>
        <c:axId val="213057169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dk1">
                  <a:lumMod val="15000"/>
                  <a:lumOff val="85000"/>
                  <a:alpha val="51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5620944"/>
        <c:crosses val="autoZero"/>
        <c:auto val="1"/>
        <c:lblAlgn val="ctr"/>
        <c:lblOffset val="100"/>
        <c:noMultiLvlLbl val="0"/>
      </c:catAx>
      <c:valAx>
        <c:axId val="5356209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30571695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41953330731965727"/>
          <c:y val="0.1952795617642915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cap="all" spc="15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'Вкупна актива'!$ET$15</c:f>
              <c:strCache>
                <c:ptCount val="1"/>
                <c:pt idx="0">
                  <c:v>АКТИВА</c:v>
                </c:pt>
              </c:strCache>
            </c:strRef>
          </c:tx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'Вкупна актива'!$EU$13:$EY$14</c:f>
              <c:strCache>
                <c:ptCount val="5"/>
                <c:pt idx="0">
                  <c:v>12/2022</c:v>
                </c:pt>
                <c:pt idx="1">
                  <c:v>3/2023</c:v>
                </c:pt>
                <c:pt idx="2">
                  <c:v>6/2023</c:v>
                </c:pt>
                <c:pt idx="3">
                  <c:v>9/2023</c:v>
                </c:pt>
                <c:pt idx="4">
                  <c:v>12/2023</c:v>
                </c:pt>
              </c:strCache>
            </c:strRef>
          </c:cat>
          <c:val>
            <c:numRef>
              <c:f>'Вкупна актива'!$EU$15:$EY$15</c:f>
              <c:numCache>
                <c:formatCode>_(* #,##0_);_(* \(#,##0\);_(* "-"??_);_(@_)</c:formatCode>
                <c:ptCount val="5"/>
                <c:pt idx="0" formatCode="#,##0">
                  <c:v>684255</c:v>
                </c:pt>
                <c:pt idx="1">
                  <c:v>675891</c:v>
                </c:pt>
                <c:pt idx="2" formatCode="#,##0">
                  <c:v>699060</c:v>
                </c:pt>
                <c:pt idx="3" formatCode="#,##0">
                  <c:v>703789</c:v>
                </c:pt>
                <c:pt idx="4" formatCode="#,##0">
                  <c:v>746739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2EF-4CAF-8813-E6DD5B21006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22"/>
        <c:axId val="399738719"/>
        <c:axId val="399739679"/>
      </c:barChart>
      <c:catAx>
        <c:axId val="3997387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9739679"/>
        <c:crosses val="autoZero"/>
        <c:auto val="1"/>
        <c:lblAlgn val="ctr"/>
        <c:lblOffset val="100"/>
        <c:noMultiLvlLbl val="0"/>
      </c:catAx>
      <c:valAx>
        <c:axId val="399739679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39973871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 b="1" i="0" u="none" strike="noStrike" kern="1200" cap="none" spc="0" normalizeH="0" baseline="0">
                <a:solidFill>
                  <a:srgbClr val="002060"/>
                </a:solidFill>
                <a:latin typeface="+mn-lt"/>
                <a:ea typeface="+mj-ea"/>
                <a:cs typeface="+mj-cs"/>
              </a:defRPr>
            </a:pPr>
            <a:r>
              <a:rPr lang="ru-RU" sz="1100" b="1" i="0" u="none" strike="noStrike" kern="1200" cap="none" spc="0" normalizeH="0" baseline="0" dirty="0">
                <a:solidFill>
                  <a:srgbClr val="002060"/>
                </a:solidFill>
              </a:rPr>
              <a:t>У</a:t>
            </a:r>
            <a:r>
              <a:rPr lang="mk-MK" sz="1100" b="1" i="0" u="none" strike="noStrike" kern="1200" cap="none" spc="0" normalizeH="0" baseline="0" dirty="0">
                <a:solidFill>
                  <a:srgbClr val="002060"/>
                </a:solidFill>
              </a:rPr>
              <a:t>ЧЕСТВО НА СТРАНСКИ КАПИТАЛ</a:t>
            </a:r>
            <a:endParaRPr lang="ru-RU" sz="1100" b="1" i="0" u="none" strike="noStrike" kern="1200" cap="none" spc="0" normalizeH="0" baseline="0" dirty="0">
              <a:solidFill>
                <a:srgbClr val="00206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100" b="1" i="0" u="none" strike="noStrike" kern="1200" cap="none" spc="0" normalizeH="0" baseline="0">
              <a:solidFill>
                <a:srgbClr val="002060"/>
              </a:solidFill>
              <a:latin typeface="+mn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'Странски капитал во вкупниот'!$A$14:$AA$14</c:f>
              <c:strCache>
                <c:ptCount val="27"/>
                <c:pt idx="0">
                  <c:v>Учество на странскиот капитал во вкупниот капитал*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'Странски капитал во вкупниот'!$AB$13:$AN$13</c:f>
              <c:numCache>
                <c:formatCode>General</c:formatCod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</c:numCache>
            </c:numRef>
          </c:cat>
          <c:val>
            <c:numRef>
              <c:f>'Странски капитал во вкупниот'!$AB$14:$AN$14</c:f>
              <c:numCache>
                <c:formatCode>0.0%</c:formatCode>
                <c:ptCount val="7"/>
                <c:pt idx="0">
                  <c:v>0.74364480613881534</c:v>
                </c:pt>
                <c:pt idx="1">
                  <c:v>0.72885806445272527</c:v>
                </c:pt>
                <c:pt idx="2">
                  <c:v>0.75365272744995504</c:v>
                </c:pt>
                <c:pt idx="3">
                  <c:v>0.75407264972055976</c:v>
                </c:pt>
                <c:pt idx="4">
                  <c:v>0.76289609687090398</c:v>
                </c:pt>
                <c:pt idx="5">
                  <c:v>0.77715436819894623</c:v>
                </c:pt>
                <c:pt idx="6">
                  <c:v>0.78819625574543817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4CB-4002-BC93-88DDA4B220B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660190879"/>
        <c:axId val="1660191359"/>
      </c:lineChart>
      <c:catAx>
        <c:axId val="16601908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60191359"/>
        <c:crosses val="autoZero"/>
        <c:auto val="1"/>
        <c:lblAlgn val="ctr"/>
        <c:lblOffset val="100"/>
        <c:noMultiLvlLbl val="0"/>
      </c:catAx>
      <c:valAx>
        <c:axId val="1660191359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1660190879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 i="0" u="none" strike="noStrike" kern="1200" cap="none" spc="0" normalizeH="0" baseline="0">
                <a:solidFill>
                  <a:sysClr val="windowText" lastClr="000000">
                    <a:lumMod val="50000"/>
                    <a:lumOff val="50000"/>
                  </a:sysClr>
                </a:solidFill>
                <a:latin typeface="+mj-lt"/>
                <a:ea typeface="+mj-ea"/>
                <a:cs typeface="+mj-cs"/>
              </a:defRPr>
            </a:pPr>
            <a:r>
              <a:rPr lang="mk-MK" sz="1100" b="1" i="0" u="none" strike="noStrike" kern="1200" cap="none" spc="0" normalizeH="0" baseline="0" dirty="0">
                <a:solidFill>
                  <a:prstClr val="black">
                    <a:lumMod val="50000"/>
                    <a:lumOff val="50000"/>
                  </a:prstClr>
                </a:solidFill>
                <a:latin typeface="+mn-lt"/>
              </a:rPr>
              <a:t>Ниво на финансиска интермедијација</a:t>
            </a:r>
            <a:endParaRPr lang="en-US" sz="1100" b="1" i="0" u="none" strike="noStrike" kern="1200" cap="none" spc="0" normalizeH="0" baseline="0" dirty="0">
              <a:solidFill>
                <a:prstClr val="black">
                  <a:lumMod val="50000"/>
                  <a:lumOff val="50000"/>
                </a:prstClr>
              </a:solidFill>
              <a:latin typeface="+mn-lt"/>
            </a:endParaRPr>
          </a:p>
        </c:rich>
      </c:tx>
      <c:layout>
        <c:manualLayout>
          <c:xMode val="edge"/>
          <c:yMode val="edge"/>
          <c:x val="0.24089566929133863"/>
          <c:y val="3.703703703703703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600" b="1" i="0" u="none" strike="noStrike" kern="1200" cap="none" spc="0" normalizeH="0" baseline="0">
              <a:solidFill>
                <a:sysClr val="windowText" lastClr="000000">
                  <a:lumMod val="50000"/>
                  <a:lumOff val="50000"/>
                </a:sys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Sheet1!$A$3</c:f>
              <c:strCache>
                <c:ptCount val="1"/>
                <c:pt idx="0">
                  <c:v>Aктива/БДП 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Sheet1!$B$2:$F$2</c:f>
              <c:strCache>
                <c:ptCount val="5"/>
                <c:pt idx="0">
                  <c:v>12/2022</c:v>
                </c:pt>
                <c:pt idx="1">
                  <c:v>3/2023</c:v>
                </c:pt>
                <c:pt idx="2">
                  <c:v>6/2023</c:v>
                </c:pt>
                <c:pt idx="3">
                  <c:v>9/2023</c:v>
                </c:pt>
                <c:pt idx="4">
                  <c:v>12/2023</c:v>
                </c:pt>
              </c:strCache>
            </c:strRef>
          </c:cat>
          <c:val>
            <c:numRef>
              <c:f>Sheet1!$B$3:$F$3</c:f>
              <c:numCache>
                <c:formatCode>0.0</c:formatCode>
                <c:ptCount val="5"/>
                <c:pt idx="0">
                  <c:v>85.197441475452919</c:v>
                </c:pt>
                <c:pt idx="1">
                  <c:v>83.665225537185734</c:v>
                </c:pt>
                <c:pt idx="2">
                  <c:v>83.271966507350768</c:v>
                </c:pt>
                <c:pt idx="3">
                  <c:v>85.209015488221809</c:v>
                </c:pt>
                <c:pt idx="4">
                  <c:v>88.832976158800648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5C9-451E-9407-8F3762601544}"/>
            </c:ext>
          </c:extLst>
        </c:ser>
        <c:ser>
          <c:idx val="1"/>
          <c:order val="1"/>
          <c:tx>
            <c:strRef>
              <c:f>Sheet1!$A$4</c:f>
              <c:strCache>
                <c:ptCount val="1"/>
                <c:pt idx="0">
                  <c:v>Депозити/БДП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Sheet1!$B$2:$F$2</c:f>
              <c:strCache>
                <c:ptCount val="5"/>
                <c:pt idx="0">
                  <c:v>12/2022</c:v>
                </c:pt>
                <c:pt idx="1">
                  <c:v>3/2023</c:v>
                </c:pt>
                <c:pt idx="2">
                  <c:v>6/2023</c:v>
                </c:pt>
                <c:pt idx="3">
                  <c:v>9/2023</c:v>
                </c:pt>
                <c:pt idx="4">
                  <c:v>12/2023</c:v>
                </c:pt>
              </c:strCache>
            </c:strRef>
          </c:cat>
          <c:val>
            <c:numRef>
              <c:f>Sheet1!$B$4:$F$4</c:f>
              <c:numCache>
                <c:formatCode>0.0</c:formatCode>
                <c:ptCount val="5"/>
                <c:pt idx="0">
                  <c:v>61.502936505973047</c:v>
                </c:pt>
                <c:pt idx="1">
                  <c:v>60.671745541009791</c:v>
                </c:pt>
                <c:pt idx="2">
                  <c:v>60.730440955310719</c:v>
                </c:pt>
                <c:pt idx="3">
                  <c:v>62.511466964341189</c:v>
                </c:pt>
                <c:pt idx="4">
                  <c:v>64.191698869063757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5C9-451E-9407-8F3762601544}"/>
            </c:ext>
          </c:extLst>
        </c:ser>
        <c:ser>
          <c:idx val="2"/>
          <c:order val="2"/>
          <c:tx>
            <c:strRef>
              <c:f>Sheet1!$A$5</c:f>
              <c:strCache>
                <c:ptCount val="1"/>
                <c:pt idx="0">
                  <c:v>Кредити/БДП</c:v>
                </c:pt>
              </c:strCache>
            </c:strRef>
          </c:tx>
          <c:spPr>
            <a:ln w="22225" cap="rnd">
              <a:solidFill>
                <a:srgbClr val="0DFB18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0DFB18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Sheet1!$B$2:$F$2</c:f>
              <c:strCache>
                <c:ptCount val="5"/>
                <c:pt idx="0">
                  <c:v>12/2022</c:v>
                </c:pt>
                <c:pt idx="1">
                  <c:v>3/2023</c:v>
                </c:pt>
                <c:pt idx="2">
                  <c:v>6/2023</c:v>
                </c:pt>
                <c:pt idx="3">
                  <c:v>9/2023</c:v>
                </c:pt>
                <c:pt idx="4">
                  <c:v>12/2023</c:v>
                </c:pt>
              </c:strCache>
            </c:strRef>
          </c:cat>
          <c:val>
            <c:numRef>
              <c:f>Sheet1!$B$5:$F$5</c:f>
              <c:numCache>
                <c:formatCode>0.0</c:formatCode>
                <c:ptCount val="5"/>
                <c:pt idx="0">
                  <c:v>52.608792263286098</c:v>
                </c:pt>
                <c:pt idx="1">
                  <c:v>51.881978764448988</c:v>
                </c:pt>
                <c:pt idx="2">
                  <c:v>51.246903843093705</c:v>
                </c:pt>
                <c:pt idx="3">
                  <c:v>52.34087180361491</c:v>
                </c:pt>
                <c:pt idx="4">
                  <c:v>52.409475723223252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5C9-451E-9407-8F376260154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53106047"/>
        <c:axId val="153094047"/>
      </c:lineChart>
      <c:catAx>
        <c:axId val="15310604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dk1">
                  <a:lumMod val="15000"/>
                  <a:lumOff val="85000"/>
                  <a:alpha val="51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3094047"/>
        <c:crosses val="autoZero"/>
        <c:auto val="1"/>
        <c:lblAlgn val="ctr"/>
        <c:lblOffset val="100"/>
        <c:noMultiLvlLbl val="0"/>
      </c:catAx>
      <c:valAx>
        <c:axId val="153094047"/>
        <c:scaling>
          <c:orientation val="minMax"/>
          <c:max val="95"/>
          <c:min val="50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3106047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mk-MK" dirty="0"/>
              <a:t>Структура на актива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Sheet1!$E$33</c:f>
              <c:strCache>
                <c:ptCount val="1"/>
                <c:pt idx="0">
                  <c:v>30.09.2021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explosion val="4"/>
          <c:dPt>
            <c:idx val="0"/>
            <c:bubble3D val="0"/>
            <c:spPr>
              <a:gradFill rotWithShape="1">
                <a:gsLst>
                  <a:gs pos="0">
                    <a:schemeClr val="accent5">
                      <a:shade val="65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hade val="65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shade val="65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solidFill>
                  <a:srgbClr val="00B0F0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801C-4171-8762-A971765DD64D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solidFill>
                  <a:srgbClr val="00B0F0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801C-4171-8762-A971765DD64D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5">
                      <a:tint val="65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tint val="65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tint val="65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solidFill>
                  <a:srgbClr val="00B0F0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5-801C-4171-8762-A971765DD64D}"/>
              </c:ext>
            </c:extLst>
          </c:dPt>
          <c:dLbls>
            <c:dLbl>
              <c:idx val="0"/>
              <c:layout>
                <c:manualLayout>
                  <c:x val="-1.9200815957874945E-7"/>
                  <c:y val="-4.192283625384109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8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mk-MK" sz="800" dirty="0"/>
                      <a:t>ликвидна актива</a:t>
                    </a:r>
                    <a:r>
                      <a:rPr lang="mk-MK" sz="800" baseline="0" dirty="0"/>
                      <a:t>
31%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154108821008454"/>
                      <c:h val="0.26499508014822359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801C-4171-8762-A971765DD64D}"/>
                </c:ext>
              </c:extLst>
            </c:dLbl>
            <c:dLbl>
              <c:idx val="1"/>
              <c:layout>
                <c:manualLayout>
                  <c:x val="2.2336693220115073E-2"/>
                  <c:y val="-8.403874470505323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8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4466686-F041-405C-89C2-35F8DC4472E2}" type="CATEGORYNAME">
                      <a:rPr lang="mk-MK" sz="800"/>
                      <a:pPr>
                        <a:defRPr sz="800"/>
                      </a:pPr>
                      <a:t>[CATEGORY NAME]</a:t>
                    </a:fld>
                    <a:r>
                      <a:rPr lang="mk-MK" sz="800" baseline="0" dirty="0"/>
                      <a:t>
61%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663988792867742"/>
                      <c:h val="0.1605876063157094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801C-4171-8762-A971765DD64D}"/>
                </c:ext>
              </c:extLst>
            </c:dLbl>
            <c:dLbl>
              <c:idx val="2"/>
              <c:layout>
                <c:manualLayout>
                  <c:x val="-0.18839085739282591"/>
                  <c:y val="8.0179352580927385E-2"/>
                </c:manualLayout>
              </c:layout>
              <c:tx>
                <c:rich>
                  <a:bodyPr/>
                  <a:lstStyle/>
                  <a:p>
                    <a:fld id="{747F1DA3-CD67-411D-B379-6A3C2B2903FD}" type="CATEGORYNAME">
                      <a:rPr lang="mk-MK"/>
                      <a:pPr/>
                      <a:t>[CATEGORY NAME]</a:t>
                    </a:fld>
                    <a:r>
                      <a:rPr lang="mk-MK" baseline="0" dirty="0"/>
                      <a:t>
8%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801C-4171-8762-A971765DD64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Sheet1!$D$34:$D$36</c:f>
              <c:strCache>
                <c:ptCount val="3"/>
                <c:pt idx="0">
                  <c:v>високоликвидна актива </c:v>
                </c:pt>
                <c:pt idx="1">
                  <c:v>кредити </c:v>
                </c:pt>
                <c:pt idx="2">
                  <c:v>останата актива </c:v>
                </c:pt>
              </c:strCache>
            </c:strRef>
          </c:cat>
          <c:val>
            <c:numRef>
              <c:f>Sheet1!$E$34:$E$36</c:f>
              <c:numCache>
                <c:formatCode>0.00%</c:formatCode>
                <c:ptCount val="3"/>
                <c:pt idx="0">
                  <c:v>0.316</c:v>
                </c:pt>
                <c:pt idx="1">
                  <c:v>0.61099999999999999</c:v>
                </c:pt>
                <c:pt idx="2">
                  <c:v>7.3000000000000009E-2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01C-4171-8762-A971765DD64D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r">
              <a:defRPr sz="105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n-lt"/>
                <a:ea typeface="+mj-ea"/>
                <a:cs typeface="+mj-cs"/>
              </a:defRPr>
            </a:pPr>
            <a:r>
              <a:rPr lang="mk-MK" sz="1100">
                <a:solidFill>
                  <a:srgbClr val="002060"/>
                </a:solidFill>
                <a:latin typeface="+mn-lt"/>
              </a:rPr>
              <a:t>Покриеност со ликвидност</a:t>
            </a:r>
          </a:p>
          <a:p>
            <a:pPr algn="r">
              <a:defRPr sz="1050">
                <a:latin typeface="+mn-lt"/>
              </a:defRPr>
            </a:pPr>
            <a:r>
              <a:rPr lang="en-US" sz="1100">
                <a:solidFill>
                  <a:srgbClr val="002060"/>
                </a:solidFill>
                <a:latin typeface="+mn-lt"/>
              </a:rPr>
              <a:t>Liquidity Coverage Ratio</a:t>
            </a:r>
          </a:p>
          <a:p>
            <a:pPr algn="r">
              <a:defRPr sz="1050">
                <a:latin typeface="+mn-lt"/>
              </a:defRPr>
            </a:pPr>
            <a:r>
              <a:rPr lang="en-US" sz="1100" b="0">
                <a:solidFill>
                  <a:srgbClr val="002060"/>
                </a:solidFill>
                <a:latin typeface="+mn-lt"/>
              </a:rPr>
              <a:t>(</a:t>
            </a:r>
            <a:r>
              <a:rPr lang="mk-MK" sz="1100" b="0">
                <a:solidFill>
                  <a:srgbClr val="002060"/>
                </a:solidFill>
                <a:latin typeface="+mn-lt"/>
              </a:rPr>
              <a:t>согласно меѓународната спогодба Базел 3)</a:t>
            </a:r>
            <a:endParaRPr lang="en-US" sz="1100" b="0">
              <a:solidFill>
                <a:srgbClr val="002060"/>
              </a:solidFill>
              <a:latin typeface="+mn-lt"/>
            </a:endParaRPr>
          </a:p>
        </c:rich>
      </c:tx>
      <c:layout>
        <c:manualLayout>
          <c:xMode val="edge"/>
          <c:yMode val="edge"/>
          <c:x val="0.48891261982810091"/>
          <c:y val="2.699848207445029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r">
            <a:defRPr sz="105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n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1.2601354015297449E-2"/>
          <c:y val="0.32092552731552676"/>
          <c:w val="0.98453741565566111"/>
          <c:h val="0.40334959419835187"/>
        </c:manualLayout>
      </c:layout>
      <c:lineChart>
        <c:grouping val="standard"/>
        <c:varyColors val="0"/>
        <c:ser>
          <c:idx val="0"/>
          <c:order val="0"/>
          <c:tx>
            <c:strRef>
              <c:f>Sheet1!$A$10</c:f>
              <c:strCache>
                <c:ptCount val="1"/>
                <c:pt idx="0">
                  <c:v>Ликвидна актива/Краткорочни обврски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Sheet1!$B$9:$F$9</c:f>
              <c:strCache>
                <c:ptCount val="5"/>
                <c:pt idx="0">
                  <c:v>12/2022</c:v>
                </c:pt>
                <c:pt idx="1">
                  <c:v>3/2023</c:v>
                </c:pt>
                <c:pt idx="2">
                  <c:v>6/2023</c:v>
                </c:pt>
                <c:pt idx="3">
                  <c:v>9/2023</c:v>
                </c:pt>
                <c:pt idx="4">
                  <c:v>12/2023</c:v>
                </c:pt>
              </c:strCache>
            </c:strRef>
          </c:cat>
          <c:val>
            <c:numRef>
              <c:f>Sheet1!$B$10:$F$10</c:f>
              <c:numCache>
                <c:formatCode>0%</c:formatCode>
                <c:ptCount val="5"/>
                <c:pt idx="0">
                  <c:v>0.47670000000000001</c:v>
                </c:pt>
                <c:pt idx="1">
                  <c:v>0.47299999999999998</c:v>
                </c:pt>
                <c:pt idx="2">
                  <c:v>0.48699999999999999</c:v>
                </c:pt>
                <c:pt idx="3">
                  <c:v>0.50449999999999995</c:v>
                </c:pt>
                <c:pt idx="4">
                  <c:v>0.52300000000000002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ED6-49E7-9348-5BDB47C4E19C}"/>
            </c:ext>
          </c:extLst>
        </c:ser>
        <c:ser>
          <c:idx val="1"/>
          <c:order val="1"/>
          <c:tx>
            <c:strRef>
              <c:f>Sheet1!$A$11</c:f>
              <c:strCache>
                <c:ptCount val="1"/>
                <c:pt idx="0">
                  <c:v>Ликвидна актива/Депозити население</c:v>
                </c:pt>
              </c:strCache>
            </c:strRef>
          </c:tx>
          <c:spPr>
            <a:ln w="22225" cap="rnd">
              <a:solidFill>
                <a:schemeClr val="bg1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Sheet1!$B$9:$F$9</c:f>
              <c:strCache>
                <c:ptCount val="5"/>
                <c:pt idx="0">
                  <c:v>12/2022</c:v>
                </c:pt>
                <c:pt idx="1">
                  <c:v>3/2023</c:v>
                </c:pt>
                <c:pt idx="2">
                  <c:v>6/2023</c:v>
                </c:pt>
                <c:pt idx="3">
                  <c:v>9/2023</c:v>
                </c:pt>
                <c:pt idx="4">
                  <c:v>12/2023</c:v>
                </c:pt>
              </c:strCache>
            </c:strRef>
          </c:cat>
          <c:val>
            <c:numRef>
              <c:f>Sheet1!$B$11:$F$11</c:f>
              <c:numCache>
                <c:formatCode>0%</c:formatCode>
                <c:ptCount val="5"/>
                <c:pt idx="0">
                  <c:v>0.61099999999999999</c:v>
                </c:pt>
                <c:pt idx="1">
                  <c:v>0.57899999999999996</c:v>
                </c:pt>
                <c:pt idx="2">
                  <c:v>0.60099999999999998</c:v>
                </c:pt>
                <c:pt idx="3">
                  <c:v>0.61899999999999999</c:v>
                </c:pt>
                <c:pt idx="4">
                  <c:v>0.65300000000000002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ED6-49E7-9348-5BDB47C4E19C}"/>
            </c:ext>
          </c:extLst>
        </c:ser>
        <c:ser>
          <c:idx val="2"/>
          <c:order val="2"/>
          <c:tx>
            <c:strRef>
              <c:f>Sheet1!$A$12</c:f>
              <c:strCache>
                <c:ptCount val="1"/>
                <c:pt idx="0">
                  <c:v>Кредити/Депозити</c:v>
                </c:pt>
              </c:strCache>
            </c:strRef>
          </c:tx>
          <c:spPr>
            <a:ln w="22225" cap="rnd">
              <a:solidFill>
                <a:schemeClr val="accent2">
                  <a:lumMod val="40000"/>
                  <a:lumOff val="60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FF99CC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Sheet1!$B$9:$F$9</c:f>
              <c:strCache>
                <c:ptCount val="5"/>
                <c:pt idx="0">
                  <c:v>12/2022</c:v>
                </c:pt>
                <c:pt idx="1">
                  <c:v>3/2023</c:v>
                </c:pt>
                <c:pt idx="2">
                  <c:v>6/2023</c:v>
                </c:pt>
                <c:pt idx="3">
                  <c:v>9/2023</c:v>
                </c:pt>
                <c:pt idx="4">
                  <c:v>12/2023</c:v>
                </c:pt>
              </c:strCache>
            </c:strRef>
          </c:cat>
          <c:val>
            <c:numRef>
              <c:f>Sheet1!$B$12:$F$12</c:f>
              <c:numCache>
                <c:formatCode>0%</c:formatCode>
                <c:ptCount val="5"/>
                <c:pt idx="0">
                  <c:v>0.85538561204968067</c:v>
                </c:pt>
                <c:pt idx="1">
                  <c:v>0.85512586298313198</c:v>
                </c:pt>
                <c:pt idx="2">
                  <c:v>0.84384248347915403</c:v>
                </c:pt>
                <c:pt idx="3">
                  <c:v>0.83730032816974276</c:v>
                </c:pt>
                <c:pt idx="4">
                  <c:v>0.81645360840026537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ED6-49E7-9348-5BDB47C4E19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53082527"/>
        <c:axId val="153077247"/>
      </c:lineChart>
      <c:catAx>
        <c:axId val="1530825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3077247"/>
        <c:crosses val="autoZero"/>
        <c:auto val="1"/>
        <c:lblAlgn val="ctr"/>
        <c:lblOffset val="100"/>
        <c:noMultiLvlLbl val="0"/>
      </c:catAx>
      <c:valAx>
        <c:axId val="153077247"/>
        <c:scaling>
          <c:orientation val="minMax"/>
          <c:min val="0.4"/>
        </c:scaling>
        <c:delete val="1"/>
        <c:axPos val="l"/>
        <c:numFmt formatCode="0%" sourceLinked="1"/>
        <c:majorTickMark val="none"/>
        <c:minorTickMark val="none"/>
        <c:tickLblPos val="nextTo"/>
        <c:crossAx val="153082527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1.6473477296024695E-2"/>
          <c:y val="0.79942700108988496"/>
          <c:w val="0.66376263052955287"/>
          <c:h val="0.1663117646424062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r">
              <a:defRPr sz="160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mk-MK" sz="1100" b="1" i="0" u="none" strike="noStrike" kern="1200" cap="none" spc="0" normalizeH="0" baseline="0" dirty="0">
                <a:solidFill>
                  <a:srgbClr val="002060"/>
                </a:solidFill>
                <a:latin typeface="+mn-lt"/>
              </a:rPr>
              <a:t>Ликвидни средства/Актива</a:t>
            </a:r>
          </a:p>
          <a:p>
            <a:pPr algn="r">
              <a:defRPr/>
            </a:pPr>
            <a:r>
              <a:rPr lang="mk-MK" sz="1100" b="1" i="0" u="none" strike="noStrike" kern="1200" cap="none" spc="0" normalizeH="0" baseline="0" dirty="0">
                <a:solidFill>
                  <a:srgbClr val="002060"/>
                </a:solidFill>
                <a:latin typeface="+mn-lt"/>
              </a:rPr>
              <a:t>Кредити/Актива</a:t>
            </a:r>
            <a:endParaRPr lang="en-US" sz="1100"/>
          </a:p>
        </c:rich>
      </c:tx>
      <c:layout>
        <c:manualLayout>
          <c:xMode val="edge"/>
          <c:yMode val="edge"/>
          <c:x val="0.62526985150301351"/>
          <c:y val="1.873535839117854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r">
            <a:defRPr sz="160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3.4316652664312421E-2"/>
          <c:y val="0.16732372352214903"/>
          <c:w val="0.93125456082842029"/>
          <c:h val="0.5861247102829194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Sheet1!$A$14</c:f>
              <c:strCache>
                <c:ptCount val="1"/>
                <c:pt idx="0">
                  <c:v>Ликвидни средства/Актива</c:v>
                </c:pt>
              </c:strCache>
            </c:strRef>
          </c:tx>
          <c:spPr>
            <a:solidFill>
              <a:schemeClr val="accent5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Sheet1!$B$13:$F$13</c:f>
              <c:strCache>
                <c:ptCount val="5"/>
                <c:pt idx="0">
                  <c:v>12/2022</c:v>
                </c:pt>
                <c:pt idx="1">
                  <c:v>3/2023</c:v>
                </c:pt>
                <c:pt idx="2">
                  <c:v>6/2023</c:v>
                </c:pt>
                <c:pt idx="3">
                  <c:v>9/2023</c:v>
                </c:pt>
                <c:pt idx="4">
                  <c:v>12/2023</c:v>
                </c:pt>
              </c:strCache>
            </c:strRef>
          </c:cat>
          <c:val>
            <c:numRef>
              <c:f>Sheet1!$B$14:$F$14</c:f>
              <c:numCache>
                <c:formatCode>0%</c:formatCode>
                <c:ptCount val="5"/>
                <c:pt idx="0">
                  <c:v>0.3004</c:v>
                </c:pt>
                <c:pt idx="1">
                  <c:v>0.29120000000000001</c:v>
                </c:pt>
                <c:pt idx="2">
                  <c:v>0.29899999999999999</c:v>
                </c:pt>
                <c:pt idx="3">
                  <c:v>0.30559999999999998</c:v>
                </c:pt>
                <c:pt idx="4">
                  <c:v>0.31790000000000002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DA-4E31-94EB-F04DCECEFE39}"/>
            </c:ext>
          </c:extLst>
        </c:ser>
        <c:ser>
          <c:idx val="1"/>
          <c:order val="1"/>
          <c:tx>
            <c:strRef>
              <c:f>Sheet1!$A$15</c:f>
              <c:strCache>
                <c:ptCount val="1"/>
                <c:pt idx="0">
                  <c:v>Кредити/Актива</c:v>
                </c:pt>
              </c:strCache>
            </c:strRef>
          </c:tx>
          <c:spPr>
            <a:solidFill>
              <a:schemeClr val="accent5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Sheet1!$B$13:$F$13</c:f>
              <c:strCache>
                <c:ptCount val="5"/>
                <c:pt idx="0">
                  <c:v>12/2022</c:v>
                </c:pt>
                <c:pt idx="1">
                  <c:v>3/2023</c:v>
                </c:pt>
                <c:pt idx="2">
                  <c:v>6/2023</c:v>
                </c:pt>
                <c:pt idx="3">
                  <c:v>9/2023</c:v>
                </c:pt>
                <c:pt idx="4">
                  <c:v>12/2023</c:v>
                </c:pt>
              </c:strCache>
            </c:strRef>
          </c:cat>
          <c:val>
            <c:numRef>
              <c:f>Sheet1!$B$15:$F$15</c:f>
              <c:numCache>
                <c:formatCode>0%</c:formatCode>
                <c:ptCount val="5"/>
                <c:pt idx="0">
                  <c:v>0.61749201686505761</c:v>
                </c:pt>
                <c:pt idx="1">
                  <c:v>0.62011401309603353</c:v>
                </c:pt>
                <c:pt idx="2">
                  <c:v>0.61541630716730744</c:v>
                </c:pt>
                <c:pt idx="3">
                  <c:v>0.6142644825047866</c:v>
                </c:pt>
                <c:pt idx="4">
                  <c:v>0.58997856011270333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6DA-4E31-94EB-F04DCECEFE3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53081087"/>
        <c:axId val="153095487"/>
      </c:barChart>
      <c:catAx>
        <c:axId val="1530810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3095487"/>
        <c:crosses val="autoZero"/>
        <c:auto val="1"/>
        <c:lblAlgn val="ctr"/>
        <c:lblOffset val="100"/>
        <c:noMultiLvlLbl val="0"/>
      </c:catAx>
      <c:valAx>
        <c:axId val="153095487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53081087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Sheet1!$A$7</c:f>
              <c:strCache>
                <c:ptCount val="1"/>
                <c:pt idx="0">
                  <c:v>Стапката на покриеност со ликвидност </c:v>
                </c:pt>
              </c:strCache>
            </c:strRef>
          </c:tx>
          <c:spPr>
            <a:solidFill>
              <a:schemeClr val="bg1"/>
            </a:solidFill>
            <a:ln>
              <a:solidFill>
                <a:srgbClr val="FFFF0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Sheet1!$B$2:$F$2</c:f>
              <c:strCache>
                <c:ptCount val="5"/>
                <c:pt idx="0">
                  <c:v>12/2022</c:v>
                </c:pt>
                <c:pt idx="1">
                  <c:v>3/2023</c:v>
                </c:pt>
                <c:pt idx="2">
                  <c:v>6/2023</c:v>
                </c:pt>
                <c:pt idx="3">
                  <c:v>9/2023</c:v>
                </c:pt>
                <c:pt idx="4">
                  <c:v>12/2023</c:v>
                </c:pt>
              </c:strCache>
            </c:strRef>
          </c:cat>
          <c:val>
            <c:numRef>
              <c:f>Sheet1!$B$7:$F$7</c:f>
              <c:numCache>
                <c:formatCode>0.0%</c:formatCode>
                <c:ptCount val="5"/>
                <c:pt idx="0">
                  <c:v>2.738</c:v>
                </c:pt>
                <c:pt idx="1">
                  <c:v>2.6953</c:v>
                </c:pt>
                <c:pt idx="2">
                  <c:v>2.7530000000000001</c:v>
                </c:pt>
                <c:pt idx="3">
                  <c:v>2.6840999999999999</c:v>
                </c:pt>
                <c:pt idx="4">
                  <c:v>2.6345999999999998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ACA-4FD2-B854-C13A30FAA0A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135024687"/>
        <c:axId val="962464080"/>
      </c:barChart>
      <c:lineChart>
        <c:grouping val="standard"/>
        <c:varyColors val="0"/>
        <c:ser>
          <c:idx val="3"/>
          <c:order val="1"/>
          <c:tx>
            <c:strRef>
              <c:f>Sheet1!$A$8</c:f>
              <c:strCache>
                <c:ptCount val="1"/>
                <c:pt idx="0">
                  <c:v>ЕУ</c:v>
                </c:pt>
              </c:strCache>
            </c:strRef>
          </c:tx>
          <c:spPr>
            <a:ln w="22225" cap="rnd">
              <a:solidFill>
                <a:schemeClr val="bg1">
                  <a:lumMod val="50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Sheet1!$B$2:$F$2</c:f>
              <c:strCache>
                <c:ptCount val="5"/>
                <c:pt idx="0">
                  <c:v>12/2022</c:v>
                </c:pt>
                <c:pt idx="1">
                  <c:v>3/2023</c:v>
                </c:pt>
                <c:pt idx="2">
                  <c:v>6/2023</c:v>
                </c:pt>
                <c:pt idx="3">
                  <c:v>9/2023</c:v>
                </c:pt>
                <c:pt idx="4">
                  <c:v>12/2023</c:v>
                </c:pt>
              </c:strCache>
            </c:strRef>
          </c:cat>
          <c:val>
            <c:numRef>
              <c:f>Sheet1!$B$8:$F$8</c:f>
              <c:numCache>
                <c:formatCode>0.0%</c:formatCode>
                <c:ptCount val="5"/>
                <c:pt idx="0">
                  <c:v>1.6132</c:v>
                </c:pt>
                <c:pt idx="1">
                  <c:v>1.6127</c:v>
                </c:pt>
                <c:pt idx="2">
                  <c:v>1.5795999999999999</c:v>
                </c:pt>
                <c:pt idx="3">
                  <c:v>1.5878000000000001</c:v>
                </c:pt>
                <c:pt idx="4">
                  <c:v>1.6439999999999999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ACA-4FD2-B854-C13A30FAA0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35024687"/>
        <c:axId val="962464080"/>
      </c:lineChart>
      <c:catAx>
        <c:axId val="21350246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2464080"/>
        <c:crosses val="autoZero"/>
        <c:auto val="1"/>
        <c:lblAlgn val="ctr"/>
        <c:lblOffset val="100"/>
        <c:noMultiLvlLbl val="0"/>
      </c:catAx>
      <c:valAx>
        <c:axId val="962464080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2135024687"/>
        <c:crosses val="autoZero"/>
        <c:crossBetween val="between"/>
      </c:valAx>
      <c:spPr>
        <a:pattFill prst="ltDnDiag">
          <a:fgClr>
            <a:srgbClr val="000000">
              <a:alpha val="0"/>
            </a:srgbClr>
          </a:fgClr>
          <a:bgClr>
            <a:srgbClr val="FFFFFF"/>
          </a:bgClr>
        </a:pattFill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31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303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19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303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303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71800" cy="4673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6" y="3"/>
            <a:ext cx="2971800" cy="4673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12238D-1E27-47BB-86DE-2DCA61276327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33413" y="1163638"/>
            <a:ext cx="5591175" cy="31448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1" y="4482297"/>
            <a:ext cx="5486400" cy="366733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6554"/>
            <a:ext cx="2971800" cy="4673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6" y="8846554"/>
            <a:ext cx="2971800" cy="4673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20AF59-CE35-435E-99B8-3B49E868C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257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0AF59-CE35-435E-99B8-3B49E868C4D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5604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0AF59-CE35-435E-99B8-3B49E868C4D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8691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0AF59-CE35-435E-99B8-3B49E868C4D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453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0AF59-CE35-435E-99B8-3B49E868C4D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9528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0AF59-CE35-435E-99B8-3B49E868C4D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368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41981-D22B-4116-92B4-FBE1D59BFC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CD39E9-806A-419F-8E82-988D29F036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C60294-8DE1-4930-804B-9FF175AF7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B0556-9251-4098-8468-E8935FDC2344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4AB89B-3351-4C6E-BC4A-373C0CA33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CBE09B-26E3-42DA-8A80-229F5A4B5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E4DDC-ED98-43F8-A89D-6025F7C7F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67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E46FF-370C-4F58-89B9-B4754D397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E48440-4BEA-463A-939E-5CB8E4491C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EAEA2A-9F2A-4490-B578-73320DF6D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B0556-9251-4098-8468-E8935FDC2344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F7239C-7F08-4C4F-A2CA-A85EA4C1C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411F42-1FE6-4D95-ACBF-435418BF5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E4DDC-ED98-43F8-A89D-6025F7C7F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595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A93A2F2-DB78-4DBF-9B14-24BE4B4C66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06FADC-73BF-4834-B9C7-9BE5BF130A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224EE3-3F0B-451F-AA29-C0BD7C729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B0556-9251-4098-8468-E8935FDC2344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60EA8D-EFEE-4439-A1FD-27D08B1BC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4EAA7A-04C4-4F5B-8C50-2D6EAD2BB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E4DDC-ED98-43F8-A89D-6025F7C7F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561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9F03D-3C6E-473D-A135-78BE83A65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65B62D-E1D0-4ADC-9D40-A93AE85236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F4FB58-282E-4E81-B132-60644F398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B0556-9251-4098-8468-E8935FDC2344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BA524B-E86A-49DD-BB91-6621086F4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B63538-BFBA-406E-B0F1-D1CFE0B28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E4DDC-ED98-43F8-A89D-6025F7C7F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221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6CA1FD-C26C-4F46-92D6-49ADCFEDE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26E363-0B54-4361-8147-E25F720AED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20A879-17C6-4408-A0E2-D01EC0D1A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B0556-9251-4098-8468-E8935FDC2344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4E230E-1E6E-4F93-8C8E-52DAB7197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1F4511-2B57-4AEC-9211-D9C48B888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E4DDC-ED98-43F8-A89D-6025F7C7F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922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D8A6A-6FE2-49B9-B186-A8E9D42AE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D04BA3-1AD8-4FDD-8B5A-F1E31CE68F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A0626C-0583-4C81-BC4F-825C878364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B7E31C-8024-4B0B-82B7-8EBAC8E99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B0556-9251-4098-8468-E8935FDC2344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15A67D-962E-447D-B53B-7FE2F709E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D12D0E-241B-4F46-B2CF-A0D177390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E4DDC-ED98-43F8-A89D-6025F7C7F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720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9CD0F-3714-43E4-87A4-9842A0107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63C3FE-A070-4893-AE30-148E7F3E8E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FA008D-3EDB-4882-9ACB-6D057A41F2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C97CFE-52D2-4C2F-A71F-70BAAB671E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617361-34CB-434F-8535-9BAA6E5A34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3206897-3AC1-4363-9B40-0B978B4B1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B0556-9251-4098-8468-E8935FDC2344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6811B93-ECF1-4C25-B8CB-C066D8C09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6F53928-E6AA-4C84-A14A-15F0491EB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E4DDC-ED98-43F8-A89D-6025F7C7F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251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E3975-8A91-4B83-ADAD-55C67F30D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BAA823-20C1-4C27-93EC-9A8A3FB0D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B0556-9251-4098-8468-E8935FDC2344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0793D5-2F03-40E9-A9B9-EC771592F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D69DED-BD4F-42B6-8D6E-A3974F6F8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E4DDC-ED98-43F8-A89D-6025F7C7F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233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0FCF8F-9DA8-470E-B75C-43D3C4928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B0556-9251-4098-8468-E8935FDC2344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C6DF55-FFB7-400F-A6C6-616156D7E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22F61F-EEEB-439D-821C-F73571A2B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E4DDC-ED98-43F8-A89D-6025F7C7F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167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AA215D-084E-4D4B-9C1D-B76E66710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6C08FA-88D0-49CB-916B-5DBAF0CC65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6616DE-261F-4D5A-A9AF-700FCDE3E9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EE082E-FF86-44E3-AEFE-554FB5CA1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B0556-9251-4098-8468-E8935FDC2344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9CD3E1-BD38-4F69-A355-78F3B1564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37E8B9-B7D3-4A0D-A1BE-30BBADD80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E4DDC-ED98-43F8-A89D-6025F7C7F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034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3B79BB-02C9-4EF6-A305-606A17CDC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0A12F9-F864-4F22-B597-AF9BF14539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C053B4-E3B5-4A2A-8E66-5D0CE95488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084F08-D8EB-44A5-82D3-89F20A09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B0556-9251-4098-8468-E8935FDC2344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8A5081-01F0-4657-BD04-98FC58F36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A60983-5030-4AAC-BDF5-7213DA7F3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E4DDC-ED98-43F8-A89D-6025F7C7F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349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586366-2FFD-4527-82E9-EA88713B5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DD86A-9058-4C69-B5DC-B719105E03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8D22AC-8F79-407A-AF5C-CDDECE7093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4B0556-9251-4098-8468-E8935FDC2344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C393EA-737E-451E-9876-580111C4ED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A9BD41-78CB-4314-BDE8-6776F453B8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2E4DDC-ED98-43F8-A89D-6025F7C7F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624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3.xml"/><Relationship Id="rId3" Type="http://schemas.openxmlformats.org/officeDocument/2006/relationships/image" Target="../media/image1.jpeg"/><Relationship Id="rId7" Type="http://schemas.openxmlformats.org/officeDocument/2006/relationships/chart" Target="../charts/chart2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21.xml"/><Relationship Id="rId5" Type="http://schemas.openxmlformats.org/officeDocument/2006/relationships/chart" Target="../charts/chart20.xml"/><Relationship Id="rId4" Type="http://schemas.openxmlformats.org/officeDocument/2006/relationships/chart" Target="../charts/char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chart" Target="../charts/chart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9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12.xml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18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D5D195-1458-4A78-BBDC-96AC3D44AE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4621" y="1772529"/>
            <a:ext cx="9162757" cy="354417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mk-MK" sz="24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Макроекономски показатели и </a:t>
            </a:r>
            <a:br>
              <a:rPr lang="mk-MK" sz="24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</a:br>
            <a:br>
              <a:rPr lang="mk-MK" sz="24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</a:br>
            <a:r>
              <a:rPr lang="mk-MK" sz="24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БАНКАРСКИ СИСТЕМ НА РЕПУБЛИКА СЕВЕРНА МАКЕДОНИЈА </a:t>
            </a:r>
            <a:br>
              <a:rPr lang="mk-MK" sz="24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</a:br>
            <a:br>
              <a:rPr lang="mk-MK" sz="20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</a:br>
            <a:br>
              <a:rPr lang="mk-MK" sz="20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</a:br>
            <a:r>
              <a:rPr lang="mk-MK" sz="11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со состојба на 31</a:t>
            </a:r>
            <a:r>
              <a:rPr lang="en-US" sz="11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mk-MK" sz="11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декември</a:t>
            </a:r>
            <a:r>
              <a:rPr lang="mk-MK" sz="11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2023 година</a:t>
            </a:r>
            <a:b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en-US" sz="1600" dirty="0">
              <a:solidFill>
                <a:srgbClr val="002060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Olivera\Desktop\Logo MBA\logo MBA final-01.jpg">
            <a:extLst>
              <a:ext uri="{FF2B5EF4-FFF2-40B4-BE49-F238E27FC236}">
                <a16:creationId xmlns:a16="http://schemas.microsoft.com/office/drawing/2014/main" id="{57EAFA9C-578C-41EC-A064-96E29F2E42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42" y="204765"/>
            <a:ext cx="2515106" cy="1567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ject 3">
            <a:extLst>
              <a:ext uri="{FF2B5EF4-FFF2-40B4-BE49-F238E27FC236}">
                <a16:creationId xmlns:a16="http://schemas.microsoft.com/office/drawing/2014/main" id="{C70C5339-79EB-459B-9B8A-E7A326E4686A}"/>
              </a:ext>
            </a:extLst>
          </p:cNvPr>
          <p:cNvSpPr/>
          <p:nvPr/>
        </p:nvSpPr>
        <p:spPr>
          <a:xfrm>
            <a:off x="0" y="1"/>
            <a:ext cx="4427984" cy="906286"/>
          </a:xfrm>
          <a:custGeom>
            <a:avLst/>
            <a:gdLst/>
            <a:ahLst/>
            <a:cxnLst/>
            <a:rect l="l" t="t" r="r" b="b"/>
            <a:pathLst>
              <a:path w="10439400" h="719455">
                <a:moveTo>
                  <a:pt x="10439400" y="0"/>
                </a:moveTo>
                <a:lnTo>
                  <a:pt x="0" y="0"/>
                </a:lnTo>
                <a:lnTo>
                  <a:pt x="0" y="719327"/>
                </a:lnTo>
                <a:lnTo>
                  <a:pt x="239776" y="702817"/>
                </a:lnTo>
                <a:lnTo>
                  <a:pt x="239776" y="239775"/>
                </a:lnTo>
                <a:lnTo>
                  <a:pt x="6959600" y="239775"/>
                </a:lnTo>
                <a:lnTo>
                  <a:pt x="1043940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726804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6">
            <a:extLst>
              <a:ext uri="{FF2B5EF4-FFF2-40B4-BE49-F238E27FC236}">
                <a16:creationId xmlns:a16="http://schemas.microsoft.com/office/drawing/2014/main" id="{18DACE59-E83F-4419-BDA8-06A4FBE59298}"/>
              </a:ext>
            </a:extLst>
          </p:cNvPr>
          <p:cNvSpPr>
            <a:spLocks noGrp="1" noChangeArrowheads="1"/>
          </p:cNvSpPr>
          <p:nvPr>
            <p:ph sz="quarter" idx="4"/>
          </p:nvPr>
        </p:nvSpPr>
        <p:spPr bwMode="gray">
          <a:xfrm>
            <a:off x="164260" y="3447608"/>
            <a:ext cx="7641269" cy="1866514"/>
          </a:xfrm>
          <a:prstGeom prst="roundRect">
            <a:avLst>
              <a:gd name="adj" fmla="val 20745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>
            <a:noAutofit/>
          </a:bodyPr>
          <a:lstStyle/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100" dirty="0">
                <a:solidFill>
                  <a:schemeClr val="bg1"/>
                </a:solidFill>
              </a:rPr>
              <a:t>Банкарскиот сектор бележи стабилни стапки на профитабилност изразени преку стапките на</a:t>
            </a:r>
            <a:r>
              <a:rPr lang="en-GB" sz="1100" dirty="0">
                <a:solidFill>
                  <a:schemeClr val="bg1"/>
                </a:solidFill>
              </a:rPr>
              <a:t>:</a:t>
            </a:r>
          </a:p>
          <a:p>
            <a:pPr fontAlgn="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mk-MK" sz="1100" dirty="0">
                <a:solidFill>
                  <a:schemeClr val="bg1"/>
                </a:solidFill>
              </a:rPr>
              <a:t>Поврат на активата 2,00%, со годишен пораст од 2,54пп, или пад (-</a:t>
            </a:r>
            <a:r>
              <a:rPr lang="en-GB" sz="1100" dirty="0">
                <a:solidFill>
                  <a:schemeClr val="bg1"/>
                </a:solidFill>
              </a:rPr>
              <a:t>0.</a:t>
            </a:r>
            <a:r>
              <a:rPr lang="mk-MK" sz="1100" dirty="0">
                <a:solidFill>
                  <a:schemeClr val="bg1"/>
                </a:solidFill>
              </a:rPr>
              <a:t>33)</a:t>
            </a:r>
            <a:r>
              <a:rPr lang="en-GB" sz="1100" dirty="0">
                <a:solidFill>
                  <a:schemeClr val="bg1"/>
                </a:solidFill>
              </a:rPr>
              <a:t> </a:t>
            </a:r>
            <a:r>
              <a:rPr lang="mk-MK" sz="1100" dirty="0">
                <a:solidFill>
                  <a:schemeClr val="bg1"/>
                </a:solidFill>
              </a:rPr>
              <a:t>пп на квартална основа</a:t>
            </a:r>
            <a:endParaRPr lang="en-GB" sz="1100" dirty="0">
              <a:solidFill>
                <a:schemeClr val="bg1"/>
              </a:solidFill>
            </a:endParaRP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r>
              <a:rPr kumimoji="0" lang="mk-MK" sz="1100" b="1" u="none" strike="noStrike" kern="1200" cap="none" spc="0" normalizeH="0" baseline="0" noProof="0" dirty="0">
                <a:ln>
                  <a:noFill/>
                </a:ln>
                <a:solidFill>
                  <a:srgbClr val="FF99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ЕВРОЗОНА </a:t>
            </a:r>
            <a:r>
              <a:rPr kumimoji="0" lang="en-GB" sz="1100" b="1" u="none" strike="noStrike" kern="1200" cap="none" spc="0" normalizeH="0" baseline="0" noProof="0" dirty="0">
                <a:ln>
                  <a:noFill/>
                </a:ln>
                <a:solidFill>
                  <a:srgbClr val="FF99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0.6</a:t>
            </a:r>
            <a:r>
              <a:rPr kumimoji="0" lang="mk-MK" sz="1100" b="1" u="none" strike="noStrike" kern="1200" cap="none" spc="0" normalizeH="0" baseline="0" noProof="0" dirty="0">
                <a:ln>
                  <a:noFill/>
                </a:ln>
                <a:solidFill>
                  <a:srgbClr val="FF99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3%</a:t>
            </a:r>
          </a:p>
          <a:p>
            <a:pPr fontAlgn="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mk-MK" sz="1100" dirty="0">
                <a:solidFill>
                  <a:schemeClr val="bg1"/>
                </a:solidFill>
              </a:rPr>
              <a:t>Поврат на капиталот 16,13%, со годишен пораст од 3,89 пп, или пад (-2,14)</a:t>
            </a:r>
            <a:r>
              <a:rPr lang="en-GB" sz="1100" dirty="0">
                <a:solidFill>
                  <a:schemeClr val="bg1"/>
                </a:solidFill>
              </a:rPr>
              <a:t> </a:t>
            </a:r>
            <a:r>
              <a:rPr lang="mk-MK" sz="1100" dirty="0">
                <a:solidFill>
                  <a:schemeClr val="bg1"/>
                </a:solidFill>
              </a:rPr>
              <a:t>пп  на квартална основа</a:t>
            </a:r>
            <a:endParaRPr lang="en-GB" sz="1100" dirty="0">
              <a:solidFill>
                <a:schemeClr val="bg1"/>
              </a:solidFill>
            </a:endParaRP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r>
              <a:rPr kumimoji="0" lang="mk-MK" sz="1100" b="1" u="none" strike="noStrike" kern="1200" cap="none" spc="0" normalizeH="0" baseline="0" noProof="0" dirty="0">
                <a:ln>
                  <a:noFill/>
                </a:ln>
                <a:solidFill>
                  <a:srgbClr val="FF99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ЕВРОЗОНА 9</a:t>
            </a:r>
            <a:r>
              <a:rPr lang="mk-MK" sz="1100" b="1" dirty="0">
                <a:solidFill>
                  <a:srgbClr val="FF99FF"/>
                </a:solidFill>
                <a:latin typeface="Calibri" panose="020F0502020204030204"/>
              </a:rPr>
              <a:t>,31</a:t>
            </a:r>
            <a:r>
              <a:rPr kumimoji="0" lang="mk-MK" sz="1100" b="1" u="none" strike="noStrike" kern="1200" cap="none" spc="0" normalizeH="0" baseline="0" noProof="0" dirty="0">
                <a:ln>
                  <a:noFill/>
                </a:ln>
                <a:solidFill>
                  <a:srgbClr val="FF99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</a:p>
          <a:p>
            <a:pPr fontAlgn="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mk-MK" sz="1100" dirty="0">
                <a:solidFill>
                  <a:schemeClr val="bg1"/>
                </a:solidFill>
              </a:rPr>
              <a:t>Од вкупните редовни приходи 43,40% служат за покривање на оперативните трошоци на Банките</a:t>
            </a:r>
          </a:p>
          <a:p>
            <a:pPr fontAlgn="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mk-MK" sz="1100" dirty="0">
                <a:solidFill>
                  <a:schemeClr val="bg1"/>
                </a:solidFill>
              </a:rPr>
              <a:t>Најголемиот дел од вкупните приходи 70,68% претставуваат каматните приходи</a:t>
            </a:r>
            <a:endParaRPr lang="en-GB" sz="1100" dirty="0">
              <a:solidFill>
                <a:schemeClr val="bg1"/>
              </a:solidFill>
            </a:endParaRP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mk-MK" sz="900" dirty="0">
                <a:solidFill>
                  <a:srgbClr val="00B0F0"/>
                </a:solidFill>
              </a:rPr>
              <a:t>Извор</a:t>
            </a:r>
            <a:r>
              <a:rPr lang="en-GB" sz="900" dirty="0">
                <a:solidFill>
                  <a:srgbClr val="00B0F0"/>
                </a:solidFill>
              </a:rPr>
              <a:t>: </a:t>
            </a:r>
            <a:r>
              <a:rPr lang="mk-MK" sz="900" dirty="0">
                <a:solidFill>
                  <a:srgbClr val="00B0F0"/>
                </a:solidFill>
              </a:rPr>
              <a:t>Народна Банка</a:t>
            </a: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900" dirty="0">
                <a:solidFill>
                  <a:srgbClr val="00B0F0"/>
                </a:solidFill>
              </a:rPr>
              <a:t>Податоци и показатели за банкарскиот систем на Република Северна Македонија, </a:t>
            </a: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900" dirty="0">
                <a:solidFill>
                  <a:srgbClr val="00B0F0"/>
                </a:solidFill>
              </a:rPr>
              <a:t>ИЗВЕШТАЈ ЗА РИЗИЦИТЕ ВО БАНКАРСКИОТ СИСТЕМ НА РС МАКЕДОНИЈА</a:t>
            </a: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900" b="0" i="0" u="none" strike="noStrike" dirty="0">
                <a:solidFill>
                  <a:srgbClr val="00B0F0"/>
                </a:solidFill>
                <a:effectLst/>
              </a:rPr>
              <a:t>European Central Bank</a:t>
            </a:r>
            <a:r>
              <a:rPr lang="ru-RU" sz="900" b="1" dirty="0">
                <a:solidFill>
                  <a:srgbClr val="00B0F0"/>
                </a:solidFill>
              </a:rPr>
              <a:t>│</a:t>
            </a:r>
            <a:r>
              <a:rPr lang="en-GB" sz="900" b="0" i="0" u="none" strike="noStrike" dirty="0">
                <a:solidFill>
                  <a:srgbClr val="00B0F0"/>
                </a:solidFill>
                <a:effectLst/>
              </a:rPr>
              <a:t>Banking supervision</a:t>
            </a:r>
            <a:r>
              <a:rPr lang="en-GB" sz="900" dirty="0">
                <a:solidFill>
                  <a:srgbClr val="00B0F0"/>
                </a:solidFill>
              </a:rPr>
              <a:t> </a:t>
            </a:r>
            <a:endParaRPr lang="en-GB" sz="900" dirty="0">
              <a:solidFill>
                <a:schemeClr val="bg1"/>
              </a:solidFill>
            </a:endParaRPr>
          </a:p>
        </p:txBody>
      </p:sp>
      <p:pic>
        <p:nvPicPr>
          <p:cNvPr id="12" name="Picture 2" descr="C:\Users\Olivera\Desktop\Logo MBA\logo MBA final-01.jpg">
            <a:extLst>
              <a:ext uri="{FF2B5EF4-FFF2-40B4-BE49-F238E27FC236}">
                <a16:creationId xmlns:a16="http://schemas.microsoft.com/office/drawing/2014/main" id="{6C9D34F9-F141-4915-B304-81A75A496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5895" y="22738"/>
            <a:ext cx="1139494" cy="710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AA300CA-8CA9-505F-8858-D5E7E8D47E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9660405"/>
              </p:ext>
            </p:extLst>
          </p:nvPr>
        </p:nvGraphicFramePr>
        <p:xfrm>
          <a:off x="225083" y="5456311"/>
          <a:ext cx="7169834" cy="1245055"/>
        </p:xfrm>
        <a:graphic>
          <a:graphicData uri="http://schemas.openxmlformats.org/drawingml/2006/table">
            <a:tbl>
              <a:tblPr/>
              <a:tblGrid>
                <a:gridCol w="3342848">
                  <a:extLst>
                    <a:ext uri="{9D8B030D-6E8A-4147-A177-3AD203B41FA5}">
                      <a16:colId xmlns:a16="http://schemas.microsoft.com/office/drawing/2014/main" val="1181681593"/>
                    </a:ext>
                  </a:extLst>
                </a:gridCol>
                <a:gridCol w="253596">
                  <a:extLst>
                    <a:ext uri="{9D8B030D-6E8A-4147-A177-3AD203B41FA5}">
                      <a16:colId xmlns:a16="http://schemas.microsoft.com/office/drawing/2014/main" val="2950225263"/>
                    </a:ext>
                  </a:extLst>
                </a:gridCol>
                <a:gridCol w="1688662">
                  <a:extLst>
                    <a:ext uri="{9D8B030D-6E8A-4147-A177-3AD203B41FA5}">
                      <a16:colId xmlns:a16="http://schemas.microsoft.com/office/drawing/2014/main" val="2406167674"/>
                    </a:ext>
                  </a:extLst>
                </a:gridCol>
                <a:gridCol w="1884728">
                  <a:extLst>
                    <a:ext uri="{9D8B030D-6E8A-4147-A177-3AD203B41FA5}">
                      <a16:colId xmlns:a16="http://schemas.microsoft.com/office/drawing/2014/main" val="758365647"/>
                    </a:ext>
                  </a:extLst>
                </a:gridCol>
              </a:tblGrid>
              <a:tr h="228772">
                <a:tc>
                  <a:txBody>
                    <a:bodyPr/>
                    <a:lstStyle/>
                    <a:p>
                      <a:pPr algn="ctr" fontAlgn="ctr"/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профитабилност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годишна промена (пп)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k-MK" sz="1100" b="1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квартална промена (пп)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9232655"/>
                  </a:ext>
                </a:extLst>
              </a:tr>
              <a:tr h="22382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Стапка на поврат на просечната актива (ROAA)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k-MK" sz="1100" b="1" dirty="0">
                          <a:solidFill>
                            <a:srgbClr val="00FF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↑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0.54%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-0.33%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2143722"/>
                  </a:ext>
                </a:extLst>
              </a:tr>
              <a:tr h="22382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Стапка на поврат на просечниот капитал (ROAE)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k-MK" sz="1100" b="1" dirty="0">
                          <a:solidFill>
                            <a:srgbClr val="00FF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↑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3.89%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-2.14%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1194986"/>
                  </a:ext>
                </a:extLst>
              </a:tr>
              <a:tr h="3326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Оперативни трошоци / Вкупни редовни приходи (Cost-to-income)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k-MK" sz="11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↓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-4.40%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0.97%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8141419"/>
                  </a:ext>
                </a:extLst>
              </a:tr>
              <a:tr h="22382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Нето каматен приход / Вкупни редовни приходи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k-MK" sz="1100" b="1" dirty="0">
                          <a:solidFill>
                            <a:srgbClr val="00FF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↑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8.06%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-0.04%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5141380"/>
                  </a:ext>
                </a:extLst>
              </a:tr>
            </a:tbl>
          </a:graphicData>
        </a:graphic>
      </p:graphicFrame>
      <p:sp>
        <p:nvSpPr>
          <p:cNvPr id="4" name="object 3">
            <a:extLst>
              <a:ext uri="{FF2B5EF4-FFF2-40B4-BE49-F238E27FC236}">
                <a16:creationId xmlns:a16="http://schemas.microsoft.com/office/drawing/2014/main" id="{80B1CFB4-88EF-CF6E-F1A2-BB997B64AF72}"/>
              </a:ext>
            </a:extLst>
          </p:cNvPr>
          <p:cNvSpPr/>
          <p:nvPr/>
        </p:nvSpPr>
        <p:spPr>
          <a:xfrm>
            <a:off x="0" y="1"/>
            <a:ext cx="4427984" cy="323172"/>
          </a:xfrm>
          <a:custGeom>
            <a:avLst/>
            <a:gdLst/>
            <a:ahLst/>
            <a:cxnLst/>
            <a:rect l="l" t="t" r="r" b="b"/>
            <a:pathLst>
              <a:path w="10439400" h="719455">
                <a:moveTo>
                  <a:pt x="10439400" y="0"/>
                </a:moveTo>
                <a:lnTo>
                  <a:pt x="0" y="0"/>
                </a:lnTo>
                <a:lnTo>
                  <a:pt x="0" y="719327"/>
                </a:lnTo>
                <a:lnTo>
                  <a:pt x="239776" y="702817"/>
                </a:lnTo>
                <a:lnTo>
                  <a:pt x="239776" y="239775"/>
                </a:lnTo>
                <a:lnTo>
                  <a:pt x="6959600" y="239775"/>
                </a:lnTo>
                <a:lnTo>
                  <a:pt x="10439400" y="0"/>
                </a:lnTo>
                <a:close/>
              </a:path>
            </a:pathLst>
          </a:cu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 wrap="square" lIns="0" tIns="0" rIns="0" bIns="0" rtlCol="0"/>
          <a:lstStyle/>
          <a:p>
            <a:endParaRPr dirty="0">
              <a:solidFill>
                <a:srgbClr val="FF99CC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7AFDA6D-36C6-5902-D022-70FCE4B9E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260" y="121369"/>
            <a:ext cx="11999742" cy="678320"/>
          </a:xfrm>
        </p:spPr>
        <p:txBody>
          <a:bodyPr>
            <a:noAutofit/>
          </a:bodyPr>
          <a:lstStyle/>
          <a:p>
            <a:r>
              <a:rPr lang="mk-MK" sz="1400" b="1" dirty="0">
                <a:solidFill>
                  <a:srgbClr val="002060"/>
                </a:solidFill>
                <a:latin typeface="+mn-lt"/>
                <a:cs typeface="Aldhabi" panose="020B0604020202020204" pitchFamily="2" charset="-78"/>
              </a:rPr>
              <a:t>Македонски банкарски сектор</a:t>
            </a:r>
            <a:r>
              <a:rPr lang="en-GB" sz="1400" b="1" dirty="0">
                <a:solidFill>
                  <a:srgbClr val="002060"/>
                </a:solidFill>
                <a:latin typeface="+mn-lt"/>
                <a:cs typeface="Aldhabi" panose="020B0604020202020204" pitchFamily="2" charset="-78"/>
              </a:rPr>
              <a:t>: </a:t>
            </a:r>
            <a:br>
              <a:rPr lang="mk-MK" sz="1400" b="1" dirty="0">
                <a:solidFill>
                  <a:srgbClr val="002060"/>
                </a:solidFill>
                <a:latin typeface="+mn-lt"/>
                <a:cs typeface="Aldhabi" panose="020B0604020202020204" pitchFamily="2" charset="-78"/>
              </a:rPr>
            </a:br>
            <a:r>
              <a:rPr lang="mk-MK" sz="1400" b="1" dirty="0">
                <a:solidFill>
                  <a:srgbClr val="002060"/>
                </a:solidFill>
                <a:latin typeface="+mn-lt"/>
                <a:cs typeface="Aldhabi" panose="020B0604020202020204" pitchFamily="2" charset="-78"/>
              </a:rPr>
              <a:t>Показатели за профитабилност</a:t>
            </a:r>
            <a:endParaRPr lang="en-US" sz="1400" b="1" dirty="0">
              <a:solidFill>
                <a:srgbClr val="002060"/>
              </a:solidFill>
              <a:latin typeface="+mn-lt"/>
              <a:cs typeface="Aldhabi" panose="020B0604020202020204" pitchFamily="2" charset="-78"/>
            </a:endParaRP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6C7047BA-3706-1BD2-687F-8D346C283F0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7701406"/>
              </p:ext>
            </p:extLst>
          </p:nvPr>
        </p:nvGraphicFramePr>
        <p:xfrm>
          <a:off x="7625366" y="401815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B2C2675F-767E-94E0-BCF1-6E7278F9F11F}"/>
              </a:ext>
            </a:extLst>
          </p:cNvPr>
          <p:cNvSpPr txBox="1"/>
          <p:nvPr/>
        </p:nvSpPr>
        <p:spPr>
          <a:xfrm>
            <a:off x="11175592" y="554843"/>
            <a:ext cx="70476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mk-MK" sz="1000" b="1" dirty="0">
                <a:solidFill>
                  <a:srgbClr val="002060"/>
                </a:solidFill>
              </a:rPr>
              <a:t>4</a:t>
            </a:r>
            <a:r>
              <a:rPr lang="en-GB" sz="1000" b="1" dirty="0">
                <a:solidFill>
                  <a:srgbClr val="002060"/>
                </a:solidFill>
              </a:rPr>
              <a:t>Q 2023</a:t>
            </a:r>
            <a:endParaRPr lang="en-US" sz="1000" b="1" dirty="0">
              <a:solidFill>
                <a:srgbClr val="002060"/>
              </a:solidFill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9A4FDA5D-338E-C89D-8168-E1550698721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8516461"/>
              </p:ext>
            </p:extLst>
          </p:nvPr>
        </p:nvGraphicFramePr>
        <p:xfrm>
          <a:off x="7845741" y="798437"/>
          <a:ext cx="4191488" cy="23220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68A8F204-AD93-C53A-9832-BA05D5DBDED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8654838"/>
              </p:ext>
            </p:extLst>
          </p:nvPr>
        </p:nvGraphicFramePr>
        <p:xfrm>
          <a:off x="7894134" y="3447608"/>
          <a:ext cx="4133606" cy="32537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00000000-0008-0000-2B00-00000C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2366126"/>
              </p:ext>
            </p:extLst>
          </p:nvPr>
        </p:nvGraphicFramePr>
        <p:xfrm>
          <a:off x="86904" y="798436"/>
          <a:ext cx="3763311" cy="23220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00000000-0008-0000-2B00-00000F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154516"/>
              </p:ext>
            </p:extLst>
          </p:nvPr>
        </p:nvGraphicFramePr>
        <p:xfrm>
          <a:off x="3937475" y="798437"/>
          <a:ext cx="3829879" cy="23220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41141695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64581" y="656643"/>
            <a:ext cx="4999381" cy="6133355"/>
          </a:xfrm>
          <a:prstGeom prst="roundRect">
            <a:avLst>
              <a:gd name="adj" fmla="val 35416"/>
            </a:avLst>
          </a:prstGeom>
          <a:solidFill>
            <a:schemeClr val="accent1">
              <a:lumMod val="75000"/>
            </a:schemeClr>
          </a:solidFill>
          <a:ln>
            <a:solidFill>
              <a:srgbClr val="FF99CC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900" b="1" dirty="0">
                <a:solidFill>
                  <a:srgbClr val="FFFF00"/>
                </a:solidFill>
              </a:rPr>
              <a:t>Кредитен рејтинг</a:t>
            </a:r>
            <a:endParaRPr lang="ru-RU" sz="900" dirty="0">
              <a:solidFill>
                <a:srgbClr val="FFFF00"/>
              </a:solidFill>
            </a:endParaRPr>
          </a:p>
          <a:p>
            <a:pPr marL="171450" indent="-171450" algn="just"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ru-RU" sz="900" dirty="0">
                <a:solidFill>
                  <a:schemeClr val="bg1"/>
                </a:solidFill>
              </a:rPr>
              <a:t>Агенцијата за кредитни рејтинзи </a:t>
            </a:r>
            <a:r>
              <a:rPr lang="en-US" sz="900" dirty="0">
                <a:solidFill>
                  <a:schemeClr val="bg1"/>
                </a:solidFill>
              </a:rPr>
              <a:t>Fitch</a:t>
            </a:r>
            <a:r>
              <a:rPr lang="mk-MK" sz="900" dirty="0">
                <a:solidFill>
                  <a:schemeClr val="bg1"/>
                </a:solidFill>
              </a:rPr>
              <a:t> </a:t>
            </a:r>
            <a:r>
              <a:rPr lang="ru-RU" sz="900" dirty="0">
                <a:solidFill>
                  <a:schemeClr val="bg1"/>
                </a:solidFill>
              </a:rPr>
              <a:t>со оценка ББ</a:t>
            </a:r>
            <a:r>
              <a:rPr lang="en-GB" sz="900" dirty="0">
                <a:solidFill>
                  <a:schemeClr val="bg1"/>
                </a:solidFill>
              </a:rPr>
              <a:t>+</a:t>
            </a:r>
            <a:r>
              <a:rPr lang="ru-RU" sz="900" dirty="0">
                <a:solidFill>
                  <a:schemeClr val="bg1"/>
                </a:solidFill>
              </a:rPr>
              <a:t> со стабилен изглед, го потврди кредитниот рејтинг на РС Македонија</a:t>
            </a:r>
            <a:r>
              <a:rPr lang="mk-MK" sz="900" dirty="0">
                <a:solidFill>
                  <a:schemeClr val="bg1"/>
                </a:solidFill>
              </a:rPr>
              <a:t>, истиот е</a:t>
            </a:r>
            <a:r>
              <a:rPr lang="ru-RU" sz="900" dirty="0">
                <a:solidFill>
                  <a:schemeClr val="bg1"/>
                </a:solidFill>
              </a:rPr>
              <a:t> резултат на </a:t>
            </a:r>
            <a:r>
              <a:rPr lang="en-US" sz="9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спроведувањето добри политики на владеење</a:t>
            </a:r>
            <a:r>
              <a:rPr lang="mk-MK" sz="9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900" dirty="0">
                <a:solidFill>
                  <a:schemeClr val="bg1"/>
                </a:solidFill>
              </a:rPr>
              <a:t>ста</a:t>
            </a:r>
            <a:r>
              <a:rPr lang="mk-MK" sz="900" dirty="0">
                <a:solidFill>
                  <a:schemeClr val="bg1"/>
                </a:solidFill>
              </a:rPr>
              <a:t>билен</a:t>
            </a:r>
            <a:r>
              <a:rPr lang="ru-RU" sz="900" dirty="0">
                <a:solidFill>
                  <a:schemeClr val="bg1"/>
                </a:solidFill>
              </a:rPr>
              <a:t> банкарски систем, стабилноста на домашната валута и зголемените девизни резерви</a:t>
            </a:r>
            <a:endParaRPr lang="en-GB" sz="900" dirty="0">
              <a:solidFill>
                <a:schemeClr val="bg1"/>
              </a:solidFill>
            </a:endParaRPr>
          </a:p>
          <a:p>
            <a:pPr algn="just">
              <a:buClr>
                <a:srgbClr val="FFFF00"/>
              </a:buClr>
            </a:pPr>
            <a:r>
              <a:rPr lang="ru-RU" sz="900" b="1" dirty="0">
                <a:solidFill>
                  <a:srgbClr val="FFFF00"/>
                </a:solidFill>
              </a:rPr>
              <a:t>Индекс на индустриско производство</a:t>
            </a:r>
            <a:endParaRPr lang="en-GB" sz="900" b="1" dirty="0">
              <a:solidFill>
                <a:srgbClr val="FFFF00"/>
              </a:solidFill>
            </a:endParaRPr>
          </a:p>
          <a:p>
            <a:pPr marL="180975" indent="-180975" algn="just"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en-US" sz="900" b="0" i="0" dirty="0">
                <a:solidFill>
                  <a:schemeClr val="bg1"/>
                </a:solidFill>
                <a:effectLst/>
              </a:rPr>
              <a:t>10</a:t>
            </a:r>
            <a:r>
              <a:rPr lang="mk-MK" sz="900" b="0" i="0" dirty="0">
                <a:solidFill>
                  <a:schemeClr val="bg1"/>
                </a:solidFill>
                <a:effectLst/>
              </a:rPr>
              <a:t>0,7</a:t>
            </a:r>
            <a:r>
              <a:rPr lang="ru-RU" sz="900" i="0" dirty="0">
                <a:solidFill>
                  <a:schemeClr val="bg1"/>
                </a:solidFill>
                <a:effectLst/>
              </a:rPr>
              <a:t> годишно</a:t>
            </a:r>
          </a:p>
          <a:p>
            <a:pPr algn="just">
              <a:buClr>
                <a:srgbClr val="FFFF00"/>
              </a:buClr>
            </a:pPr>
            <a:r>
              <a:rPr lang="ru-RU" sz="900" b="1" dirty="0">
                <a:solidFill>
                  <a:srgbClr val="FFFF00"/>
                </a:solidFill>
              </a:rPr>
              <a:t>Надворешно трговска размена</a:t>
            </a:r>
            <a:endParaRPr lang="mk-MK" sz="900" b="1" dirty="0">
              <a:solidFill>
                <a:srgbClr val="FFFF00"/>
              </a:solidFill>
            </a:endParaRPr>
          </a:p>
          <a:p>
            <a:pPr marL="171450" indent="-171450"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ru-RU" sz="900" dirty="0">
                <a:solidFill>
                  <a:schemeClr val="bg1"/>
                </a:solidFill>
              </a:rPr>
              <a:t>увоз </a:t>
            </a:r>
            <a:r>
              <a:rPr lang="mk-MK" sz="900" dirty="0">
                <a:solidFill>
                  <a:schemeClr val="bg1"/>
                </a:solidFill>
              </a:rPr>
              <a:t>11.149 </a:t>
            </a:r>
            <a:r>
              <a:rPr lang="ru-RU" sz="900" dirty="0">
                <a:solidFill>
                  <a:schemeClr val="bg1"/>
                </a:solidFill>
              </a:rPr>
              <a:t>милиони </a:t>
            </a:r>
            <a:r>
              <a:rPr lang="mk-MK" sz="900" dirty="0">
                <a:solidFill>
                  <a:schemeClr val="bg1"/>
                </a:solidFill>
              </a:rPr>
              <a:t>евра на годишно ниво</a:t>
            </a:r>
            <a:endParaRPr lang="ru-RU" sz="900" dirty="0">
              <a:solidFill>
                <a:schemeClr val="bg1"/>
              </a:solidFill>
            </a:endParaRPr>
          </a:p>
          <a:p>
            <a:pPr marL="171450" indent="-171450" algn="just"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ru-RU" sz="900" dirty="0">
                <a:solidFill>
                  <a:schemeClr val="bg1"/>
                </a:solidFill>
              </a:rPr>
              <a:t>извоз </a:t>
            </a:r>
            <a:r>
              <a:rPr lang="en-US" sz="900" b="0" i="0" dirty="0">
                <a:solidFill>
                  <a:schemeClr val="bg1"/>
                </a:solidFill>
                <a:effectLst/>
              </a:rPr>
              <a:t> </a:t>
            </a:r>
            <a:r>
              <a:rPr lang="mk-MK" sz="900" dirty="0">
                <a:solidFill>
                  <a:schemeClr val="bg1"/>
                </a:solidFill>
              </a:rPr>
              <a:t>8.323</a:t>
            </a:r>
            <a:r>
              <a:rPr lang="mk-MK" sz="900" b="0" i="0" dirty="0">
                <a:solidFill>
                  <a:schemeClr val="bg1"/>
                </a:solidFill>
                <a:effectLst/>
              </a:rPr>
              <a:t> </a:t>
            </a:r>
            <a:r>
              <a:rPr lang="ru-RU" sz="900" dirty="0">
                <a:solidFill>
                  <a:schemeClr val="bg1"/>
                </a:solidFill>
              </a:rPr>
              <a:t>милиони </a:t>
            </a:r>
            <a:r>
              <a:rPr lang="mk-MK" sz="900" dirty="0">
                <a:solidFill>
                  <a:schemeClr val="bg1"/>
                </a:solidFill>
              </a:rPr>
              <a:t>евра на годишно ниво</a:t>
            </a:r>
            <a:endParaRPr lang="ru-RU" sz="900" dirty="0">
              <a:solidFill>
                <a:schemeClr val="bg1"/>
              </a:solidFill>
            </a:endParaRPr>
          </a:p>
          <a:p>
            <a:pPr algn="just">
              <a:buClr>
                <a:srgbClr val="FFFF00"/>
              </a:buClr>
            </a:pPr>
            <a:r>
              <a:rPr lang="ru-RU" sz="900" b="1" dirty="0">
                <a:solidFill>
                  <a:srgbClr val="FFFF00"/>
                </a:solidFill>
              </a:rPr>
              <a:t>Бруто домашен производ</a:t>
            </a:r>
            <a:endParaRPr lang="en-GB" sz="900" b="1" dirty="0">
              <a:solidFill>
                <a:srgbClr val="FFFF00"/>
              </a:solidFill>
            </a:endParaRPr>
          </a:p>
          <a:p>
            <a:pPr marL="171450" indent="-171450" algn="just"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ru-RU" sz="900" dirty="0">
                <a:solidFill>
                  <a:schemeClr val="bg1"/>
                </a:solidFill>
              </a:rPr>
              <a:t>пораст </a:t>
            </a:r>
            <a:r>
              <a:rPr lang="mk-MK" sz="900" dirty="0">
                <a:solidFill>
                  <a:schemeClr val="bg1"/>
                </a:solidFill>
              </a:rPr>
              <a:t>1</a:t>
            </a:r>
            <a:r>
              <a:rPr lang="en-GB" sz="900" dirty="0">
                <a:solidFill>
                  <a:schemeClr val="bg1"/>
                </a:solidFill>
              </a:rPr>
              <a:t>% </a:t>
            </a:r>
            <a:endParaRPr lang="mk-MK" sz="900" dirty="0">
              <a:solidFill>
                <a:schemeClr val="bg1"/>
              </a:solidFill>
            </a:endParaRPr>
          </a:p>
          <a:p>
            <a:pPr algn="just">
              <a:buClr>
                <a:srgbClr val="FFFF00"/>
              </a:buClr>
            </a:pPr>
            <a:r>
              <a:rPr lang="mk-MK" sz="900" b="1" dirty="0">
                <a:solidFill>
                  <a:srgbClr val="FFFF00"/>
                </a:solidFill>
              </a:rPr>
              <a:t>Инфлација</a:t>
            </a:r>
            <a:endParaRPr lang="en-GB" sz="900" b="1" dirty="0">
              <a:solidFill>
                <a:srgbClr val="FFFF00"/>
              </a:solidFill>
            </a:endParaRPr>
          </a:p>
          <a:p>
            <a:pPr marL="180975" indent="-180975" algn="just"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mk-MK" sz="900" dirty="0">
                <a:solidFill>
                  <a:schemeClr val="bg1"/>
                </a:solidFill>
              </a:rPr>
              <a:t>9,4</a:t>
            </a:r>
            <a:r>
              <a:rPr lang="en-GB" sz="900" dirty="0">
                <a:solidFill>
                  <a:schemeClr val="bg1"/>
                </a:solidFill>
              </a:rPr>
              <a:t>%</a:t>
            </a:r>
            <a:r>
              <a:rPr lang="mk-MK" sz="900" dirty="0">
                <a:solidFill>
                  <a:schemeClr val="bg1"/>
                </a:solidFill>
              </a:rPr>
              <a:t>  </a:t>
            </a:r>
            <a:endParaRPr lang="ru-RU" sz="900" dirty="0">
              <a:solidFill>
                <a:schemeClr val="bg1"/>
              </a:solidFill>
            </a:endParaRPr>
          </a:p>
          <a:p>
            <a:pPr algn="just">
              <a:buClr>
                <a:srgbClr val="FFFF00"/>
              </a:buClr>
            </a:pPr>
            <a:r>
              <a:rPr lang="mk-MK" sz="900" b="1" dirty="0">
                <a:solidFill>
                  <a:srgbClr val="FFFF00"/>
                </a:solidFill>
              </a:rPr>
              <a:t>Девизни резерви</a:t>
            </a:r>
            <a:endParaRPr lang="en-GB" sz="900" b="1" dirty="0">
              <a:solidFill>
                <a:srgbClr val="FFFF00"/>
              </a:solidFill>
            </a:endParaRPr>
          </a:p>
          <a:p>
            <a:pPr marL="180975" indent="-180975" algn="just"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ru-RU" sz="900" dirty="0">
                <a:solidFill>
                  <a:schemeClr val="bg1"/>
                </a:solidFill>
              </a:rPr>
              <a:t>4538 милиони евра, </a:t>
            </a:r>
          </a:p>
          <a:p>
            <a:pPr algn="just">
              <a:buClr>
                <a:srgbClr val="FFFF00"/>
              </a:buClr>
            </a:pPr>
            <a:r>
              <a:rPr lang="ru-RU" sz="900" b="0" i="0" dirty="0">
                <a:solidFill>
                  <a:srgbClr val="00FF00"/>
                </a:solidFill>
                <a:effectLst/>
              </a:rPr>
              <a:t>Се гради и зелено портфолио на </a:t>
            </a:r>
            <a:r>
              <a:rPr lang="ru-RU" sz="900" dirty="0">
                <a:solidFill>
                  <a:srgbClr val="00FF00"/>
                </a:solidFill>
              </a:rPr>
              <a:t>ХВ</a:t>
            </a:r>
            <a:r>
              <a:rPr lang="ru-RU" sz="900" b="0" i="0" dirty="0">
                <a:solidFill>
                  <a:srgbClr val="00FF00"/>
                </a:solidFill>
                <a:effectLst/>
              </a:rPr>
              <a:t> во девизните резерви</a:t>
            </a:r>
            <a:endParaRPr lang="en-GB" sz="900" b="1" dirty="0">
              <a:solidFill>
                <a:srgbClr val="00FF00"/>
              </a:solidFill>
            </a:endParaRPr>
          </a:p>
          <a:p>
            <a:pPr marR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</a:pPr>
            <a:r>
              <a:rPr lang="ru-RU" sz="900" b="1" dirty="0">
                <a:solidFill>
                  <a:srgbClr val="FFFF00"/>
                </a:solidFill>
              </a:rPr>
              <a:t>Основна каматна стапка</a:t>
            </a:r>
            <a:endParaRPr lang="mk-MK" sz="900" b="1" dirty="0">
              <a:solidFill>
                <a:srgbClr val="FFFF00"/>
              </a:solidFill>
            </a:endParaRPr>
          </a:p>
          <a:p>
            <a:pPr marL="171450" indent="-171450" algn="just"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ru-RU" sz="900" dirty="0">
                <a:solidFill>
                  <a:schemeClr val="bg1"/>
                </a:solidFill>
              </a:rPr>
              <a:t>Во текот на оваа година, Народната банка </a:t>
            </a:r>
            <a:r>
              <a:rPr lang="mk-MK" sz="900" dirty="0">
                <a:solidFill>
                  <a:schemeClr val="bg1"/>
                </a:solidFill>
              </a:rPr>
              <a:t>направи</a:t>
            </a:r>
            <a:r>
              <a:rPr lang="ru-RU" sz="900" dirty="0">
                <a:solidFill>
                  <a:schemeClr val="bg1"/>
                </a:solidFill>
              </a:rPr>
              <a:t> 6 промени во поставеноста на монетарната политика, при што основната каматна стапка на благајнички записи го достигна нивото од 6,3% (1,55 пп годишно), а </a:t>
            </a:r>
            <a:r>
              <a:rPr lang="mk-MK" sz="900" dirty="0">
                <a:solidFill>
                  <a:schemeClr val="bg1"/>
                </a:solidFill>
              </a:rPr>
              <a:t>р</a:t>
            </a:r>
            <a:r>
              <a:rPr lang="ru-RU" sz="900" dirty="0">
                <a:solidFill>
                  <a:schemeClr val="bg1"/>
                </a:solidFill>
              </a:rPr>
              <a:t>еферентна стапка за пресметување на стапката на казнената камата </a:t>
            </a:r>
            <a:r>
              <a:rPr lang="mk-MK" sz="900" dirty="0">
                <a:solidFill>
                  <a:schemeClr val="bg1"/>
                </a:solidFill>
              </a:rPr>
              <a:t> го достигна нивото од </a:t>
            </a:r>
            <a:r>
              <a:rPr lang="ru-RU" sz="900" dirty="0">
                <a:solidFill>
                  <a:schemeClr val="bg1"/>
                </a:solidFill>
              </a:rPr>
              <a:t> 6% (1,25 пп годишно)</a:t>
            </a:r>
          </a:p>
          <a:p>
            <a:pPr algn="just">
              <a:buClr>
                <a:srgbClr val="FFFF00"/>
              </a:buClr>
            </a:pPr>
            <a:r>
              <a:rPr lang="ru-RU" sz="900" b="1" dirty="0">
                <a:solidFill>
                  <a:srgbClr val="FFFF00"/>
                </a:solidFill>
              </a:rPr>
              <a:t>Стапки на задолжителната резерва на банки</a:t>
            </a:r>
          </a:p>
          <a:p>
            <a:pPr marL="171450" indent="-171450" algn="just"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ru-RU" sz="900" dirty="0">
                <a:solidFill>
                  <a:schemeClr val="bg1"/>
                </a:solidFill>
              </a:rPr>
              <a:t>Во насока на поддршка на процесот на денаризација, на годишно ниво има промени во делот на пресметката на обврски во девизи од 19% на ниво од 21%, а обврската во денари со валутна клаузула од 50% на ниво од 100%, а зголемен е и процентот на одржување на задолжителната резерва во девизи од 80% на 81%,</a:t>
            </a:r>
          </a:p>
          <a:p>
            <a:pPr marL="171450" indent="-171450" algn="just"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ru-RU" sz="900" dirty="0">
                <a:solidFill>
                  <a:srgbClr val="00FF00"/>
                </a:solidFill>
              </a:rPr>
              <a:t>Во насока на поддршка на зелената агенга, основата за ЗР се намалува за новоодобрените кредити за финансирање проекти за производство на електрична енергија од обновливи извори</a:t>
            </a:r>
            <a:endParaRPr lang="en-GB" sz="900" b="1" dirty="0">
              <a:solidFill>
                <a:srgbClr val="00FF00"/>
              </a:solidFill>
            </a:endParaRPr>
          </a:p>
          <a:p>
            <a:pPr algn="just">
              <a:buClr>
                <a:srgbClr val="FFFF00"/>
              </a:buClr>
            </a:pPr>
            <a:r>
              <a:rPr lang="mk-MK" sz="900" b="1" dirty="0">
                <a:solidFill>
                  <a:srgbClr val="FFFF00"/>
                </a:solidFill>
              </a:rPr>
              <a:t>Пазар на труд</a:t>
            </a:r>
            <a:endParaRPr lang="en-GB" sz="900" b="1" dirty="0">
              <a:solidFill>
                <a:srgbClr val="FFFF00"/>
              </a:solidFill>
            </a:endParaRPr>
          </a:p>
          <a:p>
            <a:pPr marL="171450" indent="-171450"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mk-MK" sz="900" dirty="0">
                <a:solidFill>
                  <a:schemeClr val="bg1"/>
                </a:solidFill>
              </a:rPr>
              <a:t>Стапка на невработеност </a:t>
            </a:r>
            <a:r>
              <a:rPr lang="en-GB" sz="900" dirty="0">
                <a:solidFill>
                  <a:schemeClr val="bg1"/>
                </a:solidFill>
              </a:rPr>
              <a:t>1</a:t>
            </a:r>
            <a:r>
              <a:rPr lang="mk-MK" sz="900" dirty="0">
                <a:solidFill>
                  <a:schemeClr val="bg1"/>
                </a:solidFill>
              </a:rPr>
              <a:t>3,1%</a:t>
            </a:r>
            <a:endParaRPr lang="ru-RU" sz="900" b="1" dirty="0">
              <a:solidFill>
                <a:schemeClr val="bg1"/>
              </a:solidFill>
            </a:endParaRPr>
          </a:p>
          <a:p>
            <a:pPr algn="just"/>
            <a:r>
              <a:rPr lang="ru-RU" sz="900" dirty="0">
                <a:solidFill>
                  <a:schemeClr val="bg1"/>
                </a:solidFill>
              </a:rPr>
              <a:t>Извор: НБРМ Основни економски показатели на РС МАКЕДОНИЈА</a:t>
            </a:r>
            <a:endParaRPr lang="mk-MK" sz="900" dirty="0">
              <a:solidFill>
                <a:schemeClr val="bg1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6DFDC60-D7B5-420B-8CAB-146CA2032782}"/>
              </a:ext>
            </a:extLst>
          </p:cNvPr>
          <p:cNvSpPr txBox="1">
            <a:spLocks/>
          </p:cNvSpPr>
          <p:nvPr/>
        </p:nvSpPr>
        <p:spPr>
          <a:xfrm>
            <a:off x="87260" y="68001"/>
            <a:ext cx="11999742" cy="52064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mk-MK" sz="1400" b="1" dirty="0">
                <a:solidFill>
                  <a:srgbClr val="002060"/>
                </a:solidFill>
                <a:latin typeface="+mn-lt"/>
                <a:cs typeface="Aldhabi" panose="020B0604020202020204" pitchFamily="2" charset="-78"/>
              </a:rPr>
              <a:t>Макроекономски показатели</a:t>
            </a:r>
            <a:endParaRPr lang="en-US" sz="1400" b="1" dirty="0">
              <a:solidFill>
                <a:srgbClr val="002060"/>
              </a:solidFill>
              <a:latin typeface="+mn-lt"/>
              <a:cs typeface="Aldhabi" panose="020B0604020202020204" pitchFamily="2" charset="-78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251B0B9-4716-4655-90DD-99307075E936}"/>
              </a:ext>
            </a:extLst>
          </p:cNvPr>
          <p:cNvSpPr txBox="1"/>
          <p:nvPr/>
        </p:nvSpPr>
        <p:spPr>
          <a:xfrm>
            <a:off x="6566504" y="5939418"/>
            <a:ext cx="5460915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mk-MK" sz="1200" dirty="0">
                <a:solidFill>
                  <a:srgbClr val="002060"/>
                </a:solidFill>
              </a:rPr>
              <a:t>Кредитен рејтинг на државата  </a:t>
            </a:r>
          </a:p>
          <a:p>
            <a:pPr algn="r"/>
            <a:r>
              <a:rPr lang="en-GB" sz="1200" dirty="0">
                <a:solidFill>
                  <a:srgbClr val="002060"/>
                </a:solidFill>
              </a:rPr>
              <a:t>‘BB</a:t>
            </a:r>
            <a:r>
              <a:rPr lang="mk-MK" sz="1200" dirty="0">
                <a:solidFill>
                  <a:srgbClr val="002060"/>
                </a:solidFill>
              </a:rPr>
              <a:t>+</a:t>
            </a:r>
            <a:r>
              <a:rPr lang="en-GB" sz="1200" dirty="0">
                <a:solidFill>
                  <a:srgbClr val="002060"/>
                </a:solidFill>
              </a:rPr>
              <a:t>' Ratings Affirmed; Outlook Stable</a:t>
            </a:r>
          </a:p>
          <a:p>
            <a:pPr algn="r"/>
            <a:r>
              <a:rPr lang="en-GB" sz="1200" b="1" dirty="0">
                <a:solidFill>
                  <a:srgbClr val="002060"/>
                </a:solidFill>
              </a:rPr>
              <a:t>Fitch, Credit rating agency</a:t>
            </a:r>
          </a:p>
          <a:p>
            <a:pPr algn="r"/>
            <a:r>
              <a:rPr lang="en-GB" sz="1400" b="1" dirty="0">
                <a:solidFill>
                  <a:srgbClr val="002060"/>
                </a:solidFill>
              </a:rPr>
              <a:t> </a:t>
            </a:r>
            <a:r>
              <a:rPr lang="ru-RU" sz="1000" b="1" dirty="0">
                <a:solidFill>
                  <a:srgbClr val="002060"/>
                </a:solidFill>
              </a:rPr>
              <a:t>Извор: </a:t>
            </a:r>
            <a:r>
              <a:rPr lang="en-GB" sz="1000" b="1" dirty="0">
                <a:solidFill>
                  <a:srgbClr val="002060"/>
                </a:solidFill>
              </a:rPr>
              <a:t>www. fitchraitings.com (Rating Report Republic of North Macedonia │ October 07, 2023)</a:t>
            </a:r>
            <a:endParaRPr lang="en-US" sz="800" dirty="0">
              <a:solidFill>
                <a:srgbClr val="002060"/>
              </a:solidFill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E243FA10-4288-DED2-4DB7-3BADE104AB88}"/>
              </a:ext>
            </a:extLst>
          </p:cNvPr>
          <p:cNvSpPr/>
          <p:nvPr/>
        </p:nvSpPr>
        <p:spPr>
          <a:xfrm>
            <a:off x="0" y="1"/>
            <a:ext cx="4427984" cy="323172"/>
          </a:xfrm>
          <a:custGeom>
            <a:avLst/>
            <a:gdLst/>
            <a:ahLst/>
            <a:cxnLst/>
            <a:rect l="l" t="t" r="r" b="b"/>
            <a:pathLst>
              <a:path w="10439400" h="719455">
                <a:moveTo>
                  <a:pt x="10439400" y="0"/>
                </a:moveTo>
                <a:lnTo>
                  <a:pt x="0" y="0"/>
                </a:lnTo>
                <a:lnTo>
                  <a:pt x="0" y="719327"/>
                </a:lnTo>
                <a:lnTo>
                  <a:pt x="239776" y="702817"/>
                </a:lnTo>
                <a:lnTo>
                  <a:pt x="239776" y="239775"/>
                </a:lnTo>
                <a:lnTo>
                  <a:pt x="6959600" y="239775"/>
                </a:lnTo>
                <a:lnTo>
                  <a:pt x="10439400" y="0"/>
                </a:lnTo>
                <a:close/>
              </a:path>
            </a:pathLst>
          </a:cu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 wrap="square" lIns="0" tIns="0" rIns="0" bIns="0" rtlCol="0"/>
          <a:lstStyle/>
          <a:p>
            <a:endParaRPr dirty="0">
              <a:solidFill>
                <a:srgbClr val="FF99CC"/>
              </a:solidFill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EF6BD9F-BB79-5496-B354-CE432B399D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6495579"/>
              </p:ext>
            </p:extLst>
          </p:nvPr>
        </p:nvGraphicFramePr>
        <p:xfrm>
          <a:off x="5300870" y="2899957"/>
          <a:ext cx="6580740" cy="30879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08873">
                  <a:extLst>
                    <a:ext uri="{9D8B030D-6E8A-4147-A177-3AD203B41FA5}">
                      <a16:colId xmlns:a16="http://schemas.microsoft.com/office/drawing/2014/main" val="2767790591"/>
                    </a:ext>
                  </a:extLst>
                </a:gridCol>
                <a:gridCol w="451358">
                  <a:extLst>
                    <a:ext uri="{9D8B030D-6E8A-4147-A177-3AD203B41FA5}">
                      <a16:colId xmlns:a16="http://schemas.microsoft.com/office/drawing/2014/main" val="3254119748"/>
                    </a:ext>
                  </a:extLst>
                </a:gridCol>
                <a:gridCol w="451358">
                  <a:extLst>
                    <a:ext uri="{9D8B030D-6E8A-4147-A177-3AD203B41FA5}">
                      <a16:colId xmlns:a16="http://schemas.microsoft.com/office/drawing/2014/main" val="1782117510"/>
                    </a:ext>
                  </a:extLst>
                </a:gridCol>
                <a:gridCol w="598599">
                  <a:extLst>
                    <a:ext uri="{9D8B030D-6E8A-4147-A177-3AD203B41FA5}">
                      <a16:colId xmlns:a16="http://schemas.microsoft.com/office/drawing/2014/main" val="2628850930"/>
                    </a:ext>
                  </a:extLst>
                </a:gridCol>
                <a:gridCol w="556991">
                  <a:extLst>
                    <a:ext uri="{9D8B030D-6E8A-4147-A177-3AD203B41FA5}">
                      <a16:colId xmlns:a16="http://schemas.microsoft.com/office/drawing/2014/main" val="1888200333"/>
                    </a:ext>
                  </a:extLst>
                </a:gridCol>
                <a:gridCol w="556991">
                  <a:extLst>
                    <a:ext uri="{9D8B030D-6E8A-4147-A177-3AD203B41FA5}">
                      <a16:colId xmlns:a16="http://schemas.microsoft.com/office/drawing/2014/main" val="2704362931"/>
                    </a:ext>
                  </a:extLst>
                </a:gridCol>
                <a:gridCol w="528285">
                  <a:extLst>
                    <a:ext uri="{9D8B030D-6E8A-4147-A177-3AD203B41FA5}">
                      <a16:colId xmlns:a16="http://schemas.microsoft.com/office/drawing/2014/main" val="1097379051"/>
                    </a:ext>
                  </a:extLst>
                </a:gridCol>
                <a:gridCol w="528285">
                  <a:extLst>
                    <a:ext uri="{9D8B030D-6E8A-4147-A177-3AD203B41FA5}">
                      <a16:colId xmlns:a16="http://schemas.microsoft.com/office/drawing/2014/main" val="1989707768"/>
                    </a:ext>
                  </a:extLst>
                </a:gridCol>
              </a:tblGrid>
              <a:tr h="164858">
                <a:tc>
                  <a:txBody>
                    <a:bodyPr/>
                    <a:lstStyle/>
                    <a:p>
                      <a:pPr algn="l" rtl="0" fontAlgn="b"/>
                      <a:r>
                        <a:rPr lang="mk-MK" sz="1100" b="1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Клучни е</a:t>
                      </a:r>
                      <a:r>
                        <a:rPr lang="mk-MK" sz="1100" b="1" u="none" strike="noStrike" dirty="0">
                          <a:solidFill>
                            <a:srgbClr val="00206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</a:rPr>
                        <a:t>кономски показатели</a:t>
                      </a:r>
                      <a:endParaRPr lang="mk-MK" sz="1100" b="1" i="0" u="none" strike="noStrike" dirty="0">
                        <a:solidFill>
                          <a:srgbClr val="00206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</a:endParaRPr>
                    </a:p>
                  </a:txBody>
                  <a:tcPr marL="8400" marR="8400" marT="840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u="none" strike="noStrike" dirty="0">
                          <a:solidFill>
                            <a:srgbClr val="00206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</a:rPr>
                        <a:t>2021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</a:endParaRPr>
                    </a:p>
                  </a:txBody>
                  <a:tcPr marL="8400" marR="8400" marT="840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u="none" strike="noStrike" dirty="0">
                          <a:solidFill>
                            <a:srgbClr val="00206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</a:rPr>
                        <a:t>2022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</a:endParaRPr>
                    </a:p>
                  </a:txBody>
                  <a:tcPr marL="8400" marR="8400" marT="840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</a:rPr>
                        <a:t>Q</a:t>
                      </a:r>
                      <a:r>
                        <a:rPr lang="mk-MK" sz="10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</a:rPr>
                        <a:t>1</a:t>
                      </a:r>
                      <a:r>
                        <a:rPr lang="en-US" sz="10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</a:rPr>
                        <a:t> 23</a:t>
                      </a:r>
                      <a:endParaRPr lang="en-US" sz="10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</a:endParaRPr>
                    </a:p>
                  </a:txBody>
                  <a:tcPr marL="8400" marR="8400" marT="840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</a:rPr>
                        <a:t>Q</a:t>
                      </a:r>
                      <a:r>
                        <a:rPr lang="mk-MK" sz="10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</a:rPr>
                        <a:t>2</a:t>
                      </a:r>
                      <a:r>
                        <a:rPr lang="en-US" sz="10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</a:rPr>
                        <a:t> 23</a:t>
                      </a:r>
                      <a:endParaRPr lang="en-US" sz="10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</a:endParaRPr>
                    </a:p>
                  </a:txBody>
                  <a:tcPr marL="8400" marR="8400" marT="840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</a:rPr>
                        <a:t>Q3 23</a:t>
                      </a:r>
                      <a:endParaRPr lang="en-US" sz="10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</a:endParaRPr>
                    </a:p>
                  </a:txBody>
                  <a:tcPr marL="8400" marR="8400" marT="840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</a:rPr>
                        <a:t>Q</a:t>
                      </a:r>
                      <a:r>
                        <a:rPr lang="mk-MK" sz="10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</a:rPr>
                        <a:t>4</a:t>
                      </a:r>
                      <a:r>
                        <a:rPr lang="en-US" sz="10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</a:rPr>
                        <a:t> 23</a:t>
                      </a:r>
                      <a:endParaRPr lang="en-US" sz="10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</a:endParaRPr>
                    </a:p>
                  </a:txBody>
                  <a:tcPr marL="8400" marR="8400" marT="840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1" i="0" u="none" strike="noStrike" dirty="0">
                          <a:solidFill>
                            <a:srgbClr val="00206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</a:rPr>
                        <a:t>2023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</a:endParaRPr>
                    </a:p>
                  </a:txBody>
                  <a:tcPr marL="8400" marR="8400" marT="840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9751017"/>
                  </a:ext>
                </a:extLst>
              </a:tr>
              <a:tr h="164858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</a:endParaRPr>
                    </a:p>
                  </a:txBody>
                  <a:tcPr marL="8400" marR="8400" marT="840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1" u="none" strike="noStrike" dirty="0">
                          <a:solidFill>
                            <a:srgbClr val="00206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</a:rPr>
                        <a:t> 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</a:endParaRPr>
                    </a:p>
                  </a:txBody>
                  <a:tcPr marL="8400" marR="8400" marT="840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1" u="none" strike="noStrike" dirty="0">
                          <a:solidFill>
                            <a:srgbClr val="00206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</a:rPr>
                        <a:t> 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</a:endParaRPr>
                    </a:p>
                  </a:txBody>
                  <a:tcPr marL="8400" marR="8400" marT="840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</a:endParaRPr>
                    </a:p>
                  </a:txBody>
                  <a:tcPr marL="8400" marR="8400" marT="840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</a:endParaRPr>
                    </a:p>
                  </a:txBody>
                  <a:tcPr marL="8400" marR="8400" marT="840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</a:endParaRPr>
                    </a:p>
                  </a:txBody>
                  <a:tcPr marL="8400" marR="8400" marT="840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</a:endParaRPr>
                    </a:p>
                  </a:txBody>
                  <a:tcPr marL="8400" marR="8400" marT="840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en-US" sz="1100" b="1" i="0" u="none" strike="noStrike" dirty="0">
                        <a:solidFill>
                          <a:srgbClr val="00206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</a:endParaRPr>
                    </a:p>
                  </a:txBody>
                  <a:tcPr marL="8400" marR="8400" marT="840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1318578"/>
                  </a:ext>
                </a:extLst>
              </a:tr>
              <a:tr h="321849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b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Индекс на обемот на индустриското производство </a:t>
                      </a:r>
                      <a:endParaRPr lang="ru-RU" sz="10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1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1,4 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1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-0,3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0.1</a:t>
                      </a:r>
                      <a:endParaRPr lang="en-US" sz="10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mk-MK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1.5</a:t>
                      </a:r>
                      <a:endParaRPr lang="en-US" sz="10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mk-MK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0,7</a:t>
                      </a:r>
                      <a:endParaRPr lang="en-US" sz="10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mk-MK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0.7</a:t>
                      </a:r>
                      <a:endParaRPr lang="en-US" sz="10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0,7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7638743"/>
                  </a:ext>
                </a:extLst>
              </a:tr>
              <a:tr h="17876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Увоз на стоки (</a:t>
                      </a:r>
                      <a:r>
                        <a:rPr lang="en-US" sz="1000" b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EUR'm</a:t>
                      </a:r>
                      <a:r>
                        <a:rPr lang="ru-RU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)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9,648.1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12,125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2,759.6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2,778.1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2,708.0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2,900.5</a:t>
                      </a:r>
                      <a:endParaRPr lang="en-US" sz="10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11,14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9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9351482"/>
                  </a:ext>
                </a:extLst>
              </a:tr>
              <a:tr h="17876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Извоз на стоки (</a:t>
                      </a:r>
                      <a:r>
                        <a:rPr lang="en-US" sz="1000" b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EUR'm</a:t>
                      </a:r>
                      <a:r>
                        <a:rPr lang="ru-RU" sz="1000" b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mk-MK" sz="10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6,969.8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8,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300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2,126.1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2,125.6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1,988.6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2,082.3</a:t>
                      </a:r>
                      <a:endParaRPr lang="en-US" sz="10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8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.</a:t>
                      </a:r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32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2050116"/>
                  </a:ext>
                </a:extLst>
              </a:tr>
              <a:tr h="164858">
                <a:tc>
                  <a:txBody>
                    <a:bodyPr/>
                    <a:lstStyle/>
                    <a:p>
                      <a:pPr algn="l" rtl="0" fontAlgn="b"/>
                      <a:r>
                        <a:rPr lang="mk-MK" sz="1000" b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Реален раст на БДП (%) </a:t>
                      </a:r>
                      <a:endParaRPr lang="mk-MK" sz="10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1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4,</a:t>
                      </a:r>
                      <a:r>
                        <a:rPr lang="mk-MK" sz="1100" b="1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1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2.</a:t>
                      </a:r>
                      <a:r>
                        <a:rPr lang="mk-MK" sz="1100" b="1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1.4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0.9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0.9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0953427"/>
                  </a:ext>
                </a:extLst>
              </a:tr>
              <a:tr h="321849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b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Буџетски биланс (салдо на цент</a:t>
                      </a:r>
                      <a:r>
                        <a:rPr lang="en-GB" sz="1000" b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.</a:t>
                      </a:r>
                      <a:r>
                        <a:rPr lang="ru-RU" sz="1000" b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буџет и фондови, % од БДП)</a:t>
                      </a:r>
                      <a:endParaRPr lang="ru-RU" sz="10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1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-5.4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1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</a:t>
                      </a:r>
                      <a:r>
                        <a:rPr lang="mk-MK" sz="1100" b="1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4,5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mk-MK" sz="10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-0,4</a:t>
                      </a:r>
                      <a:r>
                        <a:rPr lang="en-US" sz="10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10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-2.3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-0,5</a:t>
                      </a:r>
                      <a:endParaRPr lang="en-US" sz="10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-1,6</a:t>
                      </a:r>
                      <a:endParaRPr lang="en-US" sz="10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-4,8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9217703"/>
                  </a:ext>
                </a:extLst>
              </a:tr>
              <a:tr h="164858">
                <a:tc>
                  <a:txBody>
                    <a:bodyPr/>
                    <a:lstStyle/>
                    <a:p>
                      <a:pPr algn="l" rtl="0" fontAlgn="b"/>
                      <a:r>
                        <a:rPr lang="mk-MK" sz="1000" b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Инфлација (</a:t>
                      </a:r>
                      <a:r>
                        <a:rPr lang="en-US" sz="1000" b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CPI%) </a:t>
                      </a:r>
                      <a:endParaRPr lang="en-US" sz="10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1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3,2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1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14,2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16.1</a:t>
                      </a:r>
                      <a:endParaRPr lang="en-US" sz="10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mk-MK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13.6                      </a:t>
                      </a:r>
                      <a:endParaRPr lang="en-US" sz="10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mk-MK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11.5</a:t>
                      </a:r>
                      <a:endParaRPr lang="en-US" sz="10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mk-MK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9.4</a:t>
                      </a:r>
                      <a:endParaRPr lang="en-US" sz="10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9,4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8687402"/>
                  </a:ext>
                </a:extLst>
              </a:tr>
              <a:tr h="164858">
                <a:tc>
                  <a:txBody>
                    <a:bodyPr/>
                    <a:lstStyle/>
                    <a:p>
                      <a:pPr marR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00"/>
                        </a:buClr>
                      </a:pPr>
                      <a:r>
                        <a:rPr lang="ru-RU" sz="1000" b="0" dirty="0">
                          <a:solidFill>
                            <a:srgbClr val="002060"/>
                          </a:solidFill>
                        </a:rPr>
                        <a:t>Основна каматна стапка</a:t>
                      </a:r>
                      <a:endParaRPr lang="mk-MK" sz="1000" b="0" dirty="0">
                        <a:solidFill>
                          <a:srgbClr val="002060"/>
                        </a:solidFill>
                      </a:endParaRPr>
                    </a:p>
                  </a:txBody>
                  <a:tcPr marL="8400" marR="8400" marT="840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1.25</a:t>
                      </a:r>
                    </a:p>
                  </a:txBody>
                  <a:tcPr marL="8400" marR="8400" marT="840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4.75</a:t>
                      </a:r>
                    </a:p>
                  </a:txBody>
                  <a:tcPr marL="8400" marR="8400" marT="840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5.5</a:t>
                      </a:r>
                    </a:p>
                  </a:txBody>
                  <a:tcPr marL="8400" marR="8400" marT="840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8400" marR="8400" marT="840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6.3</a:t>
                      </a:r>
                    </a:p>
                  </a:txBody>
                  <a:tcPr marL="8400" marR="8400" marT="840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6.3</a:t>
                      </a:r>
                    </a:p>
                  </a:txBody>
                  <a:tcPr marL="8400" marR="8400" marT="840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6.3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1963272"/>
                  </a:ext>
                </a:extLst>
              </a:tr>
              <a:tr h="321849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b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Тековна сметка на билансот на плаќања (EUR'm)</a:t>
                      </a:r>
                      <a:endParaRPr lang="ru-RU" sz="10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1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-3</a:t>
                      </a:r>
                      <a:r>
                        <a:rPr lang="mk-MK" sz="1100" b="1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29,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1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-7</a:t>
                      </a:r>
                      <a:r>
                        <a:rPr lang="mk-MK" sz="1100" b="1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97</a:t>
                      </a:r>
                      <a:r>
                        <a:rPr lang="en-US" sz="1100" b="1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,4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92.8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-124.9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239.2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-111.7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95.3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1001343"/>
                  </a:ext>
                </a:extLst>
              </a:tr>
              <a:tr h="165911">
                <a:tc>
                  <a:txBody>
                    <a:bodyPr/>
                    <a:lstStyle/>
                    <a:p>
                      <a:pPr algn="l" rtl="0" fontAlgn="b"/>
                      <a:r>
                        <a:rPr lang="mk-MK" sz="1000" b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Бруто надворешен долг (</a:t>
                      </a:r>
                      <a:r>
                        <a:rPr lang="en-US" sz="1000" b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EUR'm)</a:t>
                      </a:r>
                      <a:endParaRPr lang="en-US" sz="10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1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9.576,6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10,790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  11059.7 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11397.3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11072.09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11.463</a:t>
                      </a:r>
                      <a:r>
                        <a:rPr lang="en-US" sz="1000" b="0" i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11.463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6161648"/>
                  </a:ext>
                </a:extLst>
              </a:tr>
              <a:tr h="165911">
                <a:tc>
                  <a:txBody>
                    <a:bodyPr/>
                    <a:lstStyle/>
                    <a:p>
                      <a:pPr algn="l" rtl="0" fontAlgn="b"/>
                      <a:r>
                        <a:rPr lang="mk-MK" sz="1000" b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Девизни резерви (</a:t>
                      </a:r>
                      <a:r>
                        <a:rPr lang="en-US" sz="1000" b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EUR'm)</a:t>
                      </a:r>
                      <a:endParaRPr lang="en-US" sz="10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1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3.643,2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1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3.862,8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4.159,2</a:t>
                      </a:r>
                      <a:endParaRPr lang="en-US" sz="10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mk-MK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4.189,7</a:t>
                      </a:r>
                      <a:endParaRPr lang="en-US" sz="10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3,901.7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k-MK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4,538</a:t>
                      </a:r>
                      <a:endParaRPr lang="en-US" sz="10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4,538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4077393"/>
                  </a:ext>
                </a:extLst>
              </a:tr>
              <a:tr h="165911">
                <a:tc>
                  <a:txBody>
                    <a:bodyPr/>
                    <a:lstStyle/>
                    <a:p>
                      <a:pPr algn="l" rtl="0" fontAlgn="b"/>
                      <a:r>
                        <a:rPr lang="mk-MK" sz="1000" b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Директни инвестиции - нето (</a:t>
                      </a:r>
                      <a:r>
                        <a:rPr lang="en-US" sz="1000" b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EUR'm)</a:t>
                      </a:r>
                      <a:endParaRPr lang="en-US" sz="10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1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387.5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1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</a:t>
                      </a:r>
                      <a:r>
                        <a:rPr lang="mk-MK" sz="1100" b="1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54,2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143.3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122.4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51.2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206.2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523.1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5531382"/>
                  </a:ext>
                </a:extLst>
              </a:tr>
              <a:tr h="165911">
                <a:tc>
                  <a:txBody>
                    <a:bodyPr/>
                    <a:lstStyle/>
                    <a:p>
                      <a:pPr algn="l" rtl="0" fontAlgn="b"/>
                      <a:r>
                        <a:rPr lang="mk-MK" sz="1000" b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Стапка на невработеност (%) </a:t>
                      </a:r>
                      <a:endParaRPr lang="mk-MK" sz="10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1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15,2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1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14,4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mk-MK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13,3</a:t>
                      </a:r>
                      <a:endParaRPr lang="en-US" sz="10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mk-MK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13,1</a:t>
                      </a:r>
                      <a:endParaRPr lang="en-US" sz="10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12.8</a:t>
                      </a:r>
                      <a:endParaRPr lang="en-US" sz="10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13.0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13.1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6581994"/>
                  </a:ext>
                </a:extLst>
              </a:tr>
              <a:tr h="164858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MKD/EUR </a:t>
                      </a:r>
                      <a:endParaRPr lang="en-US" sz="10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1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61,63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1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61,</a:t>
                      </a:r>
                      <a:r>
                        <a:rPr lang="mk-MK" sz="1100" b="1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62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61.6</a:t>
                      </a:r>
                      <a:r>
                        <a:rPr lang="mk-MK" sz="1000" b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7</a:t>
                      </a:r>
                      <a:endParaRPr lang="en-US" sz="10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mk-MK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61.56</a:t>
                      </a:r>
                      <a:endParaRPr lang="en-US" sz="10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mk-MK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61.51</a:t>
                      </a:r>
                      <a:endParaRPr lang="en-US" sz="10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mk-MK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61.49</a:t>
                      </a:r>
                      <a:endParaRPr lang="en-US" sz="10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61.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56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8400" marR="8400" marT="840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399498"/>
                  </a:ext>
                </a:extLst>
              </a:tr>
            </a:tbl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8A93E6BD-47DD-4128-888B-DED6F05423B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6254044"/>
              </p:ext>
            </p:extLst>
          </p:nvPr>
        </p:nvGraphicFramePr>
        <p:xfrm>
          <a:off x="5300870" y="90836"/>
          <a:ext cx="6580739" cy="2590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61312EFF-853F-EE1F-D908-BD709B736087}"/>
              </a:ext>
            </a:extLst>
          </p:cNvPr>
          <p:cNvSpPr txBox="1"/>
          <p:nvPr/>
        </p:nvSpPr>
        <p:spPr>
          <a:xfrm>
            <a:off x="27673" y="6543777"/>
            <a:ext cx="70476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mk-MK" sz="1000" b="1" dirty="0">
                <a:solidFill>
                  <a:srgbClr val="002060"/>
                </a:solidFill>
              </a:rPr>
              <a:t>4</a:t>
            </a:r>
            <a:r>
              <a:rPr lang="en-GB" sz="1000" b="1" dirty="0">
                <a:solidFill>
                  <a:srgbClr val="002060"/>
                </a:solidFill>
              </a:rPr>
              <a:t>Q 2023</a:t>
            </a:r>
            <a:endParaRPr lang="en-US" sz="1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9348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B7CFA-B8B5-4C99-865E-4AC3B9A16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260" y="121369"/>
            <a:ext cx="11999742" cy="678320"/>
          </a:xfrm>
        </p:spPr>
        <p:txBody>
          <a:bodyPr>
            <a:noAutofit/>
          </a:bodyPr>
          <a:lstStyle/>
          <a:p>
            <a:r>
              <a:rPr lang="mk-MK" sz="1400" b="1" dirty="0">
                <a:solidFill>
                  <a:srgbClr val="002060"/>
                </a:solidFill>
                <a:latin typeface="+mn-lt"/>
                <a:cs typeface="Aldhabi" panose="020B0604020202020204" pitchFamily="2" charset="-78"/>
              </a:rPr>
              <a:t>Македонски банкарски сектор</a:t>
            </a:r>
            <a:br>
              <a:rPr lang="mk-MK" sz="1400" b="1" dirty="0">
                <a:solidFill>
                  <a:srgbClr val="FF0909"/>
                </a:solidFill>
                <a:latin typeface="+mn-lt"/>
                <a:cs typeface="Aldhabi" panose="020B0604020202020204" pitchFamily="2" charset="-78"/>
              </a:rPr>
            </a:br>
            <a:endParaRPr lang="en-US" sz="1400" b="1" dirty="0">
              <a:solidFill>
                <a:srgbClr val="FF0909"/>
              </a:solidFill>
              <a:latin typeface="+mn-lt"/>
              <a:cs typeface="Aldhabi" panose="020B0604020202020204" pitchFamily="2" charset="-78"/>
            </a:endParaRPr>
          </a:p>
        </p:txBody>
      </p:sp>
      <p:sp>
        <p:nvSpPr>
          <p:cNvPr id="9" name="AutoShape 6">
            <a:extLst>
              <a:ext uri="{FF2B5EF4-FFF2-40B4-BE49-F238E27FC236}">
                <a16:creationId xmlns:a16="http://schemas.microsoft.com/office/drawing/2014/main" id="{18DACE59-E83F-4419-BDA8-06A4FBE59298}"/>
              </a:ext>
            </a:extLst>
          </p:cNvPr>
          <p:cNvSpPr>
            <a:spLocks noGrp="1" noChangeArrowheads="1"/>
          </p:cNvSpPr>
          <p:nvPr>
            <p:ph sz="quarter" idx="4"/>
          </p:nvPr>
        </p:nvSpPr>
        <p:spPr bwMode="gray">
          <a:xfrm>
            <a:off x="104996" y="4399782"/>
            <a:ext cx="7962758" cy="2336847"/>
          </a:xfrm>
          <a:prstGeom prst="roundRect">
            <a:avLst>
              <a:gd name="adj" fmla="val 20745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99CC"/>
            </a:solidFill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numCol="2" anchor="ctr">
            <a:noAutofit/>
          </a:bodyPr>
          <a:lstStyle/>
          <a:p>
            <a:pPr algn="just">
              <a:spcBef>
                <a:spcPct val="35000"/>
              </a:spcBef>
              <a:buClr>
                <a:srgbClr val="FFFF00"/>
              </a:buClr>
              <a:buFont typeface="Wingdings" panose="05000000000000000000" pitchFamily="2" charset="2"/>
              <a:buChar char="Ø"/>
              <a:defRPr/>
            </a:pPr>
            <a:r>
              <a:rPr lang="mk-MK" sz="1100" dirty="0">
                <a:solidFill>
                  <a:srgbClr val="002060"/>
                </a:solidFill>
              </a:rPr>
              <a:t>Банкарскиот сектор се состои од 13 банки, </a:t>
            </a:r>
            <a:r>
              <a:rPr lang="en-US" sz="1100" dirty="0">
                <a:solidFill>
                  <a:srgbClr val="002060"/>
                </a:solidFill>
              </a:rPr>
              <a:t>5 </a:t>
            </a:r>
            <a:r>
              <a:rPr lang="mk-MK" sz="1100" dirty="0">
                <a:solidFill>
                  <a:srgbClr val="002060"/>
                </a:solidFill>
              </a:rPr>
              <a:t>големи</a:t>
            </a:r>
            <a:r>
              <a:rPr lang="en-US" sz="1100" dirty="0">
                <a:solidFill>
                  <a:srgbClr val="002060"/>
                </a:solidFill>
              </a:rPr>
              <a:t> (</a:t>
            </a:r>
            <a:r>
              <a:rPr lang="mk-MK" sz="1100" dirty="0">
                <a:solidFill>
                  <a:srgbClr val="002060"/>
                </a:solidFill>
              </a:rPr>
              <a:t>актива</a:t>
            </a:r>
            <a:r>
              <a:rPr lang="en-GB" sz="1100" dirty="0">
                <a:solidFill>
                  <a:srgbClr val="002060"/>
                </a:solidFill>
              </a:rPr>
              <a:t> </a:t>
            </a:r>
            <a:r>
              <a:rPr lang="en-US" sz="1100" b="0" i="0" u="none" strike="noStrike" dirty="0">
                <a:solidFill>
                  <a:srgbClr val="002060"/>
                </a:solidFill>
                <a:effectLst/>
              </a:rPr>
              <a:t>605,076</a:t>
            </a:r>
            <a:r>
              <a:rPr lang="mk-MK" sz="1100" b="0" i="0" u="none" strike="noStrike" dirty="0">
                <a:solidFill>
                  <a:srgbClr val="002060"/>
                </a:solidFill>
                <a:effectLst/>
              </a:rPr>
              <a:t> </a:t>
            </a:r>
            <a:r>
              <a:rPr lang="mk-MK" sz="1100" dirty="0">
                <a:solidFill>
                  <a:srgbClr val="002060"/>
                </a:solidFill>
              </a:rPr>
              <a:t>мил.денари</a:t>
            </a:r>
            <a:r>
              <a:rPr lang="en-US" sz="1100" dirty="0">
                <a:solidFill>
                  <a:srgbClr val="002060"/>
                </a:solidFill>
              </a:rPr>
              <a:t>) 8</a:t>
            </a:r>
            <a:r>
              <a:rPr lang="mk-MK" sz="1100" dirty="0">
                <a:solidFill>
                  <a:srgbClr val="002060"/>
                </a:solidFill>
              </a:rPr>
              <a:t>1</a:t>
            </a:r>
            <a:r>
              <a:rPr lang="en-US" sz="1100" dirty="0">
                <a:solidFill>
                  <a:srgbClr val="002060"/>
                </a:solidFill>
              </a:rPr>
              <a:t>% </a:t>
            </a:r>
            <a:r>
              <a:rPr lang="mk-MK" sz="1100" dirty="0">
                <a:solidFill>
                  <a:srgbClr val="002060"/>
                </a:solidFill>
              </a:rPr>
              <a:t>учество во вкупната актива</a:t>
            </a:r>
            <a:r>
              <a:rPr lang="en-US" sz="1100" dirty="0">
                <a:solidFill>
                  <a:srgbClr val="002060"/>
                </a:solidFill>
              </a:rPr>
              <a:t>,</a:t>
            </a:r>
            <a:r>
              <a:rPr lang="mk-MK" sz="1100" dirty="0">
                <a:solidFill>
                  <a:srgbClr val="002060"/>
                </a:solidFill>
              </a:rPr>
              <a:t> </a:t>
            </a:r>
            <a:r>
              <a:rPr lang="en-US" sz="1100" dirty="0">
                <a:solidFill>
                  <a:srgbClr val="002060"/>
                </a:solidFill>
              </a:rPr>
              <a:t>3 </a:t>
            </a:r>
            <a:r>
              <a:rPr lang="mk-MK" sz="1100" dirty="0">
                <a:solidFill>
                  <a:srgbClr val="002060"/>
                </a:solidFill>
              </a:rPr>
              <a:t>средни</a:t>
            </a:r>
            <a:r>
              <a:rPr lang="en-US" sz="1100" dirty="0">
                <a:solidFill>
                  <a:srgbClr val="002060"/>
                </a:solidFill>
              </a:rPr>
              <a:t> (</a:t>
            </a:r>
            <a:r>
              <a:rPr lang="mk-MK" sz="1100" dirty="0">
                <a:solidFill>
                  <a:srgbClr val="002060"/>
                </a:solidFill>
              </a:rPr>
              <a:t>актива </a:t>
            </a:r>
            <a:r>
              <a:rPr lang="en-US" sz="1100" b="0" i="0" u="none" strike="noStrike" dirty="0">
                <a:solidFill>
                  <a:srgbClr val="002060"/>
                </a:solidFill>
                <a:effectLst/>
              </a:rPr>
              <a:t>96,104</a:t>
            </a:r>
            <a:r>
              <a:rPr lang="en-US" sz="1100" dirty="0">
                <a:solidFill>
                  <a:srgbClr val="002060"/>
                </a:solidFill>
              </a:rPr>
              <a:t> </a:t>
            </a:r>
            <a:r>
              <a:rPr lang="mk-MK" sz="1100" dirty="0">
                <a:solidFill>
                  <a:srgbClr val="002060"/>
                </a:solidFill>
              </a:rPr>
              <a:t>мил.денари</a:t>
            </a:r>
            <a:r>
              <a:rPr lang="en-US" sz="1100" b="0" i="0" dirty="0">
                <a:solidFill>
                  <a:srgbClr val="002060"/>
                </a:solidFill>
                <a:effectLst/>
              </a:rPr>
              <a:t>) </a:t>
            </a:r>
            <a:r>
              <a:rPr lang="en-US" sz="1100" dirty="0">
                <a:solidFill>
                  <a:srgbClr val="002060"/>
                </a:solidFill>
              </a:rPr>
              <a:t>1</a:t>
            </a:r>
            <a:r>
              <a:rPr lang="en-GB" sz="1100" dirty="0">
                <a:solidFill>
                  <a:srgbClr val="002060"/>
                </a:solidFill>
              </a:rPr>
              <a:t>3</a:t>
            </a:r>
            <a:r>
              <a:rPr lang="mk-MK" sz="1100" dirty="0">
                <a:solidFill>
                  <a:srgbClr val="002060"/>
                </a:solidFill>
              </a:rPr>
              <a:t> % учество</a:t>
            </a:r>
            <a:r>
              <a:rPr lang="en-US" sz="1100" dirty="0">
                <a:solidFill>
                  <a:srgbClr val="002060"/>
                </a:solidFill>
              </a:rPr>
              <a:t>, 5</a:t>
            </a:r>
            <a:r>
              <a:rPr lang="mk-MK" sz="1100" dirty="0">
                <a:solidFill>
                  <a:srgbClr val="002060"/>
                </a:solidFill>
              </a:rPr>
              <a:t> мали</a:t>
            </a:r>
            <a:r>
              <a:rPr lang="en-US" sz="1100" dirty="0">
                <a:solidFill>
                  <a:srgbClr val="002060"/>
                </a:solidFill>
              </a:rPr>
              <a:t> (</a:t>
            </a:r>
            <a:r>
              <a:rPr lang="mk-MK" sz="1100" dirty="0">
                <a:solidFill>
                  <a:srgbClr val="002060"/>
                </a:solidFill>
              </a:rPr>
              <a:t>актива </a:t>
            </a:r>
            <a:r>
              <a:rPr lang="en-US" sz="1100" b="0" i="0" u="none" strike="noStrike" dirty="0">
                <a:solidFill>
                  <a:srgbClr val="002060"/>
                </a:solidFill>
                <a:effectLst/>
              </a:rPr>
              <a:t>45,560</a:t>
            </a:r>
            <a:r>
              <a:rPr lang="en-US" sz="1100" dirty="0">
                <a:solidFill>
                  <a:srgbClr val="002060"/>
                </a:solidFill>
              </a:rPr>
              <a:t>  </a:t>
            </a:r>
            <a:r>
              <a:rPr lang="mk-MK" sz="1100" dirty="0">
                <a:solidFill>
                  <a:srgbClr val="002060"/>
                </a:solidFill>
              </a:rPr>
              <a:t>мил. денари</a:t>
            </a:r>
            <a:r>
              <a:rPr lang="en-US" sz="1100" dirty="0">
                <a:solidFill>
                  <a:srgbClr val="002060"/>
                </a:solidFill>
              </a:rPr>
              <a:t>) 6% </a:t>
            </a:r>
            <a:r>
              <a:rPr lang="mk-MK" sz="1100" dirty="0">
                <a:solidFill>
                  <a:srgbClr val="002060"/>
                </a:solidFill>
              </a:rPr>
              <a:t>учество и</a:t>
            </a:r>
            <a:r>
              <a:rPr lang="en-US" sz="1100" dirty="0">
                <a:solidFill>
                  <a:srgbClr val="002060"/>
                </a:solidFill>
              </a:rPr>
              <a:t> </a:t>
            </a:r>
            <a:r>
              <a:rPr lang="mk-MK" sz="1100" dirty="0">
                <a:solidFill>
                  <a:srgbClr val="002060"/>
                </a:solidFill>
              </a:rPr>
              <a:t>2</a:t>
            </a:r>
            <a:r>
              <a:rPr lang="en-US" sz="1100" dirty="0">
                <a:solidFill>
                  <a:srgbClr val="002060"/>
                </a:solidFill>
              </a:rPr>
              <a:t> </a:t>
            </a:r>
            <a:r>
              <a:rPr lang="mk-MK" sz="1100" dirty="0">
                <a:solidFill>
                  <a:srgbClr val="002060"/>
                </a:solidFill>
              </a:rPr>
              <a:t>штедилници.</a:t>
            </a:r>
            <a:r>
              <a:rPr lang="en-US" sz="1100" dirty="0">
                <a:solidFill>
                  <a:srgbClr val="002060"/>
                </a:solidFill>
              </a:rPr>
              <a:t> </a:t>
            </a:r>
            <a:endParaRPr lang="mk-MK" sz="1100" dirty="0">
              <a:solidFill>
                <a:srgbClr val="002060"/>
              </a:solidFill>
            </a:endParaRPr>
          </a:p>
          <a:p>
            <a:pPr algn="just">
              <a:spcBef>
                <a:spcPct val="35000"/>
              </a:spcBef>
              <a:buClr>
                <a:srgbClr val="FFFF00"/>
              </a:buClr>
              <a:buFont typeface="Wingdings" panose="05000000000000000000" pitchFamily="2" charset="2"/>
              <a:buChar char="Ø"/>
              <a:defRPr/>
            </a:pPr>
            <a:r>
              <a:rPr lang="mk-MK" sz="1100" dirty="0">
                <a:solidFill>
                  <a:srgbClr val="002060"/>
                </a:solidFill>
              </a:rPr>
              <a:t>Вкупна актива на ниво на банкарски систем </a:t>
            </a:r>
            <a:r>
              <a:rPr lang="en-GB" sz="1100" dirty="0">
                <a:solidFill>
                  <a:srgbClr val="002060"/>
                </a:solidFill>
              </a:rPr>
              <a:t>7</a:t>
            </a:r>
            <a:r>
              <a:rPr lang="mk-MK" sz="1100" dirty="0">
                <a:solidFill>
                  <a:srgbClr val="002060"/>
                </a:solidFill>
              </a:rPr>
              <a:t>46.739 мил.денари бележи годишен</a:t>
            </a:r>
            <a:r>
              <a:rPr lang="en-GB" sz="1100" dirty="0">
                <a:solidFill>
                  <a:srgbClr val="002060"/>
                </a:solidFill>
              </a:rPr>
              <a:t> </a:t>
            </a:r>
            <a:r>
              <a:rPr lang="mk-MK" sz="1100" dirty="0">
                <a:solidFill>
                  <a:srgbClr val="002060"/>
                </a:solidFill>
              </a:rPr>
              <a:t>пораст од 9</a:t>
            </a:r>
            <a:r>
              <a:rPr lang="en-GB" sz="1100" dirty="0">
                <a:solidFill>
                  <a:srgbClr val="002060"/>
                </a:solidFill>
              </a:rPr>
              <a:t>.</a:t>
            </a:r>
            <a:r>
              <a:rPr lang="mk-MK" sz="1100" dirty="0">
                <a:solidFill>
                  <a:srgbClr val="002060"/>
                </a:solidFill>
              </a:rPr>
              <a:t>1% и 6</a:t>
            </a:r>
            <a:r>
              <a:rPr lang="en-GB" sz="1100" dirty="0">
                <a:solidFill>
                  <a:srgbClr val="002060"/>
                </a:solidFill>
              </a:rPr>
              <a:t>.</a:t>
            </a:r>
            <a:r>
              <a:rPr lang="mk-MK" sz="1100" dirty="0">
                <a:solidFill>
                  <a:srgbClr val="002060"/>
                </a:solidFill>
              </a:rPr>
              <a:t>1% на квартална основа</a:t>
            </a:r>
            <a:r>
              <a:rPr lang="en-GB" sz="1100" dirty="0">
                <a:solidFill>
                  <a:srgbClr val="002060"/>
                </a:solidFill>
              </a:rPr>
              <a:t> </a:t>
            </a:r>
            <a:r>
              <a:rPr lang="mk-MK" sz="1100" dirty="0">
                <a:solidFill>
                  <a:srgbClr val="002060"/>
                </a:solidFill>
              </a:rPr>
              <a:t>и истиот е поддржан со растот на депозитната база</a:t>
            </a:r>
            <a:r>
              <a:rPr lang="en-GB" sz="1100" dirty="0">
                <a:solidFill>
                  <a:srgbClr val="002060"/>
                </a:solidFill>
              </a:rPr>
              <a:t> 9.</a:t>
            </a:r>
            <a:r>
              <a:rPr lang="mk-MK" sz="1100" dirty="0">
                <a:solidFill>
                  <a:srgbClr val="002060"/>
                </a:solidFill>
              </a:rPr>
              <a:t>2% на годишно ниво односно 4.5% на квартална основа и капиталната</a:t>
            </a:r>
            <a:r>
              <a:rPr lang="en-GB" sz="1100" dirty="0">
                <a:solidFill>
                  <a:srgbClr val="002060"/>
                </a:solidFill>
              </a:rPr>
              <a:t> </a:t>
            </a:r>
            <a:r>
              <a:rPr lang="mk-MK" sz="1100" dirty="0">
                <a:solidFill>
                  <a:srgbClr val="002060"/>
                </a:solidFill>
              </a:rPr>
              <a:t>позиција на банките со годишен пораст од </a:t>
            </a:r>
            <a:r>
              <a:rPr lang="en-GB" sz="1100" dirty="0">
                <a:solidFill>
                  <a:srgbClr val="002060"/>
                </a:solidFill>
              </a:rPr>
              <a:t>1</a:t>
            </a:r>
            <a:r>
              <a:rPr lang="mk-MK" sz="1100" dirty="0">
                <a:solidFill>
                  <a:srgbClr val="002060"/>
                </a:solidFill>
              </a:rPr>
              <a:t>0.1% или 0</a:t>
            </a:r>
            <a:r>
              <a:rPr lang="en-GB" sz="1100" dirty="0">
                <a:solidFill>
                  <a:srgbClr val="002060"/>
                </a:solidFill>
              </a:rPr>
              <a:t>.</a:t>
            </a:r>
            <a:r>
              <a:rPr lang="mk-MK" sz="1100" dirty="0">
                <a:solidFill>
                  <a:srgbClr val="002060"/>
                </a:solidFill>
              </a:rPr>
              <a:t>4% квартално. Кредитите бележат годишен пораст од 4.3% и квартално 1.9%. </a:t>
            </a:r>
          </a:p>
          <a:p>
            <a:pPr algn="just">
              <a:spcBef>
                <a:spcPct val="35000"/>
              </a:spcBef>
              <a:buClr>
                <a:srgbClr val="FFFF00"/>
              </a:buClr>
              <a:buFont typeface="Wingdings" panose="05000000000000000000" pitchFamily="2" charset="2"/>
              <a:buChar char="Ø"/>
              <a:defRPr/>
            </a:pPr>
            <a:r>
              <a:rPr lang="mk-MK" sz="1000" dirty="0">
                <a:solidFill>
                  <a:srgbClr val="002060"/>
                </a:solidFill>
              </a:rPr>
              <a:t>Учество на странски капитал во сопственичката структура 78,8% </a:t>
            </a:r>
            <a:endParaRPr lang="en-GB" sz="1000" dirty="0">
              <a:solidFill>
                <a:srgbClr val="002060"/>
              </a:solidFill>
            </a:endParaRPr>
          </a:p>
          <a:p>
            <a:pPr algn="just">
              <a:spcBef>
                <a:spcPct val="35000"/>
              </a:spcBef>
              <a:buClr>
                <a:srgbClr val="FFFF00"/>
              </a:buClr>
              <a:buFont typeface="Wingdings" panose="05000000000000000000" pitchFamily="2" charset="2"/>
              <a:buChar char="Ø"/>
              <a:defRPr/>
            </a:pPr>
            <a:r>
              <a:rPr lang="mk-MK" sz="1000" dirty="0">
                <a:solidFill>
                  <a:srgbClr val="002060"/>
                </a:solidFill>
              </a:rPr>
              <a:t>Нивото на финансиска интермедијација</a:t>
            </a:r>
            <a:r>
              <a:rPr lang="en-GB" sz="1000" dirty="0">
                <a:solidFill>
                  <a:srgbClr val="002060"/>
                </a:solidFill>
              </a:rPr>
              <a:t>:</a:t>
            </a:r>
            <a:r>
              <a:rPr lang="mk-MK" sz="1000" dirty="0">
                <a:solidFill>
                  <a:srgbClr val="002060"/>
                </a:solidFill>
              </a:rPr>
              <a:t>  </a:t>
            </a:r>
          </a:p>
          <a:p>
            <a:pPr lvl="1" algn="just">
              <a:spcBef>
                <a:spcPct val="35000"/>
              </a:spcBef>
              <a:buFont typeface="Wingdings" panose="05000000000000000000" pitchFamily="2" charset="2"/>
              <a:buChar char="ü"/>
              <a:defRPr/>
            </a:pPr>
            <a:r>
              <a:rPr lang="mk-MK" sz="1000" dirty="0">
                <a:solidFill>
                  <a:srgbClr val="002060"/>
                </a:solidFill>
              </a:rPr>
              <a:t>Вкупната актива</a:t>
            </a:r>
            <a:r>
              <a:rPr lang="en-GB" sz="1000" dirty="0">
                <a:solidFill>
                  <a:srgbClr val="002060"/>
                </a:solidFill>
              </a:rPr>
              <a:t> </a:t>
            </a:r>
            <a:r>
              <a:rPr lang="mk-MK" sz="1000" dirty="0">
                <a:solidFill>
                  <a:srgbClr val="002060"/>
                </a:solidFill>
              </a:rPr>
              <a:t>на банкарскиот систем</a:t>
            </a:r>
            <a:r>
              <a:rPr lang="en-US" sz="1000" dirty="0">
                <a:solidFill>
                  <a:srgbClr val="002060"/>
                </a:solidFill>
              </a:rPr>
              <a:t>/</a:t>
            </a:r>
            <a:r>
              <a:rPr lang="mk-MK" sz="1000" dirty="0">
                <a:solidFill>
                  <a:srgbClr val="002060"/>
                </a:solidFill>
              </a:rPr>
              <a:t>БДП изнесува 88,8% што укажува на доминантната позиција на банките во финансискиот систем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mk-MK" sz="1000" dirty="0">
                <a:solidFill>
                  <a:srgbClr val="002060"/>
                </a:solidFill>
              </a:rPr>
              <a:t>Депозити</a:t>
            </a:r>
            <a:r>
              <a:rPr lang="en-GB" sz="1000" dirty="0">
                <a:solidFill>
                  <a:srgbClr val="002060"/>
                </a:solidFill>
              </a:rPr>
              <a:t>/</a:t>
            </a:r>
            <a:r>
              <a:rPr lang="mk-MK" sz="1000" dirty="0">
                <a:solidFill>
                  <a:srgbClr val="002060"/>
                </a:solidFill>
              </a:rPr>
              <a:t>БДП изнесува 64,2%</a:t>
            </a:r>
            <a:endParaRPr lang="en-US" sz="1000" dirty="0">
              <a:solidFill>
                <a:srgbClr val="002060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mk-MK" sz="1000" dirty="0">
                <a:solidFill>
                  <a:srgbClr val="002060"/>
                </a:solidFill>
              </a:rPr>
              <a:t>Кредити</a:t>
            </a:r>
            <a:r>
              <a:rPr lang="en-GB" sz="1000" dirty="0">
                <a:solidFill>
                  <a:srgbClr val="002060"/>
                </a:solidFill>
              </a:rPr>
              <a:t>/</a:t>
            </a:r>
            <a:r>
              <a:rPr lang="mk-MK" sz="1000" dirty="0">
                <a:solidFill>
                  <a:srgbClr val="002060"/>
                </a:solidFill>
              </a:rPr>
              <a:t>БДП изнесува 5</a:t>
            </a:r>
            <a:r>
              <a:rPr lang="en-GB" sz="1000" dirty="0">
                <a:solidFill>
                  <a:srgbClr val="002060"/>
                </a:solidFill>
              </a:rPr>
              <a:t>2</a:t>
            </a:r>
            <a:r>
              <a:rPr lang="mk-MK" sz="1000" dirty="0">
                <a:solidFill>
                  <a:srgbClr val="002060"/>
                </a:solidFill>
              </a:rPr>
              <a:t>,4%</a:t>
            </a:r>
            <a:endParaRPr lang="en-GB" sz="1000" dirty="0">
              <a:solidFill>
                <a:srgbClr val="002060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GB" sz="10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mk-MK" sz="1000" b="1" dirty="0">
                <a:solidFill>
                  <a:srgbClr val="002060"/>
                </a:solidFill>
                <a:cs typeface="Arial" panose="020B0604020202020204" pitchFamily="34" charset="0"/>
              </a:rPr>
              <a:t>	</a:t>
            </a:r>
            <a:r>
              <a:rPr lang="mk-MK" sz="1000" dirty="0">
                <a:solidFill>
                  <a:srgbClr val="00B0F0"/>
                </a:solidFill>
                <a:cs typeface="Arial" panose="020B0604020202020204" pitchFamily="34" charset="0"/>
              </a:rPr>
              <a:t>Извор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mk-MK" sz="1000" dirty="0">
                <a:solidFill>
                  <a:srgbClr val="00B0F0"/>
                </a:solidFill>
                <a:cs typeface="Arial" panose="020B0604020202020204" pitchFamily="34" charset="0"/>
              </a:rPr>
              <a:t>	Народна Банка,Отсек за финансискастабилност, 	</a:t>
            </a:r>
            <a:r>
              <a:rPr lang="ru-RU" sz="1000" dirty="0">
                <a:solidFill>
                  <a:srgbClr val="00B0F0"/>
                </a:solidFill>
                <a:cs typeface="Arial" panose="020B0604020202020204" pitchFamily="34" charset="0"/>
              </a:rPr>
              <a:t>Последна ревизија на податоците на БДП 	(по тековни цени):  </a:t>
            </a:r>
            <a:r>
              <a:rPr lang="mk-MK" sz="1000" dirty="0">
                <a:solidFill>
                  <a:srgbClr val="00B0F0"/>
                </a:solidFill>
                <a:cs typeface="Arial" panose="020B0604020202020204" pitchFamily="34" charset="0"/>
              </a:rPr>
              <a:t>0</a:t>
            </a:r>
            <a:r>
              <a:rPr lang="ru-RU" sz="1000" dirty="0">
                <a:solidFill>
                  <a:srgbClr val="00B0F0"/>
                </a:solidFill>
                <a:cs typeface="Arial" panose="020B0604020202020204" pitchFamily="34" charset="0"/>
              </a:rPr>
              <a:t>7.3.2024</a:t>
            </a:r>
            <a:endParaRPr lang="mk-MK" sz="1000" dirty="0">
              <a:solidFill>
                <a:srgbClr val="00B0F0"/>
              </a:solidFill>
              <a:cs typeface="Arial" panose="020B0604020202020204" pitchFamily="34" charset="0"/>
            </a:endParaRPr>
          </a:p>
        </p:txBody>
      </p:sp>
      <p:pic>
        <p:nvPicPr>
          <p:cNvPr id="12" name="Picture 2" descr="C:\Users\Olivera\Desktop\Logo MBA\logo MBA final-01.jpg">
            <a:extLst>
              <a:ext uri="{FF2B5EF4-FFF2-40B4-BE49-F238E27FC236}">
                <a16:creationId xmlns:a16="http://schemas.microsoft.com/office/drawing/2014/main" id="{6C9D34F9-F141-4915-B304-81A75A496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7508" y="69726"/>
            <a:ext cx="1139494" cy="710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F96848CB-8340-5DD6-EF3B-BD11A5B8CD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358866"/>
              </p:ext>
            </p:extLst>
          </p:nvPr>
        </p:nvGraphicFramePr>
        <p:xfrm>
          <a:off x="104996" y="799689"/>
          <a:ext cx="7809551" cy="1597351"/>
        </p:xfrm>
        <a:graphic>
          <a:graphicData uri="http://schemas.openxmlformats.org/drawingml/2006/table">
            <a:tbl>
              <a:tblPr/>
              <a:tblGrid>
                <a:gridCol w="1458225">
                  <a:extLst>
                    <a:ext uri="{9D8B030D-6E8A-4147-A177-3AD203B41FA5}">
                      <a16:colId xmlns:a16="http://schemas.microsoft.com/office/drawing/2014/main" val="456536985"/>
                    </a:ext>
                  </a:extLst>
                </a:gridCol>
                <a:gridCol w="780278">
                  <a:extLst>
                    <a:ext uri="{9D8B030D-6E8A-4147-A177-3AD203B41FA5}">
                      <a16:colId xmlns:a16="http://schemas.microsoft.com/office/drawing/2014/main" val="2652805394"/>
                    </a:ext>
                  </a:extLst>
                </a:gridCol>
                <a:gridCol w="780278">
                  <a:extLst>
                    <a:ext uri="{9D8B030D-6E8A-4147-A177-3AD203B41FA5}">
                      <a16:colId xmlns:a16="http://schemas.microsoft.com/office/drawing/2014/main" val="280396809"/>
                    </a:ext>
                  </a:extLst>
                </a:gridCol>
                <a:gridCol w="780278">
                  <a:extLst>
                    <a:ext uri="{9D8B030D-6E8A-4147-A177-3AD203B41FA5}">
                      <a16:colId xmlns:a16="http://schemas.microsoft.com/office/drawing/2014/main" val="4173392692"/>
                    </a:ext>
                  </a:extLst>
                </a:gridCol>
                <a:gridCol w="780278">
                  <a:extLst>
                    <a:ext uri="{9D8B030D-6E8A-4147-A177-3AD203B41FA5}">
                      <a16:colId xmlns:a16="http://schemas.microsoft.com/office/drawing/2014/main" val="3343805908"/>
                    </a:ext>
                  </a:extLst>
                </a:gridCol>
                <a:gridCol w="780278">
                  <a:extLst>
                    <a:ext uri="{9D8B030D-6E8A-4147-A177-3AD203B41FA5}">
                      <a16:colId xmlns:a16="http://schemas.microsoft.com/office/drawing/2014/main" val="2062820131"/>
                    </a:ext>
                  </a:extLst>
                </a:gridCol>
                <a:gridCol w="372613">
                  <a:extLst>
                    <a:ext uri="{9D8B030D-6E8A-4147-A177-3AD203B41FA5}">
                      <a16:colId xmlns:a16="http://schemas.microsoft.com/office/drawing/2014/main" val="2425346250"/>
                    </a:ext>
                  </a:extLst>
                </a:gridCol>
                <a:gridCol w="1050807">
                  <a:extLst>
                    <a:ext uri="{9D8B030D-6E8A-4147-A177-3AD203B41FA5}">
                      <a16:colId xmlns:a16="http://schemas.microsoft.com/office/drawing/2014/main" val="2846665693"/>
                    </a:ext>
                  </a:extLst>
                </a:gridCol>
                <a:gridCol w="1026516">
                  <a:extLst>
                    <a:ext uri="{9D8B030D-6E8A-4147-A177-3AD203B41FA5}">
                      <a16:colId xmlns:a16="http://schemas.microsoft.com/office/drawing/2014/main" val="172003340"/>
                    </a:ext>
                  </a:extLst>
                </a:gridCol>
              </a:tblGrid>
              <a:tr h="377351">
                <a:tc>
                  <a:txBody>
                    <a:bodyPr/>
                    <a:lstStyle/>
                    <a:p>
                      <a:pPr algn="l" fontAlgn="ctr"/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во милиони денари</a:t>
                      </a: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12</a:t>
                      </a:r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/2022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</a:t>
                      </a:r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/202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</a:t>
                      </a:r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/202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9</a:t>
                      </a:r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/202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12</a:t>
                      </a:r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/202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годишна </a:t>
                      </a:r>
                    </a:p>
                    <a:p>
                      <a:pPr algn="ctr" fontAlgn="ctr"/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промена (%)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квартална </a:t>
                      </a:r>
                    </a:p>
                    <a:p>
                      <a:pPr algn="ctr" fontAlgn="ctr"/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промена (%)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6598027"/>
                  </a:ext>
                </a:extLst>
              </a:tr>
              <a:tr h="304639"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Вкупна Актива на банкарскиот сектор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684,255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675</a:t>
                      </a:r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.</a:t>
                      </a: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89</a:t>
                      </a:r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mk-MK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699,060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mk-MK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703,78</a:t>
                      </a:r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9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746,739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mk-MK" sz="1100" b="1" dirty="0">
                          <a:solidFill>
                            <a:srgbClr val="00FF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↑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9.1%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6.1%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2758756"/>
                  </a:ext>
                </a:extLst>
              </a:tr>
              <a:tr h="305370">
                <a:tc>
                  <a:txBody>
                    <a:bodyPr/>
                    <a:lstStyle/>
                    <a:p>
                      <a:pPr algn="r" fontAlgn="ctr"/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Кредити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422,522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419</a:t>
                      </a:r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.</a:t>
                      </a: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430,213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432,312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440,560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mk-MK" sz="1100" b="1" dirty="0">
                          <a:solidFill>
                            <a:srgbClr val="00FF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↑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4.3%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1.9%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9188303"/>
                  </a:ext>
                </a:extLst>
              </a:tr>
              <a:tr h="278794">
                <a:tc>
                  <a:txBody>
                    <a:bodyPr/>
                    <a:lstStyle/>
                    <a:p>
                      <a:pPr algn="r" fontAlgn="ctr"/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Депозити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493,955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490</a:t>
                      </a:r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.</a:t>
                      </a: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509,826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       516,317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539,602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mk-MK" sz="1100" b="1" dirty="0">
                          <a:solidFill>
                            <a:srgbClr val="00FF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↑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9.2%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4.5%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8039861"/>
                  </a:ext>
                </a:extLst>
              </a:tr>
              <a:tr h="291031">
                <a:tc>
                  <a:txBody>
                    <a:bodyPr/>
                    <a:lstStyle/>
                    <a:p>
                      <a:pPr algn="r" fontAlgn="b"/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Капитал и резерви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84,361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87</a:t>
                      </a:r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.</a:t>
                      </a: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996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89,731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          92,561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92,910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mk-MK" sz="1100" b="1" dirty="0">
                          <a:solidFill>
                            <a:srgbClr val="00FF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↑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10.1%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0.4%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6855770"/>
                  </a:ext>
                </a:extLst>
              </a:tr>
            </a:tbl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65FE58E6-57D2-361A-87CE-2819D5ACF07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6757839"/>
              </p:ext>
            </p:extLst>
          </p:nvPr>
        </p:nvGraphicFramePr>
        <p:xfrm>
          <a:off x="8067754" y="911854"/>
          <a:ext cx="4249196" cy="3117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7DAF2B5-0AE0-A802-A63E-1EC18F240A50}"/>
              </a:ext>
            </a:extLst>
          </p:cNvPr>
          <p:cNvSpPr txBox="1"/>
          <p:nvPr/>
        </p:nvSpPr>
        <p:spPr>
          <a:xfrm>
            <a:off x="862188" y="2441173"/>
            <a:ext cx="475173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mk-MK" sz="1000" dirty="0">
                <a:solidFill>
                  <a:srgbClr val="002060"/>
                </a:solidFill>
              </a:rPr>
              <a:t>во милиони денари</a:t>
            </a:r>
            <a:endParaRPr lang="en-US" sz="1000" dirty="0">
              <a:solidFill>
                <a:srgbClr val="002060"/>
              </a:solidFill>
            </a:endParaRPr>
          </a:p>
        </p:txBody>
      </p:sp>
      <p:sp>
        <p:nvSpPr>
          <p:cNvPr id="13" name="object 3">
            <a:extLst>
              <a:ext uri="{FF2B5EF4-FFF2-40B4-BE49-F238E27FC236}">
                <a16:creationId xmlns:a16="http://schemas.microsoft.com/office/drawing/2014/main" id="{E1127414-1A00-FA1D-50AD-84B1408A69CD}"/>
              </a:ext>
            </a:extLst>
          </p:cNvPr>
          <p:cNvSpPr/>
          <p:nvPr/>
        </p:nvSpPr>
        <p:spPr>
          <a:xfrm>
            <a:off x="0" y="1"/>
            <a:ext cx="4427984" cy="323172"/>
          </a:xfrm>
          <a:custGeom>
            <a:avLst/>
            <a:gdLst/>
            <a:ahLst/>
            <a:cxnLst/>
            <a:rect l="l" t="t" r="r" b="b"/>
            <a:pathLst>
              <a:path w="10439400" h="719455">
                <a:moveTo>
                  <a:pt x="10439400" y="0"/>
                </a:moveTo>
                <a:lnTo>
                  <a:pt x="0" y="0"/>
                </a:lnTo>
                <a:lnTo>
                  <a:pt x="0" y="719327"/>
                </a:lnTo>
                <a:lnTo>
                  <a:pt x="239776" y="702817"/>
                </a:lnTo>
                <a:lnTo>
                  <a:pt x="239776" y="239775"/>
                </a:lnTo>
                <a:lnTo>
                  <a:pt x="6959600" y="239775"/>
                </a:lnTo>
                <a:lnTo>
                  <a:pt x="10439400" y="0"/>
                </a:lnTo>
                <a:close/>
              </a:path>
            </a:pathLst>
          </a:cu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 wrap="square" lIns="0" tIns="0" rIns="0" bIns="0" rtlCol="0"/>
          <a:lstStyle/>
          <a:p>
            <a:endParaRPr dirty="0">
              <a:solidFill>
                <a:srgbClr val="FF99CC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3A66EFC-063B-3700-9B8A-1A959550FB9B}"/>
              </a:ext>
            </a:extLst>
          </p:cNvPr>
          <p:cNvSpPr txBox="1"/>
          <p:nvPr/>
        </p:nvSpPr>
        <p:spPr>
          <a:xfrm>
            <a:off x="11175592" y="554843"/>
            <a:ext cx="70476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mk-MK" sz="1000" b="1" dirty="0">
                <a:solidFill>
                  <a:srgbClr val="002060"/>
                </a:solidFill>
              </a:rPr>
              <a:t>4</a:t>
            </a:r>
            <a:r>
              <a:rPr lang="en-GB" sz="1000" b="1" dirty="0">
                <a:solidFill>
                  <a:srgbClr val="002060"/>
                </a:solidFill>
              </a:rPr>
              <a:t>Q 2023</a:t>
            </a:r>
            <a:endParaRPr lang="en-US" sz="1000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5187B985-A196-5100-D426-98CCB25AC7D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1141324"/>
              </p:ext>
            </p:extLst>
          </p:nvPr>
        </p:nvGraphicFramePr>
        <p:xfrm>
          <a:off x="3756691" y="2397040"/>
          <a:ext cx="4364371" cy="20160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E948FED7-4A1B-75DD-6D6E-7AE2E0E9E32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8787107"/>
              </p:ext>
            </p:extLst>
          </p:nvPr>
        </p:nvGraphicFramePr>
        <p:xfrm>
          <a:off x="87261" y="2506066"/>
          <a:ext cx="3784606" cy="17786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414533C8-3BC6-8834-5732-653B6A3C0F6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3854332"/>
              </p:ext>
            </p:extLst>
          </p:nvPr>
        </p:nvGraphicFramePr>
        <p:xfrm>
          <a:off x="8409117" y="4284745"/>
          <a:ext cx="3381375" cy="2443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525794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6">
            <a:extLst>
              <a:ext uri="{FF2B5EF4-FFF2-40B4-BE49-F238E27FC236}">
                <a16:creationId xmlns:a16="http://schemas.microsoft.com/office/drawing/2014/main" id="{18DACE59-E83F-4419-BDA8-06A4FBE59298}"/>
              </a:ext>
            </a:extLst>
          </p:cNvPr>
          <p:cNvSpPr>
            <a:spLocks noGrp="1" noChangeArrowheads="1"/>
          </p:cNvSpPr>
          <p:nvPr>
            <p:ph sz="quarter" idx="4"/>
          </p:nvPr>
        </p:nvSpPr>
        <p:spPr bwMode="gray">
          <a:xfrm>
            <a:off x="144744" y="2973858"/>
            <a:ext cx="6897762" cy="3884141"/>
          </a:xfrm>
          <a:prstGeom prst="roundRect">
            <a:avLst>
              <a:gd name="adj" fmla="val 20745"/>
            </a:avLst>
          </a:prstGeom>
          <a:solidFill>
            <a:schemeClr val="accent1"/>
          </a:solidFill>
          <a:ln w="9525" algn="ctr">
            <a:solidFill>
              <a:srgbClr val="FF99CC"/>
            </a:solidFill>
            <a:round/>
            <a:headEnd/>
            <a:tailEnd/>
          </a:ln>
        </p:spPr>
        <p:txBody>
          <a:bodyPr wrap="none" numCol="2" anchor="ctr">
            <a:noAutofit/>
          </a:bodyPr>
          <a:lstStyle/>
          <a:p>
            <a:pPr fontAlgn="t">
              <a:lnSpc>
                <a:spcPct val="100000"/>
              </a:lnSpc>
              <a:spcBef>
                <a:spcPts val="0"/>
              </a:spcBef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ru-RU" sz="1100" dirty="0">
                <a:solidFill>
                  <a:schemeClr val="bg1"/>
                </a:solidFill>
              </a:rPr>
              <a:t>Во структурата на вкупната актива</a:t>
            </a:r>
            <a:r>
              <a:rPr lang="en-GB" sz="1100" dirty="0">
                <a:solidFill>
                  <a:schemeClr val="bg1"/>
                </a:solidFill>
              </a:rPr>
              <a:t> </a:t>
            </a:r>
            <a:r>
              <a:rPr lang="ru-RU" sz="1100" dirty="0">
                <a:solidFill>
                  <a:schemeClr val="bg1"/>
                </a:solidFill>
              </a:rPr>
              <a:t>високоликвидната актива  учествува со 3</a:t>
            </a:r>
            <a:r>
              <a:rPr lang="mk-MK" sz="1100" dirty="0">
                <a:solidFill>
                  <a:schemeClr val="bg1"/>
                </a:solidFill>
              </a:rPr>
              <a:t>2</a:t>
            </a:r>
            <a:r>
              <a:rPr lang="ru-RU" sz="1100" dirty="0">
                <a:solidFill>
                  <a:schemeClr val="bg1"/>
                </a:solidFill>
              </a:rPr>
              <a:t>%* додека пак</a:t>
            </a:r>
            <a:r>
              <a:rPr lang="en-GB" sz="1100" dirty="0">
                <a:solidFill>
                  <a:schemeClr val="bg1"/>
                </a:solidFill>
              </a:rPr>
              <a:t> </a:t>
            </a:r>
            <a:r>
              <a:rPr lang="ru-RU" sz="1100" dirty="0">
                <a:solidFill>
                  <a:schemeClr val="bg1"/>
                </a:solidFill>
              </a:rPr>
              <a:t>кредитите  учествуваат со 59%, остатокот од </a:t>
            </a:r>
            <a:r>
              <a:rPr lang="mk-MK" sz="1100" dirty="0">
                <a:solidFill>
                  <a:schemeClr val="bg1"/>
                </a:solidFill>
              </a:rPr>
              <a:t>9</a:t>
            </a:r>
            <a:r>
              <a:rPr lang="ru-RU" sz="1100" dirty="0">
                <a:solidFill>
                  <a:schemeClr val="bg1"/>
                </a:solidFill>
              </a:rPr>
              <a:t>% е останата актива.</a:t>
            </a:r>
          </a:p>
          <a:p>
            <a:pPr fontAlgn="t">
              <a:lnSpc>
                <a:spcPct val="100000"/>
              </a:lnSpc>
              <a:spcBef>
                <a:spcPts val="0"/>
              </a:spcBef>
              <a:buClr>
                <a:srgbClr val="FFFF00"/>
              </a:buClr>
              <a:buFont typeface="Wingdings" panose="05000000000000000000" pitchFamily="2" charset="2"/>
              <a:buChar char="Ø"/>
            </a:pPr>
            <a:r>
              <a:rPr lang="ru-RU" sz="1100" dirty="0">
                <a:solidFill>
                  <a:schemeClr val="bg1"/>
                </a:solidFill>
              </a:rPr>
              <a:t>Стабилното учество на ликвидните средства упатува на соодветно управување со</a:t>
            </a:r>
            <a:r>
              <a:rPr lang="en-GB" sz="1100" dirty="0">
                <a:solidFill>
                  <a:schemeClr val="bg1"/>
                </a:solidFill>
              </a:rPr>
              <a:t> </a:t>
            </a:r>
            <a:r>
              <a:rPr lang="ru-RU" sz="1100" dirty="0">
                <a:solidFill>
                  <a:schemeClr val="bg1"/>
                </a:solidFill>
              </a:rPr>
              <a:t>ликвидносниот ризик  од страна на банките</a:t>
            </a:r>
          </a:p>
          <a:p>
            <a:pPr lvl="1" fontAlgn="t">
              <a:lnSpc>
                <a:spcPct val="100000"/>
              </a:lnSpc>
              <a:spcBef>
                <a:spcPts val="0"/>
              </a:spcBef>
              <a:buClr>
                <a:srgbClr val="FF99CC"/>
              </a:buClr>
              <a:buFont typeface="Wingdings" panose="05000000000000000000" pitchFamily="2" charset="2"/>
              <a:buChar char="ü"/>
            </a:pPr>
            <a:r>
              <a:rPr lang="ru-RU" sz="1100" dirty="0">
                <a:solidFill>
                  <a:schemeClr val="bg1"/>
                </a:solidFill>
              </a:rPr>
              <a:t>Стапката на покриеност со ликвидност на банкарскиот систем (англ. Liquidity Coverage Ratio)</a:t>
            </a:r>
            <a:r>
              <a:rPr lang="en-GB" sz="1100" dirty="0">
                <a:solidFill>
                  <a:schemeClr val="bg1"/>
                </a:solidFill>
              </a:rPr>
              <a:t> </a:t>
            </a:r>
            <a:r>
              <a:rPr lang="ru-RU" sz="1100" dirty="0">
                <a:solidFill>
                  <a:schemeClr val="bg1"/>
                </a:solidFill>
              </a:rPr>
              <a:t>изнесува </a:t>
            </a:r>
            <a:r>
              <a:rPr lang="en-GB" sz="1100" dirty="0">
                <a:solidFill>
                  <a:schemeClr val="bg1"/>
                </a:solidFill>
              </a:rPr>
              <a:t>26</a:t>
            </a:r>
            <a:r>
              <a:rPr lang="mk-MK" sz="1100" dirty="0">
                <a:solidFill>
                  <a:schemeClr val="bg1"/>
                </a:solidFill>
              </a:rPr>
              <a:t>3</a:t>
            </a:r>
            <a:r>
              <a:rPr lang="en-GB" sz="1100" dirty="0">
                <a:solidFill>
                  <a:schemeClr val="bg1"/>
                </a:solidFill>
              </a:rPr>
              <a:t>.</a:t>
            </a:r>
            <a:r>
              <a:rPr lang="mk-MK" sz="1100" dirty="0">
                <a:solidFill>
                  <a:schemeClr val="bg1"/>
                </a:solidFill>
              </a:rPr>
              <a:t>5</a:t>
            </a:r>
            <a:r>
              <a:rPr lang="en-GB" sz="1100" dirty="0">
                <a:solidFill>
                  <a:schemeClr val="bg1"/>
                </a:solidFill>
              </a:rPr>
              <a:t>%</a:t>
            </a:r>
            <a:r>
              <a:rPr lang="ru-RU" sz="1100" dirty="0">
                <a:solidFill>
                  <a:schemeClr val="bg1"/>
                </a:solidFill>
              </a:rPr>
              <a:t>, </a:t>
            </a:r>
            <a:r>
              <a:rPr lang="en-GB" sz="1100" dirty="0">
                <a:solidFill>
                  <a:srgbClr val="FF99CC"/>
                </a:solidFill>
              </a:rPr>
              <a:t>(</a:t>
            </a:r>
            <a:r>
              <a:rPr lang="mk-MK" sz="1100" b="1" dirty="0">
                <a:solidFill>
                  <a:srgbClr val="FF99CC"/>
                </a:solidFill>
              </a:rPr>
              <a:t>Е</a:t>
            </a:r>
            <a:r>
              <a:rPr lang="mk-MK" sz="1100" b="1" dirty="0">
                <a:solidFill>
                  <a:srgbClr val="FF99FF"/>
                </a:solidFill>
              </a:rPr>
              <a:t>ВРОЗОНА </a:t>
            </a:r>
            <a:r>
              <a:rPr lang="en-GB" sz="1100" b="1" dirty="0">
                <a:solidFill>
                  <a:srgbClr val="FF99FF"/>
                </a:solidFill>
              </a:rPr>
              <a:t>LCR</a:t>
            </a:r>
            <a:r>
              <a:rPr lang="mk-MK" sz="1100" b="1" dirty="0">
                <a:solidFill>
                  <a:srgbClr val="FF99FF"/>
                </a:solidFill>
              </a:rPr>
              <a:t> </a:t>
            </a:r>
            <a:r>
              <a:rPr lang="en-GB" sz="1100" b="1" dirty="0">
                <a:solidFill>
                  <a:srgbClr val="FF99FF"/>
                </a:solidFill>
              </a:rPr>
              <a:t>1</a:t>
            </a:r>
            <a:r>
              <a:rPr lang="mk-MK" sz="1100" b="1" dirty="0">
                <a:solidFill>
                  <a:srgbClr val="FF99FF"/>
                </a:solidFill>
              </a:rPr>
              <a:t>64,4%</a:t>
            </a:r>
            <a:r>
              <a:rPr lang="en-GB" sz="1100" b="1" dirty="0">
                <a:solidFill>
                  <a:srgbClr val="FF99FF"/>
                </a:solidFill>
              </a:rPr>
              <a:t>) </a:t>
            </a:r>
            <a:r>
              <a:rPr lang="ru-RU" sz="1100" dirty="0">
                <a:solidFill>
                  <a:schemeClr val="bg1"/>
                </a:solidFill>
              </a:rPr>
              <a:t>што е 2,6 пати повисоко ниво од регулаторниот минимум (100%) и го потврдува</a:t>
            </a:r>
            <a:r>
              <a:rPr lang="en-GB" sz="1100" dirty="0">
                <a:solidFill>
                  <a:schemeClr val="bg1"/>
                </a:solidFill>
              </a:rPr>
              <a:t> </a:t>
            </a:r>
            <a:r>
              <a:rPr lang="ru-RU" sz="1100" dirty="0">
                <a:solidFill>
                  <a:schemeClr val="bg1"/>
                </a:solidFill>
              </a:rPr>
              <a:t>задоволителниот обем на ликвидност со кој располага банкарски систем</a:t>
            </a:r>
            <a:r>
              <a:rPr lang="en-GB" sz="1100" dirty="0">
                <a:solidFill>
                  <a:schemeClr val="bg1"/>
                </a:solidFill>
              </a:rPr>
              <a:t>**</a:t>
            </a:r>
            <a:endParaRPr kumimoji="0" lang="mk-MK" sz="1100" b="1" u="none" strike="noStrike" kern="1200" cap="none" spc="0" normalizeH="0" baseline="0" noProof="0" dirty="0">
              <a:ln>
                <a:noFill/>
              </a:ln>
              <a:solidFill>
                <a:srgbClr val="FF99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lvl="1" fontAlgn="t">
              <a:lnSpc>
                <a:spcPct val="100000"/>
              </a:lnSpc>
              <a:spcBef>
                <a:spcPts val="0"/>
              </a:spcBef>
              <a:buClr>
                <a:srgbClr val="FF99CC"/>
              </a:buClr>
              <a:buFont typeface="Wingdings" panose="05000000000000000000" pitchFamily="2" charset="2"/>
              <a:buChar char="ü"/>
            </a:pPr>
            <a:r>
              <a:rPr lang="mk-MK" sz="11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Ликвидна актива /Крат.обврски </a:t>
            </a:r>
            <a:r>
              <a:rPr lang="en-GB" sz="1100" dirty="0">
                <a:solidFill>
                  <a:schemeClr val="bg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5</a:t>
            </a:r>
            <a:r>
              <a:rPr lang="mk-MK" sz="1100" dirty="0">
                <a:solidFill>
                  <a:schemeClr val="bg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2</a:t>
            </a:r>
            <a:r>
              <a:rPr lang="mk-MK" sz="11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%</a:t>
            </a:r>
          </a:p>
          <a:p>
            <a:pPr lvl="1" fontAlgn="t">
              <a:lnSpc>
                <a:spcPct val="100000"/>
              </a:lnSpc>
              <a:spcBef>
                <a:spcPts val="0"/>
              </a:spcBef>
              <a:buClr>
                <a:srgbClr val="FF99CC"/>
              </a:buClr>
              <a:buFont typeface="Wingdings" panose="05000000000000000000" pitchFamily="2" charset="2"/>
              <a:buChar char="ü"/>
            </a:pPr>
            <a:r>
              <a:rPr lang="mk-MK" sz="11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Ликвидна актива/Депоз</a:t>
            </a:r>
            <a:r>
              <a:rPr lang="en-GB" sz="11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r>
              <a:rPr lang="mk-MK" sz="11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население 65%</a:t>
            </a:r>
          </a:p>
          <a:p>
            <a:pPr lvl="1" fontAlgn="t">
              <a:lnSpc>
                <a:spcPct val="100000"/>
              </a:lnSpc>
              <a:spcBef>
                <a:spcPts val="0"/>
              </a:spcBef>
              <a:buClr>
                <a:srgbClr val="FF99CC"/>
              </a:buClr>
              <a:buFont typeface="Wingdings" panose="05000000000000000000" pitchFamily="2" charset="2"/>
              <a:buChar char="ü"/>
            </a:pPr>
            <a:r>
              <a:rPr lang="mk-MK" sz="11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Кредити/Депозити 82%</a:t>
            </a:r>
            <a:endParaRPr lang="mk-MK" sz="1100" dirty="0">
              <a:solidFill>
                <a:srgbClr val="FF0000"/>
              </a:solidFill>
              <a:effectLst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endParaRPr lang="mk-MK" sz="1100" dirty="0">
              <a:solidFill>
                <a:srgbClr val="002060"/>
              </a:solidFill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100" dirty="0">
                <a:solidFill>
                  <a:srgbClr val="002060"/>
                </a:solidFill>
              </a:rPr>
              <a:t>*Ликвидни средства  се паричните средства кај Народна банка, благајничките записи,  државни обврзници </a:t>
            </a: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endParaRPr lang="en-GB" sz="1100" dirty="0">
              <a:solidFill>
                <a:srgbClr val="002060"/>
              </a:solidFill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100" dirty="0">
                <a:solidFill>
                  <a:srgbClr val="00206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**</a:t>
            </a:r>
            <a:r>
              <a:rPr lang="mk-MK" sz="1100" dirty="0">
                <a:solidFill>
                  <a:srgbClr val="00206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Ликвидносен показател согласно Базел</a:t>
            </a: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endParaRPr lang="mk-MK" sz="1100" dirty="0">
              <a:solidFill>
                <a:srgbClr val="002060"/>
              </a:solidFill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100" dirty="0">
                <a:solidFill>
                  <a:srgbClr val="00B0F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(</a:t>
            </a:r>
            <a:r>
              <a:rPr lang="en-GB" sz="1100" i="1" dirty="0">
                <a:solidFill>
                  <a:srgbClr val="00B0F0"/>
                </a:solidFill>
              </a:rPr>
              <a:t>Methodology for calculation of LCR is in accordance with requirements of Basel III accord</a:t>
            </a:r>
            <a:r>
              <a:rPr lang="mk-MK" sz="1100" i="1" dirty="0">
                <a:solidFill>
                  <a:srgbClr val="00B0F0"/>
                </a:solidFill>
              </a:rPr>
              <a:t>)</a:t>
            </a:r>
            <a:endParaRPr lang="en-GB" sz="1100" i="1" dirty="0">
              <a:solidFill>
                <a:srgbClr val="00B0F0"/>
              </a:solidFill>
            </a:endParaRP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mk-MK" sz="1100" dirty="0">
                <a:solidFill>
                  <a:srgbClr val="00B0F0"/>
                </a:solidFill>
              </a:rPr>
              <a:t>Извор</a:t>
            </a:r>
            <a:r>
              <a:rPr lang="en-GB" sz="1100" dirty="0">
                <a:solidFill>
                  <a:srgbClr val="00B0F0"/>
                </a:solidFill>
              </a:rPr>
              <a:t>: </a:t>
            </a: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100" dirty="0">
                <a:solidFill>
                  <a:srgbClr val="00B0F0"/>
                </a:solidFill>
              </a:rPr>
              <a:t>Податоци и показатели за банкарскиот систем на Република Северна Македонија, </a:t>
            </a: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100" dirty="0">
                <a:solidFill>
                  <a:srgbClr val="00B0F0"/>
                </a:solidFill>
              </a:rPr>
              <a:t>ИЗВЕШТАЈ ЗА РИЗИЦИТЕ ВО БАНКАРСКИОТ СИСТЕМ НА РС МАКЕДОНИЈА, анекс 27</a:t>
            </a:r>
            <a:endParaRPr lang="en-GB" sz="1100" dirty="0">
              <a:solidFill>
                <a:srgbClr val="00B0F0"/>
              </a:solidFill>
            </a:endParaRP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mk-MK" sz="1100" dirty="0">
                <a:solidFill>
                  <a:srgbClr val="00B0F0"/>
                </a:solidFill>
              </a:rPr>
              <a:t>ГОДИШЕН ИЗВЕШТАЈ за 2023 година</a:t>
            </a:r>
            <a:endParaRPr lang="ru-RU" sz="1100" dirty="0">
              <a:solidFill>
                <a:srgbClr val="00B0F0"/>
              </a:solidFill>
            </a:endParaRP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100" b="0" i="0" u="none" strike="noStrike" dirty="0">
                <a:solidFill>
                  <a:srgbClr val="00B0F0"/>
                </a:solidFill>
                <a:effectLst/>
              </a:rPr>
              <a:t>European Central Bank</a:t>
            </a:r>
            <a:r>
              <a:rPr lang="ru-RU" sz="1100" b="1" dirty="0">
                <a:solidFill>
                  <a:srgbClr val="00B0F0"/>
                </a:solidFill>
              </a:rPr>
              <a:t>│</a:t>
            </a:r>
            <a:r>
              <a:rPr lang="en-GB" sz="1100" b="0" i="0" u="none" strike="noStrike" dirty="0">
                <a:solidFill>
                  <a:srgbClr val="00B0F0"/>
                </a:solidFill>
                <a:effectLst/>
              </a:rPr>
              <a:t>Banking supervision</a:t>
            </a:r>
            <a:r>
              <a:rPr lang="en-GB" sz="1100" dirty="0">
                <a:solidFill>
                  <a:srgbClr val="00B0F0"/>
                </a:solidFill>
              </a:rPr>
              <a:t> </a:t>
            </a:r>
            <a:endParaRPr lang="ru-RU" sz="1100" b="0" i="0" u="none" strike="noStrike" kern="1200" dirty="0">
              <a:solidFill>
                <a:srgbClr val="002060"/>
              </a:solidFill>
              <a:effectLst/>
            </a:endParaRPr>
          </a:p>
        </p:txBody>
      </p:sp>
      <p:pic>
        <p:nvPicPr>
          <p:cNvPr id="12" name="Picture 2" descr="C:\Users\Olivera\Desktop\Logo MBA\logo MBA final-01.jpg">
            <a:extLst>
              <a:ext uri="{FF2B5EF4-FFF2-40B4-BE49-F238E27FC236}">
                <a16:creationId xmlns:a16="http://schemas.microsoft.com/office/drawing/2014/main" id="{6C9D34F9-F141-4915-B304-81A75A496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5895" y="24299"/>
            <a:ext cx="1139494" cy="710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F423FFB0-A0BA-411F-A76B-06B07A0D548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9696709"/>
              </p:ext>
            </p:extLst>
          </p:nvPr>
        </p:nvGraphicFramePr>
        <p:xfrm>
          <a:off x="410599" y="394512"/>
          <a:ext cx="2604056" cy="25793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object 3">
            <a:extLst>
              <a:ext uri="{FF2B5EF4-FFF2-40B4-BE49-F238E27FC236}">
                <a16:creationId xmlns:a16="http://schemas.microsoft.com/office/drawing/2014/main" id="{C7E578DC-BBA2-D74B-B05D-C736313E3223}"/>
              </a:ext>
            </a:extLst>
          </p:cNvPr>
          <p:cNvSpPr/>
          <p:nvPr/>
        </p:nvSpPr>
        <p:spPr>
          <a:xfrm>
            <a:off x="0" y="1"/>
            <a:ext cx="4427984" cy="323172"/>
          </a:xfrm>
          <a:custGeom>
            <a:avLst/>
            <a:gdLst/>
            <a:ahLst/>
            <a:cxnLst/>
            <a:rect l="l" t="t" r="r" b="b"/>
            <a:pathLst>
              <a:path w="10439400" h="719455">
                <a:moveTo>
                  <a:pt x="10439400" y="0"/>
                </a:moveTo>
                <a:lnTo>
                  <a:pt x="0" y="0"/>
                </a:lnTo>
                <a:lnTo>
                  <a:pt x="0" y="719327"/>
                </a:lnTo>
                <a:lnTo>
                  <a:pt x="239776" y="702817"/>
                </a:lnTo>
                <a:lnTo>
                  <a:pt x="239776" y="239775"/>
                </a:lnTo>
                <a:lnTo>
                  <a:pt x="6959600" y="239775"/>
                </a:lnTo>
                <a:lnTo>
                  <a:pt x="10439400" y="0"/>
                </a:lnTo>
                <a:close/>
              </a:path>
            </a:pathLst>
          </a:cu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 wrap="square" lIns="0" tIns="0" rIns="0" bIns="0" rtlCol="0"/>
          <a:lstStyle/>
          <a:p>
            <a:endParaRPr dirty="0">
              <a:solidFill>
                <a:srgbClr val="FF99CC"/>
              </a:solidFill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B962AB03-008F-2E9C-AA39-AADAFD289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260" y="121369"/>
            <a:ext cx="11999742" cy="678320"/>
          </a:xfrm>
        </p:spPr>
        <p:txBody>
          <a:bodyPr>
            <a:noAutofit/>
          </a:bodyPr>
          <a:lstStyle/>
          <a:p>
            <a:r>
              <a:rPr lang="mk-MK" sz="1400" b="1" dirty="0">
                <a:solidFill>
                  <a:srgbClr val="002060"/>
                </a:solidFill>
                <a:latin typeface="+mn-lt"/>
                <a:cs typeface="Aldhabi" panose="020B0604020202020204" pitchFamily="2" charset="-78"/>
              </a:rPr>
              <a:t>Македонски банкарски сектор</a:t>
            </a:r>
            <a:r>
              <a:rPr lang="en-GB" sz="1400" b="1" dirty="0">
                <a:solidFill>
                  <a:srgbClr val="002060"/>
                </a:solidFill>
                <a:latin typeface="+mn-lt"/>
                <a:cs typeface="Aldhabi" panose="020B0604020202020204" pitchFamily="2" charset="-78"/>
              </a:rPr>
              <a:t>: </a:t>
            </a:r>
            <a:br>
              <a:rPr lang="mk-MK" sz="1400" b="1" dirty="0">
                <a:solidFill>
                  <a:srgbClr val="002060"/>
                </a:solidFill>
                <a:latin typeface="+mn-lt"/>
                <a:cs typeface="Aldhabi" panose="020B0604020202020204" pitchFamily="2" charset="-78"/>
              </a:rPr>
            </a:br>
            <a:r>
              <a:rPr lang="mk-MK" sz="1400" b="1" dirty="0">
                <a:solidFill>
                  <a:srgbClr val="002060"/>
                </a:solidFill>
                <a:latin typeface="+mn-lt"/>
                <a:cs typeface="Aldhabi" panose="020B0604020202020204" pitchFamily="2" charset="-78"/>
              </a:rPr>
              <a:t>Актива</a:t>
            </a:r>
            <a:endParaRPr lang="en-US" sz="1400" b="1" dirty="0">
              <a:solidFill>
                <a:srgbClr val="002060"/>
              </a:solidFill>
              <a:latin typeface="+mn-lt"/>
              <a:cs typeface="Aldhabi" panose="020B0604020202020204" pitchFamily="2" charset="-78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5B399E2-5B49-07CA-4D92-F0728963C75D}"/>
              </a:ext>
            </a:extLst>
          </p:cNvPr>
          <p:cNvSpPr txBox="1"/>
          <p:nvPr/>
        </p:nvSpPr>
        <p:spPr>
          <a:xfrm>
            <a:off x="11175592" y="554843"/>
            <a:ext cx="70476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mk-MK" sz="1000" b="1" dirty="0">
                <a:solidFill>
                  <a:srgbClr val="002060"/>
                </a:solidFill>
              </a:rPr>
              <a:t>4</a:t>
            </a:r>
            <a:r>
              <a:rPr lang="en-GB" sz="1000" b="1" dirty="0">
                <a:solidFill>
                  <a:srgbClr val="002060"/>
                </a:solidFill>
              </a:rPr>
              <a:t>Q 2023</a:t>
            </a:r>
            <a:endParaRPr lang="en-US" sz="1000" b="1" dirty="0">
              <a:solidFill>
                <a:srgbClr val="002060"/>
              </a:solidFill>
            </a:endParaRP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F1CB6190-9FE7-2825-3230-31F70358319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6735609"/>
              </p:ext>
            </p:extLst>
          </p:nvPr>
        </p:nvGraphicFramePr>
        <p:xfrm>
          <a:off x="7308361" y="734590"/>
          <a:ext cx="4572000" cy="3119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EA505EC7-C213-D820-E000-3394B53D054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0607013"/>
              </p:ext>
            </p:extLst>
          </p:nvPr>
        </p:nvGraphicFramePr>
        <p:xfrm>
          <a:off x="7308361" y="4269569"/>
          <a:ext cx="4472822" cy="24670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2B00-000008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3794494"/>
              </p:ext>
            </p:extLst>
          </p:nvPr>
        </p:nvGraphicFramePr>
        <p:xfrm>
          <a:off x="3014655" y="502920"/>
          <a:ext cx="4423689" cy="23040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2106381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Olivera\Desktop\Logo MBA\logo MBA final-01.jpg">
            <a:extLst>
              <a:ext uri="{FF2B5EF4-FFF2-40B4-BE49-F238E27FC236}">
                <a16:creationId xmlns:a16="http://schemas.microsoft.com/office/drawing/2014/main" id="{6C9D34F9-F141-4915-B304-81A75A496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2506" y="37958"/>
            <a:ext cx="1139494" cy="710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EB70E9A-EE27-9632-C4B7-6EA1FD7A0C2D}"/>
              </a:ext>
            </a:extLst>
          </p:cNvPr>
          <p:cNvSpPr txBox="1"/>
          <p:nvPr/>
        </p:nvSpPr>
        <p:spPr>
          <a:xfrm>
            <a:off x="3202032" y="412198"/>
            <a:ext cx="159525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k-MK" sz="1000" dirty="0">
                <a:solidFill>
                  <a:srgbClr val="002060"/>
                </a:solidFill>
              </a:rPr>
              <a:t>во милиони денари</a:t>
            </a:r>
            <a:endParaRPr lang="en-US" sz="1000" dirty="0"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0A7F0B9C-169A-52D4-331C-492BCFCF3CD1}"/>
              </a:ext>
            </a:extLst>
          </p:cNvPr>
          <p:cNvSpPr/>
          <p:nvPr/>
        </p:nvSpPr>
        <p:spPr>
          <a:xfrm>
            <a:off x="0" y="1"/>
            <a:ext cx="4427984" cy="323172"/>
          </a:xfrm>
          <a:custGeom>
            <a:avLst/>
            <a:gdLst/>
            <a:ahLst/>
            <a:cxnLst/>
            <a:rect l="l" t="t" r="r" b="b"/>
            <a:pathLst>
              <a:path w="10439400" h="719455">
                <a:moveTo>
                  <a:pt x="10439400" y="0"/>
                </a:moveTo>
                <a:lnTo>
                  <a:pt x="0" y="0"/>
                </a:lnTo>
                <a:lnTo>
                  <a:pt x="0" y="719327"/>
                </a:lnTo>
                <a:lnTo>
                  <a:pt x="239776" y="702817"/>
                </a:lnTo>
                <a:lnTo>
                  <a:pt x="239776" y="239775"/>
                </a:lnTo>
                <a:lnTo>
                  <a:pt x="6959600" y="239775"/>
                </a:lnTo>
                <a:lnTo>
                  <a:pt x="10439400" y="0"/>
                </a:lnTo>
                <a:close/>
              </a:path>
            </a:pathLst>
          </a:cu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 wrap="square" lIns="0" tIns="0" rIns="0" bIns="0" rtlCol="0"/>
          <a:lstStyle/>
          <a:p>
            <a:endParaRPr dirty="0">
              <a:solidFill>
                <a:srgbClr val="FF99CC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CFB7EAC-729A-2E44-8815-91B5CB345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260" y="121369"/>
            <a:ext cx="11999742" cy="678320"/>
          </a:xfrm>
        </p:spPr>
        <p:txBody>
          <a:bodyPr>
            <a:noAutofit/>
          </a:bodyPr>
          <a:lstStyle/>
          <a:p>
            <a:r>
              <a:rPr lang="mk-MK" sz="1400" b="1" dirty="0">
                <a:solidFill>
                  <a:srgbClr val="002060"/>
                </a:solidFill>
                <a:latin typeface="+mn-lt"/>
                <a:cs typeface="Aldhabi" panose="020B0604020202020204" pitchFamily="2" charset="-78"/>
              </a:rPr>
              <a:t>Македонски банкарски сектор</a:t>
            </a:r>
            <a:r>
              <a:rPr lang="en-GB" sz="1400" b="1" dirty="0">
                <a:solidFill>
                  <a:srgbClr val="002060"/>
                </a:solidFill>
                <a:latin typeface="+mn-lt"/>
                <a:cs typeface="Aldhabi" panose="020B0604020202020204" pitchFamily="2" charset="-78"/>
              </a:rPr>
              <a:t>: </a:t>
            </a:r>
            <a:br>
              <a:rPr lang="mk-MK" sz="1400" b="1" dirty="0">
                <a:solidFill>
                  <a:srgbClr val="002060"/>
                </a:solidFill>
                <a:latin typeface="+mn-lt"/>
                <a:cs typeface="Aldhabi" panose="020B0604020202020204" pitchFamily="2" charset="-78"/>
              </a:rPr>
            </a:br>
            <a:r>
              <a:rPr lang="mk-MK" sz="1400" b="1" dirty="0">
                <a:solidFill>
                  <a:srgbClr val="002060"/>
                </a:solidFill>
                <a:latin typeface="+mn-lt"/>
                <a:cs typeface="Aldhabi" panose="020B0604020202020204" pitchFamily="2" charset="-78"/>
              </a:rPr>
              <a:t>Кредити</a:t>
            </a:r>
            <a:endParaRPr lang="en-US" sz="1400" b="1" dirty="0">
              <a:solidFill>
                <a:srgbClr val="002060"/>
              </a:solidFill>
              <a:latin typeface="+mn-lt"/>
              <a:cs typeface="Aldhabi" panose="020B0604020202020204" pitchFamily="2" charset="-7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85ECCF-5EE0-7630-A8F2-CB05A4CCE571}"/>
              </a:ext>
            </a:extLst>
          </p:cNvPr>
          <p:cNvSpPr txBox="1"/>
          <p:nvPr/>
        </p:nvSpPr>
        <p:spPr>
          <a:xfrm>
            <a:off x="11175592" y="554843"/>
            <a:ext cx="70476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mk-MK" sz="1000" b="1" dirty="0">
                <a:solidFill>
                  <a:srgbClr val="002060"/>
                </a:solidFill>
              </a:rPr>
              <a:t>4</a:t>
            </a:r>
            <a:r>
              <a:rPr lang="en-GB" sz="1000" b="1" dirty="0">
                <a:solidFill>
                  <a:srgbClr val="002060"/>
                </a:solidFill>
              </a:rPr>
              <a:t>Q 2023</a:t>
            </a:r>
            <a:endParaRPr lang="en-US" sz="1000" b="1" dirty="0">
              <a:solidFill>
                <a:srgbClr val="002060"/>
              </a:solidFill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7D217B9A-E870-7D94-A010-7A5597DC72D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2489618"/>
              </p:ext>
            </p:extLst>
          </p:nvPr>
        </p:nvGraphicFramePr>
        <p:xfrm>
          <a:off x="203066" y="713392"/>
          <a:ext cx="4224918" cy="2443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E4A6A456-68B5-C455-4744-052EE3FD0B4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1679854"/>
              </p:ext>
            </p:extLst>
          </p:nvPr>
        </p:nvGraphicFramePr>
        <p:xfrm>
          <a:off x="8337897" y="713392"/>
          <a:ext cx="3407453" cy="21551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2" name="AutoShape 6">
            <a:extLst>
              <a:ext uri="{FF2B5EF4-FFF2-40B4-BE49-F238E27FC236}">
                <a16:creationId xmlns:a16="http://schemas.microsoft.com/office/drawing/2014/main" id="{0A4109AE-9660-4CDA-D07D-CF7507936DF9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 bwMode="gray">
          <a:xfrm>
            <a:off x="290104" y="3269633"/>
            <a:ext cx="5157787" cy="3684588"/>
          </a:xfrm>
          <a:prstGeom prst="roundRect">
            <a:avLst>
              <a:gd name="adj" fmla="val 20745"/>
            </a:avLst>
          </a:prstGeom>
          <a:solidFill>
            <a:srgbClr val="002060"/>
          </a:solidFill>
          <a:ln w="9525" algn="ctr">
            <a:solidFill>
              <a:srgbClr val="FF99CC"/>
            </a:solidFill>
            <a:round/>
            <a:headEnd/>
            <a:tailEnd/>
          </a:ln>
        </p:spPr>
        <p:txBody>
          <a:bodyPr wrap="none" numCol="2" anchor="ctr">
            <a:noAutofit/>
          </a:bodyPr>
          <a:lstStyle/>
          <a:p>
            <a:pPr marL="0" indent="0" fontAlgn="t">
              <a:spcBef>
                <a:spcPts val="0"/>
              </a:spcBef>
              <a:buNone/>
            </a:pPr>
            <a:r>
              <a:rPr lang="mk-MK" sz="1000" dirty="0">
                <a:solidFill>
                  <a:schemeClr val="bg1"/>
                </a:solidFill>
              </a:rPr>
              <a:t>Во вкупниот износ на кр</a:t>
            </a:r>
            <a:r>
              <a:rPr lang="ru-RU" sz="1000" dirty="0">
                <a:solidFill>
                  <a:schemeClr val="bg1"/>
                </a:solidFill>
              </a:rPr>
              <a:t>едитите 4</a:t>
            </a:r>
            <a:r>
              <a:rPr lang="mk-MK" sz="1000" dirty="0">
                <a:solidFill>
                  <a:schemeClr val="bg1"/>
                </a:solidFill>
              </a:rPr>
              <a:t>40</a:t>
            </a:r>
            <a:r>
              <a:rPr lang="ru-RU" sz="1000" dirty="0">
                <a:solidFill>
                  <a:schemeClr val="bg1"/>
                </a:solidFill>
              </a:rPr>
              <a:t>.560  милиони денари </a:t>
            </a:r>
            <a:r>
              <a:rPr lang="mk-MK" sz="1000" dirty="0">
                <a:solidFill>
                  <a:schemeClr val="bg1"/>
                </a:solidFill>
              </a:rPr>
              <a:t>преовладуваат кредитите на</a:t>
            </a:r>
            <a:r>
              <a:rPr lang="en-GB" sz="1000" dirty="0">
                <a:solidFill>
                  <a:schemeClr val="bg1"/>
                </a:solidFill>
              </a:rPr>
              <a:t> </a:t>
            </a:r>
            <a:r>
              <a:rPr lang="mk-MK" sz="1000" dirty="0">
                <a:solidFill>
                  <a:schemeClr val="bg1"/>
                </a:solidFill>
              </a:rPr>
              <a:t>домаќинствата со 51% со годишен пораст од 6,4% и 2,1% на квартална основа. </a:t>
            </a:r>
            <a:endParaRPr lang="ru-RU" sz="1000" dirty="0">
              <a:solidFill>
                <a:schemeClr val="bg1"/>
              </a:solidFill>
            </a:endParaRPr>
          </a:p>
          <a:p>
            <a:pPr fontAlgn="t">
              <a:lnSpc>
                <a:spcPct val="100000"/>
              </a:lnSpc>
              <a:spcBef>
                <a:spcPts val="0"/>
              </a:spcBef>
            </a:pPr>
            <a:r>
              <a:rPr lang="ru-RU" sz="1000" dirty="0">
                <a:solidFill>
                  <a:schemeClr val="bg1"/>
                </a:solidFill>
              </a:rPr>
              <a:t>Кај населението доминираат потрошувачките кредити и картичките со 64%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mk-MK" sz="1000" dirty="0">
                <a:solidFill>
                  <a:schemeClr val="bg1"/>
                </a:solidFill>
              </a:rPr>
              <a:t>со годишен пораст од 4,6% или 1,6% квартално </a:t>
            </a:r>
          </a:p>
          <a:p>
            <a:pPr fontAlgn="t">
              <a:lnSpc>
                <a:spcPct val="100000"/>
              </a:lnSpc>
              <a:spcBef>
                <a:spcPts val="0"/>
              </a:spcBef>
            </a:pPr>
            <a:r>
              <a:rPr lang="mk-MK" sz="1000" dirty="0">
                <a:solidFill>
                  <a:schemeClr val="bg1"/>
                </a:solidFill>
              </a:rPr>
              <a:t>С</a:t>
            </a:r>
            <a:r>
              <a:rPr lang="ru-RU" sz="1000" dirty="0">
                <a:solidFill>
                  <a:schemeClr val="bg1"/>
                </a:solidFill>
              </a:rPr>
              <a:t>та</a:t>
            </a:r>
            <a:r>
              <a:rPr lang="mk-MK" sz="1000" dirty="0">
                <a:solidFill>
                  <a:schemeClr val="bg1"/>
                </a:solidFill>
              </a:rPr>
              <a:t>н</a:t>
            </a:r>
            <a:r>
              <a:rPr lang="ru-RU" sz="1000" dirty="0">
                <a:solidFill>
                  <a:schemeClr val="bg1"/>
                </a:solidFill>
              </a:rPr>
              <a:t>бените кредити учествуваат со 34% со годишен пораст од </a:t>
            </a:r>
            <a:r>
              <a:rPr lang="mk-MK" sz="1000" dirty="0">
                <a:solidFill>
                  <a:schemeClr val="bg1"/>
                </a:solidFill>
              </a:rPr>
              <a:t>10,2</a:t>
            </a:r>
            <a:r>
              <a:rPr lang="en-US" sz="1000" dirty="0">
                <a:solidFill>
                  <a:schemeClr val="bg1"/>
                </a:solidFill>
              </a:rPr>
              <a:t>%</a:t>
            </a:r>
            <a:r>
              <a:rPr lang="mk-MK" sz="1000" dirty="0">
                <a:solidFill>
                  <a:schemeClr val="bg1"/>
                </a:solidFill>
              </a:rPr>
              <a:t> или 3,3% квартално</a:t>
            </a:r>
          </a:p>
          <a:p>
            <a:pPr fontAlgn="t">
              <a:lnSpc>
                <a:spcPct val="100000"/>
              </a:lnSpc>
              <a:spcBef>
                <a:spcPts val="0"/>
              </a:spcBef>
            </a:pPr>
            <a:r>
              <a:rPr lang="mk-MK" sz="1000" dirty="0">
                <a:solidFill>
                  <a:schemeClr val="bg1"/>
                </a:solidFill>
              </a:rPr>
              <a:t>Н</a:t>
            </a:r>
            <a:r>
              <a:rPr lang="ru-RU" sz="1000" dirty="0">
                <a:solidFill>
                  <a:schemeClr val="bg1"/>
                </a:solidFill>
              </a:rPr>
              <a:t>а автомобилски кредити учеството  е 0,1</a:t>
            </a:r>
            <a:r>
              <a:rPr lang="en-GB" sz="1000" dirty="0">
                <a:solidFill>
                  <a:schemeClr val="bg1"/>
                </a:solidFill>
              </a:rPr>
              <a:t>6</a:t>
            </a:r>
            <a:r>
              <a:rPr lang="ru-RU" sz="1000" dirty="0">
                <a:solidFill>
                  <a:schemeClr val="bg1"/>
                </a:solidFill>
              </a:rPr>
              <a:t>% со годишен пораст од </a:t>
            </a:r>
            <a:r>
              <a:rPr lang="en-GB" sz="1000" dirty="0">
                <a:solidFill>
                  <a:schemeClr val="bg1"/>
                </a:solidFill>
              </a:rPr>
              <a:t>1</a:t>
            </a:r>
            <a:r>
              <a:rPr lang="mk-MK" sz="1000" dirty="0">
                <a:solidFill>
                  <a:schemeClr val="bg1"/>
                </a:solidFill>
              </a:rPr>
              <a:t>1</a:t>
            </a:r>
            <a:r>
              <a:rPr lang="en-GB" sz="1000" dirty="0">
                <a:solidFill>
                  <a:schemeClr val="bg1"/>
                </a:solidFill>
              </a:rPr>
              <a:t>.</a:t>
            </a:r>
            <a:r>
              <a:rPr lang="mk-MK" sz="1000" dirty="0">
                <a:solidFill>
                  <a:schemeClr val="bg1"/>
                </a:solidFill>
              </a:rPr>
              <a:t>3</a:t>
            </a:r>
            <a:r>
              <a:rPr lang="ru-RU" sz="1000" dirty="0">
                <a:solidFill>
                  <a:schemeClr val="bg1"/>
                </a:solidFill>
              </a:rPr>
              <a:t>% или </a:t>
            </a:r>
            <a:r>
              <a:rPr lang="en-GB" sz="1000" dirty="0">
                <a:solidFill>
                  <a:schemeClr val="bg1"/>
                </a:solidFill>
              </a:rPr>
              <a:t>4.</a:t>
            </a:r>
            <a:r>
              <a:rPr lang="mk-MK" sz="1000" dirty="0">
                <a:solidFill>
                  <a:schemeClr val="bg1"/>
                </a:solidFill>
              </a:rPr>
              <a:t>7</a:t>
            </a:r>
            <a:r>
              <a:rPr lang="ru-RU" sz="1000" dirty="0">
                <a:solidFill>
                  <a:schemeClr val="bg1"/>
                </a:solidFill>
              </a:rPr>
              <a:t>% на квартална основа. </a:t>
            </a:r>
            <a:endParaRPr lang="en-GB" sz="1000" dirty="0">
              <a:solidFill>
                <a:schemeClr val="bg1"/>
              </a:solidFill>
            </a:endParaRPr>
          </a:p>
          <a:p>
            <a:pPr fontAlgn="t">
              <a:lnSpc>
                <a:spcPct val="100000"/>
              </a:lnSpc>
              <a:spcBef>
                <a:spcPts val="0"/>
              </a:spcBef>
            </a:pPr>
            <a:endParaRPr lang="en-GB" sz="1000" dirty="0">
              <a:solidFill>
                <a:schemeClr val="bg1"/>
              </a:solidFill>
            </a:endParaRP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b="0" i="0" dirty="0">
                <a:solidFill>
                  <a:srgbClr val="00FF00"/>
                </a:solidFill>
                <a:effectLst/>
              </a:rPr>
              <a:t>🌳</a:t>
            </a:r>
            <a:r>
              <a:rPr lang="mk-MK" sz="1000" b="0" i="0" dirty="0">
                <a:solidFill>
                  <a:srgbClr val="00FF00"/>
                </a:solidFill>
                <a:effectLst/>
              </a:rPr>
              <a:t> </a:t>
            </a:r>
            <a:r>
              <a:rPr lang="mk-MK" sz="1000" b="1" i="0" dirty="0">
                <a:solidFill>
                  <a:srgbClr val="00FF00"/>
                </a:solidFill>
                <a:effectLst/>
              </a:rPr>
              <a:t>Нашите банки посветија големо внимание на подигањето на свес</a:t>
            </a:r>
            <a:r>
              <a:rPr lang="mk-MK" sz="1000" b="1" dirty="0">
                <a:solidFill>
                  <a:srgbClr val="00FF00"/>
                </a:solidFill>
              </a:rPr>
              <a:t>носта за зелени кредити како начин на финансирање</a:t>
            </a:r>
            <a:r>
              <a:rPr lang="ru-RU" sz="1000" b="1" dirty="0">
                <a:solidFill>
                  <a:srgbClr val="00FF00"/>
                </a:solidFill>
              </a:rPr>
              <a:t> на клиенти домаќинства кои инвестираат исклучиво во  проекти</a:t>
            </a:r>
            <a:r>
              <a:rPr lang="en-GB" sz="1000" b="1" dirty="0">
                <a:solidFill>
                  <a:srgbClr val="00FF00"/>
                </a:solidFill>
              </a:rPr>
              <a:t> </a:t>
            </a:r>
            <a:r>
              <a:rPr lang="ru-RU" sz="1000" b="1" dirty="0">
                <a:solidFill>
                  <a:srgbClr val="00FF00"/>
                </a:solidFill>
              </a:rPr>
              <a:t>со значителен позитивен придонес врз животната средина и во проекти што</a:t>
            </a:r>
            <a:r>
              <a:rPr lang="en-GB" sz="1000" b="1" dirty="0">
                <a:solidFill>
                  <a:srgbClr val="00FF00"/>
                </a:solidFill>
              </a:rPr>
              <a:t> </a:t>
            </a:r>
            <a:r>
              <a:rPr lang="ru-RU" sz="1000" b="1" dirty="0">
                <a:solidFill>
                  <a:srgbClr val="00FF00"/>
                </a:solidFill>
              </a:rPr>
              <a:t>придонесуваат за намалување на негативните ефекти од климатските промени*</a:t>
            </a:r>
          </a:p>
          <a:p>
            <a:pPr fontAlgn="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000" b="1" dirty="0">
                <a:solidFill>
                  <a:srgbClr val="00FF00"/>
                </a:solidFill>
              </a:rPr>
              <a:t>Зелените кредити за население изнесуваат 1.</a:t>
            </a:r>
            <a:r>
              <a:rPr lang="en-GB" sz="1000" b="1" dirty="0">
                <a:solidFill>
                  <a:srgbClr val="00FF00"/>
                </a:solidFill>
              </a:rPr>
              <a:t>224</a:t>
            </a:r>
            <a:r>
              <a:rPr lang="ru-RU" sz="1000" b="1" dirty="0">
                <a:solidFill>
                  <a:srgbClr val="00FF00"/>
                </a:solidFill>
              </a:rPr>
              <a:t> мил.денари  или 0,</a:t>
            </a:r>
            <a:r>
              <a:rPr lang="mk-MK" sz="1000" b="1" dirty="0">
                <a:solidFill>
                  <a:srgbClr val="00FF00"/>
                </a:solidFill>
              </a:rPr>
              <a:t>5</a:t>
            </a:r>
            <a:r>
              <a:rPr lang="ru-RU" sz="1000" b="1" dirty="0">
                <a:solidFill>
                  <a:srgbClr val="00FF00"/>
                </a:solidFill>
              </a:rPr>
              <a:t>% во вкупното кредитирање на населението</a:t>
            </a:r>
          </a:p>
          <a:p>
            <a:pPr fontAlgn="t">
              <a:lnSpc>
                <a:spcPct val="100000"/>
              </a:lnSpc>
              <a:spcBef>
                <a:spcPts val="0"/>
              </a:spcBef>
            </a:pPr>
            <a:r>
              <a:rPr lang="mk-MK" sz="1000" b="1" dirty="0">
                <a:solidFill>
                  <a:srgbClr val="00FF00"/>
                </a:solidFill>
              </a:rPr>
              <a:t>Согласно Светска Банка</a:t>
            </a:r>
            <a:endParaRPr lang="en-GB" sz="1000" b="1" dirty="0">
              <a:solidFill>
                <a:srgbClr val="00FF00"/>
              </a:solidFill>
            </a:endParaRP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endParaRPr lang="mk-MK" sz="1000" dirty="0">
              <a:solidFill>
                <a:schemeClr val="bg1"/>
              </a:solidFill>
            </a:endParaRP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mk-MK" sz="1000" dirty="0">
                <a:solidFill>
                  <a:schemeClr val="bg1"/>
                </a:solidFill>
              </a:rPr>
              <a:t>Извор</a:t>
            </a:r>
            <a:r>
              <a:rPr lang="en-GB" sz="1000" dirty="0">
                <a:solidFill>
                  <a:schemeClr val="bg1"/>
                </a:solidFill>
              </a:rPr>
              <a:t>: </a:t>
            </a:r>
            <a:r>
              <a:rPr lang="mk-MK" sz="1000" dirty="0">
                <a:solidFill>
                  <a:schemeClr val="bg1"/>
                </a:solidFill>
              </a:rPr>
              <a:t>Народна Банка</a:t>
            </a: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000" dirty="0">
                <a:solidFill>
                  <a:schemeClr val="bg1"/>
                </a:solidFill>
              </a:rPr>
              <a:t>Податоци и показатели за банкарскиот систем на Република Северна Македонија, </a:t>
            </a:r>
            <a:r>
              <a:rPr lang="en-GB" sz="1000" dirty="0">
                <a:solidFill>
                  <a:schemeClr val="bg1"/>
                </a:solidFill>
              </a:rPr>
              <a:t> </a:t>
            </a:r>
            <a:r>
              <a:rPr lang="mk-MK" sz="1000" dirty="0">
                <a:solidFill>
                  <a:schemeClr val="bg1"/>
                </a:solidFill>
              </a:rPr>
              <a:t>анекс 9</a:t>
            </a:r>
            <a:endParaRPr lang="ru-RU" sz="1000" dirty="0">
              <a:solidFill>
                <a:schemeClr val="bg1"/>
              </a:solidFill>
            </a:endParaRP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000" dirty="0">
                <a:solidFill>
                  <a:schemeClr val="bg1"/>
                </a:solidFill>
              </a:rPr>
              <a:t>ИЗВЕШТАЈ ЗА РИЗИЦИТЕ ВО БАНКАРСКИОТ СИСТЕМ НА РС МАКЕДОНИЈА</a:t>
            </a:r>
            <a:endParaRPr lang="ru-RU" sz="1000" b="1" dirty="0">
              <a:solidFill>
                <a:srgbClr val="00FF00"/>
              </a:solidFill>
            </a:endParaRPr>
          </a:p>
        </p:txBody>
      </p:sp>
      <p:graphicFrame>
        <p:nvGraphicFramePr>
          <p:cNvPr id="23" name="Content Placeholder 16">
            <a:extLst>
              <a:ext uri="{FF2B5EF4-FFF2-40B4-BE49-F238E27FC236}">
                <a16:creationId xmlns:a16="http://schemas.microsoft.com/office/drawing/2014/main" id="{CF4CB0C6-8520-0EBF-AD3A-6BAE9DDF33B4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909596104"/>
              </p:ext>
            </p:extLst>
          </p:nvPr>
        </p:nvGraphicFramePr>
        <p:xfrm>
          <a:off x="5763859" y="3749741"/>
          <a:ext cx="5999870" cy="2743134"/>
        </p:xfrm>
        <a:graphic>
          <a:graphicData uri="http://schemas.openxmlformats.org/drawingml/2006/table">
            <a:tbl>
              <a:tblPr/>
              <a:tblGrid>
                <a:gridCol w="1444161">
                  <a:extLst>
                    <a:ext uri="{9D8B030D-6E8A-4147-A177-3AD203B41FA5}">
                      <a16:colId xmlns:a16="http://schemas.microsoft.com/office/drawing/2014/main" val="2735669285"/>
                    </a:ext>
                  </a:extLst>
                </a:gridCol>
                <a:gridCol w="599793">
                  <a:extLst>
                    <a:ext uri="{9D8B030D-6E8A-4147-A177-3AD203B41FA5}">
                      <a16:colId xmlns:a16="http://schemas.microsoft.com/office/drawing/2014/main" val="2621758082"/>
                    </a:ext>
                  </a:extLst>
                </a:gridCol>
                <a:gridCol w="599793">
                  <a:extLst>
                    <a:ext uri="{9D8B030D-6E8A-4147-A177-3AD203B41FA5}">
                      <a16:colId xmlns:a16="http://schemas.microsoft.com/office/drawing/2014/main" val="3301463835"/>
                    </a:ext>
                  </a:extLst>
                </a:gridCol>
                <a:gridCol w="599793">
                  <a:extLst>
                    <a:ext uri="{9D8B030D-6E8A-4147-A177-3AD203B41FA5}">
                      <a16:colId xmlns:a16="http://schemas.microsoft.com/office/drawing/2014/main" val="2508393897"/>
                    </a:ext>
                  </a:extLst>
                </a:gridCol>
                <a:gridCol w="520209">
                  <a:extLst>
                    <a:ext uri="{9D8B030D-6E8A-4147-A177-3AD203B41FA5}">
                      <a16:colId xmlns:a16="http://schemas.microsoft.com/office/drawing/2014/main" val="4248075700"/>
                    </a:ext>
                  </a:extLst>
                </a:gridCol>
                <a:gridCol w="622719">
                  <a:extLst>
                    <a:ext uri="{9D8B030D-6E8A-4147-A177-3AD203B41FA5}">
                      <a16:colId xmlns:a16="http://schemas.microsoft.com/office/drawing/2014/main" val="1835400053"/>
                    </a:ext>
                  </a:extLst>
                </a:gridCol>
                <a:gridCol w="223046">
                  <a:extLst>
                    <a:ext uri="{9D8B030D-6E8A-4147-A177-3AD203B41FA5}">
                      <a16:colId xmlns:a16="http://schemas.microsoft.com/office/drawing/2014/main" val="238787583"/>
                    </a:ext>
                  </a:extLst>
                </a:gridCol>
                <a:gridCol w="661849">
                  <a:extLst>
                    <a:ext uri="{9D8B030D-6E8A-4147-A177-3AD203B41FA5}">
                      <a16:colId xmlns:a16="http://schemas.microsoft.com/office/drawing/2014/main" val="2853142753"/>
                    </a:ext>
                  </a:extLst>
                </a:gridCol>
                <a:gridCol w="728507">
                  <a:extLst>
                    <a:ext uri="{9D8B030D-6E8A-4147-A177-3AD203B41FA5}">
                      <a16:colId xmlns:a16="http://schemas.microsoft.com/office/drawing/2014/main" val="3028654234"/>
                    </a:ext>
                  </a:extLst>
                </a:gridCol>
              </a:tblGrid>
              <a:tr h="560101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Домаќинствата</a:t>
                      </a:r>
                      <a:b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(по видиви на кредити)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12/2022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3/2023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/2023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/2023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/2023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n-US" sz="1100" b="1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mk-MK" sz="11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годишна промена 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mk-MK" sz="11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квартална промена 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073553"/>
                  </a:ext>
                </a:extLst>
              </a:tr>
              <a:tr h="415498">
                <a:tc>
                  <a:txBody>
                    <a:bodyPr/>
                    <a:lstStyle/>
                    <a:p>
                      <a:pPr algn="r" rtl="0" fontAlgn="b"/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картички и потрошувачки кредити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149,922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150,485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153</a:t>
                      </a:r>
                      <a:r>
                        <a:rPr lang="en-GB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,</a:t>
                      </a:r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337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                             154,434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156,865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1100" b="1" dirty="0">
                          <a:solidFill>
                            <a:srgbClr val="00FF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↑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4.6%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1.6%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4405961"/>
                  </a:ext>
                </a:extLst>
              </a:tr>
              <a:tr h="273752">
                <a:tc>
                  <a:txBody>
                    <a:bodyPr/>
                    <a:lstStyle/>
                    <a:p>
                      <a:pPr algn="r" rtl="0" fontAlgn="b"/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автомобилски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362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35</a:t>
                      </a:r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                               385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1100" b="1" dirty="0">
                          <a:solidFill>
                            <a:srgbClr val="00FF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↑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11.3%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4.7%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7288108"/>
                  </a:ext>
                </a:extLst>
              </a:tr>
              <a:tr h="305619">
                <a:tc>
                  <a:txBody>
                    <a:bodyPr/>
                    <a:lstStyle/>
                    <a:p>
                      <a:pPr algn="r" rtl="0" fontAlgn="b"/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станбени кредити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76,393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77</a:t>
                      </a:r>
                      <a:r>
                        <a:rPr lang="en-GB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,</a:t>
                      </a:r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935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80,246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                         81,525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84,196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1100" b="1" dirty="0">
                          <a:solidFill>
                            <a:srgbClr val="00FF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↑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10.2%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3.3%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8577806"/>
                  </a:ext>
                </a:extLst>
              </a:tr>
              <a:tr h="359588">
                <a:tc>
                  <a:txBody>
                    <a:bodyPr/>
                    <a:lstStyle/>
                    <a:p>
                      <a:pPr algn="r" rtl="0" fontAlgn="b"/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други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3,459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</a:t>
                      </a:r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,</a:t>
                      </a: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3,323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                            3,366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3,331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↓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-3.7%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-1.0%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7883974"/>
                  </a:ext>
                </a:extLst>
              </a:tr>
              <a:tr h="316403">
                <a:tc>
                  <a:txBody>
                    <a:bodyPr/>
                    <a:lstStyle/>
                    <a:p>
                      <a:pPr algn="r" rtl="0" fontAlgn="b"/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Вкупно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230,136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232,192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237,276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                       </a:t>
                      </a:r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239,710</a:t>
                      </a: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244,795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1100" b="1" dirty="0">
                          <a:solidFill>
                            <a:srgbClr val="00FF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↑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6.4%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2.1%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762060"/>
                  </a:ext>
                </a:extLst>
              </a:tr>
              <a:tr h="373532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dirty="0">
                          <a:solidFill>
                            <a:srgbClr val="050505"/>
                          </a:solidFill>
                          <a:effectLst/>
                          <a:latin typeface="Segoe UI Historic" panose="020B0502040204020203" pitchFamily="34" charset="0"/>
                        </a:rPr>
                        <a:t>🌳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mk-MK" sz="1100" b="1" i="0" u="none" strike="noStrike" dirty="0">
                          <a:solidFill>
                            <a:srgbClr val="00FF00"/>
                          </a:solidFill>
                          <a:effectLst/>
                          <a:latin typeface="Calibri" panose="020F0502020204030204" pitchFamily="34" charset="0"/>
                        </a:rPr>
                        <a:t>Зелени кредити</a:t>
                      </a:r>
                      <a:endParaRPr lang="en-US" sz="1100" b="1" i="0" u="none" strike="noStrike" dirty="0">
                        <a:solidFill>
                          <a:srgbClr val="00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b="1" i="0" u="none" strike="noStrike" dirty="0">
                          <a:solidFill>
                            <a:srgbClr val="00FF00"/>
                          </a:solidFill>
                          <a:effectLst/>
                          <a:latin typeface="+mn-lt"/>
                        </a:rPr>
                        <a:t>1</a:t>
                      </a:r>
                      <a:r>
                        <a:rPr lang="mk-MK" sz="1100" b="1" i="0" u="none" strike="noStrike" dirty="0">
                          <a:solidFill>
                            <a:srgbClr val="00FF00"/>
                          </a:solidFill>
                          <a:effectLst/>
                          <a:latin typeface="+mn-lt"/>
                        </a:rPr>
                        <a:t>.</a:t>
                      </a:r>
                      <a:r>
                        <a:rPr lang="en-GB" sz="1100" b="1" i="0" u="none" strike="noStrike" dirty="0">
                          <a:solidFill>
                            <a:srgbClr val="00FF00"/>
                          </a:solidFill>
                          <a:effectLst/>
                          <a:latin typeface="+mn-lt"/>
                        </a:rPr>
                        <a:t>308</a:t>
                      </a:r>
                      <a:endParaRPr lang="en-US" sz="1100" b="1" i="0" u="none" strike="noStrike" dirty="0">
                        <a:solidFill>
                          <a:srgbClr val="00FF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mk-MK" sz="1100" b="1" i="0" u="none" strike="noStrike" dirty="0">
                          <a:solidFill>
                            <a:srgbClr val="00FF00"/>
                          </a:solidFill>
                          <a:effectLst/>
                          <a:latin typeface="+mn-lt"/>
                        </a:rPr>
                        <a:t>1.115</a:t>
                      </a:r>
                      <a:endParaRPr lang="en-US" sz="1100" b="1" i="0" u="none" strike="noStrike" dirty="0">
                        <a:solidFill>
                          <a:srgbClr val="00FF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FF00"/>
                          </a:solidFill>
                          <a:effectLst/>
                          <a:latin typeface="+mn-lt"/>
                        </a:rPr>
                        <a:t>1,187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FF00"/>
                          </a:solidFill>
                          <a:effectLst/>
                          <a:latin typeface="+mn-lt"/>
                        </a:rPr>
                        <a:t>1.186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>
                          <a:solidFill>
                            <a:srgbClr val="00FF00"/>
                          </a:solidFill>
                          <a:effectLst/>
                          <a:latin typeface="+mn-lt"/>
                        </a:rPr>
                        <a:t>1.224</a:t>
                      </a:r>
                      <a:endParaRPr lang="en-US" sz="1100" b="0" i="0" u="none" strike="noStrike" dirty="0">
                        <a:solidFill>
                          <a:srgbClr val="00FF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↓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-6,4</a:t>
                      </a:r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.%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3.2%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032085"/>
                  </a:ext>
                </a:extLst>
              </a:tr>
            </a:tbl>
          </a:graphicData>
        </a:graphic>
      </p:graphicFrame>
      <p:graphicFrame>
        <p:nvGraphicFramePr>
          <p:cNvPr id="24" name="Chart 23">
            <a:extLst>
              <a:ext uri="{FF2B5EF4-FFF2-40B4-BE49-F238E27FC236}">
                <a16:creationId xmlns:a16="http://schemas.microsoft.com/office/drawing/2014/main" id="{A56A85FE-BE91-445D-9483-3604C563634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4909562"/>
              </p:ext>
            </p:extLst>
          </p:nvPr>
        </p:nvGraphicFramePr>
        <p:xfrm>
          <a:off x="4845585" y="316048"/>
          <a:ext cx="3252248" cy="26187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31DDD232-39D8-98C6-710D-5C9A4AF0FF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8808701"/>
              </p:ext>
            </p:extLst>
          </p:nvPr>
        </p:nvGraphicFramePr>
        <p:xfrm>
          <a:off x="5618697" y="3007819"/>
          <a:ext cx="5787936" cy="53465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75286">
                  <a:extLst>
                    <a:ext uri="{9D8B030D-6E8A-4147-A177-3AD203B41FA5}">
                      <a16:colId xmlns:a16="http://schemas.microsoft.com/office/drawing/2014/main" val="1815938068"/>
                    </a:ext>
                  </a:extLst>
                </a:gridCol>
                <a:gridCol w="482530">
                  <a:extLst>
                    <a:ext uri="{9D8B030D-6E8A-4147-A177-3AD203B41FA5}">
                      <a16:colId xmlns:a16="http://schemas.microsoft.com/office/drawing/2014/main" val="2528061040"/>
                    </a:ext>
                  </a:extLst>
                </a:gridCol>
                <a:gridCol w="482530">
                  <a:extLst>
                    <a:ext uri="{9D8B030D-6E8A-4147-A177-3AD203B41FA5}">
                      <a16:colId xmlns:a16="http://schemas.microsoft.com/office/drawing/2014/main" val="1680431118"/>
                    </a:ext>
                  </a:extLst>
                </a:gridCol>
                <a:gridCol w="482530">
                  <a:extLst>
                    <a:ext uri="{9D8B030D-6E8A-4147-A177-3AD203B41FA5}">
                      <a16:colId xmlns:a16="http://schemas.microsoft.com/office/drawing/2014/main" val="1563996734"/>
                    </a:ext>
                  </a:extLst>
                </a:gridCol>
                <a:gridCol w="482530">
                  <a:extLst>
                    <a:ext uri="{9D8B030D-6E8A-4147-A177-3AD203B41FA5}">
                      <a16:colId xmlns:a16="http://schemas.microsoft.com/office/drawing/2014/main" val="1122075746"/>
                    </a:ext>
                  </a:extLst>
                </a:gridCol>
                <a:gridCol w="482530">
                  <a:extLst>
                    <a:ext uri="{9D8B030D-6E8A-4147-A177-3AD203B41FA5}">
                      <a16:colId xmlns:a16="http://schemas.microsoft.com/office/drawing/2014/main" val="4050988973"/>
                    </a:ext>
                  </a:extLst>
                </a:gridCol>
              </a:tblGrid>
              <a:tr h="189852">
                <a:tc>
                  <a:txBody>
                    <a:bodyPr/>
                    <a:lstStyle/>
                    <a:p>
                      <a:pPr algn="l" fontAlgn="b"/>
                      <a:r>
                        <a:rPr lang="mk-MK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Пондерирани каматни стапки на дадени кредити</a:t>
                      </a: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12/2022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8" marR="4638" marT="463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3/2023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8" marR="4638" marT="463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k-MK" sz="1000" u="none" strike="noStrike" dirty="0">
                          <a:effectLst/>
                        </a:rPr>
                        <a:t>6</a:t>
                      </a:r>
                      <a:r>
                        <a:rPr lang="en-US" sz="1000" u="none" strike="noStrike" dirty="0">
                          <a:effectLst/>
                        </a:rPr>
                        <a:t>/2023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8" marR="4638" marT="463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 dirty="0">
                          <a:effectLst/>
                        </a:rPr>
                        <a:t>9</a:t>
                      </a:r>
                      <a:r>
                        <a:rPr lang="en-US" sz="1000" u="none" strike="noStrike" dirty="0">
                          <a:effectLst/>
                        </a:rPr>
                        <a:t>/2023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8" marR="4638" marT="463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k-MK" sz="1000" u="none" strike="noStrike" dirty="0">
                          <a:effectLst/>
                        </a:rPr>
                        <a:t>12</a:t>
                      </a:r>
                      <a:r>
                        <a:rPr lang="en-US" sz="1000" u="none" strike="noStrike" dirty="0">
                          <a:effectLst/>
                        </a:rPr>
                        <a:t>/2023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8" marR="4638" marT="4638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3770499"/>
                  </a:ext>
                </a:extLst>
              </a:tr>
              <a:tr h="318620">
                <a:tc>
                  <a:txBody>
                    <a:bodyPr/>
                    <a:lstStyle/>
                    <a:p>
                      <a:pPr algn="l" fontAlgn="b"/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КАМАТНИ СТАПКИ НА ВКУПНИ КРЕДИТИ</a:t>
                      </a:r>
                      <a:endParaRPr lang="en-GB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b"/>
                      <a:r>
                        <a:rPr lang="en-GB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Денари и девизи</a:t>
                      </a:r>
                      <a:r>
                        <a:rPr lang="en-GB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mk-MK" sz="10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  <a:p>
                      <a:pPr algn="ctr" fontAlgn="b"/>
                      <a:r>
                        <a:rPr lang="mk-MK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4,44</a:t>
                      </a:r>
                      <a:endParaRPr lang="en-US" sz="10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mk-MK" sz="10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5,04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mk-MK" sz="10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  <a:p>
                      <a:pPr algn="ctr" fontAlgn="b"/>
                      <a:r>
                        <a:rPr lang="mk-MK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5,12</a:t>
                      </a:r>
                      <a:endParaRPr lang="en-US" sz="10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mk-MK" sz="10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5.49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mk-MK" sz="10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  <a:p>
                      <a:pPr algn="ctr" fontAlgn="b"/>
                      <a:r>
                        <a:rPr lang="mk-MK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5.47</a:t>
                      </a:r>
                      <a:endParaRPr lang="en-US" sz="10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45506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21330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Olivera\Desktop\Logo MBA\logo MBA final-01.jpg">
            <a:extLst>
              <a:ext uri="{FF2B5EF4-FFF2-40B4-BE49-F238E27FC236}">
                <a16:creationId xmlns:a16="http://schemas.microsoft.com/office/drawing/2014/main" id="{6C9D34F9-F141-4915-B304-81A75A496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2506" y="37958"/>
            <a:ext cx="1139494" cy="710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AutoShape 6">
            <a:extLst>
              <a:ext uri="{FF2B5EF4-FFF2-40B4-BE49-F238E27FC236}">
                <a16:creationId xmlns:a16="http://schemas.microsoft.com/office/drawing/2014/main" id="{2F8F28CC-A4A1-DF56-248A-9C40EBB93C5C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54683" y="639707"/>
            <a:ext cx="6285874" cy="3126725"/>
          </a:xfrm>
          <a:prstGeom prst="roundRect">
            <a:avLst>
              <a:gd name="adj" fmla="val 20745"/>
            </a:avLst>
          </a:prstGeom>
          <a:solidFill>
            <a:schemeClr val="accent1">
              <a:lumMod val="75000"/>
            </a:schemeClr>
          </a:solidFill>
          <a:ln w="9525" algn="ctr">
            <a:solidFill>
              <a:srgbClr val="FF99CC"/>
            </a:solidFill>
            <a:round/>
            <a:headEnd/>
            <a:tailEnd/>
          </a:ln>
        </p:spPr>
        <p:txBody>
          <a:bodyPr vert="horz" wrap="none" lIns="91440" tIns="45720" rIns="91440" bIns="45720" numCol="2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t">
              <a:spcBef>
                <a:spcPts val="0"/>
              </a:spcBef>
            </a:pPr>
            <a:r>
              <a:rPr lang="mk-MK" sz="1100" dirty="0">
                <a:solidFill>
                  <a:schemeClr val="bg1"/>
                </a:solidFill>
              </a:rPr>
              <a:t>Кредитите на нефинансиските друштва бележат годишен пораст од </a:t>
            </a:r>
            <a:r>
              <a:rPr lang="en-GB" sz="1100" dirty="0">
                <a:solidFill>
                  <a:schemeClr val="bg1"/>
                </a:solidFill>
              </a:rPr>
              <a:t>3.6</a:t>
            </a:r>
            <a:r>
              <a:rPr lang="mk-MK" sz="1100" dirty="0">
                <a:solidFill>
                  <a:schemeClr val="bg1"/>
                </a:solidFill>
              </a:rPr>
              <a:t>% или </a:t>
            </a:r>
            <a:r>
              <a:rPr lang="en-GB" sz="1100" dirty="0">
                <a:solidFill>
                  <a:schemeClr val="bg1"/>
                </a:solidFill>
              </a:rPr>
              <a:t>3.1</a:t>
            </a:r>
            <a:r>
              <a:rPr lang="mk-MK" sz="1100" dirty="0">
                <a:solidFill>
                  <a:schemeClr val="bg1"/>
                </a:solidFill>
              </a:rPr>
              <a:t>% на квартална основа</a:t>
            </a:r>
            <a:endParaRPr lang="en-GB" sz="1100" dirty="0">
              <a:solidFill>
                <a:schemeClr val="bg1"/>
              </a:solidFill>
            </a:endParaRPr>
          </a:p>
          <a:p>
            <a:pPr algn="just" fontAlgn="t">
              <a:spcBef>
                <a:spcPts val="0"/>
              </a:spcBef>
            </a:pPr>
            <a:endParaRPr lang="en-GB" sz="1100" b="0" i="0" dirty="0">
              <a:solidFill>
                <a:schemeClr val="bg1"/>
              </a:solidFill>
              <a:effectLst/>
            </a:endParaRPr>
          </a:p>
          <a:p>
            <a:pPr algn="just" fontAlgn="t">
              <a:spcBef>
                <a:spcPts val="0"/>
              </a:spcBef>
            </a:pPr>
            <a:r>
              <a:rPr lang="en-US" sz="1100" b="0" i="0" dirty="0">
                <a:solidFill>
                  <a:srgbClr val="00FF00"/>
                </a:solidFill>
                <a:effectLst/>
              </a:rPr>
              <a:t>🌳</a:t>
            </a:r>
            <a:r>
              <a:rPr lang="mk-MK" sz="1100" i="0" dirty="0">
                <a:solidFill>
                  <a:srgbClr val="050505"/>
                </a:solidFill>
                <a:effectLst/>
              </a:rPr>
              <a:t> </a:t>
            </a:r>
            <a:r>
              <a:rPr lang="ru-RU" sz="1100" b="1" dirty="0">
                <a:solidFill>
                  <a:srgbClr val="00FF00"/>
                </a:solidFill>
              </a:rPr>
              <a:t>Кредитирањето на клиенти од корпоративниот сектор кои инвестираат исклучиво во проекти</a:t>
            </a:r>
            <a:r>
              <a:rPr lang="en-GB" sz="1100" b="1" dirty="0">
                <a:solidFill>
                  <a:srgbClr val="00FF00"/>
                </a:solidFill>
              </a:rPr>
              <a:t> </a:t>
            </a:r>
            <a:r>
              <a:rPr lang="ru-RU" sz="1100" b="1" dirty="0">
                <a:solidFill>
                  <a:srgbClr val="00FF00"/>
                </a:solidFill>
              </a:rPr>
              <a:t>со значителен позитивен придонес врз животната средина и во проекти што</a:t>
            </a:r>
            <a:r>
              <a:rPr lang="en-GB" sz="1100" b="1" dirty="0">
                <a:solidFill>
                  <a:srgbClr val="00FF00"/>
                </a:solidFill>
              </a:rPr>
              <a:t> </a:t>
            </a:r>
            <a:r>
              <a:rPr lang="ru-RU" sz="1100" b="1" dirty="0">
                <a:solidFill>
                  <a:srgbClr val="00FF00"/>
                </a:solidFill>
              </a:rPr>
              <a:t>придонесуваат за намалување на негативните ефекти од климатските  промени овој квартал изнесува 1</a:t>
            </a:r>
            <a:r>
              <a:rPr lang="en-GB" sz="1100" b="1" dirty="0">
                <a:solidFill>
                  <a:srgbClr val="00FF00"/>
                </a:solidFill>
              </a:rPr>
              <a:t>8.639</a:t>
            </a:r>
            <a:r>
              <a:rPr lang="ru-RU" sz="1100" b="1" dirty="0">
                <a:solidFill>
                  <a:srgbClr val="00FF00"/>
                </a:solidFill>
              </a:rPr>
              <a:t> милиони денари или </a:t>
            </a:r>
            <a:r>
              <a:rPr lang="mk-MK" sz="1100" b="1" dirty="0">
                <a:solidFill>
                  <a:srgbClr val="00FF00"/>
                </a:solidFill>
              </a:rPr>
              <a:t>8,</a:t>
            </a:r>
            <a:r>
              <a:rPr lang="en-GB" sz="1100" b="1" dirty="0">
                <a:solidFill>
                  <a:srgbClr val="00FF00"/>
                </a:solidFill>
              </a:rPr>
              <a:t>8</a:t>
            </a:r>
            <a:r>
              <a:rPr lang="ru-RU" sz="1100" b="1" dirty="0">
                <a:solidFill>
                  <a:srgbClr val="00FF00"/>
                </a:solidFill>
              </a:rPr>
              <a:t>% во</a:t>
            </a:r>
            <a:r>
              <a:rPr lang="en-GB" sz="1100" b="1" dirty="0">
                <a:solidFill>
                  <a:srgbClr val="00FF00"/>
                </a:solidFill>
              </a:rPr>
              <a:t> </a:t>
            </a:r>
            <a:r>
              <a:rPr lang="ru-RU" sz="1100" b="1" dirty="0">
                <a:solidFill>
                  <a:srgbClr val="00FF00"/>
                </a:solidFill>
              </a:rPr>
              <a:t>вкупното кредитирање на нефинансиските друштва</a:t>
            </a:r>
            <a:endParaRPr lang="en-GB" sz="1100" b="1" dirty="0">
              <a:solidFill>
                <a:srgbClr val="00FF00"/>
              </a:solidFill>
            </a:endParaRPr>
          </a:p>
          <a:p>
            <a:pPr marL="457200" lvl="1" indent="0" fontAlgn="t">
              <a:spcBef>
                <a:spcPts val="0"/>
              </a:spcBef>
              <a:buNone/>
            </a:pPr>
            <a:endParaRPr lang="ru-RU" sz="1100" b="1" dirty="0">
              <a:solidFill>
                <a:srgbClr val="00FF00"/>
              </a:solidFill>
            </a:endParaRPr>
          </a:p>
          <a:p>
            <a:pPr fontAlgn="t">
              <a:spcBef>
                <a:spcPts val="0"/>
              </a:spcBef>
            </a:pPr>
            <a:r>
              <a:rPr lang="mk-MK" sz="1100" b="1" dirty="0">
                <a:solidFill>
                  <a:srgbClr val="00FF00"/>
                </a:solidFill>
              </a:rPr>
              <a:t>Согласно последните ЕСГ показатели идентификувани се следните климатски чувствителни дејности (транзициски ризици</a:t>
            </a:r>
            <a:r>
              <a:rPr lang="en-US" sz="1100" b="1" dirty="0">
                <a:solidFill>
                  <a:srgbClr val="00FF00"/>
                </a:solidFill>
              </a:rPr>
              <a:t>:</a:t>
            </a:r>
            <a:endParaRPr lang="en-GB" sz="1100" b="1" dirty="0">
              <a:solidFill>
                <a:srgbClr val="00FF00"/>
              </a:solidFill>
            </a:endParaRPr>
          </a:p>
          <a:p>
            <a:pPr lvl="1" fontAlgn="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mk-MK" sz="1100" b="1" dirty="0">
                <a:solidFill>
                  <a:srgbClr val="00FF00"/>
                </a:solidFill>
              </a:rPr>
              <a:t>Фосилни горива  </a:t>
            </a:r>
          </a:p>
          <a:p>
            <a:pPr lvl="1" fontAlgn="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mk-MK" sz="1100" b="1" dirty="0">
                <a:solidFill>
                  <a:srgbClr val="00FF00"/>
                </a:solidFill>
              </a:rPr>
              <a:t>Градежништво </a:t>
            </a:r>
          </a:p>
          <a:p>
            <a:pPr lvl="1" fontAlgn="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mk-MK" sz="1100" b="1" dirty="0">
                <a:solidFill>
                  <a:srgbClr val="00FF00"/>
                </a:solidFill>
              </a:rPr>
              <a:t>Земјоделство </a:t>
            </a:r>
          </a:p>
          <a:p>
            <a:pPr lvl="1" fontAlgn="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mk-MK" sz="1100" b="1" dirty="0">
                <a:solidFill>
                  <a:srgbClr val="00FF00"/>
                </a:solidFill>
              </a:rPr>
              <a:t>Транспорт </a:t>
            </a:r>
          </a:p>
          <a:p>
            <a:pPr lvl="1" fontAlgn="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mk-MK" sz="1100" b="1" dirty="0">
                <a:solidFill>
                  <a:srgbClr val="00FF00"/>
                </a:solidFill>
              </a:rPr>
              <a:t>Енергетско интензивни дејности</a:t>
            </a:r>
          </a:p>
          <a:p>
            <a:pPr lvl="1" fontAlgn="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mk-MK" sz="1100" b="1" dirty="0">
                <a:solidFill>
                  <a:srgbClr val="00FF00"/>
                </a:solidFill>
              </a:rPr>
              <a:t>Комунални услуги</a:t>
            </a: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mk-MK" sz="1100" b="1" dirty="0">
                <a:solidFill>
                  <a:srgbClr val="00FF00"/>
                </a:solidFill>
              </a:rPr>
              <a:t>Согласно Светска банка</a:t>
            </a:r>
            <a:endParaRPr lang="en-US" sz="1100" b="1" dirty="0">
              <a:solidFill>
                <a:srgbClr val="050505"/>
              </a:solidFill>
            </a:endParaRP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endParaRPr lang="mk-MK" sz="1100" dirty="0">
              <a:solidFill>
                <a:schemeClr val="bg1"/>
              </a:solidFill>
            </a:endParaRP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100" dirty="0">
                <a:solidFill>
                  <a:schemeClr val="bg1"/>
                </a:solidFill>
              </a:rPr>
              <a:t>       </a:t>
            </a:r>
            <a:r>
              <a:rPr lang="mk-MK" sz="1100" dirty="0">
                <a:solidFill>
                  <a:schemeClr val="bg1"/>
                </a:solidFill>
              </a:rPr>
              <a:t>Извор</a:t>
            </a:r>
            <a:r>
              <a:rPr lang="en-GB" sz="1100" dirty="0">
                <a:solidFill>
                  <a:schemeClr val="bg1"/>
                </a:solidFill>
              </a:rPr>
              <a:t>: </a:t>
            </a:r>
            <a:r>
              <a:rPr lang="mk-MK" sz="1100" dirty="0">
                <a:solidFill>
                  <a:schemeClr val="bg1"/>
                </a:solidFill>
              </a:rPr>
              <a:t>Народна Банка</a:t>
            </a:r>
          </a:p>
          <a:p>
            <a:pPr fontAlgn="t">
              <a:lnSpc>
                <a:spcPct val="100000"/>
              </a:lnSpc>
              <a:spcBef>
                <a:spcPts val="0"/>
              </a:spcBef>
            </a:pPr>
            <a:r>
              <a:rPr lang="ru-RU" sz="1100" dirty="0">
                <a:solidFill>
                  <a:schemeClr val="bg1"/>
                </a:solidFill>
              </a:rPr>
              <a:t>Податоци и показатели за банкарскиот систем на РС Македонија, анекс 9</a:t>
            </a:r>
          </a:p>
          <a:p>
            <a:pPr fontAlgn="t">
              <a:lnSpc>
                <a:spcPct val="100000"/>
              </a:lnSpc>
              <a:spcBef>
                <a:spcPts val="0"/>
              </a:spcBef>
            </a:pPr>
            <a:r>
              <a:rPr lang="ru-RU" sz="1100" dirty="0">
                <a:solidFill>
                  <a:schemeClr val="bg1"/>
                </a:solidFill>
              </a:rPr>
              <a:t>ИЗВЕШТАЈ ЗА РИЗИЦИТЕ ВО БАНКАРСКИОТ СИСТЕМ НА РС МАКЕДОНИЈА</a:t>
            </a:r>
            <a:endParaRPr lang="en-US" sz="1100" dirty="0">
              <a:solidFill>
                <a:schemeClr val="bg1"/>
              </a:solidFill>
            </a:endParaRPr>
          </a:p>
          <a:p>
            <a:pPr fontAlgn="t">
              <a:lnSpc>
                <a:spcPct val="100000"/>
              </a:lnSpc>
              <a:spcBef>
                <a:spcPts val="0"/>
              </a:spcBef>
            </a:pPr>
            <a:r>
              <a:rPr lang="mk-MK" sz="1100" dirty="0">
                <a:solidFill>
                  <a:schemeClr val="bg1"/>
                </a:solidFill>
              </a:rPr>
              <a:t>Преглед зелени показатели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517B69-2578-52F2-9E75-A90BE923E0B5}"/>
              </a:ext>
            </a:extLst>
          </p:cNvPr>
          <p:cNvSpPr txBox="1"/>
          <p:nvPr/>
        </p:nvSpPr>
        <p:spPr>
          <a:xfrm>
            <a:off x="5747917" y="198744"/>
            <a:ext cx="475173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k-MK" sz="1000" dirty="0">
                <a:solidFill>
                  <a:srgbClr val="002060"/>
                </a:solidFill>
              </a:rPr>
              <a:t>во милиони денари</a:t>
            </a:r>
            <a:endParaRPr lang="en-US" sz="1000" dirty="0"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3A4A661C-90BF-C91D-F134-23E87B5A6E8E}"/>
              </a:ext>
            </a:extLst>
          </p:cNvPr>
          <p:cNvSpPr/>
          <p:nvPr/>
        </p:nvSpPr>
        <p:spPr>
          <a:xfrm>
            <a:off x="0" y="1"/>
            <a:ext cx="4427984" cy="323172"/>
          </a:xfrm>
          <a:custGeom>
            <a:avLst/>
            <a:gdLst/>
            <a:ahLst/>
            <a:cxnLst/>
            <a:rect l="l" t="t" r="r" b="b"/>
            <a:pathLst>
              <a:path w="10439400" h="719455">
                <a:moveTo>
                  <a:pt x="10439400" y="0"/>
                </a:moveTo>
                <a:lnTo>
                  <a:pt x="0" y="0"/>
                </a:lnTo>
                <a:lnTo>
                  <a:pt x="0" y="719327"/>
                </a:lnTo>
                <a:lnTo>
                  <a:pt x="239776" y="702817"/>
                </a:lnTo>
                <a:lnTo>
                  <a:pt x="239776" y="239775"/>
                </a:lnTo>
                <a:lnTo>
                  <a:pt x="6959600" y="239775"/>
                </a:lnTo>
                <a:lnTo>
                  <a:pt x="10439400" y="0"/>
                </a:lnTo>
                <a:close/>
              </a:path>
            </a:pathLst>
          </a:cu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 wrap="square" lIns="0" tIns="0" rIns="0" bIns="0" rtlCol="0"/>
          <a:lstStyle/>
          <a:p>
            <a:endParaRPr dirty="0">
              <a:solidFill>
                <a:srgbClr val="FF99CC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9789AFD-27A5-7129-2915-19615BE96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260" y="121369"/>
            <a:ext cx="11999742" cy="678320"/>
          </a:xfrm>
        </p:spPr>
        <p:txBody>
          <a:bodyPr>
            <a:noAutofit/>
          </a:bodyPr>
          <a:lstStyle/>
          <a:p>
            <a:r>
              <a:rPr lang="mk-MK" sz="1400" b="1" dirty="0">
                <a:solidFill>
                  <a:srgbClr val="002060"/>
                </a:solidFill>
                <a:latin typeface="+mn-lt"/>
                <a:cs typeface="Aldhabi" panose="020B0604020202020204" pitchFamily="2" charset="-78"/>
              </a:rPr>
              <a:t>Македонски банкарски сектор</a:t>
            </a:r>
            <a:r>
              <a:rPr lang="en-GB" sz="1400" b="1" dirty="0">
                <a:solidFill>
                  <a:srgbClr val="002060"/>
                </a:solidFill>
                <a:latin typeface="+mn-lt"/>
                <a:cs typeface="Aldhabi" panose="020B0604020202020204" pitchFamily="2" charset="-78"/>
              </a:rPr>
              <a:t>: </a:t>
            </a:r>
            <a:br>
              <a:rPr lang="mk-MK" sz="1400" b="1" dirty="0">
                <a:solidFill>
                  <a:srgbClr val="002060"/>
                </a:solidFill>
                <a:latin typeface="+mn-lt"/>
                <a:cs typeface="Aldhabi" panose="020B0604020202020204" pitchFamily="2" charset="-78"/>
              </a:rPr>
            </a:br>
            <a:r>
              <a:rPr lang="mk-MK" sz="1400" b="1" dirty="0">
                <a:solidFill>
                  <a:srgbClr val="002060"/>
                </a:solidFill>
                <a:latin typeface="+mn-lt"/>
                <a:cs typeface="Aldhabi" panose="020B0604020202020204" pitchFamily="2" charset="-78"/>
              </a:rPr>
              <a:t>Кредити</a:t>
            </a:r>
            <a:endParaRPr lang="en-US" sz="1400" b="1" dirty="0">
              <a:solidFill>
                <a:srgbClr val="002060"/>
              </a:solidFill>
              <a:latin typeface="+mn-lt"/>
              <a:cs typeface="Aldhabi" panose="020B0604020202020204" pitchFamily="2" charset="-78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73300A6-9C92-482A-9D19-B03B52A3B16B}"/>
              </a:ext>
            </a:extLst>
          </p:cNvPr>
          <p:cNvSpPr txBox="1"/>
          <p:nvPr/>
        </p:nvSpPr>
        <p:spPr>
          <a:xfrm>
            <a:off x="11175592" y="554843"/>
            <a:ext cx="70476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mk-MK" sz="1000" b="1" dirty="0">
                <a:solidFill>
                  <a:srgbClr val="002060"/>
                </a:solidFill>
              </a:rPr>
              <a:t>4</a:t>
            </a:r>
            <a:r>
              <a:rPr lang="en-GB" sz="1000" b="1" dirty="0">
                <a:solidFill>
                  <a:srgbClr val="002060"/>
                </a:solidFill>
              </a:rPr>
              <a:t>Q 2023</a:t>
            </a:r>
            <a:endParaRPr lang="en-US" sz="1000" b="1" dirty="0">
              <a:solidFill>
                <a:srgbClr val="00206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0FDF8B8-9385-02A8-0E21-BDBD13C5BB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769" y="3961177"/>
            <a:ext cx="11463657" cy="2840668"/>
          </a:xfrm>
          <a:prstGeom prst="rect">
            <a:avLst/>
          </a:prstGeom>
        </p:spPr>
      </p:pic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727A7C91-45C7-CE20-7AE7-B419F322BB7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4017456"/>
              </p:ext>
            </p:extLst>
          </p:nvPr>
        </p:nvGraphicFramePr>
        <p:xfrm>
          <a:off x="6798365" y="639709"/>
          <a:ext cx="4943061" cy="3126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8337518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Olivera\Desktop\Logo MBA\logo MBA final-01.jpg">
            <a:extLst>
              <a:ext uri="{FF2B5EF4-FFF2-40B4-BE49-F238E27FC236}">
                <a16:creationId xmlns:a16="http://schemas.microsoft.com/office/drawing/2014/main" id="{6C9D34F9-F141-4915-B304-81A75A496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2506" y="37958"/>
            <a:ext cx="1139494" cy="710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D7A1BCF-71F4-33E9-A69D-7A22AD17E2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4679972"/>
              </p:ext>
            </p:extLst>
          </p:nvPr>
        </p:nvGraphicFramePr>
        <p:xfrm>
          <a:off x="6401172" y="921057"/>
          <a:ext cx="5221081" cy="1793689"/>
        </p:xfrm>
        <a:graphic>
          <a:graphicData uri="http://schemas.openxmlformats.org/drawingml/2006/table">
            <a:tbl>
              <a:tblPr/>
              <a:tblGrid>
                <a:gridCol w="2640505">
                  <a:extLst>
                    <a:ext uri="{9D8B030D-6E8A-4147-A177-3AD203B41FA5}">
                      <a16:colId xmlns:a16="http://schemas.microsoft.com/office/drawing/2014/main" val="115898314"/>
                    </a:ext>
                  </a:extLst>
                </a:gridCol>
                <a:gridCol w="177479">
                  <a:extLst>
                    <a:ext uri="{9D8B030D-6E8A-4147-A177-3AD203B41FA5}">
                      <a16:colId xmlns:a16="http://schemas.microsoft.com/office/drawing/2014/main" val="660407425"/>
                    </a:ext>
                  </a:extLst>
                </a:gridCol>
                <a:gridCol w="1167328">
                  <a:extLst>
                    <a:ext uri="{9D8B030D-6E8A-4147-A177-3AD203B41FA5}">
                      <a16:colId xmlns:a16="http://schemas.microsoft.com/office/drawing/2014/main" val="600732323"/>
                    </a:ext>
                  </a:extLst>
                </a:gridCol>
                <a:gridCol w="1235769">
                  <a:extLst>
                    <a:ext uri="{9D8B030D-6E8A-4147-A177-3AD203B41FA5}">
                      <a16:colId xmlns:a16="http://schemas.microsoft.com/office/drawing/2014/main" val="3984499240"/>
                    </a:ext>
                  </a:extLst>
                </a:gridCol>
              </a:tblGrid>
              <a:tr h="640330">
                <a:tc>
                  <a:txBody>
                    <a:bodyPr/>
                    <a:lstStyle/>
                    <a:p>
                      <a:pPr algn="ctr" fontAlgn="ctr"/>
                      <a:r>
                        <a:rPr lang="mk-MK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Индикатори за квалитет на кредитното портфолио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годишна промена </a:t>
                      </a:r>
                    </a:p>
                    <a:p>
                      <a:pPr algn="ctr" fontAlgn="b"/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(пп)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квартална промена (пп)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4378773"/>
                  </a:ext>
                </a:extLst>
              </a:tr>
              <a:tr h="513029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Нефункционални кредити / Вкупни кредити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mk-MK" sz="12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↓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-0.</a:t>
                      </a:r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-0.</a:t>
                      </a:r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05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6712209"/>
                  </a:ext>
                </a:extLst>
              </a:tr>
              <a:tr h="64033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Покриеност на нефункционалните кредити со исправката на вредност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k-MK" sz="1200" b="1" dirty="0">
                          <a:solidFill>
                            <a:srgbClr val="00FF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↑</a:t>
                      </a:r>
                      <a:endParaRPr lang="en-US" sz="12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72</a:t>
                      </a: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0.67</a:t>
                      </a:r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4090586"/>
                  </a:ext>
                </a:extLst>
              </a:tr>
            </a:tbl>
          </a:graphicData>
        </a:graphic>
      </p:graphicFrame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69EF027-A43A-ED7E-A80E-E0CFF95688CF}"/>
              </a:ext>
            </a:extLst>
          </p:cNvPr>
          <p:cNvSpPr/>
          <p:nvPr/>
        </p:nvSpPr>
        <p:spPr>
          <a:xfrm>
            <a:off x="225839" y="3993431"/>
            <a:ext cx="5870161" cy="274320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numCol="1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2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Нефункционалните кредити во однос на бруто кредитите изнесуваат </a:t>
            </a:r>
            <a:r>
              <a:rPr lang="mk-MK" sz="1200" b="1" i="1" dirty="0">
                <a:solidFill>
                  <a:schemeClr val="bg1"/>
                </a:solidFill>
                <a:latin typeface="Calibri" panose="020F0502020204030204"/>
              </a:rPr>
              <a:t>2,77</a:t>
            </a:r>
            <a:r>
              <a:rPr kumimoji="0" lang="mk-MK" sz="12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  <a:r>
              <a:rPr kumimoji="0" lang="en-GB" sz="12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mk-MK" sz="12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и бележат годишен пад од (-0,</a:t>
            </a:r>
            <a:r>
              <a:rPr kumimoji="0" lang="en-GB" sz="12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</a:t>
            </a:r>
            <a:r>
              <a:rPr kumimoji="0" lang="mk-MK" sz="12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  <a:r>
              <a:rPr lang="mk-MK" sz="1200" b="1" i="1" dirty="0">
                <a:solidFill>
                  <a:schemeClr val="bg1"/>
                </a:solidFill>
                <a:latin typeface="Calibri" panose="020F0502020204030204"/>
              </a:rPr>
              <a:t> </a:t>
            </a:r>
            <a:r>
              <a:rPr kumimoji="0" lang="mk-MK" sz="12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пп или (– 0,</a:t>
            </a:r>
            <a:r>
              <a:rPr kumimoji="0" lang="en-GB" sz="12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05</a:t>
            </a:r>
            <a:r>
              <a:rPr kumimoji="0" lang="mk-MK" sz="12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 пп квартално</a:t>
            </a:r>
          </a:p>
          <a:p>
            <a:pPr lvl="1" algn="just">
              <a:buFont typeface="Wingdings" panose="05000000000000000000" pitchFamily="2" charset="2"/>
              <a:buChar char="ü"/>
              <a:defRPr/>
            </a:pPr>
            <a:r>
              <a:rPr lang="mk-MK" sz="1200" dirty="0">
                <a:solidFill>
                  <a:schemeClr val="bg1"/>
                </a:solidFill>
                <a:latin typeface="Calibri" panose="020F0502020204030204"/>
              </a:rPr>
              <a:t>Учеството на нефункционалните кредити на домаќинствата во вкупните нефункционални кредити е 35%, додека нефинансиските друштва се 64% </a:t>
            </a:r>
            <a:endParaRPr kumimoji="0" lang="mk-MK" sz="120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mk-MK" sz="1200" b="1" u="none" strike="noStrike" kern="1200" cap="none" spc="0" normalizeH="0" baseline="0" noProof="0" dirty="0">
                <a:ln>
                  <a:noFill/>
                </a:ln>
                <a:solidFill>
                  <a:srgbClr val="FF99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ЕВРОЗОНА 2,</a:t>
            </a:r>
            <a:r>
              <a:rPr kumimoji="0" lang="en-GB" sz="1200" b="1" u="none" strike="noStrike" kern="1200" cap="none" spc="0" normalizeH="0" baseline="0" noProof="0" dirty="0">
                <a:ln>
                  <a:noFill/>
                </a:ln>
                <a:solidFill>
                  <a:srgbClr val="FF99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30</a:t>
            </a:r>
            <a:r>
              <a:rPr kumimoji="0" lang="mk-MK" sz="1200" b="1" u="none" strike="noStrike" kern="1200" cap="none" spc="0" normalizeH="0" baseline="0" noProof="0" dirty="0">
                <a:ln>
                  <a:noFill/>
                </a:ln>
                <a:solidFill>
                  <a:srgbClr val="FF99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mk-MK" sz="12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Покриеноста на нефункционалните кредити со исправка на вредност за нефункционални кредити изнесува </a:t>
            </a:r>
            <a:r>
              <a:rPr lang="en-GB" sz="1200" b="1" i="1" dirty="0">
                <a:solidFill>
                  <a:schemeClr val="bg1"/>
                </a:solidFill>
                <a:latin typeface="Calibri" panose="020F0502020204030204"/>
              </a:rPr>
              <a:t>70</a:t>
            </a:r>
            <a:r>
              <a:rPr kumimoji="0" lang="mk-MK" sz="12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</a:t>
            </a:r>
            <a:r>
              <a:rPr kumimoji="0" lang="en-GB" sz="12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</a:t>
            </a:r>
            <a:r>
              <a:rPr kumimoji="0" lang="mk-MK" sz="12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 и бележи годишен параст од </a:t>
            </a:r>
            <a:r>
              <a:rPr kumimoji="0" lang="en-GB" sz="12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  <a:r>
              <a:rPr lang="mk-MK" sz="1200" b="1" i="1" dirty="0">
                <a:solidFill>
                  <a:schemeClr val="bg1"/>
                </a:solidFill>
                <a:latin typeface="Calibri" panose="020F0502020204030204"/>
              </a:rPr>
              <a:t>,</a:t>
            </a:r>
            <a:r>
              <a:rPr lang="en-GB" sz="1200" b="1" i="1" dirty="0">
                <a:solidFill>
                  <a:schemeClr val="bg1"/>
                </a:solidFill>
                <a:latin typeface="Calibri" panose="020F0502020204030204"/>
              </a:rPr>
              <a:t>72</a:t>
            </a:r>
            <a:r>
              <a:rPr kumimoji="0" lang="mk-MK" sz="12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пп или </a:t>
            </a:r>
            <a:r>
              <a:rPr kumimoji="0" lang="en-GB" sz="12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0.67</a:t>
            </a:r>
            <a:r>
              <a:rPr kumimoji="0" lang="mk-MK" sz="12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пп на квартална основа.</a:t>
            </a:r>
          </a:p>
          <a:p>
            <a:pPr>
              <a:defRPr/>
            </a:pPr>
            <a:r>
              <a:rPr kumimoji="0" lang="mk-MK" sz="1200" b="1" u="none" strike="noStrike" kern="1200" cap="none" spc="0" normalizeH="0" baseline="0" noProof="0" dirty="0">
                <a:ln>
                  <a:noFill/>
                </a:ln>
                <a:solidFill>
                  <a:srgbClr val="FF99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ЕВРОЗОНА 40,</a:t>
            </a:r>
            <a:r>
              <a:rPr kumimoji="0" lang="en-GB" sz="1200" b="1" u="none" strike="noStrike" kern="1200" cap="none" spc="0" normalizeH="0" baseline="0" noProof="0" dirty="0">
                <a:ln>
                  <a:noFill/>
                </a:ln>
                <a:solidFill>
                  <a:srgbClr val="FF99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58</a:t>
            </a:r>
            <a:r>
              <a:rPr kumimoji="0" lang="mk-MK" sz="1200" b="1" u="none" strike="noStrike" kern="1200" cap="none" spc="0" normalizeH="0" baseline="0" noProof="0" dirty="0">
                <a:ln>
                  <a:noFill/>
                </a:ln>
                <a:solidFill>
                  <a:srgbClr val="FF99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endParaRPr lang="mk-MK" sz="1200" dirty="0">
              <a:solidFill>
                <a:srgbClr val="00B0F0"/>
              </a:solidFill>
            </a:endParaRP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mk-MK" sz="1200" dirty="0">
                <a:solidFill>
                  <a:srgbClr val="00B0F0"/>
                </a:solidFill>
              </a:rPr>
              <a:t>Извор</a:t>
            </a:r>
            <a:r>
              <a:rPr lang="en-GB" sz="1200" dirty="0">
                <a:solidFill>
                  <a:srgbClr val="00B0F0"/>
                </a:solidFill>
              </a:rPr>
              <a:t>: </a:t>
            </a:r>
            <a:r>
              <a:rPr lang="mk-MK" sz="1200" dirty="0">
                <a:solidFill>
                  <a:srgbClr val="00B0F0"/>
                </a:solidFill>
              </a:rPr>
              <a:t>Народна Банка</a:t>
            </a: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200" dirty="0">
                <a:solidFill>
                  <a:srgbClr val="00B0F0"/>
                </a:solidFill>
              </a:rPr>
              <a:t>Податоци и показатели за банкарскиот систем на Република Северна Македонија, ИЗВЕШТАЈ ЗА РИЗИЦИТЕ ВО БАНКАРСКИОТ СИСТЕМ НА РС МАКЕДОНИЈА анекс 5</a:t>
            </a: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200" b="0" i="0" u="none" strike="noStrike" dirty="0">
                <a:solidFill>
                  <a:srgbClr val="00B0F0"/>
                </a:solidFill>
                <a:effectLst/>
              </a:rPr>
              <a:t>European Central Bank</a:t>
            </a:r>
            <a:r>
              <a:rPr lang="ru-RU" sz="1200" b="1" dirty="0">
                <a:solidFill>
                  <a:srgbClr val="00B0F0"/>
                </a:solidFill>
              </a:rPr>
              <a:t>│</a:t>
            </a:r>
            <a:r>
              <a:rPr lang="en-GB" sz="1200" b="0" i="0" u="none" strike="noStrike" dirty="0">
                <a:solidFill>
                  <a:srgbClr val="00B0F0"/>
                </a:solidFill>
                <a:effectLst/>
              </a:rPr>
              <a:t>Banking supervision</a:t>
            </a:r>
            <a:r>
              <a:rPr lang="en-GB" sz="1200" dirty="0">
                <a:solidFill>
                  <a:srgbClr val="00B0F0"/>
                </a:solidFill>
              </a:rPr>
              <a:t> </a:t>
            </a:r>
            <a:endParaRPr lang="en-GB" sz="1200" i="1" dirty="0">
              <a:solidFill>
                <a:srgbClr val="00B0F0"/>
              </a:solidFill>
            </a:endParaRPr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F934C33A-D50E-722D-9AC7-E7B133FF401C}"/>
              </a:ext>
            </a:extLst>
          </p:cNvPr>
          <p:cNvSpPr/>
          <p:nvPr/>
        </p:nvSpPr>
        <p:spPr>
          <a:xfrm>
            <a:off x="0" y="1"/>
            <a:ext cx="4427984" cy="323172"/>
          </a:xfrm>
          <a:custGeom>
            <a:avLst/>
            <a:gdLst/>
            <a:ahLst/>
            <a:cxnLst/>
            <a:rect l="l" t="t" r="r" b="b"/>
            <a:pathLst>
              <a:path w="10439400" h="719455">
                <a:moveTo>
                  <a:pt x="10439400" y="0"/>
                </a:moveTo>
                <a:lnTo>
                  <a:pt x="0" y="0"/>
                </a:lnTo>
                <a:lnTo>
                  <a:pt x="0" y="719327"/>
                </a:lnTo>
                <a:lnTo>
                  <a:pt x="239776" y="702817"/>
                </a:lnTo>
                <a:lnTo>
                  <a:pt x="239776" y="239775"/>
                </a:lnTo>
                <a:lnTo>
                  <a:pt x="6959600" y="239775"/>
                </a:lnTo>
                <a:lnTo>
                  <a:pt x="10439400" y="0"/>
                </a:lnTo>
                <a:close/>
              </a:path>
            </a:pathLst>
          </a:cu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 wrap="square" lIns="0" tIns="0" rIns="0" bIns="0" rtlCol="0"/>
          <a:lstStyle/>
          <a:p>
            <a:endParaRPr dirty="0">
              <a:solidFill>
                <a:srgbClr val="FF99CC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58EA8D5-DB10-57E0-6F59-EC07B37EA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260" y="121369"/>
            <a:ext cx="11999742" cy="678320"/>
          </a:xfrm>
        </p:spPr>
        <p:txBody>
          <a:bodyPr>
            <a:noAutofit/>
          </a:bodyPr>
          <a:lstStyle/>
          <a:p>
            <a:br>
              <a:rPr lang="mk-MK" sz="1400" b="1" dirty="0">
                <a:solidFill>
                  <a:srgbClr val="002060"/>
                </a:solidFill>
                <a:latin typeface="+mn-lt"/>
                <a:cs typeface="Aldhabi" panose="020B0604020202020204" pitchFamily="2" charset="-78"/>
              </a:rPr>
            </a:br>
            <a:r>
              <a:rPr lang="mk-MK" sz="1400" b="1" dirty="0">
                <a:solidFill>
                  <a:srgbClr val="002060"/>
                </a:solidFill>
                <a:latin typeface="+mn-lt"/>
                <a:cs typeface="Aldhabi" panose="020B0604020202020204" pitchFamily="2" charset="-78"/>
              </a:rPr>
              <a:t>Македонски банкарски сектор</a:t>
            </a:r>
            <a:r>
              <a:rPr lang="en-GB" sz="1400" b="1" dirty="0">
                <a:solidFill>
                  <a:srgbClr val="002060"/>
                </a:solidFill>
                <a:latin typeface="+mn-lt"/>
                <a:cs typeface="Aldhabi" panose="020B0604020202020204" pitchFamily="2" charset="-78"/>
              </a:rPr>
              <a:t>: </a:t>
            </a:r>
            <a:br>
              <a:rPr lang="mk-MK" sz="1400" b="1" dirty="0">
                <a:solidFill>
                  <a:srgbClr val="002060"/>
                </a:solidFill>
                <a:latin typeface="+mn-lt"/>
                <a:cs typeface="Aldhabi" panose="020B0604020202020204" pitchFamily="2" charset="-78"/>
              </a:rPr>
            </a:br>
            <a:r>
              <a:rPr lang="mk-MK" sz="1400" b="1" dirty="0">
                <a:solidFill>
                  <a:srgbClr val="002060"/>
                </a:solidFill>
                <a:latin typeface="+mn-lt"/>
                <a:cs typeface="Aldhabi" panose="020B0604020202020204" pitchFamily="2" charset="-78"/>
              </a:rPr>
              <a:t>Кредити</a:t>
            </a:r>
            <a:endParaRPr lang="en-US" sz="1400" b="1" dirty="0">
              <a:solidFill>
                <a:srgbClr val="002060"/>
              </a:solidFill>
              <a:latin typeface="+mn-lt"/>
              <a:cs typeface="Aldhabi" panose="020B0604020202020204" pitchFamily="2" charset="-7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9E6981-B2F9-9398-BA11-CF53351E1296}"/>
              </a:ext>
            </a:extLst>
          </p:cNvPr>
          <p:cNvSpPr txBox="1"/>
          <p:nvPr/>
        </p:nvSpPr>
        <p:spPr>
          <a:xfrm>
            <a:off x="11175592" y="554843"/>
            <a:ext cx="70476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mk-MK" sz="1000" b="1" dirty="0">
                <a:solidFill>
                  <a:srgbClr val="002060"/>
                </a:solidFill>
              </a:rPr>
              <a:t>4</a:t>
            </a:r>
            <a:r>
              <a:rPr lang="en-GB" sz="1000" b="1" dirty="0">
                <a:solidFill>
                  <a:srgbClr val="002060"/>
                </a:solidFill>
              </a:rPr>
              <a:t>Q 2023</a:t>
            </a:r>
            <a:endParaRPr lang="en-US" sz="1000" b="1" dirty="0">
              <a:solidFill>
                <a:srgbClr val="002060"/>
              </a:solidFill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2B00-00000A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2298324"/>
              </p:ext>
            </p:extLst>
          </p:nvPr>
        </p:nvGraphicFramePr>
        <p:xfrm>
          <a:off x="344302" y="921057"/>
          <a:ext cx="5632428" cy="27100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F906824-91F3-9605-E8D6-1C9453072A2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655869"/>
              </p:ext>
            </p:extLst>
          </p:nvPr>
        </p:nvGraphicFramePr>
        <p:xfrm>
          <a:off x="6401171" y="3836956"/>
          <a:ext cx="5221081" cy="2899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3368931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6">
            <a:extLst>
              <a:ext uri="{FF2B5EF4-FFF2-40B4-BE49-F238E27FC236}">
                <a16:creationId xmlns:a16="http://schemas.microsoft.com/office/drawing/2014/main" id="{18DACE59-E83F-4419-BDA8-06A4FBE59298}"/>
              </a:ext>
            </a:extLst>
          </p:cNvPr>
          <p:cNvSpPr>
            <a:spLocks noGrp="1" noChangeArrowheads="1"/>
          </p:cNvSpPr>
          <p:nvPr>
            <p:ph sz="quarter" idx="4"/>
          </p:nvPr>
        </p:nvSpPr>
        <p:spPr bwMode="gray">
          <a:xfrm>
            <a:off x="5036234" y="3901451"/>
            <a:ext cx="6949440" cy="2808676"/>
          </a:xfrm>
          <a:prstGeom prst="roundRect">
            <a:avLst>
              <a:gd name="adj" fmla="val 20745"/>
            </a:avLst>
          </a:prstGeom>
          <a:solidFill>
            <a:srgbClr val="002060"/>
          </a:solidFill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numCol="2" anchor="ctr">
            <a:noAutofit/>
          </a:bodyPr>
          <a:lstStyle/>
          <a:p>
            <a:pPr algn="just" fontAlgn="t">
              <a:lnSpc>
                <a:spcPct val="100000"/>
              </a:lnSpc>
              <a:spcBef>
                <a:spcPts val="0"/>
              </a:spcBef>
            </a:pPr>
            <a:r>
              <a:rPr lang="ru-RU" sz="1200" dirty="0">
                <a:solidFill>
                  <a:schemeClr val="bg1"/>
                </a:solidFill>
              </a:rPr>
              <a:t>Во структурата на изворите на финансирање на</a:t>
            </a:r>
            <a:r>
              <a:rPr lang="en-GB" sz="1200" dirty="0">
                <a:solidFill>
                  <a:schemeClr val="bg1"/>
                </a:solidFill>
              </a:rPr>
              <a:t> </a:t>
            </a:r>
            <a:r>
              <a:rPr lang="ru-RU" sz="1200" dirty="0">
                <a:solidFill>
                  <a:schemeClr val="bg1"/>
                </a:solidFill>
              </a:rPr>
              <a:t>банките</a:t>
            </a:r>
            <a:r>
              <a:rPr lang="en-GB" sz="1200" dirty="0">
                <a:solidFill>
                  <a:schemeClr val="bg1"/>
                </a:solidFill>
              </a:rPr>
              <a:t> </a:t>
            </a:r>
            <a:r>
              <a:rPr lang="ru-RU" sz="1200" dirty="0">
                <a:solidFill>
                  <a:schemeClr val="bg1"/>
                </a:solidFill>
              </a:rPr>
              <a:t>доминираат депозитите кои учествуваат со 73% или </a:t>
            </a:r>
            <a:r>
              <a:rPr lang="mk-MK" sz="1200" dirty="0">
                <a:solidFill>
                  <a:schemeClr val="bg1"/>
                </a:solidFill>
              </a:rPr>
              <a:t>5</a:t>
            </a:r>
            <a:r>
              <a:rPr lang="en-GB" sz="1200" dirty="0">
                <a:solidFill>
                  <a:schemeClr val="bg1"/>
                </a:solidFill>
              </a:rPr>
              <a:t>39.602 </a:t>
            </a:r>
            <a:r>
              <a:rPr lang="ru-RU" sz="1200" dirty="0">
                <a:solidFill>
                  <a:schemeClr val="bg1"/>
                </a:solidFill>
              </a:rPr>
              <a:t>милиони денари. Во однос на мината година бележат пораст од </a:t>
            </a:r>
            <a:r>
              <a:rPr lang="mk-MK" sz="1200" dirty="0">
                <a:solidFill>
                  <a:schemeClr val="bg1"/>
                </a:solidFill>
              </a:rPr>
              <a:t>9.</a:t>
            </a:r>
            <a:r>
              <a:rPr lang="en-GB" sz="1200" dirty="0">
                <a:solidFill>
                  <a:schemeClr val="bg1"/>
                </a:solidFill>
              </a:rPr>
              <a:t>2</a:t>
            </a:r>
            <a:r>
              <a:rPr lang="ru-RU" sz="1200" dirty="0">
                <a:solidFill>
                  <a:schemeClr val="bg1"/>
                </a:solidFill>
              </a:rPr>
              <a:t>% или </a:t>
            </a:r>
            <a:r>
              <a:rPr lang="en-GB" sz="1200" dirty="0">
                <a:solidFill>
                  <a:schemeClr val="bg1"/>
                </a:solidFill>
              </a:rPr>
              <a:t>4.5</a:t>
            </a:r>
            <a:r>
              <a:rPr lang="ru-RU" sz="1200" dirty="0">
                <a:solidFill>
                  <a:schemeClr val="bg1"/>
                </a:solidFill>
              </a:rPr>
              <a:t>% на квартална основа</a:t>
            </a:r>
          </a:p>
          <a:p>
            <a:pPr algn="just" fontAlgn="t">
              <a:lnSpc>
                <a:spcPct val="100000"/>
              </a:lnSpc>
              <a:spcBef>
                <a:spcPts val="0"/>
              </a:spcBef>
            </a:pPr>
            <a:r>
              <a:rPr lang="ru-RU" sz="1200" dirty="0">
                <a:solidFill>
                  <a:schemeClr val="bg1"/>
                </a:solidFill>
              </a:rPr>
              <a:t>Капиталот и резервите учествуваат со 13% или </a:t>
            </a:r>
            <a:r>
              <a:rPr lang="en-GB" sz="1200" dirty="0">
                <a:solidFill>
                  <a:schemeClr val="bg1"/>
                </a:solidFill>
              </a:rPr>
              <a:t>92.910</a:t>
            </a:r>
            <a:r>
              <a:rPr lang="ru-RU" sz="1200" dirty="0">
                <a:solidFill>
                  <a:schemeClr val="bg1"/>
                </a:solidFill>
              </a:rPr>
              <a:t> мил.денари, бележат годишен пораст од </a:t>
            </a:r>
            <a:r>
              <a:rPr lang="en-GB" sz="1200" dirty="0">
                <a:solidFill>
                  <a:schemeClr val="bg1"/>
                </a:solidFill>
              </a:rPr>
              <a:t>10.1</a:t>
            </a:r>
            <a:r>
              <a:rPr lang="ru-RU" sz="1200" dirty="0">
                <a:solidFill>
                  <a:schemeClr val="bg1"/>
                </a:solidFill>
              </a:rPr>
              <a:t>% или </a:t>
            </a:r>
            <a:r>
              <a:rPr lang="en-GB" sz="1200" dirty="0">
                <a:solidFill>
                  <a:schemeClr val="bg1"/>
                </a:solidFill>
              </a:rPr>
              <a:t>0.4</a:t>
            </a:r>
            <a:r>
              <a:rPr lang="ru-RU" sz="1200" dirty="0">
                <a:solidFill>
                  <a:schemeClr val="bg1"/>
                </a:solidFill>
              </a:rPr>
              <a:t>% кварталн</a:t>
            </a:r>
            <a:r>
              <a:rPr lang="en-GB" sz="1200" dirty="0">
                <a:solidFill>
                  <a:schemeClr val="bg1"/>
                </a:solidFill>
              </a:rPr>
              <a:t>o</a:t>
            </a:r>
            <a:endParaRPr lang="ru-RU" sz="1200" dirty="0">
              <a:solidFill>
                <a:schemeClr val="bg1"/>
              </a:solidFill>
            </a:endParaRPr>
          </a:p>
          <a:p>
            <a:pPr algn="just" fontAlgn="t">
              <a:lnSpc>
                <a:spcPct val="100000"/>
              </a:lnSpc>
              <a:spcBef>
                <a:spcPts val="0"/>
              </a:spcBef>
            </a:pPr>
            <a:r>
              <a:rPr lang="ru-RU" sz="1200" dirty="0">
                <a:solidFill>
                  <a:schemeClr val="bg1"/>
                </a:solidFill>
              </a:rPr>
              <a:t>Адекватноста на капиталот изнесува 18,</a:t>
            </a:r>
            <a:r>
              <a:rPr lang="en-GB" sz="1200" dirty="0">
                <a:solidFill>
                  <a:schemeClr val="bg1"/>
                </a:solidFill>
              </a:rPr>
              <a:t>10</a:t>
            </a:r>
            <a:r>
              <a:rPr lang="ru-RU" sz="1200" dirty="0">
                <a:solidFill>
                  <a:schemeClr val="bg1"/>
                </a:solidFill>
              </a:rPr>
              <a:t>% </a:t>
            </a:r>
            <a:r>
              <a:rPr lang="mk-MK" sz="1200" dirty="0">
                <a:solidFill>
                  <a:schemeClr val="bg1"/>
                </a:solidFill>
              </a:rPr>
              <a:t>бележи пораст од </a:t>
            </a:r>
            <a:r>
              <a:rPr lang="en-GB" sz="1200" dirty="0">
                <a:solidFill>
                  <a:schemeClr val="bg1"/>
                </a:solidFill>
              </a:rPr>
              <a:t>0</a:t>
            </a:r>
            <a:r>
              <a:rPr lang="mk-MK" sz="1200" dirty="0">
                <a:solidFill>
                  <a:schemeClr val="bg1"/>
                </a:solidFill>
              </a:rPr>
              <a:t>,</a:t>
            </a:r>
            <a:r>
              <a:rPr lang="en-GB" sz="1200" dirty="0">
                <a:solidFill>
                  <a:schemeClr val="bg1"/>
                </a:solidFill>
              </a:rPr>
              <a:t>4</a:t>
            </a:r>
            <a:r>
              <a:rPr lang="mk-MK" sz="1200" dirty="0">
                <a:solidFill>
                  <a:schemeClr val="bg1"/>
                </a:solidFill>
              </a:rPr>
              <a:t> пп во однос на    </a:t>
            </a:r>
            <a:r>
              <a:rPr lang="ru-RU" sz="1200" dirty="0">
                <a:solidFill>
                  <a:schemeClr val="bg1"/>
                </a:solidFill>
              </a:rPr>
              <a:t>минатата година односно </a:t>
            </a:r>
            <a:r>
              <a:rPr lang="mk-MK" sz="1200" dirty="0">
                <a:solidFill>
                  <a:schemeClr val="bg1"/>
                </a:solidFill>
              </a:rPr>
              <a:t>пад од (-</a:t>
            </a:r>
            <a:r>
              <a:rPr lang="ru-RU" sz="1200" dirty="0">
                <a:solidFill>
                  <a:schemeClr val="bg1"/>
                </a:solidFill>
              </a:rPr>
              <a:t>0.</a:t>
            </a:r>
            <a:r>
              <a:rPr lang="en-GB" sz="1200" dirty="0">
                <a:solidFill>
                  <a:schemeClr val="bg1"/>
                </a:solidFill>
              </a:rPr>
              <a:t>3</a:t>
            </a:r>
            <a:r>
              <a:rPr lang="mk-MK" sz="1200" dirty="0">
                <a:solidFill>
                  <a:schemeClr val="bg1"/>
                </a:solidFill>
              </a:rPr>
              <a:t>)</a:t>
            </a:r>
            <a:r>
              <a:rPr lang="ru-RU" sz="1200" dirty="0">
                <a:solidFill>
                  <a:schemeClr val="bg1"/>
                </a:solidFill>
              </a:rPr>
              <a:t> пп на квартална основа</a:t>
            </a:r>
            <a:r>
              <a:rPr lang="en-GB" sz="1200" dirty="0">
                <a:solidFill>
                  <a:schemeClr val="bg1"/>
                </a:solidFill>
              </a:rPr>
              <a:t>,</a:t>
            </a:r>
            <a:r>
              <a:rPr lang="ru-RU" sz="1200" dirty="0">
                <a:solidFill>
                  <a:schemeClr val="bg1"/>
                </a:solidFill>
              </a:rPr>
              <a:t> истото укажува на</a:t>
            </a:r>
            <a:r>
              <a:rPr lang="en-GB" sz="1200" dirty="0">
                <a:solidFill>
                  <a:schemeClr val="bg1"/>
                </a:solidFill>
              </a:rPr>
              <a:t> </a:t>
            </a:r>
            <a:r>
              <a:rPr lang="mk-MK" sz="1200" dirty="0">
                <a:solidFill>
                  <a:schemeClr val="bg1"/>
                </a:solidFill>
              </a:rPr>
              <a:t>к</a:t>
            </a:r>
            <a:r>
              <a:rPr lang="ru-RU" sz="1200" dirty="0">
                <a:solidFill>
                  <a:schemeClr val="bg1"/>
                </a:solidFill>
              </a:rPr>
              <a:t>апацитет за покривање на ризиците од работењето од страна на банките како и на</a:t>
            </a:r>
            <a:r>
              <a:rPr lang="en-GB" sz="1200" dirty="0">
                <a:solidFill>
                  <a:schemeClr val="bg1"/>
                </a:solidFill>
              </a:rPr>
              <a:t> </a:t>
            </a:r>
            <a:r>
              <a:rPr lang="ru-RU" sz="1200" dirty="0">
                <a:solidFill>
                  <a:schemeClr val="bg1"/>
                </a:solidFill>
              </a:rPr>
              <a:t>стабилно ниво на солвентност на банкарскиот сектор</a:t>
            </a:r>
            <a:endParaRPr lang="en-GB" sz="1200" dirty="0">
              <a:solidFill>
                <a:schemeClr val="bg1"/>
              </a:solidFill>
            </a:endParaRPr>
          </a:p>
          <a:p>
            <a:pPr algn="just" fontAlgn="t">
              <a:lnSpc>
                <a:spcPct val="100000"/>
              </a:lnSpc>
              <a:spcBef>
                <a:spcPts val="0"/>
              </a:spcBef>
            </a:pPr>
            <a:r>
              <a:rPr kumimoji="0" lang="mk-MK" sz="1200" b="1" u="none" strike="noStrike" kern="1200" cap="none" spc="0" normalizeH="0" baseline="0" noProof="0" dirty="0">
                <a:ln>
                  <a:noFill/>
                </a:ln>
                <a:solidFill>
                  <a:srgbClr val="FF99C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ЕВРОЗОНА </a:t>
            </a:r>
            <a:r>
              <a:rPr kumimoji="0" lang="en-GB" sz="1200" b="1" u="none" strike="noStrike" kern="1200" cap="none" spc="0" normalizeH="0" baseline="0" noProof="0" dirty="0">
                <a:ln>
                  <a:noFill/>
                </a:ln>
                <a:solidFill>
                  <a:srgbClr val="FF99C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15.</a:t>
            </a:r>
            <a:r>
              <a:rPr lang="mk-MK" sz="1200" b="1" dirty="0">
                <a:solidFill>
                  <a:srgbClr val="FF99CC"/>
                </a:solidFill>
                <a:latin typeface="Calibri" panose="020F0502020204030204"/>
              </a:rPr>
              <a:t>73</a:t>
            </a:r>
            <a:r>
              <a:rPr kumimoji="0" lang="mk-MK" sz="1200" b="1" u="none" strike="noStrike" kern="1200" cap="none" spc="0" normalizeH="0" baseline="0" noProof="0" dirty="0">
                <a:ln>
                  <a:noFill/>
                </a:ln>
                <a:solidFill>
                  <a:srgbClr val="FF99C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%</a:t>
            </a: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mk-MK" sz="1200" dirty="0">
                <a:solidFill>
                  <a:schemeClr val="bg1"/>
                </a:solidFill>
              </a:rPr>
              <a:t>	Извор</a:t>
            </a:r>
            <a:r>
              <a:rPr lang="en-GB" sz="1200" dirty="0">
                <a:solidFill>
                  <a:schemeClr val="bg1"/>
                </a:solidFill>
              </a:rPr>
              <a:t>: </a:t>
            </a:r>
            <a:endParaRPr lang="mk-MK" sz="1200" dirty="0">
              <a:solidFill>
                <a:schemeClr val="bg1"/>
              </a:solidFill>
            </a:endParaRP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mk-MK" sz="1200" dirty="0">
                <a:solidFill>
                  <a:schemeClr val="bg1"/>
                </a:solidFill>
              </a:rPr>
              <a:t>	Народна Банка</a:t>
            </a: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mk-MK" sz="1200" dirty="0">
                <a:solidFill>
                  <a:schemeClr val="bg1"/>
                </a:solidFill>
              </a:rPr>
              <a:t>	</a:t>
            </a:r>
            <a:r>
              <a:rPr lang="ru-RU" sz="1200" dirty="0">
                <a:solidFill>
                  <a:schemeClr val="bg1"/>
                </a:solidFill>
              </a:rPr>
              <a:t>Податоци и показатели за 	банкарскиот систем на Република 	Северна Македонија, </a:t>
            </a: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200" dirty="0">
                <a:solidFill>
                  <a:schemeClr val="bg1"/>
                </a:solidFill>
              </a:rPr>
              <a:t>	ИЗВЕШТАЈ ЗА РИЗИЦИТЕ ВО  	БАНКАРСКИОТ СИСТЕМ НА РС 	МАКЕДОНИЈА</a:t>
            </a: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200" b="0" i="0" u="none" strike="noStrike" dirty="0">
                <a:solidFill>
                  <a:schemeClr val="bg1"/>
                </a:solidFill>
                <a:effectLst/>
              </a:rPr>
              <a:t>	</a:t>
            </a:r>
            <a:r>
              <a:rPr lang="en-GB" sz="1200" b="0" i="0" u="none" strike="noStrike" dirty="0">
                <a:solidFill>
                  <a:schemeClr val="bg1"/>
                </a:solidFill>
                <a:effectLst/>
              </a:rPr>
              <a:t>European Central Bank</a:t>
            </a:r>
            <a:r>
              <a:rPr lang="ru-RU" sz="1200" b="1" dirty="0">
                <a:solidFill>
                  <a:schemeClr val="bg1"/>
                </a:solidFill>
              </a:rPr>
              <a:t>│</a:t>
            </a:r>
            <a:r>
              <a:rPr lang="en-GB" sz="1200" b="0" i="0" u="none" strike="noStrike" dirty="0">
                <a:solidFill>
                  <a:schemeClr val="bg1"/>
                </a:solidFill>
                <a:effectLst/>
              </a:rPr>
              <a:t>Banking</a:t>
            </a:r>
            <a:r>
              <a:rPr lang="mk-MK" sz="1200" b="0" i="0" u="none" strike="noStrike" dirty="0">
                <a:solidFill>
                  <a:schemeClr val="bg1"/>
                </a:solidFill>
                <a:effectLst/>
              </a:rPr>
              <a:t> 	</a:t>
            </a:r>
            <a:r>
              <a:rPr lang="en-GB" sz="1200" b="0" i="0" u="none" strike="noStrike" dirty="0">
                <a:solidFill>
                  <a:schemeClr val="bg1"/>
                </a:solidFill>
                <a:effectLst/>
              </a:rPr>
              <a:t>supervision</a:t>
            </a:r>
            <a:endParaRPr lang="en-GB" sz="1200" dirty="0">
              <a:solidFill>
                <a:schemeClr val="bg1"/>
              </a:solidFill>
            </a:endParaRPr>
          </a:p>
        </p:txBody>
      </p:sp>
      <p:pic>
        <p:nvPicPr>
          <p:cNvPr id="12" name="Picture 2" descr="C:\Users\Olivera\Desktop\Logo MBA\logo MBA final-01.jpg">
            <a:extLst>
              <a:ext uri="{FF2B5EF4-FFF2-40B4-BE49-F238E27FC236}">
                <a16:creationId xmlns:a16="http://schemas.microsoft.com/office/drawing/2014/main" id="{6C9D34F9-F141-4915-B304-81A75A496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2506" y="0"/>
            <a:ext cx="1139494" cy="710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34EC46BD-C29B-DA76-7C6D-89BED187C0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6428379"/>
              </p:ext>
            </p:extLst>
          </p:nvPr>
        </p:nvGraphicFramePr>
        <p:xfrm>
          <a:off x="290352" y="900857"/>
          <a:ext cx="5435201" cy="2285476"/>
        </p:xfrm>
        <a:graphic>
          <a:graphicData uri="http://schemas.openxmlformats.org/drawingml/2006/table">
            <a:tbl>
              <a:tblPr/>
              <a:tblGrid>
                <a:gridCol w="1021620">
                  <a:extLst>
                    <a:ext uri="{9D8B030D-6E8A-4147-A177-3AD203B41FA5}">
                      <a16:colId xmlns:a16="http://schemas.microsoft.com/office/drawing/2014/main" val="2371310569"/>
                    </a:ext>
                  </a:extLst>
                </a:gridCol>
                <a:gridCol w="546657">
                  <a:extLst>
                    <a:ext uri="{9D8B030D-6E8A-4147-A177-3AD203B41FA5}">
                      <a16:colId xmlns:a16="http://schemas.microsoft.com/office/drawing/2014/main" val="1970483407"/>
                    </a:ext>
                  </a:extLst>
                </a:gridCol>
                <a:gridCol w="546657">
                  <a:extLst>
                    <a:ext uri="{9D8B030D-6E8A-4147-A177-3AD203B41FA5}">
                      <a16:colId xmlns:a16="http://schemas.microsoft.com/office/drawing/2014/main" val="1551145318"/>
                    </a:ext>
                  </a:extLst>
                </a:gridCol>
                <a:gridCol w="546657">
                  <a:extLst>
                    <a:ext uri="{9D8B030D-6E8A-4147-A177-3AD203B41FA5}">
                      <a16:colId xmlns:a16="http://schemas.microsoft.com/office/drawing/2014/main" val="1757271263"/>
                    </a:ext>
                  </a:extLst>
                </a:gridCol>
                <a:gridCol w="546657">
                  <a:extLst>
                    <a:ext uri="{9D8B030D-6E8A-4147-A177-3AD203B41FA5}">
                      <a16:colId xmlns:a16="http://schemas.microsoft.com/office/drawing/2014/main" val="3876938482"/>
                    </a:ext>
                  </a:extLst>
                </a:gridCol>
                <a:gridCol w="546657">
                  <a:extLst>
                    <a:ext uri="{9D8B030D-6E8A-4147-A177-3AD203B41FA5}">
                      <a16:colId xmlns:a16="http://schemas.microsoft.com/office/drawing/2014/main" val="1313843904"/>
                    </a:ext>
                  </a:extLst>
                </a:gridCol>
                <a:gridCol w="241962">
                  <a:extLst>
                    <a:ext uri="{9D8B030D-6E8A-4147-A177-3AD203B41FA5}">
                      <a16:colId xmlns:a16="http://schemas.microsoft.com/office/drawing/2014/main" val="3207654719"/>
                    </a:ext>
                  </a:extLst>
                </a:gridCol>
                <a:gridCol w="719167">
                  <a:extLst>
                    <a:ext uri="{9D8B030D-6E8A-4147-A177-3AD203B41FA5}">
                      <a16:colId xmlns:a16="http://schemas.microsoft.com/office/drawing/2014/main" val="1288476619"/>
                    </a:ext>
                  </a:extLst>
                </a:gridCol>
                <a:gridCol w="719167">
                  <a:extLst>
                    <a:ext uri="{9D8B030D-6E8A-4147-A177-3AD203B41FA5}">
                      <a16:colId xmlns:a16="http://schemas.microsoft.com/office/drawing/2014/main" val="2443439902"/>
                    </a:ext>
                  </a:extLst>
                </a:gridCol>
              </a:tblGrid>
              <a:tr h="629290">
                <a:tc>
                  <a:txBody>
                    <a:bodyPr/>
                    <a:lstStyle/>
                    <a:p>
                      <a:pPr algn="ctr" fontAlgn="ctr"/>
                      <a:r>
                        <a:rPr lang="mk-MK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Структура на изворите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12/2022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k-MK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</a:t>
                      </a:r>
                      <a:r>
                        <a:rPr lang="en-US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/202</a:t>
                      </a:r>
                      <a:r>
                        <a:rPr lang="mk-MK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en-US" sz="10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k-MK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</a:t>
                      </a:r>
                      <a:r>
                        <a:rPr lang="en-US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/202</a:t>
                      </a:r>
                      <a:r>
                        <a:rPr lang="mk-MK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en-US" sz="10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9</a:t>
                      </a:r>
                      <a:r>
                        <a:rPr lang="en-US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/202</a:t>
                      </a:r>
                      <a:r>
                        <a:rPr lang="mk-MK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en-US" sz="10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12/202</a:t>
                      </a:r>
                      <a:r>
                        <a:rPr lang="mk-MK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en-US" sz="10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годишна промена 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квартална промена 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1681012"/>
                  </a:ext>
                </a:extLst>
              </a:tr>
              <a:tr h="488166">
                <a:tc>
                  <a:txBody>
                    <a:bodyPr/>
                    <a:lstStyle/>
                    <a:p>
                      <a:pPr algn="l" fontAlgn="ctr"/>
                      <a:r>
                        <a:rPr lang="mk-MK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Депозити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493,955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490.137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509,826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516,317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539,602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mk-MK" sz="1100" b="1" dirty="0">
                          <a:solidFill>
                            <a:srgbClr val="00FF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↑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9.2%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4.5%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5252192"/>
                  </a:ext>
                </a:extLst>
              </a:tr>
              <a:tr h="398925">
                <a:tc>
                  <a:txBody>
                    <a:bodyPr/>
                    <a:lstStyle/>
                    <a:p>
                      <a:pPr algn="l" fontAlgn="ctr"/>
                      <a:r>
                        <a:rPr lang="mk-MK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Капитал и резерви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84</a:t>
                      </a:r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.</a:t>
                      </a: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36</a:t>
                      </a:r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87.996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89,731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          92,561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92,910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mk-MK" sz="1100" b="1" dirty="0">
                          <a:solidFill>
                            <a:srgbClr val="00FF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↑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10.1%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0.4%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1224086"/>
                  </a:ext>
                </a:extLst>
              </a:tr>
              <a:tr h="398925">
                <a:tc>
                  <a:txBody>
                    <a:bodyPr/>
                    <a:lstStyle/>
                    <a:p>
                      <a:pPr algn="l" fontAlgn="ctr"/>
                      <a:r>
                        <a:rPr lang="mk-MK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Останата пасива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105,939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            97,758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99,503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94,911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114,227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>
                          <a:solidFill>
                            <a:srgbClr val="00FF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 </a:t>
                      </a:r>
                      <a:r>
                        <a:rPr lang="mk-MK" sz="1100" b="1" dirty="0">
                          <a:solidFill>
                            <a:srgbClr val="00FF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↑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7.8%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20.4%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4667135"/>
                  </a:ext>
                </a:extLst>
              </a:tr>
              <a:tr h="370170">
                <a:tc>
                  <a:txBody>
                    <a:bodyPr/>
                    <a:lstStyle/>
                    <a:p>
                      <a:pPr algn="l" fontAlgn="ctr"/>
                      <a:r>
                        <a:rPr lang="mk-MK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Пасива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684,255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          675,891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mk-MK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  <a:p>
                      <a:pPr algn="r" fontAlgn="ctr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699,060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703,78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9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746,739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mk-MK" sz="1100" b="1" dirty="0">
                          <a:solidFill>
                            <a:srgbClr val="00FF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↑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9.1%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6.1%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2158813"/>
                  </a:ext>
                </a:extLst>
              </a:tr>
            </a:tbl>
          </a:graphicData>
        </a:graphic>
      </p:graphicFrame>
      <p:sp>
        <p:nvSpPr>
          <p:cNvPr id="3" name="object 3">
            <a:extLst>
              <a:ext uri="{FF2B5EF4-FFF2-40B4-BE49-F238E27FC236}">
                <a16:creationId xmlns:a16="http://schemas.microsoft.com/office/drawing/2014/main" id="{AA4084D5-F763-D17E-CECC-CD90F667314D}"/>
              </a:ext>
            </a:extLst>
          </p:cNvPr>
          <p:cNvSpPr/>
          <p:nvPr/>
        </p:nvSpPr>
        <p:spPr>
          <a:xfrm>
            <a:off x="0" y="1"/>
            <a:ext cx="4427984" cy="323172"/>
          </a:xfrm>
          <a:custGeom>
            <a:avLst/>
            <a:gdLst/>
            <a:ahLst/>
            <a:cxnLst/>
            <a:rect l="l" t="t" r="r" b="b"/>
            <a:pathLst>
              <a:path w="10439400" h="719455">
                <a:moveTo>
                  <a:pt x="10439400" y="0"/>
                </a:moveTo>
                <a:lnTo>
                  <a:pt x="0" y="0"/>
                </a:lnTo>
                <a:lnTo>
                  <a:pt x="0" y="719327"/>
                </a:lnTo>
                <a:lnTo>
                  <a:pt x="239776" y="702817"/>
                </a:lnTo>
                <a:lnTo>
                  <a:pt x="239776" y="239775"/>
                </a:lnTo>
                <a:lnTo>
                  <a:pt x="6959600" y="239775"/>
                </a:lnTo>
                <a:lnTo>
                  <a:pt x="10439400" y="0"/>
                </a:lnTo>
                <a:close/>
              </a:path>
            </a:pathLst>
          </a:cu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 wrap="square" lIns="0" tIns="0" rIns="0" bIns="0" rtlCol="0"/>
          <a:lstStyle/>
          <a:p>
            <a:endParaRPr dirty="0">
              <a:solidFill>
                <a:srgbClr val="FF99CC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281B60A-D1BB-6947-1302-0787AD1E9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260" y="121369"/>
            <a:ext cx="11999742" cy="678320"/>
          </a:xfrm>
        </p:spPr>
        <p:txBody>
          <a:bodyPr>
            <a:noAutofit/>
          </a:bodyPr>
          <a:lstStyle/>
          <a:p>
            <a:r>
              <a:rPr lang="mk-MK" sz="1400" b="1" dirty="0">
                <a:solidFill>
                  <a:srgbClr val="002060"/>
                </a:solidFill>
                <a:latin typeface="+mn-lt"/>
                <a:cs typeface="Aldhabi" panose="020B0604020202020204" pitchFamily="2" charset="-78"/>
              </a:rPr>
              <a:t>Македонски банкарски сектор</a:t>
            </a:r>
            <a:r>
              <a:rPr lang="en-GB" sz="1400" b="1" dirty="0">
                <a:solidFill>
                  <a:srgbClr val="002060"/>
                </a:solidFill>
                <a:latin typeface="+mn-lt"/>
                <a:cs typeface="Aldhabi" panose="020B0604020202020204" pitchFamily="2" charset="-78"/>
              </a:rPr>
              <a:t>: </a:t>
            </a:r>
            <a:br>
              <a:rPr lang="mk-MK" sz="1400" b="1" dirty="0">
                <a:solidFill>
                  <a:srgbClr val="002060"/>
                </a:solidFill>
                <a:latin typeface="+mn-lt"/>
                <a:cs typeface="Aldhabi" panose="020B0604020202020204" pitchFamily="2" charset="-78"/>
              </a:rPr>
            </a:br>
            <a:r>
              <a:rPr lang="mk-MK" sz="1400" b="1" dirty="0">
                <a:solidFill>
                  <a:srgbClr val="002060"/>
                </a:solidFill>
                <a:latin typeface="+mn-lt"/>
                <a:cs typeface="Aldhabi" panose="020B0604020202020204" pitchFamily="2" charset="-78"/>
              </a:rPr>
              <a:t>Извори</a:t>
            </a:r>
            <a:endParaRPr lang="en-US" sz="1400" b="1" dirty="0">
              <a:solidFill>
                <a:srgbClr val="002060"/>
              </a:solidFill>
              <a:latin typeface="+mn-lt"/>
              <a:cs typeface="Aldhabi" panose="020B0604020202020204" pitchFamily="2" charset="-78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4E1985C-4DD3-8AA1-97BF-15FFD61DDB57}"/>
              </a:ext>
            </a:extLst>
          </p:cNvPr>
          <p:cNvSpPr txBox="1"/>
          <p:nvPr/>
        </p:nvSpPr>
        <p:spPr>
          <a:xfrm>
            <a:off x="11175592" y="554843"/>
            <a:ext cx="70476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mk-MK" sz="1000" b="1" dirty="0">
                <a:solidFill>
                  <a:srgbClr val="002060"/>
                </a:solidFill>
              </a:rPr>
              <a:t>4</a:t>
            </a:r>
            <a:r>
              <a:rPr lang="en-GB" sz="1000" b="1" dirty="0">
                <a:solidFill>
                  <a:srgbClr val="002060"/>
                </a:solidFill>
              </a:rPr>
              <a:t>Q 2023</a:t>
            </a:r>
            <a:endParaRPr lang="en-US" sz="1000" b="1" dirty="0">
              <a:solidFill>
                <a:srgbClr val="002060"/>
              </a:solidFill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0000000-0008-0000-2B00-00000B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5123036"/>
              </p:ext>
            </p:extLst>
          </p:nvPr>
        </p:nvGraphicFramePr>
        <p:xfrm>
          <a:off x="295082" y="3790152"/>
          <a:ext cx="4409439" cy="2919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00000000-0008-0000-2C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6828168"/>
              </p:ext>
            </p:extLst>
          </p:nvPr>
        </p:nvGraphicFramePr>
        <p:xfrm>
          <a:off x="6156382" y="799688"/>
          <a:ext cx="5829292" cy="30109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1903041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6">
            <a:extLst>
              <a:ext uri="{FF2B5EF4-FFF2-40B4-BE49-F238E27FC236}">
                <a16:creationId xmlns:a16="http://schemas.microsoft.com/office/drawing/2014/main" id="{18DACE59-E83F-4419-BDA8-06A4FBE59298}"/>
              </a:ext>
            </a:extLst>
          </p:cNvPr>
          <p:cNvSpPr>
            <a:spLocks noGrp="1" noChangeArrowheads="1"/>
          </p:cNvSpPr>
          <p:nvPr>
            <p:ph sz="quarter" idx="4"/>
          </p:nvPr>
        </p:nvSpPr>
        <p:spPr bwMode="gray">
          <a:xfrm>
            <a:off x="7918214" y="972042"/>
            <a:ext cx="4143048" cy="1278100"/>
          </a:xfrm>
          <a:prstGeom prst="roundRect">
            <a:avLst>
              <a:gd name="adj" fmla="val 20745"/>
            </a:avLst>
          </a:prstGeom>
          <a:solidFill>
            <a:schemeClr val="accent1"/>
          </a:solidFill>
          <a:ln w="9525" algn="ctr">
            <a:solidFill>
              <a:srgbClr val="FF99CC"/>
            </a:solidFill>
            <a:round/>
            <a:headEnd/>
            <a:tailEnd/>
          </a:ln>
        </p:spPr>
        <p:txBody>
          <a:bodyPr wrap="none" numCol="2" anchor="ctr">
            <a:normAutofit fontScale="92500"/>
          </a:bodyPr>
          <a:lstStyle/>
          <a:p>
            <a:pPr fontAlgn="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100" dirty="0">
                <a:solidFill>
                  <a:schemeClr val="bg1"/>
                </a:solidFill>
              </a:rPr>
              <a:t>Депозити од домаќинствата со учество од 68% во вкупните депозити, бележат</a:t>
            </a:r>
            <a:r>
              <a:rPr lang="mk-MK" sz="1100" dirty="0">
                <a:solidFill>
                  <a:schemeClr val="bg1"/>
                </a:solidFill>
              </a:rPr>
              <a:t> годишен пораст од 7,8 %</a:t>
            </a:r>
            <a:r>
              <a:rPr lang="en-GB" sz="1100" dirty="0">
                <a:solidFill>
                  <a:schemeClr val="bg1"/>
                </a:solidFill>
              </a:rPr>
              <a:t> </a:t>
            </a:r>
            <a:r>
              <a:rPr lang="mk-MK" sz="1100" dirty="0">
                <a:solidFill>
                  <a:schemeClr val="bg1"/>
                </a:solidFill>
              </a:rPr>
              <a:t>или 4,1%</a:t>
            </a:r>
            <a:r>
              <a:rPr lang="en-GB" sz="1100" dirty="0">
                <a:solidFill>
                  <a:schemeClr val="bg1"/>
                </a:solidFill>
              </a:rPr>
              <a:t> </a:t>
            </a:r>
            <a:r>
              <a:rPr lang="mk-MK" sz="1100" dirty="0">
                <a:solidFill>
                  <a:schemeClr val="bg1"/>
                </a:solidFill>
              </a:rPr>
              <a:t>на квартална основа</a:t>
            </a:r>
          </a:p>
          <a:p>
            <a:pPr marL="0" indent="0" algn="just" fontAlgn="t">
              <a:lnSpc>
                <a:spcPct val="100000"/>
              </a:lnSpc>
              <a:spcBef>
                <a:spcPts val="0"/>
              </a:spcBef>
              <a:buNone/>
            </a:pPr>
            <a:endParaRPr lang="mk-MK" sz="1100" dirty="0">
              <a:solidFill>
                <a:schemeClr val="bg1"/>
              </a:solidFill>
            </a:endParaRPr>
          </a:p>
          <a:p>
            <a:pPr algn="just" fontAlgn="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100" dirty="0">
                <a:solidFill>
                  <a:schemeClr val="bg1"/>
                </a:solidFill>
              </a:rPr>
              <a:t>Нефинансиските друштва  учествуваат со </a:t>
            </a:r>
            <a:r>
              <a:rPr lang="mk-MK" sz="1100" dirty="0">
                <a:solidFill>
                  <a:schemeClr val="bg1"/>
                </a:solidFill>
              </a:rPr>
              <a:t>28% со годишен пораст од 13,2% или 7.3% </a:t>
            </a:r>
            <a:r>
              <a:rPr lang="ru-RU" sz="1100" dirty="0">
                <a:solidFill>
                  <a:schemeClr val="bg1"/>
                </a:solidFill>
              </a:rPr>
              <a:t>на квартална основа</a:t>
            </a:r>
            <a:endParaRPr lang="en-GB" sz="1100" dirty="0">
              <a:solidFill>
                <a:schemeClr val="bg1"/>
              </a:solidFill>
            </a:endParaRP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endParaRPr lang="en-GB" sz="1100" dirty="0">
              <a:solidFill>
                <a:schemeClr val="bg1"/>
              </a:solidFill>
            </a:endParaRPr>
          </a:p>
        </p:txBody>
      </p:sp>
      <p:pic>
        <p:nvPicPr>
          <p:cNvPr id="12" name="Picture 2" descr="C:\Users\Olivera\Desktop\Logo MBA\logo MBA final-01.jpg">
            <a:extLst>
              <a:ext uri="{FF2B5EF4-FFF2-40B4-BE49-F238E27FC236}">
                <a16:creationId xmlns:a16="http://schemas.microsoft.com/office/drawing/2014/main" id="{6C9D34F9-F141-4915-B304-81A75A496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4768" y="74947"/>
            <a:ext cx="1139494" cy="710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D58BE0B-6873-D328-38B1-AB236E1CFF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7686888"/>
              </p:ext>
            </p:extLst>
          </p:nvPr>
        </p:nvGraphicFramePr>
        <p:xfrm>
          <a:off x="7585280" y="2976536"/>
          <a:ext cx="4143047" cy="1426845"/>
        </p:xfrm>
        <a:graphic>
          <a:graphicData uri="http://schemas.openxmlformats.org/drawingml/2006/table">
            <a:tbl>
              <a:tblPr/>
              <a:tblGrid>
                <a:gridCol w="956320">
                  <a:extLst>
                    <a:ext uri="{9D8B030D-6E8A-4147-A177-3AD203B41FA5}">
                      <a16:colId xmlns:a16="http://schemas.microsoft.com/office/drawing/2014/main" val="1167920208"/>
                    </a:ext>
                  </a:extLst>
                </a:gridCol>
                <a:gridCol w="244591">
                  <a:extLst>
                    <a:ext uri="{9D8B030D-6E8A-4147-A177-3AD203B41FA5}">
                      <a16:colId xmlns:a16="http://schemas.microsoft.com/office/drawing/2014/main" val="1230330"/>
                    </a:ext>
                  </a:extLst>
                </a:gridCol>
                <a:gridCol w="1668049">
                  <a:extLst>
                    <a:ext uri="{9D8B030D-6E8A-4147-A177-3AD203B41FA5}">
                      <a16:colId xmlns:a16="http://schemas.microsoft.com/office/drawing/2014/main" val="4063495216"/>
                    </a:ext>
                  </a:extLst>
                </a:gridCol>
                <a:gridCol w="1274087">
                  <a:extLst>
                    <a:ext uri="{9D8B030D-6E8A-4147-A177-3AD203B41FA5}">
                      <a16:colId xmlns:a16="http://schemas.microsoft.com/office/drawing/2014/main" val="3344929154"/>
                    </a:ext>
                  </a:extLst>
                </a:gridCol>
              </a:tblGrid>
              <a:tr h="385855">
                <a:tc>
                  <a:txBody>
                    <a:bodyPr/>
                    <a:lstStyle/>
                    <a:p>
                      <a:pPr algn="ctr" fontAlgn="ctr"/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Депозити на нефинансиски субјекти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mk-MK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годишна </a:t>
                      </a:r>
                    </a:p>
                    <a:p>
                      <a:pPr algn="ctr" fontAlgn="ctr"/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промена 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квартална </a:t>
                      </a:r>
                    </a:p>
                    <a:p>
                      <a:pPr algn="ctr" fontAlgn="ctr"/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промена 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3093723"/>
                  </a:ext>
                </a:extLst>
              </a:tr>
              <a:tr h="223829">
                <a:tc>
                  <a:txBody>
                    <a:bodyPr/>
                    <a:lstStyle/>
                    <a:p>
                      <a:pPr algn="l" fontAlgn="ctr"/>
                      <a:r>
                        <a:rPr lang="mk-MK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Вкупно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k-MK" sz="1000" b="1" dirty="0">
                          <a:solidFill>
                            <a:srgbClr val="00FF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↑</a:t>
                      </a:r>
                      <a:endParaRPr lang="en-US" sz="1000" b="0" i="0" u="none" strike="noStrike" baseline="0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  <a:p>
                      <a:pPr algn="l" fontAlgn="ctr"/>
                      <a:endParaRPr lang="mk-MK" sz="10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9.2%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4.5%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138596"/>
                  </a:ext>
                </a:extLst>
              </a:tr>
              <a:tr h="287517">
                <a:tc>
                  <a:txBody>
                    <a:bodyPr/>
                    <a:lstStyle/>
                    <a:p>
                      <a:pPr algn="l" fontAlgn="ctr"/>
                      <a:r>
                        <a:rPr lang="mk-MK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нефинансиски друштва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k-MK" sz="1000" b="1" dirty="0">
                          <a:solidFill>
                            <a:srgbClr val="00FF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↑</a:t>
                      </a:r>
                      <a:endParaRPr lang="en-US" sz="1000" b="0" i="0" u="none" strike="noStrike" baseline="0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  <a:p>
                      <a:pPr algn="l" fontAlgn="ctr"/>
                      <a:endParaRPr lang="mk-MK" sz="10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13.2%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7.3%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0094125"/>
                  </a:ext>
                </a:extLst>
              </a:tr>
              <a:tr h="223829">
                <a:tc>
                  <a:txBody>
                    <a:bodyPr/>
                    <a:lstStyle/>
                    <a:p>
                      <a:pPr algn="l" fontAlgn="ctr"/>
                      <a:r>
                        <a:rPr lang="mk-MK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домаќинства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k-MK" sz="1000" b="1" dirty="0">
                          <a:solidFill>
                            <a:srgbClr val="00FF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↑</a:t>
                      </a:r>
                      <a:endParaRPr lang="en-US" sz="1000" b="0" i="0" u="none" strike="noStrike" baseline="0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  <a:p>
                      <a:pPr algn="l" fontAlgn="ctr"/>
                      <a:endParaRPr lang="mk-MK" sz="10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7.8%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4.1%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917135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B227F18D-4FE2-14FB-D212-753985E8B4BC}"/>
              </a:ext>
            </a:extLst>
          </p:cNvPr>
          <p:cNvSpPr txBox="1"/>
          <p:nvPr/>
        </p:nvSpPr>
        <p:spPr>
          <a:xfrm>
            <a:off x="7021766" y="6123222"/>
            <a:ext cx="17795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ctr"/>
            <a:r>
              <a:rPr lang="mk-MK" sz="1400" i="0" u="none" strike="noStrike" dirty="0">
                <a:solidFill>
                  <a:srgbClr val="002060"/>
                </a:solidFill>
                <a:effectLst/>
              </a:rPr>
              <a:t>Вкупни депозити </a:t>
            </a:r>
            <a:endParaRPr lang="en-GB" sz="1400" i="0" u="none" strike="noStrike" dirty="0">
              <a:solidFill>
                <a:srgbClr val="002060"/>
              </a:solidFill>
              <a:effectLst/>
            </a:endParaRPr>
          </a:p>
          <a:p>
            <a:pPr fontAlgn="ctr"/>
            <a:r>
              <a:rPr lang="mk-MK" sz="1400" b="1" dirty="0">
                <a:solidFill>
                  <a:srgbClr val="002060"/>
                </a:solidFill>
              </a:rPr>
              <a:t>годишно 9</a:t>
            </a:r>
            <a:r>
              <a:rPr lang="en-GB" sz="1400" b="1" dirty="0">
                <a:solidFill>
                  <a:srgbClr val="002060"/>
                </a:solidFill>
              </a:rPr>
              <a:t>.</a:t>
            </a:r>
            <a:r>
              <a:rPr lang="mk-MK" sz="1400" b="1" dirty="0">
                <a:solidFill>
                  <a:srgbClr val="002060"/>
                </a:solidFill>
              </a:rPr>
              <a:t>2</a:t>
            </a:r>
            <a:r>
              <a:rPr lang="en-US" sz="1400" b="1" i="0" u="none" strike="noStrike" dirty="0">
                <a:solidFill>
                  <a:srgbClr val="002060"/>
                </a:solidFill>
                <a:effectLst/>
              </a:rPr>
              <a:t>%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6B65D69-FA09-A227-E80B-ED931051908B}"/>
              </a:ext>
            </a:extLst>
          </p:cNvPr>
          <p:cNvSpPr txBox="1"/>
          <p:nvPr/>
        </p:nvSpPr>
        <p:spPr>
          <a:xfrm flipH="1">
            <a:off x="8520639" y="5272543"/>
            <a:ext cx="1542746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ctr"/>
            <a:r>
              <a:rPr lang="mk-MK" sz="1400" i="0" u="none" strike="noStrike" dirty="0">
                <a:solidFill>
                  <a:srgbClr val="002060"/>
                </a:solidFill>
                <a:effectLst/>
              </a:rPr>
              <a:t>Домаќинства </a:t>
            </a:r>
            <a:endParaRPr lang="en-GB" sz="1400" i="0" u="none" strike="noStrike" dirty="0">
              <a:solidFill>
                <a:srgbClr val="002060"/>
              </a:solidFill>
              <a:effectLst/>
            </a:endParaRPr>
          </a:p>
          <a:p>
            <a:pPr fontAlgn="ctr"/>
            <a:r>
              <a:rPr lang="mk-MK" sz="1400" b="1" dirty="0">
                <a:solidFill>
                  <a:srgbClr val="002060"/>
                </a:solidFill>
              </a:rPr>
              <a:t>годишно 7</a:t>
            </a:r>
            <a:r>
              <a:rPr lang="en-GB" sz="1400" b="1" dirty="0">
                <a:solidFill>
                  <a:srgbClr val="002060"/>
                </a:solidFill>
              </a:rPr>
              <a:t>.</a:t>
            </a:r>
            <a:r>
              <a:rPr lang="mk-MK" sz="1400" b="1" dirty="0">
                <a:solidFill>
                  <a:srgbClr val="002060"/>
                </a:solidFill>
              </a:rPr>
              <a:t>8</a:t>
            </a:r>
            <a:r>
              <a:rPr lang="en-US" sz="1400" b="1" i="0" u="none" strike="noStrike" dirty="0">
                <a:solidFill>
                  <a:srgbClr val="002060"/>
                </a:solidFill>
                <a:effectLst/>
              </a:rPr>
              <a:t>%</a:t>
            </a:r>
            <a:endParaRPr lang="mk-MK" sz="1400" b="1" i="0" u="none" strike="noStrike" dirty="0">
              <a:solidFill>
                <a:srgbClr val="002060"/>
              </a:solidFill>
              <a:effectLst/>
            </a:endParaRPr>
          </a:p>
          <a:p>
            <a:pPr algn="ctr" fontAlgn="ctr"/>
            <a:endParaRPr lang="en-US" sz="1800" b="1" i="0" u="none" strike="noStrike" dirty="0">
              <a:solidFill>
                <a:srgbClr val="002060"/>
              </a:solidFill>
              <a:effectLst/>
            </a:endParaRPr>
          </a:p>
        </p:txBody>
      </p:sp>
      <p:pic>
        <p:nvPicPr>
          <p:cNvPr id="11" name="Picture 10" descr="Shape, arrow&#10;&#10;Description automatically generated">
            <a:extLst>
              <a:ext uri="{FF2B5EF4-FFF2-40B4-BE49-F238E27FC236}">
                <a16:creationId xmlns:a16="http://schemas.microsoft.com/office/drawing/2014/main" id="{8E5DCA7E-5A37-F0EE-B54D-3EDB98036C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80357">
            <a:off x="10242498" y="4465826"/>
            <a:ext cx="1683738" cy="1613432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7F518E8-4BC9-4ABB-8FBA-C030A09113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5864583"/>
              </p:ext>
            </p:extLst>
          </p:nvPr>
        </p:nvGraphicFramePr>
        <p:xfrm>
          <a:off x="413994" y="5130059"/>
          <a:ext cx="6971026" cy="5232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45536">
                  <a:extLst>
                    <a:ext uri="{9D8B030D-6E8A-4147-A177-3AD203B41FA5}">
                      <a16:colId xmlns:a16="http://schemas.microsoft.com/office/drawing/2014/main" val="398880172"/>
                    </a:ext>
                  </a:extLst>
                </a:gridCol>
                <a:gridCol w="585098">
                  <a:extLst>
                    <a:ext uri="{9D8B030D-6E8A-4147-A177-3AD203B41FA5}">
                      <a16:colId xmlns:a16="http://schemas.microsoft.com/office/drawing/2014/main" val="1968729584"/>
                    </a:ext>
                  </a:extLst>
                </a:gridCol>
                <a:gridCol w="585098">
                  <a:extLst>
                    <a:ext uri="{9D8B030D-6E8A-4147-A177-3AD203B41FA5}">
                      <a16:colId xmlns:a16="http://schemas.microsoft.com/office/drawing/2014/main" val="2477614370"/>
                    </a:ext>
                  </a:extLst>
                </a:gridCol>
                <a:gridCol w="585098">
                  <a:extLst>
                    <a:ext uri="{9D8B030D-6E8A-4147-A177-3AD203B41FA5}">
                      <a16:colId xmlns:a16="http://schemas.microsoft.com/office/drawing/2014/main" val="1678299941"/>
                    </a:ext>
                  </a:extLst>
                </a:gridCol>
                <a:gridCol w="585098">
                  <a:extLst>
                    <a:ext uri="{9D8B030D-6E8A-4147-A177-3AD203B41FA5}">
                      <a16:colId xmlns:a16="http://schemas.microsoft.com/office/drawing/2014/main" val="2367147927"/>
                    </a:ext>
                  </a:extLst>
                </a:gridCol>
                <a:gridCol w="585098">
                  <a:extLst>
                    <a:ext uri="{9D8B030D-6E8A-4147-A177-3AD203B41FA5}">
                      <a16:colId xmlns:a16="http://schemas.microsoft.com/office/drawing/2014/main" val="2409720835"/>
                    </a:ext>
                  </a:extLst>
                </a:gridCol>
              </a:tblGrid>
              <a:tr h="523220">
                <a:tc>
                  <a:txBody>
                    <a:bodyPr/>
                    <a:lstStyle/>
                    <a:p>
                      <a:pPr algn="l" fontAlgn="b"/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КАМАТНИ СТАПКИ НА ВКУПНО ПРИМЕНИ ДЕПОЗИТИ</a:t>
                      </a:r>
                      <a:r>
                        <a:rPr lang="en-GB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  <a:p>
                      <a:pPr algn="l" fontAlgn="b"/>
                      <a:r>
                        <a:rPr lang="en-GB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Денари и девизи</a:t>
                      </a:r>
                      <a:r>
                        <a:rPr lang="en-GB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k-MK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0,86</a:t>
                      </a:r>
                      <a:endParaRPr lang="en-US" sz="10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k-MK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1,11</a:t>
                      </a:r>
                      <a:endParaRPr lang="en-US" sz="10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k-MK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1,40</a:t>
                      </a:r>
                      <a:endParaRPr lang="en-US" sz="10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k-MK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1,59</a:t>
                      </a:r>
                      <a:endParaRPr lang="en-US" sz="10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k-MK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1,79</a:t>
                      </a:r>
                      <a:endParaRPr lang="en-US" sz="10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5574372"/>
                  </a:ext>
                </a:extLst>
              </a:tr>
            </a:tbl>
          </a:graphicData>
        </a:graphic>
      </p:graphicFrame>
      <p:graphicFrame>
        <p:nvGraphicFramePr>
          <p:cNvPr id="4" name="Content Placeholder 6">
            <a:extLst>
              <a:ext uri="{FF2B5EF4-FFF2-40B4-BE49-F238E27FC236}">
                <a16:creationId xmlns:a16="http://schemas.microsoft.com/office/drawing/2014/main" id="{F95913A5-1DA8-98CA-1745-CF9B8075C8C3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538308501"/>
              </p:ext>
            </p:extLst>
          </p:nvPr>
        </p:nvGraphicFramePr>
        <p:xfrm>
          <a:off x="413994" y="4795452"/>
          <a:ext cx="6713365" cy="29154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14960">
                  <a:extLst>
                    <a:ext uri="{9D8B030D-6E8A-4147-A177-3AD203B41FA5}">
                      <a16:colId xmlns:a16="http://schemas.microsoft.com/office/drawing/2014/main" val="3282298711"/>
                    </a:ext>
                  </a:extLst>
                </a:gridCol>
                <a:gridCol w="559681">
                  <a:extLst>
                    <a:ext uri="{9D8B030D-6E8A-4147-A177-3AD203B41FA5}">
                      <a16:colId xmlns:a16="http://schemas.microsoft.com/office/drawing/2014/main" val="2863347780"/>
                    </a:ext>
                  </a:extLst>
                </a:gridCol>
                <a:gridCol w="559681">
                  <a:extLst>
                    <a:ext uri="{9D8B030D-6E8A-4147-A177-3AD203B41FA5}">
                      <a16:colId xmlns:a16="http://schemas.microsoft.com/office/drawing/2014/main" val="1842125148"/>
                    </a:ext>
                  </a:extLst>
                </a:gridCol>
                <a:gridCol w="559681">
                  <a:extLst>
                    <a:ext uri="{9D8B030D-6E8A-4147-A177-3AD203B41FA5}">
                      <a16:colId xmlns:a16="http://schemas.microsoft.com/office/drawing/2014/main" val="2021094014"/>
                    </a:ext>
                  </a:extLst>
                </a:gridCol>
                <a:gridCol w="559681">
                  <a:extLst>
                    <a:ext uri="{9D8B030D-6E8A-4147-A177-3AD203B41FA5}">
                      <a16:colId xmlns:a16="http://schemas.microsoft.com/office/drawing/2014/main" val="2651195710"/>
                    </a:ext>
                  </a:extLst>
                </a:gridCol>
                <a:gridCol w="559681">
                  <a:extLst>
                    <a:ext uri="{9D8B030D-6E8A-4147-A177-3AD203B41FA5}">
                      <a16:colId xmlns:a16="http://schemas.microsoft.com/office/drawing/2014/main" val="3881659768"/>
                    </a:ext>
                  </a:extLst>
                </a:gridCol>
              </a:tblGrid>
              <a:tr h="291547">
                <a:tc>
                  <a:txBody>
                    <a:bodyPr/>
                    <a:lstStyle/>
                    <a:p>
                      <a:pPr algn="l" fontAlgn="b"/>
                      <a:r>
                        <a:rPr lang="mk-MK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Пондерирани каматни стапки на примени депозити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12/2022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8" marR="4638" marT="463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k-MK" sz="1000" u="none" strike="noStrike" dirty="0">
                          <a:effectLst/>
                        </a:rPr>
                        <a:t>3/</a:t>
                      </a:r>
                      <a:r>
                        <a:rPr lang="en-US" sz="1000" u="none" strike="noStrike" dirty="0">
                          <a:effectLst/>
                        </a:rPr>
                        <a:t>202</a:t>
                      </a:r>
                      <a:r>
                        <a:rPr lang="mk-MK" sz="1000" u="none" strike="noStrike" dirty="0">
                          <a:effectLst/>
                        </a:rPr>
                        <a:t>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8" marR="4638" marT="463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k-MK" sz="1000" u="none" strike="noStrike" dirty="0">
                          <a:effectLst/>
                        </a:rPr>
                        <a:t>6/</a:t>
                      </a:r>
                      <a:r>
                        <a:rPr lang="en-US" sz="1000" u="none" strike="noStrike" dirty="0">
                          <a:effectLst/>
                        </a:rPr>
                        <a:t>202</a:t>
                      </a:r>
                      <a:r>
                        <a:rPr lang="mk-MK" sz="1000" u="none" strike="noStrike" dirty="0">
                          <a:effectLst/>
                        </a:rPr>
                        <a:t>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8" marR="4638" marT="463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9</a:t>
                      </a:r>
                      <a:r>
                        <a:rPr lang="mk-MK" sz="1000" u="none" strike="noStrike" dirty="0">
                          <a:effectLst/>
                        </a:rPr>
                        <a:t>/</a:t>
                      </a:r>
                      <a:r>
                        <a:rPr lang="en-US" sz="1000" u="none" strike="noStrike" dirty="0">
                          <a:effectLst/>
                        </a:rPr>
                        <a:t>202</a:t>
                      </a:r>
                      <a:r>
                        <a:rPr lang="mk-MK" sz="1000" u="none" strike="noStrike" dirty="0">
                          <a:effectLst/>
                        </a:rPr>
                        <a:t>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8" marR="4638" marT="463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k-MK" sz="1000" u="none" strike="noStrike" dirty="0">
                          <a:effectLst/>
                        </a:rPr>
                        <a:t>12/2023</a:t>
                      </a:r>
                    </a:p>
                  </a:txBody>
                  <a:tcPr marL="4638" marR="4638" marT="4638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4105176"/>
                  </a:ext>
                </a:extLst>
              </a:tr>
            </a:tbl>
          </a:graphicData>
        </a:graphic>
      </p:graphicFrame>
      <p:sp>
        <p:nvSpPr>
          <p:cNvPr id="7" name="object 3">
            <a:extLst>
              <a:ext uri="{FF2B5EF4-FFF2-40B4-BE49-F238E27FC236}">
                <a16:creationId xmlns:a16="http://schemas.microsoft.com/office/drawing/2014/main" id="{09F9662C-25B0-E518-4D9F-989ABD0A58EE}"/>
              </a:ext>
            </a:extLst>
          </p:cNvPr>
          <p:cNvSpPr/>
          <p:nvPr/>
        </p:nvSpPr>
        <p:spPr>
          <a:xfrm>
            <a:off x="0" y="1"/>
            <a:ext cx="4427984" cy="323172"/>
          </a:xfrm>
          <a:custGeom>
            <a:avLst/>
            <a:gdLst/>
            <a:ahLst/>
            <a:cxnLst/>
            <a:rect l="l" t="t" r="r" b="b"/>
            <a:pathLst>
              <a:path w="10439400" h="719455">
                <a:moveTo>
                  <a:pt x="10439400" y="0"/>
                </a:moveTo>
                <a:lnTo>
                  <a:pt x="0" y="0"/>
                </a:lnTo>
                <a:lnTo>
                  <a:pt x="0" y="719327"/>
                </a:lnTo>
                <a:lnTo>
                  <a:pt x="239776" y="702817"/>
                </a:lnTo>
                <a:lnTo>
                  <a:pt x="239776" y="239775"/>
                </a:lnTo>
                <a:lnTo>
                  <a:pt x="6959600" y="239775"/>
                </a:lnTo>
                <a:lnTo>
                  <a:pt x="10439400" y="0"/>
                </a:lnTo>
                <a:close/>
              </a:path>
            </a:pathLst>
          </a:cu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 wrap="square" lIns="0" tIns="0" rIns="0" bIns="0" rtlCol="0"/>
          <a:lstStyle/>
          <a:p>
            <a:endParaRPr dirty="0">
              <a:solidFill>
                <a:srgbClr val="FF99CC"/>
              </a:solidFill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0F1EDBA-9D8A-BD54-2F33-29B13F514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260" y="93234"/>
            <a:ext cx="11999742" cy="678320"/>
          </a:xfrm>
        </p:spPr>
        <p:txBody>
          <a:bodyPr>
            <a:noAutofit/>
          </a:bodyPr>
          <a:lstStyle/>
          <a:p>
            <a:r>
              <a:rPr lang="mk-MK" sz="1400" b="1" dirty="0">
                <a:solidFill>
                  <a:srgbClr val="002060"/>
                </a:solidFill>
                <a:latin typeface="+mn-lt"/>
                <a:cs typeface="Aldhabi" panose="020B0604020202020204" pitchFamily="2" charset="-78"/>
              </a:rPr>
              <a:t>Македонски банкарски сектор</a:t>
            </a:r>
            <a:r>
              <a:rPr lang="en-GB" sz="1400" b="1" dirty="0">
                <a:solidFill>
                  <a:srgbClr val="002060"/>
                </a:solidFill>
                <a:latin typeface="+mn-lt"/>
                <a:cs typeface="Aldhabi" panose="020B0604020202020204" pitchFamily="2" charset="-78"/>
              </a:rPr>
              <a:t>: </a:t>
            </a:r>
            <a:br>
              <a:rPr lang="mk-MK" sz="1400" b="1" dirty="0">
                <a:solidFill>
                  <a:srgbClr val="002060"/>
                </a:solidFill>
                <a:latin typeface="+mn-lt"/>
                <a:cs typeface="Aldhabi" panose="020B0604020202020204" pitchFamily="2" charset="-78"/>
              </a:rPr>
            </a:br>
            <a:r>
              <a:rPr lang="mk-MK" sz="1400" b="1" dirty="0">
                <a:solidFill>
                  <a:srgbClr val="002060"/>
                </a:solidFill>
                <a:latin typeface="+mn-lt"/>
                <a:cs typeface="Aldhabi" panose="020B0604020202020204" pitchFamily="2" charset="-78"/>
              </a:rPr>
              <a:t>Депозити</a:t>
            </a:r>
            <a:endParaRPr lang="en-US" sz="1400" b="1" dirty="0">
              <a:solidFill>
                <a:srgbClr val="002060"/>
              </a:solidFill>
              <a:latin typeface="+mn-lt"/>
              <a:cs typeface="Aldhabi" panose="020B0604020202020204" pitchFamily="2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968DD8-A3AF-6F1F-1746-329CE22820BA}"/>
              </a:ext>
            </a:extLst>
          </p:cNvPr>
          <p:cNvSpPr txBox="1"/>
          <p:nvPr/>
        </p:nvSpPr>
        <p:spPr>
          <a:xfrm>
            <a:off x="308400" y="6141717"/>
            <a:ext cx="358773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mk-MK" sz="800" dirty="0">
                <a:solidFill>
                  <a:srgbClr val="002060"/>
                </a:solidFill>
              </a:rPr>
              <a:t>Извор</a:t>
            </a:r>
            <a:r>
              <a:rPr lang="en-GB" sz="800" dirty="0">
                <a:solidFill>
                  <a:srgbClr val="002060"/>
                </a:solidFill>
              </a:rPr>
              <a:t>: </a:t>
            </a:r>
            <a:r>
              <a:rPr lang="mk-MK" sz="800" dirty="0">
                <a:solidFill>
                  <a:srgbClr val="002060"/>
                </a:solidFill>
              </a:rPr>
              <a:t>Народна Банка</a:t>
            </a: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800" dirty="0">
                <a:solidFill>
                  <a:srgbClr val="002060"/>
                </a:solidFill>
              </a:rPr>
              <a:t>Податоци и показатели за банкарскиот систем на РС Македонија, </a:t>
            </a: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800" dirty="0">
                <a:solidFill>
                  <a:srgbClr val="002060"/>
                </a:solidFill>
              </a:rPr>
              <a:t>ИЗВЕШТАЈ ЗА РИЗИЦИТЕ ВО БАНКАРСКИОТ СИСТЕМ НА РС МАКЕДОНИЈА</a:t>
            </a:r>
            <a:endParaRPr lang="en-GB" sz="800" dirty="0">
              <a:solidFill>
                <a:schemeClr val="bg1"/>
              </a:solidFill>
            </a:endParaRPr>
          </a:p>
        </p:txBody>
      </p:sp>
      <p:pic>
        <p:nvPicPr>
          <p:cNvPr id="10" name="chart">
            <a:extLst>
              <a:ext uri="{FF2B5EF4-FFF2-40B4-BE49-F238E27FC236}">
                <a16:creationId xmlns:a16="http://schemas.microsoft.com/office/drawing/2014/main" id="{579D0F9F-7801-1619-591D-C4BABAB385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6327" y="560200"/>
            <a:ext cx="5472786" cy="30458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06BB5D4-B8C1-C403-5565-E0552566F8CA}"/>
              </a:ext>
            </a:extLst>
          </p:cNvPr>
          <p:cNvSpPr txBox="1"/>
          <p:nvPr/>
        </p:nvSpPr>
        <p:spPr>
          <a:xfrm>
            <a:off x="11175592" y="554843"/>
            <a:ext cx="70476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mk-MK" sz="1000" b="1" dirty="0">
                <a:solidFill>
                  <a:srgbClr val="002060"/>
                </a:solidFill>
              </a:rPr>
              <a:t>4</a:t>
            </a:r>
            <a:r>
              <a:rPr lang="en-GB" sz="1000" b="1" dirty="0">
                <a:solidFill>
                  <a:srgbClr val="002060"/>
                </a:solidFill>
              </a:rPr>
              <a:t>Q 2023</a:t>
            </a:r>
            <a:endParaRPr lang="en-US" sz="1000" b="1" dirty="0">
              <a:solidFill>
                <a:srgbClr val="002060"/>
              </a:solidFill>
            </a:endParaRPr>
          </a:p>
        </p:txBody>
      </p: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404300B8-FE81-A98A-17EB-545D31D1F8C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2058764"/>
              </p:ext>
            </p:extLst>
          </p:nvPr>
        </p:nvGraphicFramePr>
        <p:xfrm>
          <a:off x="463673" y="1138003"/>
          <a:ext cx="6471370" cy="3573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8235442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39371</TotalTime>
  <Words>2495</Words>
  <Application>Microsoft Office PowerPoint</Application>
  <PresentationFormat>Widescreen</PresentationFormat>
  <Paragraphs>549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Segoe UI Historic</vt:lpstr>
      <vt:lpstr>Times New Roman</vt:lpstr>
      <vt:lpstr>Wingdings</vt:lpstr>
      <vt:lpstr>Office Theme</vt:lpstr>
      <vt:lpstr>Макроекономски показатели и   БАНКАРСКИ СИСТЕМ НА РЕПУБЛИКА СЕВЕРНА МАКЕДОНИЈА    со состојба на 31 декември 2023 година </vt:lpstr>
      <vt:lpstr>PowerPoint Presentation</vt:lpstr>
      <vt:lpstr>Македонски банкарски сектор </vt:lpstr>
      <vt:lpstr>Македонски банкарски сектор:  Актива</vt:lpstr>
      <vt:lpstr>Македонски банкарски сектор:  Кредити</vt:lpstr>
      <vt:lpstr>Македонски банкарски сектор:  Кредити</vt:lpstr>
      <vt:lpstr> Македонски банкарски сектор:  Кредити</vt:lpstr>
      <vt:lpstr>Македонски банкарски сектор:  Извори</vt:lpstr>
      <vt:lpstr>Македонски банкарски сектор:  Депозити</vt:lpstr>
      <vt:lpstr>Македонски банкарски сектор:  Показатели за профитабилност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Daniela Bauloska</dc:creator>
  <cp:lastModifiedBy>Daniela Bauloska</cp:lastModifiedBy>
  <cp:revision>1231</cp:revision>
  <cp:lastPrinted>2023-11-22T08:32:00Z</cp:lastPrinted>
  <dcterms:created xsi:type="dcterms:W3CDTF">2022-02-26T19:35:07Z</dcterms:created>
  <dcterms:modified xsi:type="dcterms:W3CDTF">2024-05-07T08:32:27Z</dcterms:modified>
</cp:coreProperties>
</file>