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9" r:id="rId3"/>
    <p:sldId id="300" r:id="rId4"/>
    <p:sldId id="302" r:id="rId5"/>
    <p:sldId id="303" r:id="rId6"/>
    <p:sldId id="304" r:id="rId7"/>
    <p:sldId id="305" r:id="rId8"/>
    <p:sldId id="306" r:id="rId9"/>
    <p:sldId id="307" r:id="rId10"/>
    <p:sldId id="308" r:id="rId11"/>
  </p:sldIdLst>
  <p:sldSz cx="12192000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DE637EE-A7D3-299A-9116-8709B48F670A}" name="Daniela Bauloska" initials="DB" userId="Daniela Bauloska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0066"/>
    <a:srgbClr val="FF99CC"/>
    <a:srgbClr val="00FF00"/>
    <a:srgbClr val="BDBDBD"/>
    <a:srgbClr val="00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Latest%20info\&#1087;&#1086;&#1089;&#1083;&#1077;&#1076;&#1085;&#1080;%20&#1072;&#1078;&#1091;&#1088;&#1080;&#1088;&#1072;&#1085;&#1080;%20&#1089;&#1086;&#1089;&#1090;&#1086;&#1112;&#1073;&#1080;%2025.4.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10.%20&#1087;&#1086;&#1076;&#1072;&#1090;&#1086;&#1094;&#1080;%2031.12.2023\&#1085;&#1073;&#1088;&#1084;\Osnovni_pokazateli_rabotenje_2004_2023_12%20(1)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10.%20&#1087;&#1086;&#1076;&#1072;&#1090;&#1086;&#1094;&#1080;%2031.12.2023\&#1085;&#1073;&#1088;&#1084;\Osnovni_pokazateli_rabotenje_2004_2023_12%20(1)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2;&#1040;&#1053;&#1059;%20&#1053;&#1041;&#1056;&#1052;%20&#1045;&#1057;&#1043;\Pregled_Zeleni_Pokazateli_MKD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&#1080;&#1085;&#1076;&#1080;&#1082;&#1072;&#1090;&#1086;&#1088;&#1080;%20&#1079;&#1072;%20&#1075;&#1088;&#1072;&#1092;&#1080;&#1082;&#1086;&#1085;&#1080;%2012%202023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&#1080;&#1085;&#1076;&#1080;&#1082;&#1072;&#1090;&#1086;&#1088;&#1080;%20&#1079;&#1072;%20&#1075;&#1088;&#1072;&#1092;&#1080;&#1082;&#1086;&#1085;&#1080;%2012%202023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&#1080;&#1085;&#1076;&#1080;&#1082;&#1072;&#1090;&#1086;&#1088;&#1080;%20&#1079;&#1072;%20&#1075;&#1088;&#1072;&#1092;&#1080;&#1082;&#1086;&#1085;&#1080;%2012%202023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&#1080;&#1085;&#1076;&#1080;&#1082;&#1072;&#1090;&#1086;&#1088;&#1080;%20&#1079;&#1072;%20&#1075;&#1088;&#1072;&#1092;&#1080;&#1082;&#1086;&#1085;&#1080;%2012%202023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10.%20&#1087;&#1086;&#1076;&#1072;&#1090;&#1086;&#1094;&#1080;%2031.12.2023\&#1085;&#1073;&#1088;&#1084;\Podatoci_po_banki_2023_12%20(2)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&#1080;&#1085;&#1076;&#1080;&#1082;&#1072;&#1090;&#1086;&#1088;&#1080;%20&#1079;&#1072;%20&#1075;&#1088;&#1072;&#1092;&#1080;&#1082;&#1086;&#1085;&#1080;%2012%202023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&#1080;&#1085;&#1076;&#1080;&#1082;&#1072;&#1090;&#1086;&#1088;&#1080;%20&#1079;&#1072;%20&#1075;&#1088;&#1072;&#1092;&#1080;&#1082;&#1086;&#1085;&#1080;%2012%202023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&#1080;&#1085;&#1076;&#1080;&#1082;&#1072;&#1090;&#1086;&#1088;&#1080;%20&#1079;&#1072;%20&#1075;&#1088;&#1072;&#1092;&#1080;&#1082;&#1086;&#1085;&#1080;%2012%202023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&#1080;&#1085;&#1076;&#1080;&#1082;&#1072;&#1090;&#1086;&#1088;&#1080;%20&#1079;&#1072;%20&#1075;&#1088;&#1072;&#1092;&#1080;&#1082;&#1086;&#1085;&#1080;%2012%202023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10.%20&#1087;&#1086;&#1076;&#1072;&#1090;&#1086;&#1094;&#1080;%2031.12.2023\&#1085;&#1073;&#1088;&#1084;\Osnovni_pokazateli_rabotenje_2004_2023_12%20(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10.%20&#1087;&#1086;&#1076;&#1072;&#1090;&#1086;&#1094;&#1080;%2031.12.2023\&#1085;&#1073;&#1088;&#1084;\Osnovni_pokazateli_rabotenje_2004_2023_12%20(1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&#1080;&#1085;&#1076;&#1080;&#1082;&#1072;&#1090;&#1086;&#1088;&#1080;%20&#1079;&#1072;%20&#1075;&#1088;&#1072;&#1092;&#1080;&#1082;&#1086;&#1085;&#1080;%2012%20202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&#1080;&#1085;&#1076;&#1080;&#1082;&#1072;&#1090;&#1086;&#1088;&#1080;%20&#1079;&#1072;%20&#1075;&#1088;&#1072;&#1092;&#1080;&#1082;&#1086;&#1085;&#1080;%2012%202023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&#1080;&#1085;&#1076;&#1080;&#1082;&#1072;&#1090;&#1086;&#1088;&#1080;%20&#1079;&#1072;%20&#1075;&#1088;&#1072;&#1092;&#1080;&#1082;&#1086;&#1085;&#1080;%2012%202023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&#1080;&#1085;&#1076;&#1080;&#1082;&#1072;&#1090;&#1086;&#1088;&#1080;%20&#1079;&#1072;%20&#1075;&#1088;&#1072;&#1092;&#1080;&#1082;&#1086;&#1085;&#1080;%2012%202023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pPr>
            <a:r>
              <a:rPr lang="en-US" sz="1100" b="1" i="0" u="none" strike="noStrike" kern="1200" cap="none" spc="0" normalizeH="0" baseline="0" dirty="0">
                <a:solidFill>
                  <a:srgbClr val="002060"/>
                </a:solidFill>
                <a:latin typeface="+mn-lt"/>
              </a:rPr>
              <a:t>Achieved levels</a:t>
            </a:r>
            <a:r>
              <a:rPr lang="mk-MK" sz="1100" b="1" i="0" u="none" strike="noStrike" kern="1200" cap="none" spc="0" normalizeH="0" baseline="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1100" b="1" i="0" u="none" strike="noStrike" kern="1200" cap="none" spc="0" normalizeH="0" baseline="0" dirty="0">
                <a:solidFill>
                  <a:srgbClr val="002060"/>
                </a:solidFill>
                <a:latin typeface="+mn-lt"/>
              </a:rPr>
              <a:t>Inflation </a:t>
            </a:r>
            <a:endParaRPr lang="mk-MK" sz="1100" b="1" i="0" u="none" strike="noStrike" kern="1200" cap="none" spc="0" normalizeH="0" baseline="0" dirty="0">
              <a:solidFill>
                <a:srgbClr val="002060"/>
              </a:solidFill>
              <a:latin typeface="+mn-lt"/>
            </a:endParaRPr>
          </a:p>
          <a:p>
            <a:pPr>
              <a:defRPr sz="1100">
                <a:latin typeface="+mn-lt"/>
              </a:defRPr>
            </a:pPr>
            <a:r>
              <a:rPr lang="en-GB" sz="1100" b="1" i="0" u="none" strike="noStrike" kern="1200" cap="none" spc="0" normalizeH="0" baseline="0" dirty="0">
                <a:solidFill>
                  <a:srgbClr val="FF99CC"/>
                </a:solidFill>
                <a:latin typeface="+mn-lt"/>
              </a:rPr>
              <a:t>CPI RN Macedonia</a:t>
            </a:r>
            <a:r>
              <a:rPr lang="mk-MK" sz="1100" b="1" i="0" u="none" strike="noStrike" kern="1200" cap="none" spc="0" normalizeH="0" baseline="0" dirty="0">
                <a:solidFill>
                  <a:srgbClr val="FF99CC"/>
                </a:solidFill>
                <a:latin typeface="+mn-lt"/>
              </a:rPr>
              <a:t> </a:t>
            </a:r>
            <a:r>
              <a:rPr lang="en-GB" sz="1100" b="1" i="0" u="none" strike="noStrike" kern="1200" cap="none" spc="0" normalizeH="0" baseline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/</a:t>
            </a:r>
            <a:r>
              <a:rPr lang="en-GB" sz="1100" b="1" i="0" u="none" strike="noStrike" kern="1200" cap="none" spc="0" normalizeH="0" baseline="0" dirty="0">
                <a:solidFill>
                  <a:srgbClr val="FF99CC"/>
                </a:solidFill>
                <a:latin typeface="+mn-lt"/>
              </a:rPr>
              <a:t> </a:t>
            </a:r>
            <a:r>
              <a:rPr lang="en-GB" sz="1100" b="1" i="0" u="none" strike="noStrike" kern="1200" cap="none" spc="0" normalizeH="0" baseline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EU </a:t>
            </a:r>
          </a:p>
          <a:p>
            <a:pPr>
              <a:defRPr sz="1100">
                <a:latin typeface="+mn-lt"/>
              </a:defRPr>
            </a:pPr>
            <a:r>
              <a:rPr lang="en-GB" sz="1100" b="1" i="0" u="none" strike="noStrike" kern="1200" cap="none" spc="0" normalizeH="0" baseline="0" dirty="0">
                <a:solidFill>
                  <a:srgbClr val="FFFF00"/>
                </a:solidFill>
                <a:latin typeface="+mn-lt"/>
              </a:rPr>
              <a:t>Forecast 03’23</a:t>
            </a:r>
            <a:endParaRPr lang="en-US" sz="1100" b="0" i="0" u="none" strike="noStrike" kern="1200" cap="none" spc="0" normalizeH="0" baseline="0" dirty="0">
              <a:solidFill>
                <a:srgbClr val="FFFF00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78900380784824375"/>
          <c:y val="4.11231145771266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2665567982163786E-2"/>
          <c:y val="0.31584500166756563"/>
          <c:w val="0.91882129776408517"/>
          <c:h val="0.38892171321806862"/>
        </c:manualLayout>
      </c:layout>
      <c:lineChart>
        <c:grouping val="standard"/>
        <c:varyColors val="0"/>
        <c:ser>
          <c:idx val="0"/>
          <c:order val="0"/>
          <c:tx>
            <c:strRef>
              <c:f>инфлација!$B$45</c:f>
              <c:strCache>
                <c:ptCount val="1"/>
                <c:pt idx="0">
                  <c:v>Consumer Price Index (CPI) RN Мacedonia</c:v>
                </c:pt>
              </c:strCache>
            </c:strRef>
          </c:tx>
          <c:spPr>
            <a:ln w="22225" cap="rnd">
              <a:solidFill>
                <a:srgbClr val="FF99CC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инфлација!$C$44:$P$44</c:f>
              <c:strCache>
                <c:ptCount val="14"/>
                <c:pt idx="0">
                  <c:v>12/2021</c:v>
                </c:pt>
                <c:pt idx="1">
                  <c:v>12/2022</c:v>
                </c:pt>
                <c:pt idx="2">
                  <c:v>01/2023</c:v>
                </c:pt>
                <c:pt idx="3">
                  <c:v>02/2023</c:v>
                </c:pt>
                <c:pt idx="4">
                  <c:v>3/2023</c:v>
                </c:pt>
                <c:pt idx="5">
                  <c:v>4/2023</c:v>
                </c:pt>
                <c:pt idx="6">
                  <c:v>5/2023</c:v>
                </c:pt>
                <c:pt idx="7">
                  <c:v>6/2023</c:v>
                </c:pt>
                <c:pt idx="8">
                  <c:v>7/2023</c:v>
                </c:pt>
                <c:pt idx="9">
                  <c:v>8/2023</c:v>
                </c:pt>
                <c:pt idx="10">
                  <c:v>9/2023</c:v>
                </c:pt>
                <c:pt idx="11">
                  <c:v>10/2023</c:v>
                </c:pt>
                <c:pt idx="12">
                  <c:v>11/2023</c:v>
                </c:pt>
                <c:pt idx="13">
                  <c:v>12/2023</c:v>
                </c:pt>
              </c:strCache>
            </c:strRef>
          </c:cat>
          <c:val>
            <c:numRef>
              <c:f>инфлација!$C$45:$P$45</c:f>
              <c:numCache>
                <c:formatCode>0.0%</c:formatCode>
                <c:ptCount val="14"/>
                <c:pt idx="0">
                  <c:v>3.2000000000000001E-2</c:v>
                </c:pt>
                <c:pt idx="1">
                  <c:v>0.14199999999999999</c:v>
                </c:pt>
                <c:pt idx="2">
                  <c:v>0.17100000000000001</c:v>
                </c:pt>
                <c:pt idx="3">
                  <c:v>0.16700000000000001</c:v>
                </c:pt>
                <c:pt idx="4">
                  <c:v>0.161</c:v>
                </c:pt>
                <c:pt idx="5">
                  <c:v>0.153</c:v>
                </c:pt>
                <c:pt idx="6">
                  <c:v>0.14499999999999999</c:v>
                </c:pt>
                <c:pt idx="7">
                  <c:v>0.13600000000000001</c:v>
                </c:pt>
                <c:pt idx="8">
                  <c:v>0.128</c:v>
                </c:pt>
                <c:pt idx="9">
                  <c:v>0.122</c:v>
                </c:pt>
                <c:pt idx="10">
                  <c:v>0.115</c:v>
                </c:pt>
                <c:pt idx="11">
                  <c:v>0.107</c:v>
                </c:pt>
                <c:pt idx="12">
                  <c:v>9.9000000000000005E-2</c:v>
                </c:pt>
                <c:pt idx="13">
                  <c:v>9.4E-2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A11-48A6-8EFB-A0D3FA9B2F9D}"/>
            </c:ext>
          </c:extLst>
        </c:ser>
        <c:ser>
          <c:idx val="1"/>
          <c:order val="1"/>
          <c:tx>
            <c:strRef>
              <c:f>инфлација!$B$46</c:f>
              <c:strCache>
                <c:ptCount val="1"/>
                <c:pt idx="0">
                  <c:v>Forcast 10'23 NBRSM</c:v>
                </c:pt>
              </c:strCache>
            </c:strRef>
          </c:tx>
          <c:spPr>
            <a:ln w="2222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инфлација!$C$44:$P$44</c:f>
              <c:strCache>
                <c:ptCount val="14"/>
                <c:pt idx="0">
                  <c:v>12/2021</c:v>
                </c:pt>
                <c:pt idx="1">
                  <c:v>12/2022</c:v>
                </c:pt>
                <c:pt idx="2">
                  <c:v>01/2023</c:v>
                </c:pt>
                <c:pt idx="3">
                  <c:v>02/2023</c:v>
                </c:pt>
                <c:pt idx="4">
                  <c:v>3/2023</c:v>
                </c:pt>
                <c:pt idx="5">
                  <c:v>4/2023</c:v>
                </c:pt>
                <c:pt idx="6">
                  <c:v>5/2023</c:v>
                </c:pt>
                <c:pt idx="7">
                  <c:v>6/2023</c:v>
                </c:pt>
                <c:pt idx="8">
                  <c:v>7/2023</c:v>
                </c:pt>
                <c:pt idx="9">
                  <c:v>8/2023</c:v>
                </c:pt>
                <c:pt idx="10">
                  <c:v>9/2023</c:v>
                </c:pt>
                <c:pt idx="11">
                  <c:v>10/2023</c:v>
                </c:pt>
                <c:pt idx="12">
                  <c:v>11/2023</c:v>
                </c:pt>
                <c:pt idx="13">
                  <c:v>12/2023</c:v>
                </c:pt>
              </c:strCache>
            </c:strRef>
          </c:cat>
          <c:val>
            <c:numRef>
              <c:f>инфлација!$C$46:$P$46</c:f>
              <c:numCache>
                <c:formatCode>General</c:formatCode>
                <c:ptCount val="14"/>
                <c:pt idx="12" formatCode="0.0%">
                  <c:v>9.5000000000000001E-2</c:v>
                </c:pt>
                <c:pt idx="13" formatCode="0.0%">
                  <c:v>9.5000000000000001E-2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A11-48A6-8EFB-A0D3FA9B2F9D}"/>
            </c:ext>
          </c:extLst>
        </c:ser>
        <c:ser>
          <c:idx val="2"/>
          <c:order val="2"/>
          <c:tx>
            <c:strRef>
              <c:f>инфлација!$B$47</c:f>
              <c:strCache>
                <c:ptCount val="1"/>
                <c:pt idx="0">
                  <c:v>Forcast 03'23  НБРМ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3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инфлација!$C$44:$P$44</c:f>
              <c:strCache>
                <c:ptCount val="14"/>
                <c:pt idx="0">
                  <c:v>12/2021</c:v>
                </c:pt>
                <c:pt idx="1">
                  <c:v>12/2022</c:v>
                </c:pt>
                <c:pt idx="2">
                  <c:v>01/2023</c:v>
                </c:pt>
                <c:pt idx="3">
                  <c:v>02/2023</c:v>
                </c:pt>
                <c:pt idx="4">
                  <c:v>3/2023</c:v>
                </c:pt>
                <c:pt idx="5">
                  <c:v>4/2023</c:v>
                </c:pt>
                <c:pt idx="6">
                  <c:v>5/2023</c:v>
                </c:pt>
                <c:pt idx="7">
                  <c:v>6/2023</c:v>
                </c:pt>
                <c:pt idx="8">
                  <c:v>7/2023</c:v>
                </c:pt>
                <c:pt idx="9">
                  <c:v>8/2023</c:v>
                </c:pt>
                <c:pt idx="10">
                  <c:v>9/2023</c:v>
                </c:pt>
                <c:pt idx="11">
                  <c:v>10/2023</c:v>
                </c:pt>
                <c:pt idx="12">
                  <c:v>11/2023</c:v>
                </c:pt>
                <c:pt idx="13">
                  <c:v>12/2023</c:v>
                </c:pt>
              </c:strCache>
            </c:strRef>
          </c:cat>
          <c:val>
            <c:numRef>
              <c:f>инфлација!$C$47:$P$47</c:f>
            </c:numRef>
          </c:val>
          <c:smooth val="0"/>
          <c:extLst>
            <c:ext xmlns:c16="http://schemas.microsoft.com/office/drawing/2014/chart" uri="{C3380CC4-5D6E-409C-BE32-E72D297353CC}">
              <c16:uniqueId val="{00000002-DA11-48A6-8EFB-A0D3FA9B2F9D}"/>
            </c:ext>
          </c:extLst>
        </c:ser>
        <c:ser>
          <c:idx val="3"/>
          <c:order val="3"/>
          <c:tx>
            <c:strRef>
              <c:f>инфлација!$B$48</c:f>
              <c:strCache>
                <c:ptCount val="1"/>
                <c:pt idx="0">
                  <c:v>октомври ММФ проекци за инфлација за Македонија 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4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инфлација!$C$44:$P$44</c:f>
              <c:strCache>
                <c:ptCount val="14"/>
                <c:pt idx="0">
                  <c:v>12/2021</c:v>
                </c:pt>
                <c:pt idx="1">
                  <c:v>12/2022</c:v>
                </c:pt>
                <c:pt idx="2">
                  <c:v>01/2023</c:v>
                </c:pt>
                <c:pt idx="3">
                  <c:v>02/2023</c:v>
                </c:pt>
                <c:pt idx="4">
                  <c:v>3/2023</c:v>
                </c:pt>
                <c:pt idx="5">
                  <c:v>4/2023</c:v>
                </c:pt>
                <c:pt idx="6">
                  <c:v>5/2023</c:v>
                </c:pt>
                <c:pt idx="7">
                  <c:v>6/2023</c:v>
                </c:pt>
                <c:pt idx="8">
                  <c:v>7/2023</c:v>
                </c:pt>
                <c:pt idx="9">
                  <c:v>8/2023</c:v>
                </c:pt>
                <c:pt idx="10">
                  <c:v>9/2023</c:v>
                </c:pt>
                <c:pt idx="11">
                  <c:v>10/2023</c:v>
                </c:pt>
                <c:pt idx="12">
                  <c:v>11/2023</c:v>
                </c:pt>
                <c:pt idx="13">
                  <c:v>12/2023</c:v>
                </c:pt>
              </c:strCache>
            </c:strRef>
          </c:cat>
          <c:val>
            <c:numRef>
              <c:f>инфлација!$C$48:$P$48</c:f>
            </c:numRef>
          </c:val>
          <c:smooth val="0"/>
          <c:extLst>
            <c:ext xmlns:c16="http://schemas.microsoft.com/office/drawing/2014/chart" uri="{C3380CC4-5D6E-409C-BE32-E72D297353CC}">
              <c16:uniqueId val="{00000003-DA11-48A6-8EFB-A0D3FA9B2F9D}"/>
            </c:ext>
          </c:extLst>
        </c:ser>
        <c:ser>
          <c:idx val="4"/>
          <c:order val="4"/>
          <c:tx>
            <c:strRef>
              <c:f>инфлација!$B$49</c:f>
              <c:strCache>
                <c:ptCount val="1"/>
                <c:pt idx="0">
                  <c:v>октомври Светска банка проекции за инфлација за Македонија 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5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инфлација!$C$44:$P$44</c:f>
              <c:strCache>
                <c:ptCount val="14"/>
                <c:pt idx="0">
                  <c:v>12/2021</c:v>
                </c:pt>
                <c:pt idx="1">
                  <c:v>12/2022</c:v>
                </c:pt>
                <c:pt idx="2">
                  <c:v>01/2023</c:v>
                </c:pt>
                <c:pt idx="3">
                  <c:v>02/2023</c:v>
                </c:pt>
                <c:pt idx="4">
                  <c:v>3/2023</c:v>
                </c:pt>
                <c:pt idx="5">
                  <c:v>4/2023</c:v>
                </c:pt>
                <c:pt idx="6">
                  <c:v>5/2023</c:v>
                </c:pt>
                <c:pt idx="7">
                  <c:v>6/2023</c:v>
                </c:pt>
                <c:pt idx="8">
                  <c:v>7/2023</c:v>
                </c:pt>
                <c:pt idx="9">
                  <c:v>8/2023</c:v>
                </c:pt>
                <c:pt idx="10">
                  <c:v>9/2023</c:v>
                </c:pt>
                <c:pt idx="11">
                  <c:v>10/2023</c:v>
                </c:pt>
                <c:pt idx="12">
                  <c:v>11/2023</c:v>
                </c:pt>
                <c:pt idx="13">
                  <c:v>12/2023</c:v>
                </c:pt>
              </c:strCache>
            </c:strRef>
          </c:cat>
          <c:val>
            <c:numRef>
              <c:f>инфлација!$C$49:$P$49</c:f>
            </c:numRef>
          </c:val>
          <c:smooth val="0"/>
          <c:extLst>
            <c:ext xmlns:c16="http://schemas.microsoft.com/office/drawing/2014/chart" uri="{C3380CC4-5D6E-409C-BE32-E72D297353CC}">
              <c16:uniqueId val="{00000004-DA11-48A6-8EFB-A0D3FA9B2F9D}"/>
            </c:ext>
          </c:extLst>
        </c:ser>
        <c:ser>
          <c:idx val="5"/>
          <c:order val="5"/>
          <c:tx>
            <c:strRef>
              <c:f>инфлација!$B$50</c:f>
              <c:strCache>
                <c:ptCount val="1"/>
                <c:pt idx="0">
                  <c:v>март/2023 Светска банка проекции за инфлација за Македонија 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6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инфлација!$C$44:$P$44</c:f>
              <c:strCache>
                <c:ptCount val="14"/>
                <c:pt idx="0">
                  <c:v>12/2021</c:v>
                </c:pt>
                <c:pt idx="1">
                  <c:v>12/2022</c:v>
                </c:pt>
                <c:pt idx="2">
                  <c:v>01/2023</c:v>
                </c:pt>
                <c:pt idx="3">
                  <c:v>02/2023</c:v>
                </c:pt>
                <c:pt idx="4">
                  <c:v>3/2023</c:v>
                </c:pt>
                <c:pt idx="5">
                  <c:v>4/2023</c:v>
                </c:pt>
                <c:pt idx="6">
                  <c:v>5/2023</c:v>
                </c:pt>
                <c:pt idx="7">
                  <c:v>6/2023</c:v>
                </c:pt>
                <c:pt idx="8">
                  <c:v>7/2023</c:v>
                </c:pt>
                <c:pt idx="9">
                  <c:v>8/2023</c:v>
                </c:pt>
                <c:pt idx="10">
                  <c:v>9/2023</c:v>
                </c:pt>
                <c:pt idx="11">
                  <c:v>10/2023</c:v>
                </c:pt>
                <c:pt idx="12">
                  <c:v>11/2023</c:v>
                </c:pt>
                <c:pt idx="13">
                  <c:v>12/2023</c:v>
                </c:pt>
              </c:strCache>
            </c:strRef>
          </c:cat>
          <c:val>
            <c:numRef>
              <c:f>инфлација!$C$50:$P$50</c:f>
            </c:numRef>
          </c:val>
          <c:smooth val="0"/>
          <c:extLst>
            <c:ext xmlns:c16="http://schemas.microsoft.com/office/drawing/2014/chart" uri="{C3380CC4-5D6E-409C-BE32-E72D297353CC}">
              <c16:uniqueId val="{00000005-DA11-48A6-8EFB-A0D3FA9B2F9D}"/>
            </c:ext>
          </c:extLst>
        </c:ser>
        <c:ser>
          <c:idx val="6"/>
          <c:order val="6"/>
          <c:tx>
            <c:strRef>
              <c:f>инфлација!$B$51</c:f>
              <c:strCache>
                <c:ptCount val="1"/>
                <c:pt idx="0">
                  <c:v>ноември Европска Комисија проекции за инфлација за Македонија </c:v>
                </c:pt>
              </c:strCache>
            </c:strRef>
          </c:tx>
          <c:spPr>
            <a:ln w="2222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1">
                    <a:lumMod val="6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инфлација!$C$44:$P$44</c:f>
              <c:strCache>
                <c:ptCount val="14"/>
                <c:pt idx="0">
                  <c:v>12/2021</c:v>
                </c:pt>
                <c:pt idx="1">
                  <c:v>12/2022</c:v>
                </c:pt>
                <c:pt idx="2">
                  <c:v>01/2023</c:v>
                </c:pt>
                <c:pt idx="3">
                  <c:v>02/2023</c:v>
                </c:pt>
                <c:pt idx="4">
                  <c:v>3/2023</c:v>
                </c:pt>
                <c:pt idx="5">
                  <c:v>4/2023</c:v>
                </c:pt>
                <c:pt idx="6">
                  <c:v>5/2023</c:v>
                </c:pt>
                <c:pt idx="7">
                  <c:v>6/2023</c:v>
                </c:pt>
                <c:pt idx="8">
                  <c:v>7/2023</c:v>
                </c:pt>
                <c:pt idx="9">
                  <c:v>8/2023</c:v>
                </c:pt>
                <c:pt idx="10">
                  <c:v>9/2023</c:v>
                </c:pt>
                <c:pt idx="11">
                  <c:v>10/2023</c:v>
                </c:pt>
                <c:pt idx="12">
                  <c:v>11/2023</c:v>
                </c:pt>
                <c:pt idx="13">
                  <c:v>12/2023</c:v>
                </c:pt>
              </c:strCache>
            </c:strRef>
          </c:cat>
          <c:val>
            <c:numRef>
              <c:f>инфлација!$C$51:$P$51</c:f>
            </c:numRef>
          </c:val>
          <c:smooth val="0"/>
          <c:extLst>
            <c:ext xmlns:c16="http://schemas.microsoft.com/office/drawing/2014/chart" uri="{C3380CC4-5D6E-409C-BE32-E72D297353CC}">
              <c16:uniqueId val="{00000006-DA11-48A6-8EFB-A0D3FA9B2F9D}"/>
            </c:ext>
          </c:extLst>
        </c:ser>
        <c:ser>
          <c:idx val="7"/>
          <c:order val="7"/>
          <c:tx>
            <c:strRef>
              <c:f>инфлација!$B$52</c:f>
              <c:strCache>
                <c:ptCount val="1"/>
                <c:pt idx="0">
                  <c:v>Consumer Price Index (CPI) EU</c:v>
                </c:pt>
              </c:strCache>
            </c:strRef>
          </c:tx>
          <c:spPr>
            <a:ln w="22225" cap="rnd">
              <a:solidFill>
                <a:schemeClr val="bg1">
                  <a:lumMod val="6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инфлација!$C$44:$P$44</c:f>
              <c:strCache>
                <c:ptCount val="14"/>
                <c:pt idx="0">
                  <c:v>12/2021</c:v>
                </c:pt>
                <c:pt idx="1">
                  <c:v>12/2022</c:v>
                </c:pt>
                <c:pt idx="2">
                  <c:v>01/2023</c:v>
                </c:pt>
                <c:pt idx="3">
                  <c:v>02/2023</c:v>
                </c:pt>
                <c:pt idx="4">
                  <c:v>3/2023</c:v>
                </c:pt>
                <c:pt idx="5">
                  <c:v>4/2023</c:v>
                </c:pt>
                <c:pt idx="6">
                  <c:v>5/2023</c:v>
                </c:pt>
                <c:pt idx="7">
                  <c:v>6/2023</c:v>
                </c:pt>
                <c:pt idx="8">
                  <c:v>7/2023</c:v>
                </c:pt>
                <c:pt idx="9">
                  <c:v>8/2023</c:v>
                </c:pt>
                <c:pt idx="10">
                  <c:v>9/2023</c:v>
                </c:pt>
                <c:pt idx="11">
                  <c:v>10/2023</c:v>
                </c:pt>
                <c:pt idx="12">
                  <c:v>11/2023</c:v>
                </c:pt>
                <c:pt idx="13">
                  <c:v>12/2023</c:v>
                </c:pt>
              </c:strCache>
            </c:strRef>
          </c:cat>
          <c:val>
            <c:numRef>
              <c:f>инфлација!$C$52:$P$52</c:f>
              <c:numCache>
                <c:formatCode>0.0%</c:formatCode>
                <c:ptCount val="14"/>
                <c:pt idx="0">
                  <c:v>0.05</c:v>
                </c:pt>
                <c:pt idx="1">
                  <c:v>9.1999999999999998E-2</c:v>
                </c:pt>
                <c:pt idx="2">
                  <c:v>8.5999999999999993E-2</c:v>
                </c:pt>
                <c:pt idx="3">
                  <c:v>8.5000000000000006E-2</c:v>
                </c:pt>
                <c:pt idx="4">
                  <c:v>6.9000000000000006E-2</c:v>
                </c:pt>
                <c:pt idx="5">
                  <c:v>7.0000000000000007E-2</c:v>
                </c:pt>
                <c:pt idx="6">
                  <c:v>6.0999999999999999E-2</c:v>
                </c:pt>
                <c:pt idx="7">
                  <c:v>5.5E-2</c:v>
                </c:pt>
                <c:pt idx="8">
                  <c:v>5.2999999999999999E-2</c:v>
                </c:pt>
                <c:pt idx="9">
                  <c:v>5.1999999999999998E-2</c:v>
                </c:pt>
                <c:pt idx="10">
                  <c:v>4.2999999999999997E-2</c:v>
                </c:pt>
                <c:pt idx="11">
                  <c:v>2.9000000000000001E-2</c:v>
                </c:pt>
                <c:pt idx="12">
                  <c:v>2.4E-2</c:v>
                </c:pt>
                <c:pt idx="13">
                  <c:v>2.9000000000000001E-2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A11-48A6-8EFB-A0D3FA9B2F9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73430720"/>
        <c:axId val="473436480"/>
      </c:lineChart>
      <c:catAx>
        <c:axId val="47343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436480"/>
        <c:crosses val="autoZero"/>
        <c:auto val="1"/>
        <c:lblAlgn val="ctr"/>
        <c:lblOffset val="100"/>
        <c:noMultiLvlLbl val="0"/>
      </c:catAx>
      <c:valAx>
        <c:axId val="473436480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430720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>
                <a:effectLst/>
              </a:rPr>
              <a:t>Loans - </a:t>
            </a:r>
            <a:r>
              <a:rPr lang="mk-MK" sz="1800" b="0" i="0" baseline="0" dirty="0">
                <a:effectLst/>
              </a:rPr>
              <a:t> </a:t>
            </a:r>
            <a:r>
              <a:rPr lang="en-US" sz="1800" b="0" i="0" baseline="0" dirty="0">
                <a:effectLst/>
              </a:rPr>
              <a:t>households</a:t>
            </a:r>
            <a:endParaRPr lang="en-US" sz="9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sz="1000" b="1" i="0" u="none" strike="noStrike" baseline="0" dirty="0">
                <a:solidFill>
                  <a:srgbClr val="002060"/>
                </a:solidFill>
              </a:rPr>
              <a:t>Loans - </a:t>
            </a:r>
            <a:r>
              <a:rPr lang="mk-MK" sz="1000" b="1" dirty="0">
                <a:solidFill>
                  <a:srgbClr val="002060"/>
                </a:solidFill>
              </a:rPr>
              <a:t> </a:t>
            </a:r>
            <a:r>
              <a:rPr lang="en-US" sz="1000" b="1" i="0" u="none" strike="noStrike" baseline="0" dirty="0">
                <a:solidFill>
                  <a:srgbClr val="002060"/>
                </a:solidFill>
              </a:rPr>
              <a:t>households</a:t>
            </a:r>
            <a:endParaRPr lang="en-US" sz="1000" b="1" dirty="0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'12.2010-9.2021'!$GA$33</c:f>
              <c:strCache>
                <c:ptCount val="1"/>
                <c:pt idx="0">
                  <c:v>30.09.2021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dPt>
            <c:idx val="0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647-4083-A4BF-E0EA5A4E1FE8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647-4083-A4BF-E0EA5A4E1FE8}"/>
              </c:ext>
            </c:extLst>
          </c:dPt>
          <c:dPt>
            <c:idx val="2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647-4083-A4BF-E0EA5A4E1FE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real estate loans</a:t>
                    </a:r>
                    <a:r>
                      <a:rPr lang="en-US" baseline="0" dirty="0"/>
                      <a:t>
 34 %</a:t>
                    </a: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867056174296817"/>
                      <c:h val="0.2687096675325337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9647-4083-A4BF-E0EA5A4E1FE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GB" dirty="0"/>
                      <a:t>Credit cards &amp;</a:t>
                    </a:r>
                    <a:r>
                      <a:rPr lang="en-GB" baseline="0" dirty="0"/>
                      <a:t> consumer loans
64 %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449426622109127"/>
                      <c:h val="0.3312948781834216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9647-4083-A4BF-E0EA5A4E1FE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0" dirty="0"/>
                      <a:t>Car loans
0,15%</a:t>
                    </a: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150031167274908"/>
                      <c:h val="0.2048123979581470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9647-4083-A4BF-E0EA5A4E1F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'12.2010-9.2021'!$FZ$34:$FZ$36</c:f>
              <c:strCache>
                <c:ptCount val="3"/>
                <c:pt idx="0">
                  <c:v>Стамбени кредити</c:v>
                </c:pt>
                <c:pt idx="1">
                  <c:v>Картички и потрошувачки кредити</c:v>
                </c:pt>
                <c:pt idx="2">
                  <c:v>автомобилски кредити</c:v>
                </c:pt>
              </c:strCache>
            </c:strRef>
          </c:cat>
          <c:val>
            <c:numRef>
              <c:f>'12.2010-9.2021'!$GA$34:$GA$36</c:f>
              <c:numCache>
                <c:formatCode>0.0%</c:formatCode>
                <c:ptCount val="3"/>
                <c:pt idx="0" formatCode="0.00%">
                  <c:v>0.30889098450713698</c:v>
                </c:pt>
                <c:pt idx="1">
                  <c:v>0.67088072737990112</c:v>
                </c:pt>
                <c:pt idx="2" formatCode="0.00%">
                  <c:v>1.1669101711402723E-3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647-4083-A4BF-E0EA5A4E1FE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en-GB" sz="1400" b="1" i="0" u="none" strike="noStrike" kern="1200" cap="none" spc="0" normalizeH="0" baseline="0" dirty="0">
                <a:solidFill>
                  <a:srgbClr val="FF0000"/>
                </a:solidFill>
              </a:rPr>
              <a:t>LOANS</a:t>
            </a:r>
            <a:endParaRPr lang="mk-MK" sz="1400" b="1" i="0" u="none" strike="noStrike" kern="1200" cap="none" spc="0" normalizeH="0" baseline="0" dirty="0">
              <a:solidFill>
                <a:srgbClr val="FF000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0000"/>
                </a:solidFill>
              </a:defRPr>
            </a:pPr>
            <a:endParaRPr lang="mk-MK" dirty="0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320" b="1" i="0" u="none" strike="noStrike" kern="120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'Вкупна актива'!$ET$16</c:f>
              <c:strCache>
                <c:ptCount val="1"/>
                <c:pt idx="0">
                  <c:v>Кредити</c:v>
                </c:pt>
              </c:strCache>
            </c:strRef>
          </c:tx>
          <c:spPr>
            <a:ln w="31750" cap="rnd">
              <a:solidFill>
                <a:srgbClr val="00B0F0"/>
              </a:solidFill>
              <a:prstDash val="sysDot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'Вкупна актива'!$EU$13:$EY$14</c:f>
              <c:strCache>
                <c:ptCount val="5"/>
                <c:pt idx="0">
                  <c:v>12/2022</c:v>
                </c:pt>
                <c:pt idx="1">
                  <c:v>3/2023</c:v>
                </c:pt>
                <c:pt idx="2">
                  <c:v>6/2023</c:v>
                </c:pt>
                <c:pt idx="3">
                  <c:v>9/2023</c:v>
                </c:pt>
                <c:pt idx="4">
                  <c:v>12/2023</c:v>
                </c:pt>
              </c:strCache>
            </c:strRef>
          </c:cat>
          <c:val>
            <c:numRef>
              <c:f>'Вкупна актива'!$EU$16:$EY$16</c:f>
              <c:numCache>
                <c:formatCode>_(* #,##0_);_(* \(#,##0\);_(* "-"??_);_(@_)</c:formatCode>
                <c:ptCount val="5"/>
                <c:pt idx="0" formatCode="#,##0">
                  <c:v>422522</c:v>
                </c:pt>
                <c:pt idx="1">
                  <c:v>419129</c:v>
                </c:pt>
                <c:pt idx="2" formatCode="#,##0">
                  <c:v>430213</c:v>
                </c:pt>
                <c:pt idx="3" formatCode="#,##0">
                  <c:v>432312</c:v>
                </c:pt>
                <c:pt idx="4" formatCode="#,##0">
                  <c:v>440560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8D-482F-BA32-D12E9434610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03887151"/>
        <c:axId val="203892431"/>
      </c:lineChart>
      <c:catAx>
        <c:axId val="20388715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892431"/>
        <c:crosses val="autoZero"/>
        <c:auto val="1"/>
        <c:lblAlgn val="ctr"/>
        <c:lblOffset val="100"/>
        <c:noMultiLvlLbl val="0"/>
      </c:catAx>
      <c:valAx>
        <c:axId val="203892431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038871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rgbClr val="002060"/>
          </a:solidFill>
          <a:latin typeface="+mn-lt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pPr>
            <a:r>
              <a:rPr lang="en-GB" sz="1600" b="1" i="0" u="none" strike="noStrike" kern="1200" cap="none" spc="0" normalizeH="0" baseline="0" dirty="0">
                <a:solidFill>
                  <a:srgbClr val="FF0000"/>
                </a:solidFill>
              </a:rPr>
              <a:t>Structure of loans</a:t>
            </a:r>
            <a:endParaRPr lang="en-US" sz="1600" b="1" i="0" u="none" strike="noStrike" kern="1200" cap="none" spc="0" normalizeH="0" baseline="0" dirty="0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rgbClr val="FF0000"/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Sheet1!$B$20</c:f>
              <c:strCache>
                <c:ptCount val="1"/>
                <c:pt idx="0">
                  <c:v>NON.FIN.COM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Sheet1!$C$18:$G$19</c:f>
              <c:strCache>
                <c:ptCount val="5"/>
                <c:pt idx="0">
                  <c:v>12/2022</c:v>
                </c:pt>
                <c:pt idx="1">
                  <c:v>3/2023</c:v>
                </c:pt>
                <c:pt idx="2">
                  <c:v>6/2023</c:v>
                </c:pt>
                <c:pt idx="3">
                  <c:v>9/2023</c:v>
                </c:pt>
                <c:pt idx="4">
                  <c:v>12/2023</c:v>
                </c:pt>
              </c:strCache>
            </c:strRef>
          </c:cat>
          <c:val>
            <c:numRef>
              <c:f>Sheet1!$C$20:$G$20</c:f>
              <c:numCache>
                <c:formatCode>0%</c:formatCode>
                <c:ptCount val="5"/>
                <c:pt idx="0">
                  <c:v>0.49</c:v>
                </c:pt>
                <c:pt idx="1">
                  <c:v>0.48</c:v>
                </c:pt>
                <c:pt idx="2">
                  <c:v>0.48</c:v>
                </c:pt>
                <c:pt idx="3">
                  <c:v>0.48</c:v>
                </c:pt>
                <c:pt idx="4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74-45F9-A601-1447B25E2ACB}"/>
            </c:ext>
          </c:extLst>
        </c:ser>
        <c:ser>
          <c:idx val="1"/>
          <c:order val="1"/>
          <c:tx>
            <c:strRef>
              <c:f>Sheet1!$B$21</c:f>
              <c:strCache>
                <c:ptCount val="1"/>
                <c:pt idx="0">
                  <c:v>HOUSHOLDS</c:v>
                </c:pt>
              </c:strCache>
            </c:strRef>
          </c:tx>
          <c:spPr>
            <a:noFill/>
            <a:ln>
              <a:solidFill>
                <a:srgbClr val="FFFF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Sheet1!$C$18:$G$19</c:f>
              <c:strCache>
                <c:ptCount val="5"/>
                <c:pt idx="0">
                  <c:v>12/2022</c:v>
                </c:pt>
                <c:pt idx="1">
                  <c:v>3/2023</c:v>
                </c:pt>
                <c:pt idx="2">
                  <c:v>6/2023</c:v>
                </c:pt>
                <c:pt idx="3">
                  <c:v>9/2023</c:v>
                </c:pt>
                <c:pt idx="4">
                  <c:v>12/2023</c:v>
                </c:pt>
              </c:strCache>
            </c:strRef>
          </c:cat>
          <c:val>
            <c:numRef>
              <c:f>Sheet1!$C$21:$G$21</c:f>
              <c:numCache>
                <c:formatCode>0%</c:formatCode>
                <c:ptCount val="5"/>
                <c:pt idx="0">
                  <c:v>0.5</c:v>
                </c:pt>
                <c:pt idx="1">
                  <c:v>0.51</c:v>
                </c:pt>
                <c:pt idx="2">
                  <c:v>0.51</c:v>
                </c:pt>
                <c:pt idx="3">
                  <c:v>0.51</c:v>
                </c:pt>
                <c:pt idx="4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74-45F9-A601-1447B25E2AC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15442815"/>
        <c:axId val="1715452415"/>
      </c:barChart>
      <c:catAx>
        <c:axId val="1715442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5452415"/>
        <c:crosses val="autoZero"/>
        <c:auto val="1"/>
        <c:lblAlgn val="ctr"/>
        <c:lblOffset val="100"/>
        <c:noMultiLvlLbl val="0"/>
      </c:catAx>
      <c:valAx>
        <c:axId val="171545241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715442815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2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en-US" sz="1100" b="1">
                <a:solidFill>
                  <a:srgbClr val="FF0000"/>
                </a:solidFill>
              </a:rPr>
              <a:t>Loan</a:t>
            </a:r>
            <a:r>
              <a:rPr lang="en-US" sz="1100" b="1" baseline="0">
                <a:solidFill>
                  <a:srgbClr val="FF0000"/>
                </a:solidFill>
              </a:rPr>
              <a:t> concentration by c</a:t>
            </a:r>
            <a:r>
              <a:rPr lang="en-US" sz="1100" b="1">
                <a:solidFill>
                  <a:srgbClr val="FF0000"/>
                </a:solidFill>
              </a:rPr>
              <a:t>limate policy relevant sectors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2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'Климатски ризици'!$C$55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'Климатски ризици'!$B$56:$B$62</c:f>
              <c:strCache>
                <c:ptCount val="7"/>
                <c:pt idx="0">
                  <c:v>TOTAL Climate Policy Relevant Sectors</c:v>
                </c:pt>
                <c:pt idx="1">
                  <c:v>Fossil fuels</c:v>
                </c:pt>
                <c:pt idx="2">
                  <c:v>Utilities</c:v>
                </c:pt>
                <c:pt idx="3">
                  <c:v>Energy-intensive sectors</c:v>
                </c:pt>
                <c:pt idx="4">
                  <c:v>Buildings</c:v>
                </c:pt>
                <c:pt idx="5">
                  <c:v>Transportation</c:v>
                </c:pt>
                <c:pt idx="6">
                  <c:v>Agriculture </c:v>
                </c:pt>
              </c:strCache>
            </c:strRef>
          </c:cat>
          <c:val>
            <c:numRef>
              <c:f>'Климатски ризици'!$C$56:$C$62</c:f>
            </c:numRef>
          </c:val>
          <c:extLst>
            <c:ext xmlns:c16="http://schemas.microsoft.com/office/drawing/2014/chart" uri="{C3380CC4-5D6E-409C-BE32-E72D297353CC}">
              <c16:uniqueId val="{00000000-1A82-41F7-A6FC-3B71E22868EB}"/>
            </c:ext>
          </c:extLst>
        </c:ser>
        <c:ser>
          <c:idx val="1"/>
          <c:order val="1"/>
          <c:tx>
            <c:strRef>
              <c:f>'Климатски ризици'!$D$55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'Климатски ризици'!$B$56:$B$62</c:f>
              <c:strCache>
                <c:ptCount val="7"/>
                <c:pt idx="0">
                  <c:v>TOTAL Climate Policy Relevant Sectors</c:v>
                </c:pt>
                <c:pt idx="1">
                  <c:v>Fossil fuels</c:v>
                </c:pt>
                <c:pt idx="2">
                  <c:v>Utilities</c:v>
                </c:pt>
                <c:pt idx="3">
                  <c:v>Energy-intensive sectors</c:v>
                </c:pt>
                <c:pt idx="4">
                  <c:v>Buildings</c:v>
                </c:pt>
                <c:pt idx="5">
                  <c:v>Transportation</c:v>
                </c:pt>
                <c:pt idx="6">
                  <c:v>Agriculture </c:v>
                </c:pt>
              </c:strCache>
            </c:strRef>
          </c:cat>
          <c:val>
            <c:numRef>
              <c:f>'Климатски ризици'!$D$56:$D$62</c:f>
            </c:numRef>
          </c:val>
          <c:extLst>
            <c:ext xmlns:c16="http://schemas.microsoft.com/office/drawing/2014/chart" uri="{C3380CC4-5D6E-409C-BE32-E72D297353CC}">
              <c16:uniqueId val="{00000001-1A82-41F7-A6FC-3B71E22868EB}"/>
            </c:ext>
          </c:extLst>
        </c:ser>
        <c:ser>
          <c:idx val="2"/>
          <c:order val="2"/>
          <c:tx>
            <c:strRef>
              <c:f>'Климатски ризици'!$E$55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'Климатски ризици'!$B$56:$B$62</c:f>
              <c:strCache>
                <c:ptCount val="7"/>
                <c:pt idx="0">
                  <c:v>TOTAL Climate Policy Relevant Sectors</c:v>
                </c:pt>
                <c:pt idx="1">
                  <c:v>Fossil fuels</c:v>
                </c:pt>
                <c:pt idx="2">
                  <c:v>Utilities</c:v>
                </c:pt>
                <c:pt idx="3">
                  <c:v>Energy-intensive sectors</c:v>
                </c:pt>
                <c:pt idx="4">
                  <c:v>Buildings</c:v>
                </c:pt>
                <c:pt idx="5">
                  <c:v>Transportation</c:v>
                </c:pt>
                <c:pt idx="6">
                  <c:v>Agriculture </c:v>
                </c:pt>
              </c:strCache>
            </c:strRef>
          </c:cat>
          <c:val>
            <c:numRef>
              <c:f>'Климатски ризици'!$E$56:$E$62</c:f>
            </c:numRef>
          </c:val>
          <c:extLst>
            <c:ext xmlns:c16="http://schemas.microsoft.com/office/drawing/2014/chart" uri="{C3380CC4-5D6E-409C-BE32-E72D297353CC}">
              <c16:uniqueId val="{00000002-1A82-41F7-A6FC-3B71E22868EB}"/>
            </c:ext>
          </c:extLst>
        </c:ser>
        <c:ser>
          <c:idx val="3"/>
          <c:order val="3"/>
          <c:tx>
            <c:strRef>
              <c:f>'Климатски ризици'!$F$55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'Климатски ризици'!$B$56:$B$62</c:f>
              <c:strCache>
                <c:ptCount val="7"/>
                <c:pt idx="0">
                  <c:v>TOTAL Climate Policy Relevant Sectors</c:v>
                </c:pt>
                <c:pt idx="1">
                  <c:v>Fossil fuels</c:v>
                </c:pt>
                <c:pt idx="2">
                  <c:v>Utilities</c:v>
                </c:pt>
                <c:pt idx="3">
                  <c:v>Energy-intensive sectors</c:v>
                </c:pt>
                <c:pt idx="4">
                  <c:v>Buildings</c:v>
                </c:pt>
                <c:pt idx="5">
                  <c:v>Transportation</c:v>
                </c:pt>
                <c:pt idx="6">
                  <c:v>Agriculture </c:v>
                </c:pt>
              </c:strCache>
            </c:strRef>
          </c:cat>
          <c:val>
            <c:numRef>
              <c:f>'Климатски ризици'!$F$56:$F$62</c:f>
            </c:numRef>
          </c:val>
          <c:extLst>
            <c:ext xmlns:c16="http://schemas.microsoft.com/office/drawing/2014/chart" uri="{C3380CC4-5D6E-409C-BE32-E72D297353CC}">
              <c16:uniqueId val="{00000003-1A82-41F7-A6FC-3B71E22868EB}"/>
            </c:ext>
          </c:extLst>
        </c:ser>
        <c:ser>
          <c:idx val="4"/>
          <c:order val="4"/>
          <c:tx>
            <c:strRef>
              <c:f>'Климатски ризици'!$G$55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'Климатски ризици'!$B$56:$B$62</c:f>
              <c:strCache>
                <c:ptCount val="7"/>
                <c:pt idx="0">
                  <c:v>TOTAL Climate Policy Relevant Sectors</c:v>
                </c:pt>
                <c:pt idx="1">
                  <c:v>Fossil fuels</c:v>
                </c:pt>
                <c:pt idx="2">
                  <c:v>Utilities</c:v>
                </c:pt>
                <c:pt idx="3">
                  <c:v>Energy-intensive sectors</c:v>
                </c:pt>
                <c:pt idx="4">
                  <c:v>Buildings</c:v>
                </c:pt>
                <c:pt idx="5">
                  <c:v>Transportation</c:v>
                </c:pt>
                <c:pt idx="6">
                  <c:v>Agriculture </c:v>
                </c:pt>
              </c:strCache>
            </c:strRef>
          </c:cat>
          <c:val>
            <c:numRef>
              <c:f>'Климатски ризици'!$G$56:$G$62</c:f>
            </c:numRef>
          </c:val>
          <c:extLst>
            <c:ext xmlns:c16="http://schemas.microsoft.com/office/drawing/2014/chart" uri="{C3380CC4-5D6E-409C-BE32-E72D297353CC}">
              <c16:uniqueId val="{00000004-1A82-41F7-A6FC-3B71E22868EB}"/>
            </c:ext>
          </c:extLst>
        </c:ser>
        <c:ser>
          <c:idx val="5"/>
          <c:order val="5"/>
          <c:tx>
            <c:strRef>
              <c:f>'Климатски ризици'!$H$55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6">
                    <a:lumMod val="110000"/>
                    <a:satMod val="105000"/>
                    <a:tint val="67000"/>
                  </a:schemeClr>
                </a:gs>
                <a:gs pos="50000">
                  <a:schemeClr val="accent6"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6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'Климатски ризици'!$B$56:$B$62</c:f>
              <c:strCache>
                <c:ptCount val="7"/>
                <c:pt idx="0">
                  <c:v>TOTAL Climate Policy Relevant Sectors</c:v>
                </c:pt>
                <c:pt idx="1">
                  <c:v>Fossil fuels</c:v>
                </c:pt>
                <c:pt idx="2">
                  <c:v>Utilities</c:v>
                </c:pt>
                <c:pt idx="3">
                  <c:v>Energy-intensive sectors</c:v>
                </c:pt>
                <c:pt idx="4">
                  <c:v>Buildings</c:v>
                </c:pt>
                <c:pt idx="5">
                  <c:v>Transportation</c:v>
                </c:pt>
                <c:pt idx="6">
                  <c:v>Agriculture </c:v>
                </c:pt>
              </c:strCache>
            </c:strRef>
          </c:cat>
          <c:val>
            <c:numRef>
              <c:f>'Климатски ризици'!$H$56:$H$62</c:f>
            </c:numRef>
          </c:val>
          <c:extLst>
            <c:ext xmlns:c16="http://schemas.microsoft.com/office/drawing/2014/chart" uri="{C3380CC4-5D6E-409C-BE32-E72D297353CC}">
              <c16:uniqueId val="{00000005-1A82-41F7-A6FC-3B71E22868EB}"/>
            </c:ext>
          </c:extLst>
        </c:ser>
        <c:ser>
          <c:idx val="6"/>
          <c:order val="6"/>
          <c:tx>
            <c:strRef>
              <c:f>'Климатски ризици'!$I$55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60000"/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6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lumMod val="60000"/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'Климатски ризици'!$B$56:$B$62</c:f>
              <c:strCache>
                <c:ptCount val="7"/>
                <c:pt idx="0">
                  <c:v>TOTAL Climate Policy Relevant Sectors</c:v>
                </c:pt>
                <c:pt idx="1">
                  <c:v>Fossil fuels</c:v>
                </c:pt>
                <c:pt idx="2">
                  <c:v>Utilities</c:v>
                </c:pt>
                <c:pt idx="3">
                  <c:v>Energy-intensive sectors</c:v>
                </c:pt>
                <c:pt idx="4">
                  <c:v>Buildings</c:v>
                </c:pt>
                <c:pt idx="5">
                  <c:v>Transportation</c:v>
                </c:pt>
                <c:pt idx="6">
                  <c:v>Agriculture </c:v>
                </c:pt>
              </c:strCache>
            </c:strRef>
          </c:cat>
          <c:val>
            <c:numRef>
              <c:f>'Климатски ризици'!$I$56:$I$62</c:f>
            </c:numRef>
          </c:val>
          <c:extLst>
            <c:ext xmlns:c16="http://schemas.microsoft.com/office/drawing/2014/chart" uri="{C3380CC4-5D6E-409C-BE32-E72D297353CC}">
              <c16:uniqueId val="{00000006-1A82-41F7-A6FC-3B71E22868EB}"/>
            </c:ext>
          </c:extLst>
        </c:ser>
        <c:ser>
          <c:idx val="7"/>
          <c:order val="7"/>
          <c:tx>
            <c:strRef>
              <c:f>'Климатски ризици'!$J$55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60000"/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6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lumMod val="60000"/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'Климатски ризици'!$B$56:$B$62</c:f>
              <c:strCache>
                <c:ptCount val="7"/>
                <c:pt idx="0">
                  <c:v>TOTAL Climate Policy Relevant Sectors</c:v>
                </c:pt>
                <c:pt idx="1">
                  <c:v>Fossil fuels</c:v>
                </c:pt>
                <c:pt idx="2">
                  <c:v>Utilities</c:v>
                </c:pt>
                <c:pt idx="3">
                  <c:v>Energy-intensive sectors</c:v>
                </c:pt>
                <c:pt idx="4">
                  <c:v>Buildings</c:v>
                </c:pt>
                <c:pt idx="5">
                  <c:v>Transportation</c:v>
                </c:pt>
                <c:pt idx="6">
                  <c:v>Agriculture </c:v>
                </c:pt>
              </c:strCache>
            </c:strRef>
          </c:cat>
          <c:val>
            <c:numRef>
              <c:f>'Климатски ризици'!$J$56:$J$62</c:f>
            </c:numRef>
          </c:val>
          <c:extLst>
            <c:ext xmlns:c16="http://schemas.microsoft.com/office/drawing/2014/chart" uri="{C3380CC4-5D6E-409C-BE32-E72D297353CC}">
              <c16:uniqueId val="{00000007-1A82-41F7-A6FC-3B71E22868EB}"/>
            </c:ext>
          </c:extLst>
        </c:ser>
        <c:ser>
          <c:idx val="8"/>
          <c:order val="8"/>
          <c:tx>
            <c:strRef>
              <c:f>'Климатски ризици'!$K$55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60000"/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6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lumMod val="60000"/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'Климатски ризици'!$B$56:$B$62</c:f>
              <c:strCache>
                <c:ptCount val="7"/>
                <c:pt idx="0">
                  <c:v>TOTAL Climate Policy Relevant Sectors</c:v>
                </c:pt>
                <c:pt idx="1">
                  <c:v>Fossil fuels</c:v>
                </c:pt>
                <c:pt idx="2">
                  <c:v>Utilities</c:v>
                </c:pt>
                <c:pt idx="3">
                  <c:v>Energy-intensive sectors</c:v>
                </c:pt>
                <c:pt idx="4">
                  <c:v>Buildings</c:v>
                </c:pt>
                <c:pt idx="5">
                  <c:v>Transportation</c:v>
                </c:pt>
                <c:pt idx="6">
                  <c:v>Agriculture </c:v>
                </c:pt>
              </c:strCache>
            </c:strRef>
          </c:cat>
          <c:val>
            <c:numRef>
              <c:f>'Климатски ризици'!$K$56:$K$62</c:f>
            </c:numRef>
          </c:val>
          <c:extLst>
            <c:ext xmlns:c16="http://schemas.microsoft.com/office/drawing/2014/chart" uri="{C3380CC4-5D6E-409C-BE32-E72D297353CC}">
              <c16:uniqueId val="{00000008-1A82-41F7-A6FC-3B71E22868EB}"/>
            </c:ext>
          </c:extLst>
        </c:ser>
        <c:ser>
          <c:idx val="9"/>
          <c:order val="9"/>
          <c:tx>
            <c:strRef>
              <c:f>'Климатски ризици'!$L$55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60000"/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6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lumMod val="60000"/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'Климатски ризици'!$B$56:$B$62</c:f>
              <c:strCache>
                <c:ptCount val="7"/>
                <c:pt idx="0">
                  <c:v>TOTAL Climate Policy Relevant Sectors</c:v>
                </c:pt>
                <c:pt idx="1">
                  <c:v>Fossil fuels</c:v>
                </c:pt>
                <c:pt idx="2">
                  <c:v>Utilities</c:v>
                </c:pt>
                <c:pt idx="3">
                  <c:v>Energy-intensive sectors</c:v>
                </c:pt>
                <c:pt idx="4">
                  <c:v>Buildings</c:v>
                </c:pt>
                <c:pt idx="5">
                  <c:v>Transportation</c:v>
                </c:pt>
                <c:pt idx="6">
                  <c:v>Agriculture </c:v>
                </c:pt>
              </c:strCache>
            </c:strRef>
          </c:cat>
          <c:val>
            <c:numRef>
              <c:f>'Климатски ризици'!$L$56:$L$62</c:f>
            </c:numRef>
          </c:val>
          <c:extLst>
            <c:ext xmlns:c16="http://schemas.microsoft.com/office/drawing/2014/chart" uri="{C3380CC4-5D6E-409C-BE32-E72D297353CC}">
              <c16:uniqueId val="{00000009-1A82-41F7-A6FC-3B71E22868EB}"/>
            </c:ext>
          </c:extLst>
        </c:ser>
        <c:ser>
          <c:idx val="10"/>
          <c:order val="10"/>
          <c:tx>
            <c:strRef>
              <c:f>'Климатски ризици'!$M$55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5">
                    <a:lumMod val="60000"/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60000"/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6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>
                  <a:lumMod val="60000"/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'Климатски ризици'!$B$56:$B$62</c:f>
              <c:strCache>
                <c:ptCount val="7"/>
                <c:pt idx="0">
                  <c:v>TOTAL Climate Policy Relevant Sectors</c:v>
                </c:pt>
                <c:pt idx="1">
                  <c:v>Fossil fuels</c:v>
                </c:pt>
                <c:pt idx="2">
                  <c:v>Utilities</c:v>
                </c:pt>
                <c:pt idx="3">
                  <c:v>Energy-intensive sectors</c:v>
                </c:pt>
                <c:pt idx="4">
                  <c:v>Buildings</c:v>
                </c:pt>
                <c:pt idx="5">
                  <c:v>Transportation</c:v>
                </c:pt>
                <c:pt idx="6">
                  <c:v>Agriculture </c:v>
                </c:pt>
              </c:strCache>
            </c:strRef>
          </c:cat>
          <c:val>
            <c:numRef>
              <c:f>'Климатски ризици'!$M$56:$M$62</c:f>
            </c:numRef>
          </c:val>
          <c:extLst>
            <c:ext xmlns:c16="http://schemas.microsoft.com/office/drawing/2014/chart" uri="{C3380CC4-5D6E-409C-BE32-E72D297353CC}">
              <c16:uniqueId val="{0000000A-1A82-41F7-A6FC-3B71E22868EB}"/>
            </c:ext>
          </c:extLst>
        </c:ser>
        <c:ser>
          <c:idx val="11"/>
          <c:order val="11"/>
          <c:tx>
            <c:strRef>
              <c:f>'Климатски ризици'!$N$55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6">
                    <a:lumMod val="60000"/>
                    <a:lumMod val="110000"/>
                    <a:satMod val="105000"/>
                    <a:tint val="67000"/>
                  </a:schemeClr>
                </a:gs>
                <a:gs pos="50000">
                  <a:schemeClr val="accent6">
                    <a:lumMod val="60000"/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6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6">
                  <a:lumMod val="60000"/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'Климатски ризици'!$B$56:$B$62</c:f>
              <c:strCache>
                <c:ptCount val="7"/>
                <c:pt idx="0">
                  <c:v>TOTAL Climate Policy Relevant Sectors</c:v>
                </c:pt>
                <c:pt idx="1">
                  <c:v>Fossil fuels</c:v>
                </c:pt>
                <c:pt idx="2">
                  <c:v>Utilities</c:v>
                </c:pt>
                <c:pt idx="3">
                  <c:v>Energy-intensive sectors</c:v>
                </c:pt>
                <c:pt idx="4">
                  <c:v>Buildings</c:v>
                </c:pt>
                <c:pt idx="5">
                  <c:v>Transportation</c:v>
                </c:pt>
                <c:pt idx="6">
                  <c:v>Agriculture </c:v>
                </c:pt>
              </c:strCache>
            </c:strRef>
          </c:cat>
          <c:val>
            <c:numRef>
              <c:f>'Климатски ризици'!$N$56:$N$62</c:f>
            </c:numRef>
          </c:val>
          <c:extLst>
            <c:ext xmlns:c16="http://schemas.microsoft.com/office/drawing/2014/chart" uri="{C3380CC4-5D6E-409C-BE32-E72D297353CC}">
              <c16:uniqueId val="{0000000B-1A82-41F7-A6FC-3B71E22868EB}"/>
            </c:ext>
          </c:extLst>
        </c:ser>
        <c:ser>
          <c:idx val="12"/>
          <c:order val="12"/>
          <c:tx>
            <c:strRef>
              <c:f>'Климатски ризици'!$O$55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1">
                    <a:lumMod val="80000"/>
                    <a:lumOff val="20000"/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80000"/>
                    <a:lumOff val="20000"/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80000"/>
                    <a:lumOff val="2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lumMod val="80000"/>
                  <a:lumOff val="20000"/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'Климатски ризици'!$B$56:$B$62</c:f>
              <c:strCache>
                <c:ptCount val="7"/>
                <c:pt idx="0">
                  <c:v>TOTAL Climate Policy Relevant Sectors</c:v>
                </c:pt>
                <c:pt idx="1">
                  <c:v>Fossil fuels</c:v>
                </c:pt>
                <c:pt idx="2">
                  <c:v>Utilities</c:v>
                </c:pt>
                <c:pt idx="3">
                  <c:v>Energy-intensive sectors</c:v>
                </c:pt>
                <c:pt idx="4">
                  <c:v>Buildings</c:v>
                </c:pt>
                <c:pt idx="5">
                  <c:v>Transportation</c:v>
                </c:pt>
                <c:pt idx="6">
                  <c:v>Agriculture </c:v>
                </c:pt>
              </c:strCache>
            </c:strRef>
          </c:cat>
          <c:val>
            <c:numRef>
              <c:f>'Климатски ризици'!$O$56:$O$62</c:f>
            </c:numRef>
          </c:val>
          <c:extLst>
            <c:ext xmlns:c16="http://schemas.microsoft.com/office/drawing/2014/chart" uri="{C3380CC4-5D6E-409C-BE32-E72D297353CC}">
              <c16:uniqueId val="{0000000C-1A82-41F7-A6FC-3B71E22868EB}"/>
            </c:ext>
          </c:extLst>
        </c:ser>
        <c:ser>
          <c:idx val="13"/>
          <c:order val="13"/>
          <c:tx>
            <c:strRef>
              <c:f>'Климатски ризици'!$P$55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2">
                    <a:lumMod val="80000"/>
                    <a:lumOff val="20000"/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80000"/>
                    <a:lumOff val="20000"/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80000"/>
                    <a:lumOff val="2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lumMod val="80000"/>
                  <a:lumOff val="20000"/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'Климатски ризици'!$B$56:$B$62</c:f>
              <c:strCache>
                <c:ptCount val="7"/>
                <c:pt idx="0">
                  <c:v>TOTAL Climate Policy Relevant Sectors</c:v>
                </c:pt>
                <c:pt idx="1">
                  <c:v>Fossil fuels</c:v>
                </c:pt>
                <c:pt idx="2">
                  <c:v>Utilities</c:v>
                </c:pt>
                <c:pt idx="3">
                  <c:v>Energy-intensive sectors</c:v>
                </c:pt>
                <c:pt idx="4">
                  <c:v>Buildings</c:v>
                </c:pt>
                <c:pt idx="5">
                  <c:v>Transportation</c:v>
                </c:pt>
                <c:pt idx="6">
                  <c:v>Agriculture </c:v>
                </c:pt>
              </c:strCache>
            </c:strRef>
          </c:cat>
          <c:val>
            <c:numRef>
              <c:f>'Климатски ризици'!$P$56:$P$62</c:f>
            </c:numRef>
          </c:val>
          <c:extLst>
            <c:ext xmlns:c16="http://schemas.microsoft.com/office/drawing/2014/chart" uri="{C3380CC4-5D6E-409C-BE32-E72D297353CC}">
              <c16:uniqueId val="{0000000D-1A82-41F7-A6FC-3B71E22868EB}"/>
            </c:ext>
          </c:extLst>
        </c:ser>
        <c:ser>
          <c:idx val="14"/>
          <c:order val="14"/>
          <c:tx>
            <c:strRef>
              <c:f>'Климатски ризици'!$Q$55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lumMod val="80000"/>
                    <a:lumOff val="20000"/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80000"/>
                    <a:lumOff val="20000"/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80000"/>
                    <a:lumOff val="2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lumMod val="80000"/>
                  <a:lumOff val="20000"/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'Климатски ризици'!$B$56:$B$62</c:f>
              <c:strCache>
                <c:ptCount val="7"/>
                <c:pt idx="0">
                  <c:v>TOTAL Climate Policy Relevant Sectors</c:v>
                </c:pt>
                <c:pt idx="1">
                  <c:v>Fossil fuels</c:v>
                </c:pt>
                <c:pt idx="2">
                  <c:v>Utilities</c:v>
                </c:pt>
                <c:pt idx="3">
                  <c:v>Energy-intensive sectors</c:v>
                </c:pt>
                <c:pt idx="4">
                  <c:v>Buildings</c:v>
                </c:pt>
                <c:pt idx="5">
                  <c:v>Transportation</c:v>
                </c:pt>
                <c:pt idx="6">
                  <c:v>Agriculture </c:v>
                </c:pt>
              </c:strCache>
            </c:strRef>
          </c:cat>
          <c:val>
            <c:numRef>
              <c:f>'Климатски ризици'!$Q$56:$Q$62</c:f>
            </c:numRef>
          </c:val>
          <c:extLst>
            <c:ext xmlns:c16="http://schemas.microsoft.com/office/drawing/2014/chart" uri="{C3380CC4-5D6E-409C-BE32-E72D297353CC}">
              <c16:uniqueId val="{0000000E-1A82-41F7-A6FC-3B71E22868EB}"/>
            </c:ext>
          </c:extLst>
        </c:ser>
        <c:ser>
          <c:idx val="15"/>
          <c:order val="15"/>
          <c:tx>
            <c:strRef>
              <c:f>'Климатски ризици'!$R$55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4">
                    <a:lumMod val="80000"/>
                    <a:lumOff val="20000"/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80000"/>
                    <a:lumOff val="20000"/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80000"/>
                    <a:lumOff val="2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lumMod val="80000"/>
                  <a:lumOff val="20000"/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'Климатски ризици'!$B$56:$B$62</c:f>
              <c:strCache>
                <c:ptCount val="7"/>
                <c:pt idx="0">
                  <c:v>TOTAL Climate Policy Relevant Sectors</c:v>
                </c:pt>
                <c:pt idx="1">
                  <c:v>Fossil fuels</c:v>
                </c:pt>
                <c:pt idx="2">
                  <c:v>Utilities</c:v>
                </c:pt>
                <c:pt idx="3">
                  <c:v>Energy-intensive sectors</c:v>
                </c:pt>
                <c:pt idx="4">
                  <c:v>Buildings</c:v>
                </c:pt>
                <c:pt idx="5">
                  <c:v>Transportation</c:v>
                </c:pt>
                <c:pt idx="6">
                  <c:v>Agriculture </c:v>
                </c:pt>
              </c:strCache>
            </c:strRef>
          </c:cat>
          <c:val>
            <c:numRef>
              <c:f>'Климатски ризици'!$R$56:$R$62</c:f>
            </c:numRef>
          </c:val>
          <c:extLst>
            <c:ext xmlns:c16="http://schemas.microsoft.com/office/drawing/2014/chart" uri="{C3380CC4-5D6E-409C-BE32-E72D297353CC}">
              <c16:uniqueId val="{0000000F-1A82-41F7-A6FC-3B71E22868EB}"/>
            </c:ext>
          </c:extLst>
        </c:ser>
        <c:ser>
          <c:idx val="16"/>
          <c:order val="16"/>
          <c:tx>
            <c:strRef>
              <c:f>'Климатски ризици'!$S$55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5">
                    <a:lumMod val="80000"/>
                    <a:lumOff val="20000"/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80000"/>
                    <a:lumOff val="20000"/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80000"/>
                    <a:lumOff val="2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>
                  <a:lumMod val="80000"/>
                  <a:lumOff val="20000"/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'Климатски ризици'!$B$56:$B$62</c:f>
              <c:strCache>
                <c:ptCount val="7"/>
                <c:pt idx="0">
                  <c:v>TOTAL Climate Policy Relevant Sectors</c:v>
                </c:pt>
                <c:pt idx="1">
                  <c:v>Fossil fuels</c:v>
                </c:pt>
                <c:pt idx="2">
                  <c:v>Utilities</c:v>
                </c:pt>
                <c:pt idx="3">
                  <c:v>Energy-intensive sectors</c:v>
                </c:pt>
                <c:pt idx="4">
                  <c:v>Buildings</c:v>
                </c:pt>
                <c:pt idx="5">
                  <c:v>Transportation</c:v>
                </c:pt>
                <c:pt idx="6">
                  <c:v>Agriculture </c:v>
                </c:pt>
              </c:strCache>
            </c:strRef>
          </c:cat>
          <c:val>
            <c:numRef>
              <c:f>'Климатски ризици'!$S$56:$S$62</c:f>
            </c:numRef>
          </c:val>
          <c:extLst>
            <c:ext xmlns:c16="http://schemas.microsoft.com/office/drawing/2014/chart" uri="{C3380CC4-5D6E-409C-BE32-E72D297353CC}">
              <c16:uniqueId val="{00000010-1A82-41F7-A6FC-3B71E22868EB}"/>
            </c:ext>
          </c:extLst>
        </c:ser>
        <c:ser>
          <c:idx val="17"/>
          <c:order val="17"/>
          <c:tx>
            <c:strRef>
              <c:f>'Климатски ризици'!$T$55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6">
                    <a:lumMod val="80000"/>
                    <a:lumOff val="20000"/>
                    <a:lumMod val="110000"/>
                    <a:satMod val="105000"/>
                    <a:tint val="67000"/>
                  </a:schemeClr>
                </a:gs>
                <a:gs pos="50000">
                  <a:schemeClr val="accent6">
                    <a:lumMod val="80000"/>
                    <a:lumOff val="20000"/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80000"/>
                    <a:lumOff val="2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6">
                  <a:lumMod val="80000"/>
                  <a:lumOff val="20000"/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'Климатски ризици'!$B$56:$B$62</c:f>
              <c:strCache>
                <c:ptCount val="7"/>
                <c:pt idx="0">
                  <c:v>TOTAL Climate Policy Relevant Sectors</c:v>
                </c:pt>
                <c:pt idx="1">
                  <c:v>Fossil fuels</c:v>
                </c:pt>
                <c:pt idx="2">
                  <c:v>Utilities</c:v>
                </c:pt>
                <c:pt idx="3">
                  <c:v>Energy-intensive sectors</c:v>
                </c:pt>
                <c:pt idx="4">
                  <c:v>Buildings</c:v>
                </c:pt>
                <c:pt idx="5">
                  <c:v>Transportation</c:v>
                </c:pt>
                <c:pt idx="6">
                  <c:v>Agriculture </c:v>
                </c:pt>
              </c:strCache>
            </c:strRef>
          </c:cat>
          <c:val>
            <c:numRef>
              <c:f>'Климатски ризици'!$T$56:$T$62</c:f>
            </c:numRef>
          </c:val>
          <c:extLst>
            <c:ext xmlns:c16="http://schemas.microsoft.com/office/drawing/2014/chart" uri="{C3380CC4-5D6E-409C-BE32-E72D297353CC}">
              <c16:uniqueId val="{00000011-1A82-41F7-A6FC-3B71E22868EB}"/>
            </c:ext>
          </c:extLst>
        </c:ser>
        <c:ser>
          <c:idx val="18"/>
          <c:order val="18"/>
          <c:tx>
            <c:strRef>
              <c:f>'Климатски ризици'!$U$55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1">
                    <a:lumMod val="80000"/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80000"/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8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lumMod val="80000"/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'Климатски ризици'!$B$56:$B$62</c:f>
              <c:strCache>
                <c:ptCount val="7"/>
                <c:pt idx="0">
                  <c:v>TOTAL Climate Policy Relevant Sectors</c:v>
                </c:pt>
                <c:pt idx="1">
                  <c:v>Fossil fuels</c:v>
                </c:pt>
                <c:pt idx="2">
                  <c:v>Utilities</c:v>
                </c:pt>
                <c:pt idx="3">
                  <c:v>Energy-intensive sectors</c:v>
                </c:pt>
                <c:pt idx="4">
                  <c:v>Buildings</c:v>
                </c:pt>
                <c:pt idx="5">
                  <c:v>Transportation</c:v>
                </c:pt>
                <c:pt idx="6">
                  <c:v>Agriculture </c:v>
                </c:pt>
              </c:strCache>
            </c:strRef>
          </c:cat>
          <c:val>
            <c:numRef>
              <c:f>'Климатски ризици'!$U$56:$U$62</c:f>
            </c:numRef>
          </c:val>
          <c:extLst>
            <c:ext xmlns:c16="http://schemas.microsoft.com/office/drawing/2014/chart" uri="{C3380CC4-5D6E-409C-BE32-E72D297353CC}">
              <c16:uniqueId val="{00000012-1A82-41F7-A6FC-3B71E22868EB}"/>
            </c:ext>
          </c:extLst>
        </c:ser>
        <c:ser>
          <c:idx val="19"/>
          <c:order val="19"/>
          <c:tx>
            <c:strRef>
              <c:f>'Климатски ризици'!$V$55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2">
                    <a:lumMod val="80000"/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80000"/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8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lumMod val="80000"/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'Климатски ризици'!$B$56:$B$62</c:f>
              <c:strCache>
                <c:ptCount val="7"/>
                <c:pt idx="0">
                  <c:v>TOTAL Climate Policy Relevant Sectors</c:v>
                </c:pt>
                <c:pt idx="1">
                  <c:v>Fossil fuels</c:v>
                </c:pt>
                <c:pt idx="2">
                  <c:v>Utilities</c:v>
                </c:pt>
                <c:pt idx="3">
                  <c:v>Energy-intensive sectors</c:v>
                </c:pt>
                <c:pt idx="4">
                  <c:v>Buildings</c:v>
                </c:pt>
                <c:pt idx="5">
                  <c:v>Transportation</c:v>
                </c:pt>
                <c:pt idx="6">
                  <c:v>Agriculture </c:v>
                </c:pt>
              </c:strCache>
            </c:strRef>
          </c:cat>
          <c:val>
            <c:numRef>
              <c:f>'Климатски ризици'!$V$56:$V$62</c:f>
            </c:numRef>
          </c:val>
          <c:extLst>
            <c:ext xmlns:c16="http://schemas.microsoft.com/office/drawing/2014/chart" uri="{C3380CC4-5D6E-409C-BE32-E72D297353CC}">
              <c16:uniqueId val="{00000013-1A82-41F7-A6FC-3B71E22868EB}"/>
            </c:ext>
          </c:extLst>
        </c:ser>
        <c:ser>
          <c:idx val="20"/>
          <c:order val="20"/>
          <c:tx>
            <c:strRef>
              <c:f>'Климатски ризици'!$W$55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lumMod val="80000"/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80000"/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8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lumMod val="80000"/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'Климатски ризици'!$B$56:$B$62</c:f>
              <c:strCache>
                <c:ptCount val="7"/>
                <c:pt idx="0">
                  <c:v>TOTAL Climate Policy Relevant Sectors</c:v>
                </c:pt>
                <c:pt idx="1">
                  <c:v>Fossil fuels</c:v>
                </c:pt>
                <c:pt idx="2">
                  <c:v>Utilities</c:v>
                </c:pt>
                <c:pt idx="3">
                  <c:v>Energy-intensive sectors</c:v>
                </c:pt>
                <c:pt idx="4">
                  <c:v>Buildings</c:v>
                </c:pt>
                <c:pt idx="5">
                  <c:v>Transportation</c:v>
                </c:pt>
                <c:pt idx="6">
                  <c:v>Agriculture </c:v>
                </c:pt>
              </c:strCache>
            </c:strRef>
          </c:cat>
          <c:val>
            <c:numRef>
              <c:f>'Климатски ризици'!$W$56:$W$62</c:f>
            </c:numRef>
          </c:val>
          <c:extLst>
            <c:ext xmlns:c16="http://schemas.microsoft.com/office/drawing/2014/chart" uri="{C3380CC4-5D6E-409C-BE32-E72D297353CC}">
              <c16:uniqueId val="{00000014-1A82-41F7-A6FC-3B71E22868EB}"/>
            </c:ext>
          </c:extLst>
        </c:ser>
        <c:ser>
          <c:idx val="21"/>
          <c:order val="21"/>
          <c:tx>
            <c:strRef>
              <c:f>'Климатски ризици'!$X$55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4">
                    <a:lumMod val="80000"/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80000"/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8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lumMod val="80000"/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'Климатски ризици'!$B$56:$B$62</c:f>
              <c:strCache>
                <c:ptCount val="7"/>
                <c:pt idx="0">
                  <c:v>TOTAL Climate Policy Relevant Sectors</c:v>
                </c:pt>
                <c:pt idx="1">
                  <c:v>Fossil fuels</c:v>
                </c:pt>
                <c:pt idx="2">
                  <c:v>Utilities</c:v>
                </c:pt>
                <c:pt idx="3">
                  <c:v>Energy-intensive sectors</c:v>
                </c:pt>
                <c:pt idx="4">
                  <c:v>Buildings</c:v>
                </c:pt>
                <c:pt idx="5">
                  <c:v>Transportation</c:v>
                </c:pt>
                <c:pt idx="6">
                  <c:v>Agriculture </c:v>
                </c:pt>
              </c:strCache>
            </c:strRef>
          </c:cat>
          <c:val>
            <c:numRef>
              <c:f>'Климатски ризици'!$X$56:$X$62</c:f>
            </c:numRef>
          </c:val>
          <c:extLst>
            <c:ext xmlns:c16="http://schemas.microsoft.com/office/drawing/2014/chart" uri="{C3380CC4-5D6E-409C-BE32-E72D297353CC}">
              <c16:uniqueId val="{00000015-1A82-41F7-A6FC-3B71E22868EB}"/>
            </c:ext>
          </c:extLst>
        </c:ser>
        <c:ser>
          <c:idx val="22"/>
          <c:order val="22"/>
          <c:tx>
            <c:strRef>
              <c:f>'Климатски ризици'!$Y$55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5">
                    <a:lumMod val="80000"/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80000"/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8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>
                  <a:lumMod val="80000"/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'Климатски ризици'!$B$56:$B$62</c:f>
              <c:strCache>
                <c:ptCount val="7"/>
                <c:pt idx="0">
                  <c:v>TOTAL Climate Policy Relevant Sectors</c:v>
                </c:pt>
                <c:pt idx="1">
                  <c:v>Fossil fuels</c:v>
                </c:pt>
                <c:pt idx="2">
                  <c:v>Utilities</c:v>
                </c:pt>
                <c:pt idx="3">
                  <c:v>Energy-intensive sectors</c:v>
                </c:pt>
                <c:pt idx="4">
                  <c:v>Buildings</c:v>
                </c:pt>
                <c:pt idx="5">
                  <c:v>Transportation</c:v>
                </c:pt>
                <c:pt idx="6">
                  <c:v>Agriculture </c:v>
                </c:pt>
              </c:strCache>
            </c:strRef>
          </c:cat>
          <c:val>
            <c:numRef>
              <c:f>'Климатски ризици'!$Y$56:$Y$62</c:f>
            </c:numRef>
          </c:val>
          <c:extLst>
            <c:ext xmlns:c16="http://schemas.microsoft.com/office/drawing/2014/chart" uri="{C3380CC4-5D6E-409C-BE32-E72D297353CC}">
              <c16:uniqueId val="{00000016-1A82-41F7-A6FC-3B71E22868EB}"/>
            </c:ext>
          </c:extLst>
        </c:ser>
        <c:ser>
          <c:idx val="23"/>
          <c:order val="23"/>
          <c:tx>
            <c:strRef>
              <c:f>'Климатски ризици'!$Z$55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6">
                    <a:lumMod val="80000"/>
                    <a:lumMod val="110000"/>
                    <a:satMod val="105000"/>
                    <a:tint val="67000"/>
                  </a:schemeClr>
                </a:gs>
                <a:gs pos="50000">
                  <a:schemeClr val="accent6">
                    <a:lumMod val="80000"/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8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6">
                  <a:lumMod val="80000"/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'Климатски ризици'!$B$56:$B$62</c:f>
              <c:strCache>
                <c:ptCount val="7"/>
                <c:pt idx="0">
                  <c:v>TOTAL Climate Policy Relevant Sectors</c:v>
                </c:pt>
                <c:pt idx="1">
                  <c:v>Fossil fuels</c:v>
                </c:pt>
                <c:pt idx="2">
                  <c:v>Utilities</c:v>
                </c:pt>
                <c:pt idx="3">
                  <c:v>Energy-intensive sectors</c:v>
                </c:pt>
                <c:pt idx="4">
                  <c:v>Buildings</c:v>
                </c:pt>
                <c:pt idx="5">
                  <c:v>Transportation</c:v>
                </c:pt>
                <c:pt idx="6">
                  <c:v>Agriculture </c:v>
                </c:pt>
              </c:strCache>
            </c:strRef>
          </c:cat>
          <c:val>
            <c:numRef>
              <c:f>'Климатски ризици'!$Z$56:$Z$62</c:f>
            </c:numRef>
          </c:val>
          <c:extLst>
            <c:ext xmlns:c16="http://schemas.microsoft.com/office/drawing/2014/chart" uri="{C3380CC4-5D6E-409C-BE32-E72D297353CC}">
              <c16:uniqueId val="{00000017-1A82-41F7-A6FC-3B71E22868EB}"/>
            </c:ext>
          </c:extLst>
        </c:ser>
        <c:ser>
          <c:idx val="24"/>
          <c:order val="24"/>
          <c:tx>
            <c:strRef>
              <c:f>'Климатски ризици'!$AA$55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lumOff val="40000"/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60000"/>
                    <a:lumOff val="40000"/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60000"/>
                    <a:lumOff val="4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lumMod val="60000"/>
                  <a:lumOff val="40000"/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'Климатски ризици'!$B$56:$B$62</c:f>
              <c:strCache>
                <c:ptCount val="7"/>
                <c:pt idx="0">
                  <c:v>TOTAL Climate Policy Relevant Sectors</c:v>
                </c:pt>
                <c:pt idx="1">
                  <c:v>Fossil fuels</c:v>
                </c:pt>
                <c:pt idx="2">
                  <c:v>Utilities</c:v>
                </c:pt>
                <c:pt idx="3">
                  <c:v>Energy-intensive sectors</c:v>
                </c:pt>
                <c:pt idx="4">
                  <c:v>Buildings</c:v>
                </c:pt>
                <c:pt idx="5">
                  <c:v>Transportation</c:v>
                </c:pt>
                <c:pt idx="6">
                  <c:v>Agriculture </c:v>
                </c:pt>
              </c:strCache>
            </c:strRef>
          </c:cat>
          <c:val>
            <c:numRef>
              <c:f>'Климатски ризици'!$AA$56:$AA$62</c:f>
            </c:numRef>
          </c:val>
          <c:extLst>
            <c:ext xmlns:c16="http://schemas.microsoft.com/office/drawing/2014/chart" uri="{C3380CC4-5D6E-409C-BE32-E72D297353CC}">
              <c16:uniqueId val="{00000018-1A82-41F7-A6FC-3B71E22868EB}"/>
            </c:ext>
          </c:extLst>
        </c:ser>
        <c:ser>
          <c:idx val="25"/>
          <c:order val="25"/>
          <c:tx>
            <c:strRef>
              <c:f>'Климатски ризици'!$AB$55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lumOff val="40000"/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60000"/>
                    <a:lumOff val="40000"/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60000"/>
                    <a:lumOff val="4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lumMod val="60000"/>
                  <a:lumOff val="40000"/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'Климатски ризици'!$B$56:$B$62</c:f>
              <c:strCache>
                <c:ptCount val="7"/>
                <c:pt idx="0">
                  <c:v>TOTAL Climate Policy Relevant Sectors</c:v>
                </c:pt>
                <c:pt idx="1">
                  <c:v>Fossil fuels</c:v>
                </c:pt>
                <c:pt idx="2">
                  <c:v>Utilities</c:v>
                </c:pt>
                <c:pt idx="3">
                  <c:v>Energy-intensive sectors</c:v>
                </c:pt>
                <c:pt idx="4">
                  <c:v>Buildings</c:v>
                </c:pt>
                <c:pt idx="5">
                  <c:v>Transportation</c:v>
                </c:pt>
                <c:pt idx="6">
                  <c:v>Agriculture </c:v>
                </c:pt>
              </c:strCache>
            </c:strRef>
          </c:cat>
          <c:val>
            <c:numRef>
              <c:f>'Климатски ризици'!$AB$56:$AB$62</c:f>
              <c:numCache>
                <c:formatCode>#,##0</c:formatCode>
                <c:ptCount val="7"/>
                <c:pt idx="0">
                  <c:v>108624891</c:v>
                </c:pt>
                <c:pt idx="1">
                  <c:v>10184994</c:v>
                </c:pt>
                <c:pt idx="2">
                  <c:v>15531517</c:v>
                </c:pt>
                <c:pt idx="3">
                  <c:v>25823231</c:v>
                </c:pt>
                <c:pt idx="4">
                  <c:v>28850095</c:v>
                </c:pt>
                <c:pt idx="5">
                  <c:v>23326012</c:v>
                </c:pt>
                <c:pt idx="6">
                  <c:v>4909042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1A82-41F7-A6FC-3B71E22868EB}"/>
            </c:ext>
          </c:extLst>
        </c:ser>
        <c:ser>
          <c:idx val="26"/>
          <c:order val="26"/>
          <c:tx>
            <c:strRef>
              <c:f>'Климатски ризици'!$AC$55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lumOff val="40000"/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60000"/>
                    <a:lumOff val="40000"/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60000"/>
                    <a:lumOff val="4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lumMod val="60000"/>
                  <a:lumOff val="40000"/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'Климатски ризици'!$B$56:$B$62</c:f>
              <c:strCache>
                <c:ptCount val="7"/>
                <c:pt idx="0">
                  <c:v>TOTAL Climate Policy Relevant Sectors</c:v>
                </c:pt>
                <c:pt idx="1">
                  <c:v>Fossil fuels</c:v>
                </c:pt>
                <c:pt idx="2">
                  <c:v>Utilities</c:v>
                </c:pt>
                <c:pt idx="3">
                  <c:v>Energy-intensive sectors</c:v>
                </c:pt>
                <c:pt idx="4">
                  <c:v>Buildings</c:v>
                </c:pt>
                <c:pt idx="5">
                  <c:v>Transportation</c:v>
                </c:pt>
                <c:pt idx="6">
                  <c:v>Agriculture </c:v>
                </c:pt>
              </c:strCache>
            </c:strRef>
          </c:cat>
          <c:val>
            <c:numRef>
              <c:f>'Климатски ризици'!$AC$56:$AC$62</c:f>
              <c:numCache>
                <c:formatCode>#,##0</c:formatCode>
                <c:ptCount val="7"/>
                <c:pt idx="0">
                  <c:v>108611723</c:v>
                </c:pt>
                <c:pt idx="1">
                  <c:v>9426158</c:v>
                </c:pt>
                <c:pt idx="2">
                  <c:v>14368063</c:v>
                </c:pt>
                <c:pt idx="3">
                  <c:v>23527724</c:v>
                </c:pt>
                <c:pt idx="4">
                  <c:v>32548173</c:v>
                </c:pt>
                <c:pt idx="5">
                  <c:v>23873735</c:v>
                </c:pt>
                <c:pt idx="6">
                  <c:v>4867870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1A82-41F7-A6FC-3B71E22868EB}"/>
            </c:ext>
          </c:extLst>
        </c:ser>
        <c:ser>
          <c:idx val="27"/>
          <c:order val="27"/>
          <c:tx>
            <c:strRef>
              <c:f>'Климатски ризици'!$AD$55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lumOff val="40000"/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60000"/>
                    <a:lumOff val="40000"/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60000"/>
                    <a:lumOff val="4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lumMod val="60000"/>
                  <a:lumOff val="40000"/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'Климатски ризици'!$B$56:$B$62</c:f>
              <c:strCache>
                <c:ptCount val="7"/>
                <c:pt idx="0">
                  <c:v>TOTAL Climate Policy Relevant Sectors</c:v>
                </c:pt>
                <c:pt idx="1">
                  <c:v>Fossil fuels</c:v>
                </c:pt>
                <c:pt idx="2">
                  <c:v>Utilities</c:v>
                </c:pt>
                <c:pt idx="3">
                  <c:v>Energy-intensive sectors</c:v>
                </c:pt>
                <c:pt idx="4">
                  <c:v>Buildings</c:v>
                </c:pt>
                <c:pt idx="5">
                  <c:v>Transportation</c:v>
                </c:pt>
                <c:pt idx="6">
                  <c:v>Agriculture </c:v>
                </c:pt>
              </c:strCache>
            </c:strRef>
          </c:cat>
          <c:val>
            <c:numRef>
              <c:f>'Климатски ризици'!$AD$56:$AD$62</c:f>
              <c:numCache>
                <c:formatCode>#,##0</c:formatCode>
                <c:ptCount val="7"/>
                <c:pt idx="0">
                  <c:v>114665584</c:v>
                </c:pt>
                <c:pt idx="1">
                  <c:v>10483231</c:v>
                </c:pt>
                <c:pt idx="2">
                  <c:v>12457365</c:v>
                </c:pt>
                <c:pt idx="3">
                  <c:v>26167894</c:v>
                </c:pt>
                <c:pt idx="4">
                  <c:v>34826592</c:v>
                </c:pt>
                <c:pt idx="5">
                  <c:v>25944962</c:v>
                </c:pt>
                <c:pt idx="6">
                  <c:v>4785540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1A82-41F7-A6FC-3B71E22868EB}"/>
            </c:ext>
          </c:extLst>
        </c:ser>
        <c:ser>
          <c:idx val="28"/>
          <c:order val="28"/>
          <c:tx>
            <c:strRef>
              <c:f>'Климатски ризици'!$AE$55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60000"/>
                    <a:lumOff val="40000"/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60000"/>
                    <a:lumOff val="40000"/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60000"/>
                    <a:lumOff val="4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>
                  <a:lumMod val="60000"/>
                  <a:lumOff val="40000"/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'Климатски ризици'!$B$56:$B$62</c:f>
              <c:strCache>
                <c:ptCount val="7"/>
                <c:pt idx="0">
                  <c:v>TOTAL Climate Policy Relevant Sectors</c:v>
                </c:pt>
                <c:pt idx="1">
                  <c:v>Fossil fuels</c:v>
                </c:pt>
                <c:pt idx="2">
                  <c:v>Utilities</c:v>
                </c:pt>
                <c:pt idx="3">
                  <c:v>Energy-intensive sectors</c:v>
                </c:pt>
                <c:pt idx="4">
                  <c:v>Buildings</c:v>
                </c:pt>
                <c:pt idx="5">
                  <c:v>Transportation</c:v>
                </c:pt>
                <c:pt idx="6">
                  <c:v>Agriculture </c:v>
                </c:pt>
              </c:strCache>
            </c:strRef>
          </c:cat>
          <c:val>
            <c:numRef>
              <c:f>'Климатски ризици'!$AE$56:$AE$62</c:f>
              <c:numCache>
                <c:formatCode>#,##0</c:formatCode>
                <c:ptCount val="7"/>
                <c:pt idx="0">
                  <c:v>123072258</c:v>
                </c:pt>
                <c:pt idx="1">
                  <c:v>11055220</c:v>
                </c:pt>
                <c:pt idx="2">
                  <c:v>13279623</c:v>
                </c:pt>
                <c:pt idx="3">
                  <c:v>29498806</c:v>
                </c:pt>
                <c:pt idx="4">
                  <c:v>36177965</c:v>
                </c:pt>
                <c:pt idx="5">
                  <c:v>27786316</c:v>
                </c:pt>
                <c:pt idx="6">
                  <c:v>5274328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1A82-41F7-A6FC-3B71E22868EB}"/>
            </c:ext>
          </c:extLst>
        </c:ser>
        <c:ser>
          <c:idx val="29"/>
          <c:order val="29"/>
          <c:tx>
            <c:strRef>
              <c:f>'Климатски ризици'!$AF$55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60000"/>
                    <a:lumOff val="40000"/>
                    <a:lumMod val="110000"/>
                    <a:satMod val="105000"/>
                    <a:tint val="67000"/>
                  </a:schemeClr>
                </a:gs>
                <a:gs pos="50000">
                  <a:schemeClr val="accent6">
                    <a:lumMod val="60000"/>
                    <a:lumOff val="40000"/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60000"/>
                    <a:lumOff val="4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6">
                  <a:lumMod val="60000"/>
                  <a:lumOff val="40000"/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'Климатски ризици'!$B$56:$B$62</c:f>
              <c:strCache>
                <c:ptCount val="7"/>
                <c:pt idx="0">
                  <c:v>TOTAL Climate Policy Relevant Sectors</c:v>
                </c:pt>
                <c:pt idx="1">
                  <c:v>Fossil fuels</c:v>
                </c:pt>
                <c:pt idx="2">
                  <c:v>Utilities</c:v>
                </c:pt>
                <c:pt idx="3">
                  <c:v>Energy-intensive sectors</c:v>
                </c:pt>
                <c:pt idx="4">
                  <c:v>Buildings</c:v>
                </c:pt>
                <c:pt idx="5">
                  <c:v>Transportation</c:v>
                </c:pt>
                <c:pt idx="6">
                  <c:v>Agriculture </c:v>
                </c:pt>
              </c:strCache>
            </c:strRef>
          </c:cat>
          <c:val>
            <c:numRef>
              <c:f>'Климатски ризици'!$AF$56:$AF$62</c:f>
              <c:numCache>
                <c:formatCode>#,##0</c:formatCode>
                <c:ptCount val="7"/>
                <c:pt idx="0">
                  <c:v>134006636</c:v>
                </c:pt>
                <c:pt idx="1">
                  <c:v>10625262</c:v>
                </c:pt>
                <c:pt idx="2">
                  <c:v>15418847</c:v>
                </c:pt>
                <c:pt idx="3">
                  <c:v>28028559</c:v>
                </c:pt>
                <c:pt idx="4">
                  <c:v>44246919</c:v>
                </c:pt>
                <c:pt idx="5">
                  <c:v>29984378</c:v>
                </c:pt>
                <c:pt idx="6">
                  <c:v>5702671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1A82-41F7-A6FC-3B71E22868EB}"/>
            </c:ext>
          </c:extLst>
        </c:ser>
        <c:ser>
          <c:idx val="30"/>
          <c:order val="30"/>
          <c:tx>
            <c:strRef>
              <c:f>'Климатски ризици'!$AG$55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50000"/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50000"/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5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lumMod val="50000"/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'Климатски ризици'!$B$56:$B$62</c:f>
              <c:strCache>
                <c:ptCount val="7"/>
                <c:pt idx="0">
                  <c:v>TOTAL Climate Policy Relevant Sectors</c:v>
                </c:pt>
                <c:pt idx="1">
                  <c:v>Fossil fuels</c:v>
                </c:pt>
                <c:pt idx="2">
                  <c:v>Utilities</c:v>
                </c:pt>
                <c:pt idx="3">
                  <c:v>Energy-intensive sectors</c:v>
                </c:pt>
                <c:pt idx="4">
                  <c:v>Buildings</c:v>
                </c:pt>
                <c:pt idx="5">
                  <c:v>Transportation</c:v>
                </c:pt>
                <c:pt idx="6">
                  <c:v>Agriculture </c:v>
                </c:pt>
              </c:strCache>
            </c:strRef>
          </c:cat>
          <c:val>
            <c:numRef>
              <c:f>'Климатски ризици'!$AG$56:$AG$62</c:f>
              <c:numCache>
                <c:formatCode>#,##0</c:formatCode>
                <c:ptCount val="7"/>
                <c:pt idx="0">
                  <c:v>146330107</c:v>
                </c:pt>
                <c:pt idx="1">
                  <c:v>9686563</c:v>
                </c:pt>
                <c:pt idx="2">
                  <c:v>20382368</c:v>
                </c:pt>
                <c:pt idx="3">
                  <c:v>31873766</c:v>
                </c:pt>
                <c:pt idx="4">
                  <c:v>47521905</c:v>
                </c:pt>
                <c:pt idx="5">
                  <c:v>31251017</c:v>
                </c:pt>
                <c:pt idx="6">
                  <c:v>5614488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1A82-41F7-A6FC-3B71E22868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5508112"/>
        <c:axId val="25509072"/>
      </c:barChart>
      <c:catAx>
        <c:axId val="25508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509072"/>
        <c:crosses val="autoZero"/>
        <c:auto val="1"/>
        <c:lblAlgn val="ctr"/>
        <c:lblOffset val="100"/>
        <c:noMultiLvlLbl val="0"/>
      </c:catAx>
      <c:valAx>
        <c:axId val="2550907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25508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rgbClr val="411B45"/>
                </a:solidFill>
                <a:latin typeface="+mn-lt"/>
                <a:ea typeface="+mj-ea"/>
                <a:cs typeface="+mj-cs"/>
              </a:defRPr>
            </a:pPr>
            <a:r>
              <a:rPr lang="en-GB" sz="1600" b="1" i="0" u="none" strike="noStrike" kern="1200" cap="none" spc="0" normalizeH="0" baseline="0" dirty="0">
                <a:solidFill>
                  <a:srgbClr val="002060"/>
                </a:solidFill>
              </a:rPr>
              <a:t>NPL Coverage - Coverage of non-performing loans with impairment</a:t>
            </a:r>
            <a:endParaRPr lang="ru-RU" sz="1600" b="1" i="0" u="none" strike="noStrike" dirty="0">
              <a:solidFill>
                <a:srgbClr val="002060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rgbClr val="411B45"/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2219344"/>
        <c:axId val="1832608400"/>
      </c:lineChart>
      <c:catAx>
        <c:axId val="472219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2608400"/>
        <c:crosses val="autoZero"/>
        <c:auto val="1"/>
        <c:lblAlgn val="ctr"/>
        <c:lblOffset val="100"/>
        <c:noMultiLvlLbl val="0"/>
      </c:catAx>
      <c:valAx>
        <c:axId val="1832608400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472219344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 u="none" strike="noStrike" kern="1200" cap="none" spc="0" normalizeH="0" baseline="0">
                <a:solidFill>
                  <a:srgbClr val="FF0000"/>
                </a:solidFill>
                <a:latin typeface="+mn-lt"/>
                <a:ea typeface="+mj-ea"/>
                <a:cs typeface="+mj-cs"/>
              </a:defRPr>
            </a:pPr>
            <a:r>
              <a:rPr lang="en-US" sz="1100" b="1" i="0" u="none" strike="noStrike" kern="1200" cap="none" spc="0" normalizeH="0" baseline="0" dirty="0">
                <a:solidFill>
                  <a:srgbClr val="FF0000"/>
                </a:solidFill>
                <a:effectLst/>
              </a:rPr>
              <a:t>Non-performing loans</a:t>
            </a:r>
            <a:r>
              <a:rPr lang="ru-RU" sz="1100" b="1" i="0" u="none" strike="noStrike" kern="1200" cap="none" spc="0" normalizeH="0" baseline="0" dirty="0">
                <a:solidFill>
                  <a:srgbClr val="FF0000"/>
                </a:solidFill>
                <a:effectLst/>
              </a:rPr>
              <a:t>  /</a:t>
            </a:r>
            <a:r>
              <a:rPr lang="en-GB" sz="1100" b="1" i="0" u="none" strike="noStrike" kern="1200" cap="none" spc="0" normalizeH="0" baseline="0" dirty="0">
                <a:solidFill>
                  <a:srgbClr val="FF0000"/>
                </a:solidFill>
                <a:effectLst/>
              </a:rPr>
              <a:t> Total loans</a:t>
            </a:r>
            <a:endParaRPr lang="ru-RU" sz="1100" b="1" i="0" u="none" strike="noStrike" kern="1200" cap="none" spc="0" normalizeH="0" baseline="0" dirty="0">
              <a:solidFill>
                <a:srgbClr val="FF0000"/>
              </a:solidFill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>
                <a:solidFill>
                  <a:srgbClr val="FF0000"/>
                </a:solidFill>
                <a:latin typeface="+mn-lt"/>
              </a:defRPr>
            </a:pPr>
            <a:endParaRPr lang="en-US" sz="1100" b="0" dirty="0">
              <a:solidFill>
                <a:srgbClr val="FF0000"/>
              </a:solidFill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100" b="0" i="0" u="none" strike="noStrike" kern="1200" cap="none" spc="0" normalizeH="0" baseline="0">
              <a:solidFill>
                <a:srgbClr val="FF0000"/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Sheet1!$A$27</c:f>
              <c:strCache>
                <c:ptCount val="1"/>
                <c:pt idx="0">
                  <c:v>Non performing loans (NPL)</c:v>
                </c:pt>
              </c:strCache>
            </c:strRef>
          </c:tx>
          <c:spPr>
            <a:noFill/>
            <a:ln>
              <a:solidFill>
                <a:srgbClr val="FFFF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Sheet1!$B$2:$F$2</c:f>
              <c:strCache>
                <c:ptCount val="5"/>
                <c:pt idx="0">
                  <c:v>12/2022</c:v>
                </c:pt>
                <c:pt idx="1">
                  <c:v>3/2023</c:v>
                </c:pt>
                <c:pt idx="2">
                  <c:v>6/2023</c:v>
                </c:pt>
                <c:pt idx="3">
                  <c:v>9/2023</c:v>
                </c:pt>
                <c:pt idx="4">
                  <c:v>12/2023</c:v>
                </c:pt>
              </c:strCache>
            </c:strRef>
          </c:cat>
          <c:val>
            <c:numRef>
              <c:f>Sheet1!$B$27:$F$27</c:f>
              <c:numCache>
                <c:formatCode>0.00%</c:formatCode>
                <c:ptCount val="5"/>
                <c:pt idx="0">
                  <c:v>2.8899999999999999E-2</c:v>
                </c:pt>
                <c:pt idx="1">
                  <c:v>2.8500000000000001E-2</c:v>
                </c:pt>
                <c:pt idx="2">
                  <c:v>2.87E-2</c:v>
                </c:pt>
                <c:pt idx="3">
                  <c:v>2.8199999999999999E-2</c:v>
                </c:pt>
                <c:pt idx="4">
                  <c:v>2.7699999999999999E-2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97-47C2-9512-FA18F2C4D2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8735392"/>
        <c:axId val="962469840"/>
      </c:barChart>
      <c:lineChart>
        <c:grouping val="standard"/>
        <c:varyColors val="0"/>
        <c:ser>
          <c:idx val="2"/>
          <c:order val="1"/>
          <c:tx>
            <c:strRef>
              <c:f>Sheet1!$A$28</c:f>
              <c:strCache>
                <c:ptCount val="1"/>
                <c:pt idx="0">
                  <c:v>EU</c:v>
                </c:pt>
              </c:strCache>
            </c:strRef>
          </c:tx>
          <c:spPr>
            <a:ln w="22225" cap="rnd">
              <a:solidFill>
                <a:schemeClr val="accent3"/>
              </a:solidFill>
              <a:prstDash val="sysDot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Sheet1!$B$2:$F$2</c:f>
              <c:strCache>
                <c:ptCount val="5"/>
                <c:pt idx="0">
                  <c:v>12/2022</c:v>
                </c:pt>
                <c:pt idx="1">
                  <c:v>3/2023</c:v>
                </c:pt>
                <c:pt idx="2">
                  <c:v>6/2023</c:v>
                </c:pt>
                <c:pt idx="3">
                  <c:v>9/2023</c:v>
                </c:pt>
                <c:pt idx="4">
                  <c:v>12/2023</c:v>
                </c:pt>
              </c:strCache>
            </c:strRef>
          </c:cat>
          <c:val>
            <c:numRef>
              <c:f>Sheet1!$B$28:$F$28</c:f>
              <c:numCache>
                <c:formatCode>0.00%</c:formatCode>
                <c:ptCount val="5"/>
                <c:pt idx="0">
                  <c:v>2.2700000000000001E-2</c:v>
                </c:pt>
                <c:pt idx="1">
                  <c:v>2.24E-2</c:v>
                </c:pt>
                <c:pt idx="2">
                  <c:v>2.2599999999999999E-2</c:v>
                </c:pt>
                <c:pt idx="3">
                  <c:v>2.2700000000000001E-2</c:v>
                </c:pt>
                <c:pt idx="4">
                  <c:v>2.3E-2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E97-47C2-9512-FA18F2C4D26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38735392"/>
        <c:axId val="962469840"/>
      </c:lineChart>
      <c:catAx>
        <c:axId val="53873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2469840"/>
        <c:crosses val="autoZero"/>
        <c:auto val="1"/>
        <c:lblAlgn val="ctr"/>
        <c:lblOffset val="100"/>
        <c:noMultiLvlLbl val="0"/>
      </c:catAx>
      <c:valAx>
        <c:axId val="962469840"/>
        <c:scaling>
          <c:orientation val="minMax"/>
          <c:min val="2.0000000000000004E-2"/>
        </c:scaling>
        <c:delete val="1"/>
        <c:axPos val="l"/>
        <c:numFmt formatCode="0.00%" sourceLinked="1"/>
        <c:majorTickMark val="none"/>
        <c:minorTickMark val="none"/>
        <c:tickLblPos val="nextTo"/>
        <c:crossAx val="538735392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cap="none" spc="0" normalizeH="0" baseline="0">
                <a:solidFill>
                  <a:srgbClr val="FF0000"/>
                </a:solidFill>
                <a:latin typeface="+mn-lt"/>
                <a:ea typeface="+mj-ea"/>
                <a:cs typeface="+mj-cs"/>
              </a:defRPr>
            </a:pPr>
            <a:r>
              <a:rPr lang="en-GB" sz="1100" b="1" i="0" u="none" strike="noStrike" kern="1200" cap="none" spc="0" normalizeH="0" baseline="0" dirty="0">
                <a:solidFill>
                  <a:srgbClr val="FF0000"/>
                </a:solidFill>
              </a:rPr>
              <a:t>Coverage - Coverage of non-performing loans with impairment</a:t>
            </a:r>
            <a:endParaRPr lang="en-US" sz="1100" b="0" dirty="0">
              <a:solidFill>
                <a:srgbClr val="FF0000"/>
              </a:solidFill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cap="none" spc="0" normalizeH="0" baseline="0">
              <a:solidFill>
                <a:srgbClr val="FF0000"/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Sheet1!$A$30</c:f>
              <c:strCache>
                <c:ptCount val="1"/>
                <c:pt idx="0">
                  <c:v>Coverage with impairment </c:v>
                </c:pt>
              </c:strCache>
            </c:strRef>
          </c:tx>
          <c:spPr>
            <a:solidFill>
              <a:schemeClr val="bg1"/>
            </a:solidFill>
            <a:ln>
              <a:solidFill>
                <a:srgbClr val="FFFF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Sheet1!$B$29:$F$29</c:f>
              <c:strCache>
                <c:ptCount val="5"/>
                <c:pt idx="0">
                  <c:v>12/2022</c:v>
                </c:pt>
                <c:pt idx="1">
                  <c:v>3/2023</c:v>
                </c:pt>
                <c:pt idx="2">
                  <c:v>6/2023</c:v>
                </c:pt>
                <c:pt idx="3">
                  <c:v>9/2023</c:v>
                </c:pt>
                <c:pt idx="4">
                  <c:v>12/2023</c:v>
                </c:pt>
              </c:strCache>
            </c:strRef>
          </c:cat>
          <c:val>
            <c:numRef>
              <c:f>Sheet1!$B$30:$F$30</c:f>
              <c:numCache>
                <c:formatCode>0.00%</c:formatCode>
                <c:ptCount val="5"/>
                <c:pt idx="0">
                  <c:v>0.69379999999999997</c:v>
                </c:pt>
                <c:pt idx="1">
                  <c:v>0.71060000000000001</c:v>
                </c:pt>
                <c:pt idx="2">
                  <c:v>0.70420000000000005</c:v>
                </c:pt>
                <c:pt idx="3">
                  <c:v>0.69430000000000003</c:v>
                </c:pt>
                <c:pt idx="4">
                  <c:v>0.70099999999999996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0A-4777-8BD1-FD2EA2B1E6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axId val="1795620591"/>
        <c:axId val="1795635471"/>
      </c:barChart>
      <c:lineChart>
        <c:grouping val="standard"/>
        <c:varyColors val="0"/>
        <c:ser>
          <c:idx val="1"/>
          <c:order val="1"/>
          <c:tx>
            <c:strRef>
              <c:f>Sheet1!$A$31</c:f>
              <c:strCache>
                <c:ptCount val="1"/>
                <c:pt idx="0">
                  <c:v>EU</c:v>
                </c:pt>
              </c:strCache>
            </c:strRef>
          </c:tx>
          <c:spPr>
            <a:ln w="22225" cap="rnd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Sheet1!$B$29:$F$29</c:f>
              <c:strCache>
                <c:ptCount val="5"/>
                <c:pt idx="0">
                  <c:v>12/2022</c:v>
                </c:pt>
                <c:pt idx="1">
                  <c:v>3/2023</c:v>
                </c:pt>
                <c:pt idx="2">
                  <c:v>6/2023</c:v>
                </c:pt>
                <c:pt idx="3">
                  <c:v>9/2023</c:v>
                </c:pt>
                <c:pt idx="4">
                  <c:v>12/2023</c:v>
                </c:pt>
              </c:strCache>
            </c:strRef>
          </c:cat>
          <c:val>
            <c:numRef>
              <c:f>Sheet1!$B$31:$F$31</c:f>
              <c:numCache>
                <c:formatCode>0.00%</c:formatCode>
                <c:ptCount val="5"/>
                <c:pt idx="0">
                  <c:v>0.4194</c:v>
                </c:pt>
                <c:pt idx="1">
                  <c:v>0.42030000000000001</c:v>
                </c:pt>
                <c:pt idx="2">
                  <c:v>0.41110000000000002</c:v>
                </c:pt>
                <c:pt idx="3">
                  <c:v>0.40860000000000002</c:v>
                </c:pt>
                <c:pt idx="4">
                  <c:v>0.40579999999999999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40A-4777-8BD1-FD2EA2B1E62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95620591"/>
        <c:axId val="1795635471"/>
      </c:lineChart>
      <c:catAx>
        <c:axId val="1795620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5635471"/>
        <c:crosses val="autoZero"/>
        <c:auto val="1"/>
        <c:lblAlgn val="ctr"/>
        <c:lblOffset val="100"/>
        <c:noMultiLvlLbl val="0"/>
      </c:catAx>
      <c:valAx>
        <c:axId val="1795635471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795620591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 u="none" strike="noStrike" kern="1200" cap="none" spc="0" normalizeH="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j-ea"/>
                <a:cs typeface="+mj-cs"/>
              </a:defRPr>
            </a:pPr>
            <a:r>
              <a:rPr lang="en-GB" sz="1100" b="1" i="0" u="none" strike="noStrike" kern="1200" cap="none" spc="0" normalizeH="0" baseline="0" dirty="0">
                <a:solidFill>
                  <a:srgbClr val="FF0000"/>
                </a:solidFill>
              </a:rPr>
              <a:t>Capital adequacy ratio</a:t>
            </a:r>
            <a:endParaRPr lang="ru-RU" sz="1100" b="1" i="0" u="none" strike="noStrike" kern="1200" cap="none" spc="0" normalizeH="0" baseline="0" dirty="0">
              <a:solidFill>
                <a:srgbClr val="FF000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</a:defRPr>
            </a:pP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100" b="0" i="0" u="none" strike="noStrike" kern="1200" cap="none" spc="0" normalizeH="0" baseline="0">
              <a:solidFill>
                <a:prstClr val="black">
                  <a:lumMod val="50000"/>
                  <a:lumOff val="50000"/>
                </a:prstClr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Sheet1!$A$47</c:f>
              <c:strCache>
                <c:ptCount val="1"/>
                <c:pt idx="0">
                  <c:v>Capital adequacy ratio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Sheet1!$B$2:$F$2</c:f>
              <c:strCache>
                <c:ptCount val="5"/>
                <c:pt idx="0">
                  <c:v>12/2022</c:v>
                </c:pt>
                <c:pt idx="1">
                  <c:v>3/2023</c:v>
                </c:pt>
                <c:pt idx="2">
                  <c:v>6/2023</c:v>
                </c:pt>
                <c:pt idx="3">
                  <c:v>9/2023</c:v>
                </c:pt>
                <c:pt idx="4">
                  <c:v>12/2023</c:v>
                </c:pt>
              </c:strCache>
            </c:strRef>
          </c:cat>
          <c:val>
            <c:numRef>
              <c:f>Sheet1!$B$47:$F$47</c:f>
              <c:numCache>
                <c:formatCode>0.00%</c:formatCode>
                <c:ptCount val="5"/>
                <c:pt idx="0">
                  <c:v>0.1772</c:v>
                </c:pt>
                <c:pt idx="1">
                  <c:v>0.1804</c:v>
                </c:pt>
                <c:pt idx="2">
                  <c:v>0.18179999999999999</c:v>
                </c:pt>
                <c:pt idx="3">
                  <c:v>0.18360000000000001</c:v>
                </c:pt>
                <c:pt idx="4">
                  <c:v>0.18099999999999999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72C-4423-9910-81E2099FFB0B}"/>
            </c:ext>
          </c:extLst>
        </c:ser>
        <c:ser>
          <c:idx val="1"/>
          <c:order val="1"/>
          <c:tx>
            <c:strRef>
              <c:f>Sheet1!$A$48</c:f>
              <c:strCache>
                <c:ptCount val="1"/>
                <c:pt idx="0">
                  <c:v>EU</c:v>
                </c:pt>
              </c:strCache>
            </c:strRef>
          </c:tx>
          <c:spPr>
            <a:ln w="22225" cap="rnd">
              <a:solidFill>
                <a:schemeClr val="bg1">
                  <a:lumMod val="6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Sheet1!$B$2:$F$2</c:f>
              <c:strCache>
                <c:ptCount val="5"/>
                <c:pt idx="0">
                  <c:v>12/2022</c:v>
                </c:pt>
                <c:pt idx="1">
                  <c:v>3/2023</c:v>
                </c:pt>
                <c:pt idx="2">
                  <c:v>6/2023</c:v>
                </c:pt>
                <c:pt idx="3">
                  <c:v>9/2023</c:v>
                </c:pt>
                <c:pt idx="4">
                  <c:v>12/2023</c:v>
                </c:pt>
              </c:strCache>
            </c:strRef>
          </c:cat>
          <c:val>
            <c:numRef>
              <c:f>Sheet1!$B$48:$F$48</c:f>
              <c:numCache>
                <c:formatCode>0.00%</c:formatCode>
                <c:ptCount val="5"/>
                <c:pt idx="0">
                  <c:v>0.15379999999999999</c:v>
                </c:pt>
                <c:pt idx="1">
                  <c:v>0.15529999999999999</c:v>
                </c:pt>
                <c:pt idx="2">
                  <c:v>0.15720000000000001</c:v>
                </c:pt>
                <c:pt idx="3">
                  <c:v>0.15609999999999999</c:v>
                </c:pt>
                <c:pt idx="4">
                  <c:v>0.1573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72C-4423-9910-81E2099FFB0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384819983"/>
        <c:axId val="1198914543"/>
      </c:lineChart>
      <c:catAx>
        <c:axId val="13848199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8914543"/>
        <c:crosses val="autoZero"/>
        <c:auto val="1"/>
        <c:lblAlgn val="ctr"/>
        <c:lblOffset val="100"/>
        <c:noMultiLvlLbl val="0"/>
      </c:catAx>
      <c:valAx>
        <c:axId val="1198914543"/>
        <c:scaling>
          <c:orientation val="minMax"/>
          <c:min val="0.13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4819983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FFFF0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cap="none" spc="0" normalizeH="0" baseline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ea typeface="+mj-ea"/>
                <a:cs typeface="+mj-cs"/>
              </a:defRPr>
            </a:pPr>
            <a:r>
              <a:rPr lang="en-GB" sz="1600" b="1" i="0" u="none" strike="noStrike" kern="1200" cap="all" spc="0" normalizeH="0" baseline="0" dirty="0">
                <a:solidFill>
                  <a:srgbClr val="FF0000"/>
                </a:solidFill>
                <a:effectLst/>
              </a:rPr>
              <a:t>Liabilities structure</a:t>
            </a:r>
            <a:endParaRPr lang="en-US" sz="1600" b="1" i="0" u="none" strike="noStrike" kern="1200" cap="none" spc="0" normalizeH="0" baseline="0" dirty="0">
              <a:solidFill>
                <a:srgbClr val="FF0000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1" i="0" u="none" strike="noStrike" kern="1200" cap="none" spc="0" normalizeH="0" baseline="0">
              <a:solidFill>
                <a:prstClr val="black">
                  <a:lumMod val="50000"/>
                  <a:lumOff val="50000"/>
                </a:prst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Sheet2!$A$6</c:f>
              <c:strCache>
                <c:ptCount val="1"/>
                <c:pt idx="0">
                  <c:v>Deposits'</c:v>
                </c:pt>
              </c:strCache>
            </c:strRef>
          </c:tx>
          <c:spPr>
            <a:noFill/>
            <a:ln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solidFill>
                  <a:srgbClr val="0070C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Sheet2!$B$5:$F$5</c:f>
              <c:strCache>
                <c:ptCount val="5"/>
                <c:pt idx="0">
                  <c:v>12/2022</c:v>
                </c:pt>
                <c:pt idx="1">
                  <c:v>3/2023</c:v>
                </c:pt>
                <c:pt idx="2">
                  <c:v>6/2023</c:v>
                </c:pt>
                <c:pt idx="3">
                  <c:v>9/2023</c:v>
                </c:pt>
                <c:pt idx="4">
                  <c:v>12/2023</c:v>
                </c:pt>
              </c:strCache>
            </c:strRef>
          </c:cat>
          <c:val>
            <c:numRef>
              <c:f>Sheet2!$B$6:$F$6</c:f>
              <c:numCache>
                <c:formatCode>0%</c:formatCode>
                <c:ptCount val="5"/>
                <c:pt idx="0">
                  <c:v>0.70761104881768455</c:v>
                </c:pt>
                <c:pt idx="1">
                  <c:v>0.71449024428837471</c:v>
                </c:pt>
                <c:pt idx="2">
                  <c:v>0.72188730809420465</c:v>
                </c:pt>
                <c:pt idx="3">
                  <c:v>0.73</c:v>
                </c:pt>
                <c:pt idx="4">
                  <c:v>0.72930220581924299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10-473B-9367-45B5431F30FC}"/>
            </c:ext>
          </c:extLst>
        </c:ser>
        <c:ser>
          <c:idx val="1"/>
          <c:order val="1"/>
          <c:tx>
            <c:strRef>
              <c:f>Sheet2!$A$7</c:f>
              <c:strCache>
                <c:ptCount val="1"/>
                <c:pt idx="0">
                  <c:v>Capital &amp; reserves</c:v>
                </c:pt>
              </c:strCache>
            </c:strRef>
          </c:tx>
          <c:spPr>
            <a:noFill/>
            <a:ln>
              <a:solidFill>
                <a:srgbClr val="FFFF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Sheet2!$B$5:$F$5</c:f>
              <c:strCache>
                <c:ptCount val="5"/>
                <c:pt idx="0">
                  <c:v>12/2022</c:v>
                </c:pt>
                <c:pt idx="1">
                  <c:v>3/2023</c:v>
                </c:pt>
                <c:pt idx="2">
                  <c:v>6/2023</c:v>
                </c:pt>
                <c:pt idx="3">
                  <c:v>9/2023</c:v>
                </c:pt>
                <c:pt idx="4">
                  <c:v>12/2023</c:v>
                </c:pt>
              </c:strCache>
            </c:strRef>
          </c:cat>
          <c:val>
            <c:numRef>
              <c:f>Sheet2!$B$7:$F$7</c:f>
              <c:numCache>
                <c:formatCode>0%</c:formatCode>
                <c:ptCount val="5"/>
                <c:pt idx="0">
                  <c:v>0.12370594465651819</c:v>
                </c:pt>
                <c:pt idx="1">
                  <c:v>0.12587180641941648</c:v>
                </c:pt>
                <c:pt idx="2">
                  <c:v>0.12328883237974148</c:v>
                </c:pt>
                <c:pt idx="3">
                  <c:v>0.13</c:v>
                </c:pt>
                <c:pt idx="4">
                  <c:v>0.12835951134380455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10-473B-9367-45B5431F30FC}"/>
            </c:ext>
          </c:extLst>
        </c:ser>
        <c:ser>
          <c:idx val="2"/>
          <c:order val="2"/>
          <c:tx>
            <c:strRef>
              <c:f>Sheet2!$A$8</c:f>
              <c:strCache>
                <c:ptCount val="1"/>
                <c:pt idx="0">
                  <c:v>Other liabilities</c:v>
                </c:pt>
              </c:strCache>
            </c:strRef>
          </c:tx>
          <c:spPr>
            <a:noFill/>
            <a:ln>
              <a:solidFill>
                <a:srgbClr val="F909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Sheet2!$B$5:$F$5</c:f>
              <c:strCache>
                <c:ptCount val="5"/>
                <c:pt idx="0">
                  <c:v>12/2022</c:v>
                </c:pt>
                <c:pt idx="1">
                  <c:v>3/2023</c:v>
                </c:pt>
                <c:pt idx="2">
                  <c:v>6/2023</c:v>
                </c:pt>
                <c:pt idx="3">
                  <c:v>9/2023</c:v>
                </c:pt>
                <c:pt idx="4">
                  <c:v>12/2023</c:v>
                </c:pt>
              </c:strCache>
            </c:strRef>
          </c:cat>
          <c:val>
            <c:numRef>
              <c:f>Sheet2!$B$8:$F$8</c:f>
              <c:numCache>
                <c:formatCode>0%</c:formatCode>
                <c:ptCount val="5"/>
                <c:pt idx="0">
                  <c:v>0.16868300652579724</c:v>
                </c:pt>
                <c:pt idx="1">
                  <c:v>0.15963794929220881</c:v>
                </c:pt>
                <c:pt idx="2">
                  <c:v>0.15482385952605388</c:v>
                </c:pt>
                <c:pt idx="3">
                  <c:v>0.14000000000000001</c:v>
                </c:pt>
                <c:pt idx="4">
                  <c:v>0.14233828283695249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10-473B-9367-45B5431F30F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43561535"/>
        <c:axId val="1960683423"/>
      </c:barChart>
      <c:catAx>
        <c:axId val="1843561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0683423"/>
        <c:crosses val="autoZero"/>
        <c:auto val="1"/>
        <c:lblAlgn val="ctr"/>
        <c:lblOffset val="100"/>
        <c:noMultiLvlLbl val="0"/>
      </c:catAx>
      <c:valAx>
        <c:axId val="1960683423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843561535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44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C73-499B-86AD-EBF34F252048}"/>
              </c:ext>
            </c:extLst>
          </c:dPt>
          <c:dPt>
            <c:idx val="1"/>
            <c:bubble3D val="0"/>
            <c:spPr>
              <a:solidFill>
                <a:schemeClr val="accent1">
                  <a:shade val="5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C73-499B-86AD-EBF34F252048}"/>
              </c:ext>
            </c:extLst>
          </c:dPt>
          <c:dPt>
            <c:idx val="2"/>
            <c:bubble3D val="0"/>
            <c:spPr>
              <a:solidFill>
                <a:schemeClr val="accent1">
                  <a:shade val="72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C73-499B-86AD-EBF34F252048}"/>
              </c:ext>
            </c:extLst>
          </c:dPt>
          <c:dPt>
            <c:idx val="3"/>
            <c:bubble3D val="0"/>
            <c:spPr>
              <a:solidFill>
                <a:schemeClr val="accent1">
                  <a:shade val="8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C73-499B-86AD-EBF34F252048}"/>
              </c:ext>
            </c:extLst>
          </c:dPt>
          <c:dPt>
            <c:idx val="4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C73-499B-86AD-EBF34F252048}"/>
              </c:ext>
            </c:extLst>
          </c:dPt>
          <c:dPt>
            <c:idx val="5"/>
            <c:bubble3D val="0"/>
            <c:spPr>
              <a:solidFill>
                <a:schemeClr val="accent1">
                  <a:tint val="8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C73-499B-86AD-EBF34F252048}"/>
              </c:ext>
            </c:extLst>
          </c:dPt>
          <c:dPt>
            <c:idx val="6"/>
            <c:bubble3D val="0"/>
            <c:spPr>
              <a:solidFill>
                <a:schemeClr val="accent1">
                  <a:tint val="72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5C73-499B-86AD-EBF34F252048}"/>
              </c:ext>
            </c:extLst>
          </c:dPt>
          <c:dPt>
            <c:idx val="7"/>
            <c:bubble3D val="0"/>
            <c:spPr>
              <a:solidFill>
                <a:schemeClr val="accent1">
                  <a:tint val="5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5C73-499B-86AD-EBF34F252048}"/>
              </c:ext>
            </c:extLst>
          </c:dPt>
          <c:dPt>
            <c:idx val="8"/>
            <c:bubble3D val="0"/>
            <c:spPr>
              <a:solidFill>
                <a:schemeClr val="accent1">
                  <a:tint val="44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5C73-499B-86AD-EBF34F252048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chemeClr val="accent1">
                            <a:shade val="44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B3907BF-1A64-40FE-8F0E-916F69669F78}" type="CATEGORYNAME">
                      <a:rPr lang="en-US" sz="1100"/>
                      <a:pPr>
                        <a:defRPr sz="1100">
                          <a:solidFill>
                            <a:schemeClr val="accent1">
                              <a:shade val="44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US" sz="1100" baseline="0" dirty="0"/>
                      <a:t>
24%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>
                          <a:shade val="44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C73-499B-86AD-EBF34F252048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chemeClr val="accent1">
                            <a:shade val="58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838D306-5B99-41FC-B027-4681B1021A2A}" type="CATEGORYNAME">
                      <a:rPr lang="en-US" sz="1100"/>
                      <a:pPr>
                        <a:defRPr sz="1100">
                          <a:solidFill>
                            <a:schemeClr val="accent1">
                              <a:shade val="58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US" sz="1100" baseline="0" dirty="0"/>
                      <a:t>
15%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>
                          <a:shade val="58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C73-499B-86AD-EBF34F252048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chemeClr val="accent1">
                            <a:shade val="72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AAFF470-0E46-4EB1-9EBF-34BB6D6DE690}" type="CATEGORYNAME">
                      <a:rPr lang="en-US" sz="1100"/>
                      <a:pPr>
                        <a:defRPr sz="1100">
                          <a:solidFill>
                            <a:schemeClr val="accent1">
                              <a:shade val="72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US" sz="1100" baseline="0" dirty="0"/>
                      <a:t>
12%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>
                          <a:shade val="72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C73-499B-86AD-EBF34F252048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chemeClr val="accent1">
                            <a:shade val="86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4D68DCE-981D-45B7-8ECB-76C169F88674}" type="CATEGORYNAME">
                      <a:rPr lang="en-US" sz="1100"/>
                      <a:pPr>
                        <a:defRPr sz="1100">
                          <a:solidFill>
                            <a:schemeClr val="accent1">
                              <a:shade val="86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US" sz="1100" baseline="0" dirty="0"/>
                      <a:t>
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>
                          <a:shade val="86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C73-499B-86AD-EBF34F252048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907F438-84DA-4FD5-BD54-0EFFB68F96B9}" type="CATEGORYNAME">
                      <a:rPr lang="en-US" sz="1100"/>
                      <a:pPr>
                        <a:defRPr sz="11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sz="1100" baseline="0" dirty="0"/>
                      <a:t>
17%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C73-499B-86AD-EBF34F252048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chemeClr val="accent1">
                            <a:tint val="86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31710E1-0D86-4FAE-8655-44566F4D7943}" type="CATEGORYNAME">
                      <a:rPr lang="en-US" sz="1100"/>
                      <a:pPr>
                        <a:defRPr sz="1100">
                          <a:solidFill>
                            <a:schemeClr val="accent1">
                              <a:tint val="86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US" sz="1100" baseline="0" dirty="0"/>
                      <a:t>
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>
                          <a:tint val="86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5C73-499B-86AD-EBF34F252048}"/>
                </c:ext>
              </c:extLst>
            </c:dLbl>
            <c:dLbl>
              <c:idx val="6"/>
              <c:layout>
                <c:manualLayout>
                  <c:x val="1.1111111111111098E-2"/>
                  <c:y val="-3.1727077186732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>
                          <a:tint val="72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C73-499B-86AD-EBF34F252048}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chemeClr val="accent1">
                            <a:tint val="58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B19FC6C-6EFC-4CAC-A3BC-8AC481581C7C}" type="CATEGORYNAME">
                      <a:rPr lang="en-US" sz="1100"/>
                      <a:pPr>
                        <a:defRPr sz="1100">
                          <a:solidFill>
                            <a:schemeClr val="accent1">
                              <a:tint val="58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US" sz="1100" baseline="0" dirty="0"/>
                      <a:t>
19%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>
                          <a:tint val="58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58963707780741"/>
                      <c:h val="0.1899953540887550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5C73-499B-86AD-EBF34F252048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>
                          <a:tint val="44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5C73-499B-86AD-EBF34F2520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spc="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анг!$A$1:$A$9</c:f>
              <c:strCache>
                <c:ptCount val="9"/>
                <c:pt idx="0">
                  <c:v>Greece</c:v>
                </c:pt>
                <c:pt idx="1">
                  <c:v>Slovenia</c:v>
                </c:pt>
                <c:pt idx="2">
                  <c:v>Austria</c:v>
                </c:pt>
                <c:pt idx="3">
                  <c:v>Germany</c:v>
                </c:pt>
                <c:pt idx="4">
                  <c:v>Turkey</c:v>
                </c:pt>
                <c:pt idx="5">
                  <c:v>Bulgaria</c:v>
                </c:pt>
                <c:pt idx="6">
                  <c:v>Switzerland</c:v>
                </c:pt>
                <c:pt idx="7">
                  <c:v>domestic shareholders</c:v>
                </c:pt>
                <c:pt idx="8">
                  <c:v>state owned</c:v>
                </c:pt>
              </c:strCache>
            </c:strRef>
          </c:cat>
          <c:val>
            <c:numRef>
              <c:f>анг!$B$1:$B$9</c:f>
              <c:numCache>
                <c:formatCode>0.0</c:formatCode>
                <c:ptCount val="9"/>
                <c:pt idx="0">
                  <c:v>22.6</c:v>
                </c:pt>
                <c:pt idx="1">
                  <c:v>18.2</c:v>
                </c:pt>
                <c:pt idx="2">
                  <c:v>10.6</c:v>
                </c:pt>
                <c:pt idx="3">
                  <c:v>3.8</c:v>
                </c:pt>
                <c:pt idx="4">
                  <c:v>13.5</c:v>
                </c:pt>
                <c:pt idx="5">
                  <c:v>5.9</c:v>
                </c:pt>
                <c:pt idx="6">
                  <c:v>0.8</c:v>
                </c:pt>
                <c:pt idx="7">
                  <c:v>20.8</c:v>
                </c:pt>
                <c:pt idx="8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5C73-499B-86AD-EBF34F252048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none" spc="0" normalizeH="0" baseline="0">
                <a:solidFill>
                  <a:srgbClr val="FF0000"/>
                </a:solidFill>
                <a:latin typeface="+mn-lt"/>
                <a:ea typeface="+mj-ea"/>
                <a:cs typeface="+mj-cs"/>
              </a:defRPr>
            </a:pPr>
            <a:r>
              <a:rPr lang="en-GB" b="1">
                <a:solidFill>
                  <a:srgbClr val="FF0000"/>
                </a:solidFill>
                <a:latin typeface="+mn-lt"/>
              </a:rPr>
              <a:t>Deposits structure</a:t>
            </a:r>
            <a:endParaRPr lang="en-US" b="1">
              <a:solidFill>
                <a:srgbClr val="FF0000"/>
              </a:solidFill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none" spc="0" normalizeH="0" baseline="0">
              <a:solidFill>
                <a:srgbClr val="FF0000"/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366147732937409"/>
          <c:y val="0.21369848496122773"/>
          <c:w val="0.86629842813646485"/>
          <c:h val="0.5906984872160852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Sheet2!$A$3</c:f>
              <c:strCache>
                <c:ptCount val="1"/>
                <c:pt idx="0">
                  <c:v>NON.FIN.COM.</c:v>
                </c:pt>
              </c:strCache>
            </c:strRef>
          </c:tx>
          <c:spPr>
            <a:noFill/>
            <a:ln>
              <a:solidFill>
                <a:srgbClr val="00FF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Sheet2!$B$3:$F$3</c:f>
              <c:numCache>
                <c:formatCode>_(* #,##0_);_(* \(#,##0\);_(* "-"??_);_(@_)</c:formatCode>
                <c:ptCount val="5"/>
                <c:pt idx="0">
                  <c:v>147832.28099999999</c:v>
                </c:pt>
                <c:pt idx="1">
                  <c:v>138935.27000000005</c:v>
                </c:pt>
                <c:pt idx="2">
                  <c:v>150250.01800000001</c:v>
                </c:pt>
                <c:pt idx="3">
                  <c:v>155949.17200000002</c:v>
                </c:pt>
                <c:pt idx="4">
                  <c:v>167385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31-4EB3-A7F5-2C941970B193}"/>
            </c:ext>
          </c:extLst>
        </c:ser>
        <c:ser>
          <c:idx val="2"/>
          <c:order val="2"/>
          <c:tx>
            <c:strRef>
              <c:f>Sheet2!$A$4</c:f>
              <c:strCache>
                <c:ptCount val="1"/>
                <c:pt idx="0">
                  <c:v>HOUSHOLDS</c:v>
                </c:pt>
              </c:strCache>
            </c:strRef>
          </c:tx>
          <c:spPr>
            <a:noFill/>
            <a:ln>
              <a:solidFill>
                <a:srgbClr val="FFFF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Sheet2!$B$4:$F$4</c:f>
              <c:numCache>
                <c:formatCode>_(* #,##0_);_(* \(#,##0\);_(* "-"??_);_(@_)</c:formatCode>
                <c:ptCount val="5"/>
                <c:pt idx="0">
                  <c:v>328436.02899999998</c:v>
                </c:pt>
                <c:pt idx="1">
                  <c:v>331967.25099999999</c:v>
                </c:pt>
                <c:pt idx="2">
                  <c:v>340279.23300000001</c:v>
                </c:pt>
                <c:pt idx="3">
                  <c:v>340091.57</c:v>
                </c:pt>
                <c:pt idx="4">
                  <c:v>354166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31-4EB3-A7F5-2C941970B1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axId val="1795668591"/>
        <c:axId val="1795643631"/>
      </c:barChart>
      <c:lineChart>
        <c:grouping val="standard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TOTAL</c:v>
                </c:pt>
              </c:strCache>
            </c:strRef>
          </c:tx>
          <c:spPr>
            <a:ln w="38100" cap="rnd">
              <a:solidFill>
                <a:schemeClr val="bg1">
                  <a:lumMod val="6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Sheet2!$B$2:$F$2</c:f>
              <c:numCache>
                <c:formatCode>_(* #,##0_);_(* \(#,##0\);_(* "-"??_);_(@_)</c:formatCode>
                <c:ptCount val="5"/>
                <c:pt idx="0">
                  <c:v>493954.74599999998</c:v>
                </c:pt>
                <c:pt idx="1">
                  <c:v>490137.47700000013</c:v>
                </c:pt>
                <c:pt idx="2">
                  <c:v>509826.19200000004</c:v>
                </c:pt>
                <c:pt idx="3">
                  <c:v>516316.94799999997</c:v>
                </c:pt>
                <c:pt idx="4">
                  <c:v>539602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731-4EB3-A7F5-2C941970B1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95668591"/>
        <c:axId val="1795643631"/>
      </c:lineChart>
      <c:catAx>
        <c:axId val="1795668591"/>
        <c:scaling>
          <c:orientation val="minMax"/>
        </c:scaling>
        <c:delete val="1"/>
        <c:axPos val="b"/>
        <c:majorTickMark val="out"/>
        <c:minorTickMark val="none"/>
        <c:tickLblPos val="nextTo"/>
        <c:crossAx val="1795643631"/>
        <c:crosses val="autoZero"/>
        <c:auto val="1"/>
        <c:lblAlgn val="ctr"/>
        <c:lblOffset val="100"/>
        <c:noMultiLvlLbl val="0"/>
      </c:catAx>
      <c:valAx>
        <c:axId val="1795643631"/>
        <c:scaling>
          <c:orientation val="minMax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1795668591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0.1435298252409079"/>
          <c:y val="0.94139805676378341"/>
          <c:w val="0.57083771755229673"/>
          <c:h val="5.86019432362166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 u="none" strike="noStrike" kern="1200" cap="none" spc="0" normalizeH="0" baseline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+mn-lt"/>
                <a:ea typeface="+mj-ea"/>
                <a:cs typeface="+mj-cs"/>
              </a:defRPr>
            </a:pPr>
            <a:r>
              <a:rPr lang="en-US" sz="1100" b="1" i="0" u="none" strike="noStrike" kern="1200" cap="none" spc="0" normalizeH="0" baseline="0" dirty="0">
                <a:solidFill>
                  <a:srgbClr val="002060"/>
                </a:solidFill>
                <a:effectLst/>
              </a:rPr>
              <a:t>Return on average assets </a:t>
            </a:r>
            <a:r>
              <a:rPr lang="mk-MK" sz="1100" b="1" i="0" u="none" strike="noStrike" kern="1200" cap="none" spc="0" normalizeH="0" baseline="0" dirty="0">
                <a:solidFill>
                  <a:srgbClr val="002060"/>
                </a:solidFill>
              </a:rPr>
              <a:t>(</a:t>
            </a:r>
            <a:r>
              <a:rPr lang="en-GB" sz="1100" b="1" i="0" u="none" strike="noStrike" kern="1200" cap="none" spc="0" normalizeH="0" baseline="0" dirty="0">
                <a:solidFill>
                  <a:srgbClr val="002060"/>
                </a:solidFill>
              </a:rPr>
              <a:t>ROAA)</a:t>
            </a:r>
            <a:endParaRPr lang="en-US" sz="1100" b="1" i="0" u="none" strike="noStrike" kern="1200" cap="none" spc="0" normalizeH="0" baseline="0" dirty="0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100" b="0" i="0" u="none" strike="noStrike" kern="1200" cap="none" spc="0" normalizeH="0" baseline="0">
              <a:solidFill>
                <a:sysClr val="windowText" lastClr="000000">
                  <a:lumMod val="50000"/>
                  <a:lumOff val="50000"/>
                </a:sysClr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Sheet1!$A$49</c:f>
              <c:strCache>
                <c:ptCount val="1"/>
                <c:pt idx="0">
                  <c:v>ROA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206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Sheet1!$B$2:$F$2</c:f>
              <c:strCache>
                <c:ptCount val="5"/>
                <c:pt idx="0">
                  <c:v>12/2022</c:v>
                </c:pt>
                <c:pt idx="1">
                  <c:v>3/2023</c:v>
                </c:pt>
                <c:pt idx="2">
                  <c:v>6/2023</c:v>
                </c:pt>
                <c:pt idx="3">
                  <c:v>9/2023</c:v>
                </c:pt>
                <c:pt idx="4">
                  <c:v>12/2023</c:v>
                </c:pt>
              </c:strCache>
            </c:strRef>
          </c:cat>
          <c:val>
            <c:numRef>
              <c:f>Sheet1!$B$49:$F$49</c:f>
              <c:numCache>
                <c:formatCode>0.00%</c:formatCode>
                <c:ptCount val="5"/>
                <c:pt idx="0">
                  <c:v>1.46E-2</c:v>
                </c:pt>
                <c:pt idx="1">
                  <c:v>2.23E-2</c:v>
                </c:pt>
                <c:pt idx="2">
                  <c:v>2.1499999999999998E-2</c:v>
                </c:pt>
                <c:pt idx="3">
                  <c:v>2.3300000000000001E-2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F9-4F8F-A3D2-38E1DAD0FB0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84841327"/>
        <c:axId val="527915200"/>
      </c:barChart>
      <c:lineChart>
        <c:grouping val="standard"/>
        <c:varyColors val="0"/>
        <c:ser>
          <c:idx val="1"/>
          <c:order val="1"/>
          <c:tx>
            <c:strRef>
              <c:f>Sheet1!$A$50</c:f>
              <c:strCache>
                <c:ptCount val="1"/>
                <c:pt idx="0">
                  <c:v>EU</c:v>
                </c:pt>
              </c:strCache>
            </c:strRef>
          </c:tx>
          <c:spPr>
            <a:ln w="22225" cap="rnd">
              <a:solidFill>
                <a:srgbClr val="FC0CDA"/>
              </a:solidFill>
              <a:prstDash val="sysDot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FF0066"/>
                    </a:solidFill>
                    <a:highlight>
                      <a:srgbClr val="FF99FF"/>
                    </a:highligh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Sheet1!$B$2:$F$2</c:f>
              <c:strCache>
                <c:ptCount val="5"/>
                <c:pt idx="0">
                  <c:v>12/2022</c:v>
                </c:pt>
                <c:pt idx="1">
                  <c:v>3/2023</c:v>
                </c:pt>
                <c:pt idx="2">
                  <c:v>6/2023</c:v>
                </c:pt>
                <c:pt idx="3">
                  <c:v>9/2023</c:v>
                </c:pt>
                <c:pt idx="4">
                  <c:v>12/2023</c:v>
                </c:pt>
              </c:strCache>
            </c:strRef>
          </c:cat>
          <c:val>
            <c:numRef>
              <c:f>Sheet1!$B$50:$F$50</c:f>
              <c:numCache>
                <c:formatCode>0.00%</c:formatCode>
                <c:ptCount val="5"/>
                <c:pt idx="0">
                  <c:v>4.8999999999999998E-3</c:v>
                </c:pt>
                <c:pt idx="1">
                  <c:v>6.1999999999999998E-3</c:v>
                </c:pt>
                <c:pt idx="2">
                  <c:v>6.4999999999999997E-3</c:v>
                </c:pt>
                <c:pt idx="3">
                  <c:v>6.4999999999999997E-3</c:v>
                </c:pt>
                <c:pt idx="4">
                  <c:v>6.3E-3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F9-4F8F-A3D2-38E1DAD0FB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4841327"/>
        <c:axId val="527915200"/>
      </c:lineChart>
      <c:catAx>
        <c:axId val="13848413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7915200"/>
        <c:crosses val="autoZero"/>
        <c:auto val="1"/>
        <c:lblAlgn val="ctr"/>
        <c:lblOffset val="100"/>
        <c:noMultiLvlLbl val="0"/>
      </c:catAx>
      <c:valAx>
        <c:axId val="527915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4841327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 u="none" strike="noStrike" kern="1200" cap="none" spc="0" normalizeH="0" baseline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+mn-lt"/>
                <a:ea typeface="+mj-ea"/>
                <a:cs typeface="+mj-cs"/>
              </a:defRPr>
            </a:pPr>
            <a:r>
              <a:rPr lang="en-US" sz="1100" b="1" i="0" u="none" strike="noStrike" kern="1200" cap="none" spc="0" normalizeH="0" baseline="0" dirty="0">
                <a:solidFill>
                  <a:srgbClr val="002060"/>
                </a:solidFill>
                <a:effectLst/>
              </a:rPr>
              <a:t>Return on average equity </a:t>
            </a:r>
            <a:r>
              <a:rPr lang="ru-RU" sz="1100" b="1" i="0" u="none" strike="noStrike" kern="1200" cap="none" spc="0" normalizeH="0" baseline="0" dirty="0">
                <a:solidFill>
                  <a:srgbClr val="002060"/>
                </a:solidFill>
                <a:effectLst/>
              </a:rPr>
              <a:t>(ROAE)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100" b="0" i="0" u="none" strike="noStrike" kern="1200" cap="none" spc="0" normalizeH="0" baseline="0">
              <a:solidFill>
                <a:sysClr val="windowText" lastClr="000000">
                  <a:lumMod val="50000"/>
                  <a:lumOff val="50000"/>
                </a:sysClr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Sheet1!$A$51</c:f>
              <c:strCache>
                <c:ptCount val="1"/>
                <c:pt idx="0">
                  <c:v>ROE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206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Sheet1!$B$2:$F$2</c:f>
              <c:strCache>
                <c:ptCount val="5"/>
                <c:pt idx="0">
                  <c:v>12/2022</c:v>
                </c:pt>
                <c:pt idx="1">
                  <c:v>3/2023</c:v>
                </c:pt>
                <c:pt idx="2">
                  <c:v>6/2023</c:v>
                </c:pt>
                <c:pt idx="3">
                  <c:v>9/2023</c:v>
                </c:pt>
                <c:pt idx="4">
                  <c:v>12/2023</c:v>
                </c:pt>
              </c:strCache>
            </c:strRef>
          </c:cat>
          <c:val>
            <c:numRef>
              <c:f>Sheet1!$B$51:$F$51</c:f>
              <c:numCache>
                <c:formatCode>0.00%</c:formatCode>
                <c:ptCount val="5"/>
                <c:pt idx="0">
                  <c:v>0.12239999999999999</c:v>
                </c:pt>
                <c:pt idx="1">
                  <c:v>0.17580000000000001</c:v>
                </c:pt>
                <c:pt idx="2">
                  <c:v>0.17050000000000001</c:v>
                </c:pt>
                <c:pt idx="3">
                  <c:v>0.1827</c:v>
                </c:pt>
                <c:pt idx="4">
                  <c:v>0.1613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C4-4756-95A9-54D35DC7883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30571695"/>
        <c:axId val="535620944"/>
      </c:barChart>
      <c:lineChart>
        <c:grouping val="standard"/>
        <c:varyColors val="0"/>
        <c:ser>
          <c:idx val="1"/>
          <c:order val="1"/>
          <c:tx>
            <c:strRef>
              <c:f>Sheet1!$A$52</c:f>
              <c:strCache>
                <c:ptCount val="1"/>
                <c:pt idx="0">
                  <c:v>EU</c:v>
                </c:pt>
              </c:strCache>
            </c:strRef>
          </c:tx>
          <c:spPr>
            <a:ln w="22225" cap="rnd">
              <a:solidFill>
                <a:srgbClr val="FC0CDA"/>
              </a:solidFill>
              <a:prstDash val="sysDot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FF0066"/>
                    </a:solidFill>
                    <a:highlight>
                      <a:srgbClr val="FF99FF"/>
                    </a:highligh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Sheet1!$B$2:$F$2</c:f>
              <c:strCache>
                <c:ptCount val="5"/>
                <c:pt idx="0">
                  <c:v>12/2022</c:v>
                </c:pt>
                <c:pt idx="1">
                  <c:v>3/2023</c:v>
                </c:pt>
                <c:pt idx="2">
                  <c:v>6/2023</c:v>
                </c:pt>
                <c:pt idx="3">
                  <c:v>9/2023</c:v>
                </c:pt>
                <c:pt idx="4">
                  <c:v>12/2023</c:v>
                </c:pt>
              </c:strCache>
            </c:strRef>
          </c:cat>
          <c:val>
            <c:numRef>
              <c:f>Sheet1!$B$52:$F$52</c:f>
              <c:numCache>
                <c:formatCode>0.00%</c:formatCode>
                <c:ptCount val="5"/>
                <c:pt idx="0">
                  <c:v>7.6799999999999993E-2</c:v>
                </c:pt>
                <c:pt idx="1">
                  <c:v>9.5600000000000004E-2</c:v>
                </c:pt>
                <c:pt idx="2">
                  <c:v>0.1004</c:v>
                </c:pt>
                <c:pt idx="3">
                  <c:v>0.10009999999999999</c:v>
                </c:pt>
                <c:pt idx="4">
                  <c:v>9.3100000000000002E-2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6C4-4756-95A9-54D35DC788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0571695"/>
        <c:axId val="535620944"/>
      </c:lineChart>
      <c:catAx>
        <c:axId val="21305716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5620944"/>
        <c:crosses val="autoZero"/>
        <c:auto val="1"/>
        <c:lblAlgn val="ctr"/>
        <c:lblOffset val="100"/>
        <c:noMultiLvlLbl val="0"/>
      </c:catAx>
      <c:valAx>
        <c:axId val="535620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0571695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cap="none" spc="0" normalizeH="0" baseline="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pPr>
            <a:r>
              <a:rPr lang="en-GB" sz="1050" b="1" i="0" u="none" strike="noStrike" kern="1200" cap="none" spc="0" normalizeH="0" baseline="0" dirty="0">
                <a:solidFill>
                  <a:srgbClr val="002060"/>
                </a:solidFill>
              </a:rPr>
              <a:t>Operating costs / Total regular income</a:t>
            </a:r>
          </a:p>
          <a:p>
            <a:pPr>
              <a:defRPr sz="1050">
                <a:solidFill>
                  <a:srgbClr val="002060"/>
                </a:solidFill>
                <a:latin typeface="+mn-lt"/>
              </a:defRPr>
            </a:pPr>
            <a:r>
              <a:rPr lang="en-GB" sz="1050" b="1" i="0" u="none" strike="noStrike" kern="1200" cap="none" spc="0" normalizeH="0" baseline="0" dirty="0">
                <a:solidFill>
                  <a:srgbClr val="002060"/>
                </a:solidFill>
              </a:rPr>
              <a:t>(Cost-to-income ratio)</a:t>
            </a:r>
            <a:endParaRPr lang="en-US" sz="1050" b="0" i="0" u="none" strike="noStrike" kern="1200" cap="none" spc="0" normalizeH="0" baseline="0" dirty="0">
              <a:solidFill>
                <a:prstClr val="black">
                  <a:lumMod val="50000"/>
                  <a:lumOff val="50000"/>
                </a:prst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cap="none" spc="0" normalizeH="0" baseline="0">
              <a:solidFill>
                <a:srgbClr val="002060"/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"/>
          <c:y val="0.15194444444444444"/>
          <c:w val="0.8666666666666667"/>
          <c:h val="0.584405074365704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Sheet1!$A$54</c:f>
              <c:strCache>
                <c:ptCount val="1"/>
                <c:pt idx="0">
                  <c:v>Cost-to-income ratio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Sheet1!$B$53:$F$53</c:f>
              <c:strCache>
                <c:ptCount val="5"/>
                <c:pt idx="0">
                  <c:v>12/2022</c:v>
                </c:pt>
                <c:pt idx="1">
                  <c:v>3/2023</c:v>
                </c:pt>
                <c:pt idx="2">
                  <c:v>6/2023</c:v>
                </c:pt>
                <c:pt idx="3">
                  <c:v>9/2023</c:v>
                </c:pt>
                <c:pt idx="4">
                  <c:v>12/2023</c:v>
                </c:pt>
              </c:strCache>
            </c:strRef>
          </c:cat>
          <c:val>
            <c:numRef>
              <c:f>Sheet1!$B$54:$F$54</c:f>
              <c:numCache>
                <c:formatCode>0.00%</c:formatCode>
                <c:ptCount val="5"/>
                <c:pt idx="0">
                  <c:v>0.47799999999999998</c:v>
                </c:pt>
                <c:pt idx="1">
                  <c:v>0.43209999999999998</c:v>
                </c:pt>
                <c:pt idx="2">
                  <c:v>0.43690000000000001</c:v>
                </c:pt>
                <c:pt idx="3">
                  <c:v>0.42430000000000001</c:v>
                </c:pt>
                <c:pt idx="4">
                  <c:v>0.434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E2-4EA0-BB08-2C2187D2A0F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04629647"/>
        <c:axId val="304630127"/>
      </c:barChart>
      <c:lineChart>
        <c:grouping val="standard"/>
        <c:varyColors val="0"/>
        <c:ser>
          <c:idx val="1"/>
          <c:order val="1"/>
          <c:tx>
            <c:strRef>
              <c:f>Sheet1!$A$55</c:f>
              <c:strCache>
                <c:ptCount val="1"/>
                <c:pt idx="0">
                  <c:v>EU</c:v>
                </c:pt>
              </c:strCache>
            </c:strRef>
          </c:tx>
          <c:spPr>
            <a:ln w="22225" cap="rnd">
              <a:solidFill>
                <a:srgbClr val="FF99CC"/>
              </a:solidFill>
              <a:prstDash val="sysDot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0066"/>
                    </a:solidFill>
                    <a:highlight>
                      <a:srgbClr val="FF99FF"/>
                    </a:highligh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Sheet1!$B$53:$F$53</c:f>
              <c:strCache>
                <c:ptCount val="5"/>
                <c:pt idx="0">
                  <c:v>12/2022</c:v>
                </c:pt>
                <c:pt idx="1">
                  <c:v>3/2023</c:v>
                </c:pt>
                <c:pt idx="2">
                  <c:v>6/2023</c:v>
                </c:pt>
                <c:pt idx="3">
                  <c:v>9/2023</c:v>
                </c:pt>
                <c:pt idx="4">
                  <c:v>12/2023</c:v>
                </c:pt>
              </c:strCache>
            </c:strRef>
          </c:cat>
          <c:val>
            <c:numRef>
              <c:f>Sheet1!$B$55:$F$55</c:f>
              <c:numCache>
                <c:formatCode>0.00%</c:formatCode>
                <c:ptCount val="5"/>
                <c:pt idx="0">
                  <c:v>0.6119</c:v>
                </c:pt>
                <c:pt idx="1">
                  <c:v>0.60360000000000003</c:v>
                </c:pt>
                <c:pt idx="2">
                  <c:v>0.57320000000000004</c:v>
                </c:pt>
                <c:pt idx="3">
                  <c:v>0.55959999999999999</c:v>
                </c:pt>
                <c:pt idx="4">
                  <c:v>0.57020000000000004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9E2-4EA0-BB08-2C2187D2A0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4629647"/>
        <c:axId val="304630127"/>
      </c:lineChart>
      <c:catAx>
        <c:axId val="3046296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630127"/>
        <c:crosses val="autoZero"/>
        <c:auto val="1"/>
        <c:lblAlgn val="ctr"/>
        <c:lblOffset val="100"/>
        <c:noMultiLvlLbl val="0"/>
      </c:catAx>
      <c:valAx>
        <c:axId val="304630127"/>
        <c:scaling>
          <c:orientation val="minMax"/>
          <c:min val="0.4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304629647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79615764056855E-2"/>
          <c:y val="8.0782637457700424E-2"/>
          <c:w val="0.93240768471886293"/>
          <c:h val="0.829277142850534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Sheet1!$A$56</c:f>
              <c:strCache>
                <c:ptCount val="1"/>
                <c:pt idx="0">
                  <c:v>Net interest income / operating income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Sheet1!$B$46:$F$46</c:f>
              <c:strCache>
                <c:ptCount val="5"/>
                <c:pt idx="0">
                  <c:v>12/2022</c:v>
                </c:pt>
                <c:pt idx="1">
                  <c:v>3/2023</c:v>
                </c:pt>
                <c:pt idx="2">
                  <c:v>6/2023</c:v>
                </c:pt>
                <c:pt idx="3">
                  <c:v>9/2023</c:v>
                </c:pt>
                <c:pt idx="4">
                  <c:v>12/2023</c:v>
                </c:pt>
              </c:strCache>
            </c:strRef>
          </c:cat>
          <c:val>
            <c:numRef>
              <c:f>Sheet1!$B$56:$F$56</c:f>
              <c:numCache>
                <c:formatCode>0.00%</c:formatCode>
                <c:ptCount val="5"/>
                <c:pt idx="0">
                  <c:v>0.62619999999999998</c:v>
                </c:pt>
                <c:pt idx="1">
                  <c:v>0.70399999999999996</c:v>
                </c:pt>
                <c:pt idx="2">
                  <c:v>0.70150000000000001</c:v>
                </c:pt>
                <c:pt idx="3">
                  <c:v>0.70720000000000005</c:v>
                </c:pt>
                <c:pt idx="4">
                  <c:v>0.70679999999999998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B4-4658-BB3F-DCF7FDD422F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1795640751"/>
        <c:axId val="1795617231"/>
      </c:barChart>
      <c:lineChart>
        <c:grouping val="standard"/>
        <c:varyColors val="0"/>
        <c:ser>
          <c:idx val="1"/>
          <c:order val="1"/>
          <c:tx>
            <c:strRef>
              <c:f>Sheet1!$A$57</c:f>
              <c:strCache>
                <c:ptCount val="1"/>
                <c:pt idx="0">
                  <c:v>EU</c:v>
                </c:pt>
              </c:strCache>
            </c:strRef>
          </c:tx>
          <c:spPr>
            <a:ln w="22225" cap="rnd">
              <a:solidFill>
                <a:srgbClr val="FF99CC"/>
              </a:solidFill>
              <a:prstDash val="sysDot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0066"/>
                    </a:solidFill>
                    <a:highlight>
                      <a:srgbClr val="FF99FF"/>
                    </a:highligh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Sheet1!$B$46:$F$46</c:f>
              <c:strCache>
                <c:ptCount val="5"/>
                <c:pt idx="0">
                  <c:v>12/2022</c:v>
                </c:pt>
                <c:pt idx="1">
                  <c:v>3/2023</c:v>
                </c:pt>
                <c:pt idx="2">
                  <c:v>6/2023</c:v>
                </c:pt>
                <c:pt idx="3">
                  <c:v>9/2023</c:v>
                </c:pt>
                <c:pt idx="4">
                  <c:v>12/2023</c:v>
                </c:pt>
              </c:strCache>
            </c:strRef>
          </c:cat>
          <c:val>
            <c:numRef>
              <c:f>Sheet1!$B$57:$F$57</c:f>
              <c:numCache>
                <c:formatCode>0.00%</c:formatCode>
                <c:ptCount val="5"/>
                <c:pt idx="0">
                  <c:v>0.56459999999999999</c:v>
                </c:pt>
                <c:pt idx="1">
                  <c:v>0.58709999999999996</c:v>
                </c:pt>
                <c:pt idx="2">
                  <c:v>0.59499999999999997</c:v>
                </c:pt>
                <c:pt idx="3">
                  <c:v>0.60560000000000003</c:v>
                </c:pt>
                <c:pt idx="4">
                  <c:v>0.61109999999999998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EB4-4658-BB3F-DCF7FDD422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95640751"/>
        <c:axId val="1795617231"/>
      </c:lineChart>
      <c:catAx>
        <c:axId val="1795640751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5617231"/>
        <c:crosses val="autoZero"/>
        <c:auto val="1"/>
        <c:lblAlgn val="ctr"/>
        <c:lblOffset val="100"/>
        <c:noMultiLvlLbl val="0"/>
      </c:catAx>
      <c:valAx>
        <c:axId val="1795617231"/>
        <c:scaling>
          <c:orientation val="minMax"/>
          <c:min val="0.5"/>
        </c:scaling>
        <c:delete val="1"/>
        <c:axPos val="l"/>
        <c:numFmt formatCode="0.00%" sourceLinked="1"/>
        <c:majorTickMark val="none"/>
        <c:minorTickMark val="none"/>
        <c:tickLblPos val="nextTo"/>
        <c:crossAx val="1795640751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441247666081383"/>
          <c:y val="4.9426599403700422E-2"/>
          <c:w val="0.80392156388393088"/>
          <c:h val="6.19643885615948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 i="0" u="none" strike="noStrike" kern="1200" cap="none" spc="0" normalizeH="0" baseline="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pPr>
            <a:r>
              <a:rPr lang="en-GB" sz="1100" b="1" i="0" u="none" strike="noStrike" kern="1200" cap="none" spc="0" normalizeH="0" baseline="0" dirty="0">
                <a:solidFill>
                  <a:srgbClr val="44546A"/>
                </a:solidFill>
                <a:effectLst/>
              </a:rPr>
              <a:t>PARTICIPATION OF FOREIGN CAPITAL</a:t>
            </a:r>
            <a:endParaRPr lang="ru-RU" sz="1100" b="1" i="0" u="none" strike="noStrike" kern="1200" cap="none" spc="0" normalizeH="0" baseline="0" dirty="0">
              <a:solidFill>
                <a:srgbClr val="44546A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100" b="1" i="0" u="none" strike="noStrike" kern="1200" cap="none" spc="0" normalizeH="0" baseline="0">
              <a:solidFill>
                <a:srgbClr val="002060"/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'Странски капитал во вкупниот'!$A$14:$AA$14</c:f>
              <c:strCache>
                <c:ptCount val="27"/>
                <c:pt idx="0">
                  <c:v>Учество на странскиот капитал во вкупниот капитал*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'Странски капитал во вкупниот'!$AB$13:$AN$13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'Странски капитал во вкупниот'!$AB$14:$AN$14</c:f>
              <c:numCache>
                <c:formatCode>0.0%</c:formatCode>
                <c:ptCount val="7"/>
                <c:pt idx="0">
                  <c:v>0.74364480613881534</c:v>
                </c:pt>
                <c:pt idx="1">
                  <c:v>0.72885806445272527</c:v>
                </c:pt>
                <c:pt idx="2">
                  <c:v>0.75365272744995504</c:v>
                </c:pt>
                <c:pt idx="3">
                  <c:v>0.75407264972055976</c:v>
                </c:pt>
                <c:pt idx="4">
                  <c:v>0.76289609687090398</c:v>
                </c:pt>
                <c:pt idx="5">
                  <c:v>0.77715436819894623</c:v>
                </c:pt>
                <c:pt idx="6">
                  <c:v>0.78819625574543817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03-45D6-A49B-A25BA8653F4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660190879"/>
        <c:axId val="1660191359"/>
      </c:lineChart>
      <c:catAx>
        <c:axId val="1660190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0191359"/>
        <c:crosses val="autoZero"/>
        <c:auto val="1"/>
        <c:lblAlgn val="ctr"/>
        <c:lblOffset val="100"/>
        <c:noMultiLvlLbl val="0"/>
      </c:catAx>
      <c:valAx>
        <c:axId val="1660191359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660190879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cap="all" spc="15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GB" sz="1100" b="1" i="0" u="none" strike="noStrike" kern="1200" cap="all" spc="150" baseline="0" dirty="0">
                <a:solidFill>
                  <a:srgbClr val="002060"/>
                </a:solidFill>
              </a:rPr>
              <a:t>ASSETS</a:t>
            </a:r>
            <a:endParaRPr lang="mk-MK" sz="1100" b="1" i="0" u="none" strike="noStrike" kern="1200" cap="all" spc="150" baseline="0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41953330731965727"/>
          <c:y val="0.195279561764291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cap="all" spc="15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49191212204462E-2"/>
          <c:y val="0.16649157475581375"/>
          <c:w val="0.93598161109584865"/>
          <c:h val="0.608579305227361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'Вкупна актива'!$ET$15</c:f>
              <c:strCache>
                <c:ptCount val="1"/>
                <c:pt idx="0">
                  <c:v>АКТИВА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'Вкупна актива'!$EU$13:$EY$14</c:f>
              <c:strCache>
                <c:ptCount val="5"/>
                <c:pt idx="0">
                  <c:v>12/2022</c:v>
                </c:pt>
                <c:pt idx="1">
                  <c:v>3/2023</c:v>
                </c:pt>
                <c:pt idx="2">
                  <c:v>6/2023</c:v>
                </c:pt>
                <c:pt idx="3">
                  <c:v>9/2023</c:v>
                </c:pt>
                <c:pt idx="4">
                  <c:v>12/2023</c:v>
                </c:pt>
              </c:strCache>
            </c:strRef>
          </c:cat>
          <c:val>
            <c:numRef>
              <c:f>'Вкупна актива'!$EU$15:$EY$15</c:f>
              <c:numCache>
                <c:formatCode>_(* #,##0_);_(* \(#,##0\);_(* "-"??_);_(@_)</c:formatCode>
                <c:ptCount val="5"/>
                <c:pt idx="0" formatCode="#,##0">
                  <c:v>684255</c:v>
                </c:pt>
                <c:pt idx="1">
                  <c:v>675891</c:v>
                </c:pt>
                <c:pt idx="2" formatCode="#,##0">
                  <c:v>699060</c:v>
                </c:pt>
                <c:pt idx="3" formatCode="#,##0">
                  <c:v>703789</c:v>
                </c:pt>
                <c:pt idx="4" formatCode="#,##0">
                  <c:v>746739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64-4ACE-87D6-812AAC8783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399738719"/>
        <c:axId val="399739679"/>
      </c:barChart>
      <c:catAx>
        <c:axId val="3997387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9739679"/>
        <c:crosses val="autoZero"/>
        <c:auto val="1"/>
        <c:lblAlgn val="ctr"/>
        <c:lblOffset val="100"/>
        <c:noMultiLvlLbl val="0"/>
      </c:catAx>
      <c:valAx>
        <c:axId val="399739679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3997387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cap="none" spc="0" normalizeH="0" baseline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+mj-lt"/>
                <a:ea typeface="+mj-ea"/>
                <a:cs typeface="+mj-cs"/>
              </a:defRPr>
            </a:pPr>
            <a:r>
              <a:rPr lang="en-US" sz="1100" b="1" i="0" u="none" strike="noStrike" kern="1200" cap="none" spc="0" normalizeH="0" baseline="0" dirty="0">
                <a:solidFill>
                  <a:prstClr val="black">
                    <a:lumMod val="50000"/>
                    <a:lumOff val="50000"/>
                  </a:prstClr>
                </a:solidFill>
              </a:rPr>
              <a:t>Financial intermediation</a:t>
            </a:r>
          </a:p>
        </c:rich>
      </c:tx>
      <c:layout>
        <c:manualLayout>
          <c:xMode val="edge"/>
          <c:yMode val="edge"/>
          <c:x val="0.30748605087177838"/>
          <c:y val="4.83637425779220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1" i="0" u="none" strike="noStrike" kern="1200" cap="none" spc="0" normalizeH="0" baseline="0">
              <a:solidFill>
                <a:sysClr val="windowText" lastClr="000000">
                  <a:lumMod val="50000"/>
                  <a:lumOff val="50000"/>
                </a:sys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4880623127226389E-2"/>
          <c:y val="0.1893278155957841"/>
          <c:w val="0.93023875374554721"/>
          <c:h val="0.46337133466966046"/>
        </c:manualLayout>
      </c:layout>
      <c:lineChart>
        <c:grouping val="standar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Assets/GDP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Sheet1!$B$2:$F$2</c:f>
              <c:strCache>
                <c:ptCount val="5"/>
                <c:pt idx="0">
                  <c:v>12/2022</c:v>
                </c:pt>
                <c:pt idx="1">
                  <c:v>3/2023</c:v>
                </c:pt>
                <c:pt idx="2">
                  <c:v>6/2023</c:v>
                </c:pt>
                <c:pt idx="3">
                  <c:v>9/2023</c:v>
                </c:pt>
                <c:pt idx="4">
                  <c:v>12/2023</c:v>
                </c:pt>
              </c:strCache>
            </c:strRef>
          </c:cat>
          <c:val>
            <c:numRef>
              <c:f>Sheet1!$B$3:$F$3</c:f>
              <c:numCache>
                <c:formatCode>0.0</c:formatCode>
                <c:ptCount val="5"/>
                <c:pt idx="0">
                  <c:v>85.197441475452919</c:v>
                </c:pt>
                <c:pt idx="1">
                  <c:v>83.665225537185734</c:v>
                </c:pt>
                <c:pt idx="2">
                  <c:v>83.271966507350768</c:v>
                </c:pt>
                <c:pt idx="3">
                  <c:v>85.209015488221809</c:v>
                </c:pt>
                <c:pt idx="4">
                  <c:v>88.832976158800648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673-4957-998C-161482B70C5E}"/>
            </c:ext>
          </c:extLst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Deposities/GDP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Sheet1!$B$2:$F$2</c:f>
              <c:strCache>
                <c:ptCount val="5"/>
                <c:pt idx="0">
                  <c:v>12/2022</c:v>
                </c:pt>
                <c:pt idx="1">
                  <c:v>3/2023</c:v>
                </c:pt>
                <c:pt idx="2">
                  <c:v>6/2023</c:v>
                </c:pt>
                <c:pt idx="3">
                  <c:v>9/2023</c:v>
                </c:pt>
                <c:pt idx="4">
                  <c:v>12/2023</c:v>
                </c:pt>
              </c:strCache>
            </c:strRef>
          </c:cat>
          <c:val>
            <c:numRef>
              <c:f>Sheet1!$B$4:$F$4</c:f>
              <c:numCache>
                <c:formatCode>0.0</c:formatCode>
                <c:ptCount val="5"/>
                <c:pt idx="0">
                  <c:v>61.502936505973047</c:v>
                </c:pt>
                <c:pt idx="1">
                  <c:v>60.671745541009791</c:v>
                </c:pt>
                <c:pt idx="2">
                  <c:v>60.730440955310719</c:v>
                </c:pt>
                <c:pt idx="3">
                  <c:v>62.511466964341189</c:v>
                </c:pt>
                <c:pt idx="4">
                  <c:v>64.191698869063757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673-4957-998C-161482B70C5E}"/>
            </c:ext>
          </c:extLst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Loans/GDP</c:v>
                </c:pt>
              </c:strCache>
            </c:strRef>
          </c:tx>
          <c:spPr>
            <a:ln w="22225" cap="rnd">
              <a:solidFill>
                <a:srgbClr val="0DFB18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DFB18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Sheet1!$B$2:$F$2</c:f>
              <c:strCache>
                <c:ptCount val="5"/>
                <c:pt idx="0">
                  <c:v>12/2022</c:v>
                </c:pt>
                <c:pt idx="1">
                  <c:v>3/2023</c:v>
                </c:pt>
                <c:pt idx="2">
                  <c:v>6/2023</c:v>
                </c:pt>
                <c:pt idx="3">
                  <c:v>9/2023</c:v>
                </c:pt>
                <c:pt idx="4">
                  <c:v>12/2023</c:v>
                </c:pt>
              </c:strCache>
            </c:strRef>
          </c:cat>
          <c:val>
            <c:numRef>
              <c:f>Sheet1!$B$5:$F$5</c:f>
              <c:numCache>
                <c:formatCode>0.0</c:formatCode>
                <c:ptCount val="5"/>
                <c:pt idx="0">
                  <c:v>52.608792263286098</c:v>
                </c:pt>
                <c:pt idx="1">
                  <c:v>51.881978764448988</c:v>
                </c:pt>
                <c:pt idx="2">
                  <c:v>51.246903843093705</c:v>
                </c:pt>
                <c:pt idx="3">
                  <c:v>52.34087180361491</c:v>
                </c:pt>
                <c:pt idx="4">
                  <c:v>52.409475723223252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673-4957-998C-161482B70C5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53106047"/>
        <c:axId val="153094047"/>
      </c:lineChart>
      <c:catAx>
        <c:axId val="1531060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094047"/>
        <c:crosses val="autoZero"/>
        <c:auto val="1"/>
        <c:lblAlgn val="ctr"/>
        <c:lblOffset val="100"/>
        <c:noMultiLvlLbl val="0"/>
      </c:catAx>
      <c:valAx>
        <c:axId val="15309404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153106047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9017996853503117E-2"/>
          <c:y val="0.74443659098358295"/>
          <c:w val="0.84098980072602647"/>
          <c:h val="0.221582945553219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u="none" strike="noStrike" baseline="0" dirty="0"/>
              <a:t>Asset structure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Sheet1!$E$33</c:f>
              <c:strCache>
                <c:ptCount val="1"/>
                <c:pt idx="0">
                  <c:v>30.09.2021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shade val="6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6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6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DF63-495E-8D82-1E3BCBA78A3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DF63-495E-8D82-1E3BCBA78A3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tint val="6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6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6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DF63-495E-8D82-1E3BCBA78A3B}"/>
              </c:ext>
            </c:extLst>
          </c:dPt>
          <c:dLbls>
            <c:dLbl>
              <c:idx val="0"/>
              <c:layout>
                <c:manualLayout>
                  <c:x val="8.2032227371990063E-3"/>
                  <c:y val="-2.9862904476638055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0" i="0" u="none" strike="noStrike" baseline="0" dirty="0"/>
                      <a:t>Highly liquid assets </a:t>
                    </a:r>
                    <a:r>
                      <a:rPr lang="en-US" baseline="0" dirty="0"/>
                      <a:t>
32%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F63-495E-8D82-1E3BCBA78A3B}"/>
                </c:ext>
              </c:extLst>
            </c:dLbl>
            <c:dLbl>
              <c:idx val="1"/>
              <c:layout>
                <c:manualLayout>
                  <c:x val="-8.3575260628741585E-2"/>
                  <c:y val="-0.1061958553319885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CREDIT EXPOSURE</a:t>
                    </a:r>
                  </a:p>
                  <a:p>
                    <a:r>
                      <a:rPr lang="en-US" dirty="0"/>
                      <a:t>59 % </a:t>
                    </a:r>
                    <a:endParaRPr lang="en-US" sz="10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475761006734683"/>
                      <c:h val="0.2225832609587347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DF63-495E-8D82-1E3BCBA78A3B}"/>
                </c:ext>
              </c:extLst>
            </c:dLbl>
            <c:dLbl>
              <c:idx val="2"/>
              <c:layout>
                <c:manualLayout>
                  <c:x val="-0.18839085739282591"/>
                  <c:y val="8.017935258092738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other ass</a:t>
                    </a:r>
                    <a:r>
                      <a:rPr lang="en-US" sz="1100" b="0" i="0" u="none" strike="noStrike" baseline="0" dirty="0"/>
                      <a:t>ets 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F63-495E-8D82-1E3BCBA78A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rgbClr val="BDBDBD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Sheet1!$D$34:$D$36</c:f>
              <c:strCache>
                <c:ptCount val="3"/>
                <c:pt idx="0">
                  <c:v>високоликвидна актива </c:v>
                </c:pt>
                <c:pt idx="1">
                  <c:v>кредити </c:v>
                </c:pt>
                <c:pt idx="2">
                  <c:v>останата актива </c:v>
                </c:pt>
              </c:strCache>
            </c:strRef>
          </c:cat>
          <c:val>
            <c:numRef>
              <c:f>Sheet1!$E$34:$E$36</c:f>
              <c:numCache>
                <c:formatCode>0.00%</c:formatCode>
                <c:ptCount val="3"/>
                <c:pt idx="0">
                  <c:v>0.316</c:v>
                </c:pt>
                <c:pt idx="1">
                  <c:v>0.61099999999999999</c:v>
                </c:pt>
                <c:pt idx="2">
                  <c:v>7.3000000000000009E-2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F63-495E-8D82-1E3BCBA78A3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Sheet1!$A$7</c:f>
              <c:strCache>
                <c:ptCount val="1"/>
                <c:pt idx="0">
                  <c:v>Liquidity coverage ratio
</c:v>
                </c:pt>
              </c:strCache>
            </c:strRef>
          </c:tx>
          <c:spPr>
            <a:solidFill>
              <a:schemeClr val="bg1"/>
            </a:solidFill>
            <a:ln>
              <a:solidFill>
                <a:srgbClr val="FFFF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Sheet1!$B$2:$F$2</c:f>
              <c:strCache>
                <c:ptCount val="5"/>
                <c:pt idx="0">
                  <c:v>12/2022</c:v>
                </c:pt>
                <c:pt idx="1">
                  <c:v>3/2023</c:v>
                </c:pt>
                <c:pt idx="2">
                  <c:v>6/2023</c:v>
                </c:pt>
                <c:pt idx="3">
                  <c:v>9/2023</c:v>
                </c:pt>
                <c:pt idx="4">
                  <c:v>12/2023</c:v>
                </c:pt>
              </c:strCache>
            </c:strRef>
          </c:cat>
          <c:val>
            <c:numRef>
              <c:f>Sheet1!$B$7:$F$7</c:f>
              <c:numCache>
                <c:formatCode>0.0%</c:formatCode>
                <c:ptCount val="5"/>
                <c:pt idx="0">
                  <c:v>2.738</c:v>
                </c:pt>
                <c:pt idx="1">
                  <c:v>2.6953</c:v>
                </c:pt>
                <c:pt idx="2">
                  <c:v>2.7530000000000001</c:v>
                </c:pt>
                <c:pt idx="3">
                  <c:v>2.6840999999999999</c:v>
                </c:pt>
                <c:pt idx="4">
                  <c:v>2.6345999999999998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5F-408E-87CD-FE9E6981D59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35024687"/>
        <c:axId val="962464080"/>
      </c:barChart>
      <c:lineChart>
        <c:grouping val="standard"/>
        <c:varyColors val="0"/>
        <c:ser>
          <c:idx val="3"/>
          <c:order val="1"/>
          <c:tx>
            <c:strRef>
              <c:f>Sheet1!$A$8</c:f>
              <c:strCache>
                <c:ptCount val="1"/>
                <c:pt idx="0">
                  <c:v>EU</c:v>
                </c:pt>
              </c:strCache>
            </c:strRef>
          </c:tx>
          <c:spPr>
            <a:ln w="22225" cap="rnd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Sheet1!$B$2:$F$2</c:f>
              <c:strCache>
                <c:ptCount val="5"/>
                <c:pt idx="0">
                  <c:v>12/2022</c:v>
                </c:pt>
                <c:pt idx="1">
                  <c:v>3/2023</c:v>
                </c:pt>
                <c:pt idx="2">
                  <c:v>6/2023</c:v>
                </c:pt>
                <c:pt idx="3">
                  <c:v>9/2023</c:v>
                </c:pt>
                <c:pt idx="4">
                  <c:v>12/2023</c:v>
                </c:pt>
              </c:strCache>
            </c:strRef>
          </c:cat>
          <c:val>
            <c:numRef>
              <c:f>Sheet1!$B$8:$F$8</c:f>
              <c:numCache>
                <c:formatCode>0.0%</c:formatCode>
                <c:ptCount val="5"/>
                <c:pt idx="0">
                  <c:v>1.6132</c:v>
                </c:pt>
                <c:pt idx="1">
                  <c:v>1.6127</c:v>
                </c:pt>
                <c:pt idx="2">
                  <c:v>1.5795999999999999</c:v>
                </c:pt>
                <c:pt idx="3">
                  <c:v>1.5878000000000001</c:v>
                </c:pt>
                <c:pt idx="4">
                  <c:v>1.6439999999999999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45F-408E-87CD-FE9E6981D5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5024687"/>
        <c:axId val="962464080"/>
      </c:lineChart>
      <c:catAx>
        <c:axId val="2135024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2464080"/>
        <c:crosses val="autoZero"/>
        <c:auto val="1"/>
        <c:lblAlgn val="ctr"/>
        <c:lblOffset val="100"/>
        <c:noMultiLvlLbl val="0"/>
      </c:catAx>
      <c:valAx>
        <c:axId val="96246408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2135024687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1600" b="1" i="0" u="none" strike="noStrike" kern="1200" cap="none" spc="0" normalizeH="0" baseline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pPr>
            <a:r>
              <a:rPr lang="en-GB" sz="1100" b="1" i="0" u="none" strike="noStrike" kern="1200" cap="none" spc="0" normalizeH="0" baseline="0" dirty="0">
                <a:solidFill>
                  <a:srgbClr val="FF0000"/>
                </a:solidFill>
              </a:rPr>
              <a:t>Liquid assets/Assets</a:t>
            </a:r>
            <a:endParaRPr lang="mk-MK" sz="1100" b="1" i="0" u="none" strike="noStrike" kern="1200" cap="none" spc="0" normalizeH="0" baseline="0" dirty="0">
              <a:solidFill>
                <a:srgbClr val="FF0000"/>
              </a:solidFill>
            </a:endParaRPr>
          </a:p>
          <a:p>
            <a:pPr algn="r">
              <a:defRPr>
                <a:solidFill>
                  <a:srgbClr val="FF0000"/>
                </a:solidFill>
              </a:defRPr>
            </a:pPr>
            <a:r>
              <a:rPr lang="en-GB" sz="1100" b="1" i="0" u="none" strike="noStrike" kern="1200" cap="none" spc="0" normalizeH="0" baseline="0" dirty="0">
                <a:solidFill>
                  <a:srgbClr val="FF0000"/>
                </a:solidFill>
              </a:rPr>
              <a:t>Loans/Assets</a:t>
            </a:r>
            <a:endParaRPr lang="mk-MK" sz="1100" b="1" i="0" u="none" strike="noStrike" kern="1200" cap="none" spc="0" normalizeH="0" baseline="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62526985150301351"/>
          <c:y val="1.87353583911785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600" b="1" i="0" u="none" strike="noStrike" kern="1200" cap="none" spc="0" normalizeH="0" baseline="0">
              <a:solidFill>
                <a:srgbClr val="FF0000"/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4316652664312421E-2"/>
          <c:y val="0.22394998396922092"/>
          <c:w val="0.93125456082842029"/>
          <c:h val="0.4883162174442414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Sheet1!$A$14</c:f>
              <c:strCache>
                <c:ptCount val="1"/>
                <c:pt idx="0">
                  <c:v>Ликвидни средства/Актива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Sheet1!$B$13:$F$13</c:f>
              <c:strCache>
                <c:ptCount val="5"/>
                <c:pt idx="0">
                  <c:v>12/2022</c:v>
                </c:pt>
                <c:pt idx="1">
                  <c:v>3/2023</c:v>
                </c:pt>
                <c:pt idx="2">
                  <c:v>6/2023</c:v>
                </c:pt>
                <c:pt idx="3">
                  <c:v>9/2023</c:v>
                </c:pt>
                <c:pt idx="4">
                  <c:v>12/2023</c:v>
                </c:pt>
              </c:strCache>
            </c:strRef>
          </c:cat>
          <c:val>
            <c:numRef>
              <c:f>Sheet1!$B$14:$F$14</c:f>
              <c:numCache>
                <c:formatCode>0%</c:formatCode>
                <c:ptCount val="5"/>
                <c:pt idx="0">
                  <c:v>0.3004</c:v>
                </c:pt>
                <c:pt idx="1">
                  <c:v>0.29120000000000001</c:v>
                </c:pt>
                <c:pt idx="2">
                  <c:v>0.29899999999999999</c:v>
                </c:pt>
                <c:pt idx="3">
                  <c:v>0.30559999999999998</c:v>
                </c:pt>
                <c:pt idx="4">
                  <c:v>0.31790000000000002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3A-427C-B43B-2D6D1873F4C8}"/>
            </c:ext>
          </c:extLst>
        </c:ser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Sheet1!$B$13:$F$13</c:f>
              <c:strCache>
                <c:ptCount val="5"/>
                <c:pt idx="0">
                  <c:v>12/2022</c:v>
                </c:pt>
                <c:pt idx="1">
                  <c:v>3/2023</c:v>
                </c:pt>
                <c:pt idx="2">
                  <c:v>6/2023</c:v>
                </c:pt>
                <c:pt idx="3">
                  <c:v>9/2023</c:v>
                </c:pt>
                <c:pt idx="4">
                  <c:v>12/2023</c:v>
                </c:pt>
              </c:strCache>
            </c:strRef>
          </c:cat>
          <c:val>
            <c:numRef>
              <c:f>Sheet1!$B$15:$F$15</c:f>
              <c:numCache>
                <c:formatCode>0%</c:formatCode>
                <c:ptCount val="5"/>
                <c:pt idx="0">
                  <c:v>0.61749201686505761</c:v>
                </c:pt>
                <c:pt idx="1">
                  <c:v>0.62011401309603353</c:v>
                </c:pt>
                <c:pt idx="2">
                  <c:v>0.61541630716730744</c:v>
                </c:pt>
                <c:pt idx="3">
                  <c:v>0.6142644825047866</c:v>
                </c:pt>
                <c:pt idx="4">
                  <c:v>0.58997856011270333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3A-427C-B43B-2D6D1873F4C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53081087"/>
        <c:axId val="153095487"/>
      </c:barChart>
      <c:catAx>
        <c:axId val="153081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095487"/>
        <c:crosses val="autoZero"/>
        <c:auto val="1"/>
        <c:lblAlgn val="ctr"/>
        <c:lblOffset val="100"/>
        <c:noMultiLvlLbl val="0"/>
      </c:catAx>
      <c:valAx>
        <c:axId val="15309548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53081087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1320" b="1" i="0" u="none" strike="noStrike" kern="1200" cap="none" spc="0" normalizeH="0" baseline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pPr>
            <a:r>
              <a:rPr lang="en-US">
                <a:solidFill>
                  <a:srgbClr val="FF0000"/>
                </a:solidFill>
              </a:rPr>
              <a:t>Liquidity Coverage Ratio</a:t>
            </a:r>
          </a:p>
          <a:p>
            <a:pPr algn="r">
              <a:defRPr>
                <a:solidFill>
                  <a:srgbClr val="FF0000"/>
                </a:solidFill>
              </a:defRPr>
            </a:pPr>
            <a:r>
              <a:rPr lang="en-US">
                <a:solidFill>
                  <a:srgbClr val="FF0000"/>
                </a:solidFill>
              </a:rPr>
              <a:t>(</a:t>
            </a:r>
            <a:r>
              <a:rPr lang="en-GB">
                <a:solidFill>
                  <a:srgbClr val="FF0000"/>
                </a:solidFill>
              </a:rPr>
              <a:t>accordance with requirements of Basel III</a:t>
            </a:r>
            <a:r>
              <a:rPr lang="mk-MK">
                <a:solidFill>
                  <a:srgbClr val="FF0000"/>
                </a:solidFill>
              </a:rPr>
              <a:t>)</a:t>
            </a:r>
            <a:endParaRPr lang="en-US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48891261982810091"/>
          <c:y val="2.69984820744502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320" b="1" i="0" u="none" strike="noStrike" kern="1200" cap="none" spc="0" normalizeH="0" baseline="0">
              <a:solidFill>
                <a:srgbClr val="FF0000"/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2601354015297449E-2"/>
          <c:y val="0.32092552731552676"/>
          <c:w val="0.98453741565566111"/>
          <c:h val="0.40334959419835187"/>
        </c:manualLayout>
      </c:layout>
      <c:lineChart>
        <c:grouping val="standard"/>
        <c:varyColors val="0"/>
        <c:ser>
          <c:idx val="0"/>
          <c:order val="0"/>
          <c:tx>
            <c:strRef>
              <c:f>Sheet1!$A$10</c:f>
              <c:strCache>
                <c:ptCount val="1"/>
                <c:pt idx="0">
                  <c:v>Liquid assets /to total short-term liabilities 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Sheet1!$B$9:$F$9</c:f>
              <c:strCache>
                <c:ptCount val="5"/>
                <c:pt idx="0">
                  <c:v>12/2022</c:v>
                </c:pt>
                <c:pt idx="1">
                  <c:v>3/2023</c:v>
                </c:pt>
                <c:pt idx="2">
                  <c:v>6/2023</c:v>
                </c:pt>
                <c:pt idx="3">
                  <c:v>9/2023</c:v>
                </c:pt>
                <c:pt idx="4">
                  <c:v>12/2023</c:v>
                </c:pt>
              </c:strCache>
            </c:strRef>
          </c:cat>
          <c:val>
            <c:numRef>
              <c:f>Sheet1!$B$10:$F$10</c:f>
              <c:numCache>
                <c:formatCode>0%</c:formatCode>
                <c:ptCount val="5"/>
                <c:pt idx="0">
                  <c:v>0.47670000000000001</c:v>
                </c:pt>
                <c:pt idx="1">
                  <c:v>0.47299999999999998</c:v>
                </c:pt>
                <c:pt idx="2">
                  <c:v>0.48699999999999999</c:v>
                </c:pt>
                <c:pt idx="3">
                  <c:v>0.50449999999999995</c:v>
                </c:pt>
                <c:pt idx="4">
                  <c:v>0.52300000000000002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EB8-4C2E-AC3F-E5D3AD5FBAA1}"/>
            </c:ext>
          </c:extLst>
        </c:ser>
        <c:ser>
          <c:idx val="1"/>
          <c:order val="1"/>
          <c:tx>
            <c:strRef>
              <c:f>Sheet1!$A$11</c:f>
              <c:strCache>
                <c:ptCount val="1"/>
                <c:pt idx="0">
                  <c:v>Liquid assets /deposite from households</c:v>
                </c:pt>
              </c:strCache>
            </c:strRef>
          </c:tx>
          <c:spPr>
            <a:ln w="2222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Sheet1!$B$9:$F$9</c:f>
              <c:strCache>
                <c:ptCount val="5"/>
                <c:pt idx="0">
                  <c:v>12/2022</c:v>
                </c:pt>
                <c:pt idx="1">
                  <c:v>3/2023</c:v>
                </c:pt>
                <c:pt idx="2">
                  <c:v>6/2023</c:v>
                </c:pt>
                <c:pt idx="3">
                  <c:v>9/2023</c:v>
                </c:pt>
                <c:pt idx="4">
                  <c:v>12/2023</c:v>
                </c:pt>
              </c:strCache>
            </c:strRef>
          </c:cat>
          <c:val>
            <c:numRef>
              <c:f>Sheet1!$B$11:$F$11</c:f>
              <c:numCache>
                <c:formatCode>0%</c:formatCode>
                <c:ptCount val="5"/>
                <c:pt idx="0">
                  <c:v>0.61099999999999999</c:v>
                </c:pt>
                <c:pt idx="1">
                  <c:v>0.57899999999999996</c:v>
                </c:pt>
                <c:pt idx="2">
                  <c:v>0.60099999999999998</c:v>
                </c:pt>
                <c:pt idx="3">
                  <c:v>0.61899999999999999</c:v>
                </c:pt>
                <c:pt idx="4">
                  <c:v>0.65300000000000002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EB8-4C2E-AC3F-E5D3AD5FBAA1}"/>
            </c:ext>
          </c:extLst>
        </c:ser>
        <c:ser>
          <c:idx val="2"/>
          <c:order val="2"/>
          <c:tx>
            <c:strRef>
              <c:f>Sheet1!$A$12</c:f>
              <c:strCache>
                <c:ptCount val="1"/>
                <c:pt idx="0">
                  <c:v>Loan-to-deposit ratio LDR</c:v>
                </c:pt>
              </c:strCache>
            </c:strRef>
          </c:tx>
          <c:spPr>
            <a:ln w="22225" cap="rnd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Sheet1!$B$9:$F$9</c:f>
              <c:strCache>
                <c:ptCount val="5"/>
                <c:pt idx="0">
                  <c:v>12/2022</c:v>
                </c:pt>
                <c:pt idx="1">
                  <c:v>3/2023</c:v>
                </c:pt>
                <c:pt idx="2">
                  <c:v>6/2023</c:v>
                </c:pt>
                <c:pt idx="3">
                  <c:v>9/2023</c:v>
                </c:pt>
                <c:pt idx="4">
                  <c:v>12/2023</c:v>
                </c:pt>
              </c:strCache>
            </c:strRef>
          </c:cat>
          <c:val>
            <c:numRef>
              <c:f>Sheet1!$B$12:$F$12</c:f>
              <c:numCache>
                <c:formatCode>0%</c:formatCode>
                <c:ptCount val="5"/>
                <c:pt idx="0">
                  <c:v>0.85538561204968067</c:v>
                </c:pt>
                <c:pt idx="1">
                  <c:v>0.85512586298313198</c:v>
                </c:pt>
                <c:pt idx="2">
                  <c:v>0.84384248347915403</c:v>
                </c:pt>
                <c:pt idx="3">
                  <c:v>0.83730032816974276</c:v>
                </c:pt>
                <c:pt idx="4">
                  <c:v>0.81645360840026537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EB8-4C2E-AC3F-E5D3AD5FBAA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53082527"/>
        <c:axId val="153077247"/>
      </c:lineChart>
      <c:catAx>
        <c:axId val="1530825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077247"/>
        <c:crosses val="autoZero"/>
        <c:auto val="1"/>
        <c:lblAlgn val="ctr"/>
        <c:lblOffset val="100"/>
        <c:noMultiLvlLbl val="0"/>
      </c:catAx>
      <c:valAx>
        <c:axId val="153077247"/>
        <c:scaling>
          <c:orientation val="minMax"/>
          <c:min val="0.4"/>
        </c:scaling>
        <c:delete val="1"/>
        <c:axPos val="l"/>
        <c:numFmt formatCode="0%" sourceLinked="1"/>
        <c:majorTickMark val="none"/>
        <c:minorTickMark val="none"/>
        <c:tickLblPos val="nextTo"/>
        <c:crossAx val="153082527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1.6473477296024695E-2"/>
          <c:y val="0.79942700108988496"/>
          <c:w val="0.94404157319707549"/>
          <c:h val="0.166311764642406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2238D-1E27-47BB-86DE-2DCA61276327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63638"/>
            <a:ext cx="5591175" cy="31448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482297"/>
            <a:ext cx="5486400" cy="36673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0AF59-CE35-435E-99B8-3B49E868C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57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0AF59-CE35-435E-99B8-3B49E868C4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5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41981-D22B-4116-92B4-FBE1D59BF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CD39E9-806A-419F-8E82-988D29F036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60294-8DE1-4930-804B-9FF175AF7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AB89B-3351-4C6E-BC4A-373C0CA33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BE09B-26E3-42DA-8A80-229F5A4B5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7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E46FF-370C-4F58-89B9-B4754D397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E48440-4BEA-463A-939E-5CB8E4491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AEA2A-9F2A-4490-B578-73320DF6D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7239C-7F08-4C4F-A2CA-A85EA4C1C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11F42-1FE6-4D95-ACBF-435418BF5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95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93A2F2-DB78-4DBF-9B14-24BE4B4C66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06FADC-73BF-4834-B9C7-9BE5BF130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24EE3-3F0B-451F-AA29-C0BD7C729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0EA8D-EFEE-4439-A1FD-27D08B1BC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EAA7A-04C4-4F5B-8C50-2D6EAD2BB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61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9F03D-3C6E-473D-A135-78BE83A65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5B62D-E1D0-4ADC-9D40-A93AE8523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4FB58-282E-4E81-B132-60644F398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A524B-E86A-49DD-BB91-6621086F4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63538-BFBA-406E-B0F1-D1CFE0B28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21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CA1FD-C26C-4F46-92D6-49ADCFEDE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6E363-0B54-4361-8147-E25F720AE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0A879-17C6-4408-A0E2-D01EC0D1A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E230E-1E6E-4F93-8C8E-52DAB7197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F4511-2B57-4AEC-9211-D9C48B888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22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D8A6A-6FE2-49B9-B186-A8E9D42AE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04BA3-1AD8-4FDD-8B5A-F1E31CE68F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A0626C-0583-4C81-BC4F-825C87836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B7E31C-8024-4B0B-82B7-8EBAC8E99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15A67D-962E-447D-B53B-7FE2F709E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D12D0E-241B-4F46-B2CF-A0D177390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20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9CD0F-3714-43E4-87A4-9842A0107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63C3FE-A070-4893-AE30-148E7F3E8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FA008D-3EDB-4882-9ACB-6D057A41F2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C97CFE-52D2-4C2F-A71F-70BAAB671E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617361-34CB-434F-8535-9BAA6E5A34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206897-3AC1-4363-9B40-0B978B4B1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811B93-ECF1-4C25-B8CB-C066D8C09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F53928-E6AA-4C84-A14A-15F0491EB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51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E3975-8A91-4B83-ADAD-55C67F30D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BAA823-20C1-4C27-93EC-9A8A3FB0D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0793D5-2F03-40E9-A9B9-EC771592F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69DED-BD4F-42B6-8D6E-A3974F6F8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33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0FCF8F-9DA8-470E-B75C-43D3C4928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C6DF55-FFB7-400F-A6C6-616156D7E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2F61F-EEEB-439D-821C-F73571A2B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67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A215D-084E-4D4B-9C1D-B76E66710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C08FA-88D0-49CB-916B-5DBAF0CC6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616DE-261F-4D5A-A9AF-700FCDE3E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EE082E-FF86-44E3-AEFE-554FB5CA1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9CD3E1-BD38-4F69-A355-78F3B1564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7E8B9-B7D3-4A0D-A1BE-30BBADD80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34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B79BB-02C9-4EF6-A305-606A17CDC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0A12F9-F864-4F22-B597-AF9BF14539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C053B4-E3B5-4A2A-8E66-5D0CE9548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084F08-D8EB-44A5-82D3-89F20A09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8A5081-01F0-4657-BD04-98FC58F36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A60983-5030-4AAC-BDF5-7213DA7F3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49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586366-2FFD-4527-82E9-EA88713B5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DD86A-9058-4C69-B5DC-B719105E0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D22AC-8F79-407A-AF5C-CDDECE7093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B0556-9251-4098-8468-E8935FDC2344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393EA-737E-451E-9876-580111C4ED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9BD41-78CB-4314-BDE8-6776F453B8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2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7" Type="http://schemas.openxmlformats.org/officeDocument/2006/relationships/chart" Target="../charts/chart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2.xml"/><Relationship Id="rId5" Type="http://schemas.openxmlformats.org/officeDocument/2006/relationships/image" Target="../media/image1.png"/><Relationship Id="rId4" Type="http://schemas.openxmlformats.org/officeDocument/2006/relationships/chart" Target="../charts/char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5D195-1458-4A78-BBDC-96AC3D44A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4621" y="2475914"/>
            <a:ext cx="9162757" cy="2630658"/>
          </a:xfrm>
        </p:spPr>
        <p:txBody>
          <a:bodyPr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br>
              <a:rPr lang="mk-MK" sz="28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sz="3200" b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Macroeconomic data and </a:t>
            </a:r>
            <a:br>
              <a:rPr lang="mk-MK" sz="3200" dirty="0">
                <a:solidFill>
                  <a:srgbClr val="002060"/>
                </a:solidFill>
                <a:latin typeface="+mn-lt"/>
              </a:rPr>
            </a:br>
            <a:br>
              <a:rPr lang="en-US" sz="3200" dirty="0">
                <a:solidFill>
                  <a:srgbClr val="002060"/>
                </a:solidFill>
                <a:latin typeface="+mn-lt"/>
              </a:rPr>
            </a:br>
            <a:r>
              <a:rPr lang="en-GB" sz="2800" b="1" dirty="0">
                <a:solidFill>
                  <a:srgbClr val="002060"/>
                </a:solidFill>
                <a:latin typeface="+mn-lt"/>
              </a:rPr>
              <a:t>BANKING SYSTEM OF THE REPUBLIC OF NORTH</a:t>
            </a:r>
            <a:r>
              <a:rPr lang="mk-MK" sz="2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800" b="1" dirty="0">
                <a:solidFill>
                  <a:srgbClr val="002060"/>
                </a:solidFill>
                <a:latin typeface="+mn-lt"/>
              </a:rPr>
              <a:t>MACEDONIA</a:t>
            </a:r>
            <a:br>
              <a:rPr lang="en-GB" sz="3200" b="1" dirty="0">
                <a:solidFill>
                  <a:srgbClr val="002060"/>
                </a:solidFill>
                <a:latin typeface="+mn-lt"/>
              </a:rPr>
            </a:br>
            <a:br>
              <a:rPr lang="en-US" sz="3200" b="1" dirty="0">
                <a:effectLst/>
                <a:latin typeface="+mn-lt"/>
                <a:ea typeface="Calibri" panose="020F0502020204030204" pitchFamily="34" charset="0"/>
              </a:rPr>
            </a:br>
            <a:r>
              <a:rPr lang="en-GB" sz="16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December 3</a:t>
            </a:r>
            <a:r>
              <a:rPr lang="mk-MK" sz="16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1, 202</a:t>
            </a:r>
            <a:r>
              <a:rPr lang="en-GB" sz="16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3</a:t>
            </a:r>
            <a:b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sz="16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C70C5339-79EB-459B-9B8A-E7A326E4686A}"/>
              </a:ext>
            </a:extLst>
          </p:cNvPr>
          <p:cNvSpPr/>
          <p:nvPr/>
        </p:nvSpPr>
        <p:spPr>
          <a:xfrm>
            <a:off x="0" y="1"/>
            <a:ext cx="4427984" cy="906286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9EB141B5-5528-4862-84F1-94FFB3359DD9}"/>
              </a:ext>
            </a:extLst>
          </p:cNvPr>
          <p:cNvSpPr/>
          <p:nvPr/>
        </p:nvSpPr>
        <p:spPr>
          <a:xfrm>
            <a:off x="325199" y="453144"/>
            <a:ext cx="2378844" cy="10663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680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198472" y="3109351"/>
            <a:ext cx="7295681" cy="1543371"/>
          </a:xfrm>
          <a:prstGeom prst="roundRect">
            <a:avLst>
              <a:gd name="adj" fmla="val 20745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numCol="1" anchor="ctr">
            <a:noAutofit/>
          </a:bodyPr>
          <a:lstStyle/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>
                <a:solidFill>
                  <a:srgbClr val="002060"/>
                </a:solidFill>
              </a:rPr>
              <a:t>Banking sector has stabile rates of profitability</a:t>
            </a:r>
            <a:r>
              <a:rPr lang="en-US" sz="1100" dirty="0">
                <a:solidFill>
                  <a:srgbClr val="002060"/>
                </a:solidFill>
              </a:rPr>
              <a:t> measured by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100" b="1" i="0" baseline="0" dirty="0">
                <a:solidFill>
                  <a:srgbClr val="002060"/>
                </a:solidFill>
                <a:effectLst/>
              </a:rPr>
              <a:t>Return on average asset </a:t>
            </a:r>
            <a:r>
              <a:rPr lang="ru-RU" sz="1100" b="1" i="0" baseline="0" dirty="0">
                <a:solidFill>
                  <a:srgbClr val="002060"/>
                </a:solidFill>
                <a:effectLst/>
              </a:rPr>
              <a:t>(ROAA)</a:t>
            </a:r>
            <a:r>
              <a:rPr lang="en-US" sz="1100" b="1" i="0" baseline="0" dirty="0">
                <a:solidFill>
                  <a:srgbClr val="002060"/>
                </a:solidFill>
                <a:effectLst/>
              </a:rPr>
              <a:t> </a:t>
            </a:r>
            <a:r>
              <a:rPr lang="en-GB" sz="1100" b="1" i="0" baseline="0" dirty="0">
                <a:solidFill>
                  <a:srgbClr val="002060"/>
                </a:solidFill>
                <a:effectLst/>
              </a:rPr>
              <a:t>2.</a:t>
            </a:r>
            <a:r>
              <a:rPr lang="en-GB" sz="1100" b="1" dirty="0">
                <a:solidFill>
                  <a:srgbClr val="002060"/>
                </a:solidFill>
              </a:rPr>
              <a:t>00</a:t>
            </a:r>
            <a:r>
              <a:rPr lang="mk-MK" sz="1100" b="1" dirty="0">
                <a:solidFill>
                  <a:srgbClr val="002060"/>
                </a:solidFill>
              </a:rPr>
              <a:t>%, </a:t>
            </a:r>
            <a:r>
              <a:rPr lang="en-GB" sz="1100" b="1" dirty="0">
                <a:solidFill>
                  <a:srgbClr val="002060"/>
                </a:solidFill>
              </a:rPr>
              <a:t>increased </a:t>
            </a:r>
            <a:r>
              <a:rPr lang="en-US" sz="1100" b="1" dirty="0">
                <a:solidFill>
                  <a:srgbClr val="002060"/>
                </a:solidFill>
              </a:rPr>
              <a:t>by</a:t>
            </a:r>
            <a:r>
              <a:rPr lang="mk-MK" sz="1100" b="1" dirty="0">
                <a:solidFill>
                  <a:srgbClr val="002060"/>
                </a:solidFill>
              </a:rPr>
              <a:t> </a:t>
            </a:r>
            <a:r>
              <a:rPr lang="en-GB" sz="1100" b="1" dirty="0">
                <a:solidFill>
                  <a:srgbClr val="002060"/>
                </a:solidFill>
              </a:rPr>
              <a:t>0.</a:t>
            </a:r>
            <a:r>
              <a:rPr lang="mk-MK" sz="1100" b="1" dirty="0">
                <a:solidFill>
                  <a:srgbClr val="002060"/>
                </a:solidFill>
              </a:rPr>
              <a:t>54</a:t>
            </a:r>
            <a:r>
              <a:rPr lang="en-GB" sz="1100" b="1" dirty="0">
                <a:solidFill>
                  <a:srgbClr val="002060"/>
                </a:solidFill>
              </a:rPr>
              <a:t> pp</a:t>
            </a:r>
            <a:r>
              <a:rPr lang="en-US" sz="1100" b="1" dirty="0">
                <a:solidFill>
                  <a:srgbClr val="002060"/>
                </a:solidFill>
              </a:rPr>
              <a:t> annual</a:t>
            </a:r>
            <a:r>
              <a:rPr lang="en-GB" sz="1100" b="1" dirty="0">
                <a:solidFill>
                  <a:srgbClr val="002060"/>
                </a:solidFill>
              </a:rPr>
              <a:t>, or</a:t>
            </a:r>
            <a:r>
              <a:rPr lang="mk-MK" sz="1100" b="1" dirty="0">
                <a:solidFill>
                  <a:srgbClr val="002060"/>
                </a:solidFill>
              </a:rPr>
              <a:t> (-0,33)</a:t>
            </a:r>
            <a:r>
              <a:rPr lang="en-GB" sz="1100" b="1" dirty="0">
                <a:solidFill>
                  <a:srgbClr val="002060"/>
                </a:solidFill>
              </a:rPr>
              <a:t> pp</a:t>
            </a:r>
            <a:r>
              <a:rPr lang="mk-MK" sz="1100" b="1" dirty="0">
                <a:solidFill>
                  <a:srgbClr val="002060"/>
                </a:solidFill>
              </a:rPr>
              <a:t> </a:t>
            </a:r>
            <a:r>
              <a:rPr lang="en-US" sz="1100" b="1" i="0" u="none" strike="noStrike" dirty="0">
                <a:solidFill>
                  <a:srgbClr val="002060"/>
                </a:solidFill>
                <a:effectLst/>
                <a:latin typeface="+mn-lt"/>
              </a:rPr>
              <a:t>quarterly</a:t>
            </a:r>
            <a:endParaRPr lang="en-US" sz="1100" b="1" dirty="0">
              <a:solidFill>
                <a:srgbClr val="002060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kumimoji="0" lang="en-GB" sz="11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EUROZONE</a:t>
            </a:r>
            <a:r>
              <a:rPr kumimoji="0" lang="mk-MK" sz="11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1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0.6</a:t>
            </a:r>
            <a:r>
              <a:rPr kumimoji="0" lang="mk-MK" sz="11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GB" sz="11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  <a:endParaRPr kumimoji="0" lang="mk-MK" sz="1100" b="1" u="none" strike="noStrike" kern="1200" cap="none" spc="0" normalizeH="0" baseline="0" noProof="0" dirty="0">
              <a:ln>
                <a:noFill/>
              </a:ln>
              <a:solidFill>
                <a:srgbClr val="FF99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 sz="1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100" b="1" i="0" baseline="0" dirty="0">
                <a:solidFill>
                  <a:srgbClr val="002060"/>
                </a:solidFill>
                <a:effectLst/>
              </a:rPr>
              <a:t>Return on average </a:t>
            </a:r>
            <a:r>
              <a:rPr lang="en-US" sz="1100" b="1" i="0" u="none" strike="noStrike" baseline="0" dirty="0">
                <a:solidFill>
                  <a:srgbClr val="002060"/>
                </a:solidFill>
                <a:effectLst/>
              </a:rPr>
              <a:t>equity </a:t>
            </a:r>
            <a:r>
              <a:rPr lang="ru-RU" sz="1100" b="1" dirty="0">
                <a:solidFill>
                  <a:srgbClr val="002060"/>
                </a:solidFill>
              </a:rPr>
              <a:t>(ROAE)</a:t>
            </a:r>
            <a:r>
              <a:rPr lang="en-US" sz="1100" b="1" dirty="0">
                <a:solidFill>
                  <a:srgbClr val="002060"/>
                </a:solidFill>
              </a:rPr>
              <a:t> </a:t>
            </a:r>
            <a:r>
              <a:rPr lang="mk-MK" sz="1100" dirty="0">
                <a:solidFill>
                  <a:srgbClr val="002060"/>
                </a:solidFill>
              </a:rPr>
              <a:t>16,13</a:t>
            </a:r>
            <a:r>
              <a:rPr lang="en-GB" sz="1100" dirty="0">
                <a:solidFill>
                  <a:srgbClr val="002060"/>
                </a:solidFill>
              </a:rPr>
              <a:t>%</a:t>
            </a:r>
            <a:r>
              <a:rPr lang="mk-MK" sz="1100" dirty="0">
                <a:solidFill>
                  <a:srgbClr val="002060"/>
                </a:solidFill>
              </a:rPr>
              <a:t>, </a:t>
            </a:r>
            <a:r>
              <a:rPr lang="en-GB" sz="1100" dirty="0">
                <a:solidFill>
                  <a:srgbClr val="002060"/>
                </a:solidFill>
              </a:rPr>
              <a:t>increased </a:t>
            </a:r>
            <a:r>
              <a:rPr lang="en-US" sz="1100" dirty="0">
                <a:solidFill>
                  <a:srgbClr val="002060"/>
                </a:solidFill>
              </a:rPr>
              <a:t>by</a:t>
            </a:r>
            <a:r>
              <a:rPr lang="mk-MK" sz="1100" dirty="0">
                <a:solidFill>
                  <a:srgbClr val="002060"/>
                </a:solidFill>
              </a:rPr>
              <a:t> 3,89 </a:t>
            </a:r>
            <a:r>
              <a:rPr lang="en-GB" sz="1100" dirty="0">
                <a:solidFill>
                  <a:srgbClr val="002060"/>
                </a:solidFill>
              </a:rPr>
              <a:t>pp</a:t>
            </a:r>
            <a:r>
              <a:rPr lang="en-US" sz="1100" dirty="0">
                <a:solidFill>
                  <a:srgbClr val="002060"/>
                </a:solidFill>
              </a:rPr>
              <a:t> annual </a:t>
            </a:r>
            <a:r>
              <a:rPr lang="en-GB" sz="1100" dirty="0">
                <a:solidFill>
                  <a:srgbClr val="002060"/>
                </a:solidFill>
              </a:rPr>
              <a:t>or</a:t>
            </a:r>
            <a:r>
              <a:rPr lang="mk-MK" sz="1100" dirty="0">
                <a:solidFill>
                  <a:srgbClr val="002060"/>
                </a:solidFill>
              </a:rPr>
              <a:t> (-2,14) </a:t>
            </a:r>
            <a:r>
              <a:rPr lang="en-GB" sz="1100" dirty="0">
                <a:solidFill>
                  <a:srgbClr val="002060"/>
                </a:solidFill>
              </a:rPr>
              <a:t>pp</a:t>
            </a:r>
            <a:r>
              <a:rPr lang="mk-MK" sz="1100" dirty="0">
                <a:solidFill>
                  <a:srgbClr val="002060"/>
                </a:solidFill>
              </a:rPr>
              <a:t> </a:t>
            </a:r>
            <a:r>
              <a:rPr lang="en-US" sz="1100" i="0" u="none" strike="noStrike" dirty="0">
                <a:solidFill>
                  <a:srgbClr val="002060"/>
                </a:solidFill>
                <a:effectLst/>
                <a:latin typeface="+mn-lt"/>
              </a:rPr>
              <a:t>quarterly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 sz="1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GB" sz="1100" b="1" dirty="0">
                <a:solidFill>
                  <a:srgbClr val="FF99FF"/>
                </a:solidFill>
                <a:latin typeface="Calibri" panose="020F0502020204030204"/>
              </a:rPr>
              <a:t>EUROZONE </a:t>
            </a:r>
            <a:r>
              <a:rPr lang="mk-MK" sz="1100" b="1" dirty="0">
                <a:solidFill>
                  <a:srgbClr val="FF99FF"/>
                </a:solidFill>
                <a:latin typeface="Calibri" panose="020F0502020204030204"/>
              </a:rPr>
              <a:t>9,31</a:t>
            </a:r>
            <a:r>
              <a:rPr kumimoji="0" lang="mk-MK" sz="11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100" b="1" i="0" u="none" strike="noStrike" dirty="0">
                <a:solidFill>
                  <a:srgbClr val="002060"/>
                </a:solidFill>
                <a:effectLst/>
                <a:latin typeface="+mn-lt"/>
              </a:rPr>
              <a:t>4</a:t>
            </a:r>
            <a:r>
              <a:rPr lang="mk-MK" sz="1100" b="1" dirty="0">
                <a:solidFill>
                  <a:srgbClr val="002060"/>
                </a:solidFill>
              </a:rPr>
              <a:t>3,40</a:t>
            </a:r>
            <a:r>
              <a:rPr lang="en-US" sz="1100" b="1" i="0" u="none" strike="noStrike" dirty="0">
                <a:solidFill>
                  <a:srgbClr val="002060"/>
                </a:solidFill>
                <a:effectLst/>
                <a:latin typeface="+mn-lt"/>
              </a:rPr>
              <a:t>% of total income cover </a:t>
            </a:r>
            <a:r>
              <a:rPr lang="en-GB" sz="1100" dirty="0">
                <a:solidFill>
                  <a:srgbClr val="002060"/>
                </a:solidFill>
              </a:rPr>
              <a:t>operating costs of the Banks </a:t>
            </a:r>
            <a:endParaRPr lang="mk-MK" sz="1100" dirty="0">
              <a:solidFill>
                <a:srgbClr val="002060"/>
              </a:solidFill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100" b="1" dirty="0">
                <a:solidFill>
                  <a:srgbClr val="002060"/>
                </a:solidFill>
              </a:rPr>
              <a:t>70.</a:t>
            </a:r>
            <a:r>
              <a:rPr lang="mk-MK" sz="1100" b="1" dirty="0">
                <a:solidFill>
                  <a:srgbClr val="002060"/>
                </a:solidFill>
              </a:rPr>
              <a:t>68</a:t>
            </a:r>
            <a:r>
              <a:rPr lang="en-US" sz="1100" b="1" dirty="0">
                <a:solidFill>
                  <a:srgbClr val="002060"/>
                </a:solidFill>
              </a:rPr>
              <a:t>%</a:t>
            </a:r>
            <a:r>
              <a:rPr lang="en-US" sz="1100" dirty="0">
                <a:solidFill>
                  <a:srgbClr val="002060"/>
                </a:solidFill>
              </a:rPr>
              <a:t> of operating income</a:t>
            </a:r>
            <a:r>
              <a:rPr lang="mk-MK" sz="1100" dirty="0">
                <a:solidFill>
                  <a:srgbClr val="002060"/>
                </a:solidFill>
              </a:rPr>
              <a:t> </a:t>
            </a:r>
            <a:r>
              <a:rPr lang="en-US" sz="1100" dirty="0">
                <a:solidFill>
                  <a:srgbClr val="002060"/>
                </a:solidFill>
              </a:rPr>
              <a:t>is net interest income</a:t>
            </a:r>
            <a:endParaRPr lang="mk-MK" sz="1100" dirty="0">
              <a:solidFill>
                <a:srgbClr val="002060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b="1" dirty="0">
                <a:solidFill>
                  <a:srgbClr val="002060"/>
                </a:solidFill>
              </a:rPr>
              <a:t>Source</a:t>
            </a:r>
            <a:r>
              <a:rPr lang="en-US" sz="1000" b="1" dirty="0">
                <a:solidFill>
                  <a:srgbClr val="002060"/>
                </a:solidFill>
              </a:rPr>
              <a:t>:</a:t>
            </a:r>
            <a:r>
              <a:rPr lang="en-GB" sz="1000" b="1" dirty="0">
                <a:solidFill>
                  <a:srgbClr val="002060"/>
                </a:solidFill>
              </a:rPr>
              <a:t> NBR REPORT ON RISKS IN THE BANKING SYSTEM OF THE REPUBLIC OF MACEDONIA, Indicators on the</a:t>
            </a:r>
            <a:r>
              <a:rPr lang="mk-MK" sz="1000" b="1" dirty="0">
                <a:solidFill>
                  <a:srgbClr val="002060"/>
                </a:solidFill>
              </a:rPr>
              <a:t> </a:t>
            </a:r>
            <a:r>
              <a:rPr lang="en-GB" sz="1000" b="1" dirty="0">
                <a:solidFill>
                  <a:srgbClr val="002060"/>
                </a:solidFill>
              </a:rPr>
              <a:t>banking system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b="0" i="0" u="none" strike="noStrike" dirty="0">
                <a:solidFill>
                  <a:srgbClr val="002060"/>
                </a:solidFill>
                <a:effectLst/>
              </a:rPr>
              <a:t>European Central Bank</a:t>
            </a:r>
            <a:r>
              <a:rPr lang="ru-RU" sz="1000" b="1" dirty="0">
                <a:solidFill>
                  <a:srgbClr val="002060"/>
                </a:solidFill>
              </a:rPr>
              <a:t>│</a:t>
            </a:r>
            <a:r>
              <a:rPr lang="en-GB" sz="1000" b="0" i="0" u="none" strike="noStrike" dirty="0">
                <a:solidFill>
                  <a:srgbClr val="002060"/>
                </a:solidFill>
                <a:effectLst/>
              </a:rPr>
              <a:t>Banking supervision</a:t>
            </a:r>
            <a:r>
              <a:rPr lang="en-GB" sz="1000" dirty="0">
                <a:solidFill>
                  <a:srgbClr val="002060"/>
                </a:solidFill>
              </a:rPr>
              <a:t>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AA300CA-8CA9-505F-8858-D5E7E8D47E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825062"/>
              </p:ext>
            </p:extLst>
          </p:nvPr>
        </p:nvGraphicFramePr>
        <p:xfrm>
          <a:off x="225083" y="4869180"/>
          <a:ext cx="7269070" cy="1743648"/>
        </p:xfrm>
        <a:graphic>
          <a:graphicData uri="http://schemas.openxmlformats.org/drawingml/2006/table">
            <a:tbl>
              <a:tblPr/>
              <a:tblGrid>
                <a:gridCol w="3389116">
                  <a:extLst>
                    <a:ext uri="{9D8B030D-6E8A-4147-A177-3AD203B41FA5}">
                      <a16:colId xmlns:a16="http://schemas.microsoft.com/office/drawing/2014/main" val="1181681593"/>
                    </a:ext>
                  </a:extLst>
                </a:gridCol>
                <a:gridCol w="257106">
                  <a:extLst>
                    <a:ext uri="{9D8B030D-6E8A-4147-A177-3AD203B41FA5}">
                      <a16:colId xmlns:a16="http://schemas.microsoft.com/office/drawing/2014/main" val="2950225263"/>
                    </a:ext>
                  </a:extLst>
                </a:gridCol>
                <a:gridCol w="1712034">
                  <a:extLst>
                    <a:ext uri="{9D8B030D-6E8A-4147-A177-3AD203B41FA5}">
                      <a16:colId xmlns:a16="http://schemas.microsoft.com/office/drawing/2014/main" val="2406167674"/>
                    </a:ext>
                  </a:extLst>
                </a:gridCol>
                <a:gridCol w="1910814">
                  <a:extLst>
                    <a:ext uri="{9D8B030D-6E8A-4147-A177-3AD203B41FA5}">
                      <a16:colId xmlns:a16="http://schemas.microsoft.com/office/drawing/2014/main" val="758365647"/>
                    </a:ext>
                  </a:extLst>
                </a:gridCol>
              </a:tblGrid>
              <a:tr h="35242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dirty="0">
                          <a:solidFill>
                            <a:srgbClr val="FF0000"/>
                          </a:solidFill>
                          <a:latin typeface="+mn-lt"/>
                          <a:cs typeface="Aldhabi" panose="020B0604020202020204" pitchFamily="2" charset="-78"/>
                        </a:rPr>
                        <a:t>Profitability 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annual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pp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quarterly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pp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232655"/>
                  </a:ext>
                </a:extLst>
              </a:tr>
              <a:tr h="344805">
                <a:tc>
                  <a:txBody>
                    <a:bodyPr/>
                    <a:lstStyle/>
                    <a:p>
                      <a:pPr algn="l" rtl="0" eaLnBrk="1" fontAlgn="auto" latinLnBrk="0" hangingPunct="1">
                        <a:defRPr sz="1100" b="1" i="0" u="none" strike="noStrike" kern="1200" baseline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US" sz="1100" b="1" i="0" baseline="0" dirty="0">
                          <a:solidFill>
                            <a:srgbClr val="002060"/>
                          </a:solidFill>
                          <a:effectLst/>
                        </a:rPr>
                        <a:t>Return on average assets </a:t>
                      </a:r>
                      <a:r>
                        <a:rPr lang="ru-RU" sz="1100" b="1" i="0" baseline="0" dirty="0">
                          <a:solidFill>
                            <a:srgbClr val="002060"/>
                          </a:solidFill>
                          <a:effectLst/>
                        </a:rPr>
                        <a:t>(ROAA)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0.54%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-0.33%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143722"/>
                  </a:ext>
                </a:extLst>
              </a:tr>
              <a:tr h="3448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US" sz="1100" b="1" i="0" baseline="0" dirty="0">
                          <a:solidFill>
                            <a:srgbClr val="002060"/>
                          </a:solidFill>
                          <a:effectLst/>
                        </a:rPr>
                        <a:t>Return on average </a:t>
                      </a:r>
                      <a:r>
                        <a:rPr lang="en-US" sz="1100" b="1" i="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equity </a:t>
                      </a:r>
                      <a:r>
                        <a:rPr lang="ru-RU" sz="1100" b="1" dirty="0">
                          <a:solidFill>
                            <a:srgbClr val="002060"/>
                          </a:solidFill>
                        </a:rPr>
                        <a:t>(ROAE)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3.89%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-2.14%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194986"/>
                  </a:ext>
                </a:extLst>
              </a:tr>
              <a:tr h="3568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Cost-to-income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ratio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k-MK" sz="11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↓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-4.40%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0.97%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141419"/>
                  </a:ext>
                </a:extLst>
              </a:tr>
              <a:tr h="3448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1" i="0" u="none" strike="noStrike" kern="1200" baseline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GB" b="1" dirty="0">
                          <a:solidFill>
                            <a:srgbClr val="002060"/>
                          </a:solidFill>
                        </a:rPr>
                        <a:t>Net</a:t>
                      </a:r>
                      <a:r>
                        <a:rPr lang="en-GB" b="1" baseline="0" dirty="0">
                          <a:solidFill>
                            <a:srgbClr val="002060"/>
                          </a:solidFill>
                        </a:rPr>
                        <a:t> interest income</a:t>
                      </a:r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 / </a:t>
                      </a:r>
                      <a:r>
                        <a:rPr lang="en-GB" b="1" dirty="0">
                          <a:solidFill>
                            <a:srgbClr val="002060"/>
                          </a:solidFill>
                        </a:rPr>
                        <a:t>operating</a:t>
                      </a:r>
                      <a:r>
                        <a:rPr lang="en-GB" b="1" baseline="0" dirty="0">
                          <a:solidFill>
                            <a:srgbClr val="002060"/>
                          </a:solidFill>
                        </a:rPr>
                        <a:t> income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8.06%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-0.04%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141380"/>
                  </a:ext>
                </a:extLst>
              </a:tr>
            </a:tbl>
          </a:graphicData>
        </a:graphic>
      </p:graphicFrame>
      <p:sp>
        <p:nvSpPr>
          <p:cNvPr id="13" name="object 8">
            <a:extLst>
              <a:ext uri="{FF2B5EF4-FFF2-40B4-BE49-F238E27FC236}">
                <a16:creationId xmlns:a16="http://schemas.microsoft.com/office/drawing/2014/main" id="{75EA416E-B2FD-0AF3-4F60-634D409FFC58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97695FF8-AC79-420E-3575-6CB49E2EB9DC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AF0FA2F-CDDF-767B-C87E-1210A014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pPr algn="l"/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Profitability indicators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81C460-E601-C731-988A-FCCFBB903E6A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b="1" dirty="0">
                <a:solidFill>
                  <a:srgbClr val="002060"/>
                </a:solidFill>
              </a:rPr>
              <a:t>4Q 2023</a:t>
            </a:r>
            <a:endParaRPr lang="en-US" sz="10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2B00-00000C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4492592"/>
              </p:ext>
            </p:extLst>
          </p:nvPr>
        </p:nvGraphicFramePr>
        <p:xfrm>
          <a:off x="111099" y="746152"/>
          <a:ext cx="3822435" cy="2270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2B00-00000F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6129510"/>
              </p:ext>
            </p:extLst>
          </p:nvPr>
        </p:nvGraphicFramePr>
        <p:xfrm>
          <a:off x="3978766" y="746152"/>
          <a:ext cx="4019550" cy="2270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A4FDA5D-338E-C89D-8168-E155069872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5368001"/>
              </p:ext>
            </p:extLst>
          </p:nvPr>
        </p:nvGraphicFramePr>
        <p:xfrm>
          <a:off x="8034290" y="746152"/>
          <a:ext cx="4046611" cy="2270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68A8F204-AD93-C53A-9832-BA05D5DBDE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29258"/>
              </p:ext>
            </p:extLst>
          </p:nvPr>
        </p:nvGraphicFramePr>
        <p:xfrm>
          <a:off x="7998316" y="3154164"/>
          <a:ext cx="4133606" cy="3458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292952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6DFDC60-D7B5-420B-8CAB-146CA2032782}"/>
              </a:ext>
            </a:extLst>
          </p:cNvPr>
          <p:cNvSpPr txBox="1">
            <a:spLocks/>
          </p:cNvSpPr>
          <p:nvPr/>
        </p:nvSpPr>
        <p:spPr>
          <a:xfrm>
            <a:off x="159229" y="155138"/>
            <a:ext cx="11999742" cy="47267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6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</a:t>
            </a:r>
            <a:r>
              <a:rPr lang="en-US" sz="1600" dirty="0">
                <a:solidFill>
                  <a:srgbClr val="002060"/>
                </a:solidFill>
                <a:latin typeface="Amasis MT Pro" panose="02040504050005020304" pitchFamily="18" charset="0"/>
              </a:rPr>
              <a:t>macroeconomic environment </a:t>
            </a:r>
            <a:endParaRPr lang="en-US" sz="1800" b="1" dirty="0">
              <a:solidFill>
                <a:srgbClr val="002060"/>
              </a:solidFill>
              <a:latin typeface="Amasis MT Pro" panose="02040504050005020304" pitchFamily="18" charset="0"/>
              <a:cs typeface="Aldhabi" panose="020B0604020202020204" pitchFamily="2" charset="-78"/>
            </a:endParaRP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5077339C-8756-475E-A15D-7A450F2306DE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7984" y="812567"/>
            <a:ext cx="7730987" cy="2955719"/>
          </a:xfrm>
          <a:prstGeom prst="roundRect">
            <a:avLst>
              <a:gd name="adj" fmla="val 6588"/>
            </a:avLst>
          </a:prstGeom>
          <a:noFill/>
          <a:ln w="9525" algn="ctr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51B0B9-4716-4655-90DD-99307075E936}"/>
              </a:ext>
            </a:extLst>
          </p:cNvPr>
          <p:cNvSpPr txBox="1"/>
          <p:nvPr/>
        </p:nvSpPr>
        <p:spPr>
          <a:xfrm>
            <a:off x="6006396" y="5934975"/>
            <a:ext cx="60983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solidFill>
                  <a:srgbClr val="002060"/>
                </a:solidFill>
              </a:rPr>
              <a:t>The credit rating of the state:</a:t>
            </a:r>
            <a:r>
              <a:rPr lang="mk-MK" sz="1100" dirty="0">
                <a:solidFill>
                  <a:srgbClr val="002060"/>
                </a:solidFill>
              </a:rPr>
              <a:t>  </a:t>
            </a:r>
          </a:p>
          <a:p>
            <a:pPr algn="r"/>
            <a:r>
              <a:rPr lang="en-GB" sz="1100" dirty="0">
                <a:solidFill>
                  <a:srgbClr val="002060"/>
                </a:solidFill>
              </a:rPr>
              <a:t>‘BB</a:t>
            </a:r>
            <a:r>
              <a:rPr lang="mk-MK" sz="1100" dirty="0">
                <a:solidFill>
                  <a:srgbClr val="002060"/>
                </a:solidFill>
              </a:rPr>
              <a:t>+</a:t>
            </a:r>
            <a:r>
              <a:rPr lang="en-GB" sz="1100" dirty="0">
                <a:solidFill>
                  <a:srgbClr val="002060"/>
                </a:solidFill>
              </a:rPr>
              <a:t>' Ratings Affirmed; Outlook Stable</a:t>
            </a:r>
          </a:p>
          <a:p>
            <a:pPr algn="r"/>
            <a:r>
              <a:rPr lang="en-GB" sz="1100" b="1" dirty="0">
                <a:solidFill>
                  <a:srgbClr val="002060"/>
                </a:solidFill>
              </a:rPr>
              <a:t>Fitch, Credit rating agency</a:t>
            </a:r>
            <a:endParaRPr lang="en-US" sz="1100" b="1" dirty="0">
              <a:solidFill>
                <a:srgbClr val="002060"/>
              </a:solidFill>
            </a:endParaRPr>
          </a:p>
          <a:p>
            <a:pPr algn="r"/>
            <a:r>
              <a:rPr lang="en-GB" sz="1100" b="1" dirty="0">
                <a:solidFill>
                  <a:srgbClr val="002060"/>
                </a:solidFill>
              </a:rPr>
              <a:t>source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GB" sz="1100" b="1" dirty="0">
                <a:solidFill>
                  <a:srgbClr val="002060"/>
                </a:solidFill>
              </a:rPr>
              <a:t>www. fitchraitings.com (Rating Report Republic of North Macedonia │ October 07, 2023)</a:t>
            </a:r>
          </a:p>
        </p:txBody>
      </p:sp>
      <p:sp>
        <p:nvSpPr>
          <p:cNvPr id="15" name="Rounded Rectangle 6">
            <a:extLst>
              <a:ext uri="{FF2B5EF4-FFF2-40B4-BE49-F238E27FC236}">
                <a16:creationId xmlns:a16="http://schemas.microsoft.com/office/drawing/2014/main" id="{08C7E014-7C73-6F06-2D34-9D58CC48AAE5}"/>
              </a:ext>
            </a:extLst>
          </p:cNvPr>
          <p:cNvSpPr/>
          <p:nvPr/>
        </p:nvSpPr>
        <p:spPr>
          <a:xfrm>
            <a:off x="87260" y="641812"/>
            <a:ext cx="4257683" cy="6252948"/>
          </a:xfrm>
          <a:prstGeom prst="roundRect">
            <a:avLst>
              <a:gd name="adj" fmla="val 35416"/>
            </a:avLst>
          </a:prstGeom>
          <a:ln>
            <a:solidFill>
              <a:srgbClr val="FF99CC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Clr>
                <a:srgbClr val="FFFF00"/>
              </a:buClr>
            </a:pPr>
            <a:r>
              <a:rPr lang="en-GB" sz="1100" b="1" dirty="0">
                <a:solidFill>
                  <a:srgbClr val="002060"/>
                </a:solidFill>
              </a:rPr>
              <a:t>Credit rating of the state</a:t>
            </a:r>
          </a:p>
          <a:p>
            <a:pPr marL="171450" indent="-171450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GB" sz="1100" u="none" strike="noStrike" dirty="0">
                <a:solidFill>
                  <a:srgbClr val="002060"/>
                </a:solidFill>
                <a:effectLst/>
              </a:rPr>
              <a:t>BB + outlook Stabile, </a:t>
            </a:r>
            <a:r>
              <a:rPr lang="en-GB" sz="1100" b="1" dirty="0">
                <a:solidFill>
                  <a:srgbClr val="002060"/>
                </a:solidFill>
              </a:rPr>
              <a:t>Fitch, Credit rating agency</a:t>
            </a:r>
            <a:endParaRPr lang="en-US" sz="1100" b="1" dirty="0">
              <a:solidFill>
                <a:srgbClr val="002060"/>
              </a:solidFill>
            </a:endParaRPr>
          </a:p>
          <a:p>
            <a:pPr algn="just">
              <a:buClr>
                <a:srgbClr val="FFFF00"/>
              </a:buClr>
            </a:pPr>
            <a:r>
              <a:rPr lang="en-GB" sz="1100" u="none" strike="noStrike" dirty="0">
                <a:solidFill>
                  <a:srgbClr val="002060"/>
                </a:solidFill>
                <a:effectLst/>
              </a:rPr>
              <a:t>confirmed the implementation of good policies, the stabile banking system and domestic currency and increased foreign reserves</a:t>
            </a:r>
          </a:p>
          <a:p>
            <a:pPr marL="171450" indent="-171450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endParaRPr lang="mk-MK" sz="1100" u="none" strike="noStrike" dirty="0">
              <a:solidFill>
                <a:srgbClr val="002060"/>
              </a:solidFill>
              <a:effectLst/>
            </a:endParaRPr>
          </a:p>
          <a:p>
            <a:pPr algn="just">
              <a:buClr>
                <a:srgbClr val="FFFF00"/>
              </a:buClr>
            </a:pPr>
            <a:r>
              <a:rPr lang="en-US" sz="1100" b="1" u="none" strike="noStrike" dirty="0">
                <a:solidFill>
                  <a:srgbClr val="002060"/>
                </a:solidFill>
                <a:effectLst/>
              </a:rPr>
              <a:t>Industrial</a:t>
            </a:r>
            <a:r>
              <a:rPr lang="en-US" sz="1100" b="1" u="none" strike="noStrike" baseline="0" dirty="0">
                <a:solidFill>
                  <a:srgbClr val="002060"/>
                </a:solidFill>
                <a:effectLst/>
              </a:rPr>
              <a:t> production volume index</a:t>
            </a:r>
            <a:endParaRPr lang="en-US" sz="1100" b="1" i="0" u="none" strike="noStrike" dirty="0">
              <a:solidFill>
                <a:srgbClr val="002060"/>
              </a:solidFill>
              <a:effectLst/>
            </a:endParaRPr>
          </a:p>
          <a:p>
            <a:pPr marL="180975" indent="-180975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GB" sz="1100" i="0" dirty="0">
                <a:solidFill>
                  <a:srgbClr val="002060"/>
                </a:solidFill>
                <a:effectLst/>
              </a:rPr>
              <a:t>100.7</a:t>
            </a:r>
            <a:r>
              <a:rPr lang="ru-RU" sz="1100" i="0" dirty="0">
                <a:solidFill>
                  <a:srgbClr val="002060"/>
                </a:solidFill>
                <a:effectLst/>
              </a:rPr>
              <a:t> </a:t>
            </a:r>
            <a:r>
              <a:rPr lang="en-US" sz="1100" dirty="0">
                <a:solidFill>
                  <a:srgbClr val="002060"/>
                </a:solidFill>
              </a:rPr>
              <a:t>annual </a:t>
            </a:r>
            <a:endParaRPr lang="ru-RU" sz="1100" b="0" i="0" dirty="0">
              <a:solidFill>
                <a:srgbClr val="002060"/>
              </a:solidFill>
              <a:effectLst/>
            </a:endParaRPr>
          </a:p>
          <a:p>
            <a:pPr marL="171450" lvl="0" indent="-171450">
              <a:buClr>
                <a:srgbClr val="FFFF00"/>
              </a:buClr>
              <a:buFont typeface="Wingdings" panose="05000000000000000000" pitchFamily="2" charset="2"/>
              <a:buChar char="Ø"/>
            </a:pPr>
            <a:endParaRPr lang="mk-MK" sz="1100" b="1" dirty="0">
              <a:solidFill>
                <a:srgbClr val="002060"/>
              </a:solidFill>
            </a:endParaRPr>
          </a:p>
          <a:p>
            <a:pPr lvl="0">
              <a:buClr>
                <a:srgbClr val="FFFF00"/>
              </a:buClr>
            </a:pPr>
            <a:r>
              <a:rPr lang="en-GB" sz="1100" b="1" dirty="0">
                <a:solidFill>
                  <a:srgbClr val="002060"/>
                </a:solidFill>
              </a:rPr>
              <a:t>Trade </a:t>
            </a:r>
            <a:endParaRPr lang="en-US" sz="1100" dirty="0">
              <a:solidFill>
                <a:srgbClr val="002060"/>
              </a:solidFill>
            </a:endParaRPr>
          </a:p>
          <a:p>
            <a:pPr marL="171450" indent="-171450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GB" sz="1100" dirty="0">
                <a:solidFill>
                  <a:srgbClr val="002060"/>
                </a:solidFill>
              </a:rPr>
              <a:t>Import amounts </a:t>
            </a:r>
            <a:r>
              <a:rPr lang="en-US" sz="1100" dirty="0">
                <a:solidFill>
                  <a:srgbClr val="002060"/>
                </a:solidFill>
              </a:rPr>
              <a:t>11.149</a:t>
            </a:r>
            <a:r>
              <a:rPr lang="en-US" sz="1100" b="0" i="0" u="none" strike="noStrike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en-US" sz="1100" dirty="0">
                <a:solidFill>
                  <a:srgbClr val="002060"/>
                </a:solidFill>
              </a:rPr>
              <a:t>EUR millions</a:t>
            </a:r>
            <a:r>
              <a:rPr lang="en-GB" sz="1100" dirty="0">
                <a:solidFill>
                  <a:srgbClr val="002060"/>
                </a:solidFill>
              </a:rPr>
              <a:t> </a:t>
            </a:r>
            <a:endParaRPr lang="en-US" sz="1100" dirty="0">
              <a:solidFill>
                <a:srgbClr val="002060"/>
              </a:solidFill>
            </a:endParaRPr>
          </a:p>
          <a:p>
            <a:pPr marL="171450" indent="-171450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GB" sz="1100" dirty="0">
                <a:solidFill>
                  <a:srgbClr val="002060"/>
                </a:solidFill>
              </a:rPr>
              <a:t>Export amounts    </a:t>
            </a:r>
            <a:r>
              <a:rPr lang="en-US" sz="1100" dirty="0">
                <a:solidFill>
                  <a:srgbClr val="002060"/>
                </a:solidFill>
              </a:rPr>
              <a:t>8.323 EUR millions</a:t>
            </a:r>
            <a:r>
              <a:rPr lang="en-GB" sz="1100" dirty="0">
                <a:solidFill>
                  <a:srgbClr val="002060"/>
                </a:solidFill>
              </a:rPr>
              <a:t> </a:t>
            </a:r>
          </a:p>
          <a:p>
            <a:pPr marL="171450" indent="-171450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endParaRPr lang="mk-MK" sz="1100" b="1" u="none" strike="noStrike" dirty="0">
              <a:solidFill>
                <a:srgbClr val="002060"/>
              </a:solidFill>
              <a:effectLst/>
            </a:endParaRPr>
          </a:p>
          <a:p>
            <a:pPr algn="just">
              <a:buClr>
                <a:srgbClr val="FFFF00"/>
              </a:buClr>
            </a:pPr>
            <a:r>
              <a:rPr lang="en-US" sz="1100" b="1" u="none" strike="noStrike" dirty="0">
                <a:solidFill>
                  <a:srgbClr val="002060"/>
                </a:solidFill>
                <a:effectLst/>
              </a:rPr>
              <a:t>GDP growth </a:t>
            </a:r>
            <a:endParaRPr lang="mk-MK" sz="1100" b="1" u="none" strike="noStrike" dirty="0">
              <a:solidFill>
                <a:srgbClr val="002060"/>
              </a:solidFill>
              <a:effectLst/>
            </a:endParaRPr>
          </a:p>
          <a:p>
            <a:pPr marL="171450" indent="-171450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altLang="en-US" sz="1100" dirty="0">
                <a:solidFill>
                  <a:srgbClr val="002060"/>
                </a:solidFill>
              </a:rPr>
              <a:t>1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.0% </a:t>
            </a:r>
            <a:endParaRPr lang="mk-MK" sz="1100" b="1" u="none" strike="noStrike" dirty="0">
              <a:solidFill>
                <a:srgbClr val="002060"/>
              </a:solidFill>
              <a:effectLst/>
            </a:endParaRPr>
          </a:p>
          <a:p>
            <a:pPr marL="171450" indent="-171450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endParaRPr lang="en-US" sz="1100" b="1" u="none" strike="noStrike" dirty="0">
              <a:solidFill>
                <a:srgbClr val="002060"/>
              </a:solidFill>
              <a:effectLst/>
            </a:endParaRPr>
          </a:p>
          <a:p>
            <a:pPr algn="just">
              <a:buClr>
                <a:srgbClr val="FFFF00"/>
              </a:buClr>
            </a:pPr>
            <a:r>
              <a:rPr lang="en-US" sz="1100" b="1" u="none" strike="noStrike" dirty="0">
                <a:solidFill>
                  <a:srgbClr val="002060"/>
                </a:solidFill>
                <a:effectLst/>
              </a:rPr>
              <a:t>Inflation</a:t>
            </a:r>
            <a:endParaRPr lang="en-GB" sz="1100" b="1" dirty="0">
              <a:solidFill>
                <a:srgbClr val="002060"/>
              </a:solidFill>
            </a:endParaRPr>
          </a:p>
          <a:p>
            <a:pPr marL="180975" indent="-180975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GB" sz="1100" dirty="0">
                <a:solidFill>
                  <a:srgbClr val="002060"/>
                </a:solidFill>
              </a:rPr>
              <a:t>9.4%</a:t>
            </a:r>
            <a:r>
              <a:rPr lang="mk-MK" sz="1100" dirty="0">
                <a:solidFill>
                  <a:srgbClr val="002060"/>
                </a:solidFill>
              </a:rPr>
              <a:t> </a:t>
            </a:r>
            <a:endParaRPr lang="en-GB" sz="1100" dirty="0">
              <a:solidFill>
                <a:srgbClr val="002060"/>
              </a:solidFill>
            </a:endParaRPr>
          </a:p>
          <a:p>
            <a:pPr marL="171450" indent="-171450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endParaRPr lang="mk-MK" sz="1100" b="1" u="none" strike="noStrike" dirty="0">
              <a:solidFill>
                <a:srgbClr val="002060"/>
              </a:solidFill>
              <a:effectLst/>
            </a:endParaRPr>
          </a:p>
          <a:p>
            <a:pPr algn="just">
              <a:buClr>
                <a:srgbClr val="FFFF00"/>
              </a:buClr>
            </a:pPr>
            <a:r>
              <a:rPr lang="en-US" sz="1100" b="1" u="none" strike="noStrike" dirty="0">
                <a:solidFill>
                  <a:srgbClr val="002060"/>
                </a:solidFill>
                <a:effectLst/>
              </a:rPr>
              <a:t>FX Reserves </a:t>
            </a:r>
          </a:p>
          <a:p>
            <a:pPr marL="171450" indent="-171450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1100" b="1" dirty="0">
                <a:solidFill>
                  <a:srgbClr val="002060"/>
                </a:solidFill>
              </a:rPr>
              <a:t>4.538 </a:t>
            </a:r>
            <a:r>
              <a:rPr lang="en-US" sz="1100" dirty="0">
                <a:solidFill>
                  <a:srgbClr val="002060"/>
                </a:solidFill>
              </a:rPr>
              <a:t>EUR millions</a:t>
            </a:r>
            <a:r>
              <a:rPr lang="en-GB" sz="1100" dirty="0">
                <a:solidFill>
                  <a:srgbClr val="002060"/>
                </a:solidFill>
              </a:rPr>
              <a:t> </a:t>
            </a:r>
            <a:endParaRPr lang="ru-RU" sz="1100" dirty="0">
              <a:solidFill>
                <a:srgbClr val="002060"/>
              </a:solidFill>
            </a:endParaRPr>
          </a:p>
          <a:p>
            <a:pPr marL="171450" lvl="0" indent="-171450">
              <a:buClr>
                <a:srgbClr val="FFFF00"/>
              </a:buClr>
              <a:buFont typeface="Wingdings" panose="05000000000000000000" pitchFamily="2" charset="2"/>
              <a:buChar char="Ø"/>
            </a:pPr>
            <a:endParaRPr lang="mk-MK" sz="1100" b="1" dirty="0">
              <a:solidFill>
                <a:srgbClr val="002060"/>
              </a:solidFill>
            </a:endParaRPr>
          </a:p>
          <a:p>
            <a:pPr lvl="0">
              <a:buClr>
                <a:srgbClr val="FFFF00"/>
              </a:buClr>
            </a:pPr>
            <a:r>
              <a:rPr lang="en-GB" sz="1100" b="1" i="0" dirty="0">
                <a:solidFill>
                  <a:srgbClr val="002060"/>
                </a:solidFill>
              </a:rPr>
              <a:t>Reference rate</a:t>
            </a:r>
            <a:endParaRPr lang="en-US" sz="1100" dirty="0">
              <a:solidFill>
                <a:srgbClr val="002060"/>
              </a:solidFill>
            </a:endParaRPr>
          </a:p>
          <a:p>
            <a:pPr marL="171450" indent="-171450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GB" sz="1100" dirty="0">
                <a:solidFill>
                  <a:srgbClr val="002060"/>
                </a:solidFill>
              </a:rPr>
              <a:t>6.3%</a:t>
            </a:r>
            <a:endParaRPr lang="ru-RU" sz="1100" dirty="0">
              <a:solidFill>
                <a:srgbClr val="002060"/>
              </a:solidFill>
            </a:endParaRPr>
          </a:p>
          <a:p>
            <a:pPr marL="171450" indent="-171450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endParaRPr lang="en-GB" sz="1100" dirty="0">
              <a:solidFill>
                <a:srgbClr val="002060"/>
              </a:solidFill>
            </a:endParaRPr>
          </a:p>
          <a:p>
            <a:pPr algn="just">
              <a:buClr>
                <a:srgbClr val="FFFF00"/>
              </a:buClr>
            </a:pPr>
            <a:r>
              <a:rPr lang="en-GB" sz="1100" b="1" dirty="0">
                <a:solidFill>
                  <a:srgbClr val="002060"/>
                </a:solidFill>
              </a:rPr>
              <a:t>Labour Market</a:t>
            </a:r>
          </a:p>
          <a:p>
            <a:pPr marL="171450" indent="-171450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endParaRPr lang="en-GB" sz="1100" b="1" dirty="0">
              <a:solidFill>
                <a:srgbClr val="002060"/>
              </a:solidFill>
            </a:endParaRPr>
          </a:p>
          <a:p>
            <a:pPr marL="171450" indent="-17145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GB" sz="1100" dirty="0">
                <a:solidFill>
                  <a:srgbClr val="002060"/>
                </a:solidFill>
              </a:rPr>
              <a:t>Rate of </a:t>
            </a:r>
            <a:r>
              <a:rPr lang="en-US" sz="1100" dirty="0">
                <a:solidFill>
                  <a:srgbClr val="002060"/>
                </a:solidFill>
              </a:rPr>
              <a:t>unemployment </a:t>
            </a:r>
            <a:r>
              <a:rPr lang="en-GB" sz="1100" dirty="0">
                <a:solidFill>
                  <a:srgbClr val="002060"/>
                </a:solidFill>
              </a:rPr>
              <a:t>13.1</a:t>
            </a:r>
          </a:p>
          <a:p>
            <a:endParaRPr lang="en-US" sz="8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r>
              <a:rPr lang="en-US" sz="800" b="1" dirty="0">
                <a:solidFill>
                  <a:srgbClr val="002060"/>
                </a:solidFill>
                <a:cs typeface="Arial" panose="020B0604020202020204" pitchFamily="34" charset="0"/>
              </a:rPr>
              <a:t>Source </a:t>
            </a:r>
            <a:r>
              <a:rPr lang="ru-RU" sz="800" b="1" dirty="0">
                <a:solidFill>
                  <a:srgbClr val="002060"/>
                </a:solidFill>
              </a:rPr>
              <a:t>: </a:t>
            </a:r>
          </a:p>
          <a:p>
            <a:r>
              <a:rPr lang="en-GB" sz="800" b="1" dirty="0">
                <a:solidFill>
                  <a:srgbClr val="002060"/>
                </a:solidFill>
              </a:rPr>
              <a:t>NBRM </a:t>
            </a:r>
            <a:r>
              <a:rPr lang="en-GB" sz="800" b="1" i="0" u="none" strike="noStrike" dirty="0">
                <a:solidFill>
                  <a:srgbClr val="002060"/>
                </a:solidFill>
                <a:effectLst/>
              </a:rPr>
              <a:t>BASIC ECONOMIC INDICATORS FOR REPUBLIC OF NORTH MACEDONIA</a:t>
            </a:r>
            <a:r>
              <a:rPr lang="en-GB" sz="800" b="1" dirty="0">
                <a:solidFill>
                  <a:srgbClr val="002060"/>
                </a:solidFill>
              </a:rPr>
              <a:t> </a:t>
            </a:r>
            <a:endParaRPr lang="mk-MK" sz="800" b="1" dirty="0">
              <a:solidFill>
                <a:srgbClr val="002060"/>
              </a:solidFill>
            </a:endParaRPr>
          </a:p>
          <a:p>
            <a:r>
              <a:rPr lang="en-GB" sz="800" b="1" dirty="0">
                <a:solidFill>
                  <a:srgbClr val="002060"/>
                </a:solidFill>
              </a:rPr>
              <a:t>NBRM, ANNUAL REPORT 2023</a:t>
            </a:r>
            <a:endParaRPr lang="mk-MK" sz="800" b="1" dirty="0">
              <a:solidFill>
                <a:srgbClr val="002060"/>
              </a:solidFill>
            </a:endParaRPr>
          </a:p>
          <a:p>
            <a:r>
              <a:rPr lang="en-GB" sz="800" b="1" i="1" dirty="0">
                <a:solidFill>
                  <a:srgbClr val="002060"/>
                </a:solidFill>
              </a:rPr>
              <a:t>NBRM, REPORT ON RISKS IN THE BANKING SYSTEM OF THE REPUBLIC OF MACEDONIA</a:t>
            </a:r>
            <a:r>
              <a:rPr lang="mk-MK" sz="800" b="1" i="1" dirty="0">
                <a:solidFill>
                  <a:srgbClr val="002060"/>
                </a:solidFill>
              </a:rPr>
              <a:t>, </a:t>
            </a:r>
            <a:r>
              <a:rPr lang="en-GB" sz="800" b="1" i="1" dirty="0">
                <a:solidFill>
                  <a:srgbClr val="002060"/>
                </a:solidFill>
              </a:rPr>
              <a:t>Indicators on the</a:t>
            </a:r>
            <a:r>
              <a:rPr lang="mk-MK" sz="800" b="1" i="1" dirty="0">
                <a:solidFill>
                  <a:srgbClr val="002060"/>
                </a:solidFill>
              </a:rPr>
              <a:t> </a:t>
            </a:r>
            <a:r>
              <a:rPr lang="en-GB" sz="800" b="1" i="1" dirty="0">
                <a:solidFill>
                  <a:srgbClr val="002060"/>
                </a:solidFill>
              </a:rPr>
              <a:t>banking </a:t>
            </a:r>
            <a:r>
              <a:rPr lang="en-GB" sz="800" b="1" dirty="0">
                <a:solidFill>
                  <a:srgbClr val="002060"/>
                </a:solidFill>
              </a:rPr>
              <a:t>system </a:t>
            </a:r>
          </a:p>
          <a:p>
            <a:endParaRPr lang="en-GB" sz="800" b="1" dirty="0">
              <a:solidFill>
                <a:srgbClr val="002060"/>
              </a:solidFill>
            </a:endParaRPr>
          </a:p>
          <a:p>
            <a:endParaRPr lang="en-US" sz="800" b="1" dirty="0">
              <a:solidFill>
                <a:srgbClr val="002060"/>
              </a:solidFill>
            </a:endParaRPr>
          </a:p>
        </p:txBody>
      </p:sp>
      <p:sp>
        <p:nvSpPr>
          <p:cNvPr id="16" name="object 8">
            <a:extLst>
              <a:ext uri="{FF2B5EF4-FFF2-40B4-BE49-F238E27FC236}">
                <a16:creationId xmlns:a16="http://schemas.microsoft.com/office/drawing/2014/main" id="{F728107D-2E6F-B8AC-6324-76FA48ED8C7B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410A43BE-71E1-5837-BBD6-21381FDCE22A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E00E28D-15B2-FBE2-54DF-0B10B95D63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347878"/>
              </p:ext>
            </p:extLst>
          </p:nvPr>
        </p:nvGraphicFramePr>
        <p:xfrm>
          <a:off x="4558748" y="943044"/>
          <a:ext cx="7545995" cy="28264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79602">
                  <a:extLst>
                    <a:ext uri="{9D8B030D-6E8A-4147-A177-3AD203B41FA5}">
                      <a16:colId xmlns:a16="http://schemas.microsoft.com/office/drawing/2014/main" val="2767790591"/>
                    </a:ext>
                  </a:extLst>
                </a:gridCol>
                <a:gridCol w="659933">
                  <a:extLst>
                    <a:ext uri="{9D8B030D-6E8A-4147-A177-3AD203B41FA5}">
                      <a16:colId xmlns:a16="http://schemas.microsoft.com/office/drawing/2014/main" val="1442687978"/>
                    </a:ext>
                  </a:extLst>
                </a:gridCol>
                <a:gridCol w="596025">
                  <a:extLst>
                    <a:ext uri="{9D8B030D-6E8A-4147-A177-3AD203B41FA5}">
                      <a16:colId xmlns:a16="http://schemas.microsoft.com/office/drawing/2014/main" val="2628850930"/>
                    </a:ext>
                  </a:extLst>
                </a:gridCol>
                <a:gridCol w="627979">
                  <a:extLst>
                    <a:ext uri="{9D8B030D-6E8A-4147-A177-3AD203B41FA5}">
                      <a16:colId xmlns:a16="http://schemas.microsoft.com/office/drawing/2014/main" val="1888200333"/>
                    </a:ext>
                  </a:extLst>
                </a:gridCol>
                <a:gridCol w="595614">
                  <a:extLst>
                    <a:ext uri="{9D8B030D-6E8A-4147-A177-3AD203B41FA5}">
                      <a16:colId xmlns:a16="http://schemas.microsoft.com/office/drawing/2014/main" val="1097379051"/>
                    </a:ext>
                  </a:extLst>
                </a:gridCol>
                <a:gridCol w="595614">
                  <a:extLst>
                    <a:ext uri="{9D8B030D-6E8A-4147-A177-3AD203B41FA5}">
                      <a16:colId xmlns:a16="http://schemas.microsoft.com/office/drawing/2014/main" val="4041590138"/>
                    </a:ext>
                  </a:extLst>
                </a:gridCol>
                <a:gridCol w="595614">
                  <a:extLst>
                    <a:ext uri="{9D8B030D-6E8A-4147-A177-3AD203B41FA5}">
                      <a16:colId xmlns:a16="http://schemas.microsoft.com/office/drawing/2014/main" val="458873713"/>
                    </a:ext>
                  </a:extLst>
                </a:gridCol>
                <a:gridCol w="595614">
                  <a:extLst>
                    <a:ext uri="{9D8B030D-6E8A-4147-A177-3AD203B41FA5}">
                      <a16:colId xmlns:a16="http://schemas.microsoft.com/office/drawing/2014/main" val="812473267"/>
                    </a:ext>
                  </a:extLst>
                </a:gridCol>
              </a:tblGrid>
              <a:tr h="18771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sng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Key economic indicators</a:t>
                      </a:r>
                      <a:endParaRPr lang="en-US" sz="1100" b="1" i="0" u="sng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2021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2022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Q</a:t>
                      </a:r>
                      <a:r>
                        <a:rPr lang="mk-MK" sz="1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1</a:t>
                      </a:r>
                      <a:r>
                        <a:rPr lang="en-US" sz="1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 23</a:t>
                      </a:r>
                      <a:endParaRPr lang="en-US" sz="1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Q</a:t>
                      </a:r>
                      <a:r>
                        <a:rPr lang="mk-MK" sz="1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2</a:t>
                      </a:r>
                      <a:r>
                        <a:rPr lang="en-US" sz="1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 23</a:t>
                      </a:r>
                      <a:endParaRPr lang="en-US" sz="1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Q3 23</a:t>
                      </a:r>
                      <a:endParaRPr lang="en-US" sz="1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Q</a:t>
                      </a:r>
                      <a:r>
                        <a:rPr lang="mk-MK" sz="1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4</a:t>
                      </a:r>
                      <a:r>
                        <a:rPr lang="en-US" sz="1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 23</a:t>
                      </a:r>
                      <a:endParaRPr lang="en-US" sz="1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2023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2969751017"/>
                  </a:ext>
                </a:extLst>
              </a:tr>
              <a:tr h="18771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1461318578"/>
                  </a:ext>
                </a:extLst>
              </a:tr>
              <a:tr h="18890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Industrial production volume index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1,4 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-0,3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0.1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1.5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0,7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0.7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0,7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535222396"/>
                  </a:ext>
                </a:extLst>
              </a:tr>
              <a:tr h="18890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External Trade (%) total import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9,648.1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12,125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2,759.6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2,778.1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2,708.0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2,900.5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11,14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49351482"/>
                  </a:ext>
                </a:extLst>
              </a:tr>
              <a:tr h="18771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External Trade (%) total export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6,969.8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8,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300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2,126.1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2,125.6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1,988.6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2,082.3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32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62050116"/>
                  </a:ext>
                </a:extLst>
              </a:tr>
              <a:tr h="18890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Real GDP growth (%) 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4,</a:t>
                      </a:r>
                      <a:r>
                        <a:rPr lang="mk-MK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</a:t>
                      </a:r>
                      <a:r>
                        <a:rPr lang="mk-MK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660953427"/>
                  </a:ext>
                </a:extLst>
              </a:tr>
              <a:tr h="18771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Central Government Budget surplus/deficit (% GDP)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-5.4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mk-MK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4,5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0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-0,4</a:t>
                      </a:r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-0,5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-1,6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-4,8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49217703"/>
                  </a:ext>
                </a:extLst>
              </a:tr>
              <a:tr h="18771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Inflation (CPI%) 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3,2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14,2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16.1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13.6                      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11.5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9.4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9,4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3388687402"/>
                  </a:ext>
                </a:extLst>
              </a:tr>
              <a:tr h="18890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Reference rate </a:t>
                      </a: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1.25</a:t>
                      </a: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4.75</a:t>
                      </a: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5.5</a:t>
                      </a: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6.3</a:t>
                      </a: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6.3</a:t>
                      </a: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6.3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2043836488"/>
                  </a:ext>
                </a:extLst>
              </a:tr>
              <a:tr h="18890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Current Account Bal. 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</a:rPr>
                        <a:t>(EUR millions</a:t>
                      </a: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</a:t>
                      </a:r>
                      <a:r>
                        <a:rPr lang="mk-MK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29,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-7</a:t>
                      </a:r>
                      <a:r>
                        <a:rPr lang="mk-MK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97</a:t>
                      </a:r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,4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92.8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-124.9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239.2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-111.7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95.3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1001343"/>
                  </a:ext>
                </a:extLst>
              </a:tr>
              <a:tr h="18890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Gross External Debt 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</a:rPr>
                        <a:t>(EUR millions</a:t>
                      </a: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9.576,6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10,790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11059.7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11397.3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11072.09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11.463</a:t>
                      </a:r>
                      <a:r>
                        <a:rPr lang="en-US" sz="10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11.463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16161648"/>
                  </a:ext>
                </a:extLst>
              </a:tr>
              <a:tr h="188909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Foreign Reserves 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</a:rPr>
                        <a:t>(EUR millions</a:t>
                      </a: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3.643,2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3.862,8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4.159,2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4.189,7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3,901.7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4,538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4,538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34077393"/>
                  </a:ext>
                </a:extLst>
              </a:tr>
              <a:tr h="18890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Foreign direct invest. 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</a:rPr>
                        <a:t>(EUR millions</a:t>
                      </a: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387.5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lang="mk-MK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54,2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143.3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122.4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51.2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206.2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523.1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5531382"/>
                  </a:ext>
                </a:extLst>
              </a:tr>
              <a:tr h="18890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Unemployment (%) 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15,2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14,4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13,3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13,1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12.8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13.1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6581994"/>
                  </a:ext>
                </a:extLst>
              </a:tr>
              <a:tr h="18771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MKD/EUR 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61,63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61,</a:t>
                      </a:r>
                      <a:r>
                        <a:rPr lang="mk-MK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62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61.6</a:t>
                      </a:r>
                      <a:r>
                        <a:rPr lang="mk-MK" sz="10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61.56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61.51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61.49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61.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56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14339949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1E6EB47-DEBC-224E-94F6-400598D7BA24}"/>
              </a:ext>
            </a:extLst>
          </p:cNvPr>
          <p:cNvSpPr txBox="1"/>
          <p:nvPr/>
        </p:nvSpPr>
        <p:spPr>
          <a:xfrm>
            <a:off x="4344943" y="297826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2060"/>
                </a:solidFill>
              </a:rPr>
              <a:t>(EUR millions; percentages)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E28796-1923-9F72-0E22-3B130F022364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b="1" dirty="0">
                <a:solidFill>
                  <a:srgbClr val="002060"/>
                </a:solidFill>
              </a:rPr>
              <a:t>4Q 2023</a:t>
            </a:r>
            <a:endParaRPr lang="en-US" sz="10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CBDB99A-CD36-6314-B0A0-C2838A6FD8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0057027"/>
              </p:ext>
            </p:extLst>
          </p:nvPr>
        </p:nvGraphicFramePr>
        <p:xfrm>
          <a:off x="4478293" y="3953044"/>
          <a:ext cx="7545994" cy="1981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44934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B7CFA-B8B5-4C99-865E-4AC3B9A16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pPr algn="l"/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145812" y="4565948"/>
            <a:ext cx="7807902" cy="2110217"/>
          </a:xfrm>
          <a:prstGeom prst="roundRect">
            <a:avLst>
              <a:gd name="adj" fmla="val 20745"/>
            </a:avLst>
          </a:prstGeom>
          <a:ln>
            <a:solidFill>
              <a:srgbClr val="FF99CC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numCol="2" anchor="ctr">
            <a:noAutofit/>
          </a:bodyPr>
          <a:lstStyle/>
          <a:p>
            <a:pPr algn="just">
              <a:spcBef>
                <a:spcPct val="35000"/>
              </a:spcBef>
              <a:buFont typeface="Wingdings" panose="05000000000000000000" pitchFamily="2" charset="2"/>
              <a:buChar char="Ø"/>
              <a:defRPr/>
            </a:pPr>
            <a:r>
              <a:rPr lang="en-GB" sz="1000" dirty="0">
                <a:solidFill>
                  <a:srgbClr val="002060"/>
                </a:solidFill>
              </a:rPr>
              <a:t>The Banking sector consists </a:t>
            </a:r>
            <a:r>
              <a:rPr lang="en-US" sz="1000" dirty="0">
                <a:solidFill>
                  <a:srgbClr val="002060"/>
                </a:solidFill>
                <a:cs typeface="Arial" panose="020B0604020202020204" pitchFamily="34" charset="0"/>
              </a:rPr>
              <a:t>of </a:t>
            </a:r>
            <a:r>
              <a:rPr lang="en-US" sz="1000" dirty="0">
                <a:solidFill>
                  <a:srgbClr val="002060"/>
                </a:solidFill>
              </a:rPr>
              <a:t>13 active banks, 5 large (</a:t>
            </a:r>
            <a:r>
              <a:rPr lang="en-GB" sz="1000" dirty="0">
                <a:solidFill>
                  <a:srgbClr val="002060"/>
                </a:solidFill>
              </a:rPr>
              <a:t>amounts </a:t>
            </a:r>
            <a:r>
              <a:rPr lang="en-US" sz="1000" b="0" i="0" u="none" strike="noStrike" dirty="0">
                <a:solidFill>
                  <a:srgbClr val="002060"/>
                </a:solidFill>
                <a:effectLst/>
              </a:rPr>
              <a:t>605,076</a:t>
            </a:r>
            <a:r>
              <a:rPr lang="mk-MK" sz="1000" dirty="0">
                <a:solidFill>
                  <a:srgbClr val="002060"/>
                </a:solidFill>
              </a:rPr>
              <a:t> </a:t>
            </a:r>
            <a:r>
              <a:rPr lang="en-GB" sz="1000" dirty="0">
                <a:solidFill>
                  <a:srgbClr val="002060"/>
                </a:solidFill>
              </a:rPr>
              <a:t>Mio. Den.</a:t>
            </a:r>
            <a:r>
              <a:rPr lang="en-US" sz="1000" dirty="0">
                <a:solidFill>
                  <a:srgbClr val="002060"/>
                </a:solidFill>
              </a:rPr>
              <a:t>) 8</a:t>
            </a:r>
            <a:r>
              <a:rPr lang="mk-MK" sz="1000" dirty="0">
                <a:solidFill>
                  <a:srgbClr val="002060"/>
                </a:solidFill>
              </a:rPr>
              <a:t>1</a:t>
            </a:r>
            <a:r>
              <a:rPr lang="en-US" sz="1000" dirty="0">
                <a:solidFill>
                  <a:srgbClr val="002060"/>
                </a:solidFill>
              </a:rPr>
              <a:t>% in total assets, 3 medium (</a:t>
            </a:r>
            <a:r>
              <a:rPr lang="en-GB" sz="1000" dirty="0">
                <a:solidFill>
                  <a:srgbClr val="002060"/>
                </a:solidFill>
              </a:rPr>
              <a:t>amounts </a:t>
            </a:r>
            <a:r>
              <a:rPr lang="en-US" sz="1000" b="0" i="0" u="none" strike="noStrike" dirty="0">
                <a:solidFill>
                  <a:srgbClr val="002060"/>
                </a:solidFill>
                <a:effectLst/>
              </a:rPr>
              <a:t>96,104 </a:t>
            </a:r>
            <a:r>
              <a:rPr lang="en-US" sz="1000" dirty="0">
                <a:solidFill>
                  <a:srgbClr val="002060"/>
                </a:solidFill>
              </a:rPr>
              <a:t>Mio. Den.</a:t>
            </a:r>
            <a:r>
              <a:rPr lang="en-US" sz="1000" b="0" i="0" dirty="0">
                <a:solidFill>
                  <a:srgbClr val="002060"/>
                </a:solidFill>
                <a:effectLst/>
              </a:rPr>
              <a:t>)</a:t>
            </a:r>
            <a:r>
              <a:rPr lang="en-US" sz="1000" dirty="0">
                <a:solidFill>
                  <a:srgbClr val="002060"/>
                </a:solidFill>
              </a:rPr>
              <a:t> 1</a:t>
            </a:r>
            <a:r>
              <a:rPr lang="en-GB" sz="1000" dirty="0">
                <a:solidFill>
                  <a:srgbClr val="002060"/>
                </a:solidFill>
              </a:rPr>
              <a:t>2</a:t>
            </a:r>
            <a:r>
              <a:rPr lang="mk-MK" sz="1000" dirty="0">
                <a:solidFill>
                  <a:srgbClr val="002060"/>
                </a:solidFill>
              </a:rPr>
              <a:t>% </a:t>
            </a:r>
            <a:r>
              <a:rPr lang="en-US" sz="1000" dirty="0">
                <a:solidFill>
                  <a:srgbClr val="002060"/>
                </a:solidFill>
              </a:rPr>
              <a:t>in total assets, 5 small (</a:t>
            </a:r>
            <a:r>
              <a:rPr lang="en-GB" sz="1000" dirty="0">
                <a:solidFill>
                  <a:srgbClr val="002060"/>
                </a:solidFill>
              </a:rPr>
              <a:t>amounts </a:t>
            </a:r>
            <a:r>
              <a:rPr lang="en-US" sz="1000" b="0" i="0" u="none" strike="noStrike" dirty="0">
                <a:solidFill>
                  <a:srgbClr val="002060"/>
                </a:solidFill>
                <a:effectLst/>
              </a:rPr>
              <a:t>45,560</a:t>
            </a:r>
            <a:r>
              <a:rPr lang="en-GB" sz="1000" dirty="0">
                <a:solidFill>
                  <a:srgbClr val="002060"/>
                </a:solidFill>
              </a:rPr>
              <a:t> </a:t>
            </a:r>
            <a:r>
              <a:rPr lang="en-US" sz="1000" dirty="0">
                <a:solidFill>
                  <a:srgbClr val="002060"/>
                </a:solidFill>
              </a:rPr>
              <a:t>Mio. Den.) 6% % in total assets and </a:t>
            </a:r>
            <a:r>
              <a:rPr lang="mk-MK" sz="1000" dirty="0">
                <a:solidFill>
                  <a:srgbClr val="002060"/>
                </a:solidFill>
              </a:rPr>
              <a:t>2</a:t>
            </a:r>
            <a:r>
              <a:rPr lang="en-US" sz="1000" dirty="0">
                <a:solidFill>
                  <a:srgbClr val="002060"/>
                </a:solidFill>
              </a:rPr>
              <a:t> saving houses. </a:t>
            </a:r>
          </a:p>
          <a:p>
            <a:pPr algn="just">
              <a:spcBef>
                <a:spcPct val="35000"/>
              </a:spcBef>
              <a:buFont typeface="Wingdings" panose="05000000000000000000" pitchFamily="2" charset="2"/>
              <a:buChar char="Ø"/>
              <a:defRPr/>
            </a:pPr>
            <a:r>
              <a:rPr lang="en-GB" sz="1000" dirty="0">
                <a:solidFill>
                  <a:srgbClr val="002060"/>
                </a:solidFill>
              </a:rPr>
              <a:t>Participation of foreign capital </a:t>
            </a:r>
            <a:r>
              <a:rPr lang="mk-MK" sz="1000" dirty="0">
                <a:solidFill>
                  <a:srgbClr val="002060"/>
                </a:solidFill>
              </a:rPr>
              <a:t>7</a:t>
            </a:r>
            <a:r>
              <a:rPr lang="en-GB" sz="1000" dirty="0">
                <a:solidFill>
                  <a:srgbClr val="002060"/>
                </a:solidFill>
              </a:rPr>
              <a:t>8,8</a:t>
            </a:r>
            <a:r>
              <a:rPr lang="mk-MK" sz="1000" dirty="0">
                <a:solidFill>
                  <a:srgbClr val="002060"/>
                </a:solidFill>
              </a:rPr>
              <a:t>%</a:t>
            </a:r>
          </a:p>
          <a:p>
            <a:pPr algn="just">
              <a:spcBef>
                <a:spcPct val="35000"/>
              </a:spcBef>
              <a:buFont typeface="Wingdings" panose="05000000000000000000" pitchFamily="2" charset="2"/>
              <a:buChar char="Ø"/>
              <a:defRPr/>
            </a:pPr>
            <a:r>
              <a:rPr lang="en-US" sz="1000" dirty="0">
                <a:solidFill>
                  <a:srgbClr val="002060"/>
                </a:solidFill>
              </a:rPr>
              <a:t>Total assets </a:t>
            </a:r>
            <a:r>
              <a:rPr lang="en-GB" sz="1000" dirty="0">
                <a:solidFill>
                  <a:srgbClr val="002060"/>
                </a:solidFill>
              </a:rPr>
              <a:t>of the Banking system registered the amount of</a:t>
            </a:r>
            <a:r>
              <a:rPr lang="mk-MK" sz="1000" dirty="0">
                <a:solidFill>
                  <a:srgbClr val="002060"/>
                </a:solidFill>
              </a:rPr>
              <a:t> </a:t>
            </a:r>
            <a:r>
              <a:rPr lang="en-GB" sz="1000" dirty="0">
                <a:solidFill>
                  <a:srgbClr val="002060"/>
                </a:solidFill>
              </a:rPr>
              <a:t>746.739 Mio. Den.</a:t>
            </a:r>
            <a:r>
              <a:rPr lang="en-US" sz="1000" dirty="0">
                <a:solidFill>
                  <a:srgbClr val="002060"/>
                </a:solidFill>
              </a:rPr>
              <a:t>, increased by</a:t>
            </a:r>
            <a:r>
              <a:rPr lang="mk-MK" sz="1000" dirty="0">
                <a:solidFill>
                  <a:srgbClr val="002060"/>
                </a:solidFill>
              </a:rPr>
              <a:t> </a:t>
            </a:r>
            <a:r>
              <a:rPr lang="en-GB" sz="1000" dirty="0">
                <a:solidFill>
                  <a:srgbClr val="002060"/>
                </a:solidFill>
              </a:rPr>
              <a:t>9.1</a:t>
            </a:r>
            <a:r>
              <a:rPr lang="mk-MK" sz="1000" dirty="0">
                <a:solidFill>
                  <a:srgbClr val="002060"/>
                </a:solidFill>
              </a:rPr>
              <a:t>% </a:t>
            </a:r>
            <a:r>
              <a:rPr lang="en-US" sz="1000" dirty="0">
                <a:solidFill>
                  <a:srgbClr val="002060"/>
                </a:solidFill>
              </a:rPr>
              <a:t>annual and 6.1% quarterly, </a:t>
            </a:r>
            <a:r>
              <a:rPr lang="en-GB" sz="1000" dirty="0">
                <a:solidFill>
                  <a:srgbClr val="002060"/>
                </a:solidFill>
              </a:rPr>
              <a:t>which is supported by the growth of the deposit by 9.2</a:t>
            </a:r>
            <a:r>
              <a:rPr lang="mk-MK" sz="1000" dirty="0">
                <a:solidFill>
                  <a:srgbClr val="002060"/>
                </a:solidFill>
              </a:rPr>
              <a:t>%</a:t>
            </a:r>
            <a:r>
              <a:rPr lang="en-GB" sz="1000" dirty="0">
                <a:solidFill>
                  <a:srgbClr val="002060"/>
                </a:solidFill>
              </a:rPr>
              <a:t> annual and 4.5% quarterly</a:t>
            </a:r>
            <a:r>
              <a:rPr lang="mk-MK" sz="1000" dirty="0">
                <a:solidFill>
                  <a:srgbClr val="002060"/>
                </a:solidFill>
              </a:rPr>
              <a:t> </a:t>
            </a:r>
            <a:r>
              <a:rPr lang="en-GB" sz="1000" dirty="0">
                <a:solidFill>
                  <a:srgbClr val="002060"/>
                </a:solidFill>
              </a:rPr>
              <a:t>and the capital position</a:t>
            </a:r>
            <a:r>
              <a:rPr lang="mk-MK" sz="1000" dirty="0">
                <a:solidFill>
                  <a:srgbClr val="002060"/>
                </a:solidFill>
              </a:rPr>
              <a:t> </a:t>
            </a:r>
            <a:r>
              <a:rPr lang="en-GB" sz="1000" dirty="0">
                <a:solidFill>
                  <a:srgbClr val="002060"/>
                </a:solidFill>
              </a:rPr>
              <a:t>of the banks which increased by 10.1</a:t>
            </a:r>
            <a:r>
              <a:rPr lang="mk-MK" sz="1000" dirty="0">
                <a:solidFill>
                  <a:srgbClr val="002060"/>
                </a:solidFill>
              </a:rPr>
              <a:t>%</a:t>
            </a:r>
            <a:r>
              <a:rPr lang="en-GB" sz="1000" dirty="0">
                <a:solidFill>
                  <a:srgbClr val="002060"/>
                </a:solidFill>
              </a:rPr>
              <a:t> annual</a:t>
            </a:r>
            <a:r>
              <a:rPr lang="mk-MK" sz="1000" dirty="0">
                <a:solidFill>
                  <a:srgbClr val="002060"/>
                </a:solidFill>
              </a:rPr>
              <a:t>,</a:t>
            </a:r>
            <a:r>
              <a:rPr lang="en-GB" sz="1000" dirty="0">
                <a:solidFill>
                  <a:srgbClr val="002060"/>
                </a:solidFill>
              </a:rPr>
              <a:t> 0.4% quarterly.</a:t>
            </a:r>
            <a:r>
              <a:rPr lang="mk-MK" sz="1000" dirty="0">
                <a:solidFill>
                  <a:srgbClr val="002060"/>
                </a:solidFill>
              </a:rPr>
              <a:t> </a:t>
            </a:r>
            <a:r>
              <a:rPr lang="en-US" sz="1000" dirty="0">
                <a:solidFill>
                  <a:srgbClr val="002060"/>
                </a:solidFill>
              </a:rPr>
              <a:t>Total loans increased by 4.3%</a:t>
            </a:r>
            <a:r>
              <a:rPr lang="mk-MK" sz="1000" dirty="0">
                <a:solidFill>
                  <a:srgbClr val="002060"/>
                </a:solidFill>
              </a:rPr>
              <a:t> </a:t>
            </a:r>
            <a:r>
              <a:rPr lang="en-US" sz="1000" dirty="0">
                <a:solidFill>
                  <a:srgbClr val="002060"/>
                </a:solidFill>
              </a:rPr>
              <a:t>annual</a:t>
            </a:r>
            <a:r>
              <a:rPr lang="mk-MK" sz="1000" dirty="0">
                <a:solidFill>
                  <a:srgbClr val="002060"/>
                </a:solidFill>
              </a:rPr>
              <a:t>, </a:t>
            </a:r>
            <a:r>
              <a:rPr lang="en-GB" sz="1000" dirty="0">
                <a:solidFill>
                  <a:srgbClr val="002060"/>
                </a:solidFill>
              </a:rPr>
              <a:t>1.9%</a:t>
            </a:r>
            <a:r>
              <a:rPr lang="mk-MK" sz="1000" dirty="0">
                <a:solidFill>
                  <a:srgbClr val="002060"/>
                </a:solidFill>
              </a:rPr>
              <a:t> </a:t>
            </a:r>
            <a:r>
              <a:rPr lang="en-US" sz="1000" i="0" u="none" strike="noStrike" dirty="0">
                <a:solidFill>
                  <a:srgbClr val="002060"/>
                </a:solidFill>
                <a:effectLst/>
              </a:rPr>
              <a:t>quarterly</a:t>
            </a:r>
            <a:r>
              <a:rPr lang="mk-MK" sz="1000" dirty="0">
                <a:solidFill>
                  <a:srgbClr val="002060"/>
                </a:solidFill>
              </a:rPr>
              <a:t>.</a:t>
            </a:r>
            <a:endParaRPr lang="en-GB" sz="1000" dirty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1000" dirty="0">
                <a:solidFill>
                  <a:srgbClr val="002060"/>
                </a:solidFill>
              </a:rPr>
              <a:t>The level of financial intermediation</a:t>
            </a:r>
            <a:r>
              <a:rPr lang="mk-MK" sz="1000" dirty="0">
                <a:solidFill>
                  <a:srgbClr val="002060"/>
                </a:solidFill>
              </a:rPr>
              <a:t>  </a:t>
            </a:r>
            <a:r>
              <a:rPr lang="en-GB" sz="1000" dirty="0">
                <a:solidFill>
                  <a:srgbClr val="002060"/>
                </a:solidFill>
              </a:rPr>
              <a:t>measured by: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mk-MK" sz="1000" dirty="0">
                <a:solidFill>
                  <a:srgbClr val="002060"/>
                </a:solidFill>
              </a:rPr>
              <a:t>Т</a:t>
            </a:r>
            <a:r>
              <a:rPr lang="en-GB" sz="1000" dirty="0">
                <a:solidFill>
                  <a:srgbClr val="002060"/>
                </a:solidFill>
              </a:rPr>
              <a:t>he ratio of total assets and </a:t>
            </a:r>
            <a:r>
              <a:rPr lang="mk-MK" sz="1000" dirty="0">
                <a:solidFill>
                  <a:srgbClr val="002060"/>
                </a:solidFill>
              </a:rPr>
              <a:t> </a:t>
            </a:r>
            <a:r>
              <a:rPr lang="en-GB" sz="1000" dirty="0">
                <a:solidFill>
                  <a:srgbClr val="002060"/>
                </a:solidFill>
              </a:rPr>
              <a:t>GDP is </a:t>
            </a:r>
            <a:r>
              <a:rPr lang="mk-MK" sz="1000" dirty="0">
                <a:solidFill>
                  <a:srgbClr val="002060"/>
                </a:solidFill>
              </a:rPr>
              <a:t>8</a:t>
            </a:r>
            <a:r>
              <a:rPr lang="en-GB" sz="1000" dirty="0">
                <a:solidFill>
                  <a:srgbClr val="002060"/>
                </a:solidFill>
              </a:rPr>
              <a:t>8.8</a:t>
            </a:r>
            <a:r>
              <a:rPr lang="mk-MK" sz="1000" dirty="0">
                <a:solidFill>
                  <a:srgbClr val="002060"/>
                </a:solidFill>
              </a:rPr>
              <a:t>% </a:t>
            </a:r>
            <a:r>
              <a:rPr lang="en-GB" sz="1000" dirty="0">
                <a:solidFill>
                  <a:srgbClr val="002060"/>
                </a:solidFill>
              </a:rPr>
              <a:t>which indicates the dominant position of banks in the  financial system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GB" sz="1000" dirty="0">
                <a:solidFill>
                  <a:srgbClr val="002060"/>
                </a:solidFill>
              </a:rPr>
              <a:t>Total deposits from non-financial sector/GDP is 6</a:t>
            </a:r>
            <a:r>
              <a:rPr lang="mk-MK" sz="1000" dirty="0">
                <a:solidFill>
                  <a:srgbClr val="002060"/>
                </a:solidFill>
              </a:rPr>
              <a:t>4.2</a:t>
            </a:r>
            <a:r>
              <a:rPr lang="en-GB" sz="1000" dirty="0">
                <a:solidFill>
                  <a:srgbClr val="002060"/>
                </a:solidFill>
              </a:rPr>
              <a:t>%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GB" sz="1000" dirty="0">
                <a:solidFill>
                  <a:srgbClr val="002060"/>
                </a:solidFill>
              </a:rPr>
              <a:t>Total gross loans to non-financial sector/GDP  is 52.</a:t>
            </a:r>
            <a:r>
              <a:rPr lang="mk-MK" sz="1000" dirty="0">
                <a:solidFill>
                  <a:srgbClr val="002060"/>
                </a:solidFill>
              </a:rPr>
              <a:t>4</a:t>
            </a:r>
            <a:r>
              <a:rPr lang="en-GB" sz="1000" dirty="0">
                <a:solidFill>
                  <a:srgbClr val="002060"/>
                </a:solidFill>
              </a:rPr>
              <a:t>%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800" dirty="0">
                <a:solidFill>
                  <a:srgbClr val="002060"/>
                </a:solidFill>
                <a:cs typeface="Arial" panose="020B0604020202020204" pitchFamily="34" charset="0"/>
              </a:rPr>
              <a:t>	Source NBRSM, Department for financial stability</a:t>
            </a:r>
            <a:r>
              <a:rPr lang="mk-MK" sz="800" dirty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en-GB" sz="800" dirty="0">
                <a:solidFill>
                  <a:srgbClr val="002060"/>
                </a:solidFill>
                <a:cs typeface="Arial" panose="020B0604020202020204" pitchFamily="34" charset="0"/>
              </a:rPr>
              <a:t>Last revision to 	GDP figures (at current prices): 07.12.202</a:t>
            </a:r>
            <a:r>
              <a:rPr lang="mk-MK" sz="800" dirty="0">
                <a:solidFill>
                  <a:srgbClr val="002060"/>
                </a:solidFill>
                <a:cs typeface="Arial" panose="020B0604020202020204" pitchFamily="34" charset="0"/>
              </a:rPr>
              <a:t>3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mk-MK" sz="800" dirty="0">
                <a:solidFill>
                  <a:srgbClr val="002060"/>
                </a:solidFill>
                <a:cs typeface="Arial" panose="020B0604020202020204" pitchFamily="34" charset="0"/>
              </a:rPr>
              <a:t>	</a:t>
            </a:r>
            <a:r>
              <a:rPr lang="en-GB" sz="800" dirty="0">
                <a:solidFill>
                  <a:srgbClr val="002060"/>
                </a:solidFill>
              </a:rPr>
              <a:t>NBRM, ANNUAL REPORT 2023</a:t>
            </a:r>
            <a:endParaRPr lang="mk-MK" sz="10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96848CB-8340-5DD6-EF3B-BD11A5B8CD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990841"/>
              </p:ext>
            </p:extLst>
          </p:nvPr>
        </p:nvGraphicFramePr>
        <p:xfrm>
          <a:off x="185530" y="915733"/>
          <a:ext cx="7808996" cy="1637581"/>
        </p:xfrm>
        <a:graphic>
          <a:graphicData uri="http://schemas.openxmlformats.org/drawingml/2006/table">
            <a:tbl>
              <a:tblPr/>
              <a:tblGrid>
                <a:gridCol w="1467807">
                  <a:extLst>
                    <a:ext uri="{9D8B030D-6E8A-4147-A177-3AD203B41FA5}">
                      <a16:colId xmlns:a16="http://schemas.microsoft.com/office/drawing/2014/main" val="456536985"/>
                    </a:ext>
                  </a:extLst>
                </a:gridCol>
                <a:gridCol w="785406">
                  <a:extLst>
                    <a:ext uri="{9D8B030D-6E8A-4147-A177-3AD203B41FA5}">
                      <a16:colId xmlns:a16="http://schemas.microsoft.com/office/drawing/2014/main" val="2652805394"/>
                    </a:ext>
                  </a:extLst>
                </a:gridCol>
                <a:gridCol w="785406">
                  <a:extLst>
                    <a:ext uri="{9D8B030D-6E8A-4147-A177-3AD203B41FA5}">
                      <a16:colId xmlns:a16="http://schemas.microsoft.com/office/drawing/2014/main" val="280396809"/>
                    </a:ext>
                  </a:extLst>
                </a:gridCol>
                <a:gridCol w="785406">
                  <a:extLst>
                    <a:ext uri="{9D8B030D-6E8A-4147-A177-3AD203B41FA5}">
                      <a16:colId xmlns:a16="http://schemas.microsoft.com/office/drawing/2014/main" val="4173392692"/>
                    </a:ext>
                  </a:extLst>
                </a:gridCol>
                <a:gridCol w="785406">
                  <a:extLst>
                    <a:ext uri="{9D8B030D-6E8A-4147-A177-3AD203B41FA5}">
                      <a16:colId xmlns:a16="http://schemas.microsoft.com/office/drawing/2014/main" val="3343805908"/>
                    </a:ext>
                  </a:extLst>
                </a:gridCol>
                <a:gridCol w="785406">
                  <a:extLst>
                    <a:ext uri="{9D8B030D-6E8A-4147-A177-3AD203B41FA5}">
                      <a16:colId xmlns:a16="http://schemas.microsoft.com/office/drawing/2014/main" val="2062820131"/>
                    </a:ext>
                  </a:extLst>
                </a:gridCol>
                <a:gridCol w="250590">
                  <a:extLst>
                    <a:ext uri="{9D8B030D-6E8A-4147-A177-3AD203B41FA5}">
                      <a16:colId xmlns:a16="http://schemas.microsoft.com/office/drawing/2014/main" val="2425346250"/>
                    </a:ext>
                  </a:extLst>
                </a:gridCol>
                <a:gridCol w="1130308">
                  <a:extLst>
                    <a:ext uri="{9D8B030D-6E8A-4147-A177-3AD203B41FA5}">
                      <a16:colId xmlns:a16="http://schemas.microsoft.com/office/drawing/2014/main" val="2846665693"/>
                    </a:ext>
                  </a:extLst>
                </a:gridCol>
                <a:gridCol w="1033261">
                  <a:extLst>
                    <a:ext uri="{9D8B030D-6E8A-4147-A177-3AD203B41FA5}">
                      <a16:colId xmlns:a16="http://schemas.microsoft.com/office/drawing/2014/main" val="172003340"/>
                    </a:ext>
                  </a:extLst>
                </a:gridCol>
              </a:tblGrid>
              <a:tr h="3832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</a:rPr>
                        <a:t>in millions of 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</a:rPr>
                        <a:t>denars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annual </a:t>
                      </a:r>
                    </a:p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quarterly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598027"/>
                  </a:ext>
                </a:extLst>
              </a:tr>
              <a:tr h="36552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Total assets of the Banking system 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684,255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675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89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699,060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703,78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746,739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758756"/>
                  </a:ext>
                </a:extLst>
              </a:tr>
              <a:tr h="31012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Loans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422,522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419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430,213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432,312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440,560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1.9%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188303"/>
                  </a:ext>
                </a:extLst>
              </a:tr>
              <a:tr h="28313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Deposits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493,955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490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509,826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516,317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539,602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8039861"/>
                  </a:ext>
                </a:extLst>
              </a:tr>
              <a:tr h="2955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Capital &amp; reserves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84,361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87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89,731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92,561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92,910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10.1%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0.4%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855770"/>
                  </a:ext>
                </a:extLst>
              </a:tr>
            </a:tbl>
          </a:graphicData>
        </a:graphic>
      </p:graphicFrame>
      <p:sp>
        <p:nvSpPr>
          <p:cNvPr id="16" name="object 8">
            <a:extLst>
              <a:ext uri="{FF2B5EF4-FFF2-40B4-BE49-F238E27FC236}">
                <a16:creationId xmlns:a16="http://schemas.microsoft.com/office/drawing/2014/main" id="{BBF0CFEB-6A5B-EF3D-32BF-DC524A8A4F8B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13F8965-7197-1C3A-6834-ED24431557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3389296"/>
              </p:ext>
            </p:extLst>
          </p:nvPr>
        </p:nvGraphicFramePr>
        <p:xfrm>
          <a:off x="8041099" y="758782"/>
          <a:ext cx="4092475" cy="3256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object 3">
            <a:extLst>
              <a:ext uri="{FF2B5EF4-FFF2-40B4-BE49-F238E27FC236}">
                <a16:creationId xmlns:a16="http://schemas.microsoft.com/office/drawing/2014/main" id="{A2D08ACC-A5EB-9B44-3BA8-9D41D6F8B80A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6F71D7-8D0E-33C9-7AE8-716A62869A9A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b="1" dirty="0">
                <a:solidFill>
                  <a:srgbClr val="002060"/>
                </a:solidFill>
              </a:rPr>
              <a:t>4Q 2023</a:t>
            </a:r>
            <a:endParaRPr lang="en-US" sz="10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C1603F2-379D-A623-CC6D-A46C74457F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8884415"/>
              </p:ext>
            </p:extLst>
          </p:nvPr>
        </p:nvGraphicFramePr>
        <p:xfrm>
          <a:off x="145812" y="2735796"/>
          <a:ext cx="3784606" cy="1778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8AE825C-594F-E8EB-D146-F6C8EA28EC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0028747"/>
              </p:ext>
            </p:extLst>
          </p:nvPr>
        </p:nvGraphicFramePr>
        <p:xfrm>
          <a:off x="3930418" y="2665110"/>
          <a:ext cx="4364371" cy="2016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414533C8-3BC6-8834-5732-653B6A3C0F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9792097"/>
              </p:ext>
            </p:extLst>
          </p:nvPr>
        </p:nvGraphicFramePr>
        <p:xfrm>
          <a:off x="8041099" y="4433700"/>
          <a:ext cx="4005089" cy="2242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783120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165647" y="3473497"/>
            <a:ext cx="7142714" cy="3299206"/>
          </a:xfrm>
          <a:prstGeom prst="roundRect">
            <a:avLst>
              <a:gd name="adj" fmla="val 20745"/>
            </a:avLst>
          </a:prstGeom>
          <a:solidFill>
            <a:schemeClr val="accent1"/>
          </a:solidFill>
          <a:ln w="9525" algn="ctr">
            <a:solidFill>
              <a:srgbClr val="FF99CC"/>
            </a:solidFill>
            <a:round/>
            <a:headEnd/>
            <a:tailEnd/>
          </a:ln>
        </p:spPr>
        <p:txBody>
          <a:bodyPr wrap="none" numCol="2" anchor="ctr">
            <a:noAutofit/>
          </a:bodyPr>
          <a:lstStyle/>
          <a:p>
            <a:pPr algn="just" fontAlgn="t">
              <a:spcBef>
                <a:spcPts val="0"/>
              </a:spcBef>
            </a:pPr>
            <a:endParaRPr lang="en-GB" sz="1100" dirty="0">
              <a:solidFill>
                <a:schemeClr val="bg1"/>
              </a:solidFill>
            </a:endParaRPr>
          </a:p>
          <a:p>
            <a:pPr algn="just" fontAlgn="t">
              <a:spcBef>
                <a:spcPts val="0"/>
              </a:spcBef>
            </a:pPr>
            <a:r>
              <a:rPr lang="en-GB" sz="1100" dirty="0">
                <a:solidFill>
                  <a:schemeClr val="bg1"/>
                </a:solidFill>
              </a:rPr>
              <a:t>In structure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of total </a:t>
            </a:r>
            <a:r>
              <a:rPr lang="en-US" sz="1100" dirty="0">
                <a:solidFill>
                  <a:schemeClr val="bg1"/>
                </a:solidFill>
              </a:rPr>
              <a:t>assets </a:t>
            </a:r>
            <a:r>
              <a:rPr lang="en-GB" sz="1100" dirty="0">
                <a:solidFill>
                  <a:schemeClr val="bg1"/>
                </a:solidFill>
              </a:rPr>
              <a:t>highly liquid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assets participates by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3</a:t>
            </a:r>
            <a:r>
              <a:rPr lang="mk-MK" sz="1100" dirty="0">
                <a:solidFill>
                  <a:schemeClr val="bg1"/>
                </a:solidFill>
              </a:rPr>
              <a:t>2</a:t>
            </a:r>
            <a:r>
              <a:rPr lang="ru-RU" sz="1100" dirty="0">
                <a:solidFill>
                  <a:schemeClr val="bg1"/>
                </a:solidFill>
              </a:rPr>
              <a:t>%*</a:t>
            </a:r>
            <a:r>
              <a:rPr lang="mk-MK" sz="1100" dirty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total credit exposure participates by </a:t>
            </a:r>
            <a:r>
              <a:rPr lang="ru-RU" sz="1100" dirty="0">
                <a:solidFill>
                  <a:schemeClr val="bg1"/>
                </a:solidFill>
              </a:rPr>
              <a:t>59%</a:t>
            </a:r>
            <a:r>
              <a:rPr lang="en-GB" sz="1100" dirty="0">
                <a:solidFill>
                  <a:schemeClr val="bg1"/>
                </a:solidFill>
              </a:rPr>
              <a:t> while the rest of</a:t>
            </a:r>
            <a:r>
              <a:rPr lang="ru-RU" sz="1100" dirty="0">
                <a:solidFill>
                  <a:schemeClr val="bg1"/>
                </a:solidFill>
              </a:rPr>
              <a:t> 8% </a:t>
            </a:r>
            <a:r>
              <a:rPr lang="en-GB" sz="1100" dirty="0">
                <a:solidFill>
                  <a:schemeClr val="bg1"/>
                </a:solidFill>
              </a:rPr>
              <a:t>is other assets</a:t>
            </a:r>
            <a:r>
              <a:rPr lang="ru-RU" sz="1100" dirty="0">
                <a:solidFill>
                  <a:schemeClr val="bg1"/>
                </a:solidFill>
              </a:rPr>
              <a:t>. </a:t>
            </a:r>
            <a:endParaRPr lang="en-GB" sz="1100" dirty="0">
              <a:solidFill>
                <a:schemeClr val="bg1"/>
              </a:solidFill>
            </a:endParaRPr>
          </a:p>
          <a:p>
            <a:pPr algn="just" fontAlgn="t">
              <a:spcBef>
                <a:spcPts val="0"/>
              </a:spcBef>
            </a:pPr>
            <a:r>
              <a:rPr lang="en-GB" sz="1100" dirty="0">
                <a:solidFill>
                  <a:schemeClr val="bg1"/>
                </a:solidFill>
              </a:rPr>
              <a:t>Stabile participation of liquid assets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confirm the appropriate liquidity risk management by banks and the satisfactory resilience to the assumed extreme liquidity outflows </a:t>
            </a: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bg1"/>
                </a:solidFill>
              </a:rPr>
              <a:t>Liquidity Coverage Ratio</a:t>
            </a:r>
            <a:r>
              <a:rPr lang="en-GB" sz="1100" dirty="0">
                <a:solidFill>
                  <a:schemeClr val="bg1"/>
                </a:solidFill>
              </a:rPr>
              <a:t> 26</a:t>
            </a:r>
            <a:r>
              <a:rPr lang="mk-MK" sz="1100" dirty="0">
                <a:solidFill>
                  <a:schemeClr val="bg1"/>
                </a:solidFill>
              </a:rPr>
              <a:t>3</a:t>
            </a:r>
            <a:r>
              <a:rPr lang="en-GB" sz="1100" dirty="0">
                <a:solidFill>
                  <a:schemeClr val="bg1"/>
                </a:solidFill>
              </a:rPr>
              <a:t>.</a:t>
            </a:r>
            <a:r>
              <a:rPr lang="mk-MK" sz="1100" dirty="0">
                <a:solidFill>
                  <a:schemeClr val="bg1"/>
                </a:solidFill>
              </a:rPr>
              <a:t>5%</a:t>
            </a:r>
            <a:r>
              <a:rPr lang="ru-RU" sz="1100" dirty="0">
                <a:solidFill>
                  <a:schemeClr val="bg1"/>
                </a:solidFill>
              </a:rPr>
              <a:t>, </a:t>
            </a:r>
            <a:r>
              <a:rPr lang="en-GB" sz="1100" dirty="0">
                <a:solidFill>
                  <a:schemeClr val="bg1"/>
                </a:solidFill>
              </a:rPr>
              <a:t>which is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almost three times higher </a:t>
            </a:r>
            <a:r>
              <a:rPr lang="en-GB" sz="1100" dirty="0">
                <a:solidFill>
                  <a:schemeClr val="bg1"/>
                </a:solidFill>
              </a:rPr>
              <a:t>than the regulatory minimum of 100%</a:t>
            </a:r>
            <a:endParaRPr lang="mk-MK" sz="1100" dirty="0">
              <a:solidFill>
                <a:schemeClr val="bg1"/>
              </a:solidFill>
            </a:endParaRPr>
          </a:p>
          <a:p>
            <a:pPr marL="457200" lvl="1" indent="0" fontAlgn="t">
              <a:spcBef>
                <a:spcPts val="0"/>
              </a:spcBef>
              <a:buNone/>
            </a:pPr>
            <a:r>
              <a:rPr lang="en-GB" sz="1100" b="1" dirty="0">
                <a:solidFill>
                  <a:srgbClr val="FF99FF"/>
                </a:solidFill>
              </a:rPr>
              <a:t>       </a:t>
            </a:r>
            <a:r>
              <a:rPr lang="mk-MK" sz="1100" b="1" dirty="0">
                <a:solidFill>
                  <a:srgbClr val="FF99FF"/>
                </a:solidFill>
              </a:rPr>
              <a:t>Е</a:t>
            </a:r>
            <a:r>
              <a:rPr lang="en-GB" sz="1100" b="1" dirty="0">
                <a:solidFill>
                  <a:srgbClr val="FF99FF"/>
                </a:solidFill>
              </a:rPr>
              <a:t>UROZONE LCR 164.4%</a:t>
            </a: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Liquid assets</a:t>
            </a:r>
            <a:r>
              <a:rPr lang="en-GB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/</a:t>
            </a:r>
            <a:r>
              <a:rPr lang="en-GB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ssets</a:t>
            </a:r>
            <a:r>
              <a:rPr lang="en-GB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3</a:t>
            </a:r>
            <a:r>
              <a:rPr lang="mk-MK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en-GB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%</a:t>
            </a:r>
            <a:endParaRPr lang="mk-MK" sz="11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Liquid assets /</a:t>
            </a:r>
            <a:r>
              <a:rPr lang="en-GB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hort-term liabilities </a:t>
            </a:r>
            <a:r>
              <a:rPr lang="en-GB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5</a:t>
            </a: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en-GB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%</a:t>
            </a: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Liquid assets /</a:t>
            </a:r>
            <a:r>
              <a:rPr lang="en-GB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Deposits households 6</a:t>
            </a:r>
            <a:r>
              <a:rPr lang="mk-MK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5%</a:t>
            </a:r>
            <a:endParaRPr lang="mk-MK" sz="11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Loans/Deposits ratio LDR 8</a:t>
            </a:r>
            <a:r>
              <a:rPr lang="mk-MK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en-GB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%</a:t>
            </a:r>
            <a:endParaRPr lang="mk-MK" sz="1100" dirty="0">
              <a:solidFill>
                <a:schemeClr val="bg1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lvl="1" indent="0" fontAlgn="t">
              <a:spcBef>
                <a:spcPts val="0"/>
              </a:spcBef>
              <a:buNone/>
            </a:pPr>
            <a:endParaRPr lang="mk-MK" sz="1100" dirty="0">
              <a:solidFill>
                <a:srgbClr val="FF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en-GB" sz="1100" dirty="0">
              <a:solidFill>
                <a:srgbClr val="00206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>
                <a:solidFill>
                  <a:srgbClr val="00206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* Methodology for calculation of LCR is in accordance with requirements of Basel III accord. 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en-GB" sz="1100" dirty="0">
              <a:solidFill>
                <a:srgbClr val="00206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>
                <a:solidFill>
                  <a:srgbClr val="002060"/>
                </a:solidFill>
              </a:rPr>
              <a:t>** Liquid assets</a:t>
            </a:r>
            <a:r>
              <a:rPr lang="en-US" sz="1100" dirty="0">
                <a:solidFill>
                  <a:srgbClr val="002060"/>
                </a:solidFill>
              </a:rPr>
              <a:t>: cash</a:t>
            </a:r>
            <a:r>
              <a:rPr lang="ru-RU" sz="1100" dirty="0">
                <a:solidFill>
                  <a:srgbClr val="002060"/>
                </a:solidFill>
              </a:rPr>
              <a:t>,</a:t>
            </a:r>
            <a:r>
              <a:rPr lang="en-US" sz="1100" dirty="0">
                <a:solidFill>
                  <a:srgbClr val="002060"/>
                </a:solidFill>
              </a:rPr>
              <a:t>treasury bills, government bonds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solidFill>
                  <a:srgbClr val="002060"/>
                </a:solidFill>
              </a:rPr>
              <a:t>*** Non-financial sub.</a:t>
            </a:r>
            <a:r>
              <a:rPr lang="en-GB" sz="1100" dirty="0">
                <a:solidFill>
                  <a:srgbClr val="002060"/>
                </a:solidFill>
              </a:rPr>
              <a:t>: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en-US" sz="1100" dirty="0">
                <a:solidFill>
                  <a:srgbClr val="002060"/>
                </a:solidFill>
              </a:rPr>
              <a:t>state, non-financial companies, households, nonprofit ins. and nonresidents</a:t>
            </a:r>
            <a:endParaRPr lang="ru-RU" sz="1100" dirty="0">
              <a:solidFill>
                <a:srgbClr val="002060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i="1" dirty="0">
                <a:solidFill>
                  <a:srgbClr val="00CCFF"/>
                </a:solidFill>
              </a:rPr>
              <a:t>Source</a:t>
            </a:r>
            <a:r>
              <a:rPr lang="en-US" sz="1000" i="1" dirty="0">
                <a:solidFill>
                  <a:srgbClr val="00CCFF"/>
                </a:solidFill>
              </a:rPr>
              <a:t>:</a:t>
            </a:r>
            <a:r>
              <a:rPr lang="en-GB" sz="1000" i="1" dirty="0">
                <a:solidFill>
                  <a:srgbClr val="00CCFF"/>
                </a:solidFill>
              </a:rPr>
              <a:t> </a:t>
            </a:r>
          </a:p>
          <a:p>
            <a:pPr algn="just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000" i="1" dirty="0">
                <a:solidFill>
                  <a:srgbClr val="00CCFF"/>
                </a:solidFill>
              </a:rPr>
              <a:t>NBRM, REPORT ON RISKS IN THE BANKING SYSTEM OF THE REPUBLIC OF MACEDONIA</a:t>
            </a:r>
            <a:r>
              <a:rPr lang="mk-MK" sz="1000" i="1" dirty="0">
                <a:solidFill>
                  <a:srgbClr val="00CCFF"/>
                </a:solidFill>
              </a:rPr>
              <a:t>, </a:t>
            </a:r>
            <a:r>
              <a:rPr lang="en-GB" sz="1000" i="1" dirty="0">
                <a:solidFill>
                  <a:srgbClr val="00CCFF"/>
                </a:solidFill>
              </a:rPr>
              <a:t>Indicators on the</a:t>
            </a:r>
            <a:r>
              <a:rPr lang="mk-MK" sz="1000" i="1" dirty="0">
                <a:solidFill>
                  <a:srgbClr val="00CCFF"/>
                </a:solidFill>
              </a:rPr>
              <a:t> </a:t>
            </a:r>
            <a:r>
              <a:rPr lang="en-GB" sz="1000" i="1" dirty="0">
                <a:solidFill>
                  <a:srgbClr val="00CCFF"/>
                </a:solidFill>
              </a:rPr>
              <a:t>banking </a:t>
            </a:r>
            <a:r>
              <a:rPr lang="en-GB" sz="1000" dirty="0">
                <a:solidFill>
                  <a:srgbClr val="00CCFF"/>
                </a:solidFill>
              </a:rPr>
              <a:t>system </a:t>
            </a:r>
          </a:p>
          <a:p>
            <a:pPr algn="just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000" dirty="0">
                <a:solidFill>
                  <a:srgbClr val="00CCFF"/>
                </a:solidFill>
              </a:rPr>
              <a:t>NBRM, ANNUAL REPORT 2023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000" b="0" u="none" strike="noStrike" dirty="0">
                <a:solidFill>
                  <a:srgbClr val="00CCFF"/>
                </a:solidFill>
                <a:effectLst/>
              </a:rPr>
              <a:t>European Central Bank</a:t>
            </a:r>
            <a:r>
              <a:rPr lang="ru-RU" sz="1000" b="1" dirty="0">
                <a:solidFill>
                  <a:srgbClr val="00CCFF"/>
                </a:solidFill>
              </a:rPr>
              <a:t>│</a:t>
            </a:r>
            <a:r>
              <a:rPr lang="en-GB" sz="1000" b="0" u="none" strike="noStrike" dirty="0">
                <a:solidFill>
                  <a:srgbClr val="00CCFF"/>
                </a:solidFill>
                <a:effectLst/>
              </a:rPr>
              <a:t>Banking supervision</a:t>
            </a:r>
            <a:r>
              <a:rPr lang="en-GB" sz="1000" dirty="0">
                <a:solidFill>
                  <a:srgbClr val="00CCFF"/>
                </a:solidFill>
              </a:rPr>
              <a:t> </a:t>
            </a:r>
            <a:endParaRPr lang="en-GB" sz="1100" dirty="0">
              <a:solidFill>
                <a:srgbClr val="002060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i="1" dirty="0">
                <a:solidFill>
                  <a:srgbClr val="00B0F0"/>
                </a:solidFill>
              </a:rPr>
              <a:t>www.bankingsupervision.europa.eu/home/html/index.en.html</a:t>
            </a:r>
            <a:endParaRPr lang="en-GB" sz="1000" dirty="0">
              <a:solidFill>
                <a:srgbClr val="00CCFF"/>
              </a:solidFill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64E22811-E8F5-FCCC-313D-BD55EF0459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1329205"/>
              </p:ext>
            </p:extLst>
          </p:nvPr>
        </p:nvGraphicFramePr>
        <p:xfrm>
          <a:off x="-29820" y="953863"/>
          <a:ext cx="3525078" cy="2430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object 8">
            <a:extLst>
              <a:ext uri="{FF2B5EF4-FFF2-40B4-BE49-F238E27FC236}">
                <a16:creationId xmlns:a16="http://schemas.microsoft.com/office/drawing/2014/main" id="{9733BFD3-0484-6C5D-0718-A88F05213DC5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59FADA21-4A47-DAED-5964-DA0D426951B3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2BD1D0-E33D-68EE-88BD-39EA0ED3634E}"/>
              </a:ext>
            </a:extLst>
          </p:cNvPr>
          <p:cNvSpPr txBox="1">
            <a:spLocks/>
          </p:cNvSpPr>
          <p:nvPr/>
        </p:nvSpPr>
        <p:spPr>
          <a:xfrm>
            <a:off x="87260" y="169140"/>
            <a:ext cx="11999742" cy="615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sz="140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Assets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42EFC6-7099-0C86-B044-D60D95E1251B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b="1" dirty="0">
                <a:solidFill>
                  <a:srgbClr val="002060"/>
                </a:solidFill>
              </a:rPr>
              <a:t>4Q 2023</a:t>
            </a:r>
            <a:endParaRPr lang="en-US" sz="1000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2B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9915227"/>
              </p:ext>
            </p:extLst>
          </p:nvPr>
        </p:nvGraphicFramePr>
        <p:xfrm>
          <a:off x="2948843" y="1122599"/>
          <a:ext cx="4359518" cy="2097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A505EC7-C213-D820-E000-3394B53D05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3513318"/>
              </p:ext>
            </p:extLst>
          </p:nvPr>
        </p:nvGraphicFramePr>
        <p:xfrm>
          <a:off x="7308361" y="4397056"/>
          <a:ext cx="4446316" cy="2291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1CB6190-9FE7-2825-3230-31F7035831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2296999"/>
              </p:ext>
            </p:extLst>
          </p:nvPr>
        </p:nvGraphicFramePr>
        <p:xfrm>
          <a:off x="7308361" y="749567"/>
          <a:ext cx="4446316" cy="3647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47033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96132" y="3677793"/>
            <a:ext cx="5999868" cy="2616416"/>
          </a:xfrm>
          <a:prstGeom prst="roundRect">
            <a:avLst>
              <a:gd name="adj" fmla="val 20745"/>
            </a:avLst>
          </a:prstGeom>
          <a:solidFill>
            <a:srgbClr val="002060"/>
          </a:solidFill>
          <a:ln w="9525" algn="ctr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wrap="none" numCol="2" anchor="ctr">
            <a:noAutofit/>
          </a:bodyPr>
          <a:lstStyle/>
          <a:p>
            <a:pPr marL="0" indent="0" fontAlgn="t">
              <a:spcBef>
                <a:spcPts val="0"/>
              </a:spcBef>
              <a:buNone/>
            </a:pPr>
            <a:r>
              <a:rPr lang="en-US" sz="1100" b="1" dirty="0">
                <a:solidFill>
                  <a:schemeClr val="bg1"/>
                </a:solidFill>
              </a:rPr>
              <a:t>Total loans amounts </a:t>
            </a:r>
            <a:r>
              <a:rPr lang="en-GB" sz="1100" b="1" dirty="0">
                <a:solidFill>
                  <a:schemeClr val="bg1"/>
                </a:solidFill>
              </a:rPr>
              <a:t>440.560</a:t>
            </a:r>
            <a:r>
              <a:rPr lang="ru-RU" sz="1100" b="1" dirty="0">
                <a:solidFill>
                  <a:schemeClr val="bg1"/>
                </a:solidFill>
              </a:rPr>
              <a:t> </a:t>
            </a:r>
            <a:r>
              <a:rPr lang="en-US" sz="1100" b="1" dirty="0">
                <a:solidFill>
                  <a:schemeClr val="bg1"/>
                </a:solidFill>
              </a:rPr>
              <a:t>Mio. DEN. increased by</a:t>
            </a:r>
            <a:r>
              <a:rPr lang="en-GB" sz="1100" b="1" dirty="0">
                <a:solidFill>
                  <a:schemeClr val="bg1"/>
                </a:solidFill>
              </a:rPr>
              <a:t> 4.3</a:t>
            </a:r>
            <a:r>
              <a:rPr lang="mk-MK" sz="1100" b="1" dirty="0">
                <a:solidFill>
                  <a:schemeClr val="bg1"/>
                </a:solidFill>
              </a:rPr>
              <a:t>%</a:t>
            </a:r>
            <a:r>
              <a:rPr lang="en-US" sz="1100" b="1" dirty="0">
                <a:solidFill>
                  <a:schemeClr val="bg1"/>
                </a:solidFill>
              </a:rPr>
              <a:t> annual</a:t>
            </a:r>
            <a:r>
              <a:rPr lang="mk-MK" sz="1100" b="1" dirty="0">
                <a:solidFill>
                  <a:schemeClr val="bg1"/>
                </a:solidFill>
              </a:rPr>
              <a:t> </a:t>
            </a:r>
            <a:r>
              <a:rPr lang="en-US" sz="1100" b="1" dirty="0">
                <a:solidFill>
                  <a:schemeClr val="bg1"/>
                </a:solidFill>
              </a:rPr>
              <a:t>or</a:t>
            </a:r>
            <a:r>
              <a:rPr lang="mk-MK" sz="1100" b="1" dirty="0">
                <a:solidFill>
                  <a:schemeClr val="bg1"/>
                </a:solidFill>
              </a:rPr>
              <a:t> </a:t>
            </a:r>
            <a:r>
              <a:rPr lang="en-GB" sz="1100" b="1" dirty="0">
                <a:solidFill>
                  <a:schemeClr val="bg1"/>
                </a:solidFill>
              </a:rPr>
              <a:t>1.9 </a:t>
            </a:r>
            <a:r>
              <a:rPr lang="mk-MK" sz="1100" b="1" dirty="0">
                <a:solidFill>
                  <a:schemeClr val="bg1"/>
                </a:solidFill>
              </a:rPr>
              <a:t>%</a:t>
            </a:r>
            <a:r>
              <a:rPr lang="en-GB" sz="1100" b="1" dirty="0">
                <a:solidFill>
                  <a:schemeClr val="bg1"/>
                </a:solidFill>
              </a:rPr>
              <a:t> </a:t>
            </a:r>
            <a:r>
              <a:rPr lang="en-US" sz="1100" b="1" i="0" u="none" strike="noStrike" dirty="0">
                <a:solidFill>
                  <a:schemeClr val="bg1"/>
                </a:solidFill>
                <a:effectLst/>
              </a:rPr>
              <a:t>quarterly</a:t>
            </a:r>
            <a:r>
              <a:rPr lang="mk-MK" sz="1100" b="1" dirty="0">
                <a:solidFill>
                  <a:schemeClr val="bg1"/>
                </a:solidFill>
              </a:rPr>
              <a:t> </a:t>
            </a:r>
            <a:endParaRPr lang="ru-RU" sz="1100" b="1" dirty="0">
              <a:solidFill>
                <a:schemeClr val="bg1"/>
              </a:solidFill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en-US" sz="1100" b="1" dirty="0">
                <a:solidFill>
                  <a:schemeClr val="bg1"/>
                </a:solidFill>
              </a:rPr>
              <a:t>Households' loans: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100" b="1" dirty="0">
                <a:solidFill>
                  <a:schemeClr val="bg1"/>
                </a:solidFill>
              </a:rPr>
              <a:t>consumer</a:t>
            </a:r>
            <a:r>
              <a:rPr lang="ru-RU" sz="1100" b="1" dirty="0">
                <a:solidFill>
                  <a:schemeClr val="bg1"/>
                </a:solidFill>
              </a:rPr>
              <a:t> </a:t>
            </a:r>
            <a:r>
              <a:rPr lang="en-US" sz="1100" b="1" dirty="0">
                <a:solidFill>
                  <a:schemeClr val="bg1"/>
                </a:solidFill>
              </a:rPr>
              <a:t>loans</a:t>
            </a:r>
            <a:r>
              <a:rPr lang="ru-RU" sz="1100" b="1" dirty="0">
                <a:solidFill>
                  <a:schemeClr val="bg1"/>
                </a:solidFill>
              </a:rPr>
              <a:t> </a:t>
            </a:r>
            <a:r>
              <a:rPr lang="en-GB" sz="1100" b="1" dirty="0">
                <a:solidFill>
                  <a:schemeClr val="bg1"/>
                </a:solidFill>
              </a:rPr>
              <a:t>and</a:t>
            </a:r>
            <a:r>
              <a:rPr lang="ru-RU" sz="1100" b="1" dirty="0">
                <a:solidFill>
                  <a:schemeClr val="bg1"/>
                </a:solidFill>
              </a:rPr>
              <a:t> </a:t>
            </a:r>
            <a:r>
              <a:rPr lang="en-GB" sz="1100" b="1" dirty="0">
                <a:solidFill>
                  <a:schemeClr val="bg1"/>
                </a:solidFill>
              </a:rPr>
              <a:t>credit cards </a:t>
            </a:r>
            <a:r>
              <a:rPr lang="en-US" sz="1100" b="1" dirty="0">
                <a:solidFill>
                  <a:schemeClr val="bg1"/>
                </a:solidFill>
              </a:rPr>
              <a:t>increased by</a:t>
            </a:r>
            <a:r>
              <a:rPr lang="mk-MK" sz="1100" b="1" dirty="0">
                <a:solidFill>
                  <a:schemeClr val="bg1"/>
                </a:solidFill>
              </a:rPr>
              <a:t> </a:t>
            </a:r>
            <a:r>
              <a:rPr lang="en-GB" sz="1100" b="1" dirty="0">
                <a:solidFill>
                  <a:schemeClr val="bg1"/>
                </a:solidFill>
              </a:rPr>
              <a:t>4.6</a:t>
            </a:r>
            <a:r>
              <a:rPr lang="mk-MK" sz="1100" b="1" dirty="0">
                <a:solidFill>
                  <a:schemeClr val="bg1"/>
                </a:solidFill>
              </a:rPr>
              <a:t>% </a:t>
            </a:r>
            <a:r>
              <a:rPr lang="en-US" sz="1100" b="1" dirty="0">
                <a:solidFill>
                  <a:schemeClr val="bg1"/>
                </a:solidFill>
              </a:rPr>
              <a:t>annual or</a:t>
            </a:r>
            <a:r>
              <a:rPr lang="mk-MK" sz="1100" b="1" dirty="0">
                <a:solidFill>
                  <a:schemeClr val="bg1"/>
                </a:solidFill>
              </a:rPr>
              <a:t> </a:t>
            </a:r>
            <a:r>
              <a:rPr lang="en-GB" sz="1100" b="1" dirty="0">
                <a:solidFill>
                  <a:schemeClr val="bg1"/>
                </a:solidFill>
              </a:rPr>
              <a:t>1.6</a:t>
            </a:r>
            <a:r>
              <a:rPr lang="mk-MK" sz="1100" b="1" dirty="0">
                <a:solidFill>
                  <a:schemeClr val="bg1"/>
                </a:solidFill>
              </a:rPr>
              <a:t>% </a:t>
            </a:r>
            <a:r>
              <a:rPr lang="en-US" sz="1100" b="1" dirty="0">
                <a:solidFill>
                  <a:schemeClr val="bg1"/>
                </a:solidFill>
              </a:rPr>
              <a:t>quarterly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100" b="1" dirty="0">
                <a:solidFill>
                  <a:schemeClr val="bg1"/>
                </a:solidFill>
              </a:rPr>
              <a:t>Real estate loans,</a:t>
            </a:r>
            <a:r>
              <a:rPr lang="mk-MK" sz="1100" b="1" dirty="0">
                <a:solidFill>
                  <a:schemeClr val="bg1"/>
                </a:solidFill>
              </a:rPr>
              <a:t> </a:t>
            </a:r>
            <a:r>
              <a:rPr lang="en-US" sz="1100" b="1" dirty="0">
                <a:solidFill>
                  <a:schemeClr val="bg1"/>
                </a:solidFill>
              </a:rPr>
              <a:t>increased by </a:t>
            </a:r>
            <a:r>
              <a:rPr lang="en-GB" sz="1100" b="1" dirty="0">
                <a:solidFill>
                  <a:schemeClr val="bg1"/>
                </a:solidFill>
              </a:rPr>
              <a:t>10.2</a:t>
            </a:r>
            <a:r>
              <a:rPr lang="mk-MK" sz="1100" b="1" dirty="0">
                <a:solidFill>
                  <a:schemeClr val="bg1"/>
                </a:solidFill>
              </a:rPr>
              <a:t>% </a:t>
            </a:r>
            <a:r>
              <a:rPr lang="en-US" sz="1100" b="1" dirty="0">
                <a:solidFill>
                  <a:schemeClr val="bg1"/>
                </a:solidFill>
              </a:rPr>
              <a:t>annual or</a:t>
            </a:r>
            <a:r>
              <a:rPr lang="mk-MK" sz="1100" b="1" dirty="0">
                <a:solidFill>
                  <a:schemeClr val="bg1"/>
                </a:solidFill>
              </a:rPr>
              <a:t> </a:t>
            </a:r>
            <a:r>
              <a:rPr lang="en-GB" sz="1100" b="1" dirty="0">
                <a:solidFill>
                  <a:schemeClr val="bg1"/>
                </a:solidFill>
              </a:rPr>
              <a:t>3.3</a:t>
            </a:r>
            <a:r>
              <a:rPr lang="mk-MK" sz="1100" b="1" dirty="0">
                <a:solidFill>
                  <a:schemeClr val="bg1"/>
                </a:solidFill>
              </a:rPr>
              <a:t>% </a:t>
            </a:r>
            <a:r>
              <a:rPr lang="en-US" sz="1100" b="1" dirty="0">
                <a:solidFill>
                  <a:schemeClr val="bg1"/>
                </a:solidFill>
              </a:rPr>
              <a:t>quarterly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100" b="1" dirty="0">
                <a:solidFill>
                  <a:schemeClr val="bg1"/>
                </a:solidFill>
              </a:rPr>
              <a:t>Car</a:t>
            </a:r>
            <a:r>
              <a:rPr lang="ru-RU" sz="1100" b="1" dirty="0">
                <a:solidFill>
                  <a:schemeClr val="bg1"/>
                </a:solidFill>
              </a:rPr>
              <a:t> </a:t>
            </a:r>
            <a:r>
              <a:rPr lang="en-US" sz="1100" b="1" dirty="0">
                <a:solidFill>
                  <a:schemeClr val="bg1"/>
                </a:solidFill>
              </a:rPr>
              <a:t>loans</a:t>
            </a:r>
            <a:r>
              <a:rPr lang="ru-RU" sz="1100" b="1" dirty="0">
                <a:solidFill>
                  <a:schemeClr val="bg1"/>
                </a:solidFill>
              </a:rPr>
              <a:t> </a:t>
            </a:r>
            <a:r>
              <a:rPr lang="en-GB" sz="1100" b="1" dirty="0">
                <a:solidFill>
                  <a:schemeClr val="bg1"/>
                </a:solidFill>
              </a:rPr>
              <a:t>increased </a:t>
            </a:r>
            <a:r>
              <a:rPr lang="en-US" sz="1100" b="1" dirty="0">
                <a:solidFill>
                  <a:schemeClr val="bg1"/>
                </a:solidFill>
              </a:rPr>
              <a:t>by 11.3%</a:t>
            </a:r>
            <a:r>
              <a:rPr lang="ru-RU" sz="1100" b="1" dirty="0">
                <a:solidFill>
                  <a:schemeClr val="bg1"/>
                </a:solidFill>
              </a:rPr>
              <a:t> </a:t>
            </a:r>
            <a:r>
              <a:rPr lang="en-US" sz="1100" b="1" dirty="0">
                <a:solidFill>
                  <a:schemeClr val="bg1"/>
                </a:solidFill>
              </a:rPr>
              <a:t>annual </a:t>
            </a:r>
            <a:r>
              <a:rPr lang="en-GB" sz="1100" b="1" dirty="0">
                <a:solidFill>
                  <a:schemeClr val="bg1"/>
                </a:solidFill>
              </a:rPr>
              <a:t>or 4.7</a:t>
            </a:r>
            <a:r>
              <a:rPr lang="ru-RU" sz="1100" b="1" dirty="0">
                <a:solidFill>
                  <a:schemeClr val="bg1"/>
                </a:solidFill>
              </a:rPr>
              <a:t>% </a:t>
            </a:r>
            <a:r>
              <a:rPr lang="en-US" sz="1100" b="1" i="0" u="none" strike="noStrike" dirty="0">
                <a:solidFill>
                  <a:schemeClr val="bg1"/>
                </a:solidFill>
                <a:effectLst/>
              </a:rPr>
              <a:t>quarterly</a:t>
            </a:r>
            <a:endParaRPr lang="en-GB" sz="1100" b="1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🌳</a:t>
            </a:r>
            <a:r>
              <a:rPr lang="mk-MK" sz="110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GB" sz="1100" b="1" i="0" dirty="0">
                <a:solidFill>
                  <a:srgbClr val="00FF00"/>
                </a:solidFill>
                <a:effectLst/>
              </a:rPr>
              <a:t>Our banks have also paid attention to raising awareness about green loans as a form of financing that enables borrowers to invest exclusively in projects that make a substantial 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b="1" i="0" dirty="0">
                <a:solidFill>
                  <a:srgbClr val="00FF00"/>
                </a:solidFill>
                <a:effectLst/>
              </a:rPr>
              <a:t>environmental impact, including climate-related projects, improve the energy efficiency, support investments in green technologies, materials and solutions, support investments in renewable energy sources, control and prevention of pollution</a:t>
            </a:r>
            <a:r>
              <a:rPr lang="en-GB" sz="1100" b="1" dirty="0">
                <a:solidFill>
                  <a:srgbClr val="00FF00"/>
                </a:solidFill>
              </a:rPr>
              <a:t> and </a:t>
            </a:r>
            <a:r>
              <a:rPr lang="en-GB" sz="1100" b="1" i="0" dirty="0">
                <a:solidFill>
                  <a:srgbClr val="00FF00"/>
                </a:solidFill>
                <a:effectLst/>
              </a:rPr>
              <a:t>protection of the environment.</a:t>
            </a:r>
            <a:endParaRPr lang="en-US" sz="1100" b="0" i="0" u="none" strike="noStrike" baseline="0" dirty="0">
              <a:solidFill>
                <a:srgbClr val="00FF00"/>
              </a:solidFill>
            </a:endParaRPr>
          </a:p>
          <a:p>
            <a:pPr algn="just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100" b="0" i="0" u="none" strike="noStrike" baseline="0" dirty="0">
                <a:solidFill>
                  <a:srgbClr val="00FF00"/>
                </a:solidFill>
              </a:rPr>
              <a:t>Green Loans - </a:t>
            </a:r>
            <a:r>
              <a:rPr lang="mk-MK" sz="1100" dirty="0">
                <a:solidFill>
                  <a:srgbClr val="00FF00"/>
                </a:solidFill>
              </a:rPr>
              <a:t> </a:t>
            </a:r>
            <a:r>
              <a:rPr lang="en-US" sz="1100" b="0" i="0" u="none" strike="noStrike" baseline="0" dirty="0">
                <a:solidFill>
                  <a:srgbClr val="00FF00"/>
                </a:solidFill>
              </a:rPr>
              <a:t>households amount 1.224 Mio. DEN</a:t>
            </a:r>
            <a:r>
              <a:rPr lang="mk-MK" sz="1100" b="0" i="0" u="none" strike="noStrike" baseline="0" dirty="0">
                <a:solidFill>
                  <a:srgbClr val="00FF00"/>
                </a:solidFill>
              </a:rPr>
              <a:t>, 0,</a:t>
            </a:r>
            <a:r>
              <a:rPr lang="en-GB" sz="1100" dirty="0">
                <a:solidFill>
                  <a:srgbClr val="00FF00"/>
                </a:solidFill>
              </a:rPr>
              <a:t>5</a:t>
            </a:r>
            <a:r>
              <a:rPr lang="mk-MK" sz="1100" b="0" i="0" u="none" strike="noStrike" baseline="0" dirty="0">
                <a:solidFill>
                  <a:srgbClr val="00FF00"/>
                </a:solidFill>
              </a:rPr>
              <a:t>% </a:t>
            </a:r>
            <a:r>
              <a:rPr lang="en-GB" sz="1100" b="0" i="0" u="none" strike="noStrike" baseline="0" dirty="0">
                <a:solidFill>
                  <a:srgbClr val="00FF00"/>
                </a:solidFill>
              </a:rPr>
              <a:t>in total Loans to households’</a:t>
            </a:r>
            <a:endParaRPr lang="mk-MK" sz="1100" b="1" i="0" u="none" strike="noStrike" dirty="0">
              <a:solidFill>
                <a:srgbClr val="00FF00"/>
              </a:solidFill>
              <a:effectLst/>
              <a:latin typeface="+mn-lt"/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dirty="0">
                <a:solidFill>
                  <a:srgbClr val="00FF00"/>
                </a:solidFill>
              </a:rPr>
              <a:t>*According to World Bank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en-US" sz="1100" b="1" dirty="0">
              <a:solidFill>
                <a:schemeClr val="bg1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800" dirty="0">
                <a:solidFill>
                  <a:schemeClr val="bg1"/>
                </a:solidFill>
              </a:rPr>
              <a:t>Source</a:t>
            </a:r>
            <a:r>
              <a:rPr lang="en-US" sz="800" dirty="0">
                <a:solidFill>
                  <a:schemeClr val="bg1"/>
                </a:solidFill>
              </a:rPr>
              <a:t>:</a:t>
            </a:r>
            <a:r>
              <a:rPr lang="en-GB" sz="800" dirty="0">
                <a:solidFill>
                  <a:schemeClr val="bg1"/>
                </a:solidFill>
              </a:rPr>
              <a:t> REPORT ON RISKS IN THE BANKING SYSTEM OF THE REPUBLIC OF MACEDONIA </a:t>
            </a:r>
            <a:r>
              <a:rPr lang="mk-MK" sz="800" dirty="0">
                <a:solidFill>
                  <a:schemeClr val="bg1"/>
                </a:solidFill>
              </a:rPr>
              <a:t>, </a:t>
            </a:r>
            <a:r>
              <a:rPr lang="en-GB" sz="800" dirty="0">
                <a:solidFill>
                  <a:schemeClr val="bg1"/>
                </a:solidFill>
              </a:rPr>
              <a:t>Indicators on the</a:t>
            </a:r>
            <a:r>
              <a:rPr lang="mk-MK" sz="800" dirty="0">
                <a:solidFill>
                  <a:schemeClr val="bg1"/>
                </a:solidFill>
              </a:rPr>
              <a:t> </a:t>
            </a:r>
            <a:r>
              <a:rPr lang="en-GB" sz="800" dirty="0">
                <a:solidFill>
                  <a:schemeClr val="bg1"/>
                </a:solidFill>
              </a:rPr>
              <a:t>banking system</a:t>
            </a:r>
            <a:r>
              <a:rPr lang="mk-MK" sz="800" dirty="0">
                <a:solidFill>
                  <a:schemeClr val="bg1"/>
                </a:solidFill>
              </a:rPr>
              <a:t>, </a:t>
            </a:r>
            <a:r>
              <a:rPr lang="en-GB" sz="800" dirty="0">
                <a:solidFill>
                  <a:schemeClr val="bg1"/>
                </a:solidFill>
              </a:rPr>
              <a:t>annex 9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A56A85FE-BE91-445D-9483-3604C56363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3698838"/>
              </p:ext>
            </p:extLst>
          </p:nvPr>
        </p:nvGraphicFramePr>
        <p:xfrm>
          <a:off x="3737415" y="934593"/>
          <a:ext cx="4427984" cy="3154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CF4CB0C6-8520-0EBF-AD3A-6BAE9DDF33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837226"/>
              </p:ext>
            </p:extLst>
          </p:nvPr>
        </p:nvGraphicFramePr>
        <p:xfrm>
          <a:off x="6257127" y="3748134"/>
          <a:ext cx="5838742" cy="2784003"/>
        </p:xfrm>
        <a:graphic>
          <a:graphicData uri="http://schemas.openxmlformats.org/drawingml/2006/table">
            <a:tbl>
              <a:tblPr/>
              <a:tblGrid>
                <a:gridCol w="1405378">
                  <a:extLst>
                    <a:ext uri="{9D8B030D-6E8A-4147-A177-3AD203B41FA5}">
                      <a16:colId xmlns:a16="http://schemas.microsoft.com/office/drawing/2014/main" val="2735669285"/>
                    </a:ext>
                  </a:extLst>
                </a:gridCol>
                <a:gridCol w="583685">
                  <a:extLst>
                    <a:ext uri="{9D8B030D-6E8A-4147-A177-3AD203B41FA5}">
                      <a16:colId xmlns:a16="http://schemas.microsoft.com/office/drawing/2014/main" val="2621758082"/>
                    </a:ext>
                  </a:extLst>
                </a:gridCol>
                <a:gridCol w="583685">
                  <a:extLst>
                    <a:ext uri="{9D8B030D-6E8A-4147-A177-3AD203B41FA5}">
                      <a16:colId xmlns:a16="http://schemas.microsoft.com/office/drawing/2014/main" val="3301463835"/>
                    </a:ext>
                  </a:extLst>
                </a:gridCol>
                <a:gridCol w="583685">
                  <a:extLst>
                    <a:ext uri="{9D8B030D-6E8A-4147-A177-3AD203B41FA5}">
                      <a16:colId xmlns:a16="http://schemas.microsoft.com/office/drawing/2014/main" val="2508393897"/>
                    </a:ext>
                  </a:extLst>
                </a:gridCol>
                <a:gridCol w="538823">
                  <a:extLst>
                    <a:ext uri="{9D8B030D-6E8A-4147-A177-3AD203B41FA5}">
                      <a16:colId xmlns:a16="http://schemas.microsoft.com/office/drawing/2014/main" val="4248075700"/>
                    </a:ext>
                  </a:extLst>
                </a:gridCol>
                <a:gridCol w="590149">
                  <a:extLst>
                    <a:ext uri="{9D8B030D-6E8A-4147-A177-3AD203B41FA5}">
                      <a16:colId xmlns:a16="http://schemas.microsoft.com/office/drawing/2014/main" val="1835400053"/>
                    </a:ext>
                  </a:extLst>
                </a:gridCol>
                <a:gridCol w="204981">
                  <a:extLst>
                    <a:ext uri="{9D8B030D-6E8A-4147-A177-3AD203B41FA5}">
                      <a16:colId xmlns:a16="http://schemas.microsoft.com/office/drawing/2014/main" val="238787583"/>
                    </a:ext>
                  </a:extLst>
                </a:gridCol>
                <a:gridCol w="639413">
                  <a:extLst>
                    <a:ext uri="{9D8B030D-6E8A-4147-A177-3AD203B41FA5}">
                      <a16:colId xmlns:a16="http://schemas.microsoft.com/office/drawing/2014/main" val="2853142753"/>
                    </a:ext>
                  </a:extLst>
                </a:gridCol>
                <a:gridCol w="708943">
                  <a:extLst>
                    <a:ext uri="{9D8B030D-6E8A-4147-A177-3AD203B41FA5}">
                      <a16:colId xmlns:a16="http://schemas.microsoft.com/office/drawing/2014/main" val="3028654234"/>
                    </a:ext>
                  </a:extLst>
                </a:gridCol>
              </a:tblGrid>
              <a:tr h="61817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baseline="0" dirty="0">
                          <a:solidFill>
                            <a:srgbClr val="002060"/>
                          </a:solidFill>
                        </a:rPr>
                        <a:t>Loans - </a:t>
                      </a:r>
                      <a:r>
                        <a:rPr lang="mk-MK" sz="11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100" b="0" i="0" u="none" strike="noStrike" baseline="0" dirty="0">
                          <a:solidFill>
                            <a:srgbClr val="002060"/>
                          </a:solidFill>
                        </a:rPr>
                        <a:t>households 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12/2022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3/2023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/2023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/2023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/2023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annual </a:t>
                      </a:r>
                    </a:p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quarterly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73553"/>
                  </a:ext>
                </a:extLst>
              </a:tr>
              <a:tr h="42302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Consumer loans and credit cards</a:t>
                      </a:r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149,922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150,485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153</a:t>
                      </a:r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337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                  154,434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156,865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405961"/>
                  </a:ext>
                </a:extLst>
              </a:tr>
              <a:tr h="300551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Car loans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35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                    385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288108"/>
                  </a:ext>
                </a:extLst>
              </a:tr>
              <a:tr h="319447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Real estate loans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76,393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77</a:t>
                      </a:r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935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80,246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              81,525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84,196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883974"/>
                  </a:ext>
                </a:extLst>
              </a:tr>
              <a:tr h="31944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other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3,459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3,323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                 3,366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3,331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↓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62060"/>
                  </a:ext>
                </a:extLst>
              </a:tr>
              <a:tr h="31944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230,136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232,192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237,276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            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239,710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244,795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6.4%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181710"/>
                  </a:ext>
                </a:extLst>
              </a:tr>
              <a:tr h="363585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dirty="0">
                          <a:solidFill>
                            <a:srgbClr val="050505"/>
                          </a:solidFill>
                          <a:effectLst/>
                          <a:latin typeface="Segoe UI Historic" panose="020B0502040204020203" pitchFamily="34" charset="0"/>
                        </a:rPr>
                        <a:t>🌳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i="0" u="none" strike="noStrike" kern="1200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</a:t>
                      </a:r>
                      <a:r>
                        <a:rPr lang="en-GB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</a:rPr>
                        <a:t>reen loans</a:t>
                      </a:r>
                      <a:endParaRPr lang="en-US" sz="1100" b="1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mk-MK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GB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308</a:t>
                      </a:r>
                      <a:endParaRPr lang="en-US" sz="1100" b="1" i="0" u="none" strike="noStrike" dirty="0">
                        <a:solidFill>
                          <a:srgbClr val="00FF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1.115</a:t>
                      </a:r>
                      <a:endParaRPr lang="en-US" sz="1100" b="1" i="0" u="none" strike="noStrike" dirty="0">
                        <a:solidFill>
                          <a:srgbClr val="00FF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1,187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1.186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1.224</a:t>
                      </a:r>
                      <a:endParaRPr lang="en-US" sz="1100" b="0" i="0" u="none" strike="noStrike" dirty="0">
                        <a:solidFill>
                          <a:srgbClr val="00FF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↓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-6,4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032085"/>
                  </a:ext>
                </a:extLst>
              </a:tr>
            </a:tbl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41A0CC42-C0F0-B470-0B4C-20EE5472D1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373006"/>
              </p:ext>
            </p:extLst>
          </p:nvPr>
        </p:nvGraphicFramePr>
        <p:xfrm>
          <a:off x="4218741" y="758158"/>
          <a:ext cx="3101009" cy="275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object 8">
            <a:extLst>
              <a:ext uri="{FF2B5EF4-FFF2-40B4-BE49-F238E27FC236}">
                <a16:creationId xmlns:a16="http://schemas.microsoft.com/office/drawing/2014/main" id="{3EE51D5D-A879-09AF-91B2-6BF6161BD5EE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4240EF-67B2-D3BD-EE26-20DDD4E7D7B5}"/>
              </a:ext>
            </a:extLst>
          </p:cNvPr>
          <p:cNvSpPr txBox="1"/>
          <p:nvPr/>
        </p:nvSpPr>
        <p:spPr>
          <a:xfrm>
            <a:off x="3003027" y="758158"/>
            <a:ext cx="475173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</a:rPr>
              <a:t>in millions of </a:t>
            </a:r>
            <a:r>
              <a:rPr lang="en-GB" sz="1000" dirty="0">
                <a:solidFill>
                  <a:srgbClr val="002060"/>
                </a:solidFill>
              </a:rPr>
              <a:t>denars</a:t>
            </a:r>
            <a:endParaRPr lang="en-US" sz="10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DBC1C6F-C795-D3CB-5214-A266563D78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983587"/>
              </p:ext>
            </p:extLst>
          </p:nvPr>
        </p:nvGraphicFramePr>
        <p:xfrm>
          <a:off x="96131" y="6294209"/>
          <a:ext cx="6160995" cy="5346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74721">
                  <a:extLst>
                    <a:ext uri="{9D8B030D-6E8A-4147-A177-3AD203B41FA5}">
                      <a16:colId xmlns:a16="http://schemas.microsoft.com/office/drawing/2014/main" val="1815938068"/>
                    </a:ext>
                  </a:extLst>
                </a:gridCol>
                <a:gridCol w="531750">
                  <a:extLst>
                    <a:ext uri="{9D8B030D-6E8A-4147-A177-3AD203B41FA5}">
                      <a16:colId xmlns:a16="http://schemas.microsoft.com/office/drawing/2014/main" val="2528061040"/>
                    </a:ext>
                  </a:extLst>
                </a:gridCol>
                <a:gridCol w="513631">
                  <a:extLst>
                    <a:ext uri="{9D8B030D-6E8A-4147-A177-3AD203B41FA5}">
                      <a16:colId xmlns:a16="http://schemas.microsoft.com/office/drawing/2014/main" val="1680431118"/>
                    </a:ext>
                  </a:extLst>
                </a:gridCol>
                <a:gridCol w="513631">
                  <a:extLst>
                    <a:ext uri="{9D8B030D-6E8A-4147-A177-3AD203B41FA5}">
                      <a16:colId xmlns:a16="http://schemas.microsoft.com/office/drawing/2014/main" val="1563996734"/>
                    </a:ext>
                  </a:extLst>
                </a:gridCol>
                <a:gridCol w="513631">
                  <a:extLst>
                    <a:ext uri="{9D8B030D-6E8A-4147-A177-3AD203B41FA5}">
                      <a16:colId xmlns:a16="http://schemas.microsoft.com/office/drawing/2014/main" val="1122075746"/>
                    </a:ext>
                  </a:extLst>
                </a:gridCol>
                <a:gridCol w="513631">
                  <a:extLst>
                    <a:ext uri="{9D8B030D-6E8A-4147-A177-3AD203B41FA5}">
                      <a16:colId xmlns:a16="http://schemas.microsoft.com/office/drawing/2014/main" val="4050988973"/>
                    </a:ext>
                  </a:extLst>
                </a:gridCol>
              </a:tblGrid>
              <a:tr h="18985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Weighted interest rates on granted loans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12/2022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3/2023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000" u="none" strike="noStrike" dirty="0">
                          <a:effectLst/>
                        </a:rPr>
                        <a:t>6</a:t>
                      </a:r>
                      <a:r>
                        <a:rPr lang="en-US" sz="1000" u="none" strike="noStrike" dirty="0">
                          <a:effectLst/>
                        </a:rPr>
                        <a:t>/2023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9</a:t>
                      </a:r>
                      <a:r>
                        <a:rPr lang="en-US" sz="1000" u="none" strike="noStrike" dirty="0">
                          <a:effectLst/>
                        </a:rPr>
                        <a:t>/2023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000" u="none" strike="noStrike" dirty="0">
                          <a:effectLst/>
                        </a:rPr>
                        <a:t>12</a:t>
                      </a:r>
                      <a:r>
                        <a:rPr lang="en-US" sz="1000" u="none" strike="noStrike" dirty="0">
                          <a:effectLst/>
                        </a:rPr>
                        <a:t>/2023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770499"/>
                  </a:ext>
                </a:extLst>
              </a:tr>
              <a:tr h="31862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INTEREST RATES ON TOTAL GRANTED LOANS </a:t>
                      </a:r>
                    </a:p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(Denar and foreign currency)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k-MK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4,44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k-MK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5,04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k-MK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5,12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k-MK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5.49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k-MK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5.47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550646"/>
                  </a:ext>
                </a:extLst>
              </a:tr>
            </a:tbl>
          </a:graphicData>
        </a:graphic>
      </p:graphicFrame>
      <p:sp>
        <p:nvSpPr>
          <p:cNvPr id="3" name="object 3">
            <a:extLst>
              <a:ext uri="{FF2B5EF4-FFF2-40B4-BE49-F238E27FC236}">
                <a16:creationId xmlns:a16="http://schemas.microsoft.com/office/drawing/2014/main" id="{2F0DC118-8932-0950-2462-63F41B90189E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BB2452-6B70-252C-0E09-929082E2D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pPr algn="l"/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Loans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6B04BD-CA1F-C6E2-455C-39CD7FD90B5C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b="1" dirty="0">
                <a:solidFill>
                  <a:srgbClr val="002060"/>
                </a:solidFill>
              </a:rPr>
              <a:t>4Q 2023</a:t>
            </a:r>
            <a:endParaRPr lang="en-US" sz="10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716EC08-9AF3-1F70-5DF5-B37CE738DC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102000"/>
              </p:ext>
            </p:extLst>
          </p:nvPr>
        </p:nvGraphicFramePr>
        <p:xfrm>
          <a:off x="390542" y="881268"/>
          <a:ext cx="4224918" cy="2443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C763F63-5317-EA20-41E4-A0ECCB5C5E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2190585"/>
              </p:ext>
            </p:extLst>
          </p:nvPr>
        </p:nvGraphicFramePr>
        <p:xfrm>
          <a:off x="7227945" y="881268"/>
          <a:ext cx="4573513" cy="2475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599196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6">
            <a:extLst>
              <a:ext uri="{FF2B5EF4-FFF2-40B4-BE49-F238E27FC236}">
                <a16:creationId xmlns:a16="http://schemas.microsoft.com/office/drawing/2014/main" id="{2F8F28CC-A4A1-DF56-248A-9C40EBB93C5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7260" y="796229"/>
            <a:ext cx="6870131" cy="2733675"/>
          </a:xfrm>
          <a:prstGeom prst="roundRect">
            <a:avLst>
              <a:gd name="adj" fmla="val 20745"/>
            </a:avLst>
          </a:prstGeom>
          <a:solidFill>
            <a:srgbClr val="002060"/>
          </a:solidFill>
          <a:ln w="9525" algn="ctr">
            <a:solidFill>
              <a:srgbClr val="FF99CC"/>
            </a:solidFill>
            <a:round/>
            <a:headEnd/>
            <a:tailEnd/>
          </a:ln>
        </p:spPr>
        <p:txBody>
          <a:bodyPr vert="horz" wrap="none" lIns="91440" tIns="45720" rIns="91440" bIns="45720" numCol="2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>
              <a:spcBef>
                <a:spcPts val="0"/>
              </a:spcBef>
            </a:pPr>
            <a:r>
              <a:rPr lang="en-US" sz="1200" b="1" dirty="0">
                <a:solidFill>
                  <a:schemeClr val="bg1"/>
                </a:solidFill>
              </a:rPr>
              <a:t>Loans of</a:t>
            </a:r>
            <a:r>
              <a:rPr lang="mk-MK" sz="1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+mj-lt"/>
              </a:rPr>
              <a:t>non-financial companies </a:t>
            </a:r>
            <a:r>
              <a:rPr lang="mk-MK" sz="1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+mj-lt"/>
              </a:rPr>
              <a:t>participate with</a:t>
            </a:r>
            <a:r>
              <a:rPr lang="mk-MK" sz="1200" b="1" dirty="0">
                <a:solidFill>
                  <a:schemeClr val="bg1"/>
                </a:solidFill>
                <a:latin typeface="+mj-lt"/>
              </a:rPr>
              <a:t> 48%</a:t>
            </a:r>
            <a:r>
              <a:rPr lang="en-US" sz="1200" b="1" dirty="0">
                <a:solidFill>
                  <a:schemeClr val="bg1"/>
                </a:solidFill>
                <a:latin typeface="+mj-lt"/>
              </a:rPr>
              <a:t>,</a:t>
            </a:r>
            <a:r>
              <a:rPr lang="en-GB" sz="1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+mj-lt"/>
              </a:rPr>
              <a:t>increased by 3.6</a:t>
            </a:r>
            <a:r>
              <a:rPr lang="mk-MK" sz="1200" b="1" dirty="0">
                <a:solidFill>
                  <a:schemeClr val="bg1"/>
                </a:solidFill>
                <a:latin typeface="+mj-lt"/>
              </a:rPr>
              <a:t>%</a:t>
            </a:r>
            <a:r>
              <a:rPr lang="en-US" sz="1200" b="1" dirty="0">
                <a:solidFill>
                  <a:schemeClr val="bg1"/>
                </a:solidFill>
              </a:rPr>
              <a:t>  annual,</a:t>
            </a:r>
            <a:r>
              <a:rPr lang="mk-MK" sz="1200" b="1" dirty="0">
                <a:solidFill>
                  <a:schemeClr val="bg1"/>
                </a:solidFill>
              </a:rPr>
              <a:t> </a:t>
            </a:r>
            <a:r>
              <a:rPr lang="en-US" sz="1200" b="1" dirty="0">
                <a:solidFill>
                  <a:schemeClr val="bg1"/>
                </a:solidFill>
              </a:rPr>
              <a:t>and 3.1</a:t>
            </a:r>
            <a:r>
              <a:rPr lang="mk-MK" sz="1200" b="1" dirty="0">
                <a:solidFill>
                  <a:schemeClr val="bg1"/>
                </a:solidFill>
              </a:rPr>
              <a:t>%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i="0" u="none" strike="noStrike" dirty="0">
                <a:solidFill>
                  <a:schemeClr val="bg1"/>
                </a:solidFill>
                <a:effectLst/>
                <a:latin typeface="+mn-lt"/>
              </a:rPr>
              <a:t>quarterly</a:t>
            </a:r>
            <a:endParaRPr lang="mk-MK" sz="1200" b="1" dirty="0">
              <a:solidFill>
                <a:schemeClr val="bg1"/>
              </a:solidFill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en-GB" sz="1200" b="1" dirty="0">
                <a:solidFill>
                  <a:schemeClr val="bg1"/>
                </a:solidFill>
              </a:rPr>
              <a:t>Loans</a:t>
            </a:r>
            <a:r>
              <a:rPr lang="mk-MK" sz="1200" b="1" dirty="0">
                <a:solidFill>
                  <a:schemeClr val="bg1"/>
                </a:solidFill>
              </a:rPr>
              <a:t> </a:t>
            </a:r>
            <a:r>
              <a:rPr lang="en-GB" sz="1200" b="1" dirty="0">
                <a:solidFill>
                  <a:schemeClr val="bg1"/>
                </a:solidFill>
                <a:latin typeface="+mj-lt"/>
              </a:rPr>
              <a:t>structure</a:t>
            </a:r>
            <a:r>
              <a:rPr lang="ru-RU" sz="1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+mj-lt"/>
              </a:rPr>
              <a:t>by economic activity of</a:t>
            </a:r>
            <a:r>
              <a:rPr lang="ru-RU" sz="1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+mj-lt"/>
              </a:rPr>
              <a:t>non-financial companies </a:t>
            </a:r>
            <a:r>
              <a:rPr lang="en-GB" sz="1200" b="1" dirty="0">
                <a:solidFill>
                  <a:schemeClr val="bg1"/>
                </a:solidFill>
              </a:rPr>
              <a:t>:</a:t>
            </a:r>
            <a:endParaRPr lang="mk-MK" sz="1200" b="1" dirty="0">
              <a:solidFill>
                <a:schemeClr val="bg1"/>
              </a:solidFill>
            </a:endParaRPr>
          </a:p>
          <a:p>
            <a:pPr marL="0" indent="0" fontAlgn="t">
              <a:spcBef>
                <a:spcPts val="0"/>
              </a:spcBef>
              <a:buNone/>
            </a:pPr>
            <a:endParaRPr lang="en-GB" sz="1200" b="1" dirty="0">
              <a:solidFill>
                <a:schemeClr val="bg1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🌳</a:t>
            </a:r>
            <a:r>
              <a:rPr lang="mk-MK" sz="110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GB" sz="1100" b="1" i="0" dirty="0">
                <a:solidFill>
                  <a:srgbClr val="00FF00"/>
                </a:solidFill>
                <a:effectLst/>
              </a:rPr>
              <a:t>Our banks have also paid attention to raising awareness about green loans as a</a:t>
            </a:r>
            <a:endParaRPr lang="mk-MK" sz="1100" b="1" i="0" dirty="0">
              <a:solidFill>
                <a:srgbClr val="00FF00"/>
              </a:solidFill>
              <a:effectLst/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b="1" i="0" dirty="0">
                <a:solidFill>
                  <a:srgbClr val="00FF00"/>
                </a:solidFill>
                <a:effectLst/>
              </a:rPr>
              <a:t>form of financing that enables borrowers to invest exclusively in projects that make a </a:t>
            </a:r>
            <a:endParaRPr lang="mk-MK" sz="1100" b="1" i="0" dirty="0">
              <a:solidFill>
                <a:srgbClr val="00FF00"/>
              </a:solidFill>
              <a:effectLst/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b="1" i="0" dirty="0">
                <a:solidFill>
                  <a:srgbClr val="00FF00"/>
                </a:solidFill>
                <a:effectLst/>
              </a:rPr>
              <a:t>substantial environmental impact, including climate-related projects, improve the energy </a:t>
            </a:r>
            <a:endParaRPr lang="mk-MK" sz="1100" b="1" i="0" dirty="0">
              <a:solidFill>
                <a:srgbClr val="00FF00"/>
              </a:solidFill>
              <a:effectLst/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b="1" i="0" dirty="0">
                <a:solidFill>
                  <a:srgbClr val="00FF00"/>
                </a:solidFill>
                <a:effectLst/>
              </a:rPr>
              <a:t>efficiency, support investments in green technologies, materials and solutions, support investments in renewable energy sources, control and prevention of pollution and protection of the environment</a:t>
            </a:r>
            <a:r>
              <a:rPr lang="mk-MK" sz="1100" b="1" i="0" dirty="0">
                <a:solidFill>
                  <a:srgbClr val="00FF00"/>
                </a:solidFill>
                <a:effectLst/>
              </a:rPr>
              <a:t>.</a:t>
            </a:r>
          </a:p>
          <a:p>
            <a:pPr algn="just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100" b="0" i="0" u="none" strike="noStrike" baseline="0" dirty="0">
                <a:solidFill>
                  <a:srgbClr val="00FF00"/>
                </a:solidFill>
              </a:rPr>
              <a:t>Green Loans of non-financial com. amount 18.639 Mio. DEN</a:t>
            </a:r>
            <a:r>
              <a:rPr lang="en-GB" sz="1100" dirty="0">
                <a:solidFill>
                  <a:srgbClr val="00FF00"/>
                </a:solidFill>
              </a:rPr>
              <a:t> 8.6</a:t>
            </a:r>
            <a:r>
              <a:rPr lang="mk-MK" sz="1100" b="0" i="0" u="none" strike="noStrike" baseline="0" dirty="0">
                <a:solidFill>
                  <a:srgbClr val="00FF00"/>
                </a:solidFill>
              </a:rPr>
              <a:t>% </a:t>
            </a:r>
            <a:r>
              <a:rPr lang="en-GB" sz="1100" b="0" i="0" u="none" strike="noStrike" baseline="0" dirty="0">
                <a:solidFill>
                  <a:srgbClr val="00FF00"/>
                </a:solidFill>
              </a:rPr>
              <a:t>in total Loans </a:t>
            </a:r>
            <a:r>
              <a:rPr lang="en-US" sz="1100" dirty="0">
                <a:solidFill>
                  <a:srgbClr val="00FF00"/>
                </a:solidFill>
              </a:rPr>
              <a:t>of</a:t>
            </a:r>
            <a:r>
              <a:rPr lang="mk-MK" sz="1100" dirty="0">
                <a:solidFill>
                  <a:srgbClr val="00FF00"/>
                </a:solidFill>
                <a:latin typeface="+mj-lt"/>
              </a:rPr>
              <a:t> </a:t>
            </a:r>
            <a:r>
              <a:rPr lang="en-US" sz="1100" dirty="0">
                <a:solidFill>
                  <a:srgbClr val="00FF00"/>
                </a:solidFill>
                <a:latin typeface="+mj-lt"/>
              </a:rPr>
              <a:t>non-financial companies </a:t>
            </a:r>
            <a:endParaRPr lang="mk-MK" sz="1100" b="1" i="0" u="none" strike="noStrike" dirty="0">
              <a:solidFill>
                <a:srgbClr val="00FF00"/>
              </a:solidFill>
              <a:effectLst/>
              <a:latin typeface="+mn-lt"/>
            </a:endParaRPr>
          </a:p>
          <a:p>
            <a:pPr marL="0" indent="0" fontAlgn="t">
              <a:spcBef>
                <a:spcPts val="0"/>
              </a:spcBef>
              <a:buNone/>
            </a:pPr>
            <a:r>
              <a:rPr lang="en-GB" sz="1100" b="1" dirty="0">
                <a:solidFill>
                  <a:srgbClr val="00FF00"/>
                </a:solidFill>
              </a:rPr>
              <a:t>According last macroeconomic ESG indicators</a:t>
            </a:r>
            <a:r>
              <a:rPr lang="mk-MK" sz="1100" b="1" dirty="0">
                <a:solidFill>
                  <a:srgbClr val="00FF00"/>
                </a:solidFill>
              </a:rPr>
              <a:t> </a:t>
            </a:r>
            <a:r>
              <a:rPr lang="en-GB" sz="1100" b="1" dirty="0">
                <a:solidFill>
                  <a:srgbClr val="00FF00"/>
                </a:solidFill>
              </a:rPr>
              <a:t>have been identified as transition risks: the following climate sensitive activities:</a:t>
            </a:r>
          </a:p>
          <a:p>
            <a:pPr lvl="1" fontAlgn="t">
              <a:spcBef>
                <a:spcPts val="0"/>
              </a:spcBef>
            </a:pPr>
            <a:r>
              <a:rPr lang="en-GB" sz="1100" b="1" dirty="0">
                <a:solidFill>
                  <a:srgbClr val="00FF00"/>
                </a:solidFill>
              </a:rPr>
              <a:t>Fossil fuels</a:t>
            </a:r>
          </a:p>
          <a:p>
            <a:pPr lvl="1" fontAlgn="t">
              <a:spcBef>
                <a:spcPts val="0"/>
              </a:spcBef>
            </a:pPr>
            <a:r>
              <a:rPr lang="en-GB" sz="1100" b="1" dirty="0">
                <a:solidFill>
                  <a:srgbClr val="00FF00"/>
                </a:solidFill>
              </a:rPr>
              <a:t>Utilities</a:t>
            </a:r>
          </a:p>
          <a:p>
            <a:pPr lvl="1" fontAlgn="t">
              <a:spcBef>
                <a:spcPts val="0"/>
              </a:spcBef>
            </a:pPr>
            <a:r>
              <a:rPr lang="en-GB" sz="1100" b="1" dirty="0">
                <a:solidFill>
                  <a:srgbClr val="00FF00"/>
                </a:solidFill>
              </a:rPr>
              <a:t>Energy-intensive sectors</a:t>
            </a:r>
          </a:p>
          <a:p>
            <a:pPr lvl="1" fontAlgn="t">
              <a:spcBef>
                <a:spcPts val="0"/>
              </a:spcBef>
            </a:pPr>
            <a:r>
              <a:rPr lang="en-GB" sz="1100" b="1" dirty="0">
                <a:solidFill>
                  <a:srgbClr val="00FF00"/>
                </a:solidFill>
              </a:rPr>
              <a:t>Buildings</a:t>
            </a:r>
          </a:p>
          <a:p>
            <a:pPr lvl="1" fontAlgn="t">
              <a:spcBef>
                <a:spcPts val="0"/>
              </a:spcBef>
            </a:pPr>
            <a:r>
              <a:rPr lang="en-GB" sz="1100" b="1" dirty="0">
                <a:solidFill>
                  <a:srgbClr val="00FF00"/>
                </a:solidFill>
              </a:rPr>
              <a:t>Transportation</a:t>
            </a:r>
          </a:p>
          <a:p>
            <a:pPr lvl="1" fontAlgn="t">
              <a:spcBef>
                <a:spcPts val="0"/>
              </a:spcBef>
            </a:pPr>
            <a:r>
              <a:rPr lang="en-GB" sz="1100" b="1" dirty="0">
                <a:solidFill>
                  <a:srgbClr val="00FF00"/>
                </a:solidFill>
              </a:rPr>
              <a:t>Agriculture </a:t>
            </a:r>
          </a:p>
          <a:p>
            <a:pPr marL="457200" lvl="1" indent="0" fontAlgn="t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00FF00"/>
                </a:solidFill>
              </a:rPr>
              <a:t>According to World Bank</a:t>
            </a:r>
            <a:endParaRPr lang="en-US" sz="1100" b="1" dirty="0">
              <a:solidFill>
                <a:schemeClr val="bg1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800" dirty="0">
                <a:solidFill>
                  <a:schemeClr val="bg1"/>
                </a:solidFill>
              </a:rPr>
              <a:t>Source</a:t>
            </a:r>
            <a:r>
              <a:rPr lang="en-US" sz="800" dirty="0">
                <a:solidFill>
                  <a:schemeClr val="bg1"/>
                </a:solidFill>
              </a:rPr>
              <a:t>:</a:t>
            </a:r>
            <a:r>
              <a:rPr lang="en-GB" sz="800" dirty="0">
                <a:solidFill>
                  <a:schemeClr val="bg1"/>
                </a:solidFill>
              </a:rPr>
              <a:t> REPORT ON RISKS IN THE BANKING SYSTEM OF THE REPUBLIC OF MACEDONIA </a:t>
            </a:r>
            <a:r>
              <a:rPr lang="mk-MK" sz="800" dirty="0">
                <a:solidFill>
                  <a:schemeClr val="bg1"/>
                </a:solidFill>
              </a:rPr>
              <a:t>, </a:t>
            </a:r>
            <a:r>
              <a:rPr lang="en-GB" sz="800" dirty="0">
                <a:solidFill>
                  <a:schemeClr val="bg1"/>
                </a:solidFill>
              </a:rPr>
              <a:t>Indicators on the</a:t>
            </a:r>
            <a:r>
              <a:rPr lang="mk-MK" sz="800" dirty="0">
                <a:solidFill>
                  <a:schemeClr val="bg1"/>
                </a:solidFill>
              </a:rPr>
              <a:t> </a:t>
            </a:r>
            <a:r>
              <a:rPr lang="en-GB" sz="800" dirty="0">
                <a:solidFill>
                  <a:schemeClr val="bg1"/>
                </a:solidFill>
              </a:rPr>
              <a:t>banking system, annex 9</a:t>
            </a: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5DE6569E-A061-876E-23D7-F59334C6D2EF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981246-A2FD-8268-CFE6-B8D88642450E}"/>
              </a:ext>
            </a:extLst>
          </p:cNvPr>
          <p:cNvSpPr txBox="1"/>
          <p:nvPr/>
        </p:nvSpPr>
        <p:spPr>
          <a:xfrm>
            <a:off x="7996506" y="110151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</a:rPr>
              <a:t>in millions of </a:t>
            </a:r>
            <a:r>
              <a:rPr lang="en-GB" sz="1000" dirty="0">
                <a:solidFill>
                  <a:srgbClr val="002060"/>
                </a:solidFill>
              </a:rPr>
              <a:t>denars</a:t>
            </a:r>
            <a:endParaRPr lang="en-US" sz="1000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12533EEE-F422-789C-B780-47B41BE0AC6D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7252196-F6D4-223B-4CE2-1968C5A6C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pPr algn="l"/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Loans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A2A9D5-4A18-918F-37EA-72811D72AD6C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b="1" dirty="0">
                <a:solidFill>
                  <a:srgbClr val="002060"/>
                </a:solidFill>
              </a:rPr>
              <a:t>4Q 2023</a:t>
            </a:r>
            <a:endParaRPr lang="en-US" sz="1000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4274F57-C4A4-4179-48C4-FC7B131ED9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726637"/>
              </p:ext>
            </p:extLst>
          </p:nvPr>
        </p:nvGraphicFramePr>
        <p:xfrm>
          <a:off x="299125" y="3620037"/>
          <a:ext cx="11382454" cy="32546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34635">
                  <a:extLst>
                    <a:ext uri="{9D8B030D-6E8A-4147-A177-3AD203B41FA5}">
                      <a16:colId xmlns:a16="http://schemas.microsoft.com/office/drawing/2014/main" val="3564649956"/>
                    </a:ext>
                  </a:extLst>
                </a:gridCol>
                <a:gridCol w="1109438">
                  <a:extLst>
                    <a:ext uri="{9D8B030D-6E8A-4147-A177-3AD203B41FA5}">
                      <a16:colId xmlns:a16="http://schemas.microsoft.com/office/drawing/2014/main" val="92636397"/>
                    </a:ext>
                  </a:extLst>
                </a:gridCol>
                <a:gridCol w="887552">
                  <a:extLst>
                    <a:ext uri="{9D8B030D-6E8A-4147-A177-3AD203B41FA5}">
                      <a16:colId xmlns:a16="http://schemas.microsoft.com/office/drawing/2014/main" val="2580105659"/>
                    </a:ext>
                  </a:extLst>
                </a:gridCol>
                <a:gridCol w="1109438">
                  <a:extLst>
                    <a:ext uri="{9D8B030D-6E8A-4147-A177-3AD203B41FA5}">
                      <a16:colId xmlns:a16="http://schemas.microsoft.com/office/drawing/2014/main" val="1287660416"/>
                    </a:ext>
                  </a:extLst>
                </a:gridCol>
                <a:gridCol w="1109438">
                  <a:extLst>
                    <a:ext uri="{9D8B030D-6E8A-4147-A177-3AD203B41FA5}">
                      <a16:colId xmlns:a16="http://schemas.microsoft.com/office/drawing/2014/main" val="91905192"/>
                    </a:ext>
                  </a:extLst>
                </a:gridCol>
                <a:gridCol w="1167832">
                  <a:extLst>
                    <a:ext uri="{9D8B030D-6E8A-4147-A177-3AD203B41FA5}">
                      <a16:colId xmlns:a16="http://schemas.microsoft.com/office/drawing/2014/main" val="3986902952"/>
                    </a:ext>
                  </a:extLst>
                </a:gridCol>
                <a:gridCol w="748177">
                  <a:extLst>
                    <a:ext uri="{9D8B030D-6E8A-4147-A177-3AD203B41FA5}">
                      <a16:colId xmlns:a16="http://schemas.microsoft.com/office/drawing/2014/main" val="167871917"/>
                    </a:ext>
                  </a:extLst>
                </a:gridCol>
                <a:gridCol w="840072">
                  <a:extLst>
                    <a:ext uri="{9D8B030D-6E8A-4147-A177-3AD203B41FA5}">
                      <a16:colId xmlns:a16="http://schemas.microsoft.com/office/drawing/2014/main" val="2294300303"/>
                    </a:ext>
                  </a:extLst>
                </a:gridCol>
                <a:gridCol w="875872">
                  <a:extLst>
                    <a:ext uri="{9D8B030D-6E8A-4147-A177-3AD203B41FA5}">
                      <a16:colId xmlns:a16="http://schemas.microsoft.com/office/drawing/2014/main" val="676152324"/>
                    </a:ext>
                  </a:extLst>
                </a:gridCol>
              </a:tblGrid>
              <a:tr h="48986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latin typeface="+mn-lt"/>
                        </a:rPr>
                        <a:t>Loan concentration by economic activity -</a:t>
                      </a:r>
                      <a:r>
                        <a:rPr lang="en-US" sz="11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non-financial companies </a:t>
                      </a:r>
                      <a:endParaRPr lang="en-US" sz="11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0" u="sng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sng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12/2022</a:t>
                      </a:r>
                      <a:endParaRPr lang="en-US" sz="1100" b="1" i="0" u="sng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sng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3/2023</a:t>
                      </a:r>
                      <a:endParaRPr lang="en-US" sz="1100" b="1" i="0" u="sng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1" u="sng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lang="en-US" sz="1100" b="1" u="sng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/2023</a:t>
                      </a:r>
                      <a:endParaRPr lang="en-US" sz="1100" b="1" i="0" u="sng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u="sng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</a:t>
                      </a:r>
                      <a:r>
                        <a:rPr lang="en-US" sz="1100" b="1" u="sng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/2023</a:t>
                      </a:r>
                      <a:endParaRPr lang="en-US" sz="1100" b="1" i="0" u="sng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u="sng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</a:t>
                      </a:r>
                      <a:r>
                        <a:rPr lang="en-US" sz="1100" b="1" u="sng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/2023</a:t>
                      </a:r>
                      <a:endParaRPr lang="en-US" sz="1100" b="1" i="0" u="sng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100" b="1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annual </a:t>
                      </a:r>
                    </a:p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quarterly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519660"/>
                  </a:ext>
                </a:extLst>
              </a:tr>
              <a:tr h="32960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Industry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64,130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63,036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63,747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62,932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61,214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</a:p>
                    <a:p>
                      <a:pPr algn="r" rtl="0" fontAlgn="b"/>
                      <a:endParaRPr lang="en-US" sz="1100" b="1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-4.5%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-2.7%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5168451"/>
                  </a:ext>
                </a:extLst>
              </a:tr>
              <a:tr h="32960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Construction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40,073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39,959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41,136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41,840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43,768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</a:rPr>
                        <a:t>↑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9.2%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4.6%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381994"/>
                  </a:ext>
                </a:extLst>
              </a:tr>
              <a:tr h="32960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+mn-lt"/>
                        </a:rPr>
                        <a:t>Electricity, gas, steam and air conditioning supply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16,233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15,594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19,385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20,196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21,678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</a:rPr>
                        <a:t>↑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33.5%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7.3%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4027037"/>
                  </a:ext>
                </a:extLst>
              </a:tr>
              <a:tr h="32960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Trade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81,170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78,841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78,829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77,253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82,010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</a:rPr>
                        <a:t>↑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9.2%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6.2%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033207"/>
                  </a:ext>
                </a:extLst>
              </a:tr>
              <a:tr h="329608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+mn-lt"/>
                        </a:rPr>
                        <a:t>Transport and storage</a:t>
                      </a:r>
                      <a:endParaRPr lang="mk-MK" sz="1100" b="1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20,337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21,125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21,249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21,187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21,509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</a:rPr>
                        <a:t>↑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5.8%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1.5%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5980210"/>
                  </a:ext>
                </a:extLst>
              </a:tr>
              <a:tr h="329608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other</a:t>
                      </a:r>
                      <a:endParaRPr lang="mk-MK" sz="1100" b="1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44,573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45,495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46,672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44,483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46,062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</a:rPr>
                        <a:t>↑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3.3%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3.5%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5745895"/>
                  </a:ext>
                </a:extLst>
              </a:tr>
              <a:tr h="329608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1" u="sng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mk-MK" sz="1100" b="1" i="0" u="sng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sng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266,516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sng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264,049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sng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   271,108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sng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   267,891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</a:t>
                      </a:r>
                      <a:r>
                        <a:rPr lang="en-US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276,240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</a:rPr>
                        <a:t>↑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sng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3.6%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sng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3.1%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099036"/>
                  </a:ext>
                </a:extLst>
              </a:tr>
              <a:tr h="328553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🌳</a:t>
                      </a:r>
                      <a:r>
                        <a:rPr lang="en-US" sz="1100" b="0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i="0" u="none" strike="noStrike" kern="1200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Green Loans</a:t>
                      </a:r>
                      <a:endParaRPr lang="mk-MK" sz="1100" b="0" i="0" u="none" strike="noStrike" baseline="0" dirty="0">
                        <a:solidFill>
                          <a:srgbClr val="00FF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14,081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14,600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</a:rPr>
                        <a:t>          16,596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</a:rPr>
                        <a:t>          17,763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18,639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</a:rPr>
                        <a:t>↑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32.4%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4.9%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828792"/>
                  </a:ext>
                </a:extLst>
              </a:tr>
            </a:tbl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727A7C91-45C7-CE20-7AE7-B419F322BB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3774306"/>
              </p:ext>
            </p:extLst>
          </p:nvPr>
        </p:nvGraphicFramePr>
        <p:xfrm>
          <a:off x="7654249" y="843713"/>
          <a:ext cx="4572000" cy="273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13709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D7A1BCF-71F4-33E9-A69D-7A22AD17E2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717520"/>
              </p:ext>
            </p:extLst>
          </p:nvPr>
        </p:nvGraphicFramePr>
        <p:xfrm>
          <a:off x="6087131" y="1507578"/>
          <a:ext cx="5991002" cy="1686165"/>
        </p:xfrm>
        <a:graphic>
          <a:graphicData uri="http://schemas.openxmlformats.org/drawingml/2006/table">
            <a:tbl>
              <a:tblPr/>
              <a:tblGrid>
                <a:gridCol w="3018384">
                  <a:extLst>
                    <a:ext uri="{9D8B030D-6E8A-4147-A177-3AD203B41FA5}">
                      <a16:colId xmlns:a16="http://schemas.microsoft.com/office/drawing/2014/main" val="115898314"/>
                    </a:ext>
                  </a:extLst>
                </a:gridCol>
                <a:gridCol w="142993">
                  <a:extLst>
                    <a:ext uri="{9D8B030D-6E8A-4147-A177-3AD203B41FA5}">
                      <a16:colId xmlns:a16="http://schemas.microsoft.com/office/drawing/2014/main" val="660407425"/>
                    </a:ext>
                  </a:extLst>
                </a:gridCol>
                <a:gridCol w="1541657">
                  <a:extLst>
                    <a:ext uri="{9D8B030D-6E8A-4147-A177-3AD203B41FA5}">
                      <a16:colId xmlns:a16="http://schemas.microsoft.com/office/drawing/2014/main" val="600732323"/>
                    </a:ext>
                  </a:extLst>
                </a:gridCol>
                <a:gridCol w="1287968">
                  <a:extLst>
                    <a:ext uri="{9D8B030D-6E8A-4147-A177-3AD203B41FA5}">
                      <a16:colId xmlns:a16="http://schemas.microsoft.com/office/drawing/2014/main" val="3984499240"/>
                    </a:ext>
                  </a:extLst>
                </a:gridCol>
              </a:tblGrid>
              <a:tr h="50318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Indicators for the quality of credit portfolio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annual 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pp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quarterly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pp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4378773"/>
                  </a:ext>
                </a:extLst>
              </a:tr>
              <a:tr h="508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Non-performing loans</a:t>
                      </a:r>
                      <a:r>
                        <a:rPr lang="ru-RU" sz="10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/</a:t>
                      </a:r>
                      <a:r>
                        <a:rPr lang="en-GB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Total loans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k-MK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↓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-0.12%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-0.05%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6712209"/>
                  </a:ext>
                </a:extLst>
              </a:tr>
              <a:tr h="67414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baseline="0" dirty="0">
                          <a:solidFill>
                            <a:srgbClr val="002060"/>
                          </a:solidFill>
                        </a:rPr>
                        <a:t>NPL Coverage with impairment 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k-MK" sz="12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0.72%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0.67%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4090586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69EF027-A43A-ED7E-A80E-E0CFF95688CF}"/>
              </a:ext>
            </a:extLst>
          </p:cNvPr>
          <p:cNvSpPr/>
          <p:nvPr/>
        </p:nvSpPr>
        <p:spPr>
          <a:xfrm>
            <a:off x="370048" y="3842652"/>
            <a:ext cx="5564989" cy="2723561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numCol="1" rtlCol="0" anchor="ctr"/>
          <a:lstStyle/>
          <a:p>
            <a:pPr lvl="0">
              <a:buFont typeface="Wingdings" panose="05000000000000000000" pitchFamily="2" charset="2"/>
              <a:buChar char="ü"/>
              <a:defRPr/>
            </a:pPr>
            <a:r>
              <a:rPr lang="en-US" sz="1200" i="0" u="none" strike="noStrike" baseline="0" dirty="0">
                <a:solidFill>
                  <a:srgbClr val="002060"/>
                </a:solidFill>
                <a:effectLst/>
              </a:rPr>
              <a:t>Rate of non-performing loans</a:t>
            </a:r>
            <a:r>
              <a:rPr lang="ru-RU" sz="1200" i="0" u="none" strike="noStrike" baseline="0" dirty="0">
                <a:solidFill>
                  <a:srgbClr val="002060"/>
                </a:solidFill>
                <a:effectLst/>
              </a:rPr>
              <a:t> </a:t>
            </a:r>
            <a:r>
              <a:rPr lang="en-GB" sz="1200" i="1" dirty="0">
                <a:solidFill>
                  <a:srgbClr val="002060"/>
                </a:solidFill>
              </a:rPr>
              <a:t>2.</a:t>
            </a:r>
            <a:r>
              <a:rPr lang="mk-MK" sz="1200" i="1" dirty="0">
                <a:solidFill>
                  <a:srgbClr val="002060"/>
                </a:solidFill>
              </a:rPr>
              <a:t>77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%</a:t>
            </a:r>
            <a:r>
              <a:rPr kumimoji="0" lang="en-GB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lang="en-GB" sz="1200" i="1" dirty="0">
                <a:solidFill>
                  <a:srgbClr val="002060"/>
                </a:solidFill>
              </a:rPr>
              <a:t>reduced</a:t>
            </a:r>
            <a:r>
              <a:rPr lang="en-GB" sz="1200" dirty="0">
                <a:solidFill>
                  <a:srgbClr val="002060"/>
                </a:solidFill>
              </a:rPr>
              <a:t> </a:t>
            </a:r>
            <a:r>
              <a:rPr lang="en-US" sz="1200" dirty="0">
                <a:solidFill>
                  <a:srgbClr val="002060"/>
                </a:solidFill>
              </a:rPr>
              <a:t>by (-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0,</a:t>
            </a:r>
            <a:r>
              <a:rPr lang="mk-MK" sz="1200" i="1" dirty="0">
                <a:solidFill>
                  <a:srgbClr val="002060"/>
                </a:solidFill>
              </a:rPr>
              <a:t>12</a:t>
            </a:r>
            <a:r>
              <a:rPr lang="en-GB" sz="1200" i="1" dirty="0">
                <a:solidFill>
                  <a:srgbClr val="002060"/>
                </a:solidFill>
              </a:rPr>
              <a:t>)</a:t>
            </a:r>
            <a:r>
              <a:rPr kumimoji="0" lang="en-GB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pp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1200" dirty="0">
                <a:solidFill>
                  <a:srgbClr val="002060"/>
                </a:solidFill>
              </a:rPr>
              <a:t>annual and (-0.</a:t>
            </a:r>
            <a:r>
              <a:rPr lang="mk-MK" sz="1200" dirty="0">
                <a:solidFill>
                  <a:srgbClr val="002060"/>
                </a:solidFill>
              </a:rPr>
              <a:t>05</a:t>
            </a:r>
            <a:r>
              <a:rPr lang="en-US" sz="1200" dirty="0">
                <a:solidFill>
                  <a:srgbClr val="002060"/>
                </a:solidFill>
              </a:rPr>
              <a:t>)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GB" sz="1200" i="1" dirty="0">
                <a:solidFill>
                  <a:srgbClr val="002060"/>
                </a:solidFill>
              </a:rPr>
              <a:t>pp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1200" i="0" u="none" strike="noStrike" dirty="0">
                <a:solidFill>
                  <a:srgbClr val="002060"/>
                </a:solidFill>
                <a:effectLst/>
              </a:rPr>
              <a:t>quarterly, 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GB" sz="1200" dirty="0">
                <a:solidFill>
                  <a:srgbClr val="002060"/>
                </a:solidFill>
                <a:latin typeface="Calibri" panose="020F0502020204030204"/>
              </a:rPr>
              <a:t>participation of </a:t>
            </a:r>
            <a:r>
              <a:rPr lang="en-GB" sz="1200" dirty="0">
                <a:solidFill>
                  <a:srgbClr val="002060"/>
                </a:solidFill>
              </a:rPr>
              <a:t>NPL ,households</a:t>
            </a:r>
            <a:r>
              <a:rPr lang="mk-MK" sz="1200" dirty="0">
                <a:solidFill>
                  <a:srgbClr val="002060"/>
                </a:solidFill>
              </a:rPr>
              <a:t> 3</a:t>
            </a:r>
            <a:r>
              <a:rPr lang="en-GB" sz="1200" dirty="0">
                <a:solidFill>
                  <a:srgbClr val="002060"/>
                </a:solidFill>
              </a:rPr>
              <a:t>5</a:t>
            </a:r>
            <a:r>
              <a:rPr lang="mk-MK" sz="1200" dirty="0">
                <a:solidFill>
                  <a:srgbClr val="002060"/>
                </a:solidFill>
              </a:rPr>
              <a:t>%, </a:t>
            </a:r>
            <a:r>
              <a:rPr lang="en-US" sz="1200" dirty="0">
                <a:solidFill>
                  <a:srgbClr val="002060"/>
                </a:solidFill>
              </a:rPr>
              <a:t>non-financial companies </a:t>
            </a:r>
            <a:r>
              <a:rPr lang="mk-MK" sz="1200" dirty="0">
                <a:solidFill>
                  <a:srgbClr val="002060"/>
                </a:solidFill>
              </a:rPr>
              <a:t>64</a:t>
            </a:r>
            <a:r>
              <a:rPr lang="mk-MK" sz="1200" dirty="0">
                <a:solidFill>
                  <a:srgbClr val="002060"/>
                </a:solidFill>
                <a:latin typeface="Calibri" panose="020F0502020204030204"/>
              </a:rPr>
              <a:t>% </a:t>
            </a:r>
            <a:endParaRPr kumimoji="0" lang="mk-MK" sz="120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defRPr/>
            </a:pPr>
            <a:r>
              <a:rPr lang="en-GB" sz="1200" b="1" dirty="0">
                <a:solidFill>
                  <a:srgbClr val="FF99FF"/>
                </a:solidFill>
                <a:latin typeface="Calibri" panose="020F0502020204030204"/>
              </a:rPr>
              <a:t>EUROZONE</a:t>
            </a:r>
            <a:r>
              <a:rPr lang="mk-MK" sz="1200" b="1" dirty="0">
                <a:solidFill>
                  <a:srgbClr val="FF99FF"/>
                </a:solidFill>
                <a:latin typeface="Calibri" panose="020F0502020204030204"/>
              </a:rPr>
              <a:t> </a:t>
            </a:r>
            <a:r>
              <a:rPr kumimoji="0" lang="mk-MK" sz="12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2,30%</a:t>
            </a:r>
            <a:endParaRPr kumimoji="0" lang="en-GB" sz="1200" b="1" u="none" strike="noStrike" kern="1200" cap="none" spc="0" normalizeH="0" baseline="0" noProof="0" dirty="0">
              <a:ln>
                <a:noFill/>
              </a:ln>
              <a:solidFill>
                <a:srgbClr val="FF99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GB" sz="1200" i="0" u="none" strike="noStrike" baseline="0" dirty="0">
                <a:solidFill>
                  <a:srgbClr val="002060"/>
                </a:solidFill>
              </a:rPr>
              <a:t>NPL Coverage - Coverage of non-performing loans with impairment </a:t>
            </a:r>
            <a:r>
              <a:rPr lang="ru-RU" sz="1200" dirty="0">
                <a:solidFill>
                  <a:srgbClr val="002060"/>
                </a:solidFill>
              </a:rPr>
              <a:t>(</a:t>
            </a:r>
            <a:r>
              <a:rPr lang="en-US" sz="1200" i="0" u="none" strike="noStrike" baseline="0" dirty="0">
                <a:solidFill>
                  <a:srgbClr val="002060"/>
                </a:solidFill>
              </a:rPr>
              <a:t>non-financial companies</a:t>
            </a:r>
            <a:r>
              <a:rPr lang="ru-RU" sz="1200" dirty="0">
                <a:solidFill>
                  <a:srgbClr val="002060"/>
                </a:solidFill>
              </a:rPr>
              <a:t>)</a:t>
            </a:r>
            <a:r>
              <a:rPr lang="en-GB" sz="1200" dirty="0">
                <a:solidFill>
                  <a:srgbClr val="002060"/>
                </a:solidFill>
              </a:rPr>
              <a:t> </a:t>
            </a:r>
            <a:r>
              <a:rPr lang="mk-MK" sz="1200" i="1" dirty="0">
                <a:solidFill>
                  <a:srgbClr val="002060"/>
                </a:solidFill>
              </a:rPr>
              <a:t>70,10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%</a:t>
            </a:r>
            <a:r>
              <a:rPr kumimoji="0" lang="en-GB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increased</a:t>
            </a:r>
            <a:r>
              <a:rPr lang="en-US" sz="1200" dirty="0">
                <a:solidFill>
                  <a:srgbClr val="002060"/>
                </a:solidFill>
              </a:rPr>
              <a:t> by </a:t>
            </a:r>
            <a:r>
              <a:rPr lang="mk-MK" sz="1200" dirty="0">
                <a:solidFill>
                  <a:srgbClr val="002060"/>
                </a:solidFill>
              </a:rPr>
              <a:t>0,72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GB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pp </a:t>
            </a:r>
            <a:r>
              <a:rPr lang="en-US" sz="1200" dirty="0">
                <a:solidFill>
                  <a:srgbClr val="002060"/>
                </a:solidFill>
              </a:rPr>
              <a:t>annual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GB" sz="1200" i="1" dirty="0">
                <a:solidFill>
                  <a:srgbClr val="002060"/>
                </a:solidFill>
              </a:rPr>
              <a:t>or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GB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0,67 </a:t>
            </a:r>
            <a:r>
              <a:rPr kumimoji="0" lang="en-US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pp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1200" i="0" u="none" strike="noStrike" dirty="0">
                <a:solidFill>
                  <a:srgbClr val="002060"/>
                </a:solidFill>
                <a:effectLst/>
              </a:rPr>
              <a:t>quarterly</a:t>
            </a:r>
          </a:p>
          <a:p>
            <a:pPr>
              <a:defRPr/>
            </a:pPr>
            <a:r>
              <a:rPr lang="en-GB" sz="1200" b="1" dirty="0">
                <a:solidFill>
                  <a:srgbClr val="FF99FF"/>
                </a:solidFill>
                <a:latin typeface="Calibri" panose="020F0502020204030204"/>
              </a:rPr>
              <a:t>EUROZONE</a:t>
            </a:r>
            <a:r>
              <a:rPr kumimoji="0" lang="mk-MK" sz="12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</a:t>
            </a:r>
            <a:r>
              <a:rPr kumimoji="0" lang="en-GB" sz="12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</a:t>
            </a:r>
            <a:r>
              <a:rPr kumimoji="0" lang="mk-MK" sz="12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r>
              <a:rPr kumimoji="0" lang="en-GB" sz="12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  <a:r>
              <a:rPr kumimoji="0" lang="mk-MK" sz="12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  <a:endParaRPr kumimoji="0" lang="en-US" sz="1200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ea typeface="+mn-ea"/>
              <a:cs typeface="+mn-cs"/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mk-MK" sz="1200" dirty="0">
              <a:solidFill>
                <a:schemeClr val="bg1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200" dirty="0">
                <a:solidFill>
                  <a:schemeClr val="bg1"/>
                </a:solidFill>
              </a:rPr>
              <a:t>Source</a:t>
            </a:r>
            <a:r>
              <a:rPr lang="en-US" sz="1200" dirty="0">
                <a:solidFill>
                  <a:schemeClr val="bg1"/>
                </a:solidFill>
              </a:rPr>
              <a:t>: NBRM</a:t>
            </a:r>
            <a:r>
              <a:rPr lang="mk-MK" sz="1200" dirty="0">
                <a:solidFill>
                  <a:schemeClr val="bg1"/>
                </a:solidFill>
              </a:rPr>
              <a:t>, </a:t>
            </a:r>
            <a:r>
              <a:rPr lang="en-GB" sz="1200" dirty="0">
                <a:solidFill>
                  <a:schemeClr val="bg1"/>
                </a:solidFill>
              </a:rPr>
              <a:t>REPORT ON RISKS IN THE BANKING SYSTEM OF THE REPUBLIC OF MACEDONIA</a:t>
            </a:r>
            <a:r>
              <a:rPr lang="mk-MK" sz="1200" dirty="0">
                <a:solidFill>
                  <a:schemeClr val="bg1"/>
                </a:solidFill>
              </a:rPr>
              <a:t>, </a:t>
            </a:r>
            <a:r>
              <a:rPr lang="en-GB" sz="1200" dirty="0">
                <a:solidFill>
                  <a:schemeClr val="bg1"/>
                </a:solidFill>
              </a:rPr>
              <a:t>Indicators on the</a:t>
            </a:r>
            <a:r>
              <a:rPr lang="mk-MK" sz="1200" dirty="0">
                <a:solidFill>
                  <a:schemeClr val="bg1"/>
                </a:solidFill>
              </a:rPr>
              <a:t> </a:t>
            </a:r>
            <a:r>
              <a:rPr lang="en-GB" sz="1200" dirty="0">
                <a:solidFill>
                  <a:schemeClr val="bg1"/>
                </a:solidFill>
              </a:rPr>
              <a:t>banking system, annex 5</a:t>
            </a:r>
            <a:endParaRPr lang="mk-MK" sz="1200" dirty="0">
              <a:solidFill>
                <a:schemeClr val="bg1"/>
              </a:solidFill>
            </a:endParaRPr>
          </a:p>
          <a:p>
            <a:pPr algn="just" fontAlgn="t"/>
            <a:r>
              <a:rPr lang="en-GB" sz="1200" dirty="0">
                <a:solidFill>
                  <a:schemeClr val="bg1"/>
                </a:solidFill>
              </a:rPr>
              <a:t>NBRM, ANNUAL REPORT 2023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200" b="0" i="0" u="none" strike="noStrike" dirty="0">
                <a:solidFill>
                  <a:schemeClr val="bg1"/>
                </a:solidFill>
                <a:effectLst/>
              </a:rPr>
              <a:t>European Central Bank</a:t>
            </a:r>
            <a:r>
              <a:rPr lang="ru-RU" sz="1200" b="1" dirty="0">
                <a:solidFill>
                  <a:schemeClr val="bg1"/>
                </a:solidFill>
              </a:rPr>
              <a:t>│</a:t>
            </a:r>
            <a:r>
              <a:rPr lang="en-GB" sz="1200" b="0" i="0" u="none" strike="noStrike" dirty="0">
                <a:solidFill>
                  <a:schemeClr val="bg1"/>
                </a:solidFill>
                <a:effectLst/>
              </a:rPr>
              <a:t>Banking supervision</a:t>
            </a:r>
            <a:endParaRPr lang="en-GB" sz="1200" i="1" dirty="0">
              <a:solidFill>
                <a:schemeClr val="bg1"/>
              </a:solidFill>
            </a:endParaRPr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E632287D-17E2-74EC-CBDF-7D3A95CE0945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ED9E69CF-237F-CAB6-74E4-9B72F59E1608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A88640A-48F3-99A6-8229-E0C142A12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pPr algn="l"/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Loans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B459F6-FA60-9DAF-F9D9-CF5BA3AC89AB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b="1" dirty="0">
                <a:solidFill>
                  <a:srgbClr val="002060"/>
                </a:solidFill>
              </a:rPr>
              <a:t>4Q 2023</a:t>
            </a:r>
            <a:endParaRPr lang="en-US" sz="1000" b="1" dirty="0">
              <a:solidFill>
                <a:srgbClr val="002060"/>
              </a:solidFill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D70D28E-96EB-4C89-C578-932D5465B0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7896933"/>
              </p:ext>
            </p:extLst>
          </p:nvPr>
        </p:nvGraphicFramePr>
        <p:xfrm>
          <a:off x="6599583" y="3664257"/>
          <a:ext cx="502266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2B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7047456"/>
              </p:ext>
            </p:extLst>
          </p:nvPr>
        </p:nvGraphicFramePr>
        <p:xfrm>
          <a:off x="478863" y="1158049"/>
          <a:ext cx="5456174" cy="2506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F906824-91F3-9605-E8D6-1C9453072A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2436775"/>
              </p:ext>
            </p:extLst>
          </p:nvPr>
        </p:nvGraphicFramePr>
        <p:xfrm>
          <a:off x="6256965" y="4190020"/>
          <a:ext cx="5830037" cy="2320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36893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5238740" y="3844900"/>
            <a:ext cx="6720973" cy="2390560"/>
          </a:xfrm>
          <a:prstGeom prst="roundRect">
            <a:avLst>
              <a:gd name="adj" fmla="val 20745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numCol="2" anchor="ctr">
            <a:normAutofit lnSpcReduction="10000"/>
          </a:bodyPr>
          <a:lstStyle/>
          <a:p>
            <a:pPr algn="just" fontAlgn="t">
              <a:lnSpc>
                <a:spcPct val="100000"/>
              </a:lnSpc>
              <a:spcBef>
                <a:spcPts val="0"/>
              </a:spcBef>
            </a:pPr>
            <a:endParaRPr lang="en-GB" sz="1200" dirty="0">
              <a:solidFill>
                <a:srgbClr val="002060"/>
              </a:solidFill>
            </a:endParaRP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en-GB" sz="1200" dirty="0">
                <a:solidFill>
                  <a:srgbClr val="002060"/>
                </a:solidFill>
              </a:rPr>
              <a:t>In the structure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en-GB" sz="1200" dirty="0">
                <a:solidFill>
                  <a:srgbClr val="002060"/>
                </a:solidFill>
              </a:rPr>
              <a:t> of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en-GB" sz="1200" dirty="0">
                <a:solidFill>
                  <a:srgbClr val="002060"/>
                </a:solidFill>
              </a:rPr>
              <a:t>liabilities, the </a:t>
            </a:r>
            <a:r>
              <a:rPr lang="en-US" sz="1200" dirty="0">
                <a:solidFill>
                  <a:srgbClr val="002060"/>
                </a:solidFill>
              </a:rPr>
              <a:t>deposits amount </a:t>
            </a:r>
            <a:r>
              <a:rPr lang="en-US" sz="1200" b="0" i="0" u="none" strike="noStrike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en-US" sz="1200" dirty="0">
                <a:solidFill>
                  <a:srgbClr val="002060"/>
                </a:solidFill>
              </a:rPr>
              <a:t>539.602</a:t>
            </a:r>
            <a:r>
              <a:rPr lang="en-US" sz="1200" b="0" i="0" u="none" strike="noStrike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en-GB" sz="1200" dirty="0">
                <a:solidFill>
                  <a:srgbClr val="002060"/>
                </a:solidFill>
              </a:rPr>
              <a:t>Mio. DEN </a:t>
            </a:r>
            <a:r>
              <a:rPr lang="en-US" sz="1200" dirty="0">
                <a:solidFill>
                  <a:srgbClr val="002060"/>
                </a:solidFill>
              </a:rPr>
              <a:t>are dominant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en-GB" sz="1200" dirty="0">
                <a:solidFill>
                  <a:srgbClr val="002060"/>
                </a:solidFill>
              </a:rPr>
              <a:t> that participate by</a:t>
            </a:r>
            <a:r>
              <a:rPr lang="ru-RU" sz="1200" dirty="0">
                <a:solidFill>
                  <a:srgbClr val="002060"/>
                </a:solidFill>
              </a:rPr>
              <a:t> 7</a:t>
            </a:r>
            <a:r>
              <a:rPr lang="en-GB" sz="1200" dirty="0">
                <a:solidFill>
                  <a:srgbClr val="002060"/>
                </a:solidFill>
              </a:rPr>
              <a:t>3</a:t>
            </a:r>
            <a:r>
              <a:rPr lang="ru-RU" sz="1200" dirty="0">
                <a:solidFill>
                  <a:srgbClr val="002060"/>
                </a:solidFill>
              </a:rPr>
              <a:t>%</a:t>
            </a:r>
            <a:r>
              <a:rPr lang="en-GB" sz="1200" dirty="0">
                <a:solidFill>
                  <a:srgbClr val="002060"/>
                </a:solidFill>
              </a:rPr>
              <a:t>, regarding previous year are </a:t>
            </a:r>
            <a:r>
              <a:rPr lang="en-US" sz="1200" dirty="0">
                <a:solidFill>
                  <a:srgbClr val="002060"/>
                </a:solidFill>
              </a:rPr>
              <a:t>increased by 9.2</a:t>
            </a:r>
            <a:r>
              <a:rPr lang="en-GB" sz="1200" dirty="0">
                <a:solidFill>
                  <a:srgbClr val="002060"/>
                </a:solidFill>
              </a:rPr>
              <a:t>% or 4.5</a:t>
            </a:r>
            <a:r>
              <a:rPr lang="ru-RU" sz="1200" dirty="0">
                <a:solidFill>
                  <a:srgbClr val="002060"/>
                </a:solidFill>
              </a:rPr>
              <a:t>% </a:t>
            </a:r>
            <a:r>
              <a:rPr lang="en-US" sz="1200" i="0" u="none" strike="noStrike" dirty="0">
                <a:solidFill>
                  <a:srgbClr val="002060"/>
                </a:solidFill>
                <a:effectLst/>
              </a:rPr>
              <a:t>quarterly</a:t>
            </a:r>
            <a:endParaRPr lang="en-GB" sz="1200" dirty="0">
              <a:solidFill>
                <a:srgbClr val="002060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ru-RU" sz="1200" dirty="0">
              <a:solidFill>
                <a:srgbClr val="002060"/>
              </a:solidFill>
            </a:endParaRP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en-GB" sz="1200" dirty="0">
                <a:solidFill>
                  <a:srgbClr val="002060"/>
                </a:solidFill>
                <a:ea typeface="+mj-ea"/>
                <a:cs typeface="Arial" pitchFamily="34" charset="0"/>
              </a:rPr>
              <a:t>Capital</a:t>
            </a: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Arial" pitchFamily="34" charset="0"/>
              </a:rPr>
              <a:t> &amp; reserves amount 92.910</a:t>
            </a:r>
            <a:r>
              <a:rPr lang="en-GB" sz="1200" dirty="0">
                <a:solidFill>
                  <a:srgbClr val="002060"/>
                </a:solidFill>
              </a:rPr>
              <a:t> Mio. DEN., </a:t>
            </a: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Arial" pitchFamily="34" charset="0"/>
              </a:rPr>
              <a:t>participate with 13</a:t>
            </a:r>
            <a:r>
              <a:rPr lang="ru-RU" sz="1200" dirty="0">
                <a:solidFill>
                  <a:srgbClr val="002060"/>
                </a:solidFill>
              </a:rPr>
              <a:t>%</a:t>
            </a:r>
            <a:r>
              <a:rPr lang="en-GB" sz="1200" dirty="0">
                <a:solidFill>
                  <a:srgbClr val="002060"/>
                </a:solidFill>
              </a:rPr>
              <a:t>, </a:t>
            </a:r>
            <a:r>
              <a:rPr lang="en-US" sz="1200" dirty="0">
                <a:solidFill>
                  <a:srgbClr val="002060"/>
                </a:solidFill>
              </a:rPr>
              <a:t>increased by 10.1</a:t>
            </a:r>
            <a:r>
              <a:rPr lang="ru-RU" sz="1200" dirty="0">
                <a:solidFill>
                  <a:srgbClr val="002060"/>
                </a:solidFill>
              </a:rPr>
              <a:t>%</a:t>
            </a:r>
            <a:r>
              <a:rPr lang="en-GB" sz="1200" dirty="0">
                <a:solidFill>
                  <a:srgbClr val="002060"/>
                </a:solidFill>
              </a:rPr>
              <a:t> </a:t>
            </a:r>
            <a:r>
              <a:rPr lang="en-US" sz="1200" dirty="0">
                <a:solidFill>
                  <a:srgbClr val="002060"/>
                </a:solidFill>
              </a:rPr>
              <a:t>annual, or 0.4</a:t>
            </a:r>
            <a:r>
              <a:rPr lang="ru-RU" sz="1200" dirty="0">
                <a:solidFill>
                  <a:srgbClr val="002060"/>
                </a:solidFill>
              </a:rPr>
              <a:t>%</a:t>
            </a:r>
            <a:r>
              <a:rPr lang="en-US" sz="1200" dirty="0">
                <a:solidFill>
                  <a:srgbClr val="002060"/>
                </a:solidFill>
              </a:rPr>
              <a:t> quarterly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ru-RU" sz="1200" dirty="0">
              <a:solidFill>
                <a:srgbClr val="002060"/>
              </a:solidFill>
            </a:endParaRP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solidFill>
                  <a:srgbClr val="002060"/>
                </a:solidFill>
              </a:rPr>
              <a:t>Capital adequacy ratio  is</a:t>
            </a:r>
            <a:r>
              <a:rPr lang="ru-RU" sz="1200" dirty="0">
                <a:solidFill>
                  <a:srgbClr val="002060"/>
                </a:solidFill>
              </a:rPr>
              <a:t> 1</a:t>
            </a:r>
            <a:r>
              <a:rPr lang="en-GB" sz="1200" dirty="0">
                <a:solidFill>
                  <a:srgbClr val="002060"/>
                </a:solidFill>
              </a:rPr>
              <a:t>8,10</a:t>
            </a:r>
            <a:r>
              <a:rPr lang="ru-RU" sz="1200" dirty="0">
                <a:solidFill>
                  <a:srgbClr val="002060"/>
                </a:solidFill>
              </a:rPr>
              <a:t>% </a:t>
            </a:r>
            <a:r>
              <a:rPr lang="en-GB" sz="1200" dirty="0">
                <a:solidFill>
                  <a:srgbClr val="002060"/>
                </a:solidFill>
              </a:rPr>
              <a:t> and regarding previous year is </a:t>
            </a:r>
            <a:r>
              <a:rPr lang="en-US" sz="1200" dirty="0">
                <a:solidFill>
                  <a:srgbClr val="002060"/>
                </a:solidFill>
              </a:rPr>
              <a:t>increased by  </a:t>
            </a:r>
            <a:r>
              <a:rPr lang="ru-RU" sz="1200" dirty="0">
                <a:solidFill>
                  <a:srgbClr val="002060"/>
                </a:solidFill>
              </a:rPr>
              <a:t>0,</a:t>
            </a:r>
            <a:r>
              <a:rPr lang="en-GB" sz="1200" dirty="0">
                <a:solidFill>
                  <a:srgbClr val="002060"/>
                </a:solidFill>
              </a:rPr>
              <a:t>4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en-GB" sz="1200" dirty="0">
                <a:solidFill>
                  <a:srgbClr val="002060"/>
                </a:solidFill>
              </a:rPr>
              <a:t>pp annual, or (-0.3) pp </a:t>
            </a:r>
            <a:r>
              <a:rPr lang="en-US" sz="1200" dirty="0">
                <a:solidFill>
                  <a:srgbClr val="002060"/>
                </a:solidFill>
              </a:rPr>
              <a:t>quarterly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en-GB" sz="1200" dirty="0">
                <a:solidFill>
                  <a:srgbClr val="002060"/>
                </a:solidFill>
              </a:rPr>
              <a:t>and likewise indicates on the capacity and coverage of the risks from Banks activity as well as stabile level on Banking sector solvency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en-GB" sz="1200" b="1" dirty="0">
                <a:solidFill>
                  <a:srgbClr val="FF99FF"/>
                </a:solidFill>
                <a:latin typeface="Calibri" panose="020F0502020204030204"/>
              </a:rPr>
              <a:t>EUROZONE</a:t>
            </a:r>
            <a:r>
              <a:rPr lang="mk-MK" sz="1200" b="1" dirty="0">
                <a:solidFill>
                  <a:srgbClr val="FF99FF"/>
                </a:solidFill>
                <a:latin typeface="Calibri" panose="020F0502020204030204"/>
              </a:rPr>
              <a:t> 15,73</a:t>
            </a:r>
            <a:r>
              <a:rPr kumimoji="0" lang="mk-MK" sz="12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  <a:endParaRPr kumimoji="0" lang="en-GB" sz="1200" b="1" u="none" strike="noStrike" kern="1200" cap="none" spc="0" normalizeH="0" baseline="0" noProof="0" dirty="0">
              <a:ln>
                <a:noFill/>
              </a:ln>
              <a:solidFill>
                <a:srgbClr val="FF99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endParaRPr lang="en-GB" sz="800" dirty="0">
              <a:solidFill>
                <a:srgbClr val="002060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b="1" dirty="0">
                <a:solidFill>
                  <a:srgbClr val="002060"/>
                </a:solidFill>
              </a:rPr>
              <a:t>Source</a:t>
            </a:r>
            <a:r>
              <a:rPr lang="en-US" sz="1000" b="1" dirty="0">
                <a:solidFill>
                  <a:srgbClr val="002060"/>
                </a:solidFill>
              </a:rPr>
              <a:t>:</a:t>
            </a:r>
            <a:r>
              <a:rPr lang="en-GB" sz="1000" b="1" dirty="0">
                <a:solidFill>
                  <a:srgbClr val="002060"/>
                </a:solidFill>
              </a:rPr>
              <a:t> NBRM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b="1" dirty="0">
                <a:solidFill>
                  <a:srgbClr val="002060"/>
                </a:solidFill>
              </a:rPr>
              <a:t>REPORT ON RISKS IN THE BANKING SYSTEM OF THE REPUBLIC OF MACEDONIA </a:t>
            </a:r>
            <a:r>
              <a:rPr lang="mk-MK" sz="1000" b="1" dirty="0">
                <a:solidFill>
                  <a:srgbClr val="002060"/>
                </a:solidFill>
              </a:rPr>
              <a:t> 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b="1" dirty="0">
                <a:solidFill>
                  <a:srgbClr val="002060"/>
                </a:solidFill>
              </a:rPr>
              <a:t>Indicators on the</a:t>
            </a:r>
            <a:r>
              <a:rPr lang="mk-MK" sz="1000" b="1" dirty="0">
                <a:solidFill>
                  <a:srgbClr val="002060"/>
                </a:solidFill>
              </a:rPr>
              <a:t> </a:t>
            </a:r>
            <a:r>
              <a:rPr lang="en-GB" sz="1000" b="1" dirty="0">
                <a:solidFill>
                  <a:srgbClr val="002060"/>
                </a:solidFill>
              </a:rPr>
              <a:t>banking system 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b="0" i="0" u="none" strike="noStrike" dirty="0">
                <a:solidFill>
                  <a:srgbClr val="002060"/>
                </a:solidFill>
                <a:effectLst/>
              </a:rPr>
              <a:t>European Central Bank</a:t>
            </a:r>
            <a:r>
              <a:rPr lang="ru-RU" sz="1000" b="1" dirty="0">
                <a:solidFill>
                  <a:srgbClr val="002060"/>
                </a:solidFill>
              </a:rPr>
              <a:t>│</a:t>
            </a:r>
            <a:r>
              <a:rPr lang="en-GB" sz="1000" b="0" i="0" u="none" strike="noStrike" dirty="0">
                <a:solidFill>
                  <a:srgbClr val="002060"/>
                </a:solidFill>
                <a:effectLst/>
              </a:rPr>
              <a:t>Banking supervision</a:t>
            </a:r>
            <a:r>
              <a:rPr lang="en-GB" sz="1000" dirty="0">
                <a:solidFill>
                  <a:srgbClr val="002060"/>
                </a:solidFill>
              </a:rPr>
              <a:t> </a:t>
            </a:r>
            <a:endParaRPr lang="en-GB" sz="1200" dirty="0">
              <a:solidFill>
                <a:srgbClr val="002060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4EC46BD-C29B-DA76-7C6D-89BED187C0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953410"/>
              </p:ext>
            </p:extLst>
          </p:nvPr>
        </p:nvGraphicFramePr>
        <p:xfrm>
          <a:off x="290351" y="900857"/>
          <a:ext cx="7010103" cy="1990746"/>
        </p:xfrm>
        <a:graphic>
          <a:graphicData uri="http://schemas.openxmlformats.org/drawingml/2006/table">
            <a:tbl>
              <a:tblPr/>
              <a:tblGrid>
                <a:gridCol w="1317644">
                  <a:extLst>
                    <a:ext uri="{9D8B030D-6E8A-4147-A177-3AD203B41FA5}">
                      <a16:colId xmlns:a16="http://schemas.microsoft.com/office/drawing/2014/main" val="2371310569"/>
                    </a:ext>
                  </a:extLst>
                </a:gridCol>
                <a:gridCol w="705056">
                  <a:extLst>
                    <a:ext uri="{9D8B030D-6E8A-4147-A177-3AD203B41FA5}">
                      <a16:colId xmlns:a16="http://schemas.microsoft.com/office/drawing/2014/main" val="1970483407"/>
                    </a:ext>
                  </a:extLst>
                </a:gridCol>
                <a:gridCol w="705056">
                  <a:extLst>
                    <a:ext uri="{9D8B030D-6E8A-4147-A177-3AD203B41FA5}">
                      <a16:colId xmlns:a16="http://schemas.microsoft.com/office/drawing/2014/main" val="1551145318"/>
                    </a:ext>
                  </a:extLst>
                </a:gridCol>
                <a:gridCol w="705056">
                  <a:extLst>
                    <a:ext uri="{9D8B030D-6E8A-4147-A177-3AD203B41FA5}">
                      <a16:colId xmlns:a16="http://schemas.microsoft.com/office/drawing/2014/main" val="1757271263"/>
                    </a:ext>
                  </a:extLst>
                </a:gridCol>
                <a:gridCol w="705056">
                  <a:extLst>
                    <a:ext uri="{9D8B030D-6E8A-4147-A177-3AD203B41FA5}">
                      <a16:colId xmlns:a16="http://schemas.microsoft.com/office/drawing/2014/main" val="3876938482"/>
                    </a:ext>
                  </a:extLst>
                </a:gridCol>
                <a:gridCol w="705056">
                  <a:extLst>
                    <a:ext uri="{9D8B030D-6E8A-4147-A177-3AD203B41FA5}">
                      <a16:colId xmlns:a16="http://schemas.microsoft.com/office/drawing/2014/main" val="1313843904"/>
                    </a:ext>
                  </a:extLst>
                </a:gridCol>
                <a:gridCol w="312073">
                  <a:extLst>
                    <a:ext uri="{9D8B030D-6E8A-4147-A177-3AD203B41FA5}">
                      <a16:colId xmlns:a16="http://schemas.microsoft.com/office/drawing/2014/main" val="3207654719"/>
                    </a:ext>
                  </a:extLst>
                </a:gridCol>
                <a:gridCol w="927553">
                  <a:extLst>
                    <a:ext uri="{9D8B030D-6E8A-4147-A177-3AD203B41FA5}">
                      <a16:colId xmlns:a16="http://schemas.microsoft.com/office/drawing/2014/main" val="1288476619"/>
                    </a:ext>
                  </a:extLst>
                </a:gridCol>
                <a:gridCol w="927553">
                  <a:extLst>
                    <a:ext uri="{9D8B030D-6E8A-4147-A177-3AD203B41FA5}">
                      <a16:colId xmlns:a16="http://schemas.microsoft.com/office/drawing/2014/main" val="2443439902"/>
                    </a:ext>
                  </a:extLst>
                </a:gridCol>
              </a:tblGrid>
              <a:tr h="54391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dirty="0">
                          <a:solidFill>
                            <a:srgbClr val="002060"/>
                          </a:solidFill>
                          <a:effectLst/>
                        </a:rPr>
                        <a:t>Liability's structure</a:t>
                      </a:r>
                      <a:endParaRPr lang="en-US" sz="8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 fontAlgn="ctr"/>
                      <a:endParaRPr lang="mk-MK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12/2022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</a:t>
                      </a:r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</a:t>
                      </a:r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</a:t>
                      </a: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</a:t>
                      </a:r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12/202</a:t>
                      </a:r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annual 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quarterly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681012"/>
                  </a:ext>
                </a:extLst>
              </a:tr>
              <a:tr h="42193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Deposits'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493,955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490.137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509,826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516,317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539,602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252192"/>
                  </a:ext>
                </a:extLst>
              </a:tr>
              <a:tr h="319951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Capital &amp; reserves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84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36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87.996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89,731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92,561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92,910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224086"/>
                  </a:ext>
                </a:extLst>
              </a:tr>
              <a:tr h="31995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Other liabilities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105,939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 97,758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99,503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94,911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114,227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20.4%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667135"/>
                  </a:ext>
                </a:extLst>
              </a:tr>
              <a:tr h="319951"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mk-MK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684,255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675,891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699,060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703,78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746,739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158813"/>
                  </a:ext>
                </a:extLst>
              </a:tr>
            </a:tbl>
          </a:graphicData>
        </a:graphic>
      </p:graphicFrame>
      <p:sp>
        <p:nvSpPr>
          <p:cNvPr id="19" name="object 8">
            <a:extLst>
              <a:ext uri="{FF2B5EF4-FFF2-40B4-BE49-F238E27FC236}">
                <a16:creationId xmlns:a16="http://schemas.microsoft.com/office/drawing/2014/main" id="{0C4D0599-CEE9-5E87-D97F-A52A22A29460}"/>
              </a:ext>
            </a:extLst>
          </p:cNvPr>
          <p:cNvSpPr/>
          <p:nvPr/>
        </p:nvSpPr>
        <p:spPr>
          <a:xfrm>
            <a:off x="11237843" y="78298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715D85-624E-8F0B-994A-DC288FC69245}"/>
              </a:ext>
            </a:extLst>
          </p:cNvPr>
          <p:cNvSpPr txBox="1"/>
          <p:nvPr/>
        </p:nvSpPr>
        <p:spPr>
          <a:xfrm>
            <a:off x="3933450" y="573411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</a:rPr>
              <a:t>in millions of </a:t>
            </a:r>
            <a:r>
              <a:rPr lang="en-GB" sz="1000" dirty="0">
                <a:solidFill>
                  <a:srgbClr val="002060"/>
                </a:solidFill>
              </a:rPr>
              <a:t>denars</a:t>
            </a:r>
            <a:endParaRPr lang="en-US" sz="1000"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E631A3BC-FCCF-7F0B-5DEF-31B90D35017B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C00697B-99CD-F4A4-32F7-361006FAB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pPr algn="l"/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Liability’s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FBA31E-0F8F-D2F4-8EB5-F7AA8184DF97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b="1" dirty="0">
                <a:solidFill>
                  <a:srgbClr val="002060"/>
                </a:solidFill>
              </a:rPr>
              <a:t>4Q 2023</a:t>
            </a:r>
            <a:endParaRPr lang="en-US" sz="1000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2B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7163732"/>
              </p:ext>
            </p:extLst>
          </p:nvPr>
        </p:nvGraphicFramePr>
        <p:xfrm>
          <a:off x="290351" y="3819407"/>
          <a:ext cx="4520188" cy="2390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0000000-0008-0000-2C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3478636"/>
              </p:ext>
            </p:extLst>
          </p:nvPr>
        </p:nvGraphicFramePr>
        <p:xfrm>
          <a:off x="7427743" y="838201"/>
          <a:ext cx="4659259" cy="2884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78354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7500730" y="956319"/>
            <a:ext cx="4428672" cy="1804351"/>
          </a:xfrm>
          <a:prstGeom prst="roundRect">
            <a:avLst>
              <a:gd name="adj" fmla="val 20745"/>
            </a:avLst>
          </a:prstGeom>
          <a:solidFill>
            <a:schemeClr val="accent1"/>
          </a:solidFill>
          <a:ln w="9525" algn="ctr">
            <a:solidFill>
              <a:srgbClr val="FF99CC"/>
            </a:solidFill>
            <a:round/>
            <a:headEnd/>
            <a:tailEnd/>
          </a:ln>
        </p:spPr>
        <p:txBody>
          <a:bodyPr wrap="none" numCol="2" anchor="ctr">
            <a:noAutofit/>
          </a:bodyPr>
          <a:lstStyle/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ru-RU" sz="1100" dirty="0">
              <a:solidFill>
                <a:schemeClr val="bg1"/>
              </a:solidFill>
            </a:endParaRPr>
          </a:p>
          <a:p>
            <a:pPr lvl="1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100" dirty="0">
                <a:solidFill>
                  <a:schemeClr val="bg1"/>
                </a:solidFill>
              </a:rPr>
              <a:t>Deposits from </a:t>
            </a:r>
            <a:r>
              <a:rPr lang="en-US" sz="1100" dirty="0">
                <a:solidFill>
                  <a:schemeClr val="bg1"/>
                </a:solidFill>
              </a:rPr>
              <a:t>h</a:t>
            </a:r>
            <a:r>
              <a:rPr lang="en-US" sz="1100" i="0" u="none" strike="noStrike" baseline="0" dirty="0">
                <a:solidFill>
                  <a:schemeClr val="bg1"/>
                </a:solidFill>
              </a:rPr>
              <a:t>ouseholds participate with </a:t>
            </a:r>
            <a:r>
              <a:rPr lang="ru-RU" sz="1100" dirty="0">
                <a:solidFill>
                  <a:schemeClr val="bg1"/>
                </a:solidFill>
              </a:rPr>
              <a:t>6</a:t>
            </a:r>
            <a:r>
              <a:rPr lang="en-GB" sz="1100" dirty="0">
                <a:solidFill>
                  <a:schemeClr val="bg1"/>
                </a:solidFill>
              </a:rPr>
              <a:t>8</a:t>
            </a:r>
            <a:r>
              <a:rPr lang="ru-RU" sz="1100" dirty="0">
                <a:solidFill>
                  <a:schemeClr val="bg1"/>
                </a:solidFill>
              </a:rPr>
              <a:t>%, </a:t>
            </a:r>
            <a:r>
              <a:rPr lang="en-US" sz="1100" dirty="0">
                <a:solidFill>
                  <a:schemeClr val="bg1"/>
                </a:solidFill>
              </a:rPr>
              <a:t>increased by</a:t>
            </a:r>
            <a:r>
              <a:rPr lang="mk-MK" sz="1100" dirty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7.8</a:t>
            </a:r>
            <a:r>
              <a:rPr lang="mk-MK" sz="1100" dirty="0">
                <a:solidFill>
                  <a:schemeClr val="bg1"/>
                </a:solidFill>
              </a:rPr>
              <a:t>%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annual and 4.1% </a:t>
            </a:r>
            <a:r>
              <a:rPr lang="en-US" sz="1100" i="0" u="none" strike="noStrike" dirty="0">
                <a:solidFill>
                  <a:schemeClr val="bg1"/>
                </a:solidFill>
                <a:effectLst/>
                <a:latin typeface="+mn-lt"/>
              </a:rPr>
              <a:t>quarterly</a:t>
            </a:r>
            <a:endParaRPr lang="en-GB" sz="1100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ru-RU" sz="1100" dirty="0">
              <a:solidFill>
                <a:schemeClr val="bg1"/>
              </a:solidFill>
            </a:endParaRPr>
          </a:p>
          <a:p>
            <a:pPr lvl="5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GB" sz="500" u="none" strike="noStrike" dirty="0">
              <a:solidFill>
                <a:schemeClr val="bg1"/>
              </a:solidFill>
              <a:effectLst/>
            </a:endParaRPr>
          </a:p>
          <a:p>
            <a:pPr lvl="1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GB" sz="1100" dirty="0">
              <a:solidFill>
                <a:schemeClr val="bg1"/>
              </a:solidFill>
            </a:endParaRPr>
          </a:p>
          <a:p>
            <a:pPr lvl="1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100" u="none" strike="noStrike" dirty="0">
                <a:solidFill>
                  <a:schemeClr val="bg1"/>
                </a:solidFill>
                <a:effectLst/>
              </a:rPr>
              <a:t>Nonfinancial corporations</a:t>
            </a:r>
            <a:r>
              <a:rPr lang="en-GB" sz="1100" dirty="0">
                <a:solidFill>
                  <a:schemeClr val="bg1"/>
                </a:solidFill>
              </a:rPr>
              <a:t> participate with </a:t>
            </a:r>
            <a:r>
              <a:rPr lang="mk-MK" sz="1100" dirty="0">
                <a:solidFill>
                  <a:schemeClr val="bg1"/>
                </a:solidFill>
              </a:rPr>
              <a:t>28%, </a:t>
            </a:r>
            <a:r>
              <a:rPr lang="en-US" sz="1100" dirty="0">
                <a:solidFill>
                  <a:schemeClr val="bg1"/>
                </a:solidFill>
              </a:rPr>
              <a:t>increased  by</a:t>
            </a:r>
            <a:r>
              <a:rPr lang="mk-MK" sz="1100" dirty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13.2</a:t>
            </a:r>
            <a:r>
              <a:rPr lang="mk-MK" sz="1100" dirty="0">
                <a:solidFill>
                  <a:schemeClr val="bg1"/>
                </a:solidFill>
              </a:rPr>
              <a:t>%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annual </a:t>
            </a:r>
            <a:r>
              <a:rPr lang="mk-MK" sz="1100" dirty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and  7.3% </a:t>
            </a:r>
            <a:r>
              <a:rPr lang="en-US" sz="1100" i="0" u="none" strike="noStrike" dirty="0">
                <a:solidFill>
                  <a:schemeClr val="bg1"/>
                </a:solidFill>
                <a:effectLst/>
                <a:latin typeface="+mn-lt"/>
              </a:rPr>
              <a:t>quarterly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AE7160CF-0E47-F20C-F5ED-90097421E1D9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9692B6-BE7A-79E1-121D-C92B0AB5BCE6}"/>
              </a:ext>
            </a:extLst>
          </p:cNvPr>
          <p:cNvSpPr txBox="1"/>
          <p:nvPr/>
        </p:nvSpPr>
        <p:spPr>
          <a:xfrm flipH="1">
            <a:off x="8939585" y="5388733"/>
            <a:ext cx="1542746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en-GB" sz="1400" baseline="0" dirty="0">
                <a:solidFill>
                  <a:srgbClr val="002060"/>
                </a:solidFill>
              </a:rPr>
              <a:t>H</a:t>
            </a:r>
            <a:r>
              <a:rPr lang="en-US" sz="1400" i="0" u="none" strike="noStrike" baseline="0" dirty="0">
                <a:solidFill>
                  <a:srgbClr val="002060"/>
                </a:solidFill>
              </a:rPr>
              <a:t>ousehold's</a:t>
            </a:r>
            <a:r>
              <a:rPr lang="mk-MK" sz="1400" i="0" u="none" strike="noStrike" dirty="0">
                <a:solidFill>
                  <a:srgbClr val="002060"/>
                </a:solidFill>
                <a:effectLst/>
                <a:latin typeface="+mn-lt"/>
              </a:rPr>
              <a:t> </a:t>
            </a:r>
            <a:endParaRPr lang="en-GB" sz="1400" i="0" u="none" strike="noStrike" dirty="0">
              <a:solidFill>
                <a:srgbClr val="002060"/>
              </a:solidFill>
              <a:effectLst/>
              <a:latin typeface="+mn-lt"/>
            </a:endParaRPr>
          </a:p>
          <a:p>
            <a:pPr fontAlgn="ctr"/>
            <a:r>
              <a:rPr lang="en-US" sz="1400" b="1" dirty="0">
                <a:solidFill>
                  <a:srgbClr val="002060"/>
                </a:solidFill>
              </a:rPr>
              <a:t>annual</a:t>
            </a:r>
            <a:r>
              <a:rPr lang="mk-MK" sz="1400" b="1" dirty="0">
                <a:solidFill>
                  <a:srgbClr val="002060"/>
                </a:solidFill>
              </a:rPr>
              <a:t> 7</a:t>
            </a:r>
            <a:r>
              <a:rPr lang="en-GB" sz="1400" b="1" dirty="0">
                <a:solidFill>
                  <a:srgbClr val="002060"/>
                </a:solidFill>
              </a:rPr>
              <a:t>.8 </a:t>
            </a:r>
            <a:r>
              <a:rPr lang="en-US" sz="1400" b="1" i="0" u="none" strike="noStrike" dirty="0">
                <a:solidFill>
                  <a:srgbClr val="002060"/>
                </a:solidFill>
                <a:effectLst/>
                <a:latin typeface="+mn-lt"/>
              </a:rPr>
              <a:t>%</a:t>
            </a:r>
            <a:endParaRPr lang="mk-MK" sz="1400" b="1" i="0" u="none" strike="noStrike" dirty="0">
              <a:solidFill>
                <a:srgbClr val="002060"/>
              </a:solidFill>
              <a:effectLst/>
              <a:latin typeface="+mn-lt"/>
            </a:endParaRPr>
          </a:p>
          <a:p>
            <a:pPr algn="ctr" fontAlgn="ctr"/>
            <a:endParaRPr lang="en-US" sz="1800" b="1" i="0" u="none" strike="noStrike" dirty="0"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D78D87-78A2-8386-B77F-212F10398B78}"/>
              </a:ext>
            </a:extLst>
          </p:cNvPr>
          <p:cNvSpPr txBox="1"/>
          <p:nvPr/>
        </p:nvSpPr>
        <p:spPr>
          <a:xfrm>
            <a:off x="7878204" y="6075409"/>
            <a:ext cx="17795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en-GB" sz="1400" i="0" u="none" strike="noStrike" dirty="0">
                <a:solidFill>
                  <a:srgbClr val="002060"/>
                </a:solidFill>
                <a:effectLst/>
                <a:latin typeface="+mn-lt"/>
              </a:rPr>
              <a:t>Total deposits</a:t>
            </a:r>
            <a:r>
              <a:rPr lang="mk-MK" sz="1400" i="0" u="none" strike="noStrike" dirty="0">
                <a:solidFill>
                  <a:srgbClr val="002060"/>
                </a:solidFill>
                <a:effectLst/>
                <a:latin typeface="+mn-lt"/>
              </a:rPr>
              <a:t> </a:t>
            </a:r>
            <a:endParaRPr lang="en-GB" sz="1400" i="0" u="none" strike="noStrike" dirty="0">
              <a:solidFill>
                <a:srgbClr val="002060"/>
              </a:solidFill>
              <a:effectLst/>
              <a:latin typeface="+mn-lt"/>
            </a:endParaRPr>
          </a:p>
          <a:p>
            <a:pPr fontAlgn="ctr"/>
            <a:r>
              <a:rPr lang="en-US" sz="1400" b="1" dirty="0">
                <a:solidFill>
                  <a:srgbClr val="002060"/>
                </a:solidFill>
              </a:rPr>
              <a:t>annual</a:t>
            </a:r>
            <a:r>
              <a:rPr lang="mk-MK" sz="1400" b="1" dirty="0">
                <a:solidFill>
                  <a:srgbClr val="002060"/>
                </a:solidFill>
              </a:rPr>
              <a:t> 9</a:t>
            </a:r>
            <a:r>
              <a:rPr lang="en-GB" sz="1400" b="1" dirty="0">
                <a:solidFill>
                  <a:srgbClr val="002060"/>
                </a:solidFill>
              </a:rPr>
              <a:t>.2</a:t>
            </a:r>
            <a:r>
              <a:rPr lang="en-US" sz="1400" b="1" dirty="0">
                <a:solidFill>
                  <a:srgbClr val="002060"/>
                </a:solidFill>
              </a:rPr>
              <a:t> </a:t>
            </a:r>
            <a:r>
              <a:rPr lang="en-US" sz="1400" b="1" i="0" u="none" strike="noStrike" dirty="0">
                <a:solidFill>
                  <a:srgbClr val="002060"/>
                </a:solidFill>
                <a:effectLst/>
                <a:latin typeface="+mn-lt"/>
              </a:rPr>
              <a:t>%</a:t>
            </a:r>
          </a:p>
        </p:txBody>
      </p:sp>
      <p:pic>
        <p:nvPicPr>
          <p:cNvPr id="13" name="Picture 12" descr="Shape, arrow&#10;&#10;Description automatically generated">
            <a:extLst>
              <a:ext uri="{FF2B5EF4-FFF2-40B4-BE49-F238E27FC236}">
                <a16:creationId xmlns:a16="http://schemas.microsoft.com/office/drawing/2014/main" id="{D4EF0D94-B175-6424-E7A2-73DE5D3AE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0357">
            <a:off x="10217125" y="5280340"/>
            <a:ext cx="1436062" cy="1376098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D9380E86-1114-72BB-0849-E290F11D4481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2185B45-8BEB-DE20-3D2D-5184B6ECAF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069946"/>
              </p:ext>
            </p:extLst>
          </p:nvPr>
        </p:nvGraphicFramePr>
        <p:xfrm>
          <a:off x="364409" y="6058498"/>
          <a:ext cx="6971026" cy="488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45536">
                  <a:extLst>
                    <a:ext uri="{9D8B030D-6E8A-4147-A177-3AD203B41FA5}">
                      <a16:colId xmlns:a16="http://schemas.microsoft.com/office/drawing/2014/main" val="398880172"/>
                    </a:ext>
                  </a:extLst>
                </a:gridCol>
                <a:gridCol w="585098">
                  <a:extLst>
                    <a:ext uri="{9D8B030D-6E8A-4147-A177-3AD203B41FA5}">
                      <a16:colId xmlns:a16="http://schemas.microsoft.com/office/drawing/2014/main" val="1968729584"/>
                    </a:ext>
                  </a:extLst>
                </a:gridCol>
                <a:gridCol w="585098">
                  <a:extLst>
                    <a:ext uri="{9D8B030D-6E8A-4147-A177-3AD203B41FA5}">
                      <a16:colId xmlns:a16="http://schemas.microsoft.com/office/drawing/2014/main" val="2477614370"/>
                    </a:ext>
                  </a:extLst>
                </a:gridCol>
                <a:gridCol w="585098">
                  <a:extLst>
                    <a:ext uri="{9D8B030D-6E8A-4147-A177-3AD203B41FA5}">
                      <a16:colId xmlns:a16="http://schemas.microsoft.com/office/drawing/2014/main" val="1678299941"/>
                    </a:ext>
                  </a:extLst>
                </a:gridCol>
                <a:gridCol w="585098">
                  <a:extLst>
                    <a:ext uri="{9D8B030D-6E8A-4147-A177-3AD203B41FA5}">
                      <a16:colId xmlns:a16="http://schemas.microsoft.com/office/drawing/2014/main" val="2367147927"/>
                    </a:ext>
                  </a:extLst>
                </a:gridCol>
                <a:gridCol w="585098">
                  <a:extLst>
                    <a:ext uri="{9D8B030D-6E8A-4147-A177-3AD203B41FA5}">
                      <a16:colId xmlns:a16="http://schemas.microsoft.com/office/drawing/2014/main" val="2409720835"/>
                    </a:ext>
                  </a:extLst>
                </a:gridCol>
              </a:tblGrid>
              <a:tr h="488076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INTEREST RATES ON TOTAL RECEIVED DEPOSITS </a:t>
                      </a:r>
                    </a:p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(Denar and foreign currency)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0,86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1,11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1,40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1,59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1,79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574372"/>
                  </a:ext>
                </a:extLst>
              </a:tr>
            </a:tbl>
          </a:graphicData>
        </a:graphic>
      </p:graphicFrame>
      <p:graphicFrame>
        <p:nvGraphicFramePr>
          <p:cNvPr id="12" name="Content Placeholder 6">
            <a:extLst>
              <a:ext uri="{FF2B5EF4-FFF2-40B4-BE49-F238E27FC236}">
                <a16:creationId xmlns:a16="http://schemas.microsoft.com/office/drawing/2014/main" id="{6D9C24A7-28C7-8F7A-DACD-663C5DD50B4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70201272"/>
              </p:ext>
            </p:extLst>
          </p:nvPr>
        </p:nvGraphicFramePr>
        <p:xfrm>
          <a:off x="364409" y="5766951"/>
          <a:ext cx="6921441" cy="2915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6301">
                  <a:extLst>
                    <a:ext uri="{9D8B030D-6E8A-4147-A177-3AD203B41FA5}">
                      <a16:colId xmlns:a16="http://schemas.microsoft.com/office/drawing/2014/main" val="3282298711"/>
                    </a:ext>
                  </a:extLst>
                </a:gridCol>
                <a:gridCol w="577028">
                  <a:extLst>
                    <a:ext uri="{9D8B030D-6E8A-4147-A177-3AD203B41FA5}">
                      <a16:colId xmlns:a16="http://schemas.microsoft.com/office/drawing/2014/main" val="2863347780"/>
                    </a:ext>
                  </a:extLst>
                </a:gridCol>
                <a:gridCol w="577028">
                  <a:extLst>
                    <a:ext uri="{9D8B030D-6E8A-4147-A177-3AD203B41FA5}">
                      <a16:colId xmlns:a16="http://schemas.microsoft.com/office/drawing/2014/main" val="1842125148"/>
                    </a:ext>
                  </a:extLst>
                </a:gridCol>
                <a:gridCol w="577028">
                  <a:extLst>
                    <a:ext uri="{9D8B030D-6E8A-4147-A177-3AD203B41FA5}">
                      <a16:colId xmlns:a16="http://schemas.microsoft.com/office/drawing/2014/main" val="2021094014"/>
                    </a:ext>
                  </a:extLst>
                </a:gridCol>
                <a:gridCol w="577028">
                  <a:extLst>
                    <a:ext uri="{9D8B030D-6E8A-4147-A177-3AD203B41FA5}">
                      <a16:colId xmlns:a16="http://schemas.microsoft.com/office/drawing/2014/main" val="2651195710"/>
                    </a:ext>
                  </a:extLst>
                </a:gridCol>
                <a:gridCol w="577028">
                  <a:extLst>
                    <a:ext uri="{9D8B030D-6E8A-4147-A177-3AD203B41FA5}">
                      <a16:colId xmlns:a16="http://schemas.microsoft.com/office/drawing/2014/main" val="3881659768"/>
                    </a:ext>
                  </a:extLst>
                </a:gridCol>
              </a:tblGrid>
              <a:tr h="29154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Weighted interest rates on received deposits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12/2022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k-MK" sz="1000" u="none" strike="noStrike" dirty="0">
                          <a:effectLst/>
                        </a:rPr>
                        <a:t>3/</a:t>
                      </a:r>
                      <a:r>
                        <a:rPr lang="en-US" sz="1000" u="none" strike="noStrike" dirty="0">
                          <a:effectLst/>
                        </a:rPr>
                        <a:t>202</a:t>
                      </a:r>
                      <a:r>
                        <a:rPr lang="mk-MK" sz="1000" u="none" strike="noStrike" dirty="0">
                          <a:effectLst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k-MK" sz="1000" u="none" strike="noStrike" dirty="0">
                          <a:effectLst/>
                        </a:rPr>
                        <a:t>6/</a:t>
                      </a:r>
                      <a:r>
                        <a:rPr lang="en-US" sz="1000" u="none" strike="noStrike" dirty="0">
                          <a:effectLst/>
                        </a:rPr>
                        <a:t>202</a:t>
                      </a:r>
                      <a:r>
                        <a:rPr lang="mk-MK" sz="1000" u="none" strike="noStrike" dirty="0">
                          <a:effectLst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9</a:t>
                      </a:r>
                      <a:r>
                        <a:rPr lang="mk-MK" sz="1000" u="none" strike="noStrike" dirty="0">
                          <a:effectLst/>
                        </a:rPr>
                        <a:t>/</a:t>
                      </a:r>
                      <a:r>
                        <a:rPr lang="en-US" sz="1000" u="none" strike="noStrike" dirty="0">
                          <a:effectLst/>
                        </a:rPr>
                        <a:t>202</a:t>
                      </a:r>
                      <a:r>
                        <a:rPr lang="mk-MK" sz="1000" u="none" strike="noStrike" dirty="0">
                          <a:effectLst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k-MK" sz="1000" u="none" strike="noStrike" dirty="0">
                          <a:effectLst/>
                        </a:rPr>
                        <a:t>12/2023</a:t>
                      </a: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105176"/>
                  </a:ext>
                </a:extLst>
              </a:tr>
            </a:tbl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40B17632-6000-9997-4657-4D0A1867D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pPr algn="l"/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Deposits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D4B1F4-A6AC-8728-3ED3-F792A531F3F7}"/>
              </a:ext>
            </a:extLst>
          </p:cNvPr>
          <p:cNvSpPr txBox="1"/>
          <p:nvPr/>
        </p:nvSpPr>
        <p:spPr>
          <a:xfrm>
            <a:off x="7633253" y="2846252"/>
            <a:ext cx="397565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en-GB" sz="900" b="1" dirty="0">
                <a:solidFill>
                  <a:srgbClr val="002060"/>
                </a:solidFill>
              </a:rPr>
              <a:t>Source</a:t>
            </a:r>
            <a:r>
              <a:rPr lang="en-US" sz="900" b="1" dirty="0">
                <a:solidFill>
                  <a:srgbClr val="002060"/>
                </a:solidFill>
              </a:rPr>
              <a:t>:</a:t>
            </a:r>
            <a:r>
              <a:rPr lang="en-GB" sz="900" b="1" dirty="0">
                <a:solidFill>
                  <a:srgbClr val="002060"/>
                </a:solidFill>
              </a:rPr>
              <a:t> NBRM</a:t>
            </a:r>
            <a:r>
              <a:rPr lang="mk-MK" sz="900" b="1" dirty="0">
                <a:solidFill>
                  <a:srgbClr val="002060"/>
                </a:solidFill>
              </a:rPr>
              <a:t> </a:t>
            </a: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en-GB" sz="900" b="1" dirty="0">
                <a:solidFill>
                  <a:srgbClr val="002060"/>
                </a:solidFill>
              </a:rPr>
              <a:t>REPORT ON RISKS IN THE BANKING SYSTEM OF THE REPUBLIC OF MACEDONIA </a:t>
            </a:r>
            <a:r>
              <a:rPr lang="mk-MK" sz="900" b="1" dirty="0">
                <a:solidFill>
                  <a:srgbClr val="002060"/>
                </a:solidFill>
              </a:rPr>
              <a:t> </a:t>
            </a: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en-GB" sz="900" b="1" dirty="0">
                <a:solidFill>
                  <a:srgbClr val="002060"/>
                </a:solidFill>
              </a:rPr>
              <a:t>Indicators on the</a:t>
            </a:r>
            <a:r>
              <a:rPr lang="mk-MK" sz="900" b="1" dirty="0">
                <a:solidFill>
                  <a:srgbClr val="002060"/>
                </a:solidFill>
              </a:rPr>
              <a:t> </a:t>
            </a:r>
            <a:r>
              <a:rPr lang="en-GB" sz="900" b="1" dirty="0">
                <a:solidFill>
                  <a:srgbClr val="002060"/>
                </a:solidFill>
              </a:rPr>
              <a:t>banking system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21FDFA-B8E6-1F05-BD59-C5FD5117ECF0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b="1" dirty="0">
                <a:solidFill>
                  <a:srgbClr val="002060"/>
                </a:solidFill>
              </a:rPr>
              <a:t>Q 2023</a:t>
            </a:r>
            <a:endParaRPr lang="en-US" sz="1000" b="1" dirty="0">
              <a:solidFill>
                <a:srgbClr val="002060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1840301-CCDF-1605-F6BB-B20C39CEB8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630828"/>
              </p:ext>
            </p:extLst>
          </p:nvPr>
        </p:nvGraphicFramePr>
        <p:xfrm>
          <a:off x="7549555" y="3812963"/>
          <a:ext cx="4143047" cy="1300255"/>
        </p:xfrm>
        <a:graphic>
          <a:graphicData uri="http://schemas.openxmlformats.org/drawingml/2006/table">
            <a:tbl>
              <a:tblPr/>
              <a:tblGrid>
                <a:gridCol w="956320">
                  <a:extLst>
                    <a:ext uri="{9D8B030D-6E8A-4147-A177-3AD203B41FA5}">
                      <a16:colId xmlns:a16="http://schemas.microsoft.com/office/drawing/2014/main" val="1167920208"/>
                    </a:ext>
                  </a:extLst>
                </a:gridCol>
                <a:gridCol w="244591">
                  <a:extLst>
                    <a:ext uri="{9D8B030D-6E8A-4147-A177-3AD203B41FA5}">
                      <a16:colId xmlns:a16="http://schemas.microsoft.com/office/drawing/2014/main" val="1230330"/>
                    </a:ext>
                  </a:extLst>
                </a:gridCol>
                <a:gridCol w="1668049">
                  <a:extLst>
                    <a:ext uri="{9D8B030D-6E8A-4147-A177-3AD203B41FA5}">
                      <a16:colId xmlns:a16="http://schemas.microsoft.com/office/drawing/2014/main" val="4063495216"/>
                    </a:ext>
                  </a:extLst>
                </a:gridCol>
                <a:gridCol w="1274087">
                  <a:extLst>
                    <a:ext uri="{9D8B030D-6E8A-4147-A177-3AD203B41FA5}">
                      <a16:colId xmlns:a16="http://schemas.microsoft.com/office/drawing/2014/main" val="3344929154"/>
                    </a:ext>
                  </a:extLst>
                </a:gridCol>
              </a:tblGrid>
              <a:tr h="38585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Deposit's structure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annual change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quarterly change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3093723"/>
                  </a:ext>
                </a:extLst>
              </a:tr>
              <a:tr h="22382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mk-MK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0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mk-MK" sz="10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9.2%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4.5%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138596"/>
                  </a:ext>
                </a:extLst>
              </a:tr>
              <a:tr h="287517">
                <a:tc>
                  <a:txBody>
                    <a:bodyPr/>
                    <a:lstStyle/>
                    <a:p>
                      <a:pPr algn="l" fontAlgn="ctr"/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non.fin.com.</a:t>
                      </a:r>
                      <a:endParaRPr lang="mk-MK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0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mk-MK" sz="10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13.2%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7.3%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0094125"/>
                  </a:ext>
                </a:extLst>
              </a:tr>
              <a:tr h="223829">
                <a:tc>
                  <a:txBody>
                    <a:bodyPr/>
                    <a:lstStyle/>
                    <a:p>
                      <a:pPr algn="l" fontAlgn="ctr"/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households</a:t>
                      </a:r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0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mk-MK" sz="10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7.8%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4.1%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917135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04300B8-FE81-A98A-17EB-545D31D1F8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952047"/>
              </p:ext>
            </p:extLst>
          </p:nvPr>
        </p:nvGraphicFramePr>
        <p:xfrm>
          <a:off x="262597" y="953863"/>
          <a:ext cx="6971025" cy="4434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98E62F01-16D2-EE99-4B42-614FA8ECDC8F}"/>
              </a:ext>
            </a:extLst>
          </p:cNvPr>
          <p:cNvSpPr txBox="1"/>
          <p:nvPr/>
        </p:nvSpPr>
        <p:spPr>
          <a:xfrm>
            <a:off x="331065" y="1346156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</a:rPr>
              <a:t>in millions of </a:t>
            </a:r>
            <a:r>
              <a:rPr lang="en-GB" sz="1000" dirty="0">
                <a:solidFill>
                  <a:srgbClr val="002060"/>
                </a:solidFill>
              </a:rPr>
              <a:t>denars</a:t>
            </a:r>
            <a:endParaRPr lang="en-US" sz="10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0DDC043-ED65-004D-E376-34411AC365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588125"/>
              </p:ext>
            </p:extLst>
          </p:nvPr>
        </p:nvGraphicFramePr>
        <p:xfrm>
          <a:off x="834887" y="4218160"/>
          <a:ext cx="5989982" cy="4898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4377">
                  <a:extLst>
                    <a:ext uri="{9D8B030D-6E8A-4147-A177-3AD203B41FA5}">
                      <a16:colId xmlns:a16="http://schemas.microsoft.com/office/drawing/2014/main" val="2914426846"/>
                    </a:ext>
                  </a:extLst>
                </a:gridCol>
                <a:gridCol w="987504">
                  <a:extLst>
                    <a:ext uri="{9D8B030D-6E8A-4147-A177-3AD203B41FA5}">
                      <a16:colId xmlns:a16="http://schemas.microsoft.com/office/drawing/2014/main" val="789858297"/>
                    </a:ext>
                  </a:extLst>
                </a:gridCol>
                <a:gridCol w="1234377">
                  <a:extLst>
                    <a:ext uri="{9D8B030D-6E8A-4147-A177-3AD203B41FA5}">
                      <a16:colId xmlns:a16="http://schemas.microsoft.com/office/drawing/2014/main" val="1428747355"/>
                    </a:ext>
                  </a:extLst>
                </a:gridCol>
                <a:gridCol w="1234377">
                  <a:extLst>
                    <a:ext uri="{9D8B030D-6E8A-4147-A177-3AD203B41FA5}">
                      <a16:colId xmlns:a16="http://schemas.microsoft.com/office/drawing/2014/main" val="3421738813"/>
                    </a:ext>
                  </a:extLst>
                </a:gridCol>
                <a:gridCol w="1299347">
                  <a:extLst>
                    <a:ext uri="{9D8B030D-6E8A-4147-A177-3AD203B41FA5}">
                      <a16:colId xmlns:a16="http://schemas.microsoft.com/office/drawing/2014/main" val="3664347837"/>
                    </a:ext>
                  </a:extLst>
                </a:gridCol>
              </a:tblGrid>
              <a:tr h="48986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sng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12/2022</a:t>
                      </a:r>
                      <a:endParaRPr lang="en-US" sz="1100" b="1" i="0" u="sng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sng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3/2023</a:t>
                      </a:r>
                      <a:endParaRPr lang="en-US" sz="1100" b="1" i="0" u="sng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1" u="sng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lang="en-US" sz="1100" b="1" u="sng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/2023</a:t>
                      </a:r>
                      <a:endParaRPr lang="en-US" sz="1100" b="1" i="0" u="sng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u="sng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</a:t>
                      </a:r>
                      <a:r>
                        <a:rPr lang="en-US" sz="1100" b="1" u="sng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/2023</a:t>
                      </a:r>
                      <a:endParaRPr lang="en-US" sz="1100" b="1" i="0" u="sng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u="sng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</a:t>
                      </a:r>
                      <a:r>
                        <a:rPr lang="en-US" sz="1100" b="1" u="sng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/2023</a:t>
                      </a:r>
                      <a:endParaRPr lang="en-US" sz="1100" b="1" i="0" u="sng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7106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1431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18455</TotalTime>
  <Words>2485</Words>
  <Application>Microsoft Office PowerPoint</Application>
  <PresentationFormat>Widescreen</PresentationFormat>
  <Paragraphs>647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Amasis MT Pro</vt:lpstr>
      <vt:lpstr>Arial</vt:lpstr>
      <vt:lpstr>Calibri</vt:lpstr>
      <vt:lpstr>Calibri Light</vt:lpstr>
      <vt:lpstr>Segoe UI Historic</vt:lpstr>
      <vt:lpstr>Tahoma</vt:lpstr>
      <vt:lpstr>Times New Roman</vt:lpstr>
      <vt:lpstr>Wingdings</vt:lpstr>
      <vt:lpstr>Office Theme</vt:lpstr>
      <vt:lpstr>  Macroeconomic data and   BANKING SYSTEM OF THE REPUBLIC OF NORTH MACEDONIA  December 31, 2023 </vt:lpstr>
      <vt:lpstr>PowerPoint Presentation</vt:lpstr>
      <vt:lpstr> Macedonian Banking sector  </vt:lpstr>
      <vt:lpstr>PowerPoint Presentation</vt:lpstr>
      <vt:lpstr> Macedonian Banking sector  Loans</vt:lpstr>
      <vt:lpstr> Macedonian Banking sector  Loans</vt:lpstr>
      <vt:lpstr> Macedonian Banking sector  Loans</vt:lpstr>
      <vt:lpstr> Macedonian Banking sector  Liability’s</vt:lpstr>
      <vt:lpstr> Macedonian Banking sector  Deposits</vt:lpstr>
      <vt:lpstr> Macedonian Banking sector  Profitability indicators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Daniela Bauloska</dc:creator>
  <cp:lastModifiedBy>Daniela Bauloska</cp:lastModifiedBy>
  <cp:revision>860</cp:revision>
  <cp:lastPrinted>2023-01-11T14:54:08Z</cp:lastPrinted>
  <dcterms:created xsi:type="dcterms:W3CDTF">2022-02-26T19:35:07Z</dcterms:created>
  <dcterms:modified xsi:type="dcterms:W3CDTF">2024-05-07T08:32:06Z</dcterms:modified>
</cp:coreProperties>
</file>