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6" r:id="rId4"/>
    <p:sldId id="272" r:id="rId5"/>
    <p:sldId id="267" r:id="rId6"/>
    <p:sldId id="265" r:id="rId7"/>
    <p:sldId id="259" r:id="rId8"/>
    <p:sldId id="269" r:id="rId9"/>
    <p:sldId id="271" r:id="rId10"/>
    <p:sldId id="263" r:id="rId11"/>
    <p:sldId id="26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0" d="100"/>
          <a:sy n="50" d="100"/>
        </p:scale>
        <p:origin x="48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17832B3-276A-45A3-BE87-D08A3051F84D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6F76-5858-41ED-8ECD-96F035D9AE9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055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32B3-276A-45A3-BE87-D08A3051F84D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6F76-5858-41ED-8ECD-96F035D9A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14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32B3-276A-45A3-BE87-D08A3051F84D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6F76-5858-41ED-8ECD-96F035D9AE9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209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32B3-276A-45A3-BE87-D08A3051F84D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6F76-5858-41ED-8ECD-96F035D9A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50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32B3-276A-45A3-BE87-D08A3051F84D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6F76-5858-41ED-8ECD-96F035D9AE9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123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32B3-276A-45A3-BE87-D08A3051F84D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6F76-5858-41ED-8ECD-96F035D9A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91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32B3-276A-45A3-BE87-D08A3051F84D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6F76-5858-41ED-8ECD-96F035D9A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0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32B3-276A-45A3-BE87-D08A3051F84D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6F76-5858-41ED-8ECD-96F035D9A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71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32B3-276A-45A3-BE87-D08A3051F84D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6F76-5858-41ED-8ECD-96F035D9A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12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32B3-276A-45A3-BE87-D08A3051F84D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6F76-5858-41ED-8ECD-96F035D9A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56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32B3-276A-45A3-BE87-D08A3051F84D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6F76-5858-41ED-8ECD-96F035D9AE9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655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17832B3-276A-45A3-BE87-D08A3051F84D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4FC6F76-5858-41ED-8ECD-96F035D9AE9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898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5893" y="0"/>
            <a:ext cx="13750139" cy="68857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6273" y="5541711"/>
            <a:ext cx="10359453" cy="1470026"/>
          </a:xfrm>
        </p:spPr>
        <p:txBody>
          <a:bodyPr>
            <a:noAutofit/>
          </a:bodyPr>
          <a:lstStyle/>
          <a:p>
            <a:r>
              <a:rPr lang="mk-MK" sz="6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ЕВРОПСКИ КВИЗ НА ПАРИ </a:t>
            </a:r>
            <a:endParaRPr lang="en-US" sz="6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879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395" y="553778"/>
            <a:ext cx="10968833" cy="1143000"/>
          </a:xfrm>
        </p:spPr>
        <p:txBody>
          <a:bodyPr>
            <a:normAutofit/>
          </a:bodyPr>
          <a:lstStyle/>
          <a:p>
            <a:r>
              <a:rPr lang="mk-MK" sz="4399" b="1" dirty="0"/>
              <a:t>Материјали за учење</a:t>
            </a:r>
            <a:endParaRPr lang="en-US" sz="4399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394" y="1362677"/>
            <a:ext cx="10968833" cy="452596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https://mba.mk/w/mk/evropski-kviz-na-pari-dokumenti/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130" y="-2100"/>
            <a:ext cx="12208926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402" y="6126331"/>
            <a:ext cx="10452855" cy="731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 descr="A screenshot of a computer&#10;&#10;Description automatically generated">
            <a:extLst>
              <a:ext uri="{FF2B5EF4-FFF2-40B4-BE49-F238E27FC236}">
                <a16:creationId xmlns:a16="http://schemas.microsoft.com/office/drawing/2014/main" id="{A75D3163-73A2-B288-CC9B-239BFF3B44C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98"/>
          <a:stretch/>
        </p:blipFill>
        <p:spPr>
          <a:xfrm>
            <a:off x="857394" y="1844936"/>
            <a:ext cx="7754344" cy="4676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094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346" y="847137"/>
            <a:ext cx="10968833" cy="1143000"/>
          </a:xfrm>
        </p:spPr>
        <p:txBody>
          <a:bodyPr>
            <a:normAutofit fontScale="90000"/>
          </a:bodyPr>
          <a:lstStyle/>
          <a:p>
            <a:r>
              <a:rPr lang="mk-MK" b="1" dirty="0"/>
              <a:t>Ви благодариме на вниманието!</a:t>
            </a:r>
            <a:br>
              <a:rPr lang="mk-MK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7905" y="2805516"/>
            <a:ext cx="4175497" cy="2855215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mk-MK" sz="3099" dirty="0">
                <a:solidFill>
                  <a:schemeClr val="tx1"/>
                </a:solidFill>
              </a:rPr>
              <a:t>Контакт податоци:</a:t>
            </a:r>
            <a:endParaRPr lang="en-US" sz="3099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mk-MK" sz="3099" dirty="0">
                <a:solidFill>
                  <a:schemeClr val="tx1"/>
                </a:solidFill>
              </a:rPr>
              <a:t>Е:</a:t>
            </a:r>
            <a:r>
              <a:rPr lang="mk-MK" sz="3099" dirty="0">
                <a:solidFill>
                  <a:schemeClr val="bg1"/>
                </a:solidFill>
              </a:rPr>
              <a:t>  </a:t>
            </a:r>
            <a:r>
              <a:rPr lang="en-US" sz="3099" dirty="0">
                <a:solidFill>
                  <a:schemeClr val="bg1"/>
                </a:solidFill>
              </a:rPr>
              <a:t>info@mba.mk</a:t>
            </a:r>
            <a:endParaRPr lang="mk-MK" sz="3099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3099" dirty="0">
                <a:solidFill>
                  <a:schemeClr val="bg1"/>
                </a:solidFill>
              </a:rPr>
              <a:t>      ivana.panchevska@mba.mk</a:t>
            </a:r>
          </a:p>
          <a:p>
            <a:pPr marL="0" indent="0" algn="just">
              <a:buNone/>
            </a:pPr>
            <a:r>
              <a:rPr lang="en-US" sz="3099" dirty="0">
                <a:solidFill>
                  <a:schemeClr val="tx1"/>
                </a:solidFill>
              </a:rPr>
              <a:t>W.</a:t>
            </a:r>
            <a:r>
              <a:rPr lang="en-US" sz="3099" dirty="0">
                <a:solidFill>
                  <a:schemeClr val="bg1"/>
                </a:solidFill>
              </a:rPr>
              <a:t> www.mba.mk</a:t>
            </a:r>
          </a:p>
          <a:p>
            <a:pPr marL="0" indent="0" algn="just">
              <a:buNone/>
            </a:pPr>
            <a:r>
              <a:rPr lang="mk-MK" sz="3099" dirty="0">
                <a:solidFill>
                  <a:schemeClr val="tx1"/>
                </a:solidFill>
              </a:rPr>
              <a:t>Т.   </a:t>
            </a:r>
            <a:r>
              <a:rPr lang="mk-MK" sz="3099" dirty="0">
                <a:solidFill>
                  <a:schemeClr val="bg1"/>
                </a:solidFill>
              </a:rPr>
              <a:t>(+389) 2 3120393</a:t>
            </a:r>
          </a:p>
          <a:p>
            <a:pPr marL="0" indent="0" algn="just">
              <a:buNone/>
            </a:pPr>
            <a:r>
              <a:rPr lang="mk-MK" sz="3099" dirty="0">
                <a:solidFill>
                  <a:schemeClr val="tx1"/>
                </a:solidFill>
              </a:rPr>
              <a:t>М. </a:t>
            </a:r>
            <a:r>
              <a:rPr lang="mk-MK" sz="3099" dirty="0">
                <a:solidFill>
                  <a:schemeClr val="bg1"/>
                </a:solidFill>
              </a:rPr>
              <a:t>(+389) 70 288528</a:t>
            </a:r>
          </a:p>
          <a:p>
            <a:pPr marL="0" indent="0" algn="just">
              <a:buNone/>
            </a:pPr>
            <a:r>
              <a:rPr lang="en-US" sz="3099" dirty="0">
                <a:solidFill>
                  <a:schemeClr val="tx1"/>
                </a:solidFill>
              </a:rPr>
              <a:t>      </a:t>
            </a:r>
            <a:r>
              <a:rPr lang="mk-MK" sz="3099" dirty="0">
                <a:solidFill>
                  <a:schemeClr val="bg1"/>
                </a:solidFill>
              </a:rPr>
              <a:t>(+389) 71 348114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794" y="2709087"/>
            <a:ext cx="4571980" cy="3122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523" y="5577904"/>
            <a:ext cx="1779656" cy="11098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402" y="6119636"/>
            <a:ext cx="10452855" cy="731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190" y="185"/>
            <a:ext cx="12208926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08684" y="4246136"/>
            <a:ext cx="80630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mk-MK" sz="3200" dirty="0"/>
          </a:p>
          <a:p>
            <a:r>
              <a:rPr lang="mk-MK" sz="3200" b="1" dirty="0"/>
              <a:t>Јована Лозановска</a:t>
            </a:r>
          </a:p>
          <a:p>
            <a:r>
              <a:rPr lang="mk-MK" sz="3200" dirty="0"/>
              <a:t>Македонска Банкарска Асоцијација</a:t>
            </a:r>
            <a:endParaRPr lang="en-US" sz="3200" dirty="0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ADCB8568-55BC-BE98-90B7-0EF6FA4AC5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599" y="2160971"/>
            <a:ext cx="3455583" cy="218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7AD5985-2D17-FEA3-89D1-F0CAA4CA3F3B}"/>
              </a:ext>
            </a:extLst>
          </p:cNvPr>
          <p:cNvSpPr txBox="1"/>
          <p:nvPr/>
        </p:nvSpPr>
        <p:spPr>
          <a:xfrm>
            <a:off x="1321118" y="2468728"/>
            <a:ext cx="307054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mk-MK" sz="2400" dirty="0">
                <a:solidFill>
                  <a:schemeClr val="bg1"/>
                </a:solidFill>
              </a:rPr>
              <a:t>Најдоцна до 04.03.2024 да се испратат списоци од тимовите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D43D91A-3596-D2BE-7140-D53879278080}"/>
              </a:ext>
            </a:extLst>
          </p:cNvPr>
          <p:cNvSpPr>
            <a:spLocks noGrp="1"/>
          </p:cNvSpPr>
          <p:nvPr/>
        </p:nvSpPr>
        <p:spPr>
          <a:xfrm>
            <a:off x="6886937" y="2886655"/>
            <a:ext cx="4176464" cy="2855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17820" tIns="58910" rIns="117820" bIns="58910" rtlCol="0">
            <a:normAutofit fontScale="92500" lnSpcReduction="20000"/>
          </a:bodyPr>
          <a:lstStyle>
            <a:lvl1pPr marL="441827" indent="-441827" algn="l" defTabSz="117820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57291" indent="-368189" algn="l" defTabSz="117820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472756" indent="-294551" algn="l" defTabSz="117820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061858" indent="-294551" algn="l" defTabSz="117820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650960" indent="-294551" algn="l" defTabSz="117820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3240062" indent="-294551" algn="l" defTabSz="117820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829164" indent="-294551" algn="l" defTabSz="117820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4418267" indent="-294551" algn="l" defTabSz="117820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5007369" indent="-294551" algn="l" defTabSz="117820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mk-MK" sz="3000" b="1" dirty="0">
                <a:solidFill>
                  <a:schemeClr val="tx1"/>
                </a:solidFill>
              </a:rPr>
              <a:t>Контакт податоци:</a:t>
            </a:r>
            <a:endParaRPr lang="en-US" sz="30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mk-MK" sz="2600" dirty="0">
                <a:solidFill>
                  <a:schemeClr val="tx1"/>
                </a:solidFill>
              </a:rPr>
              <a:t>Е: </a:t>
            </a:r>
            <a:r>
              <a:rPr lang="mk-MK" sz="2600" dirty="0">
                <a:solidFill>
                  <a:schemeClr val="bg1"/>
                </a:solidFill>
              </a:rPr>
              <a:t> </a:t>
            </a:r>
            <a:r>
              <a:rPr lang="en-US" sz="2600" dirty="0">
                <a:solidFill>
                  <a:schemeClr val="bg1"/>
                </a:solidFill>
              </a:rPr>
              <a:t>info@mba.mk</a:t>
            </a:r>
            <a:endParaRPr lang="mk-MK" sz="26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600" dirty="0">
                <a:solidFill>
                  <a:schemeClr val="bg1"/>
                </a:solidFill>
              </a:rPr>
              <a:t>   </a:t>
            </a:r>
            <a:r>
              <a:rPr lang="mk-MK" sz="2600" dirty="0">
                <a:solidFill>
                  <a:schemeClr val="bg1"/>
                </a:solidFill>
              </a:rPr>
              <a:t>  </a:t>
            </a:r>
            <a:r>
              <a:rPr lang="en-US" sz="2600" dirty="0">
                <a:solidFill>
                  <a:schemeClr val="bg1"/>
                </a:solidFill>
              </a:rPr>
              <a:t>jovana.lozanovska@mba.mk</a:t>
            </a:r>
            <a:endParaRPr lang="mk-MK" sz="26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600" dirty="0">
                <a:solidFill>
                  <a:schemeClr val="tx1"/>
                </a:solidFill>
              </a:rPr>
              <a:t>W.</a:t>
            </a:r>
            <a:r>
              <a:rPr lang="en-US" sz="2600" dirty="0">
                <a:solidFill>
                  <a:schemeClr val="bg1"/>
                </a:solidFill>
              </a:rPr>
              <a:t> www.mba.mk</a:t>
            </a:r>
          </a:p>
          <a:p>
            <a:pPr marL="0" indent="0" algn="just">
              <a:buNone/>
            </a:pPr>
            <a:r>
              <a:rPr lang="mk-MK" sz="2600" dirty="0">
                <a:solidFill>
                  <a:schemeClr val="tx1"/>
                </a:solidFill>
              </a:rPr>
              <a:t>Т.   </a:t>
            </a:r>
            <a:r>
              <a:rPr lang="mk-MK" sz="2600" dirty="0">
                <a:solidFill>
                  <a:schemeClr val="bg1"/>
                </a:solidFill>
              </a:rPr>
              <a:t>(+389) 2 3120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mk-MK" sz="2600" dirty="0">
                <a:solidFill>
                  <a:schemeClr val="bg1"/>
                </a:solidFill>
              </a:rPr>
              <a:t>393</a:t>
            </a:r>
          </a:p>
          <a:p>
            <a:pPr marL="0" indent="0" algn="just">
              <a:buNone/>
            </a:pPr>
            <a:r>
              <a:rPr lang="mk-MK" sz="2600" dirty="0">
                <a:solidFill>
                  <a:schemeClr val="tx1"/>
                </a:solidFill>
              </a:rPr>
              <a:t>М. </a:t>
            </a:r>
            <a:r>
              <a:rPr lang="mk-MK" sz="2600" dirty="0">
                <a:solidFill>
                  <a:schemeClr val="bg1"/>
                </a:solidFill>
              </a:rPr>
              <a:t>(+389) 70 288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mk-MK" sz="2600" dirty="0">
                <a:solidFill>
                  <a:schemeClr val="bg1"/>
                </a:solidFill>
              </a:rPr>
              <a:t>528</a:t>
            </a:r>
          </a:p>
          <a:p>
            <a:pPr marL="0" indent="0" algn="just">
              <a:buNone/>
            </a:pPr>
            <a:r>
              <a:rPr lang="en-US" sz="2600" dirty="0">
                <a:solidFill>
                  <a:schemeClr val="tx1"/>
                </a:solidFill>
              </a:rPr>
              <a:t>     </a:t>
            </a:r>
            <a:r>
              <a:rPr lang="mk-MK" sz="2600" dirty="0">
                <a:solidFill>
                  <a:schemeClr val="bg1"/>
                </a:solidFill>
              </a:rPr>
              <a:t>(+389) 71 348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mk-MK" sz="2600" dirty="0">
                <a:solidFill>
                  <a:schemeClr val="bg1"/>
                </a:solidFill>
              </a:rPr>
              <a:t>114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47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323" y="568165"/>
            <a:ext cx="11180470" cy="1499616"/>
          </a:xfrm>
        </p:spPr>
        <p:txBody>
          <a:bodyPr>
            <a:noAutofit/>
          </a:bodyPr>
          <a:lstStyle/>
          <a:p>
            <a:r>
              <a:rPr lang="mk-MK" sz="3500" b="1" dirty="0"/>
              <a:t>Национален натпревар „Европски квиз на пари“ </a:t>
            </a:r>
            <a:endParaRPr lang="en-US" sz="3500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9B73407-B166-E808-DE57-3F2B8E1D8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83966" y="3387587"/>
            <a:ext cx="5023246" cy="761327"/>
          </a:xfrm>
        </p:spPr>
        <p:txBody>
          <a:bodyPr>
            <a:normAutofit/>
          </a:bodyPr>
          <a:lstStyle/>
          <a:p>
            <a:r>
              <a:rPr lang="mk-MK" dirty="0">
                <a:solidFill>
                  <a:schemeClr val="bg1"/>
                </a:solidFill>
              </a:rPr>
              <a:t>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93731" y="2040815"/>
            <a:ext cx="10795627" cy="42639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/>
              <a:t>Националниот натпревар ќе се одвива во д</a:t>
            </a:r>
            <a:r>
              <a:rPr lang="mk-MK" sz="2800" dirty="0"/>
              <a:t>ва круга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mk-MK" sz="2800" dirty="0"/>
              <a:t>Прв круг - </a:t>
            </a:r>
            <a:r>
              <a:rPr lang="en-US" sz="2800" b="1" dirty="0"/>
              <a:t>18</a:t>
            </a:r>
            <a:r>
              <a:rPr lang="mk-MK" sz="2800" b="1" dirty="0"/>
              <a:t>.03.202</a:t>
            </a:r>
            <a:r>
              <a:rPr lang="en-US" sz="2800" b="1" dirty="0"/>
              <a:t>4</a:t>
            </a:r>
            <a:r>
              <a:rPr lang="mk-MK" sz="2800" b="1" dirty="0"/>
              <a:t> (понеделник)</a:t>
            </a:r>
          </a:p>
          <a:p>
            <a:pPr>
              <a:buFont typeface="Wingdings" pitchFamily="2" charset="2"/>
              <a:buChar char="Ø"/>
            </a:pPr>
            <a:r>
              <a:rPr lang="mk-MK" sz="2800" dirty="0"/>
              <a:t>Ќе бидат избрани 3-те најдобри тима</a:t>
            </a:r>
          </a:p>
          <a:p>
            <a:pPr>
              <a:buFont typeface="Wingdings" pitchFamily="2" charset="2"/>
              <a:buChar char="Ø"/>
            </a:pPr>
            <a:r>
              <a:rPr lang="mk-MK" sz="2800" dirty="0"/>
              <a:t>Онлајн преку Вебекс платформа</a:t>
            </a:r>
          </a:p>
          <a:p>
            <a:pPr>
              <a:buFont typeface="Wingdings" pitchFamily="2" charset="2"/>
              <a:buChar char="Ø"/>
            </a:pPr>
            <a:r>
              <a:rPr lang="mk-MK" sz="2800" dirty="0"/>
              <a:t>Квиз на Македонски јазик во 12:00 часот и квиз на Албански јазик во 12:30 часот</a:t>
            </a:r>
          </a:p>
          <a:p>
            <a:pPr>
              <a:buFont typeface="Wingdings" pitchFamily="2" charset="2"/>
              <a:buChar char="Ø"/>
            </a:pPr>
            <a:r>
              <a:rPr lang="mk-MK" sz="2800" dirty="0"/>
              <a:t> Посебен линк за прогласување на победниците во 13:00 часот</a:t>
            </a:r>
          </a:p>
          <a:p>
            <a:pPr marL="0" indent="0">
              <a:buNone/>
            </a:pPr>
            <a:endParaRPr lang="mk-MK" dirty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190" y="185"/>
            <a:ext cx="12208926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523" y="5577904"/>
            <a:ext cx="1779656" cy="1109801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402" y="6126331"/>
            <a:ext cx="10452855" cy="731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134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51" y="565689"/>
            <a:ext cx="11167872" cy="1499616"/>
          </a:xfrm>
        </p:spPr>
        <p:txBody>
          <a:bodyPr>
            <a:noAutofit/>
          </a:bodyPr>
          <a:lstStyle/>
          <a:p>
            <a:r>
              <a:rPr lang="mk-MK" sz="3500" b="1" dirty="0"/>
              <a:t>Национален натпревар „Европски квиз на пари“ </a:t>
            </a:r>
            <a:endParaRPr lang="en-US" sz="3500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9B73407-B166-E808-DE57-3F2B8E1D8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55524" y="3716758"/>
            <a:ext cx="1639653" cy="761327"/>
          </a:xfrm>
        </p:spPr>
        <p:txBody>
          <a:bodyPr>
            <a:normAutofit/>
          </a:bodyPr>
          <a:lstStyle/>
          <a:p>
            <a:r>
              <a:rPr lang="mk-MK" dirty="0">
                <a:solidFill>
                  <a:schemeClr val="bg1"/>
                </a:solidFill>
              </a:rPr>
              <a:t>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39377" y="2065279"/>
            <a:ext cx="11167872" cy="400648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mk-MK" sz="2800" dirty="0"/>
              <a:t>Прв круг - </a:t>
            </a:r>
            <a:r>
              <a:rPr lang="en-US" sz="2800" b="1" dirty="0"/>
              <a:t>18</a:t>
            </a:r>
            <a:r>
              <a:rPr lang="mk-MK" sz="2800" b="1" dirty="0"/>
              <a:t>.03.202</a:t>
            </a:r>
            <a:r>
              <a:rPr lang="en-US" sz="2800" b="1" dirty="0"/>
              <a:t>4</a:t>
            </a:r>
            <a:r>
              <a:rPr lang="mk-MK" sz="2800" b="1" dirty="0"/>
              <a:t> (понеделник)</a:t>
            </a:r>
            <a:r>
              <a:rPr lang="en-US" sz="2800" b="1" dirty="0"/>
              <a:t> </a:t>
            </a:r>
            <a:endParaRPr lang="mk-MK" sz="2800" b="1" dirty="0"/>
          </a:p>
          <a:p>
            <a:pPr>
              <a:buFont typeface="Wingdings" pitchFamily="2" charset="2"/>
              <a:buChar char="Ø"/>
            </a:pPr>
            <a:r>
              <a:rPr lang="ru-RU" sz="2800" dirty="0"/>
              <a:t>По меил ќе ви доставиме детални инструкции за регистрација и линк за приклучување</a:t>
            </a:r>
            <a:endParaRPr lang="mk-MK" sz="2800" dirty="0"/>
          </a:p>
          <a:p>
            <a:pPr>
              <a:buFont typeface="Wingdings" pitchFamily="2" charset="2"/>
              <a:buChar char="Ø"/>
            </a:pPr>
            <a:r>
              <a:rPr lang="mk-MK" sz="2800" dirty="0"/>
              <a:t>Треба да се регистрирате на Вебекс </a:t>
            </a:r>
          </a:p>
          <a:p>
            <a:pPr>
              <a:buFont typeface="Wingdings" pitchFamily="2" charset="2"/>
              <a:buChar char="Ø"/>
            </a:pPr>
            <a:r>
              <a:rPr lang="mk-MK" sz="2800" dirty="0"/>
              <a:t>Секој тим се најавува само со една меил адреса, </a:t>
            </a:r>
            <a:r>
              <a:rPr lang="ru-RU" sz="2800" dirty="0"/>
              <a:t>односно е-маил адреса на еден од учениците во тимот</a:t>
            </a:r>
            <a:endParaRPr lang="mk-MK" sz="2800" dirty="0"/>
          </a:p>
          <a:p>
            <a:pPr>
              <a:buFont typeface="Wingdings" pitchFamily="2" charset="2"/>
              <a:buChar char="Ø"/>
            </a:pPr>
            <a:r>
              <a:rPr lang="ru-RU" sz="2800" dirty="0"/>
              <a:t>Тимовите ќе добијат и своја шифра која ќе ја користат како име за Кахут - ш</a:t>
            </a:r>
            <a:r>
              <a:rPr lang="mk-MK" sz="2800" dirty="0"/>
              <a:t>ифра/име за регистрација, пр. </a:t>
            </a:r>
            <a:r>
              <a:rPr lang="en-US" sz="2800" dirty="0">
                <a:highlight>
                  <a:srgbClr val="FFFF00"/>
                </a:highlight>
              </a:rPr>
              <a:t>EKP1</a:t>
            </a:r>
            <a:endParaRPr lang="mk-MK" sz="2800" dirty="0">
              <a:highlight>
                <a:srgbClr val="FFFF00"/>
              </a:highlight>
            </a:endParaRPr>
          </a:p>
          <a:p>
            <a:pPr>
              <a:buFont typeface="Wingdings" pitchFamily="2" charset="2"/>
              <a:buChar char="Ø"/>
            </a:pPr>
            <a:r>
              <a:rPr lang="mk-MK" sz="2800" dirty="0"/>
              <a:t>Вклучена камера на Вебекс и исклучен микрофон</a:t>
            </a:r>
          </a:p>
          <a:p>
            <a:pPr>
              <a:buFont typeface="Wingdings" pitchFamily="2" charset="2"/>
              <a:buChar char="Ø"/>
            </a:pPr>
            <a:endParaRPr lang="en-US" sz="2800" dirty="0"/>
          </a:p>
          <a:p>
            <a:pPr>
              <a:buFont typeface="Wingdings" pitchFamily="2" charset="2"/>
              <a:buChar char="Ø"/>
            </a:pPr>
            <a:endParaRPr lang="mk-MK" sz="2800" dirty="0"/>
          </a:p>
          <a:p>
            <a:pPr marL="0" indent="0">
              <a:buNone/>
            </a:pPr>
            <a:endParaRPr lang="mk-MK" sz="2800" dirty="0"/>
          </a:p>
          <a:p>
            <a:pPr>
              <a:buFont typeface="Wingdings" pitchFamily="2" charset="2"/>
              <a:buChar char="Ø"/>
            </a:pP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190" y="185"/>
            <a:ext cx="12208926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523" y="5577904"/>
            <a:ext cx="1779656" cy="1109801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402" y="6126331"/>
            <a:ext cx="10452855" cy="731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7305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DAD6FA-F81F-BB3F-5BA3-47CBA6AED5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1227B-2C53-A7E1-9FC3-0CC90C3C5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751" y="565689"/>
            <a:ext cx="11167872" cy="1499616"/>
          </a:xfrm>
        </p:spPr>
        <p:txBody>
          <a:bodyPr>
            <a:noAutofit/>
          </a:bodyPr>
          <a:lstStyle/>
          <a:p>
            <a:r>
              <a:rPr lang="mk-MK" sz="3500" b="1" dirty="0"/>
              <a:t>Национален натпревар „Европски квиз на пари“ </a:t>
            </a:r>
            <a:endParaRPr lang="en-US" sz="3500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729D419-AED4-87D8-46A7-DA86E63A5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55524" y="3716758"/>
            <a:ext cx="1639653" cy="761327"/>
          </a:xfrm>
        </p:spPr>
        <p:txBody>
          <a:bodyPr>
            <a:normAutofit/>
          </a:bodyPr>
          <a:lstStyle/>
          <a:p>
            <a:r>
              <a:rPr lang="mk-MK" dirty="0">
                <a:solidFill>
                  <a:schemeClr val="bg1"/>
                </a:solidFill>
              </a:rPr>
              <a:t>00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63F856B-2390-0E17-828A-E4A61639A8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190" y="185"/>
            <a:ext cx="12208926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625AB7F-EE52-EC16-6F11-21B19956325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523" y="5577904"/>
            <a:ext cx="1779656" cy="1109801"/>
          </a:xfrm>
          <a:prstGeom prst="rect">
            <a:avLst/>
          </a:prstGeom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4B3F6915-C288-E9AB-DB29-89D2EB81DE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402" y="6126331"/>
            <a:ext cx="10452855" cy="731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Content Placeholder 7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9ACC6EFC-0E47-FC58-DA52-78F854A53D5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751" y="1757848"/>
            <a:ext cx="7076846" cy="4679146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9B77FD8-F450-0F95-ECD4-BD43787C0E43}"/>
              </a:ext>
            </a:extLst>
          </p:cNvPr>
          <p:cNvSpPr txBox="1"/>
          <p:nvPr/>
        </p:nvSpPr>
        <p:spPr>
          <a:xfrm>
            <a:off x="8026928" y="1885372"/>
            <a:ext cx="395569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Во полето “Name” ја внесувате шифрата која ќе ја добиете од МБА (со големи букви и латинично писмо), а наместо презиме, треба да ги напишете имињата на натпреварувачите од Вашиот тим.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5458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084" y="538393"/>
            <a:ext cx="11153608" cy="1499616"/>
          </a:xfrm>
        </p:spPr>
        <p:txBody>
          <a:bodyPr>
            <a:noAutofit/>
          </a:bodyPr>
          <a:lstStyle/>
          <a:p>
            <a:r>
              <a:rPr lang="mk-MK" sz="3500" b="1" dirty="0"/>
              <a:t>Национален натпревар „Европски квиз на пари“ </a:t>
            </a:r>
            <a:endParaRPr lang="en-US" sz="3500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9B73407-B166-E808-DE57-3F2B8E1D8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23638" y="2655858"/>
            <a:ext cx="1297558" cy="761327"/>
          </a:xfrm>
        </p:spPr>
        <p:txBody>
          <a:bodyPr>
            <a:normAutofit/>
          </a:bodyPr>
          <a:lstStyle/>
          <a:p>
            <a:r>
              <a:rPr lang="mk-MK" dirty="0">
                <a:solidFill>
                  <a:schemeClr val="bg1"/>
                </a:solidFill>
              </a:rPr>
              <a:t>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98186" y="1983417"/>
            <a:ext cx="10795627" cy="42639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mk-MK" sz="2800" dirty="0"/>
              <a:t>Прашањата се одговараат преку апликацијата </a:t>
            </a:r>
            <a:r>
              <a:rPr lang="en-US" sz="2800" dirty="0"/>
              <a:t>Kahoot! </a:t>
            </a:r>
            <a:r>
              <a:rPr lang="mk-MK" sz="2800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mk-MK" sz="2800" dirty="0"/>
              <a:t>Точни одговори и брзина на одговарање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/>
              <a:t>Потребно е да се натпреварувате од просторија со брз и стабилен интернет</a:t>
            </a:r>
            <a:endParaRPr lang="mk-MK" sz="2800" dirty="0"/>
          </a:p>
          <a:p>
            <a:pPr>
              <a:buFont typeface="Wingdings" pitchFamily="2" charset="2"/>
              <a:buChar char="Ø"/>
            </a:pPr>
            <a:r>
              <a:rPr lang="ru-RU" sz="2800" dirty="0"/>
              <a:t>Учениците ќе се натпреваруваат во тимови по двајца</a:t>
            </a:r>
            <a:endParaRPr lang="mk-MK" sz="2800" dirty="0"/>
          </a:p>
          <a:p>
            <a:pPr>
              <a:buFont typeface="Wingdings" pitchFamily="2" charset="2"/>
              <a:buChar char="Ø"/>
            </a:pPr>
            <a:r>
              <a:rPr lang="mk-MK" sz="2800" dirty="0"/>
              <a:t>2 уреди за учество: 1 уред за приклучување на Вебекс и 1 уред за одговарање на прашањата на Кахут</a:t>
            </a:r>
          </a:p>
          <a:p>
            <a:pPr>
              <a:buFont typeface="Wingdings" pitchFamily="2" charset="2"/>
              <a:buChar char="Ø"/>
            </a:pPr>
            <a:r>
              <a:rPr lang="mk-MK" sz="2800" dirty="0"/>
              <a:t>Настанот ќе се снима</a:t>
            </a:r>
          </a:p>
          <a:p>
            <a:pPr marL="0" indent="0">
              <a:buNone/>
            </a:pPr>
            <a:endParaRPr lang="mk-MK" sz="2800" dirty="0"/>
          </a:p>
          <a:p>
            <a:pPr>
              <a:buFont typeface="Wingdings" pitchFamily="2" charset="2"/>
              <a:buChar char="Ø"/>
            </a:pPr>
            <a:endParaRPr lang="mk-MK" sz="2800" dirty="0"/>
          </a:p>
          <a:p>
            <a:pPr marL="0" indent="0">
              <a:buNone/>
            </a:pPr>
            <a:endParaRPr lang="mk-MK" sz="2800" dirty="0"/>
          </a:p>
          <a:p>
            <a:pPr>
              <a:buFont typeface="Wingdings" pitchFamily="2" charset="2"/>
              <a:buChar char="Ø"/>
            </a:pP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190" y="185"/>
            <a:ext cx="12208926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523" y="5577904"/>
            <a:ext cx="1779656" cy="1109801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402" y="6126331"/>
            <a:ext cx="10452855" cy="731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0982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975" y="552893"/>
            <a:ext cx="11099740" cy="1499616"/>
          </a:xfrm>
        </p:spPr>
        <p:txBody>
          <a:bodyPr>
            <a:noAutofit/>
          </a:bodyPr>
          <a:lstStyle/>
          <a:p>
            <a:r>
              <a:rPr lang="mk-MK" sz="3500" b="1" dirty="0"/>
              <a:t>Национален натпревар „Европски квиз на пари“ </a:t>
            </a:r>
            <a:endParaRPr lang="en-US" sz="35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9723" y="3150394"/>
            <a:ext cx="3887532" cy="1547814"/>
          </a:xfrm>
        </p:spPr>
        <p:txBody>
          <a:bodyPr>
            <a:normAutofit/>
          </a:bodyPr>
          <a:lstStyle/>
          <a:p>
            <a:pPr lvl="0" algn="ctr"/>
            <a:r>
              <a:rPr lang="mk-MK" sz="2200" dirty="0">
                <a:solidFill>
                  <a:schemeClr val="bg1"/>
                </a:solidFill>
              </a:rPr>
              <a:t>До 10.03.2022 да ни пратите известување за тимовите кои ќе се натпреваруваат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35439" y="1731832"/>
            <a:ext cx="11099740" cy="445227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mk-MK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mk-MK" sz="2800" dirty="0"/>
              <a:t>Втор круг – </a:t>
            </a:r>
            <a:r>
              <a:rPr lang="mk-MK" sz="2800" b="1" dirty="0"/>
              <a:t>21.03.2024</a:t>
            </a:r>
            <a:r>
              <a:rPr lang="mk-MK" sz="2800" dirty="0"/>
              <a:t> </a:t>
            </a:r>
            <a:r>
              <a:rPr lang="mk-MK" sz="2800" b="1" dirty="0"/>
              <a:t>година (четврток) </a:t>
            </a:r>
            <a:r>
              <a:rPr lang="mk-MK" sz="2800" dirty="0"/>
              <a:t>во </a:t>
            </a:r>
            <a:r>
              <a:rPr lang="mk-MK" sz="2800" b="1" dirty="0"/>
              <a:t>11:00 часот</a:t>
            </a:r>
          </a:p>
          <a:p>
            <a:pPr>
              <a:buFont typeface="Wingdings" pitchFamily="2" charset="2"/>
              <a:buChar char="Ø"/>
            </a:pPr>
            <a:r>
              <a:rPr lang="mk-MK" sz="2800" dirty="0"/>
              <a:t>3-те најдобри тима се натпреваруваат со физичко присуство во просториите на МБА во Скопје</a:t>
            </a:r>
          </a:p>
          <a:p>
            <a:pPr>
              <a:buFont typeface="Wingdings" pitchFamily="2" charset="2"/>
              <a:buChar char="Ø"/>
            </a:pPr>
            <a:r>
              <a:rPr lang="mk-MK" sz="2800" dirty="0"/>
              <a:t>1 уред по тим за одговарање на прашањата преку </a:t>
            </a:r>
            <a:r>
              <a:rPr lang="en-US" sz="2800" dirty="0"/>
              <a:t>Kahoot! </a:t>
            </a:r>
            <a:endParaRPr lang="mk-MK" sz="2800" dirty="0"/>
          </a:p>
          <a:p>
            <a:pPr>
              <a:buFont typeface="Wingdings" pitchFamily="2" charset="2"/>
              <a:buChar char="Ø"/>
            </a:pPr>
            <a:r>
              <a:rPr lang="mk-MK" sz="2800" dirty="0"/>
              <a:t>Титула национални шампиони</a:t>
            </a:r>
          </a:p>
          <a:p>
            <a:pPr marL="0" indent="0">
              <a:buNone/>
            </a:pPr>
            <a:endParaRPr lang="mk-MK" sz="2800" dirty="0"/>
          </a:p>
          <a:p>
            <a:pPr>
              <a:buFont typeface="Wingdings" pitchFamily="2" charset="2"/>
              <a:buChar char="Ø"/>
            </a:pP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190" y="185"/>
            <a:ext cx="12208926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523" y="5577904"/>
            <a:ext cx="1779656" cy="1109801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402" y="6126331"/>
            <a:ext cx="10452855" cy="731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83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72" y="680825"/>
            <a:ext cx="11243724" cy="1143000"/>
          </a:xfrm>
        </p:spPr>
        <p:txBody>
          <a:bodyPr>
            <a:noAutofit/>
          </a:bodyPr>
          <a:lstStyle/>
          <a:p>
            <a:r>
              <a:rPr lang="mk-MK" sz="3600" b="1" dirty="0"/>
              <a:t>Финален натпревар „Европски квиз на пари“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72" y="1956539"/>
            <a:ext cx="10968833" cy="442535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mk-MK" sz="2800" b="1" dirty="0"/>
              <a:t>18-19.04.2024 година во Брисел, Белгија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mk-MK" sz="2800" dirty="0"/>
              <a:t>Националните шампиони со нивниот ментор и претставник од МБА патуваат во Брисел на 18-ти април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Финалето на Европскиот квиз на пари ќе се одржи на 19-ти април </a:t>
            </a:r>
            <a:endParaRPr lang="mk-MK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Преку Kahoot!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mk-MK" sz="2800" dirty="0"/>
              <a:t>Се натпреварувате на својот мајчин јазик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Тимот заедно одговара на прашањата</a:t>
            </a:r>
          </a:p>
          <a:p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endParaRPr lang="mk-MK" sz="2800" dirty="0"/>
          </a:p>
          <a:p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523" y="5577904"/>
            <a:ext cx="1779656" cy="11098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145" y="6132804"/>
            <a:ext cx="10452855" cy="731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130" y="-2100"/>
            <a:ext cx="12208926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481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21D9A5-A744-CA0E-2BF0-F717ADF19E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370D3-5728-E7A3-42D3-EB14D6653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72" y="735417"/>
            <a:ext cx="11243724" cy="1143000"/>
          </a:xfrm>
        </p:spPr>
        <p:txBody>
          <a:bodyPr>
            <a:noAutofit/>
          </a:bodyPr>
          <a:lstStyle/>
          <a:p>
            <a:r>
              <a:rPr lang="mk-MK" sz="3600" b="1" dirty="0"/>
              <a:t>Финален натпревар „Европски квиз на пари“, Брисел</a:t>
            </a:r>
            <a:endParaRPr lang="en-US" sz="36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F72F365-19F4-49AD-3B60-3467940256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523" y="5577904"/>
            <a:ext cx="1779656" cy="110980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160267E-5B0E-9E0A-743A-F630A604E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145" y="6132804"/>
            <a:ext cx="10452855" cy="731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518184B3-7426-63E6-CAF1-BD2DC42C20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130" y="-2100"/>
            <a:ext cx="12208926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95F91425-F9FE-9F04-BCF5-96EABDBA44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16569"/>
              </p:ext>
            </p:extLst>
          </p:nvPr>
        </p:nvGraphicFramePr>
        <p:xfrm>
          <a:off x="2677389" y="1528550"/>
          <a:ext cx="6837222" cy="48806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43378">
                  <a:extLst>
                    <a:ext uri="{9D8B030D-6E8A-4147-A177-3AD203B41FA5}">
                      <a16:colId xmlns:a16="http://schemas.microsoft.com/office/drawing/2014/main" val="1715999686"/>
                    </a:ext>
                  </a:extLst>
                </a:gridCol>
                <a:gridCol w="2740463">
                  <a:extLst>
                    <a:ext uri="{9D8B030D-6E8A-4147-A177-3AD203B41FA5}">
                      <a16:colId xmlns:a16="http://schemas.microsoft.com/office/drawing/2014/main" val="3454299217"/>
                    </a:ext>
                  </a:extLst>
                </a:gridCol>
                <a:gridCol w="1468470">
                  <a:extLst>
                    <a:ext uri="{9D8B030D-6E8A-4147-A177-3AD203B41FA5}">
                      <a16:colId xmlns:a16="http://schemas.microsoft.com/office/drawing/2014/main" val="1310783732"/>
                    </a:ext>
                  </a:extLst>
                </a:gridCol>
                <a:gridCol w="1284911">
                  <a:extLst>
                    <a:ext uri="{9D8B030D-6E8A-4147-A177-3AD203B41FA5}">
                      <a16:colId xmlns:a16="http://schemas.microsoft.com/office/drawing/2014/main" val="2433598653"/>
                    </a:ext>
                  </a:extLst>
                </a:gridCol>
              </a:tblGrid>
              <a:tr h="1811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mk-MK" sz="1100" spc="-20">
                          <a:effectLst/>
                        </a:rPr>
                        <a:t>КОГА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mk-MK" sz="1100" spc="-20">
                          <a:effectLst/>
                        </a:rPr>
                        <a:t>ШТО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100" spc="-10">
                          <a:effectLst/>
                        </a:rPr>
                        <a:t>КАДЕ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100" spc="-25">
                          <a:effectLst/>
                        </a:rPr>
                        <a:t>КОЈ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17148409"/>
                  </a:ext>
                </a:extLst>
              </a:tr>
              <a:tr h="471315">
                <a:tc>
                  <a:txBody>
                    <a:bodyPr/>
                    <a:lstStyle/>
                    <a:p>
                      <a:pPr marL="0" marR="0">
                        <a:lnSpc>
                          <a:spcPts val="13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100">
                          <a:effectLst/>
                        </a:rPr>
                        <a:t>07:45</a:t>
                      </a:r>
                      <a:r>
                        <a:rPr lang="mk-MK" sz="1100" spc="-15">
                          <a:effectLst/>
                        </a:rPr>
                        <a:t> </a:t>
                      </a:r>
                      <a:r>
                        <a:rPr lang="mk-MK" sz="1100">
                          <a:effectLst/>
                        </a:rPr>
                        <a:t>–</a:t>
                      </a:r>
                      <a:r>
                        <a:rPr lang="mk-MK" sz="1100" spc="-10">
                          <a:effectLst/>
                        </a:rPr>
                        <a:t> 08:00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100">
                          <a:effectLst/>
                        </a:rPr>
                        <a:t>Можност за оставање на багаж во ЕБФ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100">
                          <a:effectLst/>
                        </a:rPr>
                        <a:t>EBF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100" spc="-10">
                          <a:effectLst/>
                        </a:rPr>
                        <a:t>Сите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46464239"/>
                  </a:ext>
                </a:extLst>
              </a:tr>
              <a:tr h="307894">
                <a:tc>
                  <a:txBody>
                    <a:bodyPr/>
                    <a:lstStyle/>
                    <a:p>
                      <a:pPr marL="0" marR="0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100">
                          <a:effectLst/>
                        </a:rPr>
                        <a:t>08:00</a:t>
                      </a:r>
                      <a:r>
                        <a:rPr lang="mk-MK" sz="1100" spc="-15">
                          <a:effectLst/>
                        </a:rPr>
                        <a:t> </a:t>
                      </a:r>
                      <a:r>
                        <a:rPr lang="mk-MK" sz="1100">
                          <a:effectLst/>
                        </a:rPr>
                        <a:t>–</a:t>
                      </a:r>
                      <a:r>
                        <a:rPr lang="mk-MK" sz="1100" spc="-10">
                          <a:effectLst/>
                        </a:rPr>
                        <a:t> 08:30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100">
                          <a:effectLst/>
                        </a:rPr>
                        <a:t>Одење до Euronext берзата во Брисел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100" spc="-10">
                          <a:effectLst/>
                        </a:rPr>
                        <a:t>Сите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58097007"/>
                  </a:ext>
                </a:extLst>
              </a:tr>
              <a:tr h="627628">
                <a:tc>
                  <a:txBody>
                    <a:bodyPr/>
                    <a:lstStyle/>
                    <a:p>
                      <a:pPr marL="0" marR="0">
                        <a:lnSpc>
                          <a:spcPts val="13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100">
                          <a:effectLst/>
                        </a:rPr>
                        <a:t>8:30</a:t>
                      </a:r>
                      <a:r>
                        <a:rPr lang="mk-MK" sz="1100" spc="-20">
                          <a:effectLst/>
                        </a:rPr>
                        <a:t> </a:t>
                      </a:r>
                      <a:r>
                        <a:rPr lang="mk-MK" sz="1100">
                          <a:effectLst/>
                        </a:rPr>
                        <a:t>–</a:t>
                      </a:r>
                      <a:r>
                        <a:rPr lang="mk-MK" sz="1100" spc="-15">
                          <a:effectLst/>
                        </a:rPr>
                        <a:t> </a:t>
                      </a:r>
                      <a:r>
                        <a:rPr lang="mk-MK" sz="1100" spc="-20">
                          <a:effectLst/>
                        </a:rPr>
                        <a:t>9:15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100">
                          <a:effectLst/>
                        </a:rPr>
                        <a:t>Церемонија на отварање на ѕвончето во Euronext берзата во Брисел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100" spc="-10">
                          <a:effectLst/>
                        </a:rPr>
                        <a:t>Euronext берза во Брисел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016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100" dirty="0">
                          <a:effectLst/>
                        </a:rPr>
                        <a:t>Ученици + 1 возрасен по тим</a:t>
                      </a:r>
                      <a:endParaRPr lang="en-US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43974759"/>
                  </a:ext>
                </a:extLst>
              </a:tr>
              <a:tr h="305525">
                <a:tc>
                  <a:txBody>
                    <a:bodyPr/>
                    <a:lstStyle/>
                    <a:p>
                      <a:pPr marL="0" marR="0">
                        <a:lnSpc>
                          <a:spcPts val="13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100">
                          <a:effectLst/>
                        </a:rPr>
                        <a:t>9:15</a:t>
                      </a:r>
                      <a:r>
                        <a:rPr lang="mk-MK" sz="1100" spc="-10">
                          <a:effectLst/>
                        </a:rPr>
                        <a:t> </a:t>
                      </a:r>
                      <a:r>
                        <a:rPr lang="mk-MK" sz="1100">
                          <a:effectLst/>
                        </a:rPr>
                        <a:t>–</a:t>
                      </a:r>
                      <a:r>
                        <a:rPr lang="mk-MK" sz="1100" spc="-15">
                          <a:effectLst/>
                        </a:rPr>
                        <a:t> </a:t>
                      </a:r>
                      <a:r>
                        <a:rPr lang="mk-MK" sz="1100" spc="-10">
                          <a:effectLst/>
                        </a:rPr>
                        <a:t>10:00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100">
                          <a:effectLst/>
                        </a:rPr>
                        <a:t>Одење до просториите на EBF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100" spc="-10">
                          <a:effectLst/>
                        </a:rPr>
                        <a:t>Сите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42063783"/>
                  </a:ext>
                </a:extLst>
              </a:tr>
              <a:tr h="291907">
                <a:tc>
                  <a:txBody>
                    <a:bodyPr/>
                    <a:lstStyle/>
                    <a:p>
                      <a:pPr marL="0" marR="0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100">
                          <a:effectLst/>
                        </a:rPr>
                        <a:t>10:00</a:t>
                      </a:r>
                      <a:r>
                        <a:rPr lang="mk-MK" sz="1100" spc="-15">
                          <a:effectLst/>
                        </a:rPr>
                        <a:t> </a:t>
                      </a:r>
                      <a:r>
                        <a:rPr lang="mk-MK" sz="1100">
                          <a:effectLst/>
                        </a:rPr>
                        <a:t>–</a:t>
                      </a:r>
                      <a:r>
                        <a:rPr lang="mk-MK" sz="1100" spc="-10">
                          <a:effectLst/>
                        </a:rPr>
                        <a:t> 10:30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100" spc="-10">
                          <a:effectLst/>
                        </a:rPr>
                        <a:t>Освежување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100">
                          <a:effectLst/>
                        </a:rPr>
                        <a:t>EBF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100" spc="-10">
                          <a:effectLst/>
                        </a:rPr>
                        <a:t>Сите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39090717"/>
                  </a:ext>
                </a:extLst>
              </a:tr>
              <a:tr h="4772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mk-MK" sz="1100">
                          <a:effectLst/>
                        </a:rPr>
                        <a:t>10:30</a:t>
                      </a:r>
                      <a:r>
                        <a:rPr lang="mk-MK" sz="1100" spc="-15">
                          <a:effectLst/>
                        </a:rPr>
                        <a:t> </a:t>
                      </a:r>
                      <a:r>
                        <a:rPr lang="mk-MK" sz="1100">
                          <a:effectLst/>
                        </a:rPr>
                        <a:t>–</a:t>
                      </a:r>
                      <a:r>
                        <a:rPr lang="mk-MK" sz="1100" spc="-5">
                          <a:effectLst/>
                        </a:rPr>
                        <a:t> </a:t>
                      </a:r>
                      <a:r>
                        <a:rPr lang="mk-MK" sz="1100" spc="-10">
                          <a:effectLst/>
                        </a:rPr>
                        <a:t>11:00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9842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100">
                          <a:effectLst/>
                        </a:rPr>
                        <a:t>Отворање на финалниот настан на ЕКП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100">
                          <a:effectLst/>
                        </a:rPr>
                        <a:t>EBF</a:t>
                      </a:r>
                      <a:r>
                        <a:rPr lang="mk-MK" sz="1100" spc="-5">
                          <a:effectLst/>
                        </a:rPr>
                        <a:t> </a:t>
                      </a:r>
                      <a:r>
                        <a:rPr lang="mk-MK" sz="1100">
                          <a:effectLst/>
                        </a:rPr>
                        <a:t>–</a:t>
                      </a:r>
                      <a:r>
                        <a:rPr lang="mk-MK" sz="1100" spc="-10">
                          <a:effectLst/>
                        </a:rPr>
                        <a:t> </a:t>
                      </a:r>
                      <a:r>
                        <a:rPr lang="mk-MK" sz="1100" spc="-20">
                          <a:effectLst/>
                        </a:rPr>
                        <a:t>Mona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mk-MK" sz="1100" spc="-20">
                          <a:effectLst/>
                        </a:rPr>
                        <a:t>Lisa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100" spc="-10">
                          <a:effectLst/>
                        </a:rPr>
                        <a:t>Сите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10602725"/>
                  </a:ext>
                </a:extLst>
              </a:tr>
              <a:tr h="384274">
                <a:tc>
                  <a:txBody>
                    <a:bodyPr/>
                    <a:lstStyle/>
                    <a:p>
                      <a:pPr marL="0" marR="0">
                        <a:lnSpc>
                          <a:spcPts val="13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100" spc="-10">
                          <a:effectLst/>
                        </a:rPr>
                        <a:t>11:00-11:15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100">
                          <a:effectLst/>
                        </a:rPr>
                        <a:t>Објаснување за Кахут!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100">
                          <a:effectLst/>
                        </a:rPr>
                        <a:t>EBF</a:t>
                      </a:r>
                      <a:r>
                        <a:rPr lang="mk-MK" sz="1100" spc="-90">
                          <a:effectLst/>
                        </a:rPr>
                        <a:t> </a:t>
                      </a:r>
                      <a:r>
                        <a:rPr lang="mk-MK" sz="1100">
                          <a:effectLst/>
                        </a:rPr>
                        <a:t>–</a:t>
                      </a:r>
                      <a:r>
                        <a:rPr lang="mk-MK" sz="1100" spc="-85">
                          <a:effectLst/>
                        </a:rPr>
                        <a:t> </a:t>
                      </a:r>
                      <a:r>
                        <a:rPr lang="mk-MK" sz="1100">
                          <a:effectLst/>
                        </a:rPr>
                        <a:t>Europe </a:t>
                      </a:r>
                      <a:r>
                        <a:rPr lang="mk-MK" sz="1100" spc="-10">
                          <a:effectLst/>
                        </a:rPr>
                        <a:t>Rooms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100">
                          <a:effectLst/>
                        </a:rPr>
                        <a:t>ЕКП Финалисти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23993335"/>
                  </a:ext>
                </a:extLst>
              </a:tr>
              <a:tr h="533485">
                <a:tc>
                  <a:txBody>
                    <a:bodyPr/>
                    <a:lstStyle/>
                    <a:p>
                      <a:pPr marL="0" marR="0">
                        <a:lnSpc>
                          <a:spcPts val="1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100">
                          <a:effectLst/>
                        </a:rPr>
                        <a:t>11:15</a:t>
                      </a:r>
                      <a:r>
                        <a:rPr lang="mk-MK" sz="1100" spc="-10">
                          <a:effectLst/>
                        </a:rPr>
                        <a:t> </a:t>
                      </a:r>
                      <a:r>
                        <a:rPr lang="mk-MK" sz="1100">
                          <a:effectLst/>
                        </a:rPr>
                        <a:t>-</a:t>
                      </a:r>
                      <a:r>
                        <a:rPr lang="mk-MK" sz="1100" spc="-20">
                          <a:effectLst/>
                        </a:rPr>
                        <a:t> </a:t>
                      </a:r>
                      <a:r>
                        <a:rPr lang="mk-MK" sz="1100" spc="-10">
                          <a:effectLst/>
                        </a:rPr>
                        <a:t>11:50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100">
                          <a:effectLst/>
                        </a:rPr>
                        <a:t>ЕКП натпревар + резултати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100">
                          <a:effectLst/>
                        </a:rPr>
                        <a:t>проверка од персоналот на ЕБФ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100">
                          <a:effectLst/>
                        </a:rPr>
                        <a:t>EBF</a:t>
                      </a:r>
                      <a:r>
                        <a:rPr lang="mk-MK" sz="1100" spc="-90">
                          <a:effectLst/>
                        </a:rPr>
                        <a:t> </a:t>
                      </a:r>
                      <a:r>
                        <a:rPr lang="mk-MK" sz="1100">
                          <a:effectLst/>
                        </a:rPr>
                        <a:t>–</a:t>
                      </a:r>
                      <a:r>
                        <a:rPr lang="mk-MK" sz="1100" spc="-85">
                          <a:effectLst/>
                        </a:rPr>
                        <a:t> </a:t>
                      </a:r>
                      <a:r>
                        <a:rPr lang="mk-MK" sz="1100">
                          <a:effectLst/>
                        </a:rPr>
                        <a:t>Europe </a:t>
                      </a:r>
                      <a:r>
                        <a:rPr lang="mk-MK" sz="1100" spc="-10">
                          <a:effectLst/>
                        </a:rPr>
                        <a:t>Rooms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100">
                          <a:effectLst/>
                        </a:rPr>
                        <a:t>ЕКП Финалисти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53529243"/>
                  </a:ext>
                </a:extLst>
              </a:tr>
              <a:tr h="566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mk-MK" sz="1100">
                          <a:effectLst/>
                        </a:rPr>
                        <a:t>11:50</a:t>
                      </a:r>
                      <a:r>
                        <a:rPr lang="mk-MK" sz="1100" spc="-15">
                          <a:effectLst/>
                        </a:rPr>
                        <a:t> </a:t>
                      </a:r>
                      <a:r>
                        <a:rPr lang="mk-MK" sz="1100">
                          <a:effectLst/>
                        </a:rPr>
                        <a:t>–</a:t>
                      </a:r>
                      <a:r>
                        <a:rPr lang="mk-MK" sz="1100" spc="-10">
                          <a:effectLst/>
                        </a:rPr>
                        <a:t> 12:15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mk-MK" sz="1100">
                          <a:effectLst/>
                        </a:rPr>
                        <a:t>Прогласување на победниците и церемонија на доделување награди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5461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100">
                          <a:effectLst/>
                        </a:rPr>
                        <a:t>EBF</a:t>
                      </a:r>
                      <a:r>
                        <a:rPr lang="mk-MK" sz="1100" spc="-85">
                          <a:effectLst/>
                        </a:rPr>
                        <a:t> </a:t>
                      </a:r>
                      <a:r>
                        <a:rPr lang="mk-MK" sz="1100">
                          <a:effectLst/>
                        </a:rPr>
                        <a:t>–</a:t>
                      </a:r>
                      <a:r>
                        <a:rPr lang="mk-MK" sz="1100" spc="-90">
                          <a:effectLst/>
                        </a:rPr>
                        <a:t> </a:t>
                      </a:r>
                      <a:r>
                        <a:rPr lang="mk-MK" sz="1100">
                          <a:effectLst/>
                        </a:rPr>
                        <a:t>Mona </a:t>
                      </a:r>
                      <a:r>
                        <a:rPr lang="mk-MK" sz="1100" spc="-20">
                          <a:effectLst/>
                        </a:rPr>
                        <a:t>Lisa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100" spc="-10">
                          <a:effectLst/>
                        </a:rPr>
                        <a:t>Сите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84963366"/>
                  </a:ext>
                </a:extLst>
              </a:tr>
              <a:tr h="4713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mk-MK" sz="1100">
                          <a:effectLst/>
                        </a:rPr>
                        <a:t>12:15</a:t>
                      </a:r>
                      <a:r>
                        <a:rPr lang="mk-MK" sz="1100" spc="-15">
                          <a:effectLst/>
                        </a:rPr>
                        <a:t> </a:t>
                      </a:r>
                      <a:r>
                        <a:rPr lang="mk-MK" sz="1100">
                          <a:effectLst/>
                        </a:rPr>
                        <a:t>–</a:t>
                      </a:r>
                      <a:r>
                        <a:rPr lang="mk-MK" sz="1100" spc="-10">
                          <a:effectLst/>
                        </a:rPr>
                        <a:t> 13:30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mk-MK" sz="1100">
                          <a:effectLst/>
                        </a:rPr>
                        <a:t>Ручек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100">
                          <a:effectLst/>
                        </a:rPr>
                        <a:t>EBF</a:t>
                      </a:r>
                      <a:r>
                        <a:rPr lang="mk-MK" sz="1100" spc="-90">
                          <a:effectLst/>
                        </a:rPr>
                        <a:t> </a:t>
                      </a:r>
                      <a:r>
                        <a:rPr lang="mk-MK" sz="1100">
                          <a:effectLst/>
                        </a:rPr>
                        <a:t>–</a:t>
                      </a:r>
                      <a:r>
                        <a:rPr lang="mk-MK" sz="1100" spc="-85">
                          <a:effectLst/>
                        </a:rPr>
                        <a:t> </a:t>
                      </a:r>
                      <a:r>
                        <a:rPr lang="mk-MK" sz="1100">
                          <a:effectLst/>
                        </a:rPr>
                        <a:t>Europe </a:t>
                      </a:r>
                      <a:r>
                        <a:rPr lang="mk-MK" sz="1100" spc="-10">
                          <a:effectLst/>
                        </a:rPr>
                        <a:t>Rooms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100" spc="-10" dirty="0">
                          <a:effectLst/>
                        </a:rPr>
                        <a:t>Сите</a:t>
                      </a:r>
                      <a:endParaRPr lang="en-US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86266809"/>
                  </a:ext>
                </a:extLst>
              </a:tr>
              <a:tr h="262894">
                <a:tc>
                  <a:txBody>
                    <a:bodyPr/>
                    <a:lstStyle/>
                    <a:p>
                      <a:pPr marL="0" marR="0">
                        <a:lnSpc>
                          <a:spcPts val="13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100" spc="-10" dirty="0">
                          <a:effectLst/>
                        </a:rPr>
                        <a:t>13:30</a:t>
                      </a:r>
                      <a:endParaRPr lang="en-US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100" dirty="0">
                          <a:effectLst/>
                        </a:rPr>
                        <a:t>Крај на настанот</a:t>
                      </a:r>
                      <a:endParaRPr lang="en-US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13563265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2FF545EC-C1D1-17E1-D873-9DA64780AAF2}"/>
              </a:ext>
            </a:extLst>
          </p:cNvPr>
          <p:cNvSpPr txBox="1"/>
          <p:nvPr/>
        </p:nvSpPr>
        <p:spPr>
          <a:xfrm>
            <a:off x="842746" y="1979316"/>
            <a:ext cx="183464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dirty="0"/>
              <a:t>Агенда за денот на одржување на финалето – 19.04.2024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24662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BB197F-B9D4-BF85-B4F1-510989C134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6E015-5E17-C5C2-C8B4-80EFDD176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72" y="762713"/>
            <a:ext cx="11243724" cy="1143000"/>
          </a:xfrm>
        </p:spPr>
        <p:txBody>
          <a:bodyPr>
            <a:noAutofit/>
          </a:bodyPr>
          <a:lstStyle/>
          <a:p>
            <a:r>
              <a:rPr lang="mk-MK" sz="3600" b="1" dirty="0"/>
              <a:t>Финален натпревар „Европски квиз на пари“, Брисел</a:t>
            </a:r>
            <a:endParaRPr lang="en-US" sz="36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779FB6C-EC85-CD9D-ADD6-7F0B55C422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523" y="5577904"/>
            <a:ext cx="1779656" cy="110980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AEE2626-B89C-965B-B4CC-660BBE9C0B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145" y="6132804"/>
            <a:ext cx="10452855" cy="731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94D22B8F-18EE-ADC1-DBC5-5DB411FFC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130" y="-2100"/>
            <a:ext cx="12208926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A12FDD6-E0D1-673B-5698-95EE63818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72" y="2071927"/>
            <a:ext cx="9720073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k-MK" sz="2800" dirty="0"/>
              <a:t>Потребна документација за патување во Брисел: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mk-MK" sz="2800" dirty="0"/>
              <a:t> Дозвола од родител за патување во странство со менторот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mk-MK" sz="2800" dirty="0"/>
              <a:t>Исправни патни документи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mk-MK" sz="2800" dirty="0"/>
              <a:t>Дозвола за објавување на фотографии од учениците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943820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581</TotalTime>
  <Words>702</Words>
  <Application>Microsoft Office PowerPoint</Application>
  <PresentationFormat>Widescreen</PresentationFormat>
  <Paragraphs>126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Tw Cen MT</vt:lpstr>
      <vt:lpstr>Tw Cen MT Condensed</vt:lpstr>
      <vt:lpstr>Verdana</vt:lpstr>
      <vt:lpstr>Wingdings</vt:lpstr>
      <vt:lpstr>Wingdings 3</vt:lpstr>
      <vt:lpstr>Integral</vt:lpstr>
      <vt:lpstr>ЕВРОПСКИ КВИЗ НА ПАРИ </vt:lpstr>
      <vt:lpstr>Национален натпревар „Европски квиз на пари“ </vt:lpstr>
      <vt:lpstr>Национален натпревар „Европски квиз на пари“ </vt:lpstr>
      <vt:lpstr>Национален натпревар „Европски квиз на пари“ </vt:lpstr>
      <vt:lpstr>Национален натпревар „Европски квиз на пари“ </vt:lpstr>
      <vt:lpstr>Национален натпревар „Европски квиз на пари“ </vt:lpstr>
      <vt:lpstr>Финален натпревар „Европски квиз на пари“</vt:lpstr>
      <vt:lpstr>Финален натпревар „Европски квиз на пари“, Брисел</vt:lpstr>
      <vt:lpstr>Финален натпревар „Европски квиз на пари“, Брисел</vt:lpstr>
      <vt:lpstr>Материјали за учење</vt:lpstr>
      <vt:lpstr>Ви благодариме на вниманието!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ЕВРОПСКИ КВИЗ НА ПАРИ</dc:title>
  <dc:creator>Jovana Lozanovska</dc:creator>
  <cp:lastModifiedBy>Jovana Lozanovska</cp:lastModifiedBy>
  <cp:revision>45</cp:revision>
  <dcterms:created xsi:type="dcterms:W3CDTF">2024-01-17T10:44:05Z</dcterms:created>
  <dcterms:modified xsi:type="dcterms:W3CDTF">2024-02-29T08:44:03Z</dcterms:modified>
</cp:coreProperties>
</file>