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74" r:id="rId2"/>
    <p:sldId id="258" r:id="rId3"/>
    <p:sldId id="259" r:id="rId4"/>
    <p:sldId id="260" r:id="rId5"/>
    <p:sldId id="261" r:id="rId6"/>
    <p:sldId id="262" r:id="rId7"/>
    <p:sldId id="263" r:id="rId8"/>
    <p:sldId id="264" r:id="rId9"/>
    <p:sldId id="265" r:id="rId10"/>
    <p:sldId id="269" r:id="rId11"/>
    <p:sldId id="270" r:id="rId12"/>
    <p:sldId id="271" r:id="rId13"/>
    <p:sldId id="272" r:id="rId14"/>
    <p:sldId id="273" r:id="rId15"/>
    <p:sldId id="275" r:id="rId16"/>
    <p:sldId id="276" r:id="rId17"/>
    <p:sldId id="278" r:id="rId18"/>
    <p:sldId id="280" r:id="rId19"/>
    <p:sldId id="281" r:id="rId20"/>
    <p:sldId id="282" r:id="rId21"/>
    <p:sldId id="283" r:id="rId22"/>
    <p:sldId id="285"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64" d="100"/>
          <a:sy n="64" d="100"/>
        </p:scale>
        <p:origin x="9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CCDAA1D-3933-40F6-8331-44C05669B5DB}" type="datetimeFigureOut">
              <a:rPr lang="en-US" smtClean="0"/>
              <a:t>2/27/2024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80AEC30-B8F2-4006-9C06-C83ABB5E2E7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94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CDAA1D-3933-40F6-8331-44C05669B5DB}"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50054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CDAA1D-3933-40F6-8331-44C05669B5DB}"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37394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CDAA1D-3933-40F6-8331-44C05669B5DB}"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310327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CDAA1D-3933-40F6-8331-44C05669B5DB}"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AEC30-B8F2-4006-9C06-C83ABB5E2E7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59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CDAA1D-3933-40F6-8331-44C05669B5DB}"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320958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CDAA1D-3933-40F6-8331-44C05669B5DB}"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29416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CDAA1D-3933-40F6-8331-44C05669B5DB}"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177651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DAA1D-3933-40F6-8331-44C05669B5DB}"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381888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CDAA1D-3933-40F6-8331-44C05669B5DB}"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405597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CDAA1D-3933-40F6-8331-44C05669B5DB}"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AEC30-B8F2-4006-9C06-C83ABB5E2E7E}" type="slidenum">
              <a:rPr lang="en-US" smtClean="0"/>
              <a:t>‹#›</a:t>
            </a:fld>
            <a:endParaRPr lang="en-US"/>
          </a:p>
        </p:txBody>
      </p:sp>
    </p:spTree>
    <p:extLst>
      <p:ext uri="{BB962C8B-B14F-4D97-AF65-F5344CB8AC3E}">
        <p14:creationId xmlns:p14="http://schemas.microsoft.com/office/powerpoint/2010/main" val="400310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CCDAA1D-3933-40F6-8331-44C05669B5DB}" type="datetimeFigureOut">
              <a:rPr lang="en-US" smtClean="0"/>
              <a:t>2/27/2024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80AEC30-B8F2-4006-9C06-C83ABB5E2E7E}" type="slidenum">
              <a:rPr lang="en-US" smtClean="0"/>
              <a:t>‹#›</a:t>
            </a:fld>
            <a:endParaRPr lang="en-US"/>
          </a:p>
        </p:txBody>
      </p:sp>
    </p:spTree>
    <p:extLst>
      <p:ext uri="{BB962C8B-B14F-4D97-AF65-F5344CB8AC3E}">
        <p14:creationId xmlns:p14="http://schemas.microsoft.com/office/powerpoint/2010/main" val="8831474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sec.gov.mk/Poimnik/Poimnik-na-osnovni-poimi-od-oblasta-na-khartii-od-vrednost" TargetMode="External"/><Relationship Id="rId3" Type="http://schemas.openxmlformats.org/officeDocument/2006/relationships/image" Target="../media/image31.svg"/><Relationship Id="rId7" Type="http://schemas.openxmlformats.org/officeDocument/2006/relationships/hyperlink" Target="https://www.sec.gov.mk/Kvizovi"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www.sec.gov.mk/Sloboden-pristap-do-informacii-od-javen-karakter/Video-1" TargetMode="External"/><Relationship Id="rId5" Type="http://schemas.openxmlformats.org/officeDocument/2006/relationships/hyperlink" Target="https://www.sec.gov.mk/Aktivnosti" TargetMode="External"/><Relationship Id="rId4" Type="http://schemas.openxmlformats.org/officeDocument/2006/relationships/hyperlink" Target="https://www.sec.gov.mk/Brosur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1004340"/>
            <a:ext cx="11752289" cy="5594218"/>
          </a:xfrm>
        </p:spPr>
        <p:txBody>
          <a:bodyPr>
            <a:normAutofit fontScale="90000"/>
          </a:bodyPr>
          <a:lstStyle/>
          <a:p>
            <a:pPr algn="ctr"/>
            <a:br>
              <a:rPr lang="mk-MK" dirty="0"/>
            </a:br>
            <a:br>
              <a:rPr lang="mk-MK" dirty="0"/>
            </a:br>
            <a:br>
              <a:rPr lang="mk-MK" dirty="0"/>
            </a:br>
            <a:r>
              <a:rPr lang="en-US" dirty="0">
                <a:solidFill>
                  <a:schemeClr val="bg2">
                    <a:lumMod val="90000"/>
                    <a:lumOff val="10000"/>
                  </a:schemeClr>
                </a:solidFill>
              </a:rPr>
              <a:t> </a:t>
            </a:r>
            <a:r>
              <a:rPr lang="mk-MK" sz="3600" b="1" u="sng" dirty="0">
                <a:solidFill>
                  <a:schemeClr val="accent1">
                    <a:lumMod val="75000"/>
                  </a:schemeClr>
                </a:solidFill>
                <a:latin typeface="Arial" panose="020B0604020202020204" pitchFamily="34" charset="0"/>
                <a:cs typeface="Arial" panose="020B0604020202020204" pitchFamily="34" charset="0"/>
              </a:rPr>
              <a:t>Подготовка за Европскиот квиз на пари во областа на хартиите од вредност и пазарот на капитал</a:t>
            </a:r>
            <a:br>
              <a:rPr lang="mk-MK" sz="3100" b="1" u="sng" dirty="0">
                <a:solidFill>
                  <a:schemeClr val="accent1">
                    <a:lumMod val="75000"/>
                  </a:schemeClr>
                </a:solidFill>
                <a:latin typeface="Arial" panose="020B0604020202020204" pitchFamily="34" charset="0"/>
                <a:cs typeface="Arial" panose="020B0604020202020204" pitchFamily="34" charset="0"/>
              </a:rPr>
            </a:br>
            <a:br>
              <a:rPr lang="mk-MK" sz="3100" b="1" dirty="0">
                <a:solidFill>
                  <a:schemeClr val="accent2">
                    <a:lumMod val="75000"/>
                  </a:schemeClr>
                </a:solidFill>
                <a:latin typeface="Arial" panose="020B0604020202020204" pitchFamily="34" charset="0"/>
                <a:cs typeface="Arial" panose="020B0604020202020204" pitchFamily="34" charset="0"/>
              </a:rPr>
            </a:br>
            <a:r>
              <a:rPr lang="mk-MK" sz="2400" b="1" dirty="0">
                <a:solidFill>
                  <a:schemeClr val="tx1">
                    <a:lumMod val="65000"/>
                    <a:lumOff val="35000"/>
                  </a:schemeClr>
                </a:solidFill>
                <a:latin typeface="Arial" panose="020B0604020202020204" pitchFamily="34" charset="0"/>
                <a:cs typeface="Arial" panose="020B0604020202020204" pitchFamily="34" charset="0"/>
              </a:rPr>
              <a:t>КОМИСИЈА ЗА ХАРТИИ ОД ВРЕДНОСТ НА </a:t>
            </a:r>
            <a:br>
              <a:rPr lang="en-US" sz="2400" b="1" dirty="0">
                <a:solidFill>
                  <a:schemeClr val="tx1">
                    <a:lumMod val="65000"/>
                    <a:lumOff val="35000"/>
                  </a:schemeClr>
                </a:solidFill>
                <a:latin typeface="Arial" panose="020B0604020202020204" pitchFamily="34" charset="0"/>
                <a:cs typeface="Arial" panose="020B0604020202020204" pitchFamily="34" charset="0"/>
              </a:rPr>
            </a:br>
            <a:r>
              <a:rPr lang="mk-MK" sz="2400" b="1" dirty="0">
                <a:solidFill>
                  <a:schemeClr val="tx1">
                    <a:lumMod val="65000"/>
                    <a:lumOff val="35000"/>
                  </a:schemeClr>
                </a:solidFill>
                <a:latin typeface="Arial" panose="020B0604020202020204" pitchFamily="34" charset="0"/>
                <a:cs typeface="Arial" panose="020B0604020202020204" pitchFamily="34" charset="0"/>
              </a:rPr>
              <a:t>РЕПУБЛИКА СЕВЕРНА МАКЕДОНИЈА</a:t>
            </a:r>
            <a:r>
              <a:rPr lang="en-US" sz="3100" b="1" dirty="0">
                <a:solidFill>
                  <a:schemeClr val="tx1">
                    <a:lumMod val="65000"/>
                    <a:lumOff val="35000"/>
                  </a:schemeClr>
                </a:solidFill>
                <a:latin typeface="Arial" panose="020B0604020202020204" pitchFamily="34" charset="0"/>
                <a:cs typeface="Arial" panose="020B0604020202020204" pitchFamily="34" charset="0"/>
              </a:rPr>
              <a:t>  </a:t>
            </a:r>
            <a:r>
              <a:rPr lang="en-US" sz="3100" b="1" dirty="0">
                <a:solidFill>
                  <a:schemeClr val="bg2">
                    <a:lumMod val="10000"/>
                  </a:schemeClr>
                </a:solidFill>
                <a:latin typeface="Arial" panose="020B0604020202020204" pitchFamily="34" charset="0"/>
                <a:cs typeface="Arial" panose="020B0604020202020204" pitchFamily="34" charset="0"/>
              </a:rPr>
              <a:t>   </a:t>
            </a:r>
            <a:r>
              <a:rPr lang="mk-MK" sz="3100" b="1" dirty="0">
                <a:solidFill>
                  <a:schemeClr val="bg2">
                    <a:lumMod val="10000"/>
                  </a:schemeClr>
                </a:solidFill>
                <a:latin typeface="Arial" panose="020B0604020202020204" pitchFamily="34" charset="0"/>
                <a:cs typeface="Arial" panose="020B0604020202020204" pitchFamily="34" charset="0"/>
              </a:rPr>
              <a:t>                         </a:t>
            </a:r>
            <a:br>
              <a:rPr lang="mk-MK" sz="3100" b="1" dirty="0">
                <a:solidFill>
                  <a:schemeClr val="bg2">
                    <a:lumMod val="10000"/>
                  </a:schemeClr>
                </a:solidFill>
                <a:latin typeface="Arial" panose="020B0604020202020204" pitchFamily="34" charset="0"/>
                <a:cs typeface="Arial" panose="020B0604020202020204" pitchFamily="34" charset="0"/>
              </a:rPr>
            </a:br>
            <a:br>
              <a:rPr lang="mk-MK" sz="2200" b="1" dirty="0">
                <a:solidFill>
                  <a:schemeClr val="bg2">
                    <a:lumMod val="10000"/>
                  </a:schemeClr>
                </a:solidFill>
                <a:latin typeface="Arial" panose="020B0604020202020204" pitchFamily="34" charset="0"/>
                <a:cs typeface="Arial" panose="020B0604020202020204" pitchFamily="34" charset="0"/>
              </a:rPr>
            </a:br>
            <a:r>
              <a:rPr lang="en-US" sz="2200" dirty="0">
                <a:solidFill>
                  <a:schemeClr val="accent2">
                    <a:lumMod val="75000"/>
                  </a:schemeClr>
                </a:solidFill>
                <a:latin typeface="Arial" panose="020B0604020202020204" pitchFamily="34" charset="0"/>
                <a:cs typeface="Arial" panose="020B0604020202020204" pitchFamily="34" charset="0"/>
              </a:rPr>
              <a:t> </a:t>
            </a:r>
            <a:br>
              <a:rPr lang="en-US" sz="2200" dirty="0">
                <a:solidFill>
                  <a:schemeClr val="accent2">
                    <a:lumMod val="75000"/>
                  </a:schemeClr>
                </a:solidFill>
                <a:latin typeface="Arial" panose="020B0604020202020204" pitchFamily="34" charset="0"/>
                <a:cs typeface="Arial" panose="020B0604020202020204" pitchFamily="34" charset="0"/>
              </a:rPr>
            </a:br>
            <a:r>
              <a:rPr lang="mk-MK" sz="2200" dirty="0">
                <a:solidFill>
                  <a:schemeClr val="accent2">
                    <a:lumMod val="75000"/>
                  </a:schemeClr>
                </a:solidFill>
                <a:latin typeface="Arial" panose="020B0604020202020204" pitchFamily="34" charset="0"/>
                <a:cs typeface="Arial" panose="020B0604020202020204" pitchFamily="34" charset="0"/>
              </a:rPr>
              <a:t>      </a:t>
            </a:r>
            <a:br>
              <a:rPr lang="en-US" sz="2200" dirty="0">
                <a:solidFill>
                  <a:schemeClr val="accent2">
                    <a:lumMod val="75000"/>
                  </a:schemeClr>
                </a:solidFill>
                <a:latin typeface="Arial" panose="020B0604020202020204" pitchFamily="34" charset="0"/>
                <a:cs typeface="Arial" panose="020B0604020202020204" pitchFamily="34" charset="0"/>
              </a:rPr>
            </a:br>
            <a:r>
              <a:rPr lang="mk-MK" sz="2200" b="1" dirty="0">
                <a:solidFill>
                  <a:schemeClr val="accent1">
                    <a:lumMod val="75000"/>
                  </a:schemeClr>
                </a:solidFill>
                <a:latin typeface="Arial" panose="020B0604020202020204" pitchFamily="34" charset="0"/>
                <a:cs typeface="Arial" panose="020B0604020202020204" pitchFamily="34" charset="0"/>
              </a:rPr>
              <a:t>Февруари 20</a:t>
            </a:r>
            <a:r>
              <a:rPr lang="en-US" sz="2200" b="1" dirty="0">
                <a:solidFill>
                  <a:schemeClr val="accent1">
                    <a:lumMod val="75000"/>
                  </a:schemeClr>
                </a:solidFill>
                <a:latin typeface="Arial" panose="020B0604020202020204" pitchFamily="34" charset="0"/>
                <a:cs typeface="Arial" panose="020B0604020202020204" pitchFamily="34" charset="0"/>
              </a:rPr>
              <a:t>24</a:t>
            </a:r>
          </a:p>
        </p:txBody>
      </p:sp>
      <p:pic>
        <p:nvPicPr>
          <p:cNvPr id="3" name="Picture 2"/>
          <p:cNvPicPr>
            <a:picLocks noChangeAspect="1"/>
          </p:cNvPicPr>
          <p:nvPr/>
        </p:nvPicPr>
        <p:blipFill>
          <a:blip r:embed="rId2"/>
          <a:stretch>
            <a:fillRect/>
          </a:stretch>
        </p:blipFill>
        <p:spPr>
          <a:xfrm>
            <a:off x="7642177" y="259442"/>
            <a:ext cx="3434772" cy="2411458"/>
          </a:xfrm>
          <a:prstGeom prst="rect">
            <a:avLst/>
          </a:prstGeom>
        </p:spPr>
      </p:pic>
      <p:pic>
        <p:nvPicPr>
          <p:cNvPr id="5" name="Picture 4">
            <a:extLst>
              <a:ext uri="{FF2B5EF4-FFF2-40B4-BE49-F238E27FC236}">
                <a16:creationId xmlns:a16="http://schemas.microsoft.com/office/drawing/2014/main" id="{0C75C6A0-0189-4F9F-BFE4-C191E2EEC1EB}"/>
              </a:ext>
            </a:extLst>
          </p:cNvPr>
          <p:cNvPicPr>
            <a:picLocks noChangeAspect="1"/>
          </p:cNvPicPr>
          <p:nvPr/>
        </p:nvPicPr>
        <p:blipFill>
          <a:blip r:embed="rId3"/>
          <a:stretch>
            <a:fillRect/>
          </a:stretch>
        </p:blipFill>
        <p:spPr>
          <a:xfrm>
            <a:off x="1022946" y="592112"/>
            <a:ext cx="2889027" cy="2078788"/>
          </a:xfrm>
          <a:prstGeom prst="rect">
            <a:avLst/>
          </a:prstGeom>
        </p:spPr>
      </p:pic>
    </p:spTree>
    <p:extLst>
      <p:ext uri="{BB962C8B-B14F-4D97-AF65-F5344CB8AC3E}">
        <p14:creationId xmlns:p14="http://schemas.microsoft.com/office/powerpoint/2010/main" val="355598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2C40-F5BB-469E-8F47-9BA109C958FD}"/>
              </a:ext>
            </a:extLst>
          </p:cNvPr>
          <p:cNvSpPr>
            <a:spLocks noGrp="1"/>
          </p:cNvSpPr>
          <p:nvPr>
            <p:ph type="title"/>
          </p:nvPr>
        </p:nvSpPr>
        <p:spPr>
          <a:xfrm>
            <a:off x="-1635056" y="2768600"/>
            <a:ext cx="8596668" cy="1320800"/>
          </a:xfrm>
        </p:spPr>
        <p:txBody>
          <a:bodyPr>
            <a:normAutofit/>
          </a:bodyPr>
          <a:lstStyle/>
          <a:p>
            <a:pPr algn="ctr"/>
            <a:r>
              <a:rPr lang="mk-MK" b="1" u="sng" dirty="0">
                <a:solidFill>
                  <a:schemeClr val="bg1"/>
                </a:solidFill>
                <a:latin typeface="Arial" panose="020B0604020202020204" pitchFamily="34" charset="0"/>
                <a:ea typeface="Times New Roman" panose="02020603050405020304" pitchFamily="18" charset="0"/>
              </a:rPr>
              <a:t>Обврзници</a:t>
            </a:r>
            <a:endParaRPr lang="mk-MK" b="1" u="sng" dirty="0">
              <a:solidFill>
                <a:schemeClr val="bg1"/>
              </a:solidFill>
            </a:endParaRPr>
          </a:p>
        </p:txBody>
      </p:sp>
      <p:sp>
        <p:nvSpPr>
          <p:cNvPr id="3" name="Content Placeholder 2">
            <a:extLst>
              <a:ext uri="{FF2B5EF4-FFF2-40B4-BE49-F238E27FC236}">
                <a16:creationId xmlns:a16="http://schemas.microsoft.com/office/drawing/2014/main" id="{46F1126C-2CF7-4A5E-BC98-AB98FC41FAFE}"/>
              </a:ext>
            </a:extLst>
          </p:cNvPr>
          <p:cNvSpPr>
            <a:spLocks noGrp="1"/>
          </p:cNvSpPr>
          <p:nvPr>
            <p:ph idx="1"/>
          </p:nvPr>
        </p:nvSpPr>
        <p:spPr>
          <a:xfrm>
            <a:off x="705907" y="1379096"/>
            <a:ext cx="6985417" cy="5996066"/>
          </a:xfrm>
        </p:spPr>
        <p:txBody>
          <a:bodyPr>
            <a:normAutofit/>
          </a:bodyPr>
          <a:lstStyle/>
          <a:p>
            <a:pPr marL="0" indent="0" algn="ctr">
              <a:buNone/>
            </a:pPr>
            <a:r>
              <a:rPr lang="mk-MK" sz="32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Обврзница</a:t>
            </a:r>
            <a:r>
              <a:rPr lang="mk-MK" sz="32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 е заем кој инвеститорот ѝ го дава на компанијата и се согласува на компанијата да ѝ даде одредена сума пари за одреден временски период во замена за периодична исплата на камата во однапред утврдени временски интервали.</a:t>
            </a:r>
          </a:p>
          <a:p>
            <a:pPr algn="just"/>
            <a:endParaRPr lang="mk-MK" dirty="0">
              <a:solidFill>
                <a:schemeClr val="bg2">
                  <a:lumMod val="10000"/>
                </a:schemeClr>
              </a:solidFill>
            </a:endParaRPr>
          </a:p>
        </p:txBody>
      </p:sp>
      <p:pic>
        <p:nvPicPr>
          <p:cNvPr id="4" name="Picture 3">
            <a:extLst>
              <a:ext uri="{FF2B5EF4-FFF2-40B4-BE49-F238E27FC236}">
                <a16:creationId xmlns:a16="http://schemas.microsoft.com/office/drawing/2014/main" id="{06386AEB-E332-45B2-8726-96F6F99BDD99}"/>
              </a:ext>
            </a:extLst>
          </p:cNvPr>
          <p:cNvPicPr>
            <a:picLocks noChangeAspect="1"/>
          </p:cNvPicPr>
          <p:nvPr/>
        </p:nvPicPr>
        <p:blipFill>
          <a:blip r:embed="rId2"/>
          <a:stretch>
            <a:fillRect/>
          </a:stretch>
        </p:blipFill>
        <p:spPr>
          <a:xfrm>
            <a:off x="7973397" y="1213370"/>
            <a:ext cx="3512696" cy="2215630"/>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Tree>
    <p:extLst>
      <p:ext uri="{BB962C8B-B14F-4D97-AF65-F5344CB8AC3E}">
        <p14:creationId xmlns:p14="http://schemas.microsoft.com/office/powerpoint/2010/main" val="137605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2C40-F5BB-469E-8F47-9BA109C958FD}"/>
              </a:ext>
            </a:extLst>
          </p:cNvPr>
          <p:cNvSpPr>
            <a:spLocks noGrp="1"/>
          </p:cNvSpPr>
          <p:nvPr>
            <p:ph type="title"/>
          </p:nvPr>
        </p:nvSpPr>
        <p:spPr>
          <a:xfrm>
            <a:off x="883170" y="2766218"/>
            <a:ext cx="3553918" cy="1325563"/>
          </a:xfrm>
        </p:spPr>
        <p:txBody>
          <a:bodyPr>
            <a:noAutofit/>
          </a:bodyPr>
          <a:lstStyle/>
          <a:p>
            <a:pPr algn="ctr"/>
            <a:r>
              <a:rPr lang="mk-MK" b="1" u="sng" dirty="0">
                <a:solidFill>
                  <a:schemeClr val="bg1"/>
                </a:solidFill>
                <a:latin typeface="Arial" panose="020B0604020202020204" pitchFamily="34" charset="0"/>
                <a:cs typeface="Arial" panose="020B0604020202020204" pitchFamily="34" charset="0"/>
              </a:rPr>
              <a:t>Финансиски извештаи </a:t>
            </a:r>
          </a:p>
        </p:txBody>
      </p:sp>
      <p:sp>
        <p:nvSpPr>
          <p:cNvPr id="3" name="Content Placeholder 2">
            <a:extLst>
              <a:ext uri="{FF2B5EF4-FFF2-40B4-BE49-F238E27FC236}">
                <a16:creationId xmlns:a16="http://schemas.microsoft.com/office/drawing/2014/main" id="{46F1126C-2CF7-4A5E-BC98-AB98FC41FAFE}"/>
              </a:ext>
            </a:extLst>
          </p:cNvPr>
          <p:cNvSpPr>
            <a:spLocks noGrp="1"/>
          </p:cNvSpPr>
          <p:nvPr>
            <p:ph idx="1"/>
          </p:nvPr>
        </p:nvSpPr>
        <p:spPr>
          <a:xfrm>
            <a:off x="1039071" y="1225445"/>
            <a:ext cx="5496640" cy="3880773"/>
          </a:xfrm>
        </p:spPr>
        <p:txBody>
          <a:bodyPr>
            <a:noAutofit/>
          </a:bodyPr>
          <a:lstStyle/>
          <a:p>
            <a:pPr marL="0" indent="0" algn="ctr">
              <a:buNone/>
            </a:pPr>
            <a:r>
              <a:rPr lang="ru-RU" sz="2800" b="1" u="sng" dirty="0">
                <a:solidFill>
                  <a:schemeClr val="accent1">
                    <a:lumMod val="75000"/>
                  </a:schemeClr>
                </a:solidFill>
                <a:latin typeface="Arial" panose="020B0604020202020204" pitchFamily="34" charset="0"/>
                <a:cs typeface="Arial" panose="020B0604020202020204" pitchFamily="34" charset="0"/>
              </a:rPr>
              <a:t>Финансиските извештаи</a:t>
            </a:r>
            <a:r>
              <a:rPr lang="ru-RU" sz="2800" b="1" dirty="0">
                <a:solidFill>
                  <a:schemeClr val="accent1">
                    <a:lumMod val="75000"/>
                  </a:schemeClr>
                </a:solidFill>
                <a:latin typeface="Arial" panose="020B0604020202020204" pitchFamily="34" charset="0"/>
                <a:cs typeface="Arial" panose="020B0604020202020204" pitchFamily="34" charset="0"/>
              </a:rPr>
              <a:t> </a:t>
            </a:r>
            <a:r>
              <a:rPr lang="ru-RU" sz="2800" dirty="0">
                <a:solidFill>
                  <a:schemeClr val="bg2">
                    <a:lumMod val="10000"/>
                  </a:schemeClr>
                </a:solidFill>
                <a:latin typeface="Arial" panose="020B0604020202020204" pitchFamily="34" charset="0"/>
                <a:cs typeface="Arial" panose="020B0604020202020204" pitchFamily="34" charset="0"/>
              </a:rPr>
              <a:t>обезбедуваат информации за финансиската состојба, успешноста и промените во финансиската состојба на компанија која е корисна за широк опсег на корисници во донесувањето на нивните инвестициски одлуки. </a:t>
            </a:r>
          </a:p>
        </p:txBody>
      </p:sp>
      <p:pic>
        <p:nvPicPr>
          <p:cNvPr id="4" name="Picture 3">
            <a:extLst>
              <a:ext uri="{FF2B5EF4-FFF2-40B4-BE49-F238E27FC236}">
                <a16:creationId xmlns:a16="http://schemas.microsoft.com/office/drawing/2014/main" id="{08BAE7B0-FF14-4899-8E2D-5C89CD21224F}"/>
              </a:ext>
            </a:extLst>
          </p:cNvPr>
          <p:cNvPicPr>
            <a:picLocks noChangeAspect="1"/>
          </p:cNvPicPr>
          <p:nvPr/>
        </p:nvPicPr>
        <p:blipFill>
          <a:blip r:embed="rId2"/>
          <a:stretch>
            <a:fillRect/>
          </a:stretch>
        </p:blipFill>
        <p:spPr>
          <a:xfrm>
            <a:off x="7020393" y="1465287"/>
            <a:ext cx="4132536" cy="2203554"/>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91265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2C40-F5BB-469E-8F47-9BA109C958FD}"/>
              </a:ext>
            </a:extLst>
          </p:cNvPr>
          <p:cNvSpPr>
            <a:spLocks noGrp="1"/>
          </p:cNvSpPr>
          <p:nvPr>
            <p:ph type="title"/>
          </p:nvPr>
        </p:nvSpPr>
        <p:spPr>
          <a:xfrm>
            <a:off x="509666" y="2663253"/>
            <a:ext cx="4077326" cy="1320800"/>
          </a:xfrm>
        </p:spPr>
        <p:txBody>
          <a:bodyPr>
            <a:noAutofit/>
          </a:bodyPr>
          <a:lstStyle/>
          <a:p>
            <a:pPr algn="ctr"/>
            <a:r>
              <a:rPr lang="mk-MK" b="1" u="sng" dirty="0">
                <a:solidFill>
                  <a:schemeClr val="bg1"/>
                </a:solidFill>
                <a:latin typeface="Arial" panose="020B0604020202020204" pitchFamily="34" charset="0"/>
                <a:cs typeface="Arial" panose="020B0604020202020204" pitchFamily="34" charset="0"/>
              </a:rPr>
              <a:t>Видови на финансиски извештаи</a:t>
            </a:r>
          </a:p>
        </p:txBody>
      </p:sp>
      <p:sp>
        <p:nvSpPr>
          <p:cNvPr id="3" name="Content Placeholder 2">
            <a:extLst>
              <a:ext uri="{FF2B5EF4-FFF2-40B4-BE49-F238E27FC236}">
                <a16:creationId xmlns:a16="http://schemas.microsoft.com/office/drawing/2014/main" id="{46F1126C-2CF7-4A5E-BC98-AB98FC41FAFE}"/>
              </a:ext>
            </a:extLst>
          </p:cNvPr>
          <p:cNvSpPr>
            <a:spLocks noGrp="1"/>
          </p:cNvSpPr>
          <p:nvPr>
            <p:ph idx="1"/>
          </p:nvPr>
        </p:nvSpPr>
        <p:spPr>
          <a:xfrm>
            <a:off x="389744" y="607772"/>
            <a:ext cx="11292590" cy="3709395"/>
          </a:xfrm>
        </p:spPr>
        <p:txBody>
          <a:bodyPr>
            <a:normAutofit fontScale="62500" lnSpcReduction="20000"/>
          </a:bodyPr>
          <a:lstStyle/>
          <a:p>
            <a:pPr marL="0" indent="0" algn="just">
              <a:lnSpc>
                <a:spcPct val="150000"/>
              </a:lnSpc>
              <a:buNone/>
            </a:pPr>
            <a:r>
              <a:rPr lang="mk-MK" sz="3400" b="1" u="sng" dirty="0">
                <a:solidFill>
                  <a:schemeClr val="accent1">
                    <a:lumMod val="75000"/>
                  </a:schemeClr>
                </a:solidFill>
                <a:latin typeface="Arial" panose="020B0604020202020204" pitchFamily="34" charset="0"/>
                <a:ea typeface="Times New Roman" panose="02020603050405020304" pitchFamily="18" charset="0"/>
              </a:rPr>
              <a:t>Финансиските извештаи </a:t>
            </a:r>
            <a:r>
              <a:rPr lang="mk-MK" sz="3400" dirty="0">
                <a:solidFill>
                  <a:schemeClr val="bg2">
                    <a:lumMod val="10000"/>
                  </a:schemeClr>
                </a:solidFill>
                <a:latin typeface="Arial" panose="020B0604020202020204" pitchFamily="34" charset="0"/>
                <a:ea typeface="Times New Roman" panose="02020603050405020304" pitchFamily="18" charset="0"/>
              </a:rPr>
              <a:t>на една компанија се состојат од </a:t>
            </a:r>
            <a:r>
              <a:rPr lang="mk-MK" sz="3400" b="1" u="sng" dirty="0">
                <a:solidFill>
                  <a:schemeClr val="accent1">
                    <a:lumMod val="75000"/>
                  </a:schemeClr>
                </a:solidFill>
                <a:latin typeface="Arial" panose="020B0604020202020204" pitchFamily="34" charset="0"/>
                <a:ea typeface="Times New Roman" panose="02020603050405020304" pitchFamily="18" charset="0"/>
              </a:rPr>
              <a:t>четири</a:t>
            </a:r>
            <a:r>
              <a:rPr lang="mk-MK" sz="3400" dirty="0">
                <a:solidFill>
                  <a:schemeClr val="bg2">
                    <a:lumMod val="10000"/>
                  </a:schemeClr>
                </a:solidFill>
                <a:latin typeface="Arial" panose="020B0604020202020204" pitchFamily="34" charset="0"/>
                <a:ea typeface="Times New Roman" panose="02020603050405020304" pitchFamily="18" charset="0"/>
              </a:rPr>
              <a:t> главни извештаи кои се поддржани со детални податоци:</a:t>
            </a:r>
            <a:endParaRPr lang="mk-MK" sz="3400" dirty="0">
              <a:solidFill>
                <a:schemeClr val="bg2">
                  <a:lumMod val="10000"/>
                </a:schemeClr>
              </a:solidFill>
              <a:latin typeface="Times New Roman" panose="02020603050405020304" pitchFamily="18" charset="0"/>
              <a:ea typeface="Times New Roman" panose="02020603050405020304" pitchFamily="18" charset="0"/>
            </a:endParaRPr>
          </a:p>
          <a:p>
            <a:pPr lvl="0" algn="just">
              <a:lnSpc>
                <a:spcPct val="150000"/>
              </a:lnSpc>
              <a:buSzPts val="1000"/>
              <a:buFont typeface="Wingdings" panose="05000000000000000000" pitchFamily="2" charset="2"/>
              <a:buChar char="ü"/>
              <a:tabLst>
                <a:tab pos="457200" algn="l"/>
              </a:tabLst>
            </a:pPr>
            <a:r>
              <a:rPr lang="mk-MK" sz="34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Билансот на состојба </a:t>
            </a:r>
          </a:p>
          <a:p>
            <a:pPr lvl="0" algn="just">
              <a:lnSpc>
                <a:spcPct val="150000"/>
              </a:lnSpc>
              <a:buSzPts val="1000"/>
              <a:buFont typeface="Wingdings" panose="05000000000000000000" pitchFamily="2" charset="2"/>
              <a:buChar char="ü"/>
              <a:tabLst>
                <a:tab pos="457200" algn="l"/>
              </a:tabLst>
            </a:pPr>
            <a:r>
              <a:rPr lang="mk-MK" sz="34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Биланс на успех </a:t>
            </a:r>
          </a:p>
          <a:p>
            <a:pPr lvl="0" algn="just">
              <a:lnSpc>
                <a:spcPct val="150000"/>
              </a:lnSpc>
              <a:buSzPts val="1000"/>
              <a:buFont typeface="Wingdings" panose="05000000000000000000" pitchFamily="2" charset="2"/>
              <a:buChar char="ü"/>
              <a:tabLst>
                <a:tab pos="457200" algn="l"/>
              </a:tabLst>
            </a:pPr>
            <a:r>
              <a:rPr lang="mk-MK" sz="34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Извештај за парични текови </a:t>
            </a:r>
            <a:endParaRPr lang="mk-MK" sz="34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SzPts val="1000"/>
              <a:buFont typeface="Wingdings" panose="05000000000000000000" pitchFamily="2" charset="2"/>
              <a:buChar char="ü"/>
              <a:tabLst>
                <a:tab pos="457200" algn="l"/>
              </a:tabLst>
            </a:pPr>
            <a:r>
              <a:rPr lang="mk-MK" sz="34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Извештај за промени во капиталот</a:t>
            </a:r>
            <a:endParaRPr lang="mk-MK" sz="34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mk-MK" dirty="0"/>
          </a:p>
        </p:txBody>
      </p:sp>
      <p:pic>
        <p:nvPicPr>
          <p:cNvPr id="6" name="Picture 5">
            <a:extLst>
              <a:ext uri="{FF2B5EF4-FFF2-40B4-BE49-F238E27FC236}">
                <a16:creationId xmlns:a16="http://schemas.microsoft.com/office/drawing/2014/main" id="{2FDC089A-1823-4198-B0B6-77092FD42691}"/>
              </a:ext>
            </a:extLst>
          </p:cNvPr>
          <p:cNvPicPr>
            <a:picLocks noChangeAspect="1"/>
          </p:cNvPicPr>
          <p:nvPr/>
        </p:nvPicPr>
        <p:blipFill>
          <a:blip r:embed="rId2"/>
          <a:stretch>
            <a:fillRect/>
          </a:stretch>
        </p:blipFill>
        <p:spPr>
          <a:xfrm>
            <a:off x="1693889" y="3984053"/>
            <a:ext cx="8859185" cy="2134431"/>
          </a:xfrm>
          <a:prstGeom prst="rect">
            <a:avLst/>
          </a:prstGeom>
        </p:spPr>
      </p:pic>
    </p:spTree>
    <p:extLst>
      <p:ext uri="{BB962C8B-B14F-4D97-AF65-F5344CB8AC3E}">
        <p14:creationId xmlns:p14="http://schemas.microsoft.com/office/powerpoint/2010/main" val="360156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2C40-F5BB-469E-8F47-9BA109C958FD}"/>
              </a:ext>
            </a:extLst>
          </p:cNvPr>
          <p:cNvSpPr>
            <a:spLocks noGrp="1"/>
          </p:cNvSpPr>
          <p:nvPr>
            <p:ph type="title"/>
          </p:nvPr>
        </p:nvSpPr>
        <p:spPr>
          <a:xfrm>
            <a:off x="542423" y="2767097"/>
            <a:ext cx="4144502" cy="1320800"/>
          </a:xfrm>
        </p:spPr>
        <p:txBody>
          <a:bodyPr>
            <a:noAutofit/>
          </a:bodyPr>
          <a:lstStyle/>
          <a:p>
            <a:pPr algn="ctr"/>
            <a:r>
              <a:rPr lang="mk-MK" b="1" u="sng" dirty="0">
                <a:solidFill>
                  <a:schemeClr val="bg1"/>
                </a:solidFill>
                <a:latin typeface="Arial" panose="020B0604020202020204" pitchFamily="34" charset="0"/>
                <a:cs typeface="Arial" panose="020B0604020202020204" pitchFamily="34" charset="0"/>
              </a:rPr>
              <a:t>Примарен пазар</a:t>
            </a:r>
          </a:p>
        </p:txBody>
      </p:sp>
      <p:sp>
        <p:nvSpPr>
          <p:cNvPr id="3" name="Content Placeholder 2">
            <a:extLst>
              <a:ext uri="{FF2B5EF4-FFF2-40B4-BE49-F238E27FC236}">
                <a16:creationId xmlns:a16="http://schemas.microsoft.com/office/drawing/2014/main" id="{46F1126C-2CF7-4A5E-BC98-AB98FC41FAFE}"/>
              </a:ext>
            </a:extLst>
          </p:cNvPr>
          <p:cNvSpPr>
            <a:spLocks noGrp="1"/>
          </p:cNvSpPr>
          <p:nvPr>
            <p:ph idx="1"/>
          </p:nvPr>
        </p:nvSpPr>
        <p:spPr>
          <a:xfrm>
            <a:off x="4686925" y="1753849"/>
            <a:ext cx="7125324" cy="5489678"/>
          </a:xfrm>
        </p:spPr>
        <p:txBody>
          <a:bodyPr/>
          <a:lstStyle/>
          <a:p>
            <a:pPr marL="0" indent="0" algn="ctr">
              <a:buNone/>
            </a:pPr>
            <a:r>
              <a:rPr lang="mk-MK" sz="3600" b="1" u="sng" dirty="0">
                <a:solidFill>
                  <a:srgbClr val="002060"/>
                </a:solidFill>
                <a:latin typeface="Arial" panose="020B0604020202020204" pitchFamily="34" charset="0"/>
                <a:cs typeface="Arial" panose="020B0604020202020204" pitchFamily="34" charset="0"/>
              </a:rPr>
              <a:t>Примарен пазар</a:t>
            </a:r>
            <a:r>
              <a:rPr lang="mk-MK" sz="3600" b="1" dirty="0">
                <a:solidFill>
                  <a:srgbClr val="002060"/>
                </a:solidFill>
                <a:latin typeface="Arial" panose="020B0604020202020204" pitchFamily="34" charset="0"/>
                <a:cs typeface="Arial" panose="020B0604020202020204" pitchFamily="34" charset="0"/>
              </a:rPr>
              <a:t> </a:t>
            </a:r>
            <a:r>
              <a:rPr lang="mk-MK" sz="3600" dirty="0">
                <a:solidFill>
                  <a:schemeClr val="bg2">
                    <a:lumMod val="10000"/>
                  </a:schemeClr>
                </a:solidFill>
                <a:latin typeface="Arial" panose="020B0604020202020204" pitchFamily="34" charset="0"/>
                <a:cs typeface="Arial" panose="020B0604020202020204" pitchFamily="34" charset="0"/>
              </a:rPr>
              <a:t>е пазар на кој новите хартии од вредност се издаваат и продаваат директно од страна на издавачот на инвеститори.</a:t>
            </a:r>
          </a:p>
          <a:p>
            <a:endParaRPr lang="mk-MK" dirty="0"/>
          </a:p>
        </p:txBody>
      </p:sp>
      <p:pic>
        <p:nvPicPr>
          <p:cNvPr id="4" name="Picture 3">
            <a:extLst>
              <a:ext uri="{FF2B5EF4-FFF2-40B4-BE49-F238E27FC236}">
                <a16:creationId xmlns:a16="http://schemas.microsoft.com/office/drawing/2014/main" id="{77D3BF5F-9431-428A-BC91-71E3B32B0CD2}"/>
              </a:ext>
            </a:extLst>
          </p:cNvPr>
          <p:cNvPicPr>
            <a:picLocks noChangeAspect="1"/>
          </p:cNvPicPr>
          <p:nvPr/>
        </p:nvPicPr>
        <p:blipFill>
          <a:blip r:embed="rId2"/>
          <a:stretch>
            <a:fillRect/>
          </a:stretch>
        </p:blipFill>
        <p:spPr>
          <a:xfrm>
            <a:off x="542423" y="1069362"/>
            <a:ext cx="4052341" cy="262327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77233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2C40-F5BB-469E-8F47-9BA109C958FD}"/>
              </a:ext>
            </a:extLst>
          </p:cNvPr>
          <p:cNvSpPr>
            <a:spLocks noGrp="1"/>
          </p:cNvSpPr>
          <p:nvPr>
            <p:ph type="title"/>
          </p:nvPr>
        </p:nvSpPr>
        <p:spPr>
          <a:xfrm>
            <a:off x="791680" y="2767097"/>
            <a:ext cx="3828642" cy="1320800"/>
          </a:xfrm>
        </p:spPr>
        <p:txBody>
          <a:bodyPr>
            <a:noAutofit/>
          </a:bodyPr>
          <a:lstStyle/>
          <a:p>
            <a:pPr algn="ctr"/>
            <a:r>
              <a:rPr lang="mk-MK" b="1" u="sng" dirty="0">
                <a:solidFill>
                  <a:schemeClr val="bg1"/>
                </a:solidFill>
                <a:latin typeface="Arial" panose="020B0604020202020204" pitchFamily="34" charset="0"/>
                <a:cs typeface="Arial" panose="020B0604020202020204" pitchFamily="34" charset="0"/>
              </a:rPr>
              <a:t>Секундарен пазар</a:t>
            </a:r>
          </a:p>
        </p:txBody>
      </p:sp>
      <p:sp>
        <p:nvSpPr>
          <p:cNvPr id="3" name="Content Placeholder 2">
            <a:extLst>
              <a:ext uri="{FF2B5EF4-FFF2-40B4-BE49-F238E27FC236}">
                <a16:creationId xmlns:a16="http://schemas.microsoft.com/office/drawing/2014/main" id="{46F1126C-2CF7-4A5E-BC98-AB98FC41FAFE}"/>
              </a:ext>
            </a:extLst>
          </p:cNvPr>
          <p:cNvSpPr>
            <a:spLocks noGrp="1"/>
          </p:cNvSpPr>
          <p:nvPr>
            <p:ph idx="1"/>
          </p:nvPr>
        </p:nvSpPr>
        <p:spPr>
          <a:xfrm>
            <a:off x="5098854" y="1365586"/>
            <a:ext cx="6629273" cy="5003752"/>
          </a:xfrm>
        </p:spPr>
        <p:txBody>
          <a:bodyPr>
            <a:normAutofit/>
          </a:bodyPr>
          <a:lstStyle/>
          <a:p>
            <a:pPr marL="0" indent="0" algn="ctr">
              <a:buNone/>
            </a:pPr>
            <a:r>
              <a:rPr lang="ru-RU" sz="3600" b="1" u="sng" dirty="0">
                <a:solidFill>
                  <a:schemeClr val="accent1">
                    <a:lumMod val="75000"/>
                  </a:schemeClr>
                </a:solidFill>
                <a:latin typeface="Arial" panose="020B0604020202020204" pitchFamily="34" charset="0"/>
                <a:cs typeface="Arial" panose="020B0604020202020204" pitchFamily="34" charset="0"/>
              </a:rPr>
              <a:t>Секундарен пазар</a:t>
            </a:r>
            <a:r>
              <a:rPr lang="ru-RU" sz="3600" dirty="0">
                <a:solidFill>
                  <a:schemeClr val="bg2">
                    <a:lumMod val="10000"/>
                  </a:schemeClr>
                </a:solidFill>
                <a:latin typeface="Arial" panose="020B0604020202020204" pitchFamily="34" charset="0"/>
                <a:cs typeface="Arial" panose="020B0604020202020204" pitchFamily="34" charset="0"/>
              </a:rPr>
              <a:t>, односно овластената берза, им овозможува на постојните акционери да ги продаваат своите акции во секој момент и да ги конвертираат своите вложувања во пари.</a:t>
            </a:r>
          </a:p>
          <a:p>
            <a:pPr marL="0" indent="0" algn="just">
              <a:buNone/>
            </a:pPr>
            <a:r>
              <a:rPr lang="ru-RU" sz="2000" dirty="0">
                <a:solidFill>
                  <a:schemeClr val="bg2">
                    <a:lumMod val="10000"/>
                  </a:schemeClr>
                </a:solidFill>
                <a:latin typeface="Arial" panose="020B0604020202020204" pitchFamily="34" charset="0"/>
                <a:cs typeface="Arial" panose="020B0604020202020204" pitchFamily="34" charset="0"/>
              </a:rPr>
              <a:t>.</a:t>
            </a:r>
            <a:endParaRPr lang="mk-MK" sz="20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DD72E0B-1C96-4FAC-9C7A-8CBCDCA3583A}"/>
              </a:ext>
            </a:extLst>
          </p:cNvPr>
          <p:cNvPicPr>
            <a:picLocks noChangeAspect="1"/>
          </p:cNvPicPr>
          <p:nvPr/>
        </p:nvPicPr>
        <p:blipFill>
          <a:blip r:embed="rId2"/>
          <a:stretch>
            <a:fillRect/>
          </a:stretch>
        </p:blipFill>
        <p:spPr>
          <a:xfrm>
            <a:off x="463873" y="809468"/>
            <a:ext cx="4307174" cy="3057994"/>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36076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0B82-F71C-4089-B3E2-EE83D82B1DC3}"/>
              </a:ext>
            </a:extLst>
          </p:cNvPr>
          <p:cNvSpPr>
            <a:spLocks noGrp="1"/>
          </p:cNvSpPr>
          <p:nvPr>
            <p:ph type="title"/>
          </p:nvPr>
        </p:nvSpPr>
        <p:spPr>
          <a:xfrm>
            <a:off x="-2609537" y="2766218"/>
            <a:ext cx="10515600" cy="1325563"/>
          </a:xfrm>
        </p:spPr>
        <p:txBody>
          <a:bodyPr>
            <a:normAutofit/>
          </a:bodyPr>
          <a:lstStyle/>
          <a:p>
            <a:pPr algn="ctr"/>
            <a:r>
              <a:rPr lang="mk-MK" b="1" u="sng" dirty="0">
                <a:solidFill>
                  <a:schemeClr val="bg1"/>
                </a:solidFill>
                <a:latin typeface="Arial" panose="020B0604020202020204" pitchFamily="34" charset="0"/>
                <a:cs typeface="Arial" panose="020B0604020202020204" pitchFamily="34" charset="0"/>
              </a:rPr>
              <a:t>Берза</a:t>
            </a:r>
          </a:p>
        </p:txBody>
      </p:sp>
      <p:sp>
        <p:nvSpPr>
          <p:cNvPr id="3" name="Content Placeholder 2">
            <a:extLst>
              <a:ext uri="{FF2B5EF4-FFF2-40B4-BE49-F238E27FC236}">
                <a16:creationId xmlns:a16="http://schemas.microsoft.com/office/drawing/2014/main" id="{5C69EDF6-4F91-491A-9535-0583A500A00E}"/>
              </a:ext>
            </a:extLst>
          </p:cNvPr>
          <p:cNvSpPr>
            <a:spLocks noGrp="1"/>
          </p:cNvSpPr>
          <p:nvPr>
            <p:ph idx="1"/>
          </p:nvPr>
        </p:nvSpPr>
        <p:spPr>
          <a:xfrm>
            <a:off x="4816839" y="884420"/>
            <a:ext cx="6910465" cy="4991724"/>
          </a:xfrm>
        </p:spPr>
        <p:txBody>
          <a:bodyPr>
            <a:normAutofit/>
          </a:bodyPr>
          <a:lstStyle/>
          <a:p>
            <a:pPr marL="0" indent="0" algn="ctr">
              <a:spcAft>
                <a:spcPts val="800"/>
              </a:spcAft>
              <a:buNone/>
            </a:pPr>
            <a:r>
              <a:rPr lang="mk-MK" sz="3200" b="1" u="sng"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Берза</a:t>
            </a:r>
            <a:r>
              <a:rPr lang="mk-MK" sz="32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 претставува организиран пазар за продажба и купување на хартии од вредност, како што се акции и обврзници.</a:t>
            </a:r>
          </a:p>
          <a:p>
            <a:pPr marL="0" indent="0" algn="ctr">
              <a:buNone/>
            </a:pPr>
            <a:r>
              <a:rPr lang="mk-MK" sz="32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Како организиран пазар за хартии од вредност, тој ја обезбедува нивната ликвидност и на тој начин ги поттикнува луѓето да ги насочат заштедите во корпоративни инвестиции.</a:t>
            </a:r>
          </a:p>
          <a:p>
            <a:pPr marL="0" indent="0" algn="just">
              <a:buNone/>
            </a:pPr>
            <a:endParaRPr lang="mk-MK" dirty="0">
              <a:solidFill>
                <a:schemeClr val="bg2">
                  <a:lumMod val="1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6D51FE6-3F5B-4533-9893-5677CF579DF0}"/>
              </a:ext>
            </a:extLst>
          </p:cNvPr>
          <p:cNvPicPr>
            <a:picLocks noChangeAspect="1"/>
          </p:cNvPicPr>
          <p:nvPr/>
        </p:nvPicPr>
        <p:blipFill>
          <a:blip r:embed="rId2"/>
          <a:stretch>
            <a:fillRect/>
          </a:stretch>
        </p:blipFill>
        <p:spPr>
          <a:xfrm>
            <a:off x="464696" y="693561"/>
            <a:ext cx="4182255" cy="2874097"/>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95740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5E51-CEF1-4C23-90F1-2EBDF3CF935C}"/>
              </a:ext>
            </a:extLst>
          </p:cNvPr>
          <p:cNvSpPr>
            <a:spLocks noGrp="1"/>
          </p:cNvSpPr>
          <p:nvPr>
            <p:ph type="title"/>
          </p:nvPr>
        </p:nvSpPr>
        <p:spPr>
          <a:xfrm>
            <a:off x="4719405" y="1079292"/>
            <a:ext cx="6553198" cy="4512039"/>
          </a:xfrm>
        </p:spPr>
        <p:txBody>
          <a:bodyPr>
            <a:noAutofit/>
          </a:bodyPr>
          <a:lstStyle/>
          <a:p>
            <a:pPr algn="ctr"/>
            <a:br>
              <a:rPr lang="en-US" sz="2800" b="1" dirty="0">
                <a:solidFill>
                  <a:schemeClr val="accent1">
                    <a:lumMod val="75000"/>
                  </a:schemeClr>
                </a:solidFill>
                <a:latin typeface="Arial" panose="020B0604020202020204" pitchFamily="34" charset="0"/>
                <a:cs typeface="Arial" panose="020B0604020202020204" pitchFamily="34" charset="0"/>
              </a:rPr>
            </a:br>
            <a:br>
              <a:rPr lang="en-US" sz="3600" b="1" dirty="0">
                <a:solidFill>
                  <a:schemeClr val="accent1">
                    <a:lumMod val="75000"/>
                  </a:schemeClr>
                </a:solidFill>
                <a:latin typeface="Arial" panose="020B0604020202020204" pitchFamily="34" charset="0"/>
                <a:cs typeface="Arial" panose="020B0604020202020204" pitchFamily="34" charset="0"/>
              </a:rPr>
            </a:br>
            <a:r>
              <a:rPr lang="ru-RU" sz="3600" b="1" u="sng" dirty="0">
                <a:solidFill>
                  <a:schemeClr val="accent1">
                    <a:lumMod val="75000"/>
                  </a:schemeClr>
                </a:solidFill>
                <a:latin typeface="Arial" panose="020B0604020202020204" pitchFamily="34" charset="0"/>
                <a:cs typeface="Arial" panose="020B0604020202020204" pitchFamily="34" charset="0"/>
              </a:rPr>
              <a:t>БИКОВ ПАЗАР</a:t>
            </a:r>
            <a:br>
              <a:rPr lang="ru-RU" sz="3600" b="1" u="sng" dirty="0">
                <a:solidFill>
                  <a:schemeClr val="bg2">
                    <a:lumMod val="10000"/>
                  </a:schemeClr>
                </a:solidFill>
                <a:latin typeface="Arial" panose="020B0604020202020204" pitchFamily="34" charset="0"/>
                <a:cs typeface="Arial" panose="020B0604020202020204" pitchFamily="34" charset="0"/>
              </a:rPr>
            </a:br>
            <a:r>
              <a:rPr lang="ru-RU" sz="3600" dirty="0">
                <a:solidFill>
                  <a:schemeClr val="bg2">
                    <a:lumMod val="10000"/>
                  </a:schemeClr>
                </a:solidFill>
                <a:latin typeface="Arial" panose="020B0604020202020204" pitchFamily="34" charset="0"/>
                <a:cs typeface="Arial" panose="020B0604020202020204" pitchFamily="34" charset="0"/>
              </a:rPr>
              <a:t> Растечки пазар е оној каде цените генерално се очекува да растат.</a:t>
            </a:r>
            <a:br>
              <a:rPr lang="en-US" sz="3600" dirty="0">
                <a:solidFill>
                  <a:schemeClr val="bg2">
                    <a:lumMod val="10000"/>
                  </a:schemeClr>
                </a:solidFill>
                <a:latin typeface="Arial" panose="020B0604020202020204" pitchFamily="34" charset="0"/>
                <a:cs typeface="Arial" panose="020B0604020202020204" pitchFamily="34" charset="0"/>
              </a:rPr>
            </a:br>
            <a:br>
              <a:rPr lang="en-US" sz="3600" b="1" u="sng" dirty="0">
                <a:solidFill>
                  <a:schemeClr val="accent1">
                    <a:lumMod val="75000"/>
                  </a:schemeClr>
                </a:solidFill>
                <a:latin typeface="Arial" panose="020B0604020202020204" pitchFamily="34" charset="0"/>
                <a:cs typeface="Arial" panose="020B0604020202020204" pitchFamily="34" charset="0"/>
              </a:rPr>
            </a:br>
            <a:r>
              <a:rPr lang="ru-RU" sz="3600" b="1" u="sng" dirty="0">
                <a:solidFill>
                  <a:schemeClr val="accent1">
                    <a:lumMod val="75000"/>
                  </a:schemeClr>
                </a:solidFill>
                <a:latin typeface="Arial" panose="020B0604020202020204" pitchFamily="34" charset="0"/>
                <a:cs typeface="Arial" panose="020B0604020202020204" pitchFamily="34" charset="0"/>
              </a:rPr>
              <a:t>МЕЧКИН</a:t>
            </a:r>
            <a:r>
              <a:rPr lang="en-US" sz="3600" b="1" u="sng" dirty="0">
                <a:solidFill>
                  <a:schemeClr val="accent1">
                    <a:lumMod val="75000"/>
                  </a:schemeClr>
                </a:solidFill>
                <a:latin typeface="Arial" panose="020B0604020202020204" pitchFamily="34" charset="0"/>
                <a:cs typeface="Arial" panose="020B0604020202020204" pitchFamily="34" charset="0"/>
              </a:rPr>
              <a:t> </a:t>
            </a:r>
            <a:r>
              <a:rPr lang="ru-RU" sz="3600" b="1" u="sng" dirty="0">
                <a:solidFill>
                  <a:schemeClr val="accent1">
                    <a:lumMod val="75000"/>
                  </a:schemeClr>
                </a:solidFill>
                <a:latin typeface="Arial" panose="020B0604020202020204" pitchFamily="34" charset="0"/>
                <a:cs typeface="Arial" panose="020B0604020202020204" pitchFamily="34" charset="0"/>
              </a:rPr>
              <a:t>ПАЗАР</a:t>
            </a:r>
            <a:r>
              <a:rPr lang="ru-RU" sz="3600" b="1" dirty="0">
                <a:solidFill>
                  <a:schemeClr val="accent1">
                    <a:lumMod val="75000"/>
                  </a:schemeClr>
                </a:solidFill>
                <a:latin typeface="Arial" panose="020B0604020202020204" pitchFamily="34" charset="0"/>
                <a:cs typeface="Arial" panose="020B0604020202020204" pitchFamily="34" charset="0"/>
              </a:rPr>
              <a:t> </a:t>
            </a:r>
            <a:br>
              <a:rPr lang="ru-RU" sz="3600" b="1" dirty="0">
                <a:solidFill>
                  <a:schemeClr val="accent1">
                    <a:lumMod val="75000"/>
                  </a:schemeClr>
                </a:solidFill>
                <a:latin typeface="Arial" panose="020B0604020202020204" pitchFamily="34" charset="0"/>
                <a:cs typeface="Arial" panose="020B0604020202020204" pitchFamily="34" charset="0"/>
              </a:rPr>
            </a:br>
            <a:r>
              <a:rPr lang="ru-RU" sz="3600" dirty="0">
                <a:solidFill>
                  <a:schemeClr val="bg2">
                    <a:lumMod val="10000"/>
                  </a:schemeClr>
                </a:solidFill>
                <a:latin typeface="Arial" panose="020B0604020202020204" pitchFamily="34" charset="0"/>
                <a:cs typeface="Arial" panose="020B0604020202020204" pitchFamily="34" charset="0"/>
              </a:rPr>
              <a:t>Опаѓачки пазар е оној каде цените се намалуваат.</a:t>
            </a:r>
            <a:br>
              <a:rPr lang="ru-RU" sz="3600" dirty="0">
                <a:solidFill>
                  <a:schemeClr val="bg2">
                    <a:lumMod val="10000"/>
                  </a:schemeClr>
                </a:solidFill>
                <a:latin typeface="Arial" panose="020B0604020202020204" pitchFamily="34" charset="0"/>
                <a:cs typeface="Arial" panose="020B0604020202020204" pitchFamily="34" charset="0"/>
              </a:rPr>
            </a:br>
            <a:br>
              <a:rPr lang="ru-RU" sz="3600" dirty="0">
                <a:solidFill>
                  <a:schemeClr val="bg2">
                    <a:lumMod val="10000"/>
                  </a:schemeClr>
                </a:solidFill>
                <a:latin typeface="Arial" panose="020B0604020202020204" pitchFamily="34" charset="0"/>
                <a:cs typeface="Arial" panose="020B0604020202020204" pitchFamily="34" charset="0"/>
              </a:rPr>
            </a:br>
            <a:endParaRPr lang="mk-MK" sz="3600" dirty="0">
              <a:solidFill>
                <a:schemeClr val="bg2">
                  <a:lumMod val="1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7C266F1-570C-46DC-826B-E012AEFF6342}"/>
              </a:ext>
            </a:extLst>
          </p:cNvPr>
          <p:cNvSpPr txBox="1"/>
          <p:nvPr/>
        </p:nvSpPr>
        <p:spPr>
          <a:xfrm>
            <a:off x="1806316" y="3075057"/>
            <a:ext cx="6093500" cy="707886"/>
          </a:xfrm>
          <a:prstGeom prst="rect">
            <a:avLst/>
          </a:prstGeom>
          <a:noFill/>
        </p:spPr>
        <p:txBody>
          <a:bodyPr wrap="square">
            <a:spAutoFit/>
          </a:bodyPr>
          <a:lstStyle/>
          <a:p>
            <a:r>
              <a:rPr kumimoji="0" lang="mk-MK" sz="4000" b="1" i="0" u="sng"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Берза</a:t>
            </a:r>
            <a:endParaRPr lang="en-US" sz="4000" dirty="0"/>
          </a:p>
        </p:txBody>
      </p:sp>
      <p:pic>
        <p:nvPicPr>
          <p:cNvPr id="6" name="Graphic 5" descr="Cow">
            <a:extLst>
              <a:ext uri="{FF2B5EF4-FFF2-40B4-BE49-F238E27FC236}">
                <a16:creationId xmlns:a16="http://schemas.microsoft.com/office/drawing/2014/main" id="{CA5B3CF3-971F-46B8-AD25-AE946715BB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5726" y="535784"/>
            <a:ext cx="1526499" cy="1526499"/>
          </a:xfrm>
          <a:prstGeom prst="rect">
            <a:avLst/>
          </a:prstGeom>
        </p:spPr>
      </p:pic>
      <p:pic>
        <p:nvPicPr>
          <p:cNvPr id="9" name="Graphic 8" descr="Upward trend">
            <a:extLst>
              <a:ext uri="{FF2B5EF4-FFF2-40B4-BE49-F238E27FC236}">
                <a16:creationId xmlns:a16="http://schemas.microsoft.com/office/drawing/2014/main" id="{63EE377A-2C61-4C8B-B960-B11143F11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0938" y="1339121"/>
            <a:ext cx="1791325" cy="1791325"/>
          </a:xfrm>
          <a:prstGeom prst="rect">
            <a:avLst/>
          </a:prstGeom>
          <a:effectLst>
            <a:outerShdw blurRad="63500" sx="102000" sy="102000" algn="ctr" rotWithShape="0">
              <a:prstClr val="black">
                <a:alpha val="40000"/>
              </a:prstClr>
            </a:outerShdw>
          </a:effectLst>
        </p:spPr>
      </p:pic>
      <p:pic>
        <p:nvPicPr>
          <p:cNvPr id="11" name="Graphic 10" descr="Downward trend">
            <a:extLst>
              <a:ext uri="{FF2B5EF4-FFF2-40B4-BE49-F238E27FC236}">
                <a16:creationId xmlns:a16="http://schemas.microsoft.com/office/drawing/2014/main" id="{CE01342A-BA54-4843-A95C-FB59362FC9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65816" y="3873283"/>
            <a:ext cx="1986197" cy="1986197"/>
          </a:xfrm>
          <a:prstGeom prst="rect">
            <a:avLst/>
          </a:prstGeom>
          <a:effectLst>
            <a:outerShdw blurRad="50800" dist="38100" dir="10800000" algn="r" rotWithShape="0">
              <a:prstClr val="black">
                <a:alpha val="40000"/>
              </a:prstClr>
            </a:outerShdw>
          </a:effectLst>
        </p:spPr>
      </p:pic>
      <p:pic>
        <p:nvPicPr>
          <p:cNvPr id="13" name="Graphic 12" descr="Panda">
            <a:extLst>
              <a:ext uri="{FF2B5EF4-FFF2-40B4-BE49-F238E27FC236}">
                <a16:creationId xmlns:a16="http://schemas.microsoft.com/office/drawing/2014/main" id="{3542692D-6E9C-4D29-A100-01AA5770EA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7015" y="3321258"/>
            <a:ext cx="1643923" cy="1643923"/>
          </a:xfrm>
          <a:prstGeom prst="rect">
            <a:avLst/>
          </a:prstGeom>
        </p:spPr>
      </p:pic>
    </p:spTree>
    <p:extLst>
      <p:ext uri="{BB962C8B-B14F-4D97-AF65-F5344CB8AC3E}">
        <p14:creationId xmlns:p14="http://schemas.microsoft.com/office/powerpoint/2010/main" val="404225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B28F-3D0E-4721-9748-09493BC6A3F6}"/>
              </a:ext>
            </a:extLst>
          </p:cNvPr>
          <p:cNvSpPr>
            <a:spLocks noGrp="1"/>
          </p:cNvSpPr>
          <p:nvPr>
            <p:ph type="title"/>
          </p:nvPr>
        </p:nvSpPr>
        <p:spPr>
          <a:xfrm>
            <a:off x="1319135" y="2768600"/>
            <a:ext cx="2713218" cy="1320800"/>
          </a:xfrm>
        </p:spPr>
        <p:txBody>
          <a:bodyPr>
            <a:noAutofit/>
          </a:bodyPr>
          <a:lstStyle/>
          <a:p>
            <a:pPr algn="ctr"/>
            <a:r>
              <a:rPr lang="mk-MK" sz="3600" b="1" u="sng" dirty="0">
                <a:solidFill>
                  <a:schemeClr val="bg1"/>
                </a:solidFill>
                <a:latin typeface="Arial" panose="020B0604020202020204" pitchFamily="34" charset="0"/>
                <a:cs typeface="Arial" panose="020B0604020202020204" pitchFamily="34" charset="0"/>
              </a:rPr>
              <a:t>Д</a:t>
            </a:r>
            <a:r>
              <a:rPr lang="ru-RU" sz="3600" b="1" u="sng" dirty="0">
                <a:solidFill>
                  <a:schemeClr val="bg1"/>
                </a:solidFill>
                <a:latin typeface="Arial" panose="020B0604020202020204" pitchFamily="34" charset="0"/>
                <a:cs typeface="Arial" panose="020B0604020202020204" pitchFamily="34" charset="0"/>
              </a:rPr>
              <a:t>епозитар за хартии од вредност </a:t>
            </a:r>
            <a:endParaRPr lang="mk-MK" sz="3600" b="1" u="sng"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518AA3-92CC-4517-B677-D2DF0B54A814}"/>
              </a:ext>
            </a:extLst>
          </p:cNvPr>
          <p:cNvSpPr>
            <a:spLocks noGrp="1"/>
          </p:cNvSpPr>
          <p:nvPr>
            <p:ph idx="1"/>
          </p:nvPr>
        </p:nvSpPr>
        <p:spPr>
          <a:xfrm>
            <a:off x="4362138" y="794479"/>
            <a:ext cx="7225259" cy="5465997"/>
          </a:xfrm>
        </p:spPr>
        <p:txBody>
          <a:bodyPr>
            <a:normAutofit/>
          </a:bodyPr>
          <a:lstStyle/>
          <a:p>
            <a:pPr marL="0" indent="0" algn="ctr">
              <a:buNone/>
            </a:pPr>
            <a:r>
              <a:rPr lang="mk-MK" sz="3200" b="1" u="sng" dirty="0">
                <a:solidFill>
                  <a:schemeClr val="accent1">
                    <a:lumMod val="75000"/>
                  </a:schemeClr>
                </a:solidFill>
                <a:latin typeface="Arial" panose="020B0604020202020204" pitchFamily="34" charset="0"/>
                <a:cs typeface="Arial" panose="020B0604020202020204" pitchFamily="34" charset="0"/>
              </a:rPr>
              <a:t>Депозитар</a:t>
            </a:r>
            <a:r>
              <a:rPr lang="en-US" sz="3200" dirty="0">
                <a:solidFill>
                  <a:schemeClr val="bg2">
                    <a:lumMod val="10000"/>
                  </a:schemeClr>
                </a:solidFill>
                <a:latin typeface="Arial" panose="020B0604020202020204" pitchFamily="34" charset="0"/>
                <a:cs typeface="Arial" panose="020B0604020202020204" pitchFamily="34" charset="0"/>
              </a:rPr>
              <a:t> </a:t>
            </a:r>
            <a:r>
              <a:rPr lang="ru-RU" sz="3200" dirty="0">
                <a:solidFill>
                  <a:schemeClr val="bg2">
                    <a:lumMod val="10000"/>
                  </a:schemeClr>
                </a:solidFill>
                <a:latin typeface="Arial" panose="020B0604020202020204" pitchFamily="34" charset="0"/>
                <a:cs typeface="Arial" panose="020B0604020202020204" pitchFamily="34" charset="0"/>
              </a:rPr>
              <a:t>е специјализирана финансиска организација која поседува хартии од вредност како што се акции во дематеријализирана форма, така што сопственоста може лесно да се пренесува преку книжен запис наместо трансфер на физички сертификати, а ова им овозможува на брокерите и финансиските компании да ги чуваат своите хартии од вредност на едно место</a:t>
            </a:r>
            <a:r>
              <a:rPr lang="en-US" sz="3200" dirty="0">
                <a:solidFill>
                  <a:schemeClr val="bg2">
                    <a:lumMod val="10000"/>
                  </a:schemeClr>
                </a:solidFill>
                <a:latin typeface="Arial" panose="020B0604020202020204" pitchFamily="34" charset="0"/>
                <a:cs typeface="Arial" panose="020B0604020202020204" pitchFamily="34" charset="0"/>
              </a:rPr>
              <a:t>.</a:t>
            </a:r>
          </a:p>
          <a:p>
            <a:pPr marL="0" indent="0" algn="just">
              <a:buNone/>
            </a:pPr>
            <a:endParaRPr lang="mk-MK" sz="24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2F995C8-B7C4-46B5-AA02-76833C75B445}"/>
              </a:ext>
            </a:extLst>
          </p:cNvPr>
          <p:cNvPicPr>
            <a:picLocks noChangeAspect="1"/>
          </p:cNvPicPr>
          <p:nvPr/>
        </p:nvPicPr>
        <p:blipFill>
          <a:blip r:embed="rId2"/>
          <a:stretch>
            <a:fillRect/>
          </a:stretch>
        </p:blipFill>
        <p:spPr>
          <a:xfrm>
            <a:off x="439712" y="679755"/>
            <a:ext cx="3757533" cy="3007826"/>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86591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639F-6665-4ABD-9A5C-A1B5FF39F117}"/>
              </a:ext>
            </a:extLst>
          </p:cNvPr>
          <p:cNvSpPr>
            <a:spLocks noGrp="1"/>
          </p:cNvSpPr>
          <p:nvPr>
            <p:ph type="title"/>
          </p:nvPr>
        </p:nvSpPr>
        <p:spPr>
          <a:xfrm>
            <a:off x="1139253" y="2813724"/>
            <a:ext cx="2998033" cy="1230551"/>
          </a:xfrm>
        </p:spPr>
        <p:txBody>
          <a:bodyPr>
            <a:normAutofit fontScale="90000"/>
          </a:bodyPr>
          <a:lstStyle/>
          <a:p>
            <a:pPr algn="ctr"/>
            <a:r>
              <a:rPr lang="mk-MK" b="1" u="sng" dirty="0">
                <a:solidFill>
                  <a:schemeClr val="bg1"/>
                </a:solidFill>
                <a:latin typeface="Arial" panose="020B0604020202020204" pitchFamily="34" charset="0"/>
                <a:cs typeface="Arial" panose="020B0604020202020204" pitchFamily="34" charset="0"/>
              </a:rPr>
              <a:t>Брокерска куќа</a:t>
            </a:r>
          </a:p>
        </p:txBody>
      </p:sp>
      <p:sp>
        <p:nvSpPr>
          <p:cNvPr id="3" name="Content Placeholder 2">
            <a:extLst>
              <a:ext uri="{FF2B5EF4-FFF2-40B4-BE49-F238E27FC236}">
                <a16:creationId xmlns:a16="http://schemas.microsoft.com/office/drawing/2014/main" id="{44D273BE-1C40-46E8-A7F7-C21F9219249D}"/>
              </a:ext>
            </a:extLst>
          </p:cNvPr>
          <p:cNvSpPr>
            <a:spLocks noGrp="1"/>
          </p:cNvSpPr>
          <p:nvPr>
            <p:ph idx="1"/>
          </p:nvPr>
        </p:nvSpPr>
        <p:spPr>
          <a:xfrm>
            <a:off x="4554512" y="989350"/>
            <a:ext cx="7000407" cy="6393306"/>
          </a:xfrm>
        </p:spPr>
        <p:txBody>
          <a:bodyPr>
            <a:noAutofit/>
          </a:bodyPr>
          <a:lstStyle/>
          <a:p>
            <a:pPr marL="0" indent="0" algn="ctr">
              <a:buNone/>
            </a:pPr>
            <a:r>
              <a:rPr lang="ru-RU" sz="2800" b="1" u="sng" dirty="0">
                <a:solidFill>
                  <a:schemeClr val="accent1">
                    <a:lumMod val="75000"/>
                  </a:schemeClr>
                </a:solidFill>
                <a:latin typeface="Arial" panose="020B0604020202020204" pitchFamily="34" charset="0"/>
                <a:cs typeface="Arial" panose="020B0604020202020204" pitchFamily="34" charset="0"/>
              </a:rPr>
              <a:t>Брокерска куќа</a:t>
            </a:r>
            <a:r>
              <a:rPr lang="ru-RU" sz="2800" b="1" dirty="0">
                <a:solidFill>
                  <a:schemeClr val="accent1">
                    <a:lumMod val="75000"/>
                  </a:schemeClr>
                </a:solidFill>
                <a:latin typeface="Arial" panose="020B0604020202020204" pitchFamily="34" charset="0"/>
                <a:cs typeface="Arial" panose="020B0604020202020204" pitchFamily="34" charset="0"/>
              </a:rPr>
              <a:t> </a:t>
            </a:r>
            <a:r>
              <a:rPr lang="ru-RU" sz="2800" dirty="0">
                <a:solidFill>
                  <a:schemeClr val="bg2">
                    <a:lumMod val="10000"/>
                  </a:schemeClr>
                </a:solidFill>
                <a:latin typeface="Arial" panose="020B0604020202020204" pitchFamily="34" charset="0"/>
                <a:cs typeface="Arial" panose="020B0604020202020204" pitchFamily="34" charset="0"/>
              </a:rPr>
              <a:t>е финансиска институција која го олеснува купувањето и продавањето на хартиите од вредност помеѓу купувачот и продавачот. </a:t>
            </a:r>
          </a:p>
          <a:p>
            <a:pPr marL="0" indent="0" algn="ctr">
              <a:buNone/>
            </a:pPr>
            <a:r>
              <a:rPr lang="ru-RU" sz="2800" b="1" u="sng" dirty="0">
                <a:solidFill>
                  <a:schemeClr val="accent1">
                    <a:lumMod val="75000"/>
                  </a:schemeClr>
                </a:solidFill>
                <a:latin typeface="Arial" panose="020B0604020202020204" pitchFamily="34" charset="0"/>
                <a:cs typeface="Arial" panose="020B0604020202020204" pitchFamily="34" charset="0"/>
              </a:rPr>
              <a:t>Брокер</a:t>
            </a:r>
            <a:r>
              <a:rPr lang="ru-RU" sz="2800" dirty="0">
                <a:solidFill>
                  <a:schemeClr val="bg2">
                    <a:lumMod val="10000"/>
                  </a:schemeClr>
                </a:solidFill>
                <a:latin typeface="Arial" panose="020B0604020202020204" pitchFamily="34" charset="0"/>
                <a:cs typeface="Arial" panose="020B0604020202020204" pitchFamily="34" charset="0"/>
              </a:rPr>
              <a:t> е лице овластено од страна на регулаторниот орган за вршење на услуги во врска со извршувањето на дадените налози од страна на клиентите, информирање на клиентите за купувањето или продажба на хартии од вредност.</a:t>
            </a:r>
            <a:endParaRPr lang="mk-MK" sz="28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4C0344-2F89-45F3-B213-36B92B0F7171}"/>
              </a:ext>
            </a:extLst>
          </p:cNvPr>
          <p:cNvPicPr>
            <a:picLocks noChangeAspect="1"/>
          </p:cNvPicPr>
          <p:nvPr/>
        </p:nvPicPr>
        <p:blipFill>
          <a:blip r:embed="rId2"/>
          <a:stretch>
            <a:fillRect/>
          </a:stretch>
        </p:blipFill>
        <p:spPr>
          <a:xfrm>
            <a:off x="637081" y="626411"/>
            <a:ext cx="3630119" cy="3028013"/>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34876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7D0A-248A-4EAD-9D43-A8BEB4A6CD79}"/>
              </a:ext>
            </a:extLst>
          </p:cNvPr>
          <p:cNvSpPr>
            <a:spLocks noGrp="1"/>
          </p:cNvSpPr>
          <p:nvPr>
            <p:ph type="title"/>
          </p:nvPr>
        </p:nvSpPr>
        <p:spPr>
          <a:xfrm>
            <a:off x="679554" y="2768600"/>
            <a:ext cx="3877456" cy="1320800"/>
          </a:xfrm>
        </p:spPr>
        <p:txBody>
          <a:bodyPr>
            <a:noAutofit/>
          </a:bodyPr>
          <a:lstStyle/>
          <a:p>
            <a:pPr algn="ctr"/>
            <a:r>
              <a:rPr lang="mk-MK" b="1" u="sng" dirty="0">
                <a:solidFill>
                  <a:schemeClr val="bg1"/>
                </a:solidFill>
                <a:latin typeface="Arial" panose="020B0604020202020204" pitchFamily="34" charset="0"/>
                <a:cs typeface="Arial" panose="020B0604020202020204" pitchFamily="34" charset="0"/>
              </a:rPr>
              <a:t>Инвестициски фонд </a:t>
            </a:r>
          </a:p>
        </p:txBody>
      </p:sp>
      <p:sp>
        <p:nvSpPr>
          <p:cNvPr id="3" name="Content Placeholder 2">
            <a:extLst>
              <a:ext uri="{FF2B5EF4-FFF2-40B4-BE49-F238E27FC236}">
                <a16:creationId xmlns:a16="http://schemas.microsoft.com/office/drawing/2014/main" id="{CE4F8133-0CF1-4B43-8FAB-870C54A125B2}"/>
              </a:ext>
            </a:extLst>
          </p:cNvPr>
          <p:cNvSpPr>
            <a:spLocks noGrp="1"/>
          </p:cNvSpPr>
          <p:nvPr>
            <p:ph idx="1"/>
          </p:nvPr>
        </p:nvSpPr>
        <p:spPr>
          <a:xfrm>
            <a:off x="4557010" y="1107815"/>
            <a:ext cx="7135318" cy="5756222"/>
          </a:xfrm>
        </p:spPr>
        <p:txBody>
          <a:bodyPr>
            <a:noAutofit/>
          </a:bodyPr>
          <a:lstStyle/>
          <a:p>
            <a:pPr marL="0" indent="0" algn="ctr">
              <a:buNone/>
            </a:pPr>
            <a:r>
              <a:rPr lang="ru-RU" sz="2400" b="1" u="sng" dirty="0">
                <a:solidFill>
                  <a:schemeClr val="accent1">
                    <a:lumMod val="75000"/>
                  </a:schemeClr>
                </a:solidFill>
                <a:latin typeface="Arial" panose="020B0604020202020204" pitchFamily="34" charset="0"/>
                <a:cs typeface="Arial" panose="020B0604020202020204" pitchFamily="34" charset="0"/>
              </a:rPr>
              <a:t>Инвестициски фонд</a:t>
            </a:r>
            <a:r>
              <a:rPr lang="ru-RU" sz="2400" b="1" dirty="0">
                <a:solidFill>
                  <a:schemeClr val="accent1">
                    <a:lumMod val="75000"/>
                  </a:schemeClr>
                </a:solidFill>
                <a:latin typeface="Arial" panose="020B0604020202020204" pitchFamily="34" charset="0"/>
                <a:cs typeface="Arial" panose="020B0604020202020204" pitchFamily="34" charset="0"/>
              </a:rPr>
              <a:t> </a:t>
            </a:r>
            <a:r>
              <a:rPr lang="ru-RU" sz="2400" dirty="0">
                <a:solidFill>
                  <a:schemeClr val="bg2">
                    <a:lumMod val="10000"/>
                  </a:schemeClr>
                </a:solidFill>
                <a:latin typeface="Arial" panose="020B0604020202020204" pitchFamily="34" charset="0"/>
                <a:cs typeface="Arial" panose="020B0604020202020204" pitchFamily="34" charset="0"/>
              </a:rPr>
              <a:t>како професионално управувана форма на инвестирање се основа заради здружување на парични средства од домашни и/или странски физички и/или правни лица, кои потоа се вложуваат на пазарот на капитал во најразлични хартии од вредност:  акции, обврзници, записи и сл., а со средствата на фондот управува </a:t>
            </a:r>
            <a:r>
              <a:rPr lang="ru-RU" sz="2400" b="1" dirty="0">
                <a:solidFill>
                  <a:srgbClr val="002060"/>
                </a:solidFill>
                <a:latin typeface="Arial" panose="020B0604020202020204" pitchFamily="34" charset="0"/>
                <a:cs typeface="Arial" panose="020B0604020202020204" pitchFamily="34" charset="0"/>
              </a:rPr>
              <a:t>Друштво за управување со инвестициски фондови</a:t>
            </a:r>
          </a:p>
          <a:p>
            <a:pPr marL="0" indent="0" algn="ctr">
              <a:buNone/>
            </a:pPr>
            <a:r>
              <a:rPr lang="ru-RU" sz="2400" b="1" dirty="0">
                <a:solidFill>
                  <a:schemeClr val="accent1">
                    <a:lumMod val="75000"/>
                  </a:schemeClr>
                </a:solidFill>
                <a:latin typeface="Arial" panose="020B0604020202020204" pitchFamily="34" charset="0"/>
                <a:cs typeface="Arial" panose="020B0604020202020204" pitchFamily="34" charset="0"/>
              </a:rPr>
              <a:t>Инвестициски советник </a:t>
            </a:r>
            <a:r>
              <a:rPr lang="ru-RU" sz="2400" dirty="0">
                <a:solidFill>
                  <a:schemeClr val="bg2">
                    <a:lumMod val="10000"/>
                  </a:schemeClr>
                </a:solidFill>
                <a:latin typeface="Arial" panose="020B0604020202020204" pitchFamily="34" charset="0"/>
                <a:cs typeface="Arial" panose="020B0604020202020204" pitchFamily="34" charset="0"/>
              </a:rPr>
              <a:t>е лице овластено од страна на регулаторниот орган кој ги врши услугите поврзани со инвестициско советување.</a:t>
            </a:r>
            <a:endParaRPr lang="mk-MK" sz="24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F6F1001-AE5E-46E7-98C8-91E1ED4A660A}"/>
              </a:ext>
            </a:extLst>
          </p:cNvPr>
          <p:cNvPicPr>
            <a:picLocks noChangeAspect="1"/>
          </p:cNvPicPr>
          <p:nvPr/>
        </p:nvPicPr>
        <p:blipFill>
          <a:blip r:embed="rId2"/>
          <a:stretch>
            <a:fillRect/>
          </a:stretch>
        </p:blipFill>
        <p:spPr>
          <a:xfrm>
            <a:off x="499672" y="1107815"/>
            <a:ext cx="3877456" cy="2818151"/>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49471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A91D-0C25-4750-ABCA-D87A4F137590}"/>
              </a:ext>
            </a:extLst>
          </p:cNvPr>
          <p:cNvSpPr>
            <a:spLocks noGrp="1"/>
          </p:cNvSpPr>
          <p:nvPr>
            <p:ph type="title"/>
          </p:nvPr>
        </p:nvSpPr>
        <p:spPr>
          <a:xfrm>
            <a:off x="1499016" y="371978"/>
            <a:ext cx="9590519" cy="2071418"/>
          </a:xfrm>
        </p:spPr>
        <p:txBody>
          <a:bodyPr>
            <a:normAutofit/>
          </a:bodyPr>
          <a:lstStyle/>
          <a:p>
            <a:pPr algn="ctr"/>
            <a:br>
              <a:rPr lang="en-US" sz="3200" b="1" u="sng" dirty="0">
                <a:solidFill>
                  <a:schemeClr val="bg2">
                    <a:lumMod val="10000"/>
                  </a:schemeClr>
                </a:solidFill>
                <a:latin typeface="Arial" panose="020B0604020202020204" pitchFamily="34" charset="0"/>
                <a:ea typeface="Calibri" panose="020F0502020204030204" pitchFamily="34" charset="0"/>
              </a:rPr>
            </a:br>
            <a:r>
              <a:rPr lang="mk-MK" sz="4800" b="1" u="sng" dirty="0">
                <a:solidFill>
                  <a:schemeClr val="accent1">
                    <a:lumMod val="75000"/>
                  </a:schemeClr>
                </a:solidFill>
                <a:latin typeface="Arial" panose="020B0604020202020204" pitchFamily="34" charset="0"/>
                <a:ea typeface="Calibri" panose="020F0502020204030204" pitchFamily="34" charset="0"/>
              </a:rPr>
              <a:t>Пазар на капитал </a:t>
            </a:r>
            <a:endParaRPr lang="mk-MK" sz="4800" b="1" u="sng" dirty="0">
              <a:solidFill>
                <a:schemeClr val="accent1">
                  <a:lumMod val="75000"/>
                </a:schemeClr>
              </a:solidFill>
            </a:endParaRPr>
          </a:p>
        </p:txBody>
      </p:sp>
      <p:pic>
        <p:nvPicPr>
          <p:cNvPr id="7" name="Content Placeholder 6">
            <a:extLst>
              <a:ext uri="{FF2B5EF4-FFF2-40B4-BE49-F238E27FC236}">
                <a16:creationId xmlns:a16="http://schemas.microsoft.com/office/drawing/2014/main" id="{B0F2A162-8D1E-8E0B-1357-0F00AD2CE3E7}"/>
              </a:ext>
            </a:extLst>
          </p:cNvPr>
          <p:cNvPicPr>
            <a:picLocks noGrp="1" noChangeAspect="1"/>
          </p:cNvPicPr>
          <p:nvPr>
            <p:ph idx="1"/>
          </p:nvPr>
        </p:nvPicPr>
        <p:blipFill>
          <a:blip r:embed="rId2"/>
          <a:stretch>
            <a:fillRect/>
          </a:stretch>
        </p:blipFill>
        <p:spPr>
          <a:xfrm>
            <a:off x="1499017" y="2278505"/>
            <a:ext cx="9590518" cy="4042625"/>
          </a:xfrm>
          <a:prstGeom prst="rect">
            <a:avLst/>
          </a:prstGeom>
        </p:spPr>
      </p:pic>
    </p:spTree>
    <p:extLst>
      <p:ext uri="{BB962C8B-B14F-4D97-AF65-F5344CB8AC3E}">
        <p14:creationId xmlns:p14="http://schemas.microsoft.com/office/powerpoint/2010/main" val="375566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336B30-3586-4AA0-9E58-74C149F05E0D}"/>
              </a:ext>
            </a:extLst>
          </p:cNvPr>
          <p:cNvPicPr>
            <a:picLocks noChangeAspect="1"/>
          </p:cNvPicPr>
          <p:nvPr/>
        </p:nvPicPr>
        <p:blipFill>
          <a:blip r:embed="rId2"/>
          <a:stretch>
            <a:fillRect/>
          </a:stretch>
        </p:blipFill>
        <p:spPr>
          <a:xfrm>
            <a:off x="609843" y="3957401"/>
            <a:ext cx="3902439" cy="1738860"/>
          </a:xfrm>
          <a:prstGeom prst="rect">
            <a:avLst/>
          </a:prstGeom>
        </p:spPr>
      </p:pic>
      <p:sp>
        <p:nvSpPr>
          <p:cNvPr id="2" name="Title 1">
            <a:extLst>
              <a:ext uri="{FF2B5EF4-FFF2-40B4-BE49-F238E27FC236}">
                <a16:creationId xmlns:a16="http://schemas.microsoft.com/office/drawing/2014/main" id="{CD15AB48-A8B9-49FD-AD9F-925FE61AC8DE}"/>
              </a:ext>
            </a:extLst>
          </p:cNvPr>
          <p:cNvSpPr>
            <a:spLocks noGrp="1"/>
          </p:cNvSpPr>
          <p:nvPr>
            <p:ph type="title"/>
          </p:nvPr>
        </p:nvSpPr>
        <p:spPr>
          <a:xfrm>
            <a:off x="674557" y="202367"/>
            <a:ext cx="3773013" cy="3994880"/>
          </a:xfrm>
        </p:spPr>
        <p:txBody>
          <a:bodyPr>
            <a:noAutofit/>
          </a:bodyPr>
          <a:lstStyle/>
          <a:p>
            <a:pPr algn="ctr"/>
            <a:r>
              <a:rPr lang="ru-RU" b="1" u="sng" dirty="0">
                <a:solidFill>
                  <a:schemeClr val="accent1">
                    <a:lumMod val="50000"/>
                  </a:schemeClr>
                </a:solidFill>
                <a:latin typeface="Arial" panose="020B0604020202020204" pitchFamily="34" charset="0"/>
                <a:cs typeface="Arial" panose="020B0604020202020204" pitchFamily="34" charset="0"/>
              </a:rPr>
              <a:t>Регулатор </a:t>
            </a:r>
            <a:br>
              <a:rPr lang="ru-RU" b="1" u="sng" dirty="0">
                <a:solidFill>
                  <a:schemeClr val="accent1">
                    <a:lumMod val="50000"/>
                  </a:schemeClr>
                </a:solidFill>
                <a:latin typeface="Arial" panose="020B0604020202020204" pitchFamily="34" charset="0"/>
                <a:cs typeface="Arial" panose="020B0604020202020204" pitchFamily="34" charset="0"/>
              </a:rPr>
            </a:br>
            <a:r>
              <a:rPr lang="ru-RU" b="1" u="sng" dirty="0">
                <a:solidFill>
                  <a:schemeClr val="accent1">
                    <a:lumMod val="50000"/>
                  </a:schemeClr>
                </a:solidFill>
                <a:latin typeface="Arial" panose="020B0604020202020204" pitchFamily="34" charset="0"/>
                <a:cs typeface="Arial" panose="020B0604020202020204" pitchFamily="34" charset="0"/>
              </a:rPr>
              <a:t>на пазарот на хартии од вредност</a:t>
            </a:r>
            <a:endParaRPr lang="mk-MK" b="1" u="sng"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C8A23A7-CF2A-4054-8A4F-48EC0F66FDC1}"/>
              </a:ext>
            </a:extLst>
          </p:cNvPr>
          <p:cNvSpPr>
            <a:spLocks noGrp="1"/>
          </p:cNvSpPr>
          <p:nvPr>
            <p:ph idx="1"/>
          </p:nvPr>
        </p:nvSpPr>
        <p:spPr>
          <a:xfrm>
            <a:off x="4856813" y="524654"/>
            <a:ext cx="6660630" cy="5171607"/>
          </a:xfrm>
        </p:spPr>
        <p:txBody>
          <a:bodyPr>
            <a:noAutofit/>
          </a:bodyPr>
          <a:lstStyle/>
          <a:p>
            <a:pPr marL="0" indent="0" algn="just">
              <a:buNone/>
            </a:pPr>
            <a:r>
              <a:rPr lang="ru-RU" sz="2400" b="1" dirty="0">
                <a:solidFill>
                  <a:srgbClr val="002060"/>
                </a:solidFill>
                <a:latin typeface="Arial" panose="020B0604020202020204" pitchFamily="34" charset="0"/>
                <a:cs typeface="Arial" panose="020B0604020202020204" pitchFamily="34" charset="0"/>
              </a:rPr>
              <a:t>Државниот регулаторен орган </a:t>
            </a:r>
            <a:r>
              <a:rPr lang="ru-RU" sz="2400" dirty="0">
                <a:solidFill>
                  <a:schemeClr val="bg2">
                    <a:lumMod val="10000"/>
                  </a:schemeClr>
                </a:solidFill>
                <a:latin typeface="Arial" panose="020B0604020202020204" pitchFamily="34" charset="0"/>
                <a:cs typeface="Arial" panose="020B0604020202020204" pitchFamily="34" charset="0"/>
              </a:rPr>
              <a:t>врши надзор и супервизија врз трансакциите со хартии од вредност, активностите на овластените учесници на пазарот за да се спречи измама и злоупотреба на законските одредби.</a:t>
            </a:r>
          </a:p>
          <a:p>
            <a:pPr marL="0" indent="0" algn="just">
              <a:buNone/>
            </a:pPr>
            <a:r>
              <a:rPr lang="ru-RU" sz="2400" dirty="0">
                <a:solidFill>
                  <a:schemeClr val="bg2">
                    <a:lumMod val="10000"/>
                  </a:schemeClr>
                </a:solidFill>
                <a:latin typeface="Arial" panose="020B0604020202020204" pitchFamily="34" charset="0"/>
                <a:cs typeface="Arial" panose="020B0604020202020204" pitchFamily="34" charset="0"/>
              </a:rPr>
              <a:t>Со воспоставените правила и прописи за работа со хартии од вредност, регулаторот промовира обелоденување и споделување на информации поврзани со пазарот, фер договор и заштита од измама.</a:t>
            </a:r>
          </a:p>
          <a:p>
            <a:pPr marL="0" indent="0" algn="just">
              <a:buNone/>
            </a:pPr>
            <a:r>
              <a:rPr lang="ru-RU" sz="2400" dirty="0">
                <a:solidFill>
                  <a:schemeClr val="bg2">
                    <a:lumMod val="10000"/>
                  </a:schemeClr>
                </a:solidFill>
                <a:latin typeface="Arial" panose="020B0604020202020204" pitchFamily="34" charset="0"/>
                <a:cs typeface="Arial" panose="020B0604020202020204" pitchFamily="34" charset="0"/>
              </a:rPr>
              <a:t>Тој им овозможува на инвеститорите пристап до финансиски извештаи и други податоци и информации преку сеопфатен електронски пристап, собирање на податоци и база на податоци за анализа и пребарување.</a:t>
            </a:r>
            <a:endParaRPr lang="mk-MK" sz="24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38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1AB18-5B11-488F-A02F-0DBFA33956E5}"/>
              </a:ext>
            </a:extLst>
          </p:cNvPr>
          <p:cNvSpPr>
            <a:spLocks noGrp="1"/>
          </p:cNvSpPr>
          <p:nvPr>
            <p:ph idx="1"/>
          </p:nvPr>
        </p:nvSpPr>
        <p:spPr>
          <a:xfrm>
            <a:off x="819462" y="719528"/>
            <a:ext cx="7045377" cy="5436991"/>
          </a:xfrm>
        </p:spPr>
        <p:txBody>
          <a:bodyPr>
            <a:noAutofit/>
          </a:bodyPr>
          <a:lstStyle/>
          <a:p>
            <a:pPr marL="0" indent="0" algn="just">
              <a:buNone/>
            </a:pPr>
            <a:r>
              <a:rPr lang="ru-RU" sz="2400" b="1" dirty="0">
                <a:solidFill>
                  <a:srgbClr val="002060"/>
                </a:solidFill>
                <a:latin typeface="Arial" panose="020B0604020202020204" pitchFamily="34" charset="0"/>
                <a:cs typeface="Arial" panose="020B0604020202020204" pitchFamily="34" charset="0"/>
              </a:rPr>
              <a:t>Комисијата за хартии од вредност на Република Северна Македонија  е основана во 1992 година како</a:t>
            </a:r>
            <a:r>
              <a:rPr lang="ru-RU" sz="2400" dirty="0">
                <a:latin typeface="Arial" panose="020B0604020202020204" pitchFamily="34" charset="0"/>
                <a:cs typeface="Arial" panose="020B0604020202020204" pitchFamily="34" charset="0"/>
              </a:rPr>
              <a:t> </a:t>
            </a:r>
            <a:r>
              <a:rPr lang="ru-RU" sz="2400" dirty="0">
                <a:solidFill>
                  <a:schemeClr val="bg2">
                    <a:lumMod val="10000"/>
                  </a:schemeClr>
                </a:solidFill>
                <a:latin typeface="Arial" panose="020B0604020202020204" pitchFamily="34" charset="0"/>
                <a:cs typeface="Arial" panose="020B0604020202020204" pitchFamily="34" charset="0"/>
              </a:rPr>
              <a:t>самостоен и независен орган кој го регулира и врши надзорот над работењето со хартии од вредност во Република Северна Македонија.</a:t>
            </a:r>
          </a:p>
          <a:p>
            <a:pPr marL="0" indent="0" algn="just">
              <a:buNone/>
            </a:pPr>
            <a:r>
              <a:rPr lang="ru-RU" sz="2400" dirty="0">
                <a:solidFill>
                  <a:schemeClr val="bg2">
                    <a:lumMod val="10000"/>
                  </a:schemeClr>
                </a:solidFill>
                <a:latin typeface="Arial" panose="020B0604020202020204" pitchFamily="34" charset="0"/>
                <a:cs typeface="Arial" panose="020B0604020202020204" pitchFamily="34" charset="0"/>
              </a:rPr>
              <a:t>Комисијата во рамките на своите надлежности се грижи за легитимно и ефикасно функционирање на пазарот на хартии од вредност и за заштита на правата на инвеститорите, со цел постојано да ја зајакнува довербата на јавноста во институциите на пазарот на хартии од вредност.</a:t>
            </a:r>
          </a:p>
        </p:txBody>
      </p:sp>
      <p:pic>
        <p:nvPicPr>
          <p:cNvPr id="4" name="Picture 3">
            <a:extLst>
              <a:ext uri="{FF2B5EF4-FFF2-40B4-BE49-F238E27FC236}">
                <a16:creationId xmlns:a16="http://schemas.microsoft.com/office/drawing/2014/main" id="{49C75D41-ADB2-40FA-A566-CD2B0911878F}"/>
              </a:ext>
            </a:extLst>
          </p:cNvPr>
          <p:cNvPicPr>
            <a:picLocks noChangeAspect="1"/>
          </p:cNvPicPr>
          <p:nvPr/>
        </p:nvPicPr>
        <p:blipFill>
          <a:blip r:embed="rId2"/>
          <a:stretch>
            <a:fillRect/>
          </a:stretch>
        </p:blipFill>
        <p:spPr>
          <a:xfrm>
            <a:off x="8679304" y="719528"/>
            <a:ext cx="2498361" cy="2383436"/>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20258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Magnifying glass">
            <a:extLst>
              <a:ext uri="{FF2B5EF4-FFF2-40B4-BE49-F238E27FC236}">
                <a16:creationId xmlns:a16="http://schemas.microsoft.com/office/drawing/2014/main" id="{79AB3BB2-B678-44C0-B396-9EE60EABCB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14166" y="89455"/>
            <a:ext cx="2794443" cy="2794443"/>
          </a:xfrm>
          <a:prstGeom prst="rect">
            <a:avLst/>
          </a:prstGeom>
          <a:effectLst>
            <a:glow rad="228600">
              <a:schemeClr val="accent2">
                <a:satMod val="175000"/>
                <a:alpha val="40000"/>
              </a:schemeClr>
            </a:glow>
            <a:outerShdw blurRad="63500" sx="102000" sy="102000" algn="ctr" rotWithShape="0">
              <a:prstClr val="black">
                <a:alpha val="40000"/>
              </a:prstClr>
            </a:outerShdw>
            <a:reflection blurRad="6350" stA="50000" endA="300" endPos="90000" dir="5400000" sy="-100000" algn="bl" rotWithShape="0"/>
          </a:effectLst>
        </p:spPr>
      </p:pic>
      <p:sp>
        <p:nvSpPr>
          <p:cNvPr id="2" name="Title 1">
            <a:extLst>
              <a:ext uri="{FF2B5EF4-FFF2-40B4-BE49-F238E27FC236}">
                <a16:creationId xmlns:a16="http://schemas.microsoft.com/office/drawing/2014/main" id="{55D67B16-D62F-411F-9146-F911BB723972}"/>
              </a:ext>
            </a:extLst>
          </p:cNvPr>
          <p:cNvSpPr>
            <a:spLocks noGrp="1"/>
          </p:cNvSpPr>
          <p:nvPr>
            <p:ph type="title"/>
          </p:nvPr>
        </p:nvSpPr>
        <p:spPr>
          <a:xfrm>
            <a:off x="599606" y="2305348"/>
            <a:ext cx="4152275" cy="2794443"/>
          </a:xfrm>
        </p:spPr>
        <p:txBody>
          <a:bodyPr>
            <a:normAutofit fontScale="90000"/>
          </a:bodyPr>
          <a:lstStyle/>
          <a:p>
            <a:pPr algn="ctr"/>
            <a:r>
              <a:rPr lang="mk-MK" b="1" dirty="0">
                <a:solidFill>
                  <a:schemeClr val="accent1">
                    <a:lumMod val="75000"/>
                  </a:schemeClr>
                </a:solidFill>
                <a:latin typeface="Arial" panose="020B0604020202020204" pitchFamily="34" charset="0"/>
                <a:cs typeface="Arial" panose="020B0604020202020204" pitchFamily="34" charset="0"/>
              </a:rPr>
              <a:t> </a:t>
            </a:r>
            <a:r>
              <a:rPr lang="mk-MK" b="1" u="sng" dirty="0">
                <a:solidFill>
                  <a:schemeClr val="accent1">
                    <a:lumMod val="50000"/>
                  </a:schemeClr>
                </a:solidFill>
                <a:latin typeface="Arial" panose="020B0604020202020204" pitchFamily="34" charset="0"/>
                <a:cs typeface="Arial" panose="020B0604020202020204" pitchFamily="34" charset="0"/>
              </a:rPr>
              <a:t>Материјали за учење на веб страната на Комисијата</a:t>
            </a:r>
            <a:br>
              <a:rPr lang="mk-MK" sz="3100" b="1" u="sng" dirty="0">
                <a:solidFill>
                  <a:schemeClr val="accent1">
                    <a:lumMod val="50000"/>
                  </a:schemeClr>
                </a:solidFill>
                <a:latin typeface="Arial" panose="020B0604020202020204" pitchFamily="34" charset="0"/>
                <a:cs typeface="Arial" panose="020B0604020202020204" pitchFamily="34" charset="0"/>
              </a:rPr>
            </a:br>
            <a:r>
              <a:rPr lang="mk-MK" sz="3100" b="1" dirty="0">
                <a:solidFill>
                  <a:schemeClr val="accent1">
                    <a:lumMod val="50000"/>
                  </a:schemeClr>
                </a:solidFill>
                <a:latin typeface="Arial" panose="020B0604020202020204" pitchFamily="34" charset="0"/>
                <a:cs typeface="Arial" panose="020B0604020202020204" pitchFamily="34" charset="0"/>
              </a:rPr>
              <a:t> </a:t>
            </a:r>
            <a:r>
              <a:rPr lang="mk-MK" sz="2200" dirty="0">
                <a:solidFill>
                  <a:schemeClr val="accent1">
                    <a:lumMod val="50000"/>
                  </a:schemeClr>
                </a:solidFill>
                <a:latin typeface="Arial" panose="020B0604020202020204" pitchFamily="34" charset="0"/>
                <a:cs typeface="Arial" panose="020B0604020202020204" pitchFamily="34" charset="0"/>
              </a:rPr>
              <a:t>(македонски, албански и англиски јазик)</a:t>
            </a:r>
            <a:endParaRPr lang="en-US" sz="22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7067260-CEEC-42C9-8A24-52A20D6D0839}"/>
              </a:ext>
            </a:extLst>
          </p:cNvPr>
          <p:cNvSpPr>
            <a:spLocks noGrp="1"/>
          </p:cNvSpPr>
          <p:nvPr>
            <p:ph idx="1"/>
          </p:nvPr>
        </p:nvSpPr>
        <p:spPr>
          <a:xfrm>
            <a:off x="4751881" y="854439"/>
            <a:ext cx="7056827" cy="5696263"/>
          </a:xfrm>
        </p:spPr>
        <p:txBody>
          <a:bodyPr>
            <a:normAutofit fontScale="92500" lnSpcReduction="10000"/>
          </a:bodyPr>
          <a:lstStyle/>
          <a:p>
            <a:pPr marL="0" indent="0">
              <a:buNone/>
            </a:pPr>
            <a:r>
              <a:rPr lang="mk-MK" sz="2600" b="1" dirty="0">
                <a:solidFill>
                  <a:schemeClr val="tx1">
                    <a:lumMod val="75000"/>
                    <a:lumOff val="25000"/>
                  </a:schemeClr>
                </a:solidFill>
                <a:latin typeface="Arial" panose="020B0604020202020204" pitchFamily="34" charset="0"/>
                <a:cs typeface="Arial" panose="020B0604020202020204" pitchFamily="34" charset="0"/>
              </a:rPr>
              <a:t>Едукативни брошури на следните линкови: </a:t>
            </a:r>
            <a:r>
              <a:rPr lang="en-US" sz="26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https://www.sec.gov.mk/Brosuri</a:t>
            </a:r>
            <a:endParaRPr lang="mk-MK" sz="2600" dirty="0">
              <a:solidFill>
                <a:srgbClr val="002060"/>
              </a:solidFill>
              <a:latin typeface="Arial" panose="020B0604020202020204" pitchFamily="34" charset="0"/>
              <a:cs typeface="Arial" panose="020B0604020202020204" pitchFamily="34" charset="0"/>
            </a:endParaRPr>
          </a:p>
          <a:p>
            <a:pPr marL="0" indent="0">
              <a:buNone/>
            </a:pPr>
            <a:r>
              <a:rPr lang="en-US" sz="26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https://www.sec.gov.mk/Aktivnosti</a:t>
            </a:r>
            <a:r>
              <a:rPr lang="mk-MK" sz="2600" dirty="0">
                <a:solidFill>
                  <a:srgbClr val="002060"/>
                </a:solidFill>
                <a:latin typeface="Arial" panose="020B0604020202020204" pitchFamily="34" charset="0"/>
                <a:cs typeface="Arial" panose="020B0604020202020204" pitchFamily="34" charset="0"/>
              </a:rPr>
              <a:t>  </a:t>
            </a:r>
          </a:p>
          <a:p>
            <a:pPr marL="0" indent="0">
              <a:buNone/>
            </a:pPr>
            <a:r>
              <a:rPr lang="mk-MK" sz="2600" b="1" dirty="0">
                <a:solidFill>
                  <a:schemeClr val="tx1">
                    <a:lumMod val="75000"/>
                    <a:lumOff val="25000"/>
                  </a:schemeClr>
                </a:solidFill>
                <a:latin typeface="Arial" panose="020B0604020202020204" pitchFamily="34" charset="0"/>
                <a:cs typeface="Arial" panose="020B0604020202020204" pitchFamily="34" charset="0"/>
              </a:rPr>
              <a:t>Едукативни видео материјали на следниот линк:</a:t>
            </a:r>
          </a:p>
          <a:p>
            <a:pPr marL="0" indent="0">
              <a:buNone/>
            </a:pPr>
            <a:r>
              <a:rPr lang="en-US" sz="2600"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https://www.sec.gov.mk/Sloboden-pristap-do-informacii-od-javen-karakter/Video-1</a:t>
            </a:r>
            <a:endParaRPr lang="mk-MK" sz="2600" dirty="0">
              <a:solidFill>
                <a:srgbClr val="002060"/>
              </a:solidFill>
              <a:latin typeface="Arial" panose="020B0604020202020204" pitchFamily="34" charset="0"/>
              <a:cs typeface="Arial" panose="020B0604020202020204" pitchFamily="34" charset="0"/>
            </a:endParaRPr>
          </a:p>
          <a:p>
            <a:pPr marL="0" indent="0">
              <a:buNone/>
            </a:pPr>
            <a:r>
              <a:rPr lang="mk-MK" sz="2600" b="1" dirty="0">
                <a:solidFill>
                  <a:schemeClr val="tx1">
                    <a:lumMod val="75000"/>
                    <a:lumOff val="25000"/>
                  </a:schemeClr>
                </a:solidFill>
                <a:latin typeface="Arial" panose="020B0604020202020204" pitchFamily="34" charset="0"/>
                <a:cs typeface="Arial" panose="020B0604020202020204" pitchFamily="34" charset="0"/>
              </a:rPr>
              <a:t>Едукативни квизови за проверка на знаење на следниов линк:</a:t>
            </a:r>
          </a:p>
          <a:p>
            <a:pPr marL="0" indent="0">
              <a:buNone/>
            </a:pPr>
            <a:r>
              <a:rPr lang="en-US" sz="2600" dirty="0">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https://www.sec.gov.mk/Kvizovi</a:t>
            </a:r>
            <a:endParaRPr lang="mk-MK" sz="2600" dirty="0">
              <a:solidFill>
                <a:srgbClr val="002060"/>
              </a:solidFill>
              <a:latin typeface="Arial" panose="020B0604020202020204" pitchFamily="34" charset="0"/>
              <a:cs typeface="Arial" panose="020B0604020202020204" pitchFamily="34" charset="0"/>
            </a:endParaRPr>
          </a:p>
          <a:p>
            <a:pPr marL="0" indent="0">
              <a:buNone/>
            </a:pPr>
            <a:r>
              <a:rPr lang="mk-MK" sz="2600" b="1" dirty="0">
                <a:solidFill>
                  <a:schemeClr val="tx1">
                    <a:lumMod val="75000"/>
                    <a:lumOff val="25000"/>
                  </a:schemeClr>
                </a:solidFill>
                <a:latin typeface="Arial" panose="020B0604020202020204" pitchFamily="34" charset="0"/>
                <a:cs typeface="Arial" panose="020B0604020202020204" pitchFamily="34" charset="0"/>
              </a:rPr>
              <a:t>Поимник на термини од областа на следниот линк:</a:t>
            </a:r>
          </a:p>
          <a:p>
            <a:pPr marL="0" indent="0">
              <a:buNone/>
            </a:pPr>
            <a:r>
              <a:rPr lang="en-US" sz="2600"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https://www.sec.gov.mk/Poimnik/Poimnik-na-osnovni-poimi-od-oblasta-na-khartii-od-vrednost</a:t>
            </a:r>
            <a:r>
              <a:rPr lang="mk-MK" sz="2600" dirty="0">
                <a:solidFill>
                  <a:srgbClr val="002060"/>
                </a:solidFill>
                <a:latin typeface="Arial" panose="020B0604020202020204" pitchFamily="34" charset="0"/>
                <a:cs typeface="Arial" panose="020B0604020202020204" pitchFamily="34" charset="0"/>
              </a:rPr>
              <a:t> </a:t>
            </a:r>
          </a:p>
          <a:p>
            <a:pPr marL="0" indent="0">
              <a:buNone/>
            </a:pPr>
            <a:endParaRPr lang="mk-MK" dirty="0"/>
          </a:p>
          <a:p>
            <a:pPr marL="0" indent="0">
              <a:buNone/>
            </a:pPr>
            <a:endParaRPr lang="en-US" dirty="0"/>
          </a:p>
        </p:txBody>
      </p:sp>
      <p:sp>
        <p:nvSpPr>
          <p:cNvPr id="5" name="TextBox 4">
            <a:extLst>
              <a:ext uri="{FF2B5EF4-FFF2-40B4-BE49-F238E27FC236}">
                <a16:creationId xmlns:a16="http://schemas.microsoft.com/office/drawing/2014/main" id="{2AF1012C-E78C-4737-8E46-C4C7ED6871BF}"/>
              </a:ext>
            </a:extLst>
          </p:cNvPr>
          <p:cNvSpPr txBox="1"/>
          <p:nvPr/>
        </p:nvSpPr>
        <p:spPr>
          <a:xfrm rot="10800000" flipV="1">
            <a:off x="1454046" y="5434963"/>
            <a:ext cx="2699296" cy="461665"/>
          </a:xfrm>
          <a:prstGeom prst="rect">
            <a:avLst/>
          </a:prstGeom>
          <a:noFill/>
          <a:ln>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solidFill>
                  <a:srgbClr val="FFC000"/>
                </a:solidFill>
                <a:latin typeface="Arial" panose="020B0604020202020204" pitchFamily="34" charset="0"/>
                <a:cs typeface="Arial" panose="020B0604020202020204" pitchFamily="34" charset="0"/>
              </a:rPr>
              <a:t>www.sec.gov.mk</a:t>
            </a:r>
          </a:p>
        </p:txBody>
      </p:sp>
    </p:spTree>
    <p:extLst>
      <p:ext uri="{BB962C8B-B14F-4D97-AF65-F5344CB8AC3E}">
        <p14:creationId xmlns:p14="http://schemas.microsoft.com/office/powerpoint/2010/main" val="4169463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C1D2-054B-4BF6-97D4-4898436DA3B0}"/>
              </a:ext>
            </a:extLst>
          </p:cNvPr>
          <p:cNvSpPr>
            <a:spLocks noGrp="1"/>
          </p:cNvSpPr>
          <p:nvPr>
            <p:ph type="title"/>
          </p:nvPr>
        </p:nvSpPr>
        <p:spPr>
          <a:xfrm>
            <a:off x="4826833" y="787907"/>
            <a:ext cx="6550076" cy="3259437"/>
          </a:xfrm>
        </p:spPr>
        <p:txBody>
          <a:bodyPr>
            <a:normAutofit fontScale="90000"/>
          </a:bodyPr>
          <a:lstStyle/>
          <a:p>
            <a:pPr algn="ctr"/>
            <a:r>
              <a:rPr lang="mk-MK" sz="4800" dirty="0">
                <a:solidFill>
                  <a:schemeClr val="accent1">
                    <a:lumMod val="75000"/>
                  </a:schemeClr>
                </a:solidFill>
                <a:latin typeface="Arial" panose="020B0604020202020204" pitchFamily="34" charset="0"/>
                <a:cs typeface="Arial" panose="020B0604020202020204" pitchFamily="34" charset="0"/>
              </a:rPr>
              <a:t>КХВ Ви посакува голем успех!</a:t>
            </a:r>
            <a:br>
              <a:rPr lang="mk-MK" sz="4800" dirty="0">
                <a:solidFill>
                  <a:schemeClr val="accent1">
                    <a:lumMod val="75000"/>
                  </a:schemeClr>
                </a:solidFill>
                <a:latin typeface="Arial" panose="020B0604020202020204" pitchFamily="34" charset="0"/>
                <a:cs typeface="Arial" panose="020B0604020202020204" pitchFamily="34" charset="0"/>
              </a:rPr>
            </a:br>
            <a:br>
              <a:rPr lang="mk-MK" sz="4800" dirty="0">
                <a:solidFill>
                  <a:schemeClr val="accent1">
                    <a:lumMod val="75000"/>
                  </a:schemeClr>
                </a:solidFill>
                <a:latin typeface="Arial" panose="020B0604020202020204" pitchFamily="34" charset="0"/>
                <a:cs typeface="Arial" panose="020B0604020202020204" pitchFamily="34" charset="0"/>
              </a:rPr>
            </a:br>
            <a:r>
              <a:rPr lang="mk-MK" sz="4800" dirty="0">
                <a:solidFill>
                  <a:schemeClr val="accent1">
                    <a:lumMod val="75000"/>
                  </a:schemeClr>
                </a:solidFill>
                <a:latin typeface="Arial" panose="020B0604020202020204" pitchFamily="34" charset="0"/>
                <a:cs typeface="Arial" panose="020B0604020202020204" pitchFamily="34" charset="0"/>
              </a:rPr>
              <a:t>Ви благодарам </a:t>
            </a:r>
            <a:br>
              <a:rPr lang="mk-MK" sz="4800" dirty="0">
                <a:solidFill>
                  <a:schemeClr val="accent1">
                    <a:lumMod val="75000"/>
                  </a:schemeClr>
                </a:solidFill>
                <a:latin typeface="Arial" panose="020B0604020202020204" pitchFamily="34" charset="0"/>
                <a:cs typeface="Arial" panose="020B0604020202020204" pitchFamily="34" charset="0"/>
              </a:rPr>
            </a:br>
            <a:r>
              <a:rPr lang="mk-MK" sz="4800" dirty="0">
                <a:solidFill>
                  <a:schemeClr val="accent1">
                    <a:lumMod val="75000"/>
                  </a:schemeClr>
                </a:solidFill>
                <a:latin typeface="Arial" panose="020B0604020202020204" pitchFamily="34" charset="0"/>
                <a:cs typeface="Arial" panose="020B0604020202020204" pitchFamily="34" charset="0"/>
              </a:rPr>
              <a:t> за вниманието!</a:t>
            </a:r>
            <a:endParaRPr lang="mk-MK" sz="4800" dirty="0">
              <a:solidFill>
                <a:schemeClr val="accent1">
                  <a:lumMod val="75000"/>
                </a:schemeClr>
              </a:solidFill>
            </a:endParaRPr>
          </a:p>
        </p:txBody>
      </p:sp>
      <p:pic>
        <p:nvPicPr>
          <p:cNvPr id="3" name="Picture 2">
            <a:extLst>
              <a:ext uri="{FF2B5EF4-FFF2-40B4-BE49-F238E27FC236}">
                <a16:creationId xmlns:a16="http://schemas.microsoft.com/office/drawing/2014/main" id="{0D2FEC86-ADC2-4871-BA13-3EAA1BDB753C}"/>
              </a:ext>
            </a:extLst>
          </p:cNvPr>
          <p:cNvPicPr>
            <a:picLocks noChangeAspect="1"/>
          </p:cNvPicPr>
          <p:nvPr/>
        </p:nvPicPr>
        <p:blipFill>
          <a:blip r:embed="rId2"/>
          <a:stretch>
            <a:fillRect/>
          </a:stretch>
        </p:blipFill>
        <p:spPr>
          <a:xfrm>
            <a:off x="786471" y="1358045"/>
            <a:ext cx="3717561" cy="2884171"/>
          </a:xfrm>
          <a:prstGeom prst="rect">
            <a:avLst/>
          </a:prstGeom>
        </p:spPr>
      </p:pic>
      <p:pic>
        <p:nvPicPr>
          <p:cNvPr id="5" name="Picture 4">
            <a:extLst>
              <a:ext uri="{FF2B5EF4-FFF2-40B4-BE49-F238E27FC236}">
                <a16:creationId xmlns:a16="http://schemas.microsoft.com/office/drawing/2014/main" id="{4BBD4DB4-CA0F-4956-99F9-2683A0AD4827}"/>
              </a:ext>
            </a:extLst>
          </p:cNvPr>
          <p:cNvPicPr>
            <a:picLocks noChangeAspect="1"/>
          </p:cNvPicPr>
          <p:nvPr/>
        </p:nvPicPr>
        <p:blipFill>
          <a:blip r:embed="rId3"/>
          <a:stretch>
            <a:fillRect/>
          </a:stretch>
        </p:blipFill>
        <p:spPr>
          <a:xfrm>
            <a:off x="6656994" y="4047344"/>
            <a:ext cx="2889754" cy="2078916"/>
          </a:xfrm>
          <a:prstGeom prst="rect">
            <a:avLst/>
          </a:prstGeom>
        </p:spPr>
      </p:pic>
    </p:spTree>
    <p:extLst>
      <p:ext uri="{BB962C8B-B14F-4D97-AF65-F5344CB8AC3E}">
        <p14:creationId xmlns:p14="http://schemas.microsoft.com/office/powerpoint/2010/main" val="110247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FEF2-8F65-4028-A163-EB47DDBD036B}"/>
              </a:ext>
            </a:extLst>
          </p:cNvPr>
          <p:cNvSpPr>
            <a:spLocks noGrp="1"/>
          </p:cNvSpPr>
          <p:nvPr>
            <p:ph type="title"/>
          </p:nvPr>
        </p:nvSpPr>
        <p:spPr>
          <a:xfrm>
            <a:off x="-492177" y="514866"/>
            <a:ext cx="13176354" cy="1320800"/>
          </a:xfrm>
        </p:spPr>
        <p:txBody>
          <a:bodyPr>
            <a:noAutofit/>
          </a:bodyPr>
          <a:lstStyle/>
          <a:p>
            <a:pPr algn="ctr"/>
            <a:r>
              <a:rPr lang="mk-MK" sz="4800" b="1" u="sng" dirty="0">
                <a:solidFill>
                  <a:schemeClr val="accent1">
                    <a:lumMod val="75000"/>
                  </a:schemeClr>
                </a:solidFill>
                <a:latin typeface="Arial" panose="020B0604020202020204" pitchFamily="34" charset="0"/>
                <a:ea typeface="Calibri" panose="020F0502020204030204" pitchFamily="34" charset="0"/>
              </a:rPr>
              <a:t>Видови на финансиски инструменти</a:t>
            </a:r>
            <a:endParaRPr lang="mk-MK" sz="4800" b="1" u="sng" dirty="0">
              <a:solidFill>
                <a:schemeClr val="accent1">
                  <a:lumMod val="75000"/>
                </a:schemeClr>
              </a:solidFill>
            </a:endParaRPr>
          </a:p>
        </p:txBody>
      </p:sp>
      <p:sp>
        <p:nvSpPr>
          <p:cNvPr id="3" name="Content Placeholder 2">
            <a:extLst>
              <a:ext uri="{FF2B5EF4-FFF2-40B4-BE49-F238E27FC236}">
                <a16:creationId xmlns:a16="http://schemas.microsoft.com/office/drawing/2014/main" id="{B5D1AA03-A197-45BC-9B37-800041B510B1}"/>
              </a:ext>
            </a:extLst>
          </p:cNvPr>
          <p:cNvSpPr>
            <a:spLocks noGrp="1"/>
          </p:cNvSpPr>
          <p:nvPr>
            <p:ph idx="1"/>
          </p:nvPr>
        </p:nvSpPr>
        <p:spPr>
          <a:xfrm>
            <a:off x="524656" y="2308484"/>
            <a:ext cx="6205928" cy="4549516"/>
          </a:xfrm>
        </p:spPr>
        <p:txBody>
          <a:bodyPr/>
          <a:lstStyle/>
          <a:p>
            <a:pPr>
              <a:lnSpc>
                <a:spcPct val="100000"/>
              </a:lnSpc>
              <a:buFont typeface="Wingdings" panose="05000000000000000000" pitchFamily="2" charset="2"/>
              <a:buChar char="Ø"/>
            </a:pPr>
            <a:r>
              <a:rPr lang="en-US" sz="2800" b="1" dirty="0">
                <a:solidFill>
                  <a:schemeClr val="accent1">
                    <a:lumMod val="50000"/>
                  </a:schemeClr>
                </a:solidFill>
                <a:latin typeface="Arial" panose="020B0604020202020204" pitchFamily="34" charset="0"/>
                <a:cs typeface="Arial" panose="020B0604020202020204" pitchFamily="34" charset="0"/>
              </a:rPr>
              <a:t>A</a:t>
            </a:r>
            <a:r>
              <a:rPr lang="ru-RU" sz="2800" b="1" dirty="0">
                <a:solidFill>
                  <a:schemeClr val="accent1">
                    <a:lumMod val="50000"/>
                  </a:schemeClr>
                </a:solidFill>
                <a:latin typeface="Arial" panose="020B0604020202020204" pitchFamily="34" charset="0"/>
                <a:cs typeface="Arial" panose="020B0604020202020204" pitchFamily="34" charset="0"/>
              </a:rPr>
              <a:t>кционерски капитал </a:t>
            </a:r>
            <a:r>
              <a:rPr lang="ru-RU" sz="2800" dirty="0">
                <a:solidFill>
                  <a:schemeClr val="accent1">
                    <a:lumMod val="50000"/>
                  </a:schemeClr>
                </a:solidFill>
                <a:latin typeface="Arial" panose="020B0604020202020204" pitchFamily="34" charset="0"/>
                <a:cs typeface="Arial" panose="020B0604020202020204" pitchFamily="34" charset="0"/>
              </a:rPr>
              <a:t>(обични акции</a:t>
            </a:r>
            <a:r>
              <a:rPr lang="en-US" sz="2800" dirty="0">
                <a:solidFill>
                  <a:schemeClr val="accent1">
                    <a:lumMod val="50000"/>
                  </a:schemeClr>
                </a:solidFill>
                <a:latin typeface="Arial" panose="020B0604020202020204" pitchFamily="34" charset="0"/>
                <a:cs typeface="Arial" panose="020B0604020202020204" pitchFamily="34" charset="0"/>
              </a:rPr>
              <a:t> </a:t>
            </a:r>
            <a:r>
              <a:rPr lang="mk-MK" sz="2800" dirty="0">
                <a:solidFill>
                  <a:schemeClr val="accent1">
                    <a:lumMod val="50000"/>
                  </a:schemeClr>
                </a:solidFill>
                <a:latin typeface="Arial" panose="020B0604020202020204" pitchFamily="34" charset="0"/>
                <a:cs typeface="Arial" panose="020B0604020202020204" pitchFamily="34" charset="0"/>
              </a:rPr>
              <a:t>и </a:t>
            </a:r>
            <a:r>
              <a:rPr lang="ru-RU" sz="2800" dirty="0">
                <a:solidFill>
                  <a:schemeClr val="accent1">
                    <a:lumMod val="50000"/>
                  </a:schemeClr>
                </a:solidFill>
                <a:latin typeface="Arial" panose="020B0604020202020204" pitchFamily="34" charset="0"/>
                <a:cs typeface="Arial" panose="020B0604020202020204" pitchFamily="34" charset="0"/>
              </a:rPr>
              <a:t>приоритетни акции)</a:t>
            </a:r>
          </a:p>
          <a:p>
            <a:pPr>
              <a:lnSpc>
                <a:spcPct val="100000"/>
              </a:lnSpc>
              <a:buFont typeface="Wingdings" panose="05000000000000000000" pitchFamily="2" charset="2"/>
              <a:buChar char="Ø"/>
            </a:pPr>
            <a:r>
              <a:rPr lang="mk-MK" sz="2800" b="1" dirty="0">
                <a:solidFill>
                  <a:schemeClr val="accent1">
                    <a:lumMod val="50000"/>
                  </a:schemeClr>
                </a:solidFill>
                <a:latin typeface="Arial" panose="020B0604020202020204" pitchFamily="34" charset="0"/>
                <a:cs typeface="Arial" panose="020B0604020202020204" pitchFamily="34" charset="0"/>
              </a:rPr>
              <a:t>Д</a:t>
            </a:r>
            <a:r>
              <a:rPr lang="ru-RU" sz="2800" b="1" dirty="0">
                <a:solidFill>
                  <a:schemeClr val="accent1">
                    <a:lumMod val="50000"/>
                  </a:schemeClr>
                </a:solidFill>
                <a:latin typeface="Arial" panose="020B0604020202020204" pitchFamily="34" charset="0"/>
                <a:cs typeface="Arial" panose="020B0604020202020204" pitchFamily="34" charset="0"/>
              </a:rPr>
              <a:t>олг </a:t>
            </a:r>
            <a:r>
              <a:rPr lang="ru-RU" sz="2800" dirty="0">
                <a:solidFill>
                  <a:schemeClr val="accent1">
                    <a:lumMod val="50000"/>
                  </a:schemeClr>
                </a:solidFill>
                <a:latin typeface="Arial" panose="020B0604020202020204" pitchFamily="34" charset="0"/>
                <a:cs typeface="Arial" panose="020B0604020202020204" pitchFamily="34" charset="0"/>
              </a:rPr>
              <a:t>(обврзници)</a:t>
            </a:r>
          </a:p>
          <a:p>
            <a:pPr>
              <a:lnSpc>
                <a:spcPct val="100000"/>
              </a:lnSpc>
              <a:buFont typeface="Wingdings" panose="05000000000000000000" pitchFamily="2" charset="2"/>
              <a:buChar char="Ø"/>
            </a:pPr>
            <a:r>
              <a:rPr lang="ru-RU" sz="2800" b="1" dirty="0">
                <a:solidFill>
                  <a:schemeClr val="accent1">
                    <a:lumMod val="50000"/>
                  </a:schemeClr>
                </a:solidFill>
                <a:latin typeface="Arial" panose="020B0604020202020204" pitchFamily="34" charset="0"/>
                <a:cs typeface="Arial" panose="020B0604020202020204" pitchFamily="34" charset="0"/>
              </a:rPr>
              <a:t>Хибриди </a:t>
            </a:r>
            <a:r>
              <a:rPr lang="ru-RU" sz="2800" dirty="0">
                <a:solidFill>
                  <a:schemeClr val="accent1">
                    <a:lumMod val="50000"/>
                  </a:schemeClr>
                </a:solidFill>
                <a:latin typeface="Arial" panose="020B0604020202020204" pitchFamily="34" charset="0"/>
                <a:cs typeface="Arial" panose="020B0604020202020204" pitchFamily="34" charset="0"/>
              </a:rPr>
              <a:t>(конвер</a:t>
            </a:r>
            <a:r>
              <a:rPr lang="mk-MK" sz="2800" dirty="0">
                <a:solidFill>
                  <a:schemeClr val="accent1">
                    <a:lumMod val="50000"/>
                  </a:schemeClr>
                </a:solidFill>
                <a:latin typeface="Arial" panose="020B0604020202020204" pitchFamily="34" charset="0"/>
                <a:cs typeface="Arial" panose="020B0604020202020204" pitchFamily="34" charset="0"/>
              </a:rPr>
              <a:t>т</a:t>
            </a:r>
            <a:r>
              <a:rPr lang="ru-RU" sz="2800" dirty="0">
                <a:solidFill>
                  <a:schemeClr val="accent1">
                    <a:lumMod val="50000"/>
                  </a:schemeClr>
                </a:solidFill>
                <a:latin typeface="Arial" panose="020B0604020202020204" pitchFamily="34" charset="0"/>
                <a:cs typeface="Arial" panose="020B0604020202020204" pitchFamily="34" charset="0"/>
              </a:rPr>
              <a:t>ибилни хартии од вредност и сл.)</a:t>
            </a:r>
          </a:p>
          <a:p>
            <a:pPr>
              <a:lnSpc>
                <a:spcPct val="100000"/>
              </a:lnSpc>
              <a:buFont typeface="Wingdings" panose="05000000000000000000" pitchFamily="2" charset="2"/>
              <a:buChar char="Ø"/>
            </a:pPr>
            <a:r>
              <a:rPr lang="ru-RU" sz="2800" b="1" dirty="0">
                <a:solidFill>
                  <a:schemeClr val="accent1">
                    <a:lumMod val="50000"/>
                  </a:schemeClr>
                </a:solidFill>
                <a:latin typeface="Arial" panose="020B0604020202020204" pitchFamily="34" charset="0"/>
                <a:cs typeface="Arial" panose="020B0604020202020204" pitchFamily="34" charset="0"/>
              </a:rPr>
              <a:t>Деривати </a:t>
            </a:r>
            <a:r>
              <a:rPr lang="ru-RU" sz="2800" dirty="0">
                <a:solidFill>
                  <a:schemeClr val="accent1">
                    <a:lumMod val="50000"/>
                  </a:schemeClr>
                </a:solidFill>
                <a:latin typeface="Arial" panose="020B0604020202020204" pitchFamily="34" charset="0"/>
                <a:cs typeface="Arial" panose="020B0604020202020204" pitchFamily="34" charset="0"/>
              </a:rPr>
              <a:t>(опции, фјучерси и свопови)</a:t>
            </a:r>
          </a:p>
          <a:p>
            <a:pPr marL="0" indent="0">
              <a:buNone/>
            </a:pPr>
            <a:endParaRPr lang="mk-MK" dirty="0">
              <a:solidFill>
                <a:schemeClr val="accent1">
                  <a:lumMod val="50000"/>
                </a:schemeClr>
              </a:solidFill>
            </a:endParaRPr>
          </a:p>
        </p:txBody>
      </p:sp>
      <p:pic>
        <p:nvPicPr>
          <p:cNvPr id="4" name="Picture 3">
            <a:extLst>
              <a:ext uri="{FF2B5EF4-FFF2-40B4-BE49-F238E27FC236}">
                <a16:creationId xmlns:a16="http://schemas.microsoft.com/office/drawing/2014/main" id="{71BE9BBC-7541-493E-B090-F0D727E9EC35}"/>
              </a:ext>
            </a:extLst>
          </p:cNvPr>
          <p:cNvPicPr>
            <a:picLocks noChangeAspect="1"/>
          </p:cNvPicPr>
          <p:nvPr/>
        </p:nvPicPr>
        <p:blipFill>
          <a:blip r:embed="rId2"/>
          <a:stretch>
            <a:fillRect/>
          </a:stretch>
        </p:blipFill>
        <p:spPr>
          <a:xfrm>
            <a:off x="6568188" y="1993272"/>
            <a:ext cx="4849320" cy="4077744"/>
          </a:xfrm>
          <a:prstGeom prst="rect">
            <a:avLst/>
          </a:prstGeom>
          <a:ln>
            <a:noFill/>
          </a:ln>
          <a:effectLst>
            <a:softEdge rad="112500"/>
          </a:effectLst>
        </p:spPr>
      </p:pic>
    </p:spTree>
    <p:extLst>
      <p:ext uri="{BB962C8B-B14F-4D97-AF65-F5344CB8AC3E}">
        <p14:creationId xmlns:p14="http://schemas.microsoft.com/office/powerpoint/2010/main" val="220850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FEF2-8F65-4028-A163-EB47DDBD036B}"/>
              </a:ext>
            </a:extLst>
          </p:cNvPr>
          <p:cNvSpPr>
            <a:spLocks noGrp="1"/>
          </p:cNvSpPr>
          <p:nvPr>
            <p:ph type="title"/>
          </p:nvPr>
        </p:nvSpPr>
        <p:spPr>
          <a:xfrm>
            <a:off x="888631" y="2456625"/>
            <a:ext cx="3498979" cy="2456442"/>
          </a:xfrm>
        </p:spPr>
        <p:txBody>
          <a:bodyPr>
            <a:noAutofit/>
          </a:bodyPr>
          <a:lstStyle/>
          <a:p>
            <a:pPr algn="ctr"/>
            <a:r>
              <a:rPr lang="mk-MK" sz="3600" b="1" u="sng" dirty="0">
                <a:solidFill>
                  <a:schemeClr val="bg1"/>
                </a:solidFill>
                <a:latin typeface="Arial" panose="020B0604020202020204" pitchFamily="34" charset="0"/>
                <a:ea typeface="Times New Roman" panose="02020603050405020304" pitchFamily="18" charset="0"/>
              </a:rPr>
              <a:t>Хартиите од вредност како преносливи финансиски инструменти</a:t>
            </a:r>
            <a:br>
              <a:rPr lang="mk-MK" sz="3200" b="1" dirty="0">
                <a:solidFill>
                  <a:schemeClr val="bg1"/>
                </a:solidFill>
                <a:latin typeface="Times New Roman" panose="02020603050405020304" pitchFamily="18" charset="0"/>
                <a:ea typeface="Times New Roman" panose="02020603050405020304" pitchFamily="18" charset="0"/>
              </a:rPr>
            </a:br>
            <a:endParaRPr lang="mk-MK" sz="3200" b="1" dirty="0">
              <a:solidFill>
                <a:schemeClr val="bg1"/>
              </a:solidFill>
            </a:endParaRPr>
          </a:p>
        </p:txBody>
      </p:sp>
      <p:sp>
        <p:nvSpPr>
          <p:cNvPr id="3" name="Content Placeholder 2">
            <a:extLst>
              <a:ext uri="{FF2B5EF4-FFF2-40B4-BE49-F238E27FC236}">
                <a16:creationId xmlns:a16="http://schemas.microsoft.com/office/drawing/2014/main" id="{B5D1AA03-A197-45BC-9B37-800041B510B1}"/>
              </a:ext>
            </a:extLst>
          </p:cNvPr>
          <p:cNvSpPr>
            <a:spLocks noGrp="1"/>
          </p:cNvSpPr>
          <p:nvPr>
            <p:ph idx="1"/>
          </p:nvPr>
        </p:nvSpPr>
        <p:spPr>
          <a:xfrm>
            <a:off x="4161483" y="1184223"/>
            <a:ext cx="6915759" cy="1806315"/>
          </a:xfrm>
        </p:spPr>
        <p:txBody>
          <a:bodyPr>
            <a:noAutofit/>
          </a:bodyPr>
          <a:lstStyle/>
          <a:p>
            <a:pPr marL="457200" lvl="1" indent="0" algn="ctr">
              <a:buNone/>
            </a:pPr>
            <a:r>
              <a:rPr lang="ru-RU" sz="3600" b="1" u="sng" dirty="0">
                <a:solidFill>
                  <a:schemeClr val="accent1">
                    <a:lumMod val="75000"/>
                  </a:schemeClr>
                </a:solidFill>
                <a:latin typeface="Arial" panose="020B0604020202020204" pitchFamily="34" charset="0"/>
                <a:cs typeface="Arial" panose="020B0604020202020204" pitchFamily="34" charset="0"/>
              </a:rPr>
              <a:t>Издавачите</a:t>
            </a:r>
            <a:r>
              <a:rPr lang="ru-RU" sz="3600" dirty="0">
                <a:solidFill>
                  <a:schemeClr val="bg2">
                    <a:lumMod val="10000"/>
                  </a:schemeClr>
                </a:solidFill>
                <a:latin typeface="Arial" panose="020B0604020202020204" pitchFamily="34" charset="0"/>
                <a:cs typeface="Arial" panose="020B0604020202020204" pitchFamily="34" charset="0"/>
              </a:rPr>
              <a:t> на хартии од вредност на примарниот пазар прибираат средства за финансирање за нивното работење или инвеститорите купуваат хартии од вредност директно од друштвото кое ги издава.</a:t>
            </a:r>
          </a:p>
          <a:p>
            <a:pPr marL="457200" lvl="1" indent="0" algn="just">
              <a:buNone/>
            </a:pPr>
            <a:endParaRPr lang="en-US" sz="2400" dirty="0">
              <a:solidFill>
                <a:schemeClr val="bg2">
                  <a:lumMod val="1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7236D4A-1A96-4141-9F6E-1282FD607908}"/>
              </a:ext>
            </a:extLst>
          </p:cNvPr>
          <p:cNvPicPr>
            <a:picLocks noChangeAspect="1"/>
          </p:cNvPicPr>
          <p:nvPr/>
        </p:nvPicPr>
        <p:blipFill>
          <a:blip r:embed="rId2"/>
          <a:stretch>
            <a:fillRect/>
          </a:stretch>
        </p:blipFill>
        <p:spPr>
          <a:xfrm>
            <a:off x="614598" y="434714"/>
            <a:ext cx="3272852" cy="2833142"/>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spTree>
    <p:extLst>
      <p:ext uri="{BB962C8B-B14F-4D97-AF65-F5344CB8AC3E}">
        <p14:creationId xmlns:p14="http://schemas.microsoft.com/office/powerpoint/2010/main" val="353279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FEF2-8F65-4028-A163-EB47DDBD036B}"/>
              </a:ext>
            </a:extLst>
          </p:cNvPr>
          <p:cNvSpPr>
            <a:spLocks noGrp="1"/>
          </p:cNvSpPr>
          <p:nvPr>
            <p:ph type="title"/>
          </p:nvPr>
        </p:nvSpPr>
        <p:spPr>
          <a:xfrm>
            <a:off x="629586" y="2807441"/>
            <a:ext cx="4092315" cy="1325563"/>
          </a:xfrm>
        </p:spPr>
        <p:txBody>
          <a:bodyPr>
            <a:noAutofit/>
          </a:bodyPr>
          <a:lstStyle/>
          <a:p>
            <a:pPr algn="ctr"/>
            <a:r>
              <a:rPr lang="mk-MK" sz="3600" b="1" u="sng" dirty="0">
                <a:solidFill>
                  <a:schemeClr val="bg1"/>
                </a:solidFill>
                <a:latin typeface="Arial" panose="020B0604020202020204" pitchFamily="34" charset="0"/>
                <a:ea typeface="Calibri" panose="020F0502020204030204" pitchFamily="34" charset="0"/>
              </a:rPr>
              <a:t>Главни играчи на пазарот на хартии од вредност </a:t>
            </a:r>
            <a:endParaRPr lang="mk-MK" sz="3600" b="1" u="sng" dirty="0">
              <a:solidFill>
                <a:schemeClr val="bg1"/>
              </a:solidFill>
            </a:endParaRPr>
          </a:p>
        </p:txBody>
      </p:sp>
      <p:sp>
        <p:nvSpPr>
          <p:cNvPr id="3" name="Content Placeholder 2">
            <a:extLst>
              <a:ext uri="{FF2B5EF4-FFF2-40B4-BE49-F238E27FC236}">
                <a16:creationId xmlns:a16="http://schemas.microsoft.com/office/drawing/2014/main" id="{B5D1AA03-A197-45BC-9B37-800041B510B1}"/>
              </a:ext>
            </a:extLst>
          </p:cNvPr>
          <p:cNvSpPr>
            <a:spLocks noGrp="1"/>
          </p:cNvSpPr>
          <p:nvPr>
            <p:ph idx="1"/>
          </p:nvPr>
        </p:nvSpPr>
        <p:spPr>
          <a:xfrm>
            <a:off x="4117302" y="795544"/>
            <a:ext cx="7280220" cy="6062456"/>
          </a:xfrm>
        </p:spPr>
        <p:txBody>
          <a:bodyPr>
            <a:normAutofit fontScale="25000" lnSpcReduction="20000"/>
          </a:bodyPr>
          <a:lstStyle/>
          <a:p>
            <a:pPr algn="just"/>
            <a:r>
              <a:rPr lang="mk-MK" sz="96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издавачи</a:t>
            </a:r>
            <a:endParaRPr lang="en-US" sz="96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457200" lvl="1" indent="0" algn="just">
              <a:lnSpc>
                <a:spcPct val="120000"/>
              </a:lnSpc>
              <a:buNone/>
            </a:pPr>
            <a:r>
              <a:rPr lang="mk-MK" sz="80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Влади, владини агенции, наднационални организации, банки и компании кои можат да издаваат сопственички и должнички инструменти (акции и обврзници).</a:t>
            </a:r>
            <a:endParaRPr lang="en-US" sz="80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mk-MK" sz="96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инвеститори</a:t>
            </a:r>
            <a:r>
              <a:rPr lang="mk-MK" sz="9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9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457200" lvl="1" indent="0" algn="just">
              <a:lnSpc>
                <a:spcPct val="120000"/>
              </a:lnSpc>
              <a:buNone/>
            </a:pPr>
            <a:r>
              <a:rPr lang="mk-MK" sz="80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Друштвата за управување со инвестициските фондови, пензиските фондови, осигурителните компании, банките, компаниите и поединците како приватни инвеститори.</a:t>
            </a:r>
            <a:endParaRPr lang="en-US" sz="80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endParaRPr>
          </a:p>
          <a:p>
            <a:pPr algn="just"/>
            <a:r>
              <a:rPr lang="mk-MK" sz="96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посредници</a:t>
            </a:r>
            <a:endParaRPr lang="en-US" sz="96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457200" lvl="1" indent="0" algn="just">
              <a:lnSpc>
                <a:spcPct val="120000"/>
              </a:lnSpc>
              <a:buNone/>
            </a:pPr>
            <a:r>
              <a:rPr lang="mk-MK" sz="8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Оние што помагаат во издавањето хартии од вредност (инвестициски банки), оние кои помагаат во тргувањето (брокери, дилери и маркет мејкери), како и оние кои помагаат при порамнување (клириншки куќи, централни депозитари).</a:t>
            </a:r>
          </a:p>
          <a:p>
            <a:endParaRPr lang="mk-MK" dirty="0"/>
          </a:p>
        </p:txBody>
      </p:sp>
      <p:pic>
        <p:nvPicPr>
          <p:cNvPr id="5" name="Picture 4">
            <a:extLst>
              <a:ext uri="{FF2B5EF4-FFF2-40B4-BE49-F238E27FC236}">
                <a16:creationId xmlns:a16="http://schemas.microsoft.com/office/drawing/2014/main" id="{64609DD6-45A9-4A4D-BA27-F36D097F95C7}"/>
              </a:ext>
            </a:extLst>
          </p:cNvPr>
          <p:cNvPicPr>
            <a:picLocks noChangeAspect="1"/>
          </p:cNvPicPr>
          <p:nvPr/>
        </p:nvPicPr>
        <p:blipFill>
          <a:blip r:embed="rId2"/>
          <a:stretch>
            <a:fillRect/>
          </a:stretch>
        </p:blipFill>
        <p:spPr>
          <a:xfrm>
            <a:off x="492480" y="689548"/>
            <a:ext cx="3624822" cy="3327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441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FEF2-8F65-4028-A163-EB47DDBD036B}"/>
              </a:ext>
            </a:extLst>
          </p:cNvPr>
          <p:cNvSpPr>
            <a:spLocks noGrp="1"/>
          </p:cNvSpPr>
          <p:nvPr>
            <p:ph type="title"/>
          </p:nvPr>
        </p:nvSpPr>
        <p:spPr>
          <a:xfrm>
            <a:off x="896910" y="2766217"/>
            <a:ext cx="3523938" cy="1325563"/>
          </a:xfrm>
        </p:spPr>
        <p:txBody>
          <a:bodyPr>
            <a:noAutofit/>
          </a:bodyPr>
          <a:lstStyle/>
          <a:p>
            <a:pPr algn="ctr"/>
            <a:r>
              <a:rPr lang="mk-MK"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Извори </a:t>
            </a:r>
            <a:br>
              <a:rPr lang="mk-MK" b="1" u="sng"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mk-MK"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на финансии</a:t>
            </a:r>
            <a:br>
              <a:rPr lang="mk-MK" sz="3200" b="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br>
            <a:endParaRPr lang="mk-MK" sz="3200" b="1" dirty="0">
              <a:solidFill>
                <a:schemeClr val="bg2">
                  <a:lumMod val="1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5D1AA03-A197-45BC-9B37-800041B510B1}"/>
              </a:ext>
            </a:extLst>
          </p:cNvPr>
          <p:cNvSpPr>
            <a:spLocks noGrp="1"/>
          </p:cNvSpPr>
          <p:nvPr>
            <p:ph idx="1"/>
          </p:nvPr>
        </p:nvSpPr>
        <p:spPr>
          <a:xfrm>
            <a:off x="4212237" y="625840"/>
            <a:ext cx="7525062" cy="5606320"/>
          </a:xfrm>
        </p:spPr>
        <p:txBody>
          <a:bodyPr>
            <a:normAutofit fontScale="92500"/>
          </a:bodyPr>
          <a:lstStyle/>
          <a:p>
            <a:pPr marL="0" indent="0" algn="ctr">
              <a:buNone/>
            </a:pPr>
            <a:r>
              <a:rPr lang="mk-MK" sz="36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Проектите</a:t>
            </a:r>
            <a:r>
              <a:rPr lang="en-US" sz="36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 </a:t>
            </a:r>
            <a:r>
              <a:rPr lang="mk-MK" sz="36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може да се финансираат од сопствени извори на средства, преку задолжување во банка или на пазарот на капитал со издавање на хартии од вредност.  Владите не можат да издаваат акции па затоа обично се позајмуваат со издавање на обврзници, додека пак, </a:t>
            </a:r>
            <a:r>
              <a:rPr lang="ru-RU" sz="3600" dirty="0">
                <a:solidFill>
                  <a:schemeClr val="bg2">
                    <a:lumMod val="10000"/>
                  </a:schemeClr>
                </a:solidFill>
                <a:latin typeface="Arial" panose="020B0604020202020204" pitchFamily="34" charset="0"/>
                <a:cs typeface="Arial" panose="020B0604020202020204" pitchFamily="34" charset="0"/>
              </a:rPr>
              <a:t>компаниите добиваат дополнителни средства на два начини: со издавање акции или  со задолжување.</a:t>
            </a:r>
          </a:p>
          <a:p>
            <a:endParaRPr lang="mk-MK" dirty="0"/>
          </a:p>
        </p:txBody>
      </p:sp>
      <p:pic>
        <p:nvPicPr>
          <p:cNvPr id="4" name="Picture 3">
            <a:extLst>
              <a:ext uri="{FF2B5EF4-FFF2-40B4-BE49-F238E27FC236}">
                <a16:creationId xmlns:a16="http://schemas.microsoft.com/office/drawing/2014/main" id="{80D8AC1C-69E5-4E78-AA69-8F560D660181}"/>
              </a:ext>
            </a:extLst>
          </p:cNvPr>
          <p:cNvPicPr>
            <a:picLocks noChangeAspect="1"/>
          </p:cNvPicPr>
          <p:nvPr/>
        </p:nvPicPr>
        <p:blipFill>
          <a:blip r:embed="rId2"/>
          <a:stretch>
            <a:fillRect/>
          </a:stretch>
        </p:blipFill>
        <p:spPr>
          <a:xfrm>
            <a:off x="281063" y="625837"/>
            <a:ext cx="3981764" cy="3165081"/>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46020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FEF2-8F65-4028-A163-EB47DDBD036B}"/>
              </a:ext>
            </a:extLst>
          </p:cNvPr>
          <p:cNvSpPr>
            <a:spLocks noGrp="1"/>
          </p:cNvSpPr>
          <p:nvPr>
            <p:ph type="title"/>
          </p:nvPr>
        </p:nvSpPr>
        <p:spPr>
          <a:xfrm>
            <a:off x="988102" y="2766218"/>
            <a:ext cx="3179164" cy="1325563"/>
          </a:xfrm>
        </p:spPr>
        <p:txBody>
          <a:bodyPr>
            <a:normAutofit/>
          </a:bodyPr>
          <a:lstStyle/>
          <a:p>
            <a:pPr algn="ctr"/>
            <a:r>
              <a:rPr lang="mk-MK" b="1" u="sng" dirty="0">
                <a:solidFill>
                  <a:schemeClr val="bg1"/>
                </a:solidFill>
                <a:latin typeface="Arial" panose="020B0604020202020204" pitchFamily="34" charset="0"/>
                <a:ea typeface="Times New Roman" panose="02020603050405020304" pitchFamily="18" charset="0"/>
              </a:rPr>
              <a:t>Акции</a:t>
            </a:r>
            <a:endParaRPr lang="mk-MK" b="1" u="sng" dirty="0">
              <a:solidFill>
                <a:schemeClr val="bg1"/>
              </a:solidFill>
            </a:endParaRPr>
          </a:p>
        </p:txBody>
      </p:sp>
      <p:sp>
        <p:nvSpPr>
          <p:cNvPr id="3" name="Content Placeholder 2">
            <a:extLst>
              <a:ext uri="{FF2B5EF4-FFF2-40B4-BE49-F238E27FC236}">
                <a16:creationId xmlns:a16="http://schemas.microsoft.com/office/drawing/2014/main" id="{B5D1AA03-A197-45BC-9B37-800041B510B1}"/>
              </a:ext>
            </a:extLst>
          </p:cNvPr>
          <p:cNvSpPr>
            <a:spLocks noGrp="1"/>
          </p:cNvSpPr>
          <p:nvPr>
            <p:ph idx="1"/>
          </p:nvPr>
        </p:nvSpPr>
        <p:spPr>
          <a:xfrm>
            <a:off x="519659" y="780022"/>
            <a:ext cx="11152682" cy="1986196"/>
          </a:xfrm>
        </p:spPr>
        <p:txBody>
          <a:bodyPr>
            <a:noAutofit/>
          </a:bodyPr>
          <a:lstStyle/>
          <a:p>
            <a:pPr marL="0" indent="0" algn="just">
              <a:buNone/>
            </a:pPr>
            <a:r>
              <a:rPr lang="mk-MK" sz="2400" b="1" u="sng" dirty="0">
                <a:solidFill>
                  <a:schemeClr val="accent1">
                    <a:lumMod val="75000"/>
                  </a:schemeClr>
                </a:solidFill>
                <a:latin typeface="Arial" panose="020B0604020202020204" pitchFamily="34" charset="0"/>
                <a:ea typeface="Calibri" panose="020F0502020204030204" pitchFamily="34" charset="0"/>
              </a:rPr>
              <a:t>Акција</a:t>
            </a:r>
            <a:r>
              <a:rPr lang="mk-MK" sz="2400" dirty="0">
                <a:solidFill>
                  <a:schemeClr val="bg2">
                    <a:lumMod val="10000"/>
                  </a:schemeClr>
                </a:solidFill>
                <a:latin typeface="Arial" panose="020B0604020202020204" pitchFamily="34" charset="0"/>
                <a:ea typeface="Calibri" panose="020F0502020204030204" pitchFamily="34" charset="0"/>
              </a:rPr>
              <a:t> е сопственичка хартија од вредност, која претставува неделив и идеален дел од основната главнина на едно друштво.</a:t>
            </a:r>
          </a:p>
          <a:p>
            <a:pPr marL="0" indent="0" algn="just">
              <a:buNone/>
            </a:pPr>
            <a:r>
              <a:rPr lang="mk-MK" sz="2400" dirty="0">
                <a:solidFill>
                  <a:schemeClr val="bg2">
                    <a:lumMod val="10000"/>
                  </a:schemeClr>
                </a:solidFill>
                <a:latin typeface="Arial" panose="020B0604020202020204" pitchFamily="34" charset="0"/>
                <a:ea typeface="Calibri" panose="020F0502020204030204" pitchFamily="34" charset="0"/>
              </a:rPr>
              <a:t>Друштвото што се создава врз основа на издадените акции се нарекува </a:t>
            </a:r>
            <a:r>
              <a:rPr lang="mk-MK" sz="2400" b="1" u="sng" dirty="0">
                <a:solidFill>
                  <a:schemeClr val="accent1">
                    <a:lumMod val="75000"/>
                  </a:schemeClr>
                </a:solidFill>
                <a:latin typeface="Arial" panose="020B0604020202020204" pitchFamily="34" charset="0"/>
                <a:ea typeface="Calibri" panose="020F0502020204030204" pitchFamily="34" charset="0"/>
              </a:rPr>
              <a:t>акционерско друштво </a:t>
            </a:r>
            <a:r>
              <a:rPr lang="mk-MK" sz="2400" dirty="0">
                <a:solidFill>
                  <a:schemeClr val="bg2">
                    <a:lumMod val="10000"/>
                  </a:schemeClr>
                </a:solidFill>
                <a:latin typeface="Arial" panose="020B0604020202020204" pitchFamily="34" charset="0"/>
                <a:ea typeface="Calibri" panose="020F0502020204030204" pitchFamily="34" charset="0"/>
              </a:rPr>
              <a:t>(компанија).</a:t>
            </a:r>
          </a:p>
          <a:p>
            <a:pPr marL="0" indent="0" algn="just">
              <a:buNone/>
            </a:pPr>
            <a:r>
              <a:rPr lang="mk-MK" sz="2400" dirty="0">
                <a:solidFill>
                  <a:schemeClr val="bg2">
                    <a:lumMod val="10000"/>
                  </a:schemeClr>
                </a:solidFill>
                <a:latin typeface="Arial" panose="020B0604020202020204" pitchFamily="34" charset="0"/>
                <a:ea typeface="Calibri" panose="020F0502020204030204" pitchFamily="34" charset="0"/>
              </a:rPr>
              <a:t>Кога ќе купите акции од некоја компанија, станувате </a:t>
            </a:r>
            <a:r>
              <a:rPr lang="mk-MK" sz="2400" b="1" u="sng" dirty="0">
                <a:solidFill>
                  <a:schemeClr val="accent1">
                    <a:lumMod val="75000"/>
                  </a:schemeClr>
                </a:solidFill>
                <a:latin typeface="Arial" panose="020B0604020202020204" pitchFamily="34" charset="0"/>
                <a:ea typeface="Calibri" panose="020F0502020204030204" pitchFamily="34" charset="0"/>
              </a:rPr>
              <a:t>акционер</a:t>
            </a:r>
            <a:r>
              <a:rPr lang="mk-MK" sz="2400" dirty="0">
                <a:solidFill>
                  <a:schemeClr val="bg2">
                    <a:lumMod val="10000"/>
                  </a:schemeClr>
                </a:solidFill>
                <a:latin typeface="Arial" panose="020B0604020202020204" pitchFamily="34" charset="0"/>
                <a:ea typeface="Calibri" panose="020F0502020204030204" pitchFamily="34" charset="0"/>
              </a:rPr>
              <a:t>. </a:t>
            </a:r>
            <a:endParaRPr lang="mk-MK" sz="2400" dirty="0">
              <a:solidFill>
                <a:schemeClr val="bg2">
                  <a:lumMod val="10000"/>
                </a:schemeClr>
              </a:solidFill>
            </a:endParaRPr>
          </a:p>
        </p:txBody>
      </p:sp>
      <p:pic>
        <p:nvPicPr>
          <p:cNvPr id="5" name="Picture 4">
            <a:extLst>
              <a:ext uri="{FF2B5EF4-FFF2-40B4-BE49-F238E27FC236}">
                <a16:creationId xmlns:a16="http://schemas.microsoft.com/office/drawing/2014/main" id="{CC19EA74-C598-47FF-B036-98000E8EEED2}"/>
              </a:ext>
            </a:extLst>
          </p:cNvPr>
          <p:cNvPicPr>
            <a:picLocks noChangeAspect="1"/>
          </p:cNvPicPr>
          <p:nvPr/>
        </p:nvPicPr>
        <p:blipFill>
          <a:blip r:embed="rId2"/>
          <a:stretch>
            <a:fillRect/>
          </a:stretch>
        </p:blipFill>
        <p:spPr>
          <a:xfrm>
            <a:off x="2068643" y="2953062"/>
            <a:ext cx="7794885" cy="3133477"/>
          </a:xfrm>
          <a:prstGeom prst="rect">
            <a:avLst/>
          </a:prstGeom>
        </p:spPr>
      </p:pic>
    </p:spTree>
    <p:extLst>
      <p:ext uri="{BB962C8B-B14F-4D97-AF65-F5344CB8AC3E}">
        <p14:creationId xmlns:p14="http://schemas.microsoft.com/office/powerpoint/2010/main" val="420174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FEF2-8F65-4028-A163-EB47DDBD036B}"/>
              </a:ext>
            </a:extLst>
          </p:cNvPr>
          <p:cNvSpPr>
            <a:spLocks noGrp="1"/>
          </p:cNvSpPr>
          <p:nvPr>
            <p:ph type="title"/>
          </p:nvPr>
        </p:nvSpPr>
        <p:spPr>
          <a:xfrm>
            <a:off x="554638" y="2877024"/>
            <a:ext cx="4122294" cy="1103952"/>
          </a:xfrm>
        </p:spPr>
        <p:txBody>
          <a:bodyPr>
            <a:noAutofit/>
          </a:bodyPr>
          <a:lstStyle/>
          <a:p>
            <a:pPr algn="ctr"/>
            <a:r>
              <a:rPr lang="mk-MK" b="1" u="sng" dirty="0">
                <a:solidFill>
                  <a:schemeClr val="bg1"/>
                </a:solidFill>
                <a:latin typeface="Arial" panose="020B0604020202020204" pitchFamily="34" charset="0"/>
                <a:ea typeface="Times New Roman" panose="02020603050405020304" pitchFamily="18" charset="0"/>
              </a:rPr>
              <a:t>Права </a:t>
            </a:r>
            <a:br>
              <a:rPr lang="mk-MK" b="1" u="sng" dirty="0">
                <a:solidFill>
                  <a:schemeClr val="bg1"/>
                </a:solidFill>
                <a:latin typeface="Arial" panose="020B0604020202020204" pitchFamily="34" charset="0"/>
                <a:ea typeface="Times New Roman" panose="02020603050405020304" pitchFamily="18" charset="0"/>
              </a:rPr>
            </a:br>
            <a:r>
              <a:rPr lang="mk-MK" b="1" u="sng" dirty="0">
                <a:solidFill>
                  <a:schemeClr val="bg1"/>
                </a:solidFill>
                <a:latin typeface="Arial" panose="020B0604020202020204" pitchFamily="34" charset="0"/>
                <a:ea typeface="Times New Roman" panose="02020603050405020304" pitchFamily="18" charset="0"/>
              </a:rPr>
              <a:t>на сопствениците на акциите</a:t>
            </a:r>
            <a:endParaRPr lang="mk-MK" b="1" u="sng" dirty="0">
              <a:solidFill>
                <a:schemeClr val="bg1"/>
              </a:solidFill>
            </a:endParaRPr>
          </a:p>
        </p:txBody>
      </p:sp>
      <p:sp>
        <p:nvSpPr>
          <p:cNvPr id="3" name="Content Placeholder 2">
            <a:extLst>
              <a:ext uri="{FF2B5EF4-FFF2-40B4-BE49-F238E27FC236}">
                <a16:creationId xmlns:a16="http://schemas.microsoft.com/office/drawing/2014/main" id="{B5D1AA03-A197-45BC-9B37-800041B510B1}"/>
              </a:ext>
            </a:extLst>
          </p:cNvPr>
          <p:cNvSpPr>
            <a:spLocks noGrp="1"/>
          </p:cNvSpPr>
          <p:nvPr>
            <p:ph idx="1"/>
          </p:nvPr>
        </p:nvSpPr>
        <p:spPr>
          <a:xfrm>
            <a:off x="424724" y="670810"/>
            <a:ext cx="6610662" cy="6068524"/>
          </a:xfrm>
        </p:spPr>
        <p:txBody>
          <a:bodyPr>
            <a:normAutofit/>
          </a:bodyPr>
          <a:lstStyle/>
          <a:p>
            <a:pPr algn="just">
              <a:lnSpc>
                <a:spcPct val="150000"/>
              </a:lnSpc>
            </a:pPr>
            <a:r>
              <a:rPr lang="mk-MK" sz="3600" b="1" u="sng"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Основни</a:t>
            </a:r>
            <a:r>
              <a:rPr lang="mk-MK" sz="3600" b="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 </a:t>
            </a:r>
          </a:p>
          <a:p>
            <a:pPr lvl="1" algn="just">
              <a:lnSpc>
                <a:spcPct val="100000"/>
              </a:lnSpc>
            </a:pPr>
            <a:r>
              <a:rPr lang="ru-RU" sz="2400" dirty="0">
                <a:solidFill>
                  <a:schemeClr val="bg2">
                    <a:lumMod val="10000"/>
                  </a:schemeClr>
                </a:solidFill>
                <a:latin typeface="Arial" panose="020B0604020202020204" pitchFamily="34" charset="0"/>
                <a:cs typeface="Arial" panose="020B0604020202020204" pitchFamily="34" charset="0"/>
              </a:rPr>
              <a:t>право на глас во акционерското собрание</a:t>
            </a:r>
          </a:p>
          <a:p>
            <a:pPr lvl="1" algn="just">
              <a:lnSpc>
                <a:spcPct val="100000"/>
              </a:lnSpc>
            </a:pPr>
            <a:r>
              <a:rPr lang="ru-RU" sz="2400" dirty="0">
                <a:solidFill>
                  <a:schemeClr val="bg2">
                    <a:lumMod val="10000"/>
                  </a:schemeClr>
                </a:solidFill>
                <a:latin typeface="Arial" panose="020B0604020202020204" pitchFamily="34" charset="0"/>
                <a:cs typeface="Arial" panose="020B0604020202020204" pitchFamily="34" charset="0"/>
              </a:rPr>
              <a:t>право на дивиденда</a:t>
            </a:r>
          </a:p>
          <a:p>
            <a:pPr lvl="1" algn="just">
              <a:lnSpc>
                <a:spcPct val="100000"/>
              </a:lnSpc>
            </a:pPr>
            <a:r>
              <a:rPr lang="ru-RU" sz="2400" dirty="0">
                <a:solidFill>
                  <a:schemeClr val="bg2">
                    <a:lumMod val="10000"/>
                  </a:schemeClr>
                </a:solidFill>
                <a:latin typeface="Arial" panose="020B0604020202020204" pitchFamily="34" charset="0"/>
                <a:cs typeface="Arial" panose="020B0604020202020204" pitchFamily="34" charset="0"/>
              </a:rPr>
              <a:t>право на дел од стечајната маса</a:t>
            </a:r>
          </a:p>
          <a:p>
            <a:r>
              <a:rPr lang="mk-MK" sz="3600" b="1"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Дополнителни</a:t>
            </a:r>
          </a:p>
          <a:p>
            <a:pPr lvl="1"/>
            <a:r>
              <a:rPr lang="mk-MK" sz="24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правото на првенствено купување акции од новите емисии на акционерското друштво </a:t>
            </a:r>
          </a:p>
          <a:p>
            <a:pPr lvl="1"/>
            <a:r>
              <a:rPr lang="mk-MK" sz="24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можност да добијат права за купување акции по повластени услови </a:t>
            </a:r>
            <a:endParaRPr lang="mk-MK" sz="2400" dirty="0">
              <a:solidFill>
                <a:schemeClr val="bg2">
                  <a:lumMod val="10000"/>
                </a:schemeClr>
              </a:solidFill>
              <a:latin typeface="Arial" panose="020B0604020202020204" pitchFamily="34" charset="0"/>
              <a:cs typeface="Arial" panose="020B0604020202020204" pitchFamily="34" charset="0"/>
            </a:endParaRPr>
          </a:p>
          <a:p>
            <a:pPr marL="0" indent="0" algn="just">
              <a:lnSpc>
                <a:spcPct val="150000"/>
              </a:lnSpc>
              <a:buNone/>
            </a:pPr>
            <a:endParaRPr lang="mk-MK" sz="2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endParaRPr lang="mk-MK" dirty="0"/>
          </a:p>
        </p:txBody>
      </p:sp>
      <p:pic>
        <p:nvPicPr>
          <p:cNvPr id="4" name="Picture 3">
            <a:extLst>
              <a:ext uri="{FF2B5EF4-FFF2-40B4-BE49-F238E27FC236}">
                <a16:creationId xmlns:a16="http://schemas.microsoft.com/office/drawing/2014/main" id="{EE48B760-2B03-4D8B-BEB5-F93B52206474}"/>
              </a:ext>
            </a:extLst>
          </p:cNvPr>
          <p:cNvPicPr>
            <a:picLocks noChangeAspect="1"/>
          </p:cNvPicPr>
          <p:nvPr/>
        </p:nvPicPr>
        <p:blipFill>
          <a:blip r:embed="rId2"/>
          <a:stretch>
            <a:fillRect/>
          </a:stretch>
        </p:blipFill>
        <p:spPr>
          <a:xfrm>
            <a:off x="6945442" y="670810"/>
            <a:ext cx="4796851" cy="2600794"/>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Tree>
    <p:extLst>
      <p:ext uri="{BB962C8B-B14F-4D97-AF65-F5344CB8AC3E}">
        <p14:creationId xmlns:p14="http://schemas.microsoft.com/office/powerpoint/2010/main" val="323884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FEF2-8F65-4028-A163-EB47DDBD036B}"/>
              </a:ext>
            </a:extLst>
          </p:cNvPr>
          <p:cNvSpPr>
            <a:spLocks noGrp="1"/>
          </p:cNvSpPr>
          <p:nvPr>
            <p:ph type="title"/>
          </p:nvPr>
        </p:nvSpPr>
        <p:spPr>
          <a:xfrm>
            <a:off x="974361" y="2338465"/>
            <a:ext cx="3252865" cy="1657445"/>
          </a:xfrm>
        </p:spPr>
        <p:txBody>
          <a:bodyPr>
            <a:normAutofit fontScale="90000"/>
          </a:bodyPr>
          <a:lstStyle/>
          <a:p>
            <a:pPr algn="ctr"/>
            <a:br>
              <a:rPr lang="en-US" u="sng" dirty="0">
                <a:solidFill>
                  <a:schemeClr val="bg2">
                    <a:lumMod val="10000"/>
                  </a:schemeClr>
                </a:solidFill>
                <a:latin typeface="Arial" panose="020B0604020202020204" pitchFamily="34" charset="0"/>
                <a:cs typeface="Arial" panose="020B0604020202020204" pitchFamily="34" charset="0"/>
              </a:rPr>
            </a:br>
            <a:r>
              <a:rPr lang="mk-MK" sz="4400" b="1" u="sng" dirty="0">
                <a:solidFill>
                  <a:schemeClr val="bg1"/>
                </a:solidFill>
                <a:latin typeface="Arial" panose="020B0604020202020204" pitchFamily="34" charset="0"/>
                <a:cs typeface="Arial" panose="020B0604020202020204" pitchFamily="34" charset="0"/>
              </a:rPr>
              <a:t>Дивиденда</a:t>
            </a:r>
          </a:p>
        </p:txBody>
      </p:sp>
      <p:sp>
        <p:nvSpPr>
          <p:cNvPr id="3" name="Content Placeholder 2">
            <a:extLst>
              <a:ext uri="{FF2B5EF4-FFF2-40B4-BE49-F238E27FC236}">
                <a16:creationId xmlns:a16="http://schemas.microsoft.com/office/drawing/2014/main" id="{B5D1AA03-A197-45BC-9B37-800041B510B1}"/>
              </a:ext>
            </a:extLst>
          </p:cNvPr>
          <p:cNvSpPr>
            <a:spLocks noGrp="1"/>
          </p:cNvSpPr>
          <p:nvPr>
            <p:ph idx="1"/>
          </p:nvPr>
        </p:nvSpPr>
        <p:spPr>
          <a:xfrm>
            <a:off x="4527030" y="949593"/>
            <a:ext cx="7195278" cy="5646079"/>
          </a:xfrm>
        </p:spPr>
        <p:txBody>
          <a:bodyPr>
            <a:noAutofit/>
          </a:bodyPr>
          <a:lstStyle/>
          <a:p>
            <a:pPr marL="0" indent="0" algn="just">
              <a:buNone/>
            </a:pPr>
            <a:r>
              <a:rPr lang="ru-RU" sz="2800" b="1" u="sng"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Дел од добивката</a:t>
            </a:r>
            <a:r>
              <a:rPr lang="ru-RU" sz="28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ru-RU" sz="2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што акционерското друштво го исплаќа на своите акционери. </a:t>
            </a:r>
            <a:r>
              <a:rPr lang="ru-RU" sz="2800" dirty="0">
                <a:solidFill>
                  <a:schemeClr val="bg2">
                    <a:lumMod val="10000"/>
                  </a:schemeClr>
                </a:solidFill>
                <a:latin typeface="Arial" panose="020B0604020202020204" pitchFamily="34" charset="0"/>
                <a:cs typeface="Arial" panose="020B0604020202020204" pitchFamily="34" charset="0"/>
              </a:rPr>
              <a:t>Одлуката за исплата на дивидендата ја носи собранието на акционерското друштво.</a:t>
            </a:r>
          </a:p>
          <a:p>
            <a:pPr marL="0" indent="0" algn="just">
              <a:buNone/>
            </a:pPr>
            <a:r>
              <a:rPr lang="ru-RU" sz="2800" b="1" u="sng" dirty="0">
                <a:solidFill>
                  <a:schemeClr val="accent1">
                    <a:lumMod val="75000"/>
                  </a:schemeClr>
                </a:solidFill>
                <a:latin typeface="Arial" panose="020B0604020202020204" pitchFamily="34" charset="0"/>
                <a:cs typeface="Arial" panose="020B0604020202020204" pitchFamily="34" charset="0"/>
              </a:rPr>
              <a:t>Вкупната дивиденда</a:t>
            </a:r>
            <a:r>
              <a:rPr lang="ru-RU" sz="2800" b="1" dirty="0">
                <a:solidFill>
                  <a:schemeClr val="accent1">
                    <a:lumMod val="75000"/>
                  </a:schemeClr>
                </a:solidFill>
                <a:latin typeface="Arial" panose="020B0604020202020204" pitchFamily="34" charset="0"/>
                <a:cs typeface="Arial" panose="020B0604020202020204" pitchFamily="34" charset="0"/>
              </a:rPr>
              <a:t> </a:t>
            </a:r>
            <a:r>
              <a:rPr lang="ru-RU" sz="2800" dirty="0">
                <a:solidFill>
                  <a:schemeClr val="bg2">
                    <a:lumMod val="10000"/>
                  </a:schemeClr>
                </a:solidFill>
                <a:latin typeface="Arial" panose="020B0604020202020204" pitchFamily="34" charset="0"/>
                <a:cs typeface="Arial" panose="020B0604020202020204" pitchFamily="34" charset="0"/>
              </a:rPr>
              <a:t>што им се исплаќа на акционерите е дел од добивката на акционерското друштво за тековната година или дел од акумулираната добивка во претходните години.</a:t>
            </a:r>
            <a:endParaRPr lang="mk-MK" sz="2800" dirty="0">
              <a:solidFill>
                <a:schemeClr val="bg2">
                  <a:lumMod val="1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05C01BD-BE9E-4070-9A8C-D8B395EA31FF}"/>
              </a:ext>
            </a:extLst>
          </p:cNvPr>
          <p:cNvPicPr>
            <a:picLocks noChangeAspect="1"/>
          </p:cNvPicPr>
          <p:nvPr/>
        </p:nvPicPr>
        <p:blipFill>
          <a:blip r:embed="rId2"/>
          <a:stretch>
            <a:fillRect/>
          </a:stretch>
        </p:blipFill>
        <p:spPr>
          <a:xfrm>
            <a:off x="609600" y="738780"/>
            <a:ext cx="3827489" cy="2873849"/>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Tree>
    <p:extLst>
      <p:ext uri="{BB962C8B-B14F-4D97-AF65-F5344CB8AC3E}">
        <p14:creationId xmlns:p14="http://schemas.microsoft.com/office/powerpoint/2010/main" val="2234240697"/>
      </p:ext>
    </p:extLst>
  </p:cSld>
  <p:clrMapOvr>
    <a:masterClrMapping/>
  </p:clrMapOvr>
</p:sld>
</file>

<file path=ppt/theme/theme1.xml><?xml version="1.0" encoding="utf-8"?>
<a:theme xmlns:a="http://schemas.openxmlformats.org/drawingml/2006/main" name="Basis">
  <a:themeElements>
    <a:clrScheme name="Custom 8">
      <a:dk1>
        <a:srgbClr val="000000"/>
      </a:dk1>
      <a:lt1>
        <a:sysClr val="window" lastClr="FFFFFF"/>
      </a:lt1>
      <a:dk2>
        <a:srgbClr val="332B58"/>
      </a:dk2>
      <a:lt2>
        <a:srgbClr val="002060"/>
      </a:lt2>
      <a:accent1>
        <a:srgbClr val="034A90"/>
      </a:accent1>
      <a:accent2>
        <a:srgbClr val="0563C1"/>
      </a:accent2>
      <a:accent3>
        <a:srgbClr val="002060"/>
      </a:accent3>
      <a:accent4>
        <a:srgbClr val="0F5744"/>
      </a:accent4>
      <a:accent5>
        <a:srgbClr val="02376C"/>
      </a:accent5>
      <a:accent6>
        <a:srgbClr val="70AD47"/>
      </a:accent6>
      <a:hlink>
        <a:srgbClr val="012951"/>
      </a:hlink>
      <a:folHlink>
        <a:srgbClr val="001B3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2795</TotalTime>
  <Words>1191</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Corbel</vt:lpstr>
      <vt:lpstr>Times New Roman</vt:lpstr>
      <vt:lpstr>Wingdings</vt:lpstr>
      <vt:lpstr>Basis</vt:lpstr>
      <vt:lpstr>    Подготовка за Европскиот квиз на пари во областа на хартиите од вредност и пазарот на капитал  КОМИСИЈА ЗА ХАРТИИ ОД ВРЕДНОСТ НА  РЕПУБЛИКА СЕВЕРНА МАКЕДОНИЈА                                         Февруари 2024</vt:lpstr>
      <vt:lpstr> Пазар на капитал </vt:lpstr>
      <vt:lpstr>Видови на финансиски инструменти</vt:lpstr>
      <vt:lpstr>Хартиите од вредност како преносливи финансиски инструменти </vt:lpstr>
      <vt:lpstr>Главни играчи на пазарот на хартии од вредност </vt:lpstr>
      <vt:lpstr>Извори  на финансии </vt:lpstr>
      <vt:lpstr>Акции</vt:lpstr>
      <vt:lpstr>Права  на сопствениците на акциите</vt:lpstr>
      <vt:lpstr> Дивиденда</vt:lpstr>
      <vt:lpstr>Обврзници</vt:lpstr>
      <vt:lpstr>Финансиски извештаи </vt:lpstr>
      <vt:lpstr>Видови на финансиски извештаи</vt:lpstr>
      <vt:lpstr>Примарен пазар</vt:lpstr>
      <vt:lpstr>Секундарен пазар</vt:lpstr>
      <vt:lpstr>Берза</vt:lpstr>
      <vt:lpstr>  БИКОВ ПАЗАР  Растечки пазар е оној каде цените генерално се очекува да растат.  МЕЧКИН ПАЗАР  Опаѓачки пазар е оној каде цените се намалуваат.  </vt:lpstr>
      <vt:lpstr>Депозитар за хартии од вредност </vt:lpstr>
      <vt:lpstr>Брокерска куќа</vt:lpstr>
      <vt:lpstr>Инвестициски фонд </vt:lpstr>
      <vt:lpstr>Регулатор  на пазарот на хартии од вредност</vt:lpstr>
      <vt:lpstr>PowerPoint Presentation</vt:lpstr>
      <vt:lpstr> Материјали за учење на веб страната на Комисијата  (македонски, албански и англиски јазик)</vt:lpstr>
      <vt:lpstr>КХВ Ви посакува голем успех!  Ви благодарам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Финансиски пазар</dc:title>
  <dc:creator>ivana boljat</dc:creator>
  <cp:lastModifiedBy>Ivana Boljat</cp:lastModifiedBy>
  <cp:revision>40</cp:revision>
  <dcterms:created xsi:type="dcterms:W3CDTF">2019-02-16T09:08:49Z</dcterms:created>
  <dcterms:modified xsi:type="dcterms:W3CDTF">2024-02-27T08:55:26Z</dcterms:modified>
</cp:coreProperties>
</file>