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75" r:id="rId6"/>
    <p:sldId id="268" r:id="rId7"/>
    <p:sldId id="277" r:id="rId8"/>
    <p:sldId id="278" r:id="rId9"/>
    <p:sldId id="269" r:id="rId10"/>
    <p:sldId id="270" r:id="rId11"/>
    <p:sldId id="283" r:id="rId12"/>
    <p:sldId id="284" r:id="rId13"/>
    <p:sldId id="282" r:id="rId14"/>
    <p:sldId id="271" r:id="rId15"/>
    <p:sldId id="276" r:id="rId16"/>
    <p:sldId id="267" r:id="rId17"/>
    <p:sldId id="279" r:id="rId18"/>
    <p:sldId id="280" r:id="rId19"/>
    <p:sldId id="263" r:id="rId20"/>
    <p:sldId id="264" r:id="rId21"/>
    <p:sldId id="260" r:id="rId22"/>
    <p:sldId id="274" r:id="rId23"/>
    <p:sldId id="273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185E-C09C-442D-9D27-E9098730AB3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01332-3D88-4239-A502-EA0825B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6E4E-9ECE-499E-8911-0222C0161F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ns-newsarticle-so-narodnata-banka-vo-svetot-na-finansiite.n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materijali_fin_edu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rm.mk/celi_i_zadaci.nspx" TargetMode="External"/><Relationship Id="rId2" Type="http://schemas.openxmlformats.org/officeDocument/2006/relationships/hyperlink" Target="http://www.nbrm.mk/makedonski-pari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.jpeg"/><Relationship Id="rId4" Type="http://schemas.openxmlformats.org/officeDocument/2006/relationships/hyperlink" Target="https://www.nbrm.mk/content/Zapoznajte_ja_Narodnata_banka_na_RSM_2019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dukacija@nbrm.m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051356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материјалите за финансиска едукација на Народната банка на Република Северна Македонија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8945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М-р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Кристина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Павлеска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амостоен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Дирекцијата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потрошувачите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едукација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НБРСМ</a:t>
            </a:r>
            <a:endParaRPr lang="mk-MK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mk-MK" sz="1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Работна средба за 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одготовка за „Европскиот квиз на парите“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Скопје, 2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февруари 202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година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Интернет и мобилно банкарство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61" y="1198727"/>
            <a:ext cx="8635517" cy="5243689"/>
          </a:xfrm>
        </p:spPr>
      </p:pic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90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картички и уреди коишто прифаќаат платежни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картички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Што претставува платежна картичка?</a:t>
            </a:r>
          </a:p>
          <a:p>
            <a:r>
              <a:rPr lang="ru-RU" dirty="0"/>
              <a:t>Платен инструмент којшто се користи од страна на овластениот имател за вршење трансакции или повлекување готовина.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Кој може да биде издавач на платежна картичка?</a:t>
            </a:r>
          </a:p>
          <a:p>
            <a:r>
              <a:rPr lang="ru-RU" dirty="0"/>
              <a:t>Финансиската институција којашто им овозможува платежни картички на корисниците и вршење трансакции со нив на физичките места на продажба (ПОС терминали) и на банкоматите (АТМ-и).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картички според според начинот на извршување на плаќањата</a:t>
            </a: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36" y="1499016"/>
            <a:ext cx="11107712" cy="4781863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Контактна картичка- платежна картичка којашто овозможува плаќање на местата на продажба коишто нудат можност за контактно плаќање со читање на картичката на уредот. </a:t>
            </a:r>
          </a:p>
          <a:p>
            <a:r>
              <a:rPr lang="ru-RU" dirty="0" smtClean="0"/>
              <a:t>Контактно-бесконтактна </a:t>
            </a:r>
            <a:r>
              <a:rPr lang="ru-RU" dirty="0"/>
              <a:t>картичка - платежна картичка којашто овозможува плаќање на местата на продажба коишто нудат можност и за контактно плаќање со читање на картичката на уредот и за бесконтактно плаќање, со помош на технологија на радиофрекветни бранови со едноставно доближување на картичката до читачот за вршење на плаќањето. </a:t>
            </a:r>
          </a:p>
          <a:p>
            <a:r>
              <a:rPr lang="ru-RU" dirty="0" smtClean="0"/>
              <a:t>Интернет </a:t>
            </a:r>
            <a:r>
              <a:rPr lang="ru-RU" dirty="0"/>
              <a:t>картичка- картичка на којашто не се складираат пари на чип или магнетна лента, но можат да бидат наполнети со трансферирање вредност од друга сметка и да бидат употребени за плаќања преку интернет.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0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34" y="129898"/>
            <a:ext cx="9376387" cy="1325563"/>
          </a:xfrm>
        </p:spPr>
        <p:txBody>
          <a:bodyPr>
            <a:normAutofit fontScale="90000"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треба да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 знае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користењето дебитни и кредитни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картички?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7" y="1698507"/>
            <a:ext cx="10934075" cy="5045257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Платежните картички се универзален, светски прифатен инструмент за безготовински плаќања, којшто поради низата предности во однос на брзината и едноставниот начин на употреба, како во земјата, така и во странство, има широка употреба во светот. Платежните картички даваат и можност за дополнително финансирање од страна на издавачот, со однапред дефинирани услови, што овозможува средства за дополнителна потрошувачка. </a:t>
            </a:r>
            <a:endParaRPr lang="en-US" sz="2600" dirty="0" smtClean="0"/>
          </a:p>
          <a:p>
            <a:pPr algn="just"/>
            <a:r>
              <a:rPr lang="ru-RU" sz="2600" dirty="0" smtClean="0"/>
              <a:t>Сепак</a:t>
            </a:r>
            <a:r>
              <a:rPr lang="ru-RU" sz="2600" dirty="0"/>
              <a:t>, користењето на дозволеното пречекорување на платежната сметка и кредитниот лимит на кредитните картички е всушност користење кредитен производ за коешто банката наплаќа камата, што бара внимателност од страна на клиентот со цел да се избегне презадолженост. Затоа, внимателно </a:t>
            </a:r>
            <a:r>
              <a:rPr lang="mk-MK" sz="2600" dirty="0" smtClean="0"/>
              <a:t>треба да се </a:t>
            </a:r>
            <a:r>
              <a:rPr lang="ru-RU" sz="2600" dirty="0" smtClean="0"/>
              <a:t>управува </a:t>
            </a:r>
            <a:r>
              <a:rPr lang="ru-RU" sz="2600" dirty="0"/>
              <a:t>со </a:t>
            </a:r>
            <a:r>
              <a:rPr lang="ru-RU" sz="2600" dirty="0" smtClean="0"/>
              <a:t>картичките </a:t>
            </a:r>
            <a:r>
              <a:rPr lang="ru-RU" sz="2600" dirty="0"/>
              <a:t>и редовно </a:t>
            </a:r>
            <a:r>
              <a:rPr lang="ru-RU" sz="2600" dirty="0" smtClean="0"/>
              <a:t>да се проверуваат извештаите </a:t>
            </a:r>
            <a:r>
              <a:rPr lang="ru-RU" sz="2600" dirty="0"/>
              <a:t>од банките.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792937"/>
            <a:ext cx="2099872" cy="9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53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Инвестиции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вложувања во депозити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341"/>
            <a:ext cx="10515600" cy="517262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Најчестата </a:t>
            </a:r>
            <a:r>
              <a:rPr lang="ru-RU" dirty="0"/>
              <a:t>форма на вложување кај населението во Република </a:t>
            </a:r>
            <a:r>
              <a:rPr lang="mk-MK" dirty="0" smtClean="0"/>
              <a:t>Северна </a:t>
            </a:r>
            <a:r>
              <a:rPr lang="ru-RU" dirty="0" smtClean="0"/>
              <a:t>Македонија </a:t>
            </a:r>
            <a:r>
              <a:rPr lang="ru-RU" dirty="0"/>
              <a:t>се банкарските депозити. Банките обезбедуваат лесен пристап до вашите пари кога ви требаат и сигурен принос (особено при фиксна каматна стапка и ниска стабилна инфлација). Сепак, банкарските депозити обично обезбедуваат помал принос во споредба со другите инвестициски алтернативи.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0" y="3590652"/>
            <a:ext cx="3498961" cy="31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6099"/>
          <a:stretch/>
        </p:blipFill>
        <p:spPr>
          <a:xfrm>
            <a:off x="1349115" y="0"/>
            <a:ext cx="9248931" cy="6866434"/>
          </a:xfrm>
        </p:spPr>
      </p:pic>
      <p:sp>
        <p:nvSpPr>
          <p:cNvPr id="5" name="Right Arrow 4"/>
          <p:cNvSpPr/>
          <p:nvPr/>
        </p:nvSpPr>
        <p:spPr>
          <a:xfrm rot="10800000">
            <a:off x="4281054" y="1820486"/>
            <a:ext cx="3034145" cy="18786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35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11" y="0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064302"/>
            <a:ext cx="11081085" cy="5432751"/>
          </a:xfrm>
        </p:spPr>
        <p:txBody>
          <a:bodyPr>
            <a:normAutofit/>
          </a:bodyPr>
          <a:lstStyle/>
          <a:p>
            <a:r>
              <a:rPr lang="ru-RU" b="1" dirty="0"/>
              <a:t>Централна банка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(Central bank)</a:t>
            </a:r>
            <a:r>
              <a:rPr lang="ru-RU" b="1" dirty="0"/>
              <a:t> </a:t>
            </a:r>
            <a:r>
              <a:rPr lang="ru-RU" dirty="0"/>
              <a:t>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Финансиска </a:t>
            </a:r>
            <a:r>
              <a:rPr lang="ru-RU" dirty="0"/>
              <a:t>институција којашто има </a:t>
            </a:r>
            <a:r>
              <a:rPr lang="ru-RU" dirty="0" smtClean="0"/>
              <a:t>привилегија </a:t>
            </a:r>
            <a:r>
              <a:rPr lang="ru-RU" dirty="0"/>
              <a:t>за емисија и дистрибуција на парите во една земја (или валутна унија), којашто вообичаено е одговорна за водењето на монетарната политика во соодветната земја. Повеќето централни банки се одговорни и за регулативата и супервизијата над банките во земјата</a:t>
            </a:r>
            <a:r>
              <a:rPr lang="ru-RU" dirty="0" smtClean="0"/>
              <a:t>.</a:t>
            </a:r>
          </a:p>
          <a:p>
            <a:r>
              <a:rPr lang="ru-RU" b="1" dirty="0"/>
              <a:t>Штедење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(Savings)</a:t>
            </a:r>
            <a:r>
              <a:rPr lang="ru-RU" dirty="0"/>
              <a:t> –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Чување </a:t>
            </a:r>
            <a:r>
              <a:rPr lang="ru-RU" dirty="0"/>
              <a:t>на парите за идна употреба или одложено трошење на еден дел од профитот (заработувачката) во корист на идната </a:t>
            </a:r>
            <a:r>
              <a:rPr lang="ru-RU" dirty="0" smtClean="0"/>
              <a:t>потрошувачка.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редитна картичка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кредит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инфлација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B050"/>
                </a:solidFill>
              </a:rPr>
              <a:t>електронски пари   </a:t>
            </a:r>
            <a:r>
              <a:rPr lang="ru-RU" dirty="0" smtClean="0">
                <a:solidFill>
                  <a:srgbClr val="002060"/>
                </a:solidFill>
              </a:rPr>
              <a:t>депозит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валути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банкомат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аванс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50"/>
                </a:solidFill>
              </a:rPr>
              <a:t>ануитет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2060"/>
                </a:solidFill>
              </a:rPr>
              <a:t>дефлација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70C0"/>
                </a:solidFill>
              </a:rPr>
              <a:t>дефицит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курсна</a:t>
            </a:r>
            <a:r>
              <a:rPr lang="mk-MK" dirty="0" smtClean="0"/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листа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FF0000"/>
                </a:solidFill>
              </a:rPr>
              <a:t>ПИН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B050"/>
                </a:solidFill>
              </a:rPr>
              <a:t>провизија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платен промет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платежна сметка </a:t>
            </a:r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хипотека </a:t>
            </a:r>
            <a:r>
              <a:rPr lang="ru-RU" b="1" dirty="0" smtClean="0"/>
              <a:t>...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44" y="33984"/>
            <a:ext cx="2608355" cy="14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73" y="0"/>
            <a:ext cx="6919943" cy="6858000"/>
          </a:xfrm>
          <a:prstGeom prst="rect">
            <a:avLst/>
          </a:prstGeom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85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78" y="261264"/>
            <a:ext cx="4975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94752" y="1445590"/>
            <a:ext cx="10303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Овој дел од интернет-страницата на Народната банка содржи текстови коишто накратко обработуваат значајни прашања од доменот на работењето на централната банка, работењето на деловните банки и макроекономијата. Преку едноставен и разбирлив начин, се обидуваме подобро да ги објасниме соодветните теми, за да бидат појасни за широката јавност, што би придонесло за подигнување на финансиската едукација на населението во нашата земја.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263" r="78462" b="32807"/>
          <a:stretch/>
        </p:blipFill>
        <p:spPr>
          <a:xfrm>
            <a:off x="9558589" y="0"/>
            <a:ext cx="2633411" cy="1445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3277" y="3814062"/>
            <a:ext cx="9031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Што треба да знаеме за </a:t>
            </a:r>
            <a:r>
              <a:rPr lang="ru-RU" dirty="0" smtClean="0"/>
              <a:t>инфлацијата?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Нефункционални </a:t>
            </a:r>
            <a:r>
              <a:rPr lang="ru-RU" dirty="0"/>
              <a:t>кредити ‒ што значат од аспект на банкарските </a:t>
            </a:r>
            <a:r>
              <a:rPr lang="ru-RU" dirty="0" smtClean="0"/>
              <a:t>клиенти?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Зошто </a:t>
            </a:r>
            <a:r>
              <a:rPr lang="ru-RU" dirty="0"/>
              <a:t>имаме режим на стабилен девизен курс на денарот во однос на </a:t>
            </a:r>
            <a:r>
              <a:rPr lang="ru-RU" dirty="0" smtClean="0"/>
              <a:t>еврото?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е валутен ризик и како да се </a:t>
            </a:r>
            <a:r>
              <a:rPr lang="ru-RU" dirty="0" smtClean="0"/>
              <a:t>заштитите?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дебитните и кредитните </a:t>
            </a:r>
            <a:r>
              <a:rPr lang="ru-RU" dirty="0" smtClean="0"/>
              <a:t>картички?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Преддоговорни </a:t>
            </a:r>
            <a:r>
              <a:rPr lang="ru-RU" dirty="0"/>
              <a:t>информации кај потрошувачкиот кредит: преглед на понудените кредитни </a:t>
            </a:r>
            <a:r>
              <a:rPr lang="ru-RU" dirty="0" smtClean="0"/>
              <a:t>услови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колатералот при барање кредит од </a:t>
            </a:r>
            <a:r>
              <a:rPr lang="ru-RU" dirty="0" smtClean="0"/>
              <a:t>банка?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работи централната банка и што значи тоа за Вашиот секојдневен живот?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/>
          <a:stretch/>
        </p:blipFill>
        <p:spPr bwMode="auto">
          <a:xfrm>
            <a:off x="1544584" y="800409"/>
            <a:ext cx="9164734" cy="60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69" y="11460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20797" y="225740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0"/>
            <a:ext cx="5833403" cy="37570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23000"/>
              </a:schemeClr>
            </a:glow>
            <a:outerShdw blurRad="50800" dist="50800" dir="5400000" algn="ctr" rotWithShape="0">
              <a:srgbClr val="000000">
                <a:alpha val="98000"/>
              </a:srgbClr>
            </a:outerShdw>
            <a:reflection stA="26000" endPos="65000" dist="2794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Содржина</a:t>
            </a:r>
            <a: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75583"/>
            <a:ext cx="11030243" cy="4601380"/>
          </a:xfrm>
        </p:spPr>
        <p:txBody>
          <a:bodyPr>
            <a:normAutofit fontScale="92500" lnSpcReduction="10000"/>
          </a:bodyPr>
          <a:lstStyle/>
          <a:p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на термини од областа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на централнобанкарското и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банкарското работење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Денар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Македонските банкноти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</a:t>
            </a: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 </a:t>
            </a: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едукативните </a:t>
            </a:r>
          </a:p>
          <a:p>
            <a:pPr marL="0" indent="0">
              <a:buNone/>
            </a:pP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материјали на Народната банка</a:t>
            </a:r>
            <a:endParaRPr lang="mk-M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dirty="0"/>
          </a:p>
        </p:txBody>
      </p:sp>
      <p:pic>
        <p:nvPicPr>
          <p:cNvPr id="6" name="Picture 6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45" y="166496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istinaN\Desktop\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/>
          <a:stretch/>
        </p:blipFill>
        <p:spPr bwMode="auto">
          <a:xfrm>
            <a:off x="1466291" y="1041748"/>
            <a:ext cx="9157270" cy="5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05839" y="322819"/>
            <a:ext cx="10280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македонските банкноти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72" y="443179"/>
            <a:ext cx="10802937" cy="5850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</a:t>
            </a: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</a:t>
            </a:r>
          </a:p>
          <a:p>
            <a:pPr marL="0" indent="0">
              <a:buNone/>
            </a:pP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</a:t>
            </a:r>
            <a:endParaRPr lang="mk-MK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Едукативен анимиран видео серијал: „Со Народната банка во светот на финансиите“</a:t>
            </a:r>
          </a:p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www.nbrm.mk/ns-newsarticle-so-narodnata-banka-vo-svetot-na-finansiite.nspx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4" y="2278767"/>
            <a:ext cx="7412792" cy="45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951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dirty="0" smtClean="0"/>
              <a:t>Материјали за основно и средно образование – публикации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www.nbrm.mk/materijali_fin_edu.nspx</a:t>
            </a:r>
            <a:r>
              <a:rPr lang="mk-MK" sz="2000" dirty="0" smtClean="0"/>
              <a:t> </a:t>
            </a:r>
            <a:endParaRPr lang="en-US" sz="2000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7" y="1822476"/>
            <a:ext cx="6126413" cy="472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730">
            <a:off x="659342" y="3033123"/>
            <a:ext cx="2663642" cy="352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649">
            <a:off x="3338275" y="2577620"/>
            <a:ext cx="2623894" cy="3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3/3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4842838"/>
          </a:xfrm>
        </p:spPr>
        <p:txBody>
          <a:bodyPr>
            <a:normAutofit/>
          </a:bodyPr>
          <a:lstStyle/>
          <a:p>
            <a:endParaRPr lang="mk-MK" dirty="0" smtClean="0"/>
          </a:p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Македонските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денари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http://www.nbrm.mk/makedonski-pari.nspx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Централната банка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www.nbrm.mk/celi_i_zadaci.nspx</a:t>
            </a: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Брошура: Запознајте ја Народната банка</a:t>
            </a: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Република Северна Македонија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www.nbrm.mk/content/Zapoznajte_ja_Narodnata_banka_na_RSM_2019.pdf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8" y="1027906"/>
            <a:ext cx="3879408" cy="38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дополнителни прашања </a:t>
            </a:r>
          </a:p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 да не контактирате на: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edukacija@nbrm.mk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Благодарам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вниманието!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2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1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262"/>
            <a:ext cx="10515600" cy="52165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Финансиската едукација </a:t>
            </a:r>
            <a:r>
              <a:rPr lang="ru-RU" dirty="0"/>
              <a:t>може да се дефинира како „процес со кој финансиските потрошувачи/инвеститори го подобруваат своето знаење во врска со финансиските производи, концепти и ризици и, преку информации, обука и/или објективни совети, се стекнуваат со вештини и самодоверба околу финансиските ризици и можности. </a:t>
            </a:r>
            <a:endParaRPr lang="ru-RU" dirty="0" smtClean="0"/>
          </a:p>
          <a:p>
            <a:pPr algn="just"/>
            <a:r>
              <a:rPr lang="ru-RU" b="1" dirty="0" smtClean="0"/>
              <a:t>Финансиската </a:t>
            </a:r>
            <a:r>
              <a:rPr lang="ru-RU" b="1" dirty="0"/>
              <a:t>едукација</a:t>
            </a:r>
            <a:r>
              <a:rPr lang="ru-RU" dirty="0"/>
              <a:t> им овозможува да направат избор за кој имаат информации, им укажува каде да се обратат за помош, и да преземат други ефективни активности за подобрување на нивната финансиска благосостојба. На тој начин, финансиската едукација нуди повеќе од обезбедување финансиски информации и совети, коишто треба да се регулираат, како што е често случај, особено за заштита на финансиските клиенти (т.е. потрошувачите).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31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3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34" y="1019331"/>
            <a:ext cx="10515600" cy="4507668"/>
          </a:xfrm>
        </p:spPr>
        <p:txBody>
          <a:bodyPr/>
          <a:lstStyle/>
          <a:p>
            <a:pPr algn="just"/>
            <a:r>
              <a:rPr lang="ru-RU" dirty="0"/>
              <a:t>Публикацијата „Паметно управување со парите – Водич за </a:t>
            </a:r>
            <a:r>
              <a:rPr lang="ru-RU" dirty="0" smtClean="0"/>
              <a:t>личните финансии</a:t>
            </a:r>
            <a:r>
              <a:rPr lang="ru-RU" dirty="0"/>
              <a:t>“, напишана на едноставен и разбирлив јазик, има </a:t>
            </a:r>
            <a:r>
              <a:rPr lang="ru-RU" dirty="0" smtClean="0"/>
              <a:t>за цел </a:t>
            </a:r>
            <a:r>
              <a:rPr lang="ru-RU" dirty="0"/>
              <a:t>да го информира населението дека е потребно паметно да </a:t>
            </a:r>
            <a:r>
              <a:rPr lang="ru-RU" dirty="0" smtClean="0"/>
              <a:t>се управува </a:t>
            </a:r>
            <a:r>
              <a:rPr lang="ru-RU" dirty="0"/>
              <a:t>со финансиските средства за да се постигнат </a:t>
            </a:r>
            <a:r>
              <a:rPr lang="ru-RU" dirty="0" smtClean="0"/>
              <a:t>посакуваните цели </a:t>
            </a:r>
            <a:r>
              <a:rPr lang="ru-RU" dirty="0"/>
              <a:t>во животот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32971" t="9068" r="43116" b="29793"/>
          <a:stretch/>
        </p:blipFill>
        <p:spPr bwMode="auto">
          <a:xfrm>
            <a:off x="8190083" y="2923082"/>
            <a:ext cx="2767727" cy="3934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841" y="2593298"/>
            <a:ext cx="6819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Дел </a:t>
            </a:r>
            <a:r>
              <a:rPr lang="ru-RU" sz="2800" dirty="0"/>
              <a:t>2 Моќта на вашите </a:t>
            </a:r>
            <a:r>
              <a:rPr lang="ru-RU" sz="2800" dirty="0" smtClean="0"/>
              <a:t>пари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/>
              <a:t>Основи за планирање на </a:t>
            </a:r>
            <a:r>
              <a:rPr lang="ru-RU" sz="2800" dirty="0" smtClean="0"/>
              <a:t>буџетот</a:t>
            </a:r>
            <a:endParaRPr lang="mk-M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Дел 3 Финансиски производи и </a:t>
            </a:r>
            <a:r>
              <a:rPr lang="ru-RU" sz="2800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800" dirty="0"/>
              <a:t>Банкарски производи и </a:t>
            </a:r>
            <a:r>
              <a:rPr lang="mk-MK" sz="2800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800" dirty="0"/>
              <a:t>Интернет и мобилно </a:t>
            </a:r>
            <a:r>
              <a:rPr lang="mk-MK" sz="2800" dirty="0" smtClean="0"/>
              <a:t>банкарство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/>
              <a:t>Платежни картички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Дел 4 Инвестиции / вложувања во депозити</a:t>
            </a:r>
            <a:endParaRPr lang="mk-M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7836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11117"/>
          <a:stretch/>
        </p:blipFill>
        <p:spPr>
          <a:xfrm>
            <a:off x="685407" y="0"/>
            <a:ext cx="10727968" cy="6897063"/>
          </a:xfrm>
        </p:spPr>
      </p:pic>
      <p:sp>
        <p:nvSpPr>
          <p:cNvPr id="5" name="Right Arrow 4"/>
          <p:cNvSpPr/>
          <p:nvPr/>
        </p:nvSpPr>
        <p:spPr>
          <a:xfrm>
            <a:off x="5253643" y="4721630"/>
            <a:ext cx="2493819" cy="151291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13255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2. Основи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планирање на буџетот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/>
          <a:stretch/>
        </p:blipFill>
        <p:spPr>
          <a:xfrm>
            <a:off x="2353457" y="846039"/>
            <a:ext cx="7479854" cy="6048961"/>
          </a:xfrm>
        </p:spPr>
      </p:pic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93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525"/>
          <a:stretch/>
        </p:blipFill>
        <p:spPr>
          <a:xfrm>
            <a:off x="0" y="579731"/>
            <a:ext cx="10383253" cy="5817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0999">
            <a:off x="9330739" y="505325"/>
            <a:ext cx="2372353" cy="2376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8118">
            <a:off x="9749450" y="2801755"/>
            <a:ext cx="2091033" cy="2837558"/>
          </a:xfrm>
          <a:prstGeom prst="rect">
            <a:avLst/>
          </a:prstGeom>
        </p:spPr>
      </p:pic>
      <p:pic>
        <p:nvPicPr>
          <p:cNvPr id="7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41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07"/>
          <a:stretch/>
        </p:blipFill>
        <p:spPr>
          <a:xfrm>
            <a:off x="1107363" y="544525"/>
            <a:ext cx="10118099" cy="5639288"/>
          </a:xfrm>
          <a:prstGeom prst="rect">
            <a:avLst/>
          </a:prstGeom>
        </p:spPr>
      </p:pic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4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82" y="290173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Банкарски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 и услуги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9272"/>
            <a:ext cx="9869905" cy="40643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Во основни банкарски услуги спаѓаат: </a:t>
            </a:r>
            <a:r>
              <a:rPr lang="ru-RU" b="1" dirty="0" smtClean="0"/>
              <a:t>платежните сметки, кредитите, депозитите и др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Банките </a:t>
            </a:r>
            <a:r>
              <a:rPr lang="ru-RU" dirty="0"/>
              <a:t>во Република </a:t>
            </a:r>
            <a:r>
              <a:rPr lang="ru-RU" dirty="0" smtClean="0"/>
              <a:t>Северна Македонија </a:t>
            </a:r>
            <a:r>
              <a:rPr lang="ru-RU" dirty="0"/>
              <a:t>им </a:t>
            </a:r>
            <a:r>
              <a:rPr lang="ru-RU" dirty="0" smtClean="0"/>
              <a:t>нудат</a:t>
            </a:r>
            <a:r>
              <a:rPr lang="en-US" dirty="0" smtClean="0"/>
              <a:t> </a:t>
            </a:r>
            <a:r>
              <a:rPr lang="mk-MK" dirty="0" smtClean="0"/>
              <a:t>на клиентите </a:t>
            </a:r>
            <a:r>
              <a:rPr lang="ru-RU" dirty="0" smtClean="0"/>
              <a:t> </a:t>
            </a:r>
            <a:r>
              <a:rPr lang="ru-RU" dirty="0"/>
              <a:t>платежни сметки </a:t>
            </a:r>
            <a:r>
              <a:rPr lang="ru-RU" dirty="0" smtClean="0"/>
              <a:t>(</a:t>
            </a:r>
            <a:r>
              <a:rPr lang="en-US" dirty="0" smtClean="0"/>
              <a:t>p</a:t>
            </a:r>
            <a:r>
              <a:rPr lang="ru-RU" dirty="0" smtClean="0"/>
              <a:t>ayment account</a:t>
            </a:r>
            <a:r>
              <a:rPr lang="en-US" dirty="0" smtClean="0"/>
              <a:t>s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Платежната сметка е сметка којашто </a:t>
            </a:r>
            <a:r>
              <a:rPr lang="ru-RU" dirty="0"/>
              <a:t>ја одржува давател на платежни услуги на име на еден или повеќе корисници на платежни услуги и којашто се користи за извршување на платежни трансакции. </a:t>
            </a:r>
            <a:r>
              <a:rPr lang="ru-RU" dirty="0" smtClean="0"/>
              <a:t>Со платежната сметка управува </a:t>
            </a:r>
            <a:r>
              <a:rPr lang="ru-RU" dirty="0"/>
              <a:t>и работи едно лице, тоа лице е сопственик на сметките и само тоа лице, односно само сопственикот на сметките, може да овласти други лица да работат со тие сметки</a:t>
            </a:r>
            <a:r>
              <a:rPr lang="ru-RU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66" y="4673232"/>
            <a:ext cx="2910741" cy="21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1177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Wingdings</vt:lpstr>
      <vt:lpstr>Office Theme</vt:lpstr>
      <vt:lpstr>Осврт кон материјалите за финансиска едукација на Народната банка на Република Северна Македонија</vt:lpstr>
      <vt:lpstr>Содржина </vt:lpstr>
      <vt:lpstr>Финансиска едукација</vt:lpstr>
      <vt:lpstr>Водич за лични финансии</vt:lpstr>
      <vt:lpstr>PowerPoint Presentation</vt:lpstr>
      <vt:lpstr>Дел 2. Основи за планирање на буџетот </vt:lpstr>
      <vt:lpstr>PowerPoint Presentation</vt:lpstr>
      <vt:lpstr>PowerPoint Presentation</vt:lpstr>
      <vt:lpstr>Дел 3. Банкарски производи и услуги </vt:lpstr>
      <vt:lpstr>Дел 3. Интернет и мобилно банкарство</vt:lpstr>
      <vt:lpstr>Дел 3. Платежни картички и уреди коишто прифаќаат платежни картички</vt:lpstr>
      <vt:lpstr>Дел 3. Платежни картички според според начинот на извршување на плаќањата</vt:lpstr>
      <vt:lpstr>Дел 3. Што треба да се знае при користењето дебитни и кредитни картички?</vt:lpstr>
      <vt:lpstr>Дел 4. Инвестиции / вложувања во депозити</vt:lpstr>
      <vt:lpstr>PowerPoint Presentation</vt:lpstr>
      <vt:lpstr>Поимник на термини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Осврт кон едукативните материјали на Народната банка 2/3 </vt:lpstr>
      <vt:lpstr>Осврт кон едукативните материјали на Народната банка 3/3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Осврт кон материјалите за финансиска едукација на Народната банка на Република Северна Македонија</dc:title>
  <dc:creator>Kristina Pavleska</dc:creator>
  <cp:lastModifiedBy>Kristina Pavleska</cp:lastModifiedBy>
  <cp:revision>37</cp:revision>
  <dcterms:created xsi:type="dcterms:W3CDTF">2022-02-10T12:46:18Z</dcterms:created>
  <dcterms:modified xsi:type="dcterms:W3CDTF">2024-02-28T08:03:59Z</dcterms:modified>
</cp:coreProperties>
</file>