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4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9" r:id="rId3"/>
    <p:sldId id="274" r:id="rId4"/>
    <p:sldId id="305" r:id="rId5"/>
    <p:sldId id="277" r:id="rId6"/>
    <p:sldId id="298" r:id="rId7"/>
    <p:sldId id="304" r:id="rId8"/>
    <p:sldId id="294" r:id="rId9"/>
    <p:sldId id="292" r:id="rId10"/>
    <p:sldId id="286" r:id="rId11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CC"/>
    <a:srgbClr val="FFFF00"/>
    <a:srgbClr val="FF99FF"/>
    <a:srgbClr val="FF0909"/>
    <a:srgbClr val="411B4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ES-002%20(1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8.%20&#1087;&#1086;&#1076;&#1072;&#1090;&#1086;&#1094;&#1080;%2030%2006%202023\Podatoci_po_banki_2023_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8.%20&#1087;&#1086;&#1076;&#1072;&#1090;&#1086;&#1094;&#1080;%2030%2006%202023\Podatoci_po_banki_2023_6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&#1085;&#1073;&#1088;&#1084;\Osnovni_pokazateli_rabotenje_2004_2023_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&#1085;&#1073;&#1088;&#1084;\Podatoci_po_banki_2023_9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Latest%20info\&#1087;&#1086;&#1089;&#1083;&#1077;&#1076;&#1085;&#1080;%20&#1072;&#1078;&#1091;&#1088;&#1080;&#1088;&#1072;&#1085;&#1080;%20&#1089;&#1086;&#1089;&#1090;&#1086;&#1112;&#1073;&#1080;%2011.12.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7.%20&#1087;&#1086;&#1076;&#1072;&#1090;&#1086;&#1094;&#1080;%2031%2003%202023\31.03.2023%20&#1087;&#1086;&#1076;&#1072;&#1090;&#1086;&#1094;&#1080;%20&#1086;&#1076;%20&#1074;&#1077;&#1073;%20&#1089;&#1090;&#1088;&#1072;&#1085;&#1072;%20&#1085;&#1073;&#1088;&#1084;\Pokazateli_profitabilnost_2004_2023_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5.&#1087;&#1086;&#1076;&#1072;&#1090;&#1086;&#1094;&#1080;%2030%2009%202022\&#1089;&#1086;&#1087;&#1089;&#1090;&#1074;&#1077;&#1085;&#1080;&#1095;&#1082;&#1072;%20&#1089;&#1090;&#1088;&#1091;&#1082;&#1090;&#1091;&#1088;&#1072;%20&#1087;&#1086;%20&#1076;&#1088;&#1078;&#1072;&#1074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8.%20&#1087;&#1086;&#1076;&#1072;&#1090;&#1086;&#1094;&#1080;%2030%2006%202023\Podatoci_po_banki_2023_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8.%20&#1087;&#1086;&#1076;&#1072;&#1090;&#1086;&#1094;&#1080;%2030%2006%202023\Podatoci_po_banki_2023_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8.%20&#1087;&#1086;&#1076;&#1072;&#1090;&#1086;&#1094;&#1080;%2030%2006%202023\FSI_30_6_2023_MK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&#1055;&#1088;&#1077;&#1079;&#1077;&#1085;&#1090;&#1072;&#1094;&#1080;&#1080;%20&#1058;&#1086;&#1085;&#1080;%20&#1052;&#1072;&#1112;&#1072;\9.%20&#1087;&#1086;&#1076;&#1072;&#1090;&#1086;&#1094;&#1080;%2030%2009%202023\Podatoci_po_banki_2023_6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100" dirty="0"/>
              <a:t>Девизни резерви (</a:t>
            </a:r>
            <a:r>
              <a:rPr lang="en-US" sz="1100" dirty="0"/>
              <a:t>EUR'm)</a:t>
            </a:r>
          </a:p>
          <a:p>
            <a:pPr>
              <a:defRPr sz="1100"/>
            </a:pPr>
            <a:r>
              <a:rPr lang="mk-MK" sz="1100" dirty="0"/>
              <a:t> </a:t>
            </a:r>
          </a:p>
        </c:rich>
      </c:tx>
      <c:layout>
        <c:manualLayout>
          <c:xMode val="edge"/>
          <c:yMode val="edge"/>
          <c:x val="0.53597788151635184"/>
          <c:y val="0.63999722020908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725498793874707E-2"/>
          <c:y val="7.6397020590360798E-2"/>
          <c:w val="0.92054900241225057"/>
          <c:h val="0.68352982905188375"/>
        </c:manualLayout>
      </c:layout>
      <c:scatterChart>
        <c:scatterStyle val="lineMarker"/>
        <c:varyColors val="0"/>
        <c:ser>
          <c:idx val="0"/>
          <c:order val="0"/>
          <c:tx>
            <c:strRef>
              <c:f>'ES-002'!$A$4</c:f>
              <c:strCache>
                <c:ptCount val="1"/>
                <c:pt idx="0">
                  <c:v>Девизни резерви </c:v>
                </c:pt>
              </c:strCache>
            </c:strRef>
          </c:tx>
          <c:spPr>
            <a:ln w="25400" cap="flat" cmpd="dbl" algn="ctr">
              <a:noFill/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dLbls>
            <c:delete val="1"/>
          </c:dLbls>
          <c:xVal>
            <c:strRef>
              <c:f>'ES-002'!$B$3:$H$3</c:f>
              <c:strCache>
                <c:ptCount val="7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</c:strCache>
            </c:strRef>
          </c:xVal>
          <c:yVal>
            <c:numRef>
              <c:f>'ES-002'!$B$4:$H$4</c:f>
              <c:numCache>
                <c:formatCode>0.00</c:formatCode>
                <c:ptCount val="7"/>
                <c:pt idx="0">
                  <c:v>3862.86</c:v>
                </c:pt>
                <c:pt idx="1">
                  <c:v>3775.58</c:v>
                </c:pt>
                <c:pt idx="2">
                  <c:v>3900.44</c:v>
                </c:pt>
                <c:pt idx="3">
                  <c:v>4159.17</c:v>
                </c:pt>
                <c:pt idx="4">
                  <c:v>4123.74</c:v>
                </c:pt>
                <c:pt idx="5">
                  <c:v>4174.6899999999996</c:v>
                </c:pt>
                <c:pt idx="6">
                  <c:v>4189.7299999999996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5E-4767-841C-A44A098450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160607855"/>
        <c:axId val="119833727"/>
      </c:scatterChart>
      <c:valAx>
        <c:axId val="16060785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119833727"/>
        <c:crosses val="autoZero"/>
        <c:crossBetween val="midCat"/>
      </c:valAx>
      <c:valAx>
        <c:axId val="119833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078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200" b="1" i="0" u="none" strike="noStrike" kern="1200" cap="none" spc="0" normalizeH="0" baseline="0" dirty="0">
                <a:solidFill>
                  <a:srgbClr val="002060"/>
                </a:solidFill>
              </a:rPr>
              <a:t>Покриеност со ликвидност</a:t>
            </a:r>
          </a:p>
          <a:p>
            <a:pPr algn="r">
              <a:defRPr/>
            </a:pPr>
            <a:r>
              <a:rPr lang="en-US" sz="1200" b="1" i="0" u="none" strike="noStrike" kern="1200" cap="none" spc="0" normalizeH="0" baseline="0" dirty="0">
                <a:solidFill>
                  <a:srgbClr val="002060"/>
                </a:solidFill>
              </a:rPr>
              <a:t>Liquidity Coverage Ratio</a:t>
            </a:r>
          </a:p>
          <a:p>
            <a:pPr algn="r">
              <a:defRPr/>
            </a:pPr>
            <a:r>
              <a:rPr lang="mk-MK" sz="1200" b="0" i="0" u="none" strike="noStrike" kern="1200" cap="none" spc="0" normalizeH="0" baseline="0" dirty="0">
                <a:solidFill>
                  <a:srgbClr val="002060"/>
                </a:solidFill>
              </a:rPr>
              <a:t>(согласно меѓународната спогодба Базел 3)</a:t>
            </a:r>
            <a:endParaRPr lang="en-US" sz="1200" b="0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6969444444444444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14171221034006E-2"/>
          <c:y val="0.33773148148148152"/>
          <c:w val="0.92623036642864964"/>
          <c:h val="0.35393844078703368"/>
        </c:manualLayout>
      </c:layout>
      <c:lineChart>
        <c:grouping val="standar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Ликвидна актива/Краткорочни обврски</c:v>
                </c:pt>
              </c:strCache>
            </c:strRef>
          </c:tx>
          <c:spPr>
            <a:ln w="2222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Sheet1!$B$56:$F$56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Sheet1!$B$57:$F$57</c:f>
              <c:numCache>
                <c:formatCode>0%</c:formatCode>
                <c:ptCount val="5"/>
                <c:pt idx="0">
                  <c:v>0.46</c:v>
                </c:pt>
                <c:pt idx="1">
                  <c:v>0.47670000000000001</c:v>
                </c:pt>
                <c:pt idx="2">
                  <c:v>0.47299999999999998</c:v>
                </c:pt>
                <c:pt idx="3">
                  <c:v>0.48699999999999999</c:v>
                </c:pt>
                <c:pt idx="4">
                  <c:v>0.50470000000000004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C9-45B5-B0F8-3373E2E0B51B}"/>
            </c:ext>
          </c:extLst>
        </c:ser>
        <c:ser>
          <c:idx val="1"/>
          <c:order val="1"/>
          <c:tx>
            <c:strRef>
              <c:f>Sheet1!$A$58</c:f>
              <c:strCache>
                <c:ptCount val="1"/>
                <c:pt idx="0">
                  <c:v>Ликвисна актива/Депозити население</c:v>
                </c:pt>
              </c:strCache>
            </c:strRef>
          </c:tx>
          <c:spPr>
            <a:ln w="22225" cap="rnd">
              <a:solidFill>
                <a:srgbClr val="FF99C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99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Sheet1!$B$56:$F$56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Sheet1!$B$58:$F$58</c:f>
              <c:numCache>
                <c:formatCode>0%</c:formatCode>
                <c:ptCount val="5"/>
                <c:pt idx="0">
                  <c:v>0.58099999999999996</c:v>
                </c:pt>
                <c:pt idx="1">
                  <c:v>0.61099999999999999</c:v>
                </c:pt>
                <c:pt idx="2">
                  <c:v>0.57899999999999996</c:v>
                </c:pt>
                <c:pt idx="3">
                  <c:v>0.60099999999999998</c:v>
                </c:pt>
                <c:pt idx="4">
                  <c:v>0.61899999999999999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C9-45B5-B0F8-3373E2E0B51B}"/>
            </c:ext>
          </c:extLst>
        </c:ser>
        <c:ser>
          <c:idx val="2"/>
          <c:order val="2"/>
          <c:tx>
            <c:strRef>
              <c:f>Sheet1!$A$59</c:f>
              <c:strCache>
                <c:ptCount val="1"/>
                <c:pt idx="0">
                  <c:v>Кредити/Депозити</c:v>
                </c:pt>
              </c:strCache>
            </c:strRef>
          </c:tx>
          <c:spPr>
            <a:ln w="2222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Sheet1!$B$56:$F$56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Sheet1!$B$59:$F$59</c:f>
              <c:numCache>
                <c:formatCode>0%</c:formatCode>
                <c:ptCount val="5"/>
                <c:pt idx="0">
                  <c:v>0.87668945896853301</c:v>
                </c:pt>
                <c:pt idx="1">
                  <c:v>0.85538561204968067</c:v>
                </c:pt>
                <c:pt idx="2">
                  <c:v>0.85512586298313198</c:v>
                </c:pt>
                <c:pt idx="3">
                  <c:v>0.84384248347915403</c:v>
                </c:pt>
                <c:pt idx="4">
                  <c:v>0.83730000000000004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C9-45B5-B0F8-3373E2E0B5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48051039"/>
        <c:axId val="1843249343"/>
      </c:lineChart>
      <c:catAx>
        <c:axId val="18480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249343"/>
        <c:crosses val="autoZero"/>
        <c:auto val="1"/>
        <c:lblAlgn val="ctr"/>
        <c:lblOffset val="100"/>
        <c:noMultiLvlLbl val="0"/>
      </c:catAx>
      <c:valAx>
        <c:axId val="1843249343"/>
        <c:scaling>
          <c:orientation val="minMax"/>
          <c:min val="0.4"/>
        </c:scaling>
        <c:delete val="1"/>
        <c:axPos val="l"/>
        <c:numFmt formatCode="0%" sourceLinked="1"/>
        <c:majorTickMark val="none"/>
        <c:minorTickMark val="none"/>
        <c:tickLblPos val="nextTo"/>
        <c:crossAx val="1848051039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8909571468362526E-2"/>
          <c:y val="0.81709918242285318"/>
          <c:w val="0.48960921042046252"/>
          <c:h val="0.1709859157557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mk-MK" sz="900" b="1" dirty="0">
                <a:solidFill>
                  <a:srgbClr val="002060"/>
                </a:solidFill>
                <a:latin typeface="+mn-lt"/>
              </a:rPr>
              <a:t>домаќинства </a:t>
            </a:r>
            <a:endParaRPr lang="en-US" sz="900" b="1" dirty="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'12.2010-9.2021'!$GA$33</c:f>
              <c:strCache>
                <c:ptCount val="1"/>
                <c:pt idx="0">
                  <c:v>30.09.2021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22-4869-B089-33231722C7CE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22-4869-B089-33231722C7CE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22-4869-B089-33231722C7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mk-MK" baseline="0" dirty="0"/>
                      <a:t>Станбени кредити
 34 %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E22-4869-B089-33231722C7CE}"/>
                </c:ext>
              </c:extLst>
            </c:dLbl>
            <c:dLbl>
              <c:idx val="1"/>
              <c:layout>
                <c:manualLayout>
                  <c:x val="0.2146997825822835"/>
                  <c:y val="-0.167452421302975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533F63-4205-41C6-90D6-0C56E4879B86}" type="CATEGORYNAME">
                      <a:rPr lang="ru-RU"/>
                      <a:pPr>
                        <a:defRPr sz="1000"/>
                      </a:pPr>
                      <a:t>[CATEGORY NAME]</a:t>
                    </a:fld>
                    <a:r>
                      <a:rPr lang="ru-RU" baseline="0" dirty="0"/>
                      <a:t>
65 %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22828661981858"/>
                      <c:h val="0.31535249744722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22-4869-B089-33231722C7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850A9F-B34B-4085-BD68-6D9DF5A79470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0,15 %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E22-4869-B089-33231722C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'12.2010-9.2021'!$FZ$34:$FZ$36</c:f>
              <c:strCache>
                <c:ptCount val="3"/>
                <c:pt idx="0">
                  <c:v>Стамбени кредити</c:v>
                </c:pt>
                <c:pt idx="1">
                  <c:v>Картички и потрошувачки кредити</c:v>
                </c:pt>
                <c:pt idx="2">
                  <c:v>автомобилски кредити</c:v>
                </c:pt>
              </c:strCache>
            </c:strRef>
          </c:cat>
          <c:val>
            <c:numRef>
              <c:f>'12.2010-9.2021'!$GA$34:$GA$36</c:f>
              <c:numCache>
                <c:formatCode>0.0%</c:formatCode>
                <c:ptCount val="3"/>
                <c:pt idx="0" formatCode="0.00%">
                  <c:v>0.30889098450713698</c:v>
                </c:pt>
                <c:pt idx="1">
                  <c:v>0.67088072737990112</c:v>
                </c:pt>
                <c:pt idx="2" formatCode="0.00%">
                  <c:v>1.1669101711402723E-3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22-4869-B089-33231722C7C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'30.6.2023 (2)'!$AC$13</c:f>
              <c:strCache>
                <c:ptCount val="1"/>
                <c:pt idx="0">
                  <c:v>Кредити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'30.6.2023 (2)'!$AD$12:$AH$12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'30.6.2023 (2)'!$AD$13:$AH$13</c:f>
              <c:numCache>
                <c:formatCode>_(* #,##0_);_(* \(#,##0\);_(* "-"??_);_(@_)</c:formatCode>
                <c:ptCount val="5"/>
                <c:pt idx="0">
                  <c:v>411695.81000000011</c:v>
                </c:pt>
                <c:pt idx="1">
                  <c:v>422522.30700000003</c:v>
                </c:pt>
                <c:pt idx="2">
                  <c:v>419129.23300000007</c:v>
                </c:pt>
                <c:pt idx="3">
                  <c:v>430212.81300000008</c:v>
                </c:pt>
                <c:pt idx="4">
                  <c:v>432312.35000000003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C3-4DF1-B4F6-47AE63757FC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07929711"/>
        <c:axId val="1844270047"/>
      </c:lineChart>
      <c:catAx>
        <c:axId val="9079297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270047"/>
        <c:crosses val="autoZero"/>
        <c:auto val="1"/>
        <c:lblAlgn val="ctr"/>
        <c:lblOffset val="100"/>
        <c:noMultiLvlLbl val="0"/>
      </c:catAx>
      <c:valAx>
        <c:axId val="1844270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929711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002060"/>
                </a:solidFill>
              </a:rPr>
              <a:t>Структура на кредити</a:t>
            </a:r>
            <a:endParaRPr lang="en-US" sz="16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Sheet3!$A$12</c:f>
              <c:strCache>
                <c:ptCount val="1"/>
                <c:pt idx="0">
                  <c:v>нефинансиски друштва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Sheet3!$B$11:$F$11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Sheet3!$B$12:$F$12</c:f>
              <c:numCache>
                <c:formatCode>0.00%</c:formatCode>
                <c:ptCount val="5"/>
                <c:pt idx="0">
                  <c:v>0.47956807964598896</c:v>
                </c:pt>
                <c:pt idx="1">
                  <c:v>0.48573408930099393</c:v>
                </c:pt>
                <c:pt idx="2">
                  <c:v>0.483204374818685</c:v>
                </c:pt>
                <c:pt idx="3">
                  <c:v>0.48532974074856283</c:v>
                </c:pt>
                <c:pt idx="4">
                  <c:v>0.47974676180312681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2-4377-9DDF-7B75E2BE1450}"/>
            </c:ext>
          </c:extLst>
        </c:ser>
        <c:ser>
          <c:idx val="1"/>
          <c:order val="1"/>
          <c:tx>
            <c:strRef>
              <c:f>Sheet3!$A$13</c:f>
              <c:strCache>
                <c:ptCount val="1"/>
                <c:pt idx="0">
                  <c:v>домаќинства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Sheet3!$B$11:$F$11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Sheet3!$B$13:$F$13</c:f>
              <c:numCache>
                <c:formatCode>0.00%</c:formatCode>
                <c:ptCount val="5"/>
                <c:pt idx="0">
                  <c:v>0.50569422846445766</c:v>
                </c:pt>
                <c:pt idx="1">
                  <c:v>0.50017244178305587</c:v>
                </c:pt>
                <c:pt idx="2">
                  <c:v>0.51019147356872618</c:v>
                </c:pt>
                <c:pt idx="3">
                  <c:v>0.50848217763332848</c:v>
                </c:pt>
                <c:pt idx="4">
                  <c:v>0.51358094905223028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72-4377-9DDF-7B75E2BE145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90825344"/>
        <c:axId val="729066336"/>
      </c:barChart>
      <c:catAx>
        <c:axId val="2908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066336"/>
        <c:crosses val="autoZero"/>
        <c:auto val="1"/>
        <c:lblAlgn val="ctr"/>
        <c:lblOffset val="100"/>
        <c:noMultiLvlLbl val="0"/>
      </c:catAx>
      <c:valAx>
        <c:axId val="7290663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8253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mk-MK" sz="1600" b="0" i="0" u="none" strike="noStrike" kern="1200" cap="none" spc="0" normalizeH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Кредити според активност</a:t>
            </a:r>
            <a:endParaRPr lang="en-US" sz="1600" b="0" i="0" u="none" strike="noStrike" kern="1200" cap="none" spc="0" normalizeH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prstClr val="black">
                  <a:lumMod val="50000"/>
                  <a:lumOff val="50000"/>
                </a:prst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'Финансиски резултат'!$EO$20</c:f>
              <c:strCache>
                <c:ptCount val="1"/>
                <c:pt idx="0">
                  <c:v>09/2022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'Финансиски резултат'!$EN$21:$EN$26</c:f>
              <c:strCache>
                <c:ptCount val="6"/>
                <c:pt idx="0">
                  <c:v>индустрија</c:v>
                </c:pt>
                <c:pt idx="1">
                  <c:v>градежништво</c:v>
                </c:pt>
                <c:pt idx="2">
                  <c:v>снабдување со електрична енергија, гас, пареа и климатизација</c:v>
                </c:pt>
                <c:pt idx="3">
                  <c:v>трговија</c:v>
                </c:pt>
                <c:pt idx="4">
                  <c:v>транспорт, складирање, информации и комуникации </c:v>
                </c:pt>
                <c:pt idx="5">
                  <c:v>други</c:v>
                </c:pt>
              </c:strCache>
            </c:strRef>
          </c:cat>
          <c:val>
            <c:numRef>
              <c:f>'Финансиски резултат'!$EO$21:$EO$26</c:f>
              <c:numCache>
                <c:formatCode>_(* #,##0_);_(* \(#,##0\);_(* "-"??_);_(@_)</c:formatCode>
                <c:ptCount val="6"/>
                <c:pt idx="0">
                  <c:v>58988</c:v>
                </c:pt>
                <c:pt idx="1">
                  <c:v>40117</c:v>
                </c:pt>
                <c:pt idx="2">
                  <c:v>15772</c:v>
                </c:pt>
                <c:pt idx="3">
                  <c:v>77340</c:v>
                </c:pt>
                <c:pt idx="4">
                  <c:v>18933</c:v>
                </c:pt>
                <c:pt idx="5">
                  <c:v>44099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C-43B3-91B0-DD0C069D9EF7}"/>
            </c:ext>
          </c:extLst>
        </c:ser>
        <c:ser>
          <c:idx val="1"/>
          <c:order val="1"/>
          <c:tx>
            <c:strRef>
              <c:f>'Финансиски резултат'!$EP$20</c:f>
              <c:strCache>
                <c:ptCount val="1"/>
                <c:pt idx="0">
                  <c:v>12/2022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'Финансиски резултат'!$EN$21:$EN$26</c:f>
              <c:strCache>
                <c:ptCount val="6"/>
                <c:pt idx="0">
                  <c:v>индустрија</c:v>
                </c:pt>
                <c:pt idx="1">
                  <c:v>градежништво</c:v>
                </c:pt>
                <c:pt idx="2">
                  <c:v>снабдување со електрична енергија, гас, пареа и климатизација</c:v>
                </c:pt>
                <c:pt idx="3">
                  <c:v>трговија</c:v>
                </c:pt>
                <c:pt idx="4">
                  <c:v>транспорт, складирање, информации и комуникации </c:v>
                </c:pt>
                <c:pt idx="5">
                  <c:v>други</c:v>
                </c:pt>
              </c:strCache>
            </c:strRef>
          </c:cat>
          <c:val>
            <c:numRef>
              <c:f>'Финансиски резултат'!$EP$21:$EP$26</c:f>
              <c:numCache>
                <c:formatCode>_(* #,##0_);_(* \(#,##0\);_(* "-"??_);_(@_)</c:formatCode>
                <c:ptCount val="6"/>
                <c:pt idx="0">
                  <c:v>64130</c:v>
                </c:pt>
                <c:pt idx="1">
                  <c:v>40073</c:v>
                </c:pt>
                <c:pt idx="2">
                  <c:v>16233</c:v>
                </c:pt>
                <c:pt idx="3">
                  <c:v>81170</c:v>
                </c:pt>
                <c:pt idx="4">
                  <c:v>20337</c:v>
                </c:pt>
                <c:pt idx="5">
                  <c:v>44573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C-43B3-91B0-DD0C069D9EF7}"/>
            </c:ext>
          </c:extLst>
        </c:ser>
        <c:ser>
          <c:idx val="2"/>
          <c:order val="2"/>
          <c:tx>
            <c:strRef>
              <c:f>'Финансиски резултат'!$EQ$20</c:f>
              <c:strCache>
                <c:ptCount val="1"/>
                <c:pt idx="0">
                  <c:v>3/2023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'Финансиски резултат'!$EN$21:$EN$26</c:f>
              <c:strCache>
                <c:ptCount val="6"/>
                <c:pt idx="0">
                  <c:v>индустрија</c:v>
                </c:pt>
                <c:pt idx="1">
                  <c:v>градежништво</c:v>
                </c:pt>
                <c:pt idx="2">
                  <c:v>снабдување со електрична енергија, гас, пареа и климатизација</c:v>
                </c:pt>
                <c:pt idx="3">
                  <c:v>трговија</c:v>
                </c:pt>
                <c:pt idx="4">
                  <c:v>транспорт, складирање, информации и комуникации </c:v>
                </c:pt>
                <c:pt idx="5">
                  <c:v>други</c:v>
                </c:pt>
              </c:strCache>
            </c:strRef>
          </c:cat>
          <c:val>
            <c:numRef>
              <c:f>'Финансиски резултат'!$EQ$21:$EQ$26</c:f>
              <c:numCache>
                <c:formatCode>_(* #,##0_);_(* \(#,##0\);_(* "-"??_);_(@_)</c:formatCode>
                <c:ptCount val="6"/>
                <c:pt idx="0">
                  <c:v>63036</c:v>
                </c:pt>
                <c:pt idx="1">
                  <c:v>39959</c:v>
                </c:pt>
                <c:pt idx="2">
                  <c:v>15594</c:v>
                </c:pt>
                <c:pt idx="3">
                  <c:v>78841</c:v>
                </c:pt>
                <c:pt idx="4">
                  <c:v>21125</c:v>
                </c:pt>
                <c:pt idx="5">
                  <c:v>45495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C-43B3-91B0-DD0C069D9EF7}"/>
            </c:ext>
          </c:extLst>
        </c:ser>
        <c:ser>
          <c:idx val="3"/>
          <c:order val="3"/>
          <c:tx>
            <c:strRef>
              <c:f>'Финансиски резултат'!$ER$20</c:f>
              <c:strCache>
                <c:ptCount val="1"/>
                <c:pt idx="0">
                  <c:v>6/2023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'Финансиски резултат'!$EN$21:$EN$26</c:f>
              <c:strCache>
                <c:ptCount val="6"/>
                <c:pt idx="0">
                  <c:v>индустрија</c:v>
                </c:pt>
                <c:pt idx="1">
                  <c:v>градежништво</c:v>
                </c:pt>
                <c:pt idx="2">
                  <c:v>снабдување со електрична енергија, гас, пареа и климатизација</c:v>
                </c:pt>
                <c:pt idx="3">
                  <c:v>трговија</c:v>
                </c:pt>
                <c:pt idx="4">
                  <c:v>транспорт, складирање, информации и комуникации </c:v>
                </c:pt>
                <c:pt idx="5">
                  <c:v>други</c:v>
                </c:pt>
              </c:strCache>
            </c:strRef>
          </c:cat>
          <c:val>
            <c:numRef>
              <c:f>'Финансиски резултат'!$ER$21:$ER$26</c:f>
              <c:numCache>
                <c:formatCode>_(* #,##0_);_(* \(#,##0\);_(* "-"??_);_(@_)</c:formatCode>
                <c:ptCount val="6"/>
                <c:pt idx="0">
                  <c:v>63747</c:v>
                </c:pt>
                <c:pt idx="1">
                  <c:v>41136</c:v>
                </c:pt>
                <c:pt idx="2">
                  <c:v>19385</c:v>
                </c:pt>
                <c:pt idx="3">
                  <c:v>78829</c:v>
                </c:pt>
                <c:pt idx="4">
                  <c:v>21249</c:v>
                </c:pt>
                <c:pt idx="5">
                  <c:v>46672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2C-43B3-91B0-DD0C069D9EF7}"/>
            </c:ext>
          </c:extLst>
        </c:ser>
        <c:ser>
          <c:idx val="4"/>
          <c:order val="4"/>
          <c:tx>
            <c:strRef>
              <c:f>'Финансиски резултат'!$ES$20</c:f>
              <c:strCache>
                <c:ptCount val="1"/>
                <c:pt idx="0">
                  <c:v>9/2023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'Финансиски резултат'!$EN$21:$EN$26</c:f>
              <c:strCache>
                <c:ptCount val="6"/>
                <c:pt idx="0">
                  <c:v>индустрија</c:v>
                </c:pt>
                <c:pt idx="1">
                  <c:v>градежништво</c:v>
                </c:pt>
                <c:pt idx="2">
                  <c:v>снабдување со електрична енергија, гас, пареа и климатизација</c:v>
                </c:pt>
                <c:pt idx="3">
                  <c:v>трговија</c:v>
                </c:pt>
                <c:pt idx="4">
                  <c:v>транспорт, складирање, информации и комуникации </c:v>
                </c:pt>
                <c:pt idx="5">
                  <c:v>други</c:v>
                </c:pt>
              </c:strCache>
            </c:strRef>
          </c:cat>
          <c:val>
            <c:numRef>
              <c:f>'Финансиски резултат'!$ES$21:$ES$26</c:f>
              <c:numCache>
                <c:formatCode>_(* #,##0_);_(* \(#,##0\);_(* "-"??_);_(@_)</c:formatCode>
                <c:ptCount val="6"/>
                <c:pt idx="0">
                  <c:v>62931.89</c:v>
                </c:pt>
                <c:pt idx="1">
                  <c:v>41840.057999999997</c:v>
                </c:pt>
                <c:pt idx="2">
                  <c:v>20196.198</c:v>
                </c:pt>
                <c:pt idx="3">
                  <c:v>77252.623000000007</c:v>
                </c:pt>
                <c:pt idx="4">
                  <c:v>21187.358</c:v>
                </c:pt>
                <c:pt idx="5">
                  <c:v>44482.872999999985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2C-43B3-91B0-DD0C069D9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1046183583"/>
        <c:axId val="1093293631"/>
      </c:barChart>
      <c:catAx>
        <c:axId val="104618358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293631"/>
        <c:crosses val="autoZero"/>
        <c:auto val="1"/>
        <c:lblAlgn val="ctr"/>
        <c:lblOffset val="100"/>
        <c:noMultiLvlLbl val="0"/>
      </c:catAx>
      <c:valAx>
        <c:axId val="1093293631"/>
        <c:scaling>
          <c:orientation val="minMax"/>
        </c:scaling>
        <c:delete val="0"/>
        <c:axPos val="b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183583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5120297462817159E-2"/>
          <c:y val="0.89409667541557303"/>
          <c:w val="0.9469816272965879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100" b="0">
                <a:latin typeface="+mn-lt"/>
              </a:rPr>
              <a:t>нефункционални кредити (</a:t>
            </a:r>
            <a:r>
              <a:rPr lang="en-US" sz="1100" b="0">
                <a:latin typeface="+mn-lt"/>
              </a:rPr>
              <a:t>NPL)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Sheet1!$A$7</c:f>
              <c:strCache>
                <c:ptCount val="1"/>
                <c:pt idx="0">
                  <c:v>нефункционални кредити (NPL)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Sheet1!$B$7:$F$7</c:f>
              <c:numCache>
                <c:formatCode>0.00%</c:formatCode>
                <c:ptCount val="5"/>
                <c:pt idx="0">
                  <c:v>3.3099999999999997E-2</c:v>
                </c:pt>
                <c:pt idx="1">
                  <c:v>2.8899999999999999E-2</c:v>
                </c:pt>
                <c:pt idx="2">
                  <c:v>2.8500000000000001E-2</c:v>
                </c:pt>
                <c:pt idx="3">
                  <c:v>2.87E-2</c:v>
                </c:pt>
                <c:pt idx="4">
                  <c:v>2.8199999999999999E-2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8-4988-9801-FC4AD2370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735392"/>
        <c:axId val="962469840"/>
      </c:barChart>
      <c:lineChart>
        <c:grouping val="standard"/>
        <c:varyColors val="0"/>
        <c:ser>
          <c:idx val="2"/>
          <c:order val="1"/>
          <c:tx>
            <c:strRef>
              <c:f>Sheet1!$A$8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Sheet1!$B$8:$F$8</c:f>
              <c:numCache>
                <c:formatCode>0.00%</c:formatCode>
                <c:ptCount val="5"/>
                <c:pt idx="0">
                  <c:v>2.3E-2</c:v>
                </c:pt>
                <c:pt idx="1">
                  <c:v>2.2700000000000001E-2</c:v>
                </c:pt>
                <c:pt idx="2">
                  <c:v>2.24E-2</c:v>
                </c:pt>
                <c:pt idx="3">
                  <c:v>2.2599999999999999E-2</c:v>
                </c:pt>
                <c:pt idx="4">
                  <c:v>2.2700000000000001E-2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68-4988-9801-FC4AD2370E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735392"/>
        <c:axId val="962469840"/>
      </c:lineChart>
      <c:catAx>
        <c:axId val="5387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9840"/>
        <c:crosses val="autoZero"/>
        <c:auto val="1"/>
        <c:lblAlgn val="ctr"/>
        <c:lblOffset val="100"/>
        <c:noMultiLvlLbl val="0"/>
      </c:catAx>
      <c:valAx>
        <c:axId val="962469840"/>
        <c:scaling>
          <c:orientation val="minMax"/>
          <c:min val="2.0000000000000004E-2"/>
        </c:scaling>
        <c:delete val="1"/>
        <c:axPos val="l"/>
        <c:numFmt formatCode="0.00%" sourceLinked="1"/>
        <c:majorTickMark val="none"/>
        <c:minorTickMark val="none"/>
        <c:tickLblPos val="nextTo"/>
        <c:crossAx val="53873539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Sheet1!$A$66</c:f>
              <c:strCache>
                <c:ptCount val="1"/>
                <c:pt idx="0">
                  <c:v>покриеност на NPL со исправка на вредност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Sheet1!$B$65:$F$65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Sheet1!$B$66:$F$66</c:f>
              <c:numCache>
                <c:formatCode>0.00%</c:formatCode>
                <c:ptCount val="5"/>
                <c:pt idx="0">
                  <c:v>0.67610000000000003</c:v>
                </c:pt>
                <c:pt idx="1">
                  <c:v>0.69379999999999997</c:v>
                </c:pt>
                <c:pt idx="2">
                  <c:v>0.71099999999999997</c:v>
                </c:pt>
                <c:pt idx="3">
                  <c:v>0.70420000000000005</c:v>
                </c:pt>
                <c:pt idx="4">
                  <c:v>0.69430000000000003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2F-45B9-B8C3-27A7803E68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axId val="937344735"/>
        <c:axId val="1843252815"/>
      </c:barChart>
      <c:lineChart>
        <c:grouping val="standard"/>
        <c:varyColors val="0"/>
        <c:ser>
          <c:idx val="1"/>
          <c:order val="1"/>
          <c:tx>
            <c:strRef>
              <c:f>Sheet1!$A$67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Sheet1!$B$65:$F$65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Sheet1!$B$67:$F$67</c:f>
              <c:numCache>
                <c:formatCode>0.00%</c:formatCode>
                <c:ptCount val="5"/>
                <c:pt idx="0">
                  <c:v>0.42820000000000003</c:v>
                </c:pt>
                <c:pt idx="1">
                  <c:v>0.4194</c:v>
                </c:pt>
                <c:pt idx="2">
                  <c:v>0.42030000000000001</c:v>
                </c:pt>
                <c:pt idx="3">
                  <c:v>0.41110000000000002</c:v>
                </c:pt>
                <c:pt idx="4">
                  <c:v>0.40860000000000002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2F-45B9-B8C3-27A7803E6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344735"/>
        <c:axId val="1843252815"/>
      </c:lineChart>
      <c:catAx>
        <c:axId val="93734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252815"/>
        <c:crosses val="autoZero"/>
        <c:auto val="1"/>
        <c:lblAlgn val="ctr"/>
        <c:lblOffset val="100"/>
        <c:noMultiLvlLbl val="0"/>
      </c:catAx>
      <c:valAx>
        <c:axId val="1843252815"/>
        <c:scaling>
          <c:orientation val="minMax"/>
          <c:min val="0.30000000000000004"/>
        </c:scaling>
        <c:delete val="1"/>
        <c:axPos val="l"/>
        <c:numFmt formatCode="0.00%" sourceLinked="1"/>
        <c:majorTickMark val="none"/>
        <c:minorTickMark val="none"/>
        <c:tickLblPos val="nextTo"/>
        <c:crossAx val="937344735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100" b="1">
                <a:solidFill>
                  <a:srgbClr val="002060"/>
                </a:solidFill>
              </a:rPr>
              <a:t>Адекватност на капиталот</a:t>
            </a:r>
            <a:endParaRPr lang="en-US" sz="1100" b="1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Адекватност на капиталот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Sheet1!$B$12:$F$12</c:f>
              <c:numCache>
                <c:formatCode>0.00%</c:formatCode>
                <c:ptCount val="5"/>
                <c:pt idx="0">
                  <c:v>0.17710000000000001</c:v>
                </c:pt>
                <c:pt idx="1">
                  <c:v>0.1772</c:v>
                </c:pt>
                <c:pt idx="2">
                  <c:v>0.1804</c:v>
                </c:pt>
                <c:pt idx="3">
                  <c:v>0.18179999999999999</c:v>
                </c:pt>
                <c:pt idx="4">
                  <c:v>0.18360000000000001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A5-423B-A3F2-0D27F586BADC}"/>
            </c:ext>
          </c:extLst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Sheet1!$B$13:$F$13</c:f>
              <c:numCache>
                <c:formatCode>0.00%</c:formatCode>
                <c:ptCount val="5"/>
                <c:pt idx="0">
                  <c:v>0.1474</c:v>
                </c:pt>
                <c:pt idx="1">
                  <c:v>0.15379999999999999</c:v>
                </c:pt>
                <c:pt idx="2">
                  <c:v>0.15529999999999999</c:v>
                </c:pt>
                <c:pt idx="3">
                  <c:v>0.15720000000000001</c:v>
                </c:pt>
                <c:pt idx="4">
                  <c:v>0.15609999999999999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A5-423B-A3F2-0D27F586BA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84819983"/>
        <c:axId val="1198914543"/>
      </c:lineChart>
      <c:catAx>
        <c:axId val="1384819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914543"/>
        <c:crosses val="autoZero"/>
        <c:auto val="1"/>
        <c:lblAlgn val="ctr"/>
        <c:lblOffset val="100"/>
        <c:noMultiLvlLbl val="0"/>
      </c:catAx>
      <c:valAx>
        <c:axId val="1198914543"/>
        <c:scaling>
          <c:orientation val="minMax"/>
          <c:min val="0.13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81998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rgbClr val="FFFF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prstClr val="black">
                    <a:lumMod val="50000"/>
                    <a:lumOff val="50000"/>
                  </a:prstClr>
                </a:solidFill>
              </a:rPr>
              <a:t>СТРУКТУРА НА ИЗВОРИТЕ</a:t>
            </a:r>
            <a:endParaRPr lang="en-US" sz="16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Депозити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Sheet2!$B$5:$F$5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Sheet2!$B$6:$F$6</c:f>
              <c:numCache>
                <c:formatCode>0%</c:formatCode>
                <c:ptCount val="5"/>
                <c:pt idx="0">
                  <c:v>0.71449024428837471</c:v>
                </c:pt>
                <c:pt idx="1">
                  <c:v>0.72188730809420465</c:v>
                </c:pt>
                <c:pt idx="2">
                  <c:v>0.73</c:v>
                </c:pt>
                <c:pt idx="3">
                  <c:v>0.72930220581924299</c:v>
                </c:pt>
                <c:pt idx="4">
                  <c:v>0.73362470854190676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72-49D0-86AF-E79614AE36D9}"/>
            </c:ext>
          </c:extLst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Капитал и резерви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Sheet2!$B$5:$F$5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Sheet2!$B$7:$F$7</c:f>
              <c:numCache>
                <c:formatCode>0%</c:formatCode>
                <c:ptCount val="5"/>
                <c:pt idx="0">
                  <c:v>0.12587180641941648</c:v>
                </c:pt>
                <c:pt idx="1">
                  <c:v>0.12328883237974148</c:v>
                </c:pt>
                <c:pt idx="2">
                  <c:v>0.13</c:v>
                </c:pt>
                <c:pt idx="3">
                  <c:v>0.12835951134380455</c:v>
                </c:pt>
                <c:pt idx="4">
                  <c:v>0.13151811125209403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72-49D0-86AF-E79614AE36D9}"/>
            </c:ext>
          </c:extLst>
        </c:ser>
        <c:ser>
          <c:idx val="2"/>
          <c:order val="2"/>
          <c:tx>
            <c:strRef>
              <c:f>Sheet2!$A$8</c:f>
              <c:strCache>
                <c:ptCount val="1"/>
                <c:pt idx="0">
                  <c:v>Останата пасива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B0F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Sheet2!$B$5:$F$5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Sheet2!$B$8:$F$8</c:f>
              <c:numCache>
                <c:formatCode>0%</c:formatCode>
                <c:ptCount val="5"/>
                <c:pt idx="0">
                  <c:v>0.15963794929220881</c:v>
                </c:pt>
                <c:pt idx="1">
                  <c:v>0.15482385952605388</c:v>
                </c:pt>
                <c:pt idx="2">
                  <c:v>0.14000000000000001</c:v>
                </c:pt>
                <c:pt idx="3">
                  <c:v>0.14233828283695249</c:v>
                </c:pt>
                <c:pt idx="4">
                  <c:v>0.13485718020599924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72-49D0-86AF-E79614AE36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43561535"/>
        <c:axId val="1960683423"/>
      </c:barChart>
      <c:catAx>
        <c:axId val="18435615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683423"/>
        <c:crosses val="autoZero"/>
        <c:auto val="1"/>
        <c:lblAlgn val="ctr"/>
        <c:lblOffset val="100"/>
        <c:noMultiLvlLbl val="0"/>
      </c:catAx>
      <c:valAx>
        <c:axId val="1960683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56153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rgbClr val="FFFF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mk-MK" sz="1600" b="1" i="0" u="none" strike="noStrike" kern="1200" cap="none" spc="0" normalizeH="0" baseline="0" dirty="0">
                <a:solidFill>
                  <a:srgbClr val="002060"/>
                </a:solidFill>
                <a:effectLst/>
              </a:rPr>
              <a:t>Структура на депозити</a:t>
            </a:r>
            <a:endParaRPr lang="en-US" sz="1600" b="1" i="0" u="none" strike="noStrike" kern="1200" cap="none" spc="0" normalizeH="0" baseline="0" dirty="0">
              <a:solidFill>
                <a:srgbClr val="00206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none" spc="0" normalizeH="0" baseline="0">
              <a:solidFill>
                <a:prstClr val="black">
                  <a:lumMod val="50000"/>
                  <a:lumOff val="50000"/>
                </a:prst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'30.9.2023'!$D$21:$Q$21</c:f>
              <c:strCache>
                <c:ptCount val="14"/>
                <c:pt idx="0">
                  <c:v>НЕФИНАНСИСКИ ДРУШТВА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'30.9.2023'!$R$19:$V$19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'30.9.2023'!$R$21:$V$21</c:f>
              <c:numCache>
                <c:formatCode>#,##0</c:formatCode>
                <c:ptCount val="5"/>
                <c:pt idx="0">
                  <c:v>134734.50399999999</c:v>
                </c:pt>
                <c:pt idx="1">
                  <c:v>147832.28099999999</c:v>
                </c:pt>
                <c:pt idx="2">
                  <c:v>138935.27000000005</c:v>
                </c:pt>
                <c:pt idx="3">
                  <c:v>150250.01800000001</c:v>
                </c:pt>
                <c:pt idx="4">
                  <c:v>155949.17200000002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1-4467-9F62-E7B3267630C3}"/>
            </c:ext>
          </c:extLst>
        </c:ser>
        <c:ser>
          <c:idx val="2"/>
          <c:order val="2"/>
          <c:tx>
            <c:strRef>
              <c:f>'30.9.2023'!$D$22:$Q$22</c:f>
              <c:strCache>
                <c:ptCount val="14"/>
                <c:pt idx="0">
                  <c:v>ДОМАЌИНСТВА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'30.9.2023'!$R$19:$V$19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'30.9.2023'!$R$22:$V$22</c:f>
              <c:numCache>
                <c:formatCode>#,##0</c:formatCode>
                <c:ptCount val="5"/>
                <c:pt idx="0">
                  <c:v>317585.66800000001</c:v>
                </c:pt>
                <c:pt idx="1">
                  <c:v>328436.02899999998</c:v>
                </c:pt>
                <c:pt idx="2">
                  <c:v>331967.25099999999</c:v>
                </c:pt>
                <c:pt idx="3">
                  <c:v>340279.23300000001</c:v>
                </c:pt>
                <c:pt idx="4">
                  <c:v>340091.57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F1-4467-9F62-E7B32676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axId val="1610956623"/>
        <c:axId val="106028159"/>
      </c:barChart>
      <c:lineChart>
        <c:grouping val="standard"/>
        <c:varyColors val="0"/>
        <c:ser>
          <c:idx val="0"/>
          <c:order val="0"/>
          <c:tx>
            <c:strRef>
              <c:f>'30.9.2023'!$D$20:$Q$20</c:f>
              <c:strCache>
                <c:ptCount val="14"/>
                <c:pt idx="0">
                  <c:v>ВКУПНО</c:v>
                </c:pt>
              </c:strCache>
            </c:strRef>
          </c:tx>
          <c:spPr>
            <a:ln w="2222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'30.9.2023'!$R$19:$V$19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'30.9.2023'!$R$20:$V$20</c:f>
              <c:numCache>
                <c:formatCode>#,##0</c:formatCode>
                <c:ptCount val="5"/>
                <c:pt idx="0">
                  <c:v>469603.01400000002</c:v>
                </c:pt>
                <c:pt idx="1">
                  <c:v>493954.74599999998</c:v>
                </c:pt>
                <c:pt idx="2">
                  <c:v>490137.47700000013</c:v>
                </c:pt>
                <c:pt idx="3">
                  <c:v>509826.19200000004</c:v>
                </c:pt>
                <c:pt idx="4">
                  <c:v>516316.94799999997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F1-4467-9F62-E7B32676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0956623"/>
        <c:axId val="106028159"/>
      </c:lineChart>
      <c:catAx>
        <c:axId val="161095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28159"/>
        <c:crosses val="autoZero"/>
        <c:auto val="1"/>
        <c:lblAlgn val="ctr"/>
        <c:lblOffset val="100"/>
        <c:noMultiLvlLbl val="0"/>
      </c:catAx>
      <c:valAx>
        <c:axId val="106028159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109566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rgbClr val="FF99FF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остварено ниво на </a:t>
            </a:r>
            <a:r>
              <a:rPr lang="ru-RU" sz="1100" b="1" i="0" u="none" strike="noStrike" kern="1200" cap="none" spc="0" normalizeH="0" baseline="0" dirty="0">
                <a:solidFill>
                  <a:srgbClr val="FF99CC"/>
                </a:solidFill>
              </a:rPr>
              <a:t>инфлација </a:t>
            </a:r>
          </a:p>
          <a:p>
            <a:pPr algn="r">
              <a:defRPr/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просек,на кумулативна основа (CPI) РС </a:t>
            </a:r>
          </a:p>
          <a:p>
            <a:pPr algn="r">
              <a:defRPr/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Македонија</a:t>
            </a:r>
            <a:r>
              <a:rPr lang="en-GB" sz="1100" b="1" i="0" u="none" strike="noStrike" kern="1200" cap="none" spc="0" normalizeH="0" baseline="0" dirty="0">
                <a:solidFill>
                  <a:srgbClr val="002060"/>
                </a:solidFill>
              </a:rPr>
              <a:t> vs </a:t>
            </a: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</a:rPr>
              <a:t>ЕУ</a:t>
            </a:r>
            <a:endParaRPr lang="en-US" sz="1100" b="1" i="0" u="none" strike="noStrike" kern="1200" cap="none" spc="0" normalizeH="0" baseline="0" dirty="0">
              <a:solidFill>
                <a:prstClr val="black">
                  <a:lumMod val="50000"/>
                  <a:lumOff val="50000"/>
                </a:prstClr>
              </a:solidFill>
            </a:endParaRPr>
          </a:p>
        </c:rich>
      </c:tx>
      <c:layout>
        <c:manualLayout>
          <c:xMode val="edge"/>
          <c:yMode val="edge"/>
          <c:x val="0.65351318914948409"/>
          <c:y val="3.2514751628087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инфлација!$B$45</c:f>
              <c:strCache>
                <c:ptCount val="1"/>
                <c:pt idx="0">
                  <c:v>Consumer Price Index (CPI) Македонија</c:v>
                </c:pt>
              </c:strCache>
            </c:strRef>
          </c:tx>
          <c:spPr>
            <a:ln w="22225" cap="rnd">
              <a:solidFill>
                <a:srgbClr val="FF99C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инфлација!$C$45:$L$45</c:f>
              <c:numCache>
                <c:formatCode>0.0%</c:formatCode>
                <c:ptCount val="10"/>
                <c:pt idx="0">
                  <c:v>0.14199999999999999</c:v>
                </c:pt>
                <c:pt idx="1">
                  <c:v>0.17100000000000001</c:v>
                </c:pt>
                <c:pt idx="2">
                  <c:v>0.16700000000000001</c:v>
                </c:pt>
                <c:pt idx="3">
                  <c:v>0.161</c:v>
                </c:pt>
                <c:pt idx="4">
                  <c:v>0.161</c:v>
                </c:pt>
                <c:pt idx="5">
                  <c:v>0.161</c:v>
                </c:pt>
                <c:pt idx="6">
                  <c:v>0.13600000000000001</c:v>
                </c:pt>
                <c:pt idx="7">
                  <c:v>0.13600000000000001</c:v>
                </c:pt>
                <c:pt idx="8">
                  <c:v>0.13600000000000001</c:v>
                </c:pt>
                <c:pt idx="9">
                  <c:v>0.115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42-4127-A6FD-BB565B72E4F3}"/>
            </c:ext>
          </c:extLst>
        </c:ser>
        <c:ser>
          <c:idx val="1"/>
          <c:order val="1"/>
          <c:tx>
            <c:strRef>
              <c:f>инфлација!$B$46</c:f>
              <c:strCache>
                <c:ptCount val="1"/>
                <c:pt idx="0">
                  <c:v>Ноември'23 Основно сценарио НБРМ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инфлација!$C$46:$L$46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42-4127-A6FD-BB565B72E4F3}"/>
            </c:ext>
          </c:extLst>
        </c:ser>
        <c:ser>
          <c:idx val="2"/>
          <c:order val="2"/>
          <c:tx>
            <c:strRef>
              <c:f>инфлација!$B$47</c:f>
              <c:strCache>
                <c:ptCount val="1"/>
                <c:pt idx="0">
                  <c:v>март'23 Основно сценарио НБРМ</c:v>
                </c:pt>
              </c:strCache>
            </c:strRef>
          </c:tx>
          <c:spPr>
            <a:ln w="2222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инфлација!$C$47:$L$47</c:f>
              <c:numCache>
                <c:formatCode>General</c:formatCode>
                <c:ptCount val="10"/>
                <c:pt idx="3" formatCode="0.0%">
                  <c:v>0.09</c:v>
                </c:pt>
                <c:pt idx="4" formatCode="0.0%">
                  <c:v>0.09</c:v>
                </c:pt>
                <c:pt idx="5" formatCode="0.0%">
                  <c:v>0.09</c:v>
                </c:pt>
                <c:pt idx="6" formatCode="0.0%">
                  <c:v>0.09</c:v>
                </c:pt>
                <c:pt idx="7" formatCode="0.0%">
                  <c:v>0.09</c:v>
                </c:pt>
                <c:pt idx="8" formatCode="0.0%">
                  <c:v>0.09</c:v>
                </c:pt>
                <c:pt idx="9" formatCode="0.0%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42-4127-A6FD-BB565B72E4F3}"/>
            </c:ext>
          </c:extLst>
        </c:ser>
        <c:ser>
          <c:idx val="3"/>
          <c:order val="3"/>
          <c:tx>
            <c:strRef>
              <c:f>инфлација!$B$48</c:f>
              <c:strCache>
                <c:ptCount val="1"/>
                <c:pt idx="0">
                  <c:v>октомври ММФ проекци за инфлација за Македонија 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инфлација!$C$48:$L$48</c:f>
            </c:numRef>
          </c:val>
          <c:smooth val="0"/>
          <c:extLst>
            <c:ext xmlns:c16="http://schemas.microsoft.com/office/drawing/2014/chart" uri="{C3380CC4-5D6E-409C-BE32-E72D297353CC}">
              <c16:uniqueId val="{00000003-9842-4127-A6FD-BB565B72E4F3}"/>
            </c:ext>
          </c:extLst>
        </c:ser>
        <c:ser>
          <c:idx val="4"/>
          <c:order val="4"/>
          <c:tx>
            <c:strRef>
              <c:f>инфлација!$B$49</c:f>
              <c:strCache>
                <c:ptCount val="1"/>
                <c:pt idx="0">
                  <c:v>октомври Светска банка проекции за инфлација за Македонија 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инфлација!$C$49:$L$49</c:f>
            </c:numRef>
          </c:val>
          <c:smooth val="0"/>
          <c:extLst>
            <c:ext xmlns:c16="http://schemas.microsoft.com/office/drawing/2014/chart" uri="{C3380CC4-5D6E-409C-BE32-E72D297353CC}">
              <c16:uniqueId val="{00000004-9842-4127-A6FD-BB565B72E4F3}"/>
            </c:ext>
          </c:extLst>
        </c:ser>
        <c:ser>
          <c:idx val="5"/>
          <c:order val="5"/>
          <c:tx>
            <c:strRef>
              <c:f>инфлација!$B$50</c:f>
              <c:strCache>
                <c:ptCount val="1"/>
                <c:pt idx="0">
                  <c:v>март/2023 Светска банка проекции за инфлација за Македонија 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инфлација!$C$50:$L$50</c:f>
            </c:numRef>
          </c:val>
          <c:smooth val="0"/>
          <c:extLst>
            <c:ext xmlns:c16="http://schemas.microsoft.com/office/drawing/2014/chart" uri="{C3380CC4-5D6E-409C-BE32-E72D297353CC}">
              <c16:uniqueId val="{00000005-9842-4127-A6FD-BB565B72E4F3}"/>
            </c:ext>
          </c:extLst>
        </c:ser>
        <c:ser>
          <c:idx val="6"/>
          <c:order val="6"/>
          <c:tx>
            <c:strRef>
              <c:f>инфлација!$B$51</c:f>
              <c:strCache>
                <c:ptCount val="1"/>
                <c:pt idx="0">
                  <c:v>ноември Европска Комисија проекции за инфлација за Македонија 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инфлација!$C$51:$L$51</c:f>
            </c:numRef>
          </c:val>
          <c:smooth val="0"/>
          <c:extLst>
            <c:ext xmlns:c16="http://schemas.microsoft.com/office/drawing/2014/chart" uri="{C3380CC4-5D6E-409C-BE32-E72D297353CC}">
              <c16:uniqueId val="{00000006-9842-4127-A6FD-BB565B72E4F3}"/>
            </c:ext>
          </c:extLst>
        </c:ser>
        <c:ser>
          <c:idx val="7"/>
          <c:order val="7"/>
          <c:tx>
            <c:strRef>
              <c:f>инфлација!$B$52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инфлација!$C$44:$L$44</c:f>
              <c:strCache>
                <c:ptCount val="10"/>
                <c:pt idx="0">
                  <c:v>12/2022</c:v>
                </c:pt>
                <c:pt idx="1">
                  <c:v>01/2023</c:v>
                </c:pt>
                <c:pt idx="2">
                  <c:v>02/2023</c:v>
                </c:pt>
                <c:pt idx="3">
                  <c:v>3/2023</c:v>
                </c:pt>
                <c:pt idx="4">
                  <c:v>4/2023</c:v>
                </c:pt>
                <c:pt idx="5">
                  <c:v>5/2023</c:v>
                </c:pt>
                <c:pt idx="6">
                  <c:v>6/2023</c:v>
                </c:pt>
                <c:pt idx="7">
                  <c:v>7/2023</c:v>
                </c:pt>
                <c:pt idx="8">
                  <c:v>8/2023</c:v>
                </c:pt>
                <c:pt idx="9">
                  <c:v>9/2023</c:v>
                </c:pt>
              </c:strCache>
            </c:strRef>
          </c:cat>
          <c:val>
            <c:numRef>
              <c:f>инфлација!$C$52:$L$52</c:f>
              <c:numCache>
                <c:formatCode>0.0%</c:formatCode>
                <c:ptCount val="10"/>
                <c:pt idx="0">
                  <c:v>9.1999999999999998E-2</c:v>
                </c:pt>
                <c:pt idx="1">
                  <c:v>8.5999999999999993E-2</c:v>
                </c:pt>
                <c:pt idx="2">
                  <c:v>8.5000000000000006E-2</c:v>
                </c:pt>
                <c:pt idx="3">
                  <c:v>6.9000000000000006E-2</c:v>
                </c:pt>
                <c:pt idx="4">
                  <c:v>7.0000000000000007E-2</c:v>
                </c:pt>
                <c:pt idx="5">
                  <c:v>6.0999999999999999E-2</c:v>
                </c:pt>
                <c:pt idx="6">
                  <c:v>5.5E-2</c:v>
                </c:pt>
                <c:pt idx="7">
                  <c:v>5.2999999999999999E-2</c:v>
                </c:pt>
                <c:pt idx="8">
                  <c:v>5.1999999999999998E-2</c:v>
                </c:pt>
                <c:pt idx="9">
                  <c:v>4.2999999999999997E-2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842-4127-A6FD-BB565B72E4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4437536"/>
        <c:axId val="507124288"/>
      </c:lineChart>
      <c:catAx>
        <c:axId val="4344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124288"/>
        <c:crosses val="autoZero"/>
        <c:auto val="1"/>
        <c:lblAlgn val="ctr"/>
        <c:lblOffset val="100"/>
        <c:noMultiLvlLbl val="0"/>
      </c:catAx>
      <c:valAx>
        <c:axId val="50712428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437536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rgbClr val="002060"/>
                </a:solidFill>
                <a:latin typeface="+mn-lt"/>
                <a:ea typeface="+mj-ea"/>
                <a:cs typeface="+mj-cs"/>
              </a:defRPr>
            </a:pPr>
            <a:r>
              <a:rPr lang="mk-MK" sz="1100">
                <a:solidFill>
                  <a:srgbClr val="002060"/>
                </a:solidFill>
                <a:latin typeface="+mn-lt"/>
              </a:rPr>
              <a:t>Нето каматен приход / Вкупни редовни приходи</a:t>
            </a:r>
            <a:endParaRPr lang="en-US" sz="1100">
              <a:solidFill>
                <a:srgbClr val="002060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rgbClr val="002060"/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ВРП'!$BS$5:$BW$5</c:f>
            </c:numRef>
          </c:val>
          <c:extLst>
            <c:ext xmlns:c16="http://schemas.microsoft.com/office/drawing/2014/chart" uri="{C3380CC4-5D6E-409C-BE32-E72D297353CC}">
              <c16:uniqueId val="{00000000-054B-4E9A-BBEF-43F4C8F92BB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ВРП'!$BS$6:$BW$6</c:f>
            </c:numRef>
          </c:val>
          <c:extLst>
            <c:ext xmlns:c16="http://schemas.microsoft.com/office/drawing/2014/chart" uri="{C3380CC4-5D6E-409C-BE32-E72D297353CC}">
              <c16:uniqueId val="{00000001-054B-4E9A-BBEF-43F4C8F92BB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'НКП  ВРП'!$BS$4:$BW$4</c:f>
              <c:strCache>
                <c:ptCount val="5"/>
                <c:pt idx="0">
                  <c:v>3/2022</c:v>
                </c:pt>
                <c:pt idx="1">
                  <c:v>6/2022</c:v>
                </c:pt>
                <c:pt idx="2">
                  <c:v>9/2022</c:v>
                </c:pt>
                <c:pt idx="3">
                  <c:v>12/2022</c:v>
                </c:pt>
                <c:pt idx="4">
                  <c:v>3/2023</c:v>
                </c:pt>
              </c:strCache>
            </c:strRef>
          </c:cat>
          <c:val>
            <c:numRef>
              <c:f>'НКП  ВРП'!$BS$7:$BW$7</c:f>
            </c:numRef>
          </c:val>
          <c:extLst>
            <c:ext xmlns:c16="http://schemas.microsoft.com/office/drawing/2014/chart" uri="{C3380CC4-5D6E-409C-BE32-E72D297353CC}">
              <c16:uniqueId val="{00000002-054B-4E9A-BBEF-43F4C8F92B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449304432"/>
        <c:axId val="1449305872"/>
      </c:barChart>
      <c:catAx>
        <c:axId val="14493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5872"/>
        <c:crosses val="autoZero"/>
        <c:auto val="1"/>
        <c:lblAlgn val="ctr"/>
        <c:lblOffset val="100"/>
        <c:noMultiLvlLbl val="0"/>
      </c:catAx>
      <c:valAx>
        <c:axId val="144930587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9304432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</a:rPr>
              <a:t>Стапка на поврат на просечната актива (</a:t>
            </a:r>
            <a:r>
              <a:rPr lang="en-GB" sz="1100" b="1" i="0" u="none" strike="noStrike" kern="1200" cap="none" spc="0" normalizeH="0" baseline="0" dirty="0">
                <a:solidFill>
                  <a:srgbClr val="002060"/>
                </a:solidFill>
              </a:rPr>
              <a:t>ROAA)</a:t>
            </a:r>
            <a:endParaRPr lang="en-US" sz="1100" b="1" i="0" u="none" strike="noStrike" kern="1200" cap="none" spc="0" normalizeH="0" baseline="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Sheet1!$B$14:$F$14</c:f>
              <c:numCache>
                <c:formatCode>0.00%</c:formatCode>
                <c:ptCount val="5"/>
                <c:pt idx="0">
                  <c:v>1.66E-2</c:v>
                </c:pt>
                <c:pt idx="1">
                  <c:v>1.46E-2</c:v>
                </c:pt>
                <c:pt idx="2">
                  <c:v>2.23E-2</c:v>
                </c:pt>
                <c:pt idx="3">
                  <c:v>2.1499999999999998E-2</c:v>
                </c:pt>
                <c:pt idx="4">
                  <c:v>2.3300000000000001E-2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8-42E0-B9A7-880B7D2647C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84841327"/>
        <c:axId val="527915200"/>
      </c:barChart>
      <c:lineChart>
        <c:grouping val="standard"/>
        <c:varyColors val="0"/>
        <c:ser>
          <c:idx val="1"/>
          <c:order val="1"/>
          <c:tx>
            <c:strRef>
              <c:f>Sheet1!$A$15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99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Sheet1!$B$15:$F$15</c:f>
              <c:numCache>
                <c:formatCode>0.00%</c:formatCode>
                <c:ptCount val="5"/>
                <c:pt idx="0">
                  <c:v>4.4000000000000003E-3</c:v>
                </c:pt>
                <c:pt idx="1">
                  <c:v>4.8999999999999998E-3</c:v>
                </c:pt>
                <c:pt idx="2">
                  <c:v>6.1999999999999998E-3</c:v>
                </c:pt>
                <c:pt idx="3">
                  <c:v>6.4999999999999997E-3</c:v>
                </c:pt>
                <c:pt idx="4">
                  <c:v>6.4999999999999997E-3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68-42E0-B9A7-880B7D26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4841327"/>
        <c:axId val="527915200"/>
      </c:lineChart>
      <c:catAx>
        <c:axId val="1384841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915200"/>
        <c:crosses val="autoZero"/>
        <c:auto val="1"/>
        <c:lblAlgn val="ctr"/>
        <c:lblOffset val="100"/>
        <c:noMultiLvlLbl val="0"/>
      </c:catAx>
      <c:valAx>
        <c:axId val="52791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84132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j-ea"/>
                <a:cs typeface="+mj-cs"/>
              </a:defRPr>
            </a:pPr>
            <a:r>
              <a:rPr lang="ru-RU" sz="1100" b="1" i="0" u="none" strike="noStrike" kern="1200" cap="none" spc="0" normalizeH="0" baseline="0" dirty="0">
                <a:solidFill>
                  <a:srgbClr val="002060"/>
                </a:solidFill>
                <a:effectLst/>
              </a:rPr>
              <a:t>Стапка на поврат на просечниот капитал (ROAE)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100" b="0" i="0" u="none" strike="noStrike" kern="1200" cap="none" spc="0" normalizeH="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Sheet1!$B$16:$F$16</c:f>
              <c:numCache>
                <c:formatCode>0.00%</c:formatCode>
                <c:ptCount val="5"/>
                <c:pt idx="0">
                  <c:v>0.13719999999999999</c:v>
                </c:pt>
                <c:pt idx="1">
                  <c:v>0.12239999999999999</c:v>
                </c:pt>
                <c:pt idx="2">
                  <c:v>0.17580000000000001</c:v>
                </c:pt>
                <c:pt idx="3">
                  <c:v>0.17050000000000001</c:v>
                </c:pt>
                <c:pt idx="4">
                  <c:v>0.1827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C-41E6-8E9C-18D69CD05B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0571695"/>
        <c:axId val="535620944"/>
      </c:barChart>
      <c:lineChart>
        <c:grouping val="standard"/>
        <c:varyColors val="0"/>
        <c:ser>
          <c:idx val="1"/>
          <c:order val="1"/>
          <c:tx>
            <c:strRef>
              <c:f>Sheet1!$A$17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99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Sheet1!$B$17:$F$17</c:f>
              <c:numCache>
                <c:formatCode>0.00%</c:formatCode>
                <c:ptCount val="5"/>
                <c:pt idx="0">
                  <c:v>7.5499999999999998E-2</c:v>
                </c:pt>
                <c:pt idx="1">
                  <c:v>7.6799999999999993E-2</c:v>
                </c:pt>
                <c:pt idx="2">
                  <c:v>9.5600000000000004E-2</c:v>
                </c:pt>
                <c:pt idx="3">
                  <c:v>0.1004</c:v>
                </c:pt>
                <c:pt idx="4">
                  <c:v>0.10009999999999999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7C-41E6-8E9C-18D69CD05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0571695"/>
        <c:axId val="535620944"/>
      </c:lineChart>
      <c:catAx>
        <c:axId val="21305716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20944"/>
        <c:crosses val="autoZero"/>
        <c:auto val="1"/>
        <c:lblAlgn val="ctr"/>
        <c:lblOffset val="100"/>
        <c:noMultiLvlLbl val="0"/>
      </c:catAx>
      <c:valAx>
        <c:axId val="53562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5716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100" b="1" i="0" u="none" strike="noStrike" kern="1200" cap="none" spc="0" normalizeH="0" baseline="0" dirty="0">
                <a:solidFill>
                  <a:srgbClr val="002060"/>
                </a:solidFill>
              </a:rPr>
              <a:t>Оперативни трошоци / Вкупни редовни приходи </a:t>
            </a:r>
          </a:p>
          <a:p>
            <a:pPr>
              <a:defRPr sz="1100" b="0">
                <a:latin typeface="+mn-lt"/>
              </a:defRPr>
            </a:pPr>
            <a:r>
              <a:rPr lang="en-US" sz="1100" b="1" i="0" u="none" strike="noStrike" kern="1200" cap="none" spc="0" normalizeH="0" baseline="0" dirty="0">
                <a:solidFill>
                  <a:srgbClr val="002060"/>
                </a:solidFill>
              </a:rPr>
              <a:t>Cost-to-income ratio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Sheet1!$A$18</c:f>
              <c:strCache>
                <c:ptCount val="1"/>
                <c:pt idx="0">
                  <c:v>Cost-to-income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Sheet1!$B$18:$F$18</c:f>
              <c:numCache>
                <c:formatCode>0.00%</c:formatCode>
                <c:ptCount val="5"/>
                <c:pt idx="0">
                  <c:v>0.47899999999999998</c:v>
                </c:pt>
                <c:pt idx="1">
                  <c:v>0.47799999999999998</c:v>
                </c:pt>
                <c:pt idx="2">
                  <c:v>0.43209999999999998</c:v>
                </c:pt>
                <c:pt idx="3">
                  <c:v>0.43690000000000001</c:v>
                </c:pt>
                <c:pt idx="4">
                  <c:v>0.42430000000000001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A-424C-8362-A2333A124F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4456992"/>
        <c:axId val="527911840"/>
      </c:barChart>
      <c:lineChart>
        <c:grouping val="standard"/>
        <c:varyColors val="0"/>
        <c:ser>
          <c:idx val="1"/>
          <c:order val="1"/>
          <c:tx>
            <c:strRef>
              <c:f>Sheet1!$A$19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99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Sheet1!$B$2:$E$2</c:f>
              <c:strCache>
                <c:ptCount val="4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</c:strCache>
            </c:strRef>
          </c:cat>
          <c:val>
            <c:numRef>
              <c:f>Sheet1!$B$19:$F$19</c:f>
              <c:numCache>
                <c:formatCode>0.00%</c:formatCode>
                <c:ptCount val="5"/>
                <c:pt idx="0">
                  <c:v>0.61429999999999996</c:v>
                </c:pt>
                <c:pt idx="1">
                  <c:v>0.6119</c:v>
                </c:pt>
                <c:pt idx="2">
                  <c:v>0.60360000000000003</c:v>
                </c:pt>
                <c:pt idx="3">
                  <c:v>0.57320000000000004</c:v>
                </c:pt>
                <c:pt idx="4">
                  <c:v>0.55959999999999999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CA-424C-8362-A2333A124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456992"/>
        <c:axId val="527911840"/>
      </c:lineChart>
      <c:catAx>
        <c:axId val="954456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911840"/>
        <c:crosses val="autoZero"/>
        <c:auto val="1"/>
        <c:lblAlgn val="ctr"/>
        <c:lblOffset val="100"/>
        <c:noMultiLvlLbl val="0"/>
      </c:catAx>
      <c:valAx>
        <c:axId val="527911840"/>
        <c:scaling>
          <c:orientation val="minMax"/>
          <c:max val="0.70000000000000007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4569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Net interest income / operating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Sheet1!$B$20:$F$20</c:f>
              <c:numCache>
                <c:formatCode>0.00%</c:formatCode>
                <c:ptCount val="5"/>
                <c:pt idx="0">
                  <c:v>0.61899999999999999</c:v>
                </c:pt>
                <c:pt idx="1">
                  <c:v>0.62619999999999998</c:v>
                </c:pt>
                <c:pt idx="2">
                  <c:v>0.70399999999999996</c:v>
                </c:pt>
                <c:pt idx="3">
                  <c:v>0.70150000000000001</c:v>
                </c:pt>
                <c:pt idx="4">
                  <c:v>0.70720000000000005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9-4C12-925A-F557D4129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032624"/>
        <c:axId val="1308415312"/>
      </c:barChart>
      <c:lineChart>
        <c:grouping val="standard"/>
        <c:varyColors val="0"/>
        <c:ser>
          <c:idx val="1"/>
          <c:order val="1"/>
          <c:tx>
            <c:strRef>
              <c:f>Sheet1!$A$21</c:f>
              <c:strCache>
                <c:ptCount val="1"/>
                <c:pt idx="0">
                  <c:v>EU</c:v>
                </c:pt>
              </c:strCache>
            </c:strRef>
          </c:tx>
          <c:spPr>
            <a:ln w="3810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99CC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Sheet1!$B$21:$F$21</c:f>
              <c:numCache>
                <c:formatCode>0.00%</c:formatCode>
                <c:ptCount val="5"/>
                <c:pt idx="0">
                  <c:v>0.55020000000000002</c:v>
                </c:pt>
                <c:pt idx="1">
                  <c:v>0.56459999999999999</c:v>
                </c:pt>
                <c:pt idx="2">
                  <c:v>0.58709999999999996</c:v>
                </c:pt>
                <c:pt idx="3">
                  <c:v>0.59499999999999997</c:v>
                </c:pt>
                <c:pt idx="4">
                  <c:v>0.60560000000000003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E9-4C12-925A-F557D41296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70032624"/>
        <c:axId val="1308415312"/>
      </c:lineChart>
      <c:catAx>
        <c:axId val="137003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415312"/>
        <c:crosses val="autoZero"/>
        <c:auto val="1"/>
        <c:lblAlgn val="ctr"/>
        <c:lblOffset val="100"/>
        <c:noMultiLvlLbl val="0"/>
      </c:catAx>
      <c:valAx>
        <c:axId val="1308415312"/>
        <c:scaling>
          <c:orientation val="minMax"/>
          <c:min val="0.4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03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30-4A6A-A124-B1420F536094}"/>
              </c:ext>
            </c:extLst>
          </c:dPt>
          <c:dPt>
            <c:idx val="1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30-4A6A-A124-B1420F536094}"/>
              </c:ext>
            </c:extLst>
          </c:dPt>
          <c:dPt>
            <c:idx val="2"/>
            <c:bubble3D val="0"/>
            <c:spPr>
              <a:solidFill>
                <a:schemeClr val="accent5">
                  <a:shade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30-4A6A-A124-B1420F536094}"/>
              </c:ext>
            </c:extLst>
          </c:dPt>
          <c:dPt>
            <c:idx val="3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30-4A6A-A124-B1420F5360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30-4A6A-A124-B1420F536094}"/>
              </c:ext>
            </c:extLst>
          </c:dPt>
          <c:dPt>
            <c:idx val="5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830-4A6A-A124-B1420F536094}"/>
              </c:ext>
            </c:extLst>
          </c:dPt>
          <c:dPt>
            <c:idx val="6"/>
            <c:bubble3D val="0"/>
            <c:spPr>
              <a:solidFill>
                <a:schemeClr val="accent5">
                  <a:tint val="7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830-4A6A-A124-B1420F536094}"/>
              </c:ext>
            </c:extLst>
          </c:dPt>
          <c:dPt>
            <c:idx val="7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830-4A6A-A124-B1420F536094}"/>
              </c:ext>
            </c:extLst>
          </c:dPt>
          <c:dPt>
            <c:idx val="8"/>
            <c:bubble3D val="0"/>
            <c:spPr>
              <a:solidFill>
                <a:schemeClr val="accent5">
                  <a:tint val="4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830-4A6A-A124-B1420F53609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58D16C-3B9C-4A5B-AA5F-2EEAF9CC35A6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30-4A6A-A124-B1420F53609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877C05-B8ED-4AE3-B628-37C306AFADF2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30-4A6A-A124-B1420F536094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007926-ED47-4668-9F0A-C28ABED8E578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30-4A6A-A124-B1420F536094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C54B34-75BF-40D1-9134-96DF87B4EB2B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30-4A6A-A124-B1420F536094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E04A7A-113F-4ECB-BA0C-078405406E1C}" type="CATEGORYNAME">
                      <a:rPr lang="mk-MK" b="1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="1" baseline="0" dirty="0"/>
                      <a:t>
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30-4A6A-A124-B1420F536094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D1BAE5-9BFA-47BF-B48C-7022A50FC91E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830-4A6A-A124-B1420F53609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830-4A6A-A124-B1420F536094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C36B1B-0444-4CAB-B324-56908A90B0BA}" type="CATEGORYNAME">
                      <a:rPr lang="mk-MK"/>
                      <a:pPr>
                        <a:defRPr sz="1100"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mk-MK" baseline="0" dirty="0"/>
                      <a:t>
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30-4A6A-A124-B1420F536094}"/>
                </c:ext>
              </c:extLst>
            </c:dLbl>
            <c:dLbl>
              <c:idx val="8"/>
              <c:layout>
                <c:manualLayout>
                  <c:x val="4.166666666666666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30-4A6A-A124-B1420F53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Грција</c:v>
                </c:pt>
                <c:pt idx="1">
                  <c:v>Словенија</c:v>
                </c:pt>
                <c:pt idx="2">
                  <c:v>Австрија</c:v>
                </c:pt>
                <c:pt idx="3">
                  <c:v>Германија</c:v>
                </c:pt>
                <c:pt idx="4">
                  <c:v>Турција</c:v>
                </c:pt>
                <c:pt idx="5">
                  <c:v>Бугарија</c:v>
                </c:pt>
                <c:pt idx="6">
                  <c:v>Швајцарија</c:v>
                </c:pt>
                <c:pt idx="7">
                  <c:v>домашни акционери</c:v>
                </c:pt>
                <c:pt idx="8">
                  <c:v>државна сопственост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>
                  <c:v>24.9</c:v>
                </c:pt>
                <c:pt idx="1">
                  <c:v>16.3</c:v>
                </c:pt>
                <c:pt idx="2">
                  <c:v>10.6</c:v>
                </c:pt>
                <c:pt idx="3">
                  <c:v>3.7</c:v>
                </c:pt>
                <c:pt idx="4">
                  <c:v>13.6</c:v>
                </c:pt>
                <c:pt idx="5">
                  <c:v>6</c:v>
                </c:pt>
                <c:pt idx="6">
                  <c:v>0.8</c:v>
                </c:pt>
                <c:pt idx="7">
                  <c:v>20.399999999999999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30-4A6A-A124-B1420F53609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ru-RU" sz="1100" b="1" i="0" u="none" strike="noStrike" kern="1200" baseline="0" dirty="0">
                <a:solidFill>
                  <a:srgbClr val="44546A"/>
                </a:solidFill>
                <a:latin typeface="+mn-lt"/>
              </a:rPr>
              <a:t>У</a:t>
            </a:r>
            <a:r>
              <a:rPr lang="mk-MK" sz="1100" b="1" i="0" u="none" strike="noStrike" kern="1200" baseline="0" dirty="0">
                <a:solidFill>
                  <a:srgbClr val="44546A"/>
                </a:solidFill>
                <a:latin typeface="+mn-lt"/>
              </a:rPr>
              <a:t>ЧЕСТВО НА СТРАНСКИ КАПИТАЛ</a:t>
            </a:r>
            <a:endParaRPr lang="ru-RU" sz="1100" b="1" i="0" u="none" strike="noStrike" kern="1200" baseline="0" dirty="0">
              <a:solidFill>
                <a:srgbClr val="44546A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'30.6.2023'!$Y$10</c:f>
              <c:strCache>
                <c:ptCount val="1"/>
                <c:pt idx="0">
                  <c:v>Учество на странскиот капитал в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'30.6.2023'!$Z$9:$AF$9</c:f>
              <c:strCach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6/2023</c:v>
                </c:pt>
              </c:strCache>
            </c:strRef>
          </c:cat>
          <c:val>
            <c:numRef>
              <c:f>'30.6.2023'!$Z$10:$AF$10</c:f>
              <c:numCache>
                <c:formatCode>0.00%</c:formatCode>
                <c:ptCount val="7"/>
                <c:pt idx="0">
                  <c:v>0.74364480613881534</c:v>
                </c:pt>
                <c:pt idx="1">
                  <c:v>0.72885806445272527</c:v>
                </c:pt>
                <c:pt idx="2">
                  <c:v>0.75365272744995504</c:v>
                </c:pt>
                <c:pt idx="3">
                  <c:v>0.75407264972055976</c:v>
                </c:pt>
                <c:pt idx="4">
                  <c:v>0.76289609687090398</c:v>
                </c:pt>
                <c:pt idx="5">
                  <c:v>0.77715436819894623</c:v>
                </c:pt>
                <c:pt idx="6">
                  <c:v>0.77613607392992401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23-41A6-A1E4-EE7007E2BF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48945839"/>
        <c:axId val="2046394223"/>
      </c:lineChart>
      <c:catAx>
        <c:axId val="134894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6394223"/>
        <c:crosses val="autoZero"/>
        <c:auto val="1"/>
        <c:lblAlgn val="ctr"/>
        <c:lblOffset val="100"/>
        <c:noMultiLvlLbl val="0"/>
      </c:catAx>
      <c:valAx>
        <c:axId val="2046394223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348945839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457709522964387"/>
          <c:y val="0.14673161113042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235522087942573E-2"/>
          <c:y val="0.17516086078693974"/>
          <c:w val="0.93352895582411488"/>
          <c:h val="0.60653446700512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Актива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Sheet3!$B$1:$F$1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Sheet3!$B$2:$F$2</c:f>
              <c:numCache>
                <c:formatCode>_(* #,##0_);_(* \(#,##0\);_(* "-"??_);_(@_)</c:formatCode>
                <c:ptCount val="5"/>
                <c:pt idx="0">
                  <c:v>657256.34</c:v>
                </c:pt>
                <c:pt idx="1">
                  <c:v>684254.81700000016</c:v>
                </c:pt>
                <c:pt idx="2">
                  <c:v>675890.60100000002</c:v>
                </c:pt>
                <c:pt idx="3">
                  <c:v>699060.12399999995</c:v>
                </c:pt>
                <c:pt idx="4">
                  <c:v>703788.61600000004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8-4A24-A349-C614C96680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78195728"/>
        <c:axId val="1594690383"/>
      </c:barChart>
      <c:catAx>
        <c:axId val="27819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690383"/>
        <c:crosses val="autoZero"/>
        <c:auto val="1"/>
        <c:lblAlgn val="ctr"/>
        <c:lblOffset val="100"/>
        <c:noMultiLvlLbl val="0"/>
      </c:catAx>
      <c:valAx>
        <c:axId val="1594690383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27819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mk-MK" sz="1200">
                <a:latin typeface="+mn-lt"/>
              </a:rPr>
              <a:t>Ниво на финансиска интермедијација</a:t>
            </a:r>
            <a:endParaRPr lang="en-US" sz="120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'Индикатори за ФС 30.6.2023 (2)'!$A$2:$C$2</c:f>
              <c:strCache>
                <c:ptCount val="3"/>
                <c:pt idx="2">
                  <c:v>Актива/БДП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'Индикатори за ФС 30.6.2023 (2)'!$D$1:$H$1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'Индикатори за ФС 30.6.2023 (2)'!$D$2:$H$2</c:f>
              <c:numCache>
                <c:formatCode>0.0</c:formatCode>
                <c:ptCount val="5"/>
                <c:pt idx="0">
                  <c:v>86.35803716546026</c:v>
                </c:pt>
                <c:pt idx="1">
                  <c:v>86.091733452991392</c:v>
                </c:pt>
                <c:pt idx="2">
                  <c:v>82.121298343401577</c:v>
                </c:pt>
                <c:pt idx="3">
                  <c:v>83.271966507350768</c:v>
                </c:pt>
                <c:pt idx="4">
                  <c:v>85.209015488221809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51-4CD4-9227-FBC1D7BDC80D}"/>
            </c:ext>
          </c:extLst>
        </c:ser>
        <c:ser>
          <c:idx val="1"/>
          <c:order val="1"/>
          <c:tx>
            <c:strRef>
              <c:f>'Индикатори за ФС 30.6.2023 (2)'!$A$3:$C$3</c:f>
              <c:strCache>
                <c:ptCount val="3"/>
                <c:pt idx="2">
                  <c:v>Депозити од нефинансиски субјекти/БДП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'Индикатори за ФС 30.6.2023 (2)'!$D$1:$H$1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'Индикатори за ФС 30.6.2023 (2)'!$D$3:$H$3</c:f>
              <c:numCache>
                <c:formatCode>0.0</c:formatCode>
                <c:ptCount val="5"/>
                <c:pt idx="0">
                  <c:v>61.701944991544941</c:v>
                </c:pt>
                <c:pt idx="1">
                  <c:v>62.148514374977445</c:v>
                </c:pt>
                <c:pt idx="2">
                  <c:v>59.552131540883991</c:v>
                </c:pt>
                <c:pt idx="3">
                  <c:v>60.730440955310719</c:v>
                </c:pt>
                <c:pt idx="4">
                  <c:v>62.511466964341189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51-4CD4-9227-FBC1D7BDC80D}"/>
            </c:ext>
          </c:extLst>
        </c:ser>
        <c:ser>
          <c:idx val="2"/>
          <c:order val="2"/>
          <c:tx>
            <c:strRef>
              <c:f>'Индикатори за ФС 30.6.2023 (2)'!$A$4:$C$4</c:f>
              <c:strCache>
                <c:ptCount val="3"/>
                <c:pt idx="2">
                  <c:v>Кредити на нефинансиски субјекти/БДП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'Индикатори за ФС 30.6.2023 (2)'!$D$1:$H$1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'Индикатори за ФС 30.6.2023 (2)'!$D$4:$H$4</c:f>
              <c:numCache>
                <c:formatCode>0.0</c:formatCode>
                <c:ptCount val="5"/>
                <c:pt idx="0">
                  <c:v>54.093418194861798</c:v>
                </c:pt>
                <c:pt idx="1">
                  <c:v>53.161010969086085</c:v>
                </c:pt>
                <c:pt idx="2">
                  <c:v>50.924567876383406</c:v>
                </c:pt>
                <c:pt idx="3">
                  <c:v>51.246903843093705</c:v>
                </c:pt>
                <c:pt idx="4">
                  <c:v>52.34087180361491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51-4CD4-9227-FBC1D7BDC8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76280592"/>
        <c:axId val="1307506976"/>
      </c:lineChart>
      <c:catAx>
        <c:axId val="127628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506976"/>
        <c:crosses val="autoZero"/>
        <c:auto val="1"/>
        <c:lblAlgn val="ctr"/>
        <c:lblOffset val="100"/>
        <c:noMultiLvlLbl val="0"/>
      </c:catAx>
      <c:valAx>
        <c:axId val="130750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2805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dirty="0"/>
              <a:t>Структура на актива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Sheet1!$E$33</c:f>
              <c:strCache>
                <c:ptCount val="1"/>
                <c:pt idx="0">
                  <c:v>30.09.2021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801C-4171-8762-A971765DD64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01C-4171-8762-A971765DD64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801C-4171-8762-A971765DD64D}"/>
              </c:ext>
            </c:extLst>
          </c:dPt>
          <c:dLbls>
            <c:dLbl>
              <c:idx val="0"/>
              <c:layout>
                <c:manualLayout>
                  <c:x val="-1.9200815957874945E-7"/>
                  <c:y val="-4.19228362538410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mk-MK" sz="800" dirty="0"/>
                      <a:t>ликвидна актива</a:t>
                    </a:r>
                    <a:r>
                      <a:rPr lang="mk-MK" sz="800" baseline="0" dirty="0"/>
                      <a:t>
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54108821008454"/>
                      <c:h val="0.2649950801482235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01C-4171-8762-A971765DD64D}"/>
                </c:ext>
              </c:extLst>
            </c:dLbl>
            <c:dLbl>
              <c:idx val="1"/>
              <c:layout>
                <c:manualLayout>
                  <c:x val="2.2336693220115073E-2"/>
                  <c:y val="-8.4038744705053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466686-F041-405C-89C2-35F8DC4472E2}" type="CATEGORYNAME">
                      <a:rPr lang="mk-MK" sz="800"/>
                      <a:pPr>
                        <a:defRPr sz="800"/>
                      </a:pPr>
                      <a:t>[CATEGORY NAME]</a:t>
                    </a:fld>
                    <a:r>
                      <a:rPr lang="mk-MK" sz="800" baseline="0" dirty="0"/>
                      <a:t>
61%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3988792867742"/>
                      <c:h val="0.16058760631570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1C-4171-8762-A971765DD64D}"/>
                </c:ext>
              </c:extLst>
            </c:dLbl>
            <c:dLbl>
              <c:idx val="2"/>
              <c:layout>
                <c:manualLayout>
                  <c:x val="-0.18839085739282591"/>
                  <c:y val="8.0179352580927385E-2"/>
                </c:manualLayout>
              </c:layout>
              <c:tx>
                <c:rich>
                  <a:bodyPr/>
                  <a:lstStyle/>
                  <a:p>
                    <a:fld id="{747F1DA3-CD67-411D-B379-6A3C2B2903FD}" type="CATEGORYNAME">
                      <a:rPr lang="mk-MK"/>
                      <a:pPr/>
                      <a:t>[CATEGORY NAME]</a:t>
                    </a:fld>
                    <a:r>
                      <a:rPr lang="mk-MK" baseline="0" dirty="0"/>
                      <a:t>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1C-4171-8762-A971765DD6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Sheet1!$D$34:$D$36</c:f>
              <c:strCache>
                <c:ptCount val="3"/>
                <c:pt idx="0">
                  <c:v>високоликвидна актива </c:v>
                </c:pt>
                <c:pt idx="1">
                  <c:v>кредити </c:v>
                </c:pt>
                <c:pt idx="2">
                  <c:v>останата актива </c:v>
                </c:pt>
              </c:strCache>
            </c:strRef>
          </c:cat>
          <c:val>
            <c:numRef>
              <c:f>Sheet1!$E$34:$E$36</c:f>
              <c:numCache>
                <c:formatCode>0.00%</c:formatCode>
                <c:ptCount val="3"/>
                <c:pt idx="0">
                  <c:v>0.316</c:v>
                </c:pt>
                <c:pt idx="1">
                  <c:v>0.61099999999999999</c:v>
                </c:pt>
                <c:pt idx="2">
                  <c:v>7.3000000000000009E-2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1C-4171-8762-A971765DD64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Sheet1!$A$5</c:f>
              <c:strCache>
                <c:ptCount val="1"/>
                <c:pt idx="0">
                  <c:v>Стапката на покриеност со ликвидност </c:v>
                </c:pt>
              </c:strCache>
            </c:strRef>
          </c:tx>
          <c:spPr>
            <a:noFill/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Sheet1!$B$5:$F$5</c:f>
              <c:numCache>
                <c:formatCode>0.00%</c:formatCode>
                <c:ptCount val="5"/>
                <c:pt idx="0">
                  <c:v>2.589</c:v>
                </c:pt>
                <c:pt idx="1">
                  <c:v>2.738</c:v>
                </c:pt>
                <c:pt idx="2">
                  <c:v>2.6953</c:v>
                </c:pt>
                <c:pt idx="3" formatCode="0.0%">
                  <c:v>2.7530000000000001</c:v>
                </c:pt>
                <c:pt idx="4" formatCode="0.0%">
                  <c:v>2.6840999999999999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5-4FB3-84F2-86F2733E43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5024687"/>
        <c:axId val="962464080"/>
      </c:barChart>
      <c:lineChart>
        <c:grouping val="standard"/>
        <c:varyColors val="0"/>
        <c:ser>
          <c:idx val="3"/>
          <c:order val="1"/>
          <c:tx>
            <c:strRef>
              <c:f>Sheet1!$A$6</c:f>
              <c:strCache>
                <c:ptCount val="1"/>
                <c:pt idx="0">
                  <c:v>ЕУ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Sheet1!$B$2:$F$2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Sheet1!$B$6:$F$6</c:f>
              <c:numCache>
                <c:formatCode>0.00%</c:formatCode>
                <c:ptCount val="5"/>
                <c:pt idx="0">
                  <c:v>1.6198999999999999</c:v>
                </c:pt>
                <c:pt idx="1">
                  <c:v>1.6132</c:v>
                </c:pt>
                <c:pt idx="2">
                  <c:v>1.6127</c:v>
                </c:pt>
                <c:pt idx="3">
                  <c:v>1.5795999999999999</c:v>
                </c:pt>
                <c:pt idx="4">
                  <c:v>1.5878000000000001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15-4FB3-84F2-86F2733E4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024687"/>
        <c:axId val="962464080"/>
      </c:lineChart>
      <c:catAx>
        <c:axId val="213502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464080"/>
        <c:crosses val="autoZero"/>
        <c:auto val="1"/>
        <c:lblAlgn val="ctr"/>
        <c:lblOffset val="100"/>
        <c:noMultiLvlLbl val="0"/>
      </c:catAx>
      <c:valAx>
        <c:axId val="962464080"/>
        <c:scaling>
          <c:orientation val="minMax"/>
          <c:max val="2.8"/>
          <c:min val="1"/>
        </c:scaling>
        <c:delete val="1"/>
        <c:axPos val="l"/>
        <c:numFmt formatCode="0.00%" sourceLinked="1"/>
        <c:majorTickMark val="none"/>
        <c:minorTickMark val="none"/>
        <c:tickLblPos val="nextTo"/>
        <c:crossAx val="2135024687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2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mk-MK" sz="1200" b="1" i="0" u="none" strike="noStrike" kern="1200" cap="none" spc="0" normalizeH="0" baseline="0" dirty="0">
                <a:solidFill>
                  <a:srgbClr val="002060"/>
                </a:solidFill>
              </a:rPr>
              <a:t>Ликвидни средства/Актива</a:t>
            </a:r>
          </a:p>
          <a:p>
            <a:pPr algn="r">
              <a:defRPr sz="1200"/>
            </a:pPr>
            <a:r>
              <a:rPr lang="mk-MK" sz="1200" b="1" i="0" u="none" strike="noStrike" kern="1200" cap="none" spc="0" normalizeH="0" baseline="0" dirty="0">
                <a:solidFill>
                  <a:srgbClr val="002060"/>
                </a:solidFill>
              </a:rPr>
              <a:t>Кредити/Актива</a:t>
            </a:r>
          </a:p>
        </c:rich>
      </c:tx>
      <c:layout>
        <c:manualLayout>
          <c:xMode val="edge"/>
          <c:yMode val="edge"/>
          <c:x val="0.58504855643044618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2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233814523184588E-2"/>
          <c:y val="0.25504629629629627"/>
          <c:w val="0.91676618547681543"/>
          <c:h val="0.531650991542723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Sheet1!$A$61</c:f>
              <c:strCache>
                <c:ptCount val="1"/>
                <c:pt idx="0">
                  <c:v>Ликвидни средства/Актива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Sheet1!$B$60:$F$60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Sheet1!$B$61:$F$61</c:f>
              <c:numCache>
                <c:formatCode>0%</c:formatCode>
                <c:ptCount val="5"/>
                <c:pt idx="0">
                  <c:v>0.28820000000000001</c:v>
                </c:pt>
                <c:pt idx="1">
                  <c:v>0.3004</c:v>
                </c:pt>
                <c:pt idx="2">
                  <c:v>0.29120000000000001</c:v>
                </c:pt>
                <c:pt idx="3">
                  <c:v>0.29899999999999999</c:v>
                </c:pt>
                <c:pt idx="4">
                  <c:v>0.30559999999999998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BC-4EAC-9B79-FABA4C51299C}"/>
            </c:ext>
          </c:extLst>
        </c:ser>
        <c:ser>
          <c:idx val="1"/>
          <c:order val="1"/>
          <c:tx>
            <c:strRef>
              <c:f>Sheet1!$A$62</c:f>
              <c:strCache>
                <c:ptCount val="1"/>
                <c:pt idx="0">
                  <c:v>Кредити/Актива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Sheet1!$B$60:$F$60</c:f>
              <c:strCache>
                <c:ptCount val="5"/>
                <c:pt idx="0">
                  <c:v>9/2022</c:v>
                </c:pt>
                <c:pt idx="1">
                  <c:v>12/2022</c:v>
                </c:pt>
                <c:pt idx="2">
                  <c:v>3/2023</c:v>
                </c:pt>
                <c:pt idx="3">
                  <c:v>6/2023</c:v>
                </c:pt>
                <c:pt idx="4">
                  <c:v>9/2023</c:v>
                </c:pt>
              </c:strCache>
            </c:strRef>
          </c:cat>
          <c:val>
            <c:numRef>
              <c:f>Sheet1!$B$62:$F$62</c:f>
              <c:numCache>
                <c:formatCode>0%</c:formatCode>
                <c:ptCount val="5"/>
                <c:pt idx="0">
                  <c:v>0.62638606570347022</c:v>
                </c:pt>
                <c:pt idx="1">
                  <c:v>0.61749201686505761</c:v>
                </c:pt>
                <c:pt idx="2">
                  <c:v>0.62011401309603353</c:v>
                </c:pt>
                <c:pt idx="3">
                  <c:v>0.61541630716730744</c:v>
                </c:pt>
                <c:pt idx="4">
                  <c:v>0.61429999999999996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BC-4EAC-9B79-FABA4C5129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43561055"/>
        <c:axId val="995745967"/>
      </c:barChart>
      <c:catAx>
        <c:axId val="1843561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5745967"/>
        <c:crosses val="autoZero"/>
        <c:auto val="1"/>
        <c:lblAlgn val="ctr"/>
        <c:lblOffset val="100"/>
        <c:noMultiLvlLbl val="0"/>
      </c:catAx>
      <c:valAx>
        <c:axId val="99574596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43561055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238D-1E27-47BB-86DE-2DCA6127632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3413" y="1163638"/>
            <a:ext cx="5591175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82297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0AF59-CE35-435E-99B8-3B49E868C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5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6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0AF59-CE35-435E-99B8-3B49E868C4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1981-D22B-4116-92B4-FBE1D59BF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D39E9-806A-419F-8E82-988D29F03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60294-8DE1-4930-804B-9FF175AF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AB89B-3351-4C6E-BC4A-373C0CA3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BE09B-26E3-42DA-8A80-229F5A4B5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46FF-370C-4F58-89B9-B4754D39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48440-4BEA-463A-939E-5CB8E449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AEA2A-9F2A-4490-B578-73320DF6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239C-7F08-4C4F-A2CA-A85EA4C1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1F42-1FE6-4D95-ACBF-435418BF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3A2F2-DB78-4DBF-9B14-24BE4B4C6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6FADC-73BF-4834-B9C7-9BE5BF130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24EE3-3F0B-451F-AA29-C0BD7C72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EA8D-EFEE-4439-A1FD-27D08B1B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EAA7A-04C4-4F5B-8C50-2D6EAD2B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F03D-3C6E-473D-A135-78BE83A6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B62D-E1D0-4ADC-9D40-A93AE852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4FB58-282E-4E81-B132-60644F39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A524B-E86A-49DD-BB91-6621086F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63538-BFBA-406E-B0F1-D1CFE0B2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A1FD-C26C-4F46-92D6-49ADCFED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6E363-0B54-4361-8147-E25F720AE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A879-17C6-4408-A0E2-D01EC0D1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230E-1E6E-4F93-8C8E-52DAB719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F4511-2B57-4AEC-9211-D9C48B88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8A6A-6FE2-49B9-B186-A8E9D42A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4BA3-1AD8-4FDD-8B5A-F1E31CE68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0626C-0583-4C81-BC4F-825C87836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7E31C-8024-4B0B-82B7-8EBAC8E9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5A67D-962E-447D-B53B-7FE2F709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12D0E-241B-4F46-B2CF-A0D17739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CD0F-3714-43E4-87A4-9842A010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3C3FE-A070-4893-AE30-148E7F3E8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A008D-3EDB-4882-9ACB-6D057A41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97CFE-52D2-4C2F-A71F-70BAAB671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17361-34CB-434F-8535-9BAA6E5A3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206897-3AC1-4363-9B40-0B978B4B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811B93-ECF1-4C25-B8CB-C066D8C0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53928-E6AA-4C84-A14A-15F0491E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3975-8A91-4B83-ADAD-55C67F30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AA823-20C1-4C27-93EC-9A8A3FB0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793D5-2F03-40E9-A9B9-EC771592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69DED-BD4F-42B6-8D6E-A3974F6F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FCF8F-9DA8-470E-B75C-43D3C49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6DF55-FFB7-400F-A6C6-616156D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2F61F-EEEB-439D-821C-F73571A2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215D-084E-4D4B-9C1D-B76E6671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08FA-88D0-49CB-916B-5DBAF0CC6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616DE-261F-4D5A-A9AF-700FCDE3E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E082E-FF86-44E3-AEFE-554FB5CA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CD3E1-BD38-4F69-A355-78F3B156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7E8B9-B7D3-4A0D-A1BE-30BBADD8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79BB-02C9-4EF6-A305-606A17CD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A12F9-F864-4F22-B597-AF9BF1453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053B4-E3B5-4A2A-8E66-5D0CE9548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84F08-D8EB-44A5-82D3-89F20A0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5081-01F0-4657-BD04-98FC58F3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60983-5030-4AAC-BDF5-7213DA7F3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86366-2FFD-4527-82E9-EA88713B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DD86A-9058-4C69-B5DC-B719105E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22AC-8F79-407A-AF5C-CDDECE709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0556-9251-4098-8468-E8935FDC234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3EA-737E-451E-9876-580111C4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BD41-78CB-4314-BDE8-6776F453B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4DDC-ED98-43F8-A89D-6025F7C7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image" Target="../media/image1.jpeg"/><Relationship Id="rId7" Type="http://schemas.openxmlformats.org/officeDocument/2006/relationships/chart" Target="../charts/chart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9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D195-1458-4A78-BBDC-96AC3D44A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621" y="1772529"/>
            <a:ext cx="9162757" cy="35441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Макроекономски показатели и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БАНКАРСКИ СИСТЕМ НА РЕПУБЛИКА СЕВЕРНА МАКЕДОНИЈА </a:t>
            </a:r>
            <a:br>
              <a:rPr lang="mk-MK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br>
              <a:rPr lang="mk-MK" sz="2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</a:b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со состојба на 30</a:t>
            </a:r>
            <a:r>
              <a:rPr lang="en-US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mk-MK" sz="11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септември 2023 година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Olivera\Desktop\Logo MBA\logo MBA final-01.jpg">
            <a:extLst>
              <a:ext uri="{FF2B5EF4-FFF2-40B4-BE49-F238E27FC236}">
                <a16:creationId xmlns:a16="http://schemas.microsoft.com/office/drawing/2014/main" id="{57EAFA9C-578C-41EC-A064-96E29F2E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2" y="204765"/>
            <a:ext cx="2515106" cy="156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C70C5339-79EB-459B-9B8A-E7A326E4686A}"/>
              </a:ext>
            </a:extLst>
          </p:cNvPr>
          <p:cNvSpPr/>
          <p:nvPr/>
        </p:nvSpPr>
        <p:spPr>
          <a:xfrm>
            <a:off x="0" y="1"/>
            <a:ext cx="4427984" cy="906286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268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64260" y="3447608"/>
            <a:ext cx="7641269" cy="1866514"/>
          </a:xfrm>
          <a:prstGeom prst="roundRect">
            <a:avLst>
              <a:gd name="adj" fmla="val 2074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bg1"/>
                </a:solidFill>
              </a:rPr>
              <a:t>Банкарскиот сектор бележи стабилни стапки на профитабилност изразени преку стапките на</a:t>
            </a:r>
            <a:r>
              <a:rPr lang="en-GB" sz="1100" dirty="0">
                <a:solidFill>
                  <a:schemeClr val="bg1"/>
                </a:solidFill>
              </a:rPr>
              <a:t>: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активата 2,</a:t>
            </a:r>
            <a:r>
              <a:rPr lang="en-GB" sz="1100" dirty="0">
                <a:solidFill>
                  <a:schemeClr val="bg1"/>
                </a:solidFill>
              </a:rPr>
              <a:t>33</a:t>
            </a:r>
            <a:r>
              <a:rPr lang="mk-MK" sz="1100" dirty="0">
                <a:solidFill>
                  <a:schemeClr val="bg1"/>
                </a:solidFill>
              </a:rPr>
              <a:t>%, со годишен пораст од 0,</a:t>
            </a:r>
            <a:r>
              <a:rPr lang="en-GB" sz="1100" dirty="0">
                <a:solidFill>
                  <a:schemeClr val="bg1"/>
                </a:solidFill>
              </a:rPr>
              <a:t>7</a:t>
            </a:r>
            <a:r>
              <a:rPr lang="mk-MK" sz="1100" dirty="0">
                <a:solidFill>
                  <a:schemeClr val="bg1"/>
                </a:solidFill>
              </a:rPr>
              <a:t>пп, или </a:t>
            </a:r>
            <a:r>
              <a:rPr lang="en-GB" sz="1100" dirty="0">
                <a:solidFill>
                  <a:schemeClr val="bg1"/>
                </a:solidFill>
              </a:rPr>
              <a:t>0.2 </a:t>
            </a:r>
            <a:r>
              <a:rPr lang="mk-MK" sz="1100" dirty="0">
                <a:solidFill>
                  <a:schemeClr val="bg1"/>
                </a:solidFill>
              </a:rPr>
              <a:t>пп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0.65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Поврат на капиталот 1</a:t>
            </a:r>
            <a:r>
              <a:rPr lang="en-GB" sz="1100" dirty="0">
                <a:solidFill>
                  <a:schemeClr val="bg1"/>
                </a:solidFill>
              </a:rPr>
              <a:t>8</a:t>
            </a:r>
            <a:r>
              <a:rPr lang="mk-MK" sz="1100" dirty="0">
                <a:solidFill>
                  <a:schemeClr val="bg1"/>
                </a:solidFill>
              </a:rPr>
              <a:t>,</a:t>
            </a:r>
            <a:r>
              <a:rPr lang="en-GB" sz="1100" dirty="0">
                <a:solidFill>
                  <a:schemeClr val="bg1"/>
                </a:solidFill>
              </a:rPr>
              <a:t>27</a:t>
            </a:r>
            <a:r>
              <a:rPr lang="mk-MK" sz="1100" dirty="0">
                <a:solidFill>
                  <a:schemeClr val="bg1"/>
                </a:solidFill>
              </a:rPr>
              <a:t>%, со годишен пораст од </a:t>
            </a:r>
            <a:r>
              <a:rPr lang="en-GB" sz="1100" dirty="0">
                <a:solidFill>
                  <a:schemeClr val="bg1"/>
                </a:solidFill>
              </a:rPr>
              <a:t>4.6</a:t>
            </a:r>
            <a:r>
              <a:rPr lang="mk-MK" sz="1100" dirty="0">
                <a:solidFill>
                  <a:schemeClr val="bg1"/>
                </a:solidFill>
              </a:rPr>
              <a:t> пп, или </a:t>
            </a:r>
            <a:r>
              <a:rPr lang="en-GB" sz="1100" dirty="0">
                <a:solidFill>
                  <a:schemeClr val="bg1"/>
                </a:solidFill>
              </a:rPr>
              <a:t>1.2 </a:t>
            </a:r>
            <a:r>
              <a:rPr lang="mk-MK" sz="1100" dirty="0">
                <a:solidFill>
                  <a:schemeClr val="bg1"/>
                </a:solidFill>
              </a:rPr>
              <a:t>пп  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10.01</a:t>
            </a:r>
            <a:r>
              <a:rPr kumimoji="0" lang="mk-MK" sz="11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Од вкупните редовни приходи 4</a:t>
            </a:r>
            <a:r>
              <a:rPr lang="en-GB" sz="1100" dirty="0">
                <a:solidFill>
                  <a:schemeClr val="bg1"/>
                </a:solidFill>
              </a:rPr>
              <a:t>2.43</a:t>
            </a:r>
            <a:r>
              <a:rPr lang="mk-MK" sz="1100" dirty="0">
                <a:solidFill>
                  <a:schemeClr val="bg1"/>
                </a:solidFill>
              </a:rPr>
              <a:t>% служат за покривање на оперативните трошоци на Банките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Најголемиот дел од вкупните приходи 70,</a:t>
            </a:r>
            <a:r>
              <a:rPr lang="en-GB" sz="1100" dirty="0">
                <a:solidFill>
                  <a:schemeClr val="bg1"/>
                </a:solidFill>
              </a:rPr>
              <a:t>72</a:t>
            </a:r>
            <a:r>
              <a:rPr lang="mk-MK" sz="1100" dirty="0">
                <a:solidFill>
                  <a:schemeClr val="bg1"/>
                </a:solidFill>
              </a:rPr>
              <a:t>% претставуваат каматните приходи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900" dirty="0">
                <a:solidFill>
                  <a:srgbClr val="00B0F0"/>
                </a:solidFill>
              </a:rPr>
              <a:t>Извор</a:t>
            </a:r>
            <a:r>
              <a:rPr lang="en-GB" sz="900" dirty="0">
                <a:solidFill>
                  <a:srgbClr val="00B0F0"/>
                </a:solidFill>
              </a:rPr>
              <a:t>: </a:t>
            </a:r>
            <a:r>
              <a:rPr lang="mk-MK" sz="900" dirty="0">
                <a:solidFill>
                  <a:srgbClr val="00B0F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900" dirty="0">
                <a:solidFill>
                  <a:srgbClr val="00B0F0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900" b="1" dirty="0">
                <a:solidFill>
                  <a:srgbClr val="00B0F0"/>
                </a:solidFill>
              </a:rPr>
              <a:t>│</a:t>
            </a:r>
            <a:r>
              <a:rPr lang="en-GB" sz="9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900" dirty="0">
                <a:solidFill>
                  <a:srgbClr val="00B0F0"/>
                </a:solidFill>
              </a:rPr>
              <a:t> </a:t>
            </a:r>
            <a:endParaRPr lang="en-GB" sz="9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273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A300CA-8CA9-505F-8858-D5E7E8D47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24307"/>
              </p:ext>
            </p:extLst>
          </p:nvPr>
        </p:nvGraphicFramePr>
        <p:xfrm>
          <a:off x="225083" y="5456311"/>
          <a:ext cx="7169834" cy="1245055"/>
        </p:xfrm>
        <a:graphic>
          <a:graphicData uri="http://schemas.openxmlformats.org/drawingml/2006/table">
            <a:tbl>
              <a:tblPr/>
              <a:tblGrid>
                <a:gridCol w="3342848">
                  <a:extLst>
                    <a:ext uri="{9D8B030D-6E8A-4147-A177-3AD203B41FA5}">
                      <a16:colId xmlns:a16="http://schemas.microsoft.com/office/drawing/2014/main" val="1181681593"/>
                    </a:ext>
                  </a:extLst>
                </a:gridCol>
                <a:gridCol w="253596">
                  <a:extLst>
                    <a:ext uri="{9D8B030D-6E8A-4147-A177-3AD203B41FA5}">
                      <a16:colId xmlns:a16="http://schemas.microsoft.com/office/drawing/2014/main" val="2950225263"/>
                    </a:ext>
                  </a:extLst>
                </a:gridCol>
                <a:gridCol w="1688662">
                  <a:extLst>
                    <a:ext uri="{9D8B030D-6E8A-4147-A177-3AD203B41FA5}">
                      <a16:colId xmlns:a16="http://schemas.microsoft.com/office/drawing/2014/main" val="2406167674"/>
                    </a:ext>
                  </a:extLst>
                </a:gridCol>
                <a:gridCol w="1884728">
                  <a:extLst>
                    <a:ext uri="{9D8B030D-6E8A-4147-A177-3AD203B41FA5}">
                      <a16:colId xmlns:a16="http://schemas.microsoft.com/office/drawing/2014/main" val="758365647"/>
                    </a:ext>
                  </a:extLst>
                </a:gridCol>
              </a:tblGrid>
              <a:tr h="228772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профитабилност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32655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просечната актива (ROAA)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43722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поврат на просечниот капитал (ROAE)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94986"/>
                  </a:ext>
                </a:extLst>
              </a:tr>
              <a:tr h="332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Оперативни трошоци / Вкупни редовни приходи (Cost-to-income)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41419"/>
                  </a:ext>
                </a:extLst>
              </a:tr>
              <a:tr h="223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Нето каматен приход / Вкупни редовни приходи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41380"/>
                  </a:ext>
                </a:extLst>
              </a:tr>
            </a:tbl>
          </a:graphicData>
        </a:graphic>
      </p:graphicFrame>
      <p:sp>
        <p:nvSpPr>
          <p:cNvPr id="4" name="object 3">
            <a:extLst>
              <a:ext uri="{FF2B5EF4-FFF2-40B4-BE49-F238E27FC236}">
                <a16:creationId xmlns:a16="http://schemas.microsoft.com/office/drawing/2014/main" id="{80B1CFB4-88EF-CF6E-F1A2-BB997B64AF72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AFDA6D-36C6-5902-D022-70FCE4B9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Показатели за профитабилност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7047BA-3706-1BD2-687F-8D346C283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701406"/>
              </p:ext>
            </p:extLst>
          </p:nvPr>
        </p:nvGraphicFramePr>
        <p:xfrm>
          <a:off x="7625366" y="40181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2C2675F-767E-94E0-BCF1-6E7278F9F11F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2B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446326"/>
              </p:ext>
            </p:extLst>
          </p:nvPr>
        </p:nvGraphicFramePr>
        <p:xfrm>
          <a:off x="75061" y="799690"/>
          <a:ext cx="3695082" cy="232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2B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16992"/>
              </p:ext>
            </p:extLst>
          </p:nvPr>
        </p:nvGraphicFramePr>
        <p:xfrm>
          <a:off x="3849859" y="798436"/>
          <a:ext cx="3946110" cy="232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2B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502172"/>
              </p:ext>
            </p:extLst>
          </p:nvPr>
        </p:nvGraphicFramePr>
        <p:xfrm>
          <a:off x="7984133" y="798436"/>
          <a:ext cx="3933825" cy="232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2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602654"/>
              </p:ext>
            </p:extLst>
          </p:nvPr>
        </p:nvGraphicFramePr>
        <p:xfrm>
          <a:off x="7984133" y="3434356"/>
          <a:ext cx="3896228" cy="297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141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4582" y="551883"/>
            <a:ext cx="4588870" cy="6238116"/>
          </a:xfrm>
          <a:prstGeom prst="roundRect">
            <a:avLst>
              <a:gd name="adj" fmla="val 35416"/>
            </a:avLst>
          </a:prstGeom>
          <a:ln>
            <a:solidFill>
              <a:srgbClr val="FF99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>
                <a:solidFill>
                  <a:srgbClr val="002060"/>
                </a:solidFill>
              </a:rPr>
              <a:t>Кредитен рејтинг</a:t>
            </a:r>
            <a:endParaRPr lang="ru-RU" sz="900" dirty="0">
              <a:solidFill>
                <a:srgbClr val="00206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Агенцијата за кредитни рејтинзи </a:t>
            </a:r>
            <a:r>
              <a:rPr lang="en-US" sz="900" dirty="0">
                <a:solidFill>
                  <a:srgbClr val="002060"/>
                </a:solidFill>
              </a:rPr>
              <a:t>Standard &amp; Poor’s</a:t>
            </a:r>
            <a:r>
              <a:rPr lang="mk-MK" sz="900" dirty="0">
                <a:solidFill>
                  <a:srgbClr val="002060"/>
                </a:solidFill>
              </a:rPr>
              <a:t> </a:t>
            </a:r>
            <a:r>
              <a:rPr lang="ru-RU" sz="900" dirty="0">
                <a:solidFill>
                  <a:srgbClr val="002060"/>
                </a:solidFill>
              </a:rPr>
              <a:t>со оценка ББ</a:t>
            </a:r>
            <a:r>
              <a:rPr lang="mk-MK" sz="900" dirty="0">
                <a:solidFill>
                  <a:srgbClr val="002060"/>
                </a:solidFill>
              </a:rPr>
              <a:t>-</a:t>
            </a:r>
            <a:r>
              <a:rPr lang="ru-RU" sz="900" dirty="0">
                <a:solidFill>
                  <a:srgbClr val="002060"/>
                </a:solidFill>
              </a:rPr>
              <a:t> со стабилен изглед, го потврди кредитниот рејтинг на РС Македонија</a:t>
            </a:r>
            <a:r>
              <a:rPr lang="mk-MK" sz="900" dirty="0">
                <a:solidFill>
                  <a:srgbClr val="002060"/>
                </a:solidFill>
              </a:rPr>
              <a:t>, истиот е</a:t>
            </a:r>
            <a:r>
              <a:rPr lang="ru-RU" sz="900" dirty="0">
                <a:solidFill>
                  <a:srgbClr val="002060"/>
                </a:solidFill>
              </a:rPr>
              <a:t> резултат на </a:t>
            </a:r>
            <a:r>
              <a:rPr lang="en-US" sz="9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спроведувањето добри политики на владеење</a:t>
            </a:r>
            <a:r>
              <a:rPr lang="mk-MK" sz="9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900" dirty="0">
                <a:solidFill>
                  <a:srgbClr val="002060"/>
                </a:solidFill>
              </a:rPr>
              <a:t>ста</a:t>
            </a:r>
            <a:r>
              <a:rPr lang="mk-MK" sz="900" dirty="0">
                <a:solidFill>
                  <a:srgbClr val="002060"/>
                </a:solidFill>
              </a:rPr>
              <a:t>билен</a:t>
            </a:r>
            <a:r>
              <a:rPr lang="ru-RU" sz="900" dirty="0">
                <a:solidFill>
                  <a:srgbClr val="002060"/>
                </a:solidFill>
              </a:rPr>
              <a:t> банкарски систем, стабилноста на домашната валута и зголемените девизни резерви</a:t>
            </a:r>
            <a:endParaRPr lang="en-GB" sz="900" dirty="0">
              <a:solidFill>
                <a:srgbClr val="002060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002060"/>
                </a:solidFill>
              </a:rPr>
              <a:t>Индекс на индустриско производство</a:t>
            </a:r>
            <a:endParaRPr lang="en-GB" sz="900" b="1" dirty="0">
              <a:solidFill>
                <a:srgbClr val="00206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900" b="0" i="0" dirty="0">
                <a:solidFill>
                  <a:srgbClr val="002060"/>
                </a:solidFill>
                <a:effectLst/>
              </a:rPr>
              <a:t>10</a:t>
            </a:r>
            <a:r>
              <a:rPr lang="mk-MK" sz="900" b="0" i="0" dirty="0">
                <a:solidFill>
                  <a:srgbClr val="002060"/>
                </a:solidFill>
                <a:effectLst/>
              </a:rPr>
              <a:t>0,7</a:t>
            </a:r>
            <a:r>
              <a:rPr lang="ru-RU" sz="900" i="0" dirty="0">
                <a:solidFill>
                  <a:srgbClr val="002060"/>
                </a:solidFill>
                <a:effectLst/>
              </a:rPr>
              <a:t> годишно</a:t>
            </a: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002060"/>
                </a:solidFill>
              </a:rPr>
              <a:t>Надворешно трговска размена</a:t>
            </a:r>
            <a:endParaRPr lang="mk-MK" sz="900" b="1" dirty="0">
              <a:solidFill>
                <a:srgbClr val="00206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увоз </a:t>
            </a:r>
            <a:r>
              <a:rPr lang="en-US" sz="900" b="0" i="0" u="none" strike="noStrike" dirty="0">
                <a:solidFill>
                  <a:srgbClr val="002060"/>
                </a:solidFill>
                <a:effectLst/>
                <a:latin typeface="+mn-lt"/>
              </a:rPr>
              <a:t>2,7</a:t>
            </a:r>
            <a:r>
              <a:rPr lang="mk-MK" sz="900" b="0" i="0" u="none" strike="noStrike" dirty="0">
                <a:solidFill>
                  <a:srgbClr val="002060"/>
                </a:solidFill>
                <a:effectLst/>
                <a:latin typeface="+mn-lt"/>
              </a:rPr>
              <a:t>0</a:t>
            </a:r>
            <a:r>
              <a:rPr lang="en-US" sz="900" b="0" i="0" u="none" strike="noStrike" dirty="0">
                <a:solidFill>
                  <a:srgbClr val="002060"/>
                </a:solidFill>
                <a:effectLst/>
                <a:latin typeface="+mn-lt"/>
              </a:rPr>
              <a:t>8</a:t>
            </a:r>
            <a:r>
              <a:rPr lang="mk-MK" sz="900" b="0" i="0" u="none" strike="noStrike" dirty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ru-RU" sz="900" dirty="0">
                <a:solidFill>
                  <a:srgbClr val="002060"/>
                </a:solidFill>
              </a:rPr>
              <a:t>милиони </a:t>
            </a:r>
            <a:r>
              <a:rPr lang="mk-MK" sz="900" dirty="0">
                <a:solidFill>
                  <a:srgbClr val="002060"/>
                </a:solidFill>
              </a:rPr>
              <a:t>евра</a:t>
            </a:r>
            <a:endParaRPr lang="ru-RU" sz="900" dirty="0">
              <a:solidFill>
                <a:srgbClr val="00206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извоз </a:t>
            </a:r>
            <a:r>
              <a:rPr lang="en-US" sz="900" b="0" i="0" dirty="0">
                <a:solidFill>
                  <a:srgbClr val="002060"/>
                </a:solidFill>
                <a:effectLst/>
              </a:rPr>
              <a:t> </a:t>
            </a:r>
            <a:r>
              <a:rPr lang="mk-MK" sz="900" b="0" i="0" dirty="0">
                <a:solidFill>
                  <a:srgbClr val="002060"/>
                </a:solidFill>
                <a:effectLst/>
              </a:rPr>
              <a:t>1.988,6 </a:t>
            </a:r>
            <a:r>
              <a:rPr lang="ru-RU" sz="900" dirty="0">
                <a:solidFill>
                  <a:srgbClr val="002060"/>
                </a:solidFill>
              </a:rPr>
              <a:t>милиони </a:t>
            </a:r>
            <a:r>
              <a:rPr lang="mk-MK" sz="900" dirty="0">
                <a:solidFill>
                  <a:srgbClr val="002060"/>
                </a:solidFill>
              </a:rPr>
              <a:t>евра</a:t>
            </a:r>
            <a:endParaRPr lang="ru-RU" sz="900" dirty="0">
              <a:solidFill>
                <a:srgbClr val="002060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002060"/>
                </a:solidFill>
              </a:rPr>
              <a:t>Бруто домашен производ</a:t>
            </a:r>
            <a:endParaRPr lang="en-GB" sz="900" b="1" dirty="0">
              <a:solidFill>
                <a:srgbClr val="00206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пораст </a:t>
            </a:r>
            <a:r>
              <a:rPr lang="mk-MK" sz="900" dirty="0">
                <a:solidFill>
                  <a:srgbClr val="002060"/>
                </a:solidFill>
              </a:rPr>
              <a:t>1</a:t>
            </a:r>
            <a:r>
              <a:rPr lang="en-GB" sz="900" dirty="0">
                <a:solidFill>
                  <a:srgbClr val="002060"/>
                </a:solidFill>
              </a:rPr>
              <a:t>.2% </a:t>
            </a:r>
            <a:endParaRPr lang="mk-MK" sz="900" dirty="0">
              <a:solidFill>
                <a:srgbClr val="002060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002060"/>
                </a:solidFill>
              </a:rPr>
              <a:t>Инфлација</a:t>
            </a:r>
            <a:endParaRPr lang="en-GB" sz="900" b="1" dirty="0">
              <a:solidFill>
                <a:srgbClr val="00206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mk-MK" sz="900" dirty="0">
                <a:solidFill>
                  <a:srgbClr val="002060"/>
                </a:solidFill>
              </a:rPr>
              <a:t>11,5</a:t>
            </a:r>
            <a:r>
              <a:rPr lang="en-GB" sz="900" dirty="0">
                <a:solidFill>
                  <a:srgbClr val="002060"/>
                </a:solidFill>
              </a:rPr>
              <a:t>%</a:t>
            </a:r>
            <a:r>
              <a:rPr lang="mk-MK" sz="900" dirty="0">
                <a:solidFill>
                  <a:srgbClr val="002060"/>
                </a:solidFill>
              </a:rPr>
              <a:t> </a:t>
            </a:r>
            <a:endParaRPr lang="ru-RU" sz="900" dirty="0">
              <a:solidFill>
                <a:srgbClr val="002060"/>
              </a:solidFill>
            </a:endParaRP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002060"/>
                </a:solidFill>
              </a:rPr>
              <a:t>Девизни резерви</a:t>
            </a:r>
            <a:endParaRPr lang="en-GB" sz="900" b="1" dirty="0">
              <a:solidFill>
                <a:srgbClr val="002060"/>
              </a:solidFill>
            </a:endParaRPr>
          </a:p>
          <a:p>
            <a:pPr marL="180975" indent="-180975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3.901,7 милиони евра.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</a:pPr>
            <a:r>
              <a:rPr lang="ru-RU" sz="900" b="1" dirty="0">
                <a:solidFill>
                  <a:srgbClr val="002060"/>
                </a:solidFill>
              </a:rPr>
              <a:t>Основна каматна стапка</a:t>
            </a:r>
            <a:endParaRPr lang="mk-MK" sz="900" b="1" dirty="0">
              <a:solidFill>
                <a:srgbClr val="002060"/>
              </a:solidFill>
            </a:endParaRP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Во текот на овој квартал од годината, Народната банка ја промени поставеноста на монетарната политика, при што основната каматна стапка на благајнички записи забележа пораст од 0,3 пп и достигна ниво од 6,3%, а </a:t>
            </a:r>
            <a:r>
              <a:rPr lang="mk-MK" sz="900" dirty="0">
                <a:solidFill>
                  <a:srgbClr val="002060"/>
                </a:solidFill>
              </a:rPr>
              <a:t>р</a:t>
            </a:r>
            <a:r>
              <a:rPr lang="ru-RU" sz="900" dirty="0">
                <a:solidFill>
                  <a:srgbClr val="002060"/>
                </a:solidFill>
              </a:rPr>
              <a:t>еферентна стапка за пресметување на стапката на казнената камата забележа </a:t>
            </a:r>
            <a:r>
              <a:rPr lang="mk-MK" sz="900" dirty="0">
                <a:solidFill>
                  <a:srgbClr val="002060"/>
                </a:solidFill>
              </a:rPr>
              <a:t>пораст</a:t>
            </a:r>
            <a:r>
              <a:rPr lang="ru-RU" sz="900" dirty="0">
                <a:solidFill>
                  <a:srgbClr val="002060"/>
                </a:solidFill>
              </a:rPr>
              <a:t> од 1,25 пп и достигна ниво од 6%</a:t>
            </a:r>
          </a:p>
          <a:p>
            <a:pPr algn="just">
              <a:buClr>
                <a:srgbClr val="FFFF00"/>
              </a:buClr>
            </a:pPr>
            <a:r>
              <a:rPr lang="ru-RU" sz="900" b="1" dirty="0">
                <a:solidFill>
                  <a:srgbClr val="002060"/>
                </a:solidFill>
              </a:rPr>
              <a:t>Стапки на задолжителната резерва на банки</a:t>
            </a:r>
          </a:p>
          <a:p>
            <a:pPr marL="171450" indent="-17145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900" dirty="0">
                <a:solidFill>
                  <a:srgbClr val="002060"/>
                </a:solidFill>
              </a:rPr>
              <a:t>Забележани се промени овој квартал во поставеноста на монетарната политика во делот на пресметката на обврски во странска валута од 19%, се зголеми на 21%  обврската во домашна валута во валутна клаузула остана забележа промене од 50 пп и истата изнесува 100%</a:t>
            </a:r>
          </a:p>
          <a:p>
            <a:pPr algn="just">
              <a:buClr>
                <a:srgbClr val="FFFF00"/>
              </a:buClr>
            </a:pPr>
            <a:r>
              <a:rPr lang="mk-MK" sz="900" b="1" dirty="0">
                <a:solidFill>
                  <a:srgbClr val="002060"/>
                </a:solidFill>
              </a:rPr>
              <a:t>Пазар на труд</a:t>
            </a:r>
            <a:endParaRPr lang="en-GB" sz="900" b="1" dirty="0">
              <a:solidFill>
                <a:srgbClr val="002060"/>
              </a:solidFill>
            </a:endParaRPr>
          </a:p>
          <a:p>
            <a:pPr marL="171450" indent="-17145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mk-MK" sz="900" dirty="0">
                <a:solidFill>
                  <a:srgbClr val="002060"/>
                </a:solidFill>
              </a:rPr>
              <a:t>Стапка на невработеност </a:t>
            </a:r>
            <a:r>
              <a:rPr lang="en-GB" sz="900" dirty="0">
                <a:solidFill>
                  <a:srgbClr val="002060"/>
                </a:solidFill>
              </a:rPr>
              <a:t>1</a:t>
            </a:r>
            <a:r>
              <a:rPr lang="mk-MK" sz="900" dirty="0">
                <a:solidFill>
                  <a:srgbClr val="002060"/>
                </a:solidFill>
              </a:rPr>
              <a:t>2,8%</a:t>
            </a:r>
            <a:endParaRPr lang="ru-RU" sz="900" b="1" dirty="0">
              <a:solidFill>
                <a:srgbClr val="002060"/>
              </a:solidFill>
            </a:endParaRPr>
          </a:p>
          <a:p>
            <a:pPr algn="just"/>
            <a:endParaRPr lang="en-GB" sz="900" dirty="0">
              <a:solidFill>
                <a:srgbClr val="002060"/>
              </a:solidFill>
            </a:endParaRPr>
          </a:p>
          <a:p>
            <a:pPr algn="just"/>
            <a:r>
              <a:rPr lang="ru-RU" sz="900" dirty="0">
                <a:solidFill>
                  <a:srgbClr val="002060"/>
                </a:solidFill>
              </a:rPr>
              <a:t>Извор: НБРМ Основни економски показатели на РС МАКЕДОНИЈА</a:t>
            </a:r>
            <a:endParaRPr lang="mk-MK" sz="900" dirty="0">
              <a:solidFill>
                <a:srgbClr val="00206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6DFDC60-D7B5-420B-8CAB-146CA2032782}"/>
              </a:ext>
            </a:extLst>
          </p:cNvPr>
          <p:cNvSpPr txBox="1">
            <a:spLocks/>
          </p:cNvSpPr>
          <p:nvPr/>
        </p:nvSpPr>
        <p:spPr>
          <a:xfrm>
            <a:off x="87260" y="68001"/>
            <a:ext cx="11999742" cy="5206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Макроекономски показатели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5077339C-8756-475E-A15D-7A450F2306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00134" y="2817628"/>
            <a:ext cx="7149961" cy="2596174"/>
          </a:xfrm>
          <a:prstGeom prst="roundRect">
            <a:avLst>
              <a:gd name="adj" fmla="val 6588"/>
            </a:avLst>
          </a:prstGeom>
          <a:noFill/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51B0B9-4716-4655-90DD-99307075E936}"/>
              </a:ext>
            </a:extLst>
          </p:cNvPr>
          <p:cNvSpPr txBox="1"/>
          <p:nvPr/>
        </p:nvSpPr>
        <p:spPr>
          <a:xfrm>
            <a:off x="8362122" y="5659168"/>
            <a:ext cx="366529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400" dirty="0">
                <a:solidFill>
                  <a:srgbClr val="002060"/>
                </a:solidFill>
              </a:rPr>
              <a:t>Кредитен рејтинг на државата  </a:t>
            </a:r>
          </a:p>
          <a:p>
            <a:pPr algn="r"/>
            <a:r>
              <a:rPr lang="en-GB" sz="1400" dirty="0">
                <a:solidFill>
                  <a:srgbClr val="002060"/>
                </a:solidFill>
              </a:rPr>
              <a:t>‘BB</a:t>
            </a:r>
            <a:r>
              <a:rPr lang="mk-MK" sz="1400" dirty="0">
                <a:solidFill>
                  <a:srgbClr val="002060"/>
                </a:solidFill>
              </a:rPr>
              <a:t>-</a:t>
            </a:r>
            <a:r>
              <a:rPr lang="en-GB" sz="1400" dirty="0">
                <a:solidFill>
                  <a:srgbClr val="002060"/>
                </a:solidFill>
              </a:rPr>
              <a:t>' Ratings Affirmed; Outlook Stable</a:t>
            </a:r>
          </a:p>
          <a:p>
            <a:pPr algn="r"/>
            <a:r>
              <a:rPr lang="en-GB" sz="1400" b="1" dirty="0">
                <a:solidFill>
                  <a:srgbClr val="002060"/>
                </a:solidFill>
              </a:rPr>
              <a:t>Standard &amp; Poor’s, Credit rating agency</a:t>
            </a:r>
          </a:p>
          <a:p>
            <a:pPr algn="r"/>
            <a:r>
              <a:rPr lang="en-GB" sz="1400" b="1" dirty="0">
                <a:solidFill>
                  <a:srgbClr val="002060"/>
                </a:solidFill>
              </a:rPr>
              <a:t> </a:t>
            </a:r>
            <a:r>
              <a:rPr lang="ru-RU" sz="1000" b="1" dirty="0">
                <a:solidFill>
                  <a:srgbClr val="002060"/>
                </a:solidFill>
              </a:rPr>
              <a:t>Извор: </a:t>
            </a:r>
            <a:r>
              <a:rPr lang="en-GB" sz="1000" b="1" dirty="0">
                <a:solidFill>
                  <a:srgbClr val="002060"/>
                </a:solidFill>
              </a:rPr>
              <a:t>www. spglobal.com </a:t>
            </a:r>
            <a:endParaRPr lang="mk-MK" sz="1000" b="1" dirty="0">
              <a:solidFill>
                <a:srgbClr val="002060"/>
              </a:solidFill>
            </a:endParaRPr>
          </a:p>
          <a:p>
            <a:pPr algn="r"/>
            <a:r>
              <a:rPr lang="en-GB" sz="1000" b="1" dirty="0">
                <a:solidFill>
                  <a:srgbClr val="002060"/>
                </a:solidFill>
              </a:rPr>
              <a:t>(Rating Report Republic of North Macedonia │ July </a:t>
            </a:r>
            <a:r>
              <a:rPr lang="mk-MK" sz="1000" b="1" dirty="0">
                <a:solidFill>
                  <a:srgbClr val="002060"/>
                </a:solidFill>
              </a:rPr>
              <a:t>29</a:t>
            </a:r>
            <a:r>
              <a:rPr lang="en-GB" sz="1000" b="1" dirty="0">
                <a:solidFill>
                  <a:srgbClr val="002060"/>
                </a:solidFill>
              </a:rPr>
              <a:t>, 2023)</a:t>
            </a: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243FA10-4288-DED2-4DB7-3BADE104AB88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F6BD9F-BB79-5496-B354-CE432B399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50415"/>
              </p:ext>
            </p:extLst>
          </p:nvPr>
        </p:nvGraphicFramePr>
        <p:xfrm>
          <a:off x="4830774" y="2853588"/>
          <a:ext cx="7119321" cy="2638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5804">
                  <a:extLst>
                    <a:ext uri="{9D8B030D-6E8A-4147-A177-3AD203B41FA5}">
                      <a16:colId xmlns:a16="http://schemas.microsoft.com/office/drawing/2014/main" val="2767790591"/>
                    </a:ext>
                  </a:extLst>
                </a:gridCol>
                <a:gridCol w="525360">
                  <a:extLst>
                    <a:ext uri="{9D8B030D-6E8A-4147-A177-3AD203B41FA5}">
                      <a16:colId xmlns:a16="http://schemas.microsoft.com/office/drawing/2014/main" val="1442687978"/>
                    </a:ext>
                  </a:extLst>
                </a:gridCol>
                <a:gridCol w="525360">
                  <a:extLst>
                    <a:ext uri="{9D8B030D-6E8A-4147-A177-3AD203B41FA5}">
                      <a16:colId xmlns:a16="http://schemas.microsoft.com/office/drawing/2014/main" val="1782117510"/>
                    </a:ext>
                  </a:extLst>
                </a:gridCol>
                <a:gridCol w="771270">
                  <a:extLst>
                    <a:ext uri="{9D8B030D-6E8A-4147-A177-3AD203B41FA5}">
                      <a16:colId xmlns:a16="http://schemas.microsoft.com/office/drawing/2014/main" val="2628850930"/>
                    </a:ext>
                  </a:extLst>
                </a:gridCol>
                <a:gridCol w="648313">
                  <a:extLst>
                    <a:ext uri="{9D8B030D-6E8A-4147-A177-3AD203B41FA5}">
                      <a16:colId xmlns:a16="http://schemas.microsoft.com/office/drawing/2014/main" val="1888200333"/>
                    </a:ext>
                  </a:extLst>
                </a:gridCol>
                <a:gridCol w="648313">
                  <a:extLst>
                    <a:ext uri="{9D8B030D-6E8A-4147-A177-3AD203B41FA5}">
                      <a16:colId xmlns:a16="http://schemas.microsoft.com/office/drawing/2014/main" val="2704362931"/>
                    </a:ext>
                  </a:extLst>
                </a:gridCol>
                <a:gridCol w="614901">
                  <a:extLst>
                    <a:ext uri="{9D8B030D-6E8A-4147-A177-3AD203B41FA5}">
                      <a16:colId xmlns:a16="http://schemas.microsoft.com/office/drawing/2014/main" val="1097379051"/>
                    </a:ext>
                  </a:extLst>
                </a:gridCol>
              </a:tblGrid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Клучни е</a:t>
                      </a:r>
                      <a:r>
                        <a:rPr lang="mk-MK" sz="1100" b="1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кономски показатели</a:t>
                      </a:r>
                      <a:endParaRPr lang="mk-MK" sz="1100" b="1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2020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2021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2022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2</a:t>
                      </a:r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 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Q3 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2969751017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1461318578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Индекс на обемот на индустриското производство 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-9,5 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1,4 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-0,3%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3187638743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Увоз на стоки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7,599.4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9,648.1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12,125.2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2,759.6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2,778.1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2,708.0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351482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Извоз на стоки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</a:t>
                      </a:r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5,781.1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6,969.8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8,299.6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2,126.1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2,125.6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1,988.6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2050116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Реален раст на БДП (%) 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4,0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660953427"/>
                  </a:ext>
                </a:extLst>
              </a:tr>
              <a:tr h="3275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Буџетски биланс (салдо на цент</a:t>
                      </a: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буџет и фондови, % од БДП)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-8.1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-5.4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4,5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-0,4</a:t>
                      </a:r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-0,5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217703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Инфлација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CPI%)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14,2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16.1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13.6                     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11.5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3388687402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Тековна сметка на билансот на плаќања (EUR'm)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-318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29,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-7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97</a:t>
                      </a:r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,4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-11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258.9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1001343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Бруто надворешен долг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8.536,1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9.576,6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</a:rPr>
                        <a:t>10,790.0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11059.7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11397.3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11072.09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6161648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Девизни резерви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3.359,87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3.643,28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3.862,86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4.159,2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4.189,7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3,901.7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4077393"/>
                  </a:ext>
                </a:extLst>
              </a:tr>
              <a:tr h="168828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Директни инвестиции - нето (</a:t>
                      </a:r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EUR'm)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154.7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387.5</a:t>
                      </a:r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54,2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5531382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Стапка на невработеност (%) </a:t>
                      </a:r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16,40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15,2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14,4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13,3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12.8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2036581994"/>
                  </a:ext>
                </a:extLst>
              </a:tr>
              <a:tr h="1677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MKD/EUR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61,6</a:t>
                      </a:r>
                      <a:r>
                        <a:rPr lang="mk-MK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61,63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61,</a:t>
                      </a:r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61.6</a:t>
                      </a:r>
                      <a:r>
                        <a:rPr lang="mk-MK" sz="11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61.56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61.51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400" marR="8400" marT="8400" marB="0" anchor="b"/>
                </a:tc>
                <a:extLst>
                  <a:ext uri="{0D108BD9-81ED-4DB2-BD59-A6C34878D82A}">
                    <a16:rowId xmlns:a16="http://schemas.microsoft.com/office/drawing/2014/main" val="143399498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8A17111-523F-BCDA-4491-1954D06E28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969767"/>
              </p:ext>
            </p:extLst>
          </p:nvPr>
        </p:nvGraphicFramePr>
        <p:xfrm>
          <a:off x="4800134" y="5642512"/>
          <a:ext cx="3819430" cy="1107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7749DB-1932-9372-FBC1-A0DD247DCF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131719"/>
              </p:ext>
            </p:extLst>
          </p:nvPr>
        </p:nvGraphicFramePr>
        <p:xfrm>
          <a:off x="4821650" y="68002"/>
          <a:ext cx="7139126" cy="268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493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7CFA-B8B5-4C99-865E-4AC3B9A1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br>
              <a:rPr lang="mk-MK" sz="1400" b="1" dirty="0">
                <a:solidFill>
                  <a:srgbClr val="FF0909"/>
                </a:solidFill>
                <a:latin typeface="+mn-lt"/>
                <a:cs typeface="Aldhabi" panose="020B0604020202020204" pitchFamily="2" charset="-78"/>
              </a:rPr>
            </a:br>
            <a:endParaRPr lang="en-US" sz="1400" b="1" dirty="0">
              <a:solidFill>
                <a:srgbClr val="FF0909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04996" y="4399782"/>
            <a:ext cx="7962758" cy="2336847"/>
          </a:xfrm>
          <a:prstGeom prst="roundRect">
            <a:avLst>
              <a:gd name="adj" fmla="val 2074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99CC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Банкарскиот сектор се состои од 13 банки, </a:t>
            </a:r>
            <a:r>
              <a:rPr lang="en-US" sz="1000" dirty="0">
                <a:solidFill>
                  <a:srgbClr val="002060"/>
                </a:solidFill>
              </a:rPr>
              <a:t>5 </a:t>
            </a:r>
            <a:r>
              <a:rPr lang="mk-MK" sz="1000" dirty="0">
                <a:solidFill>
                  <a:srgbClr val="002060"/>
                </a:solidFill>
              </a:rPr>
              <a:t>големи</a:t>
            </a:r>
            <a:r>
              <a:rPr lang="en-US" sz="1000" dirty="0">
                <a:solidFill>
                  <a:srgbClr val="002060"/>
                </a:solidFill>
              </a:rPr>
              <a:t> (</a:t>
            </a:r>
            <a:r>
              <a:rPr lang="mk-MK" sz="1000" dirty="0">
                <a:solidFill>
                  <a:srgbClr val="002060"/>
                </a:solidFill>
              </a:rPr>
              <a:t>актива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en-US" sz="1000" b="0" i="0" u="none" strike="noStrike" dirty="0">
                <a:solidFill>
                  <a:srgbClr val="002060"/>
                </a:solidFill>
                <a:effectLst/>
              </a:rPr>
              <a:t>570.767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 мил.денари</a:t>
            </a:r>
            <a:r>
              <a:rPr lang="en-US" sz="1000" dirty="0">
                <a:solidFill>
                  <a:srgbClr val="002060"/>
                </a:solidFill>
              </a:rPr>
              <a:t>) 8</a:t>
            </a:r>
            <a:r>
              <a:rPr lang="mk-MK" sz="1000" dirty="0">
                <a:solidFill>
                  <a:srgbClr val="002060"/>
                </a:solidFill>
              </a:rPr>
              <a:t>1 </a:t>
            </a:r>
            <a:r>
              <a:rPr lang="en-US" sz="1000" dirty="0">
                <a:solidFill>
                  <a:srgbClr val="002060"/>
                </a:solidFill>
              </a:rPr>
              <a:t>% </a:t>
            </a:r>
            <a:r>
              <a:rPr lang="mk-MK" sz="1000" dirty="0">
                <a:solidFill>
                  <a:srgbClr val="002060"/>
                </a:solidFill>
              </a:rPr>
              <a:t>учество во вкупната актива</a:t>
            </a:r>
            <a:r>
              <a:rPr lang="en-US" sz="1000" dirty="0">
                <a:solidFill>
                  <a:srgbClr val="002060"/>
                </a:solidFill>
              </a:rPr>
              <a:t>,</a:t>
            </a:r>
            <a:r>
              <a:rPr lang="mk-MK" sz="1000" dirty="0">
                <a:solidFill>
                  <a:srgbClr val="002060"/>
                </a:solidFill>
              </a:rPr>
              <a:t> </a:t>
            </a:r>
            <a:r>
              <a:rPr lang="en-US" sz="1000" dirty="0">
                <a:solidFill>
                  <a:srgbClr val="002060"/>
                </a:solidFill>
              </a:rPr>
              <a:t>3 </a:t>
            </a:r>
            <a:r>
              <a:rPr lang="mk-MK" sz="1000" dirty="0">
                <a:solidFill>
                  <a:srgbClr val="002060"/>
                </a:solidFill>
              </a:rPr>
              <a:t>средни</a:t>
            </a:r>
            <a:r>
              <a:rPr lang="en-US" sz="1000" dirty="0">
                <a:solidFill>
                  <a:srgbClr val="002060"/>
                </a:solidFill>
              </a:rPr>
              <a:t> (</a:t>
            </a:r>
            <a:r>
              <a:rPr lang="mk-MK" sz="1000" dirty="0">
                <a:solidFill>
                  <a:srgbClr val="002060"/>
                </a:solidFill>
              </a:rPr>
              <a:t>актива 87</a:t>
            </a:r>
            <a:r>
              <a:rPr lang="en-GB" sz="1000" dirty="0">
                <a:solidFill>
                  <a:srgbClr val="002060"/>
                </a:solidFill>
              </a:rPr>
              <a:t>.</a:t>
            </a:r>
            <a:r>
              <a:rPr lang="mk-MK" sz="1000" dirty="0">
                <a:solidFill>
                  <a:srgbClr val="002060"/>
                </a:solidFill>
              </a:rPr>
              <a:t>99</a:t>
            </a:r>
            <a:r>
              <a:rPr lang="en-GB" sz="1000" dirty="0">
                <a:solidFill>
                  <a:srgbClr val="002060"/>
                </a:solidFill>
              </a:rPr>
              <a:t>5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 мил.денари</a:t>
            </a:r>
            <a:r>
              <a:rPr lang="en-US" sz="1000" b="0" i="0" dirty="0">
                <a:solidFill>
                  <a:srgbClr val="002060"/>
                </a:solidFill>
                <a:effectLst/>
              </a:rPr>
              <a:t>) </a:t>
            </a:r>
            <a:r>
              <a:rPr lang="en-US" sz="1000" dirty="0">
                <a:solidFill>
                  <a:srgbClr val="002060"/>
                </a:solidFill>
              </a:rPr>
              <a:t>1</a:t>
            </a:r>
            <a:r>
              <a:rPr lang="en-GB" sz="1000" dirty="0">
                <a:solidFill>
                  <a:srgbClr val="002060"/>
                </a:solidFill>
              </a:rPr>
              <a:t>3</a:t>
            </a:r>
            <a:r>
              <a:rPr lang="mk-MK" sz="1000" dirty="0">
                <a:solidFill>
                  <a:srgbClr val="002060"/>
                </a:solidFill>
              </a:rPr>
              <a:t> % учество</a:t>
            </a:r>
            <a:r>
              <a:rPr lang="en-US" sz="1000" dirty="0">
                <a:solidFill>
                  <a:srgbClr val="002060"/>
                </a:solidFill>
              </a:rPr>
              <a:t>, 5</a:t>
            </a:r>
            <a:r>
              <a:rPr lang="mk-MK" sz="1000" dirty="0">
                <a:solidFill>
                  <a:srgbClr val="002060"/>
                </a:solidFill>
              </a:rPr>
              <a:t> мали</a:t>
            </a:r>
            <a:r>
              <a:rPr lang="en-US" sz="1000" dirty="0">
                <a:solidFill>
                  <a:srgbClr val="002060"/>
                </a:solidFill>
              </a:rPr>
              <a:t> (</a:t>
            </a:r>
            <a:r>
              <a:rPr lang="mk-MK" sz="1000" dirty="0">
                <a:solidFill>
                  <a:srgbClr val="002060"/>
                </a:solidFill>
              </a:rPr>
              <a:t>актива </a:t>
            </a:r>
            <a:r>
              <a:rPr lang="en-US" sz="1000" b="0" i="0" u="none" strike="noStrike" dirty="0">
                <a:solidFill>
                  <a:srgbClr val="002060"/>
                </a:solidFill>
                <a:effectLst/>
              </a:rPr>
              <a:t>45.026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мил. денари</a:t>
            </a:r>
            <a:r>
              <a:rPr lang="en-US" sz="1000" dirty="0">
                <a:solidFill>
                  <a:srgbClr val="002060"/>
                </a:solidFill>
              </a:rPr>
              <a:t>) 6</a:t>
            </a:r>
            <a:r>
              <a:rPr lang="mk-MK" sz="1000" dirty="0">
                <a:solidFill>
                  <a:srgbClr val="002060"/>
                </a:solidFill>
              </a:rPr>
              <a:t> </a:t>
            </a:r>
            <a:r>
              <a:rPr lang="en-US" sz="1000" dirty="0">
                <a:solidFill>
                  <a:srgbClr val="002060"/>
                </a:solidFill>
              </a:rPr>
              <a:t>% </a:t>
            </a:r>
            <a:r>
              <a:rPr lang="mk-MK" sz="1000" dirty="0">
                <a:solidFill>
                  <a:srgbClr val="002060"/>
                </a:solidFill>
              </a:rPr>
              <a:t>учество и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2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штедилници.</a:t>
            </a:r>
            <a:r>
              <a:rPr lang="en-US" sz="1000" dirty="0">
                <a:solidFill>
                  <a:srgbClr val="002060"/>
                </a:solidFill>
              </a:rPr>
              <a:t> </a:t>
            </a:r>
            <a:endParaRPr lang="mk-MK" sz="1000" dirty="0">
              <a:solidFill>
                <a:srgbClr val="002060"/>
              </a:solidFill>
            </a:endParaRP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Вкупна актива на ниво на банкарски систем </a:t>
            </a:r>
            <a:r>
              <a:rPr lang="en-GB" sz="1000" dirty="0">
                <a:solidFill>
                  <a:srgbClr val="002060"/>
                </a:solidFill>
              </a:rPr>
              <a:t>703.789</a:t>
            </a:r>
            <a:r>
              <a:rPr lang="mk-MK" sz="1000" dirty="0">
                <a:solidFill>
                  <a:srgbClr val="002060"/>
                </a:solidFill>
              </a:rPr>
              <a:t> мил.денари бележи годишен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пораст од </a:t>
            </a:r>
            <a:r>
              <a:rPr lang="en-GB" sz="1000" dirty="0">
                <a:solidFill>
                  <a:srgbClr val="002060"/>
                </a:solidFill>
              </a:rPr>
              <a:t>7.</a:t>
            </a:r>
            <a:r>
              <a:rPr lang="mk-MK" sz="1000" dirty="0">
                <a:solidFill>
                  <a:srgbClr val="002060"/>
                </a:solidFill>
              </a:rPr>
              <a:t>1% и </a:t>
            </a:r>
            <a:r>
              <a:rPr lang="en-GB" sz="1000" dirty="0">
                <a:solidFill>
                  <a:srgbClr val="002060"/>
                </a:solidFill>
              </a:rPr>
              <a:t>0.</a:t>
            </a:r>
            <a:r>
              <a:rPr lang="mk-MK" sz="1000" dirty="0">
                <a:solidFill>
                  <a:srgbClr val="002060"/>
                </a:solidFill>
              </a:rPr>
              <a:t>7% на квартална основа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и истиот е поддржан со растот на депозитната база</a:t>
            </a:r>
            <a:r>
              <a:rPr lang="en-GB" sz="1000" dirty="0">
                <a:solidFill>
                  <a:srgbClr val="002060"/>
                </a:solidFill>
              </a:rPr>
              <a:t> 9.9</a:t>
            </a:r>
            <a:r>
              <a:rPr lang="mk-MK" sz="1000" dirty="0">
                <a:solidFill>
                  <a:srgbClr val="002060"/>
                </a:solidFill>
              </a:rPr>
              <a:t>% на годишно ниво односно </a:t>
            </a:r>
            <a:r>
              <a:rPr lang="en-GB" sz="1000" dirty="0">
                <a:solidFill>
                  <a:srgbClr val="002060"/>
                </a:solidFill>
              </a:rPr>
              <a:t>1.</a:t>
            </a:r>
            <a:r>
              <a:rPr lang="mk-MK" sz="1000" dirty="0">
                <a:solidFill>
                  <a:srgbClr val="002060"/>
                </a:solidFill>
              </a:rPr>
              <a:t>3% на квартална основа и капиталната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позиција на банките со годишен пораст од </a:t>
            </a:r>
            <a:r>
              <a:rPr lang="en-GB" sz="1000" dirty="0">
                <a:solidFill>
                  <a:srgbClr val="002060"/>
                </a:solidFill>
              </a:rPr>
              <a:t>11.</a:t>
            </a:r>
            <a:r>
              <a:rPr lang="mk-MK" sz="1000" dirty="0">
                <a:solidFill>
                  <a:srgbClr val="002060"/>
                </a:solidFill>
              </a:rPr>
              <a:t>9%  или </a:t>
            </a:r>
            <a:r>
              <a:rPr lang="en-GB" sz="1000" dirty="0">
                <a:solidFill>
                  <a:srgbClr val="002060"/>
                </a:solidFill>
              </a:rPr>
              <a:t>3.1</a:t>
            </a:r>
            <a:r>
              <a:rPr lang="mk-MK" sz="1000" dirty="0">
                <a:solidFill>
                  <a:srgbClr val="002060"/>
                </a:solidFill>
              </a:rPr>
              <a:t>% квартално. Кредитите бележат годишен пораст од </a:t>
            </a:r>
            <a:r>
              <a:rPr lang="en-GB" sz="1000" dirty="0">
                <a:solidFill>
                  <a:srgbClr val="002060"/>
                </a:solidFill>
              </a:rPr>
              <a:t>5</a:t>
            </a:r>
            <a:r>
              <a:rPr lang="mk-MK" sz="1000" dirty="0">
                <a:solidFill>
                  <a:srgbClr val="002060"/>
                </a:solidFill>
              </a:rPr>
              <a:t>% и квартално </a:t>
            </a:r>
            <a:r>
              <a:rPr lang="en-GB" sz="1000" dirty="0">
                <a:solidFill>
                  <a:srgbClr val="002060"/>
                </a:solidFill>
              </a:rPr>
              <a:t>0.</a:t>
            </a:r>
            <a:r>
              <a:rPr lang="mk-MK" sz="1000" dirty="0">
                <a:solidFill>
                  <a:srgbClr val="002060"/>
                </a:solidFill>
              </a:rPr>
              <a:t>5%. </a:t>
            </a: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Учество на странски капитал во сопственичката структура 77,</a:t>
            </a:r>
            <a:r>
              <a:rPr lang="en-GB" sz="1000" dirty="0">
                <a:solidFill>
                  <a:srgbClr val="002060"/>
                </a:solidFill>
              </a:rPr>
              <a:t>61</a:t>
            </a:r>
            <a:r>
              <a:rPr lang="mk-MK" sz="1000" dirty="0">
                <a:solidFill>
                  <a:srgbClr val="002060"/>
                </a:solidFill>
              </a:rPr>
              <a:t>% </a:t>
            </a:r>
            <a:endParaRPr lang="en-GB" sz="1000" dirty="0">
              <a:solidFill>
                <a:srgbClr val="002060"/>
              </a:solidFill>
            </a:endParaRPr>
          </a:p>
          <a:p>
            <a:pPr algn="just">
              <a:spcBef>
                <a:spcPct val="35000"/>
              </a:spcBef>
              <a:buClr>
                <a:srgbClr val="FFFF00"/>
              </a:buClr>
              <a:buFont typeface="Wingdings" panose="05000000000000000000" pitchFamily="2" charset="2"/>
              <a:buChar char="Ø"/>
              <a:defRPr/>
            </a:pPr>
            <a:r>
              <a:rPr lang="mk-MK" sz="1000" dirty="0">
                <a:solidFill>
                  <a:srgbClr val="002060"/>
                </a:solidFill>
              </a:rPr>
              <a:t>Нивото на финансиска интермедијација</a:t>
            </a:r>
            <a:r>
              <a:rPr lang="en-GB" sz="1000" dirty="0">
                <a:solidFill>
                  <a:srgbClr val="002060"/>
                </a:solidFill>
              </a:rPr>
              <a:t>:</a:t>
            </a:r>
            <a:r>
              <a:rPr lang="mk-MK" sz="1000" dirty="0">
                <a:solidFill>
                  <a:srgbClr val="002060"/>
                </a:solidFill>
              </a:rPr>
              <a:t>  </a:t>
            </a:r>
          </a:p>
          <a:p>
            <a:pPr lvl="1" algn="just">
              <a:spcBef>
                <a:spcPct val="35000"/>
              </a:spcBef>
              <a:buFont typeface="Wingdings" panose="05000000000000000000" pitchFamily="2" charset="2"/>
              <a:buChar char="ü"/>
              <a:defRPr/>
            </a:pPr>
            <a:r>
              <a:rPr lang="mk-MK" sz="1000" dirty="0">
                <a:solidFill>
                  <a:srgbClr val="002060"/>
                </a:solidFill>
              </a:rPr>
              <a:t>Вкупната актива </a:t>
            </a:r>
            <a:r>
              <a:rPr lang="en-GB" sz="1000" dirty="0">
                <a:solidFill>
                  <a:srgbClr val="002060"/>
                </a:solidFill>
              </a:rPr>
              <a:t> </a:t>
            </a:r>
            <a:r>
              <a:rPr lang="mk-MK" sz="1000" dirty="0">
                <a:solidFill>
                  <a:srgbClr val="002060"/>
                </a:solidFill>
              </a:rPr>
              <a:t>на банкарскиот систем</a:t>
            </a:r>
            <a:r>
              <a:rPr lang="en-US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8</a:t>
            </a:r>
            <a:r>
              <a:rPr lang="en-GB" sz="1000" dirty="0">
                <a:solidFill>
                  <a:srgbClr val="002060"/>
                </a:solidFill>
              </a:rPr>
              <a:t>5</a:t>
            </a:r>
            <a:r>
              <a:rPr lang="mk-MK" sz="1000" dirty="0">
                <a:solidFill>
                  <a:srgbClr val="002060"/>
                </a:solidFill>
              </a:rPr>
              <a:t>,</a:t>
            </a:r>
            <a:r>
              <a:rPr lang="en-GB" sz="1000" dirty="0">
                <a:solidFill>
                  <a:srgbClr val="002060"/>
                </a:solidFill>
              </a:rPr>
              <a:t>2</a:t>
            </a:r>
            <a:r>
              <a:rPr lang="mk-MK" sz="1000" dirty="0">
                <a:solidFill>
                  <a:srgbClr val="002060"/>
                </a:solidFill>
              </a:rPr>
              <a:t>% што укажува на доминантната позиција на банките во финансискиот.систем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Депозити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6</a:t>
            </a:r>
            <a:r>
              <a:rPr lang="en-GB" sz="1000" dirty="0">
                <a:solidFill>
                  <a:srgbClr val="002060"/>
                </a:solidFill>
              </a:rPr>
              <a:t>2</a:t>
            </a:r>
            <a:r>
              <a:rPr lang="mk-MK" sz="1000" dirty="0">
                <a:solidFill>
                  <a:srgbClr val="002060"/>
                </a:solidFill>
              </a:rPr>
              <a:t>,</a:t>
            </a:r>
            <a:r>
              <a:rPr lang="en-GB" sz="1000" dirty="0">
                <a:solidFill>
                  <a:srgbClr val="002060"/>
                </a:solidFill>
              </a:rPr>
              <a:t>5</a:t>
            </a:r>
            <a:r>
              <a:rPr lang="mk-MK" sz="1000" dirty="0">
                <a:solidFill>
                  <a:srgbClr val="002060"/>
                </a:solidFill>
              </a:rPr>
              <a:t>%</a:t>
            </a:r>
            <a:endParaRPr lang="en-US" sz="10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mk-MK" sz="1000" dirty="0">
                <a:solidFill>
                  <a:srgbClr val="002060"/>
                </a:solidFill>
              </a:rPr>
              <a:t>Кредити</a:t>
            </a:r>
            <a:r>
              <a:rPr lang="en-GB" sz="1000" dirty="0">
                <a:solidFill>
                  <a:srgbClr val="002060"/>
                </a:solidFill>
              </a:rPr>
              <a:t>/</a:t>
            </a:r>
            <a:r>
              <a:rPr lang="mk-MK" sz="1000" dirty="0">
                <a:solidFill>
                  <a:srgbClr val="002060"/>
                </a:solidFill>
              </a:rPr>
              <a:t>БДП изнесува 5</a:t>
            </a:r>
            <a:r>
              <a:rPr lang="en-GB" sz="1000" dirty="0">
                <a:solidFill>
                  <a:srgbClr val="002060"/>
                </a:solidFill>
              </a:rPr>
              <a:t>2</a:t>
            </a:r>
            <a:r>
              <a:rPr lang="mk-MK" sz="1000" dirty="0">
                <a:solidFill>
                  <a:srgbClr val="002060"/>
                </a:solidFill>
              </a:rPr>
              <a:t>,</a:t>
            </a:r>
            <a:r>
              <a:rPr lang="en-GB" sz="1000" dirty="0">
                <a:solidFill>
                  <a:srgbClr val="002060"/>
                </a:solidFill>
              </a:rPr>
              <a:t>3</a:t>
            </a:r>
            <a:r>
              <a:rPr lang="mk-MK" sz="1000" dirty="0">
                <a:solidFill>
                  <a:srgbClr val="002060"/>
                </a:solidFill>
              </a:rPr>
              <a:t> %</a:t>
            </a:r>
            <a:endParaRPr lang="en-GB" sz="10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0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mk-MK" sz="1000" b="1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Извор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mk-MK" sz="1000" dirty="0">
                <a:solidFill>
                  <a:srgbClr val="00B0F0"/>
                </a:solidFill>
                <a:cs typeface="Arial" panose="020B0604020202020204" pitchFamily="34" charset="0"/>
              </a:rPr>
              <a:t>	Народна Банка,Отсек за финансискастабилност, 	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Последна ревизија на податоците на БДП 	(по тековни цени):  </a:t>
            </a:r>
            <a:r>
              <a:rPr lang="en-GB" sz="1000" dirty="0">
                <a:solidFill>
                  <a:srgbClr val="00B0F0"/>
                </a:solidFill>
                <a:cs typeface="Arial" panose="020B0604020202020204" pitchFamily="34" charset="0"/>
              </a:rPr>
              <a:t>0</a:t>
            </a:r>
            <a:r>
              <a:rPr lang="ru-RU" sz="1000" dirty="0">
                <a:solidFill>
                  <a:srgbClr val="00B0F0"/>
                </a:solidFill>
                <a:cs typeface="Arial" panose="020B0604020202020204" pitchFamily="34" charset="0"/>
              </a:rPr>
              <a:t>7.12.2023.година</a:t>
            </a:r>
            <a:endParaRPr lang="mk-MK" sz="1000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508" y="69726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6848CB-8340-5DD6-EF3B-BD11A5B8C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74512"/>
              </p:ext>
            </p:extLst>
          </p:nvPr>
        </p:nvGraphicFramePr>
        <p:xfrm>
          <a:off x="104996" y="799689"/>
          <a:ext cx="7809551" cy="1597351"/>
        </p:xfrm>
        <a:graphic>
          <a:graphicData uri="http://schemas.openxmlformats.org/drawingml/2006/table">
            <a:tbl>
              <a:tblPr/>
              <a:tblGrid>
                <a:gridCol w="1458225">
                  <a:extLst>
                    <a:ext uri="{9D8B030D-6E8A-4147-A177-3AD203B41FA5}">
                      <a16:colId xmlns:a16="http://schemas.microsoft.com/office/drawing/2014/main" val="456536985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652805394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80396809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4173392692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3343805908"/>
                    </a:ext>
                  </a:extLst>
                </a:gridCol>
                <a:gridCol w="780278">
                  <a:extLst>
                    <a:ext uri="{9D8B030D-6E8A-4147-A177-3AD203B41FA5}">
                      <a16:colId xmlns:a16="http://schemas.microsoft.com/office/drawing/2014/main" val="2062820131"/>
                    </a:ext>
                  </a:extLst>
                </a:gridCol>
                <a:gridCol w="372613">
                  <a:extLst>
                    <a:ext uri="{9D8B030D-6E8A-4147-A177-3AD203B41FA5}">
                      <a16:colId xmlns:a16="http://schemas.microsoft.com/office/drawing/2014/main" val="2425346250"/>
                    </a:ext>
                  </a:extLst>
                </a:gridCol>
                <a:gridCol w="1050807">
                  <a:extLst>
                    <a:ext uri="{9D8B030D-6E8A-4147-A177-3AD203B41FA5}">
                      <a16:colId xmlns:a16="http://schemas.microsoft.com/office/drawing/2014/main" val="2846665693"/>
                    </a:ext>
                  </a:extLst>
                </a:gridCol>
                <a:gridCol w="1026516">
                  <a:extLst>
                    <a:ext uri="{9D8B030D-6E8A-4147-A177-3AD203B41FA5}">
                      <a16:colId xmlns:a16="http://schemas.microsoft.com/office/drawing/2014/main" val="172003340"/>
                    </a:ext>
                  </a:extLst>
                </a:gridCol>
              </a:tblGrid>
              <a:tr h="37735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8027"/>
                  </a:ext>
                </a:extLst>
              </a:tr>
              <a:tr h="3046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Вкупна Актива на банкарскиот сектор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657,256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684,255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675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58756"/>
                  </a:ext>
                </a:extLst>
              </a:tr>
              <a:tr h="305370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411,696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422,522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419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430,213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432,312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88303"/>
                  </a:ext>
                </a:extLst>
              </a:tr>
              <a:tr h="278794"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469,603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493,955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490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516,317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039861"/>
                  </a:ext>
                </a:extLst>
              </a:tr>
              <a:tr h="291031"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82,731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84,361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11.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5577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5FE58E6-57D2-361A-87CE-2819D5ACF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587840"/>
              </p:ext>
            </p:extLst>
          </p:nvPr>
        </p:nvGraphicFramePr>
        <p:xfrm>
          <a:off x="8067754" y="911854"/>
          <a:ext cx="4249196" cy="311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DAF2B5-0AE0-A802-A63E-1EC18F240A50}"/>
              </a:ext>
            </a:extLst>
          </p:cNvPr>
          <p:cNvSpPr txBox="1"/>
          <p:nvPr/>
        </p:nvSpPr>
        <p:spPr>
          <a:xfrm>
            <a:off x="862188" y="2441173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E1127414-1A00-FA1D-50AD-84B1408A69C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66EFC-063B-3700-9B8A-1A959550FB9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07A5CF4-64E5-9D88-5DCD-AF9B41F89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429439"/>
              </p:ext>
            </p:extLst>
          </p:nvPr>
        </p:nvGraphicFramePr>
        <p:xfrm>
          <a:off x="104996" y="2608750"/>
          <a:ext cx="3910413" cy="164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D7F34B-347A-8634-73DB-A1B36F9BB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648577"/>
              </p:ext>
            </p:extLst>
          </p:nvPr>
        </p:nvGraphicFramePr>
        <p:xfrm>
          <a:off x="3864420" y="2406321"/>
          <a:ext cx="4203334" cy="207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B0BA44-0523-A837-3D78-5ED8DB666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95236"/>
              </p:ext>
            </p:extLst>
          </p:nvPr>
        </p:nvGraphicFramePr>
        <p:xfrm>
          <a:off x="8174371" y="4399783"/>
          <a:ext cx="3912631" cy="239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5257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144744" y="3140765"/>
            <a:ext cx="6897762" cy="3595866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Во структурата на вкупната актива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високоликвидната актива  учествува со 3</a:t>
            </a:r>
            <a:r>
              <a:rPr lang="en-GB" sz="1100" dirty="0">
                <a:solidFill>
                  <a:schemeClr val="bg1"/>
                </a:solidFill>
              </a:rPr>
              <a:t>1</a:t>
            </a:r>
            <a:r>
              <a:rPr lang="ru-RU" sz="1100" dirty="0">
                <a:solidFill>
                  <a:schemeClr val="bg1"/>
                </a:solidFill>
              </a:rPr>
              <a:t>%* додека пак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кредитите  учествуваат со 6</a:t>
            </a:r>
            <a:r>
              <a:rPr lang="en-GB" sz="1100" dirty="0">
                <a:solidFill>
                  <a:schemeClr val="bg1"/>
                </a:solidFill>
              </a:rPr>
              <a:t>1</a:t>
            </a:r>
            <a:r>
              <a:rPr lang="ru-RU" sz="1100" dirty="0">
                <a:solidFill>
                  <a:schemeClr val="bg1"/>
                </a:solidFill>
              </a:rPr>
              <a:t>%, остатокот од </a:t>
            </a:r>
            <a:r>
              <a:rPr lang="mk-MK" sz="1100" dirty="0">
                <a:solidFill>
                  <a:schemeClr val="bg1"/>
                </a:solidFill>
              </a:rPr>
              <a:t>8</a:t>
            </a:r>
            <a:r>
              <a:rPr lang="ru-RU" sz="1100" dirty="0">
                <a:solidFill>
                  <a:schemeClr val="bg1"/>
                </a:solidFill>
              </a:rPr>
              <a:t>% е останата актива.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bg1"/>
                </a:solidFill>
              </a:rPr>
              <a:t>Стабилното учество на ликвидните средства упатува на соодветно управување со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ликвидносниот ризик  од страна на банките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Стапката на покриеност со ликвидност на банкарскиот систем (англ. Liquidity Coverage Ratio)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изнесува </a:t>
            </a:r>
            <a:r>
              <a:rPr lang="en-GB" sz="1100" dirty="0">
                <a:solidFill>
                  <a:schemeClr val="bg1"/>
                </a:solidFill>
              </a:rPr>
              <a:t>268.4%</a:t>
            </a:r>
            <a:r>
              <a:rPr lang="ru-RU" sz="1100" dirty="0">
                <a:solidFill>
                  <a:schemeClr val="bg1"/>
                </a:solidFill>
              </a:rPr>
              <a:t>, што е 2,7 пати повисоко ниво од регулаторниот минимум (100%) и го потврдува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ru-RU" sz="1100" dirty="0">
                <a:solidFill>
                  <a:schemeClr val="bg1"/>
                </a:solidFill>
              </a:rPr>
              <a:t>задоволителниот обем на ликвидност со кој располага македонскиот банкарски систем</a:t>
            </a:r>
            <a:r>
              <a:rPr lang="en-GB" sz="1100" dirty="0">
                <a:solidFill>
                  <a:schemeClr val="bg1"/>
                </a:solidFill>
              </a:rPr>
              <a:t>**</a:t>
            </a:r>
            <a:endParaRPr lang="mk-MK" sz="1100" dirty="0">
              <a:solidFill>
                <a:schemeClr val="bg1"/>
              </a:solidFill>
            </a:endParaRP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 /Крат.обврски </a:t>
            </a:r>
            <a:r>
              <a:rPr lang="en-GB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50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Ликвидна актива/Депоз</a:t>
            </a:r>
            <a:r>
              <a:rPr lang="en-GB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население 62%</a:t>
            </a:r>
          </a:p>
          <a:p>
            <a:pPr lvl="1" fontAlgn="t">
              <a:lnSpc>
                <a:spcPct val="100000"/>
              </a:lnSpc>
              <a:spcBef>
                <a:spcPts val="0"/>
              </a:spcBef>
              <a:buClr>
                <a:srgbClr val="FF99CC"/>
              </a:buClr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Кредити/Депозити 8</a:t>
            </a:r>
            <a:r>
              <a:rPr lang="mk-MK" sz="1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mk-MK" sz="1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  <a:endParaRPr lang="mk-MK" sz="11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rgbClr val="002060"/>
                </a:solidFill>
              </a:rPr>
              <a:t>*Ликвидни средства  се паричните средства кај Народна банка, благајничките записи,  државни обврзници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**</a:t>
            </a:r>
            <a:r>
              <a:rPr lang="mk-MK" sz="11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Ликвидносен показател согласно Базел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rgbClr val="00B0F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GB" sz="1100" i="1" dirty="0">
                <a:solidFill>
                  <a:srgbClr val="00B0F0"/>
                </a:solidFill>
              </a:rPr>
              <a:t>Methodology for calculation of LCR is in accordance with requirements of Basel III accord</a:t>
            </a:r>
            <a:r>
              <a:rPr lang="mk-MK" sz="1100" i="1" dirty="0">
                <a:solidFill>
                  <a:srgbClr val="00B0F0"/>
                </a:solidFill>
              </a:rPr>
              <a:t>)</a:t>
            </a:r>
            <a:endParaRPr lang="en-GB" sz="1100" i="1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dirty="0">
                <a:solidFill>
                  <a:srgbClr val="00B0F0"/>
                </a:solidFill>
              </a:rPr>
              <a:t>Извор</a:t>
            </a:r>
            <a:r>
              <a:rPr lang="en-GB" sz="1100" dirty="0">
                <a:solidFill>
                  <a:srgbClr val="00B0F0"/>
                </a:solidFill>
              </a:rPr>
              <a:t>: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rgbClr val="00B0F0"/>
                </a:solidFill>
              </a:rPr>
              <a:t>ИЗВЕШТАЈ ЗА РИЗИЦИТЕ ВО БАНКАРСКИОТ СИСТЕМ НА РС 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100" b="1" dirty="0">
                <a:solidFill>
                  <a:srgbClr val="00B0F0"/>
                </a:solidFill>
              </a:rPr>
              <a:t>│</a:t>
            </a:r>
            <a:r>
              <a:rPr lang="en-GB" sz="11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100" dirty="0">
                <a:solidFill>
                  <a:srgbClr val="00B0F0"/>
                </a:solidFill>
              </a:rPr>
              <a:t> </a:t>
            </a:r>
            <a:endParaRPr lang="en-GB" sz="1100" i="1" dirty="0">
              <a:solidFill>
                <a:srgbClr val="00B0F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100" b="0" i="0" u="none" strike="noStrike" kern="1200" dirty="0">
              <a:solidFill>
                <a:srgbClr val="002060"/>
              </a:solidFill>
              <a:effectLst/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895" y="24299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423FFB0-A0BA-411F-A76B-06B07A0D5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596684"/>
              </p:ext>
            </p:extLst>
          </p:nvPr>
        </p:nvGraphicFramePr>
        <p:xfrm>
          <a:off x="144744" y="664899"/>
          <a:ext cx="2604056" cy="257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C7E578DC-BBA2-D74B-B05D-C736313E3223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62AB03-008F-2E9C-AA39-AADAFD28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Актива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B399E2-5B49-07CA-4D92-F0728963C75D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2B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396471"/>
              </p:ext>
            </p:extLst>
          </p:nvPr>
        </p:nvGraphicFramePr>
        <p:xfrm>
          <a:off x="2748800" y="855957"/>
          <a:ext cx="4293434" cy="213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2B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051078"/>
              </p:ext>
            </p:extLst>
          </p:nvPr>
        </p:nvGraphicFramePr>
        <p:xfrm>
          <a:off x="7308361" y="3962401"/>
          <a:ext cx="4572000" cy="260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048898"/>
              </p:ext>
            </p:extLst>
          </p:nvPr>
        </p:nvGraphicFramePr>
        <p:xfrm>
          <a:off x="7099990" y="799689"/>
          <a:ext cx="4947266" cy="317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1063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96128" y="3993065"/>
            <a:ext cx="5830938" cy="2743566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Autofit/>
          </a:bodyPr>
          <a:lstStyle/>
          <a:p>
            <a:pPr marL="0" indent="0" fontAlgn="t">
              <a:spcBef>
                <a:spcPts val="0"/>
              </a:spcBef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 algn="just" fontAlgn="t">
              <a:spcBef>
                <a:spcPts val="0"/>
              </a:spcBef>
              <a:buNone/>
            </a:pPr>
            <a:r>
              <a:rPr lang="mk-MK" sz="1000" dirty="0">
                <a:solidFill>
                  <a:schemeClr val="bg1"/>
                </a:solidFill>
              </a:rPr>
              <a:t>Во вкупниот износ на кр</a:t>
            </a:r>
            <a:r>
              <a:rPr lang="ru-RU" sz="1000" dirty="0">
                <a:solidFill>
                  <a:schemeClr val="bg1"/>
                </a:solidFill>
              </a:rPr>
              <a:t>едитите 4</a:t>
            </a:r>
            <a:r>
              <a:rPr lang="en-GB" sz="1000" dirty="0">
                <a:solidFill>
                  <a:schemeClr val="bg1"/>
                </a:solidFill>
              </a:rPr>
              <a:t>32</a:t>
            </a:r>
            <a:r>
              <a:rPr lang="ru-RU" sz="1000" dirty="0">
                <a:solidFill>
                  <a:schemeClr val="bg1"/>
                </a:solidFill>
              </a:rPr>
              <a:t>.</a:t>
            </a:r>
            <a:r>
              <a:rPr lang="en-GB" sz="1000" dirty="0">
                <a:solidFill>
                  <a:schemeClr val="bg1"/>
                </a:solidFill>
              </a:rPr>
              <a:t>312</a:t>
            </a:r>
            <a:r>
              <a:rPr lang="ru-RU" sz="1000" dirty="0">
                <a:solidFill>
                  <a:schemeClr val="bg1"/>
                </a:solidFill>
              </a:rPr>
              <a:t>  милиони денари </a:t>
            </a:r>
            <a:r>
              <a:rPr lang="mk-MK" sz="1000" dirty="0">
                <a:solidFill>
                  <a:schemeClr val="bg1"/>
                </a:solidFill>
              </a:rPr>
              <a:t>преовладуваат кредитите на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домаќинствата со 51% со годишен пораст од 5% и 0,5% на квартална основа. </a:t>
            </a:r>
            <a:endParaRPr lang="ru-RU" sz="10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ru-RU" sz="1000" dirty="0">
                <a:solidFill>
                  <a:schemeClr val="bg1"/>
                </a:solidFill>
              </a:rPr>
              <a:t>Кај населението доминираат потрошувачките кредити и картичките со 6</a:t>
            </a:r>
            <a:r>
              <a:rPr lang="en-GB" sz="1000" dirty="0">
                <a:solidFill>
                  <a:schemeClr val="bg1"/>
                </a:solidFill>
              </a:rPr>
              <a:t>5</a:t>
            </a:r>
            <a:r>
              <a:rPr lang="ru-RU" sz="1000" dirty="0">
                <a:solidFill>
                  <a:schemeClr val="bg1"/>
                </a:solidFill>
              </a:rPr>
              <a:t>%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mk-MK" sz="1000" dirty="0">
                <a:solidFill>
                  <a:schemeClr val="bg1"/>
                </a:solidFill>
              </a:rPr>
              <a:t>со годишен пораст од </a:t>
            </a:r>
            <a:r>
              <a:rPr lang="en-GB" sz="1000" dirty="0">
                <a:solidFill>
                  <a:schemeClr val="bg1"/>
                </a:solidFill>
              </a:rPr>
              <a:t>3.8</a:t>
            </a:r>
            <a:r>
              <a:rPr lang="mk-MK" sz="1000" dirty="0">
                <a:solidFill>
                  <a:schemeClr val="bg1"/>
                </a:solidFill>
              </a:rPr>
              <a:t>% или </a:t>
            </a:r>
            <a:r>
              <a:rPr lang="en-GB" sz="1000" dirty="0">
                <a:solidFill>
                  <a:schemeClr val="bg1"/>
                </a:solidFill>
              </a:rPr>
              <a:t>0.7</a:t>
            </a:r>
            <a:r>
              <a:rPr lang="mk-MK" sz="1000" dirty="0">
                <a:solidFill>
                  <a:schemeClr val="bg1"/>
                </a:solidFill>
              </a:rPr>
              <a:t>% на квартална основа. 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С</a:t>
            </a:r>
            <a:r>
              <a:rPr lang="ru-RU" sz="1000" dirty="0">
                <a:solidFill>
                  <a:schemeClr val="bg1"/>
                </a:solidFill>
              </a:rPr>
              <a:t>та</a:t>
            </a: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бените кредити учествуваат со 34% со годишен пораст од </a:t>
            </a:r>
            <a:r>
              <a:rPr lang="en-GB" sz="1000" dirty="0">
                <a:solidFill>
                  <a:schemeClr val="bg1"/>
                </a:solidFill>
              </a:rPr>
              <a:t>9.9</a:t>
            </a:r>
            <a:r>
              <a:rPr lang="en-US" sz="1000" dirty="0">
                <a:solidFill>
                  <a:schemeClr val="bg1"/>
                </a:solidFill>
              </a:rPr>
              <a:t>%</a:t>
            </a:r>
            <a:r>
              <a:rPr lang="mk-MK" sz="1000" dirty="0">
                <a:solidFill>
                  <a:schemeClr val="bg1"/>
                </a:solidFill>
              </a:rPr>
              <a:t> или </a:t>
            </a:r>
            <a:r>
              <a:rPr lang="en-GB" sz="1000" dirty="0">
                <a:solidFill>
                  <a:schemeClr val="bg1"/>
                </a:solidFill>
              </a:rPr>
              <a:t>1.6</a:t>
            </a:r>
            <a:r>
              <a:rPr lang="mk-MK" sz="1000" dirty="0">
                <a:solidFill>
                  <a:schemeClr val="bg1"/>
                </a:solidFill>
              </a:rPr>
              <a:t>% за кварталот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dirty="0">
                <a:solidFill>
                  <a:schemeClr val="bg1"/>
                </a:solidFill>
              </a:rPr>
              <a:t>Н</a:t>
            </a:r>
            <a:r>
              <a:rPr lang="ru-RU" sz="1000" dirty="0">
                <a:solidFill>
                  <a:schemeClr val="bg1"/>
                </a:solidFill>
              </a:rPr>
              <a:t>а автомобилски кредити учеството  е 0,1</a:t>
            </a:r>
            <a:r>
              <a:rPr lang="mk-MK" sz="1000" dirty="0">
                <a:solidFill>
                  <a:schemeClr val="bg1"/>
                </a:solidFill>
              </a:rPr>
              <a:t>5</a:t>
            </a:r>
            <a:r>
              <a:rPr lang="ru-RU" sz="1000" dirty="0">
                <a:solidFill>
                  <a:schemeClr val="bg1"/>
                </a:solidFill>
              </a:rPr>
              <a:t>% со годишен пораст од </a:t>
            </a:r>
            <a:r>
              <a:rPr lang="en-GB" sz="1000" dirty="0">
                <a:solidFill>
                  <a:schemeClr val="bg1"/>
                </a:solidFill>
              </a:rPr>
              <a:t>14.9</a:t>
            </a:r>
            <a:r>
              <a:rPr lang="ru-RU" sz="1000" dirty="0">
                <a:solidFill>
                  <a:schemeClr val="bg1"/>
                </a:solidFill>
              </a:rPr>
              <a:t>% или </a:t>
            </a:r>
            <a:r>
              <a:rPr lang="en-GB" sz="1000" dirty="0">
                <a:solidFill>
                  <a:schemeClr val="bg1"/>
                </a:solidFill>
              </a:rPr>
              <a:t>4.1</a:t>
            </a:r>
            <a:r>
              <a:rPr lang="ru-RU" sz="1000" dirty="0">
                <a:solidFill>
                  <a:schemeClr val="bg1"/>
                </a:solidFill>
              </a:rPr>
              <a:t>% на квартална основа. </a:t>
            </a:r>
            <a:endParaRPr lang="en-GB" sz="1000" dirty="0">
              <a:solidFill>
                <a:schemeClr val="bg1"/>
              </a:solidFill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000" dirty="0">
              <a:solidFill>
                <a:schemeClr val="bg1"/>
              </a:solidFill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dirty="0">
                <a:solidFill>
                  <a:srgbClr val="00FF00"/>
                </a:solidFill>
                <a:effectLst/>
                <a:latin typeface="Segoe UI Historic" panose="020B0502040204020203" pitchFamily="34" charset="0"/>
              </a:rPr>
              <a:t>🌳</a:t>
            </a:r>
            <a:endParaRPr lang="en-GB" sz="1000" b="1" dirty="0">
              <a:solidFill>
                <a:srgbClr val="00FF00"/>
              </a:solidFill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000" b="1" i="0" dirty="0">
                <a:solidFill>
                  <a:srgbClr val="00FF00"/>
                </a:solidFill>
                <a:effectLst/>
                <a:latin typeface="Segoe UI Historic" panose="020B0502040204020203" pitchFamily="34" charset="0"/>
              </a:rPr>
              <a:t>Нашите банки посветија големо внимание на подигањето на свес</a:t>
            </a:r>
            <a:r>
              <a:rPr lang="mk-MK" sz="1000" b="1" dirty="0">
                <a:solidFill>
                  <a:srgbClr val="00FF00"/>
                </a:solidFill>
                <a:latin typeface="Segoe UI Historic" panose="020B0502040204020203" pitchFamily="34" charset="0"/>
              </a:rPr>
              <a:t>носта за зелени кредити како начин на финансирање</a:t>
            </a:r>
            <a:r>
              <a:rPr lang="ru-RU" sz="1000" b="1" dirty="0">
                <a:solidFill>
                  <a:srgbClr val="00FF00"/>
                </a:solidFill>
              </a:rPr>
              <a:t> на клиенти домаќинства кои инвестираат исклучиво во  проекти</a:t>
            </a:r>
            <a:r>
              <a:rPr lang="en-GB" sz="1000" b="1" dirty="0">
                <a:solidFill>
                  <a:srgbClr val="00FF00"/>
                </a:solidFill>
              </a:rPr>
              <a:t> </a:t>
            </a:r>
            <a:r>
              <a:rPr lang="ru-RU" sz="1000" b="1" dirty="0">
                <a:solidFill>
                  <a:srgbClr val="00FF00"/>
                </a:solidFill>
              </a:rPr>
              <a:t>со значителен позитивен придонес врз животната средина и во проекти што</a:t>
            </a:r>
            <a:r>
              <a:rPr lang="en-GB" sz="1000" b="1" dirty="0">
                <a:solidFill>
                  <a:srgbClr val="00FF00"/>
                </a:solidFill>
              </a:rPr>
              <a:t> </a:t>
            </a:r>
            <a:r>
              <a:rPr lang="ru-RU" sz="1000" b="1" dirty="0">
                <a:solidFill>
                  <a:srgbClr val="00FF00"/>
                </a:solidFill>
              </a:rPr>
              <a:t>придонесуваат за намалување на негативните ефекти од климатските промени*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000" b="1" dirty="0">
                <a:solidFill>
                  <a:srgbClr val="00FF00"/>
                </a:solidFill>
              </a:rPr>
              <a:t>МБА овој квартал формира Комисија за ЕСГ </a:t>
            </a:r>
            <a:endParaRPr lang="ru-RU" sz="1000" b="1" dirty="0">
              <a:solidFill>
                <a:srgbClr val="00FF00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000" b="1" dirty="0">
                <a:solidFill>
                  <a:srgbClr val="00FF00"/>
                </a:solidFill>
              </a:rPr>
              <a:t>Зелени кредити за население изнесуваат 1.186 мил.денари  или 0,</a:t>
            </a:r>
            <a:r>
              <a:rPr lang="mk-MK" sz="1000" b="1" dirty="0">
                <a:solidFill>
                  <a:srgbClr val="00FF00"/>
                </a:solidFill>
              </a:rPr>
              <a:t>5</a:t>
            </a:r>
            <a:r>
              <a:rPr lang="ru-RU" sz="1000" b="1" dirty="0">
                <a:solidFill>
                  <a:srgbClr val="00FF00"/>
                </a:solidFill>
              </a:rPr>
              <a:t>% во вкупното кредитирање на населението</a:t>
            </a:r>
          </a:p>
          <a:p>
            <a:pPr fontAlgn="t">
              <a:lnSpc>
                <a:spcPct val="100000"/>
              </a:lnSpc>
              <a:spcBef>
                <a:spcPts val="0"/>
              </a:spcBef>
            </a:pPr>
            <a:r>
              <a:rPr lang="mk-MK" sz="1000" b="1" dirty="0">
                <a:solidFill>
                  <a:srgbClr val="00FF00"/>
                </a:solidFill>
              </a:rPr>
              <a:t>Согласно Светска Банка</a:t>
            </a:r>
            <a:endParaRPr lang="en-GB" sz="1000" b="1" dirty="0">
              <a:solidFill>
                <a:srgbClr val="00FF00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800" dirty="0">
                <a:solidFill>
                  <a:schemeClr val="bg1"/>
                </a:solidFill>
              </a:rPr>
              <a:t>Извор</a:t>
            </a:r>
            <a:r>
              <a:rPr lang="en-GB" sz="800" dirty="0">
                <a:solidFill>
                  <a:schemeClr val="bg1"/>
                </a:solidFill>
              </a:rPr>
              <a:t>: </a:t>
            </a:r>
            <a:r>
              <a:rPr lang="mk-MK" sz="800" dirty="0">
                <a:solidFill>
                  <a:schemeClr val="bg1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chemeClr val="bg1"/>
                </a:solidFill>
              </a:rPr>
              <a:t>Податоци и показатели за банкарскиот систем на Република Северна Македонија, </a:t>
            </a:r>
            <a:r>
              <a:rPr lang="en-GB" sz="800" dirty="0">
                <a:solidFill>
                  <a:schemeClr val="bg1"/>
                </a:solidFill>
              </a:rPr>
              <a:t> </a:t>
            </a:r>
            <a:r>
              <a:rPr lang="mk-MK" sz="800" dirty="0">
                <a:solidFill>
                  <a:schemeClr val="bg1"/>
                </a:solidFill>
              </a:rPr>
              <a:t>анекс 9</a:t>
            </a:r>
            <a:endParaRPr lang="ru-RU" sz="8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  <a:endParaRPr lang="ru-RU" sz="800" b="1" dirty="0">
              <a:solidFill>
                <a:srgbClr val="00FF00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56A85FE-BE91-445D-9483-3604C5636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009993"/>
              </p:ext>
            </p:extLst>
          </p:nvPr>
        </p:nvGraphicFramePr>
        <p:xfrm>
          <a:off x="3924887" y="663466"/>
          <a:ext cx="3252248" cy="261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F4CB0C6-8520-0EBF-AD3A-6BAE9DDF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44178"/>
              </p:ext>
            </p:extLst>
          </p:nvPr>
        </p:nvGraphicFramePr>
        <p:xfrm>
          <a:off x="6096002" y="4117916"/>
          <a:ext cx="5999870" cy="2785758"/>
        </p:xfrm>
        <a:graphic>
          <a:graphicData uri="http://schemas.openxmlformats.org/drawingml/2006/table">
            <a:tbl>
              <a:tblPr/>
              <a:tblGrid>
                <a:gridCol w="1444161">
                  <a:extLst>
                    <a:ext uri="{9D8B030D-6E8A-4147-A177-3AD203B41FA5}">
                      <a16:colId xmlns:a16="http://schemas.microsoft.com/office/drawing/2014/main" val="273566928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621758082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3301463835"/>
                    </a:ext>
                  </a:extLst>
                </a:gridCol>
                <a:gridCol w="599793">
                  <a:extLst>
                    <a:ext uri="{9D8B030D-6E8A-4147-A177-3AD203B41FA5}">
                      <a16:colId xmlns:a16="http://schemas.microsoft.com/office/drawing/2014/main" val="2508393897"/>
                    </a:ext>
                  </a:extLst>
                </a:gridCol>
                <a:gridCol w="520209">
                  <a:extLst>
                    <a:ext uri="{9D8B030D-6E8A-4147-A177-3AD203B41FA5}">
                      <a16:colId xmlns:a16="http://schemas.microsoft.com/office/drawing/2014/main" val="4248075700"/>
                    </a:ext>
                  </a:extLst>
                </a:gridCol>
                <a:gridCol w="622719">
                  <a:extLst>
                    <a:ext uri="{9D8B030D-6E8A-4147-A177-3AD203B41FA5}">
                      <a16:colId xmlns:a16="http://schemas.microsoft.com/office/drawing/2014/main" val="1835400053"/>
                    </a:ext>
                  </a:extLst>
                </a:gridCol>
                <a:gridCol w="223046">
                  <a:extLst>
                    <a:ext uri="{9D8B030D-6E8A-4147-A177-3AD203B41FA5}">
                      <a16:colId xmlns:a16="http://schemas.microsoft.com/office/drawing/2014/main" val="238787583"/>
                    </a:ext>
                  </a:extLst>
                </a:gridCol>
                <a:gridCol w="661849">
                  <a:extLst>
                    <a:ext uri="{9D8B030D-6E8A-4147-A177-3AD203B41FA5}">
                      <a16:colId xmlns:a16="http://schemas.microsoft.com/office/drawing/2014/main" val="2853142753"/>
                    </a:ext>
                  </a:extLst>
                </a:gridCol>
                <a:gridCol w="728507">
                  <a:extLst>
                    <a:ext uri="{9D8B030D-6E8A-4147-A177-3AD203B41FA5}">
                      <a16:colId xmlns:a16="http://schemas.microsoft.com/office/drawing/2014/main" val="3028654234"/>
                    </a:ext>
                  </a:extLst>
                </a:gridCol>
              </a:tblGrid>
              <a:tr h="6175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Домаќинствата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(по видиви на кредити)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12/2022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k-MK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3553"/>
                  </a:ext>
                </a:extLst>
              </a:tr>
              <a:tr h="415498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картички и потрошувачки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148,748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149,922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150,485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</a:t>
                      </a:r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154,434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405961"/>
                  </a:ext>
                </a:extLst>
              </a:tr>
              <a:tr h="273752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автомобилски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   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88108"/>
                  </a:ext>
                </a:extLst>
              </a:tr>
              <a:tr h="305619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станбени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74,182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76,393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77</a:t>
                      </a:r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935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80,246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81,525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77806"/>
                  </a:ext>
                </a:extLst>
              </a:tr>
              <a:tr h="316403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други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3,459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3,323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     3,366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-4.8%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83974"/>
                  </a:ext>
                </a:extLst>
              </a:tr>
              <a:tr h="316403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Вкупно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226,800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230,136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232,192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237,276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          </a:t>
                      </a: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239,710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2060"/>
                  </a:ext>
                </a:extLst>
              </a:tr>
              <a:tr h="37353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dirty="0">
                          <a:solidFill>
                            <a:srgbClr val="050505"/>
                          </a:solidFill>
                          <a:effectLst/>
                          <a:latin typeface="Segoe UI Historic" panose="020B0502040204020203" pitchFamily="34" charset="0"/>
                        </a:rPr>
                        <a:t>🌳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Зелени кредити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1,382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GB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308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1.115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1,187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1.186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-14.2%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-0.1%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320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EB70E9A-EE27-9632-C4B7-6EA1FD7A0C2D}"/>
              </a:ext>
            </a:extLst>
          </p:cNvPr>
          <p:cNvSpPr txBox="1"/>
          <p:nvPr/>
        </p:nvSpPr>
        <p:spPr>
          <a:xfrm>
            <a:off x="3202032" y="412198"/>
            <a:ext cx="15952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DDD232-39D8-98C6-710D-5C9A4AF0F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031810"/>
              </p:ext>
            </p:extLst>
          </p:nvPr>
        </p:nvGraphicFramePr>
        <p:xfrm>
          <a:off x="308064" y="3370294"/>
          <a:ext cx="5787936" cy="53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286">
                  <a:extLst>
                    <a:ext uri="{9D8B030D-6E8A-4147-A177-3AD203B41FA5}">
                      <a16:colId xmlns:a16="http://schemas.microsoft.com/office/drawing/2014/main" val="181593806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2528061040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680431118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563996734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1122075746"/>
                    </a:ext>
                  </a:extLst>
                </a:gridCol>
                <a:gridCol w="482530">
                  <a:extLst>
                    <a:ext uri="{9D8B030D-6E8A-4147-A177-3AD203B41FA5}">
                      <a16:colId xmlns:a16="http://schemas.microsoft.com/office/drawing/2014/main" val="4050988973"/>
                    </a:ext>
                  </a:extLst>
                </a:gridCol>
              </a:tblGrid>
              <a:tr h="189852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дадени кредити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en-US" sz="1000" u="none" strike="noStrike" dirty="0">
                          <a:effectLst/>
                        </a:rPr>
                        <a:t>/2022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12/2022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u="none" strike="noStrike" dirty="0">
                          <a:effectLst/>
                        </a:rPr>
                        <a:t>6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en-US" sz="1000" u="none" strike="noStrike" dirty="0">
                          <a:effectLst/>
                        </a:rPr>
                        <a:t>/2023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70499"/>
                  </a:ext>
                </a:extLst>
              </a:tr>
              <a:tr h="3186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ВКУПНИ КРЕДИТИ</a:t>
                      </a:r>
                      <a:endParaRPr lang="en-GB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4,35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4,44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5,04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5,12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mk-MK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5.49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50646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0A7F0B9C-169A-52D4-331C-492BCFCF3CD1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CFB7EAC-729A-2E44-8815-91B5CB34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85ECCF-5EE0-7630-A8F2-CB05A4CCE571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3585A-8888-5CA0-A601-6575396EE8D0}"/>
              </a:ext>
            </a:extLst>
          </p:cNvPr>
          <p:cNvSpPr txBox="1"/>
          <p:nvPr/>
        </p:nvSpPr>
        <p:spPr>
          <a:xfrm>
            <a:off x="9246384" y="3923136"/>
            <a:ext cx="13421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D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51401"/>
              </p:ext>
            </p:extLst>
          </p:nvPr>
        </p:nvGraphicFramePr>
        <p:xfrm>
          <a:off x="96128" y="860435"/>
          <a:ext cx="4164675" cy="236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745CDC6-5E1A-982E-F11C-19AF88D6C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645684"/>
              </p:ext>
            </p:extLst>
          </p:nvPr>
        </p:nvGraphicFramePr>
        <p:xfrm>
          <a:off x="7050253" y="7620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3213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>
            <a:extLst>
              <a:ext uri="{FF2B5EF4-FFF2-40B4-BE49-F238E27FC236}">
                <a16:creationId xmlns:a16="http://schemas.microsoft.com/office/drawing/2014/main" id="{2F8F28CC-A4A1-DF56-248A-9C40EBB93C5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1639" y="566758"/>
            <a:ext cx="5967048" cy="3126726"/>
          </a:xfrm>
          <a:prstGeom prst="roundRect">
            <a:avLst>
              <a:gd name="adj" fmla="val 20745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vert="horz" wrap="none" lIns="91440" tIns="45720" rIns="91440" bIns="45720" numCol="2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Кредитите на нефинансиските друштва бележат годишен пораст од </a:t>
            </a:r>
            <a:r>
              <a:rPr lang="en-GB" sz="1100" dirty="0">
                <a:solidFill>
                  <a:schemeClr val="bg1"/>
                </a:solidFill>
              </a:rPr>
              <a:t>5</a:t>
            </a:r>
            <a:r>
              <a:rPr lang="mk-MK" sz="1100" dirty="0">
                <a:solidFill>
                  <a:schemeClr val="bg1"/>
                </a:solidFill>
              </a:rPr>
              <a:t>% или п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mk-MK" sz="1100" dirty="0">
                <a:solidFill>
                  <a:schemeClr val="bg1"/>
                </a:solidFill>
              </a:rPr>
              <a:t>д од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(</a:t>
            </a:r>
            <a:r>
              <a:rPr lang="en-GB" sz="1100" dirty="0">
                <a:solidFill>
                  <a:schemeClr val="bg1"/>
                </a:solidFill>
              </a:rPr>
              <a:t>-1.2</a:t>
            </a:r>
            <a:r>
              <a:rPr lang="mk-MK" sz="1100" dirty="0">
                <a:solidFill>
                  <a:schemeClr val="bg1"/>
                </a:solidFill>
              </a:rPr>
              <a:t>%) на квартална основа</a:t>
            </a:r>
          </a:p>
          <a:p>
            <a:pPr marL="0" indent="0" fontAlgn="t"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fontAlgn="t">
              <a:spcBef>
                <a:spcPts val="0"/>
              </a:spcBef>
            </a:pPr>
            <a:r>
              <a:rPr lang="mk-MK" sz="1100" dirty="0">
                <a:solidFill>
                  <a:schemeClr val="bg1"/>
                </a:solidFill>
              </a:rPr>
              <a:t>Кредити класифицирани според економската активност на клиентите</a:t>
            </a:r>
            <a:r>
              <a:rPr lang="en-GB" sz="1100" dirty="0">
                <a:solidFill>
                  <a:schemeClr val="bg1"/>
                </a:solidFill>
              </a:rPr>
              <a:t>:</a:t>
            </a:r>
            <a:endParaRPr lang="mk-MK" sz="1100" dirty="0">
              <a:solidFill>
                <a:schemeClr val="bg1"/>
              </a:solidFill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bg1"/>
                </a:solidFill>
              </a:rPr>
              <a:t>T</a:t>
            </a:r>
            <a:r>
              <a:rPr lang="ru-RU" sz="1100" dirty="0">
                <a:solidFill>
                  <a:schemeClr val="bg1"/>
                </a:solidFill>
              </a:rPr>
              <a:t>рговијата (</a:t>
            </a:r>
            <a:r>
              <a:rPr lang="mk-MK" sz="1100" dirty="0">
                <a:solidFill>
                  <a:schemeClr val="bg1"/>
                </a:solidFill>
              </a:rPr>
              <a:t>29</a:t>
            </a:r>
            <a:r>
              <a:rPr lang="en-GB" sz="1100" dirty="0">
                <a:solidFill>
                  <a:schemeClr val="bg1"/>
                </a:solidFill>
              </a:rPr>
              <a:t>%</a:t>
            </a:r>
            <a:r>
              <a:rPr lang="mk-MK" sz="1100" dirty="0">
                <a:solidFill>
                  <a:schemeClr val="bg1"/>
                </a:solidFill>
              </a:rPr>
              <a:t>), </a:t>
            </a:r>
            <a:r>
              <a:rPr lang="ru-RU" sz="1100" dirty="0">
                <a:solidFill>
                  <a:schemeClr val="bg1"/>
                </a:solidFill>
              </a:rPr>
              <a:t>со годишен п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lang="mk-MK" sz="1100" dirty="0">
                <a:solidFill>
                  <a:schemeClr val="bg1"/>
                </a:solidFill>
              </a:rPr>
              <a:t>д</a:t>
            </a:r>
            <a:r>
              <a:rPr lang="ru-RU" sz="1100" dirty="0">
                <a:solidFill>
                  <a:schemeClr val="bg1"/>
                </a:solidFill>
              </a:rPr>
              <a:t> од (</a:t>
            </a:r>
            <a:r>
              <a:rPr lang="mk-MK" sz="1100" dirty="0">
                <a:solidFill>
                  <a:schemeClr val="bg1"/>
                </a:solidFill>
              </a:rPr>
              <a:t>-0,1</a:t>
            </a:r>
            <a:r>
              <a:rPr lang="ru-RU" sz="1100" dirty="0">
                <a:solidFill>
                  <a:schemeClr val="bg1"/>
                </a:solidFill>
              </a:rPr>
              <a:t>%) или (-2%) квартално</a:t>
            </a:r>
          </a:p>
          <a:p>
            <a:pPr marL="457200" lvl="1" indent="0" fontAlgn="t"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Индустријата </a:t>
            </a:r>
            <a:r>
              <a:rPr lang="en-GB" sz="1100" dirty="0">
                <a:solidFill>
                  <a:schemeClr val="bg1"/>
                </a:solidFill>
              </a:rPr>
              <a:t>(2</a:t>
            </a:r>
            <a:r>
              <a:rPr lang="mk-MK" sz="1100" dirty="0">
                <a:solidFill>
                  <a:schemeClr val="bg1"/>
                </a:solidFill>
              </a:rPr>
              <a:t>3</a:t>
            </a:r>
            <a:r>
              <a:rPr lang="en-GB" sz="1100" dirty="0">
                <a:solidFill>
                  <a:schemeClr val="bg1"/>
                </a:solidFill>
              </a:rPr>
              <a:t>%), </a:t>
            </a:r>
            <a:r>
              <a:rPr lang="ru-RU" sz="1100" dirty="0">
                <a:solidFill>
                  <a:schemeClr val="bg1"/>
                </a:solidFill>
              </a:rPr>
              <a:t>со </a:t>
            </a:r>
            <a:r>
              <a:rPr lang="mk-MK" sz="1100" dirty="0">
                <a:solidFill>
                  <a:schemeClr val="bg1"/>
                </a:solidFill>
              </a:rPr>
              <a:t>годишен пораст од 6,7 % или пад од </a:t>
            </a:r>
          </a:p>
          <a:p>
            <a:pPr marL="457200" lvl="1" indent="0" fontAlgn="t">
              <a:spcBef>
                <a:spcPts val="0"/>
              </a:spcBef>
              <a:buNone/>
            </a:pPr>
            <a:r>
              <a:rPr lang="mk-MK" sz="1100" dirty="0">
                <a:solidFill>
                  <a:schemeClr val="bg1"/>
                </a:solidFill>
              </a:rPr>
              <a:t>       (-1,3%) на квартална основа</a:t>
            </a:r>
          </a:p>
          <a:p>
            <a:pPr marL="457200" lvl="1" indent="0" fontAlgn="t"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  <a:p>
            <a:pPr lvl="1" fontAlgn="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dirty="0">
                <a:solidFill>
                  <a:schemeClr val="bg1"/>
                </a:solidFill>
              </a:rPr>
              <a:t>Градежништвото </a:t>
            </a:r>
            <a:r>
              <a:rPr lang="en-GB" sz="1100" dirty="0">
                <a:solidFill>
                  <a:schemeClr val="bg1"/>
                </a:solidFill>
              </a:rPr>
              <a:t>1</a:t>
            </a:r>
            <a:r>
              <a:rPr lang="mk-MK" sz="1100" dirty="0">
                <a:solidFill>
                  <a:schemeClr val="bg1"/>
                </a:solidFill>
              </a:rPr>
              <a:t>6</a:t>
            </a:r>
            <a:r>
              <a:rPr lang="en-GB" sz="1100" dirty="0">
                <a:solidFill>
                  <a:schemeClr val="bg1"/>
                </a:solidFill>
              </a:rPr>
              <a:t>%,</a:t>
            </a:r>
            <a:r>
              <a:rPr lang="mk-MK" sz="1100" dirty="0">
                <a:solidFill>
                  <a:schemeClr val="bg1"/>
                </a:solidFill>
              </a:rPr>
              <a:t>со </a:t>
            </a:r>
            <a:r>
              <a:rPr lang="ru-RU" sz="1100" dirty="0">
                <a:solidFill>
                  <a:schemeClr val="bg1"/>
                </a:solidFill>
              </a:rPr>
              <a:t>годишен пораст од 4,3% </a:t>
            </a:r>
            <a:r>
              <a:rPr lang="mk-MK" sz="1100" dirty="0">
                <a:solidFill>
                  <a:schemeClr val="bg1"/>
                </a:solidFill>
              </a:rPr>
              <a:t>или 1,7% на квартална основа</a:t>
            </a:r>
          </a:p>
          <a:p>
            <a:pPr marL="457200" lvl="1" indent="0" fontAlgn="t"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🌳</a:t>
            </a:r>
            <a:r>
              <a:rPr lang="mk-MK" sz="110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Кредитирањето на клиенти од корпоративниот сектор кои инвестираат исклучиво во проекти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со значителен позитивен придонес врз животната средина и во проекти што</a:t>
            </a:r>
            <a:r>
              <a:rPr lang="en-GB" sz="1100" b="1" dirty="0">
                <a:solidFill>
                  <a:srgbClr val="00FF00"/>
                </a:solidFill>
              </a:rPr>
              <a:t> </a:t>
            </a:r>
            <a:r>
              <a:rPr lang="ru-RU" sz="1100" b="1" dirty="0">
                <a:solidFill>
                  <a:srgbClr val="00FF00"/>
                </a:solidFill>
              </a:rPr>
              <a:t>придонесуваат за намалување на негативните ефекти од климатските  промени овој квартал изнесува 17.763 милиони денари или </a:t>
            </a:r>
            <a:r>
              <a:rPr lang="mk-MK" sz="1100" b="1" dirty="0">
                <a:solidFill>
                  <a:srgbClr val="00FF00"/>
                </a:solidFill>
              </a:rPr>
              <a:t>8,6</a:t>
            </a:r>
            <a:r>
              <a:rPr lang="ru-RU" sz="1100" b="1" dirty="0">
                <a:solidFill>
                  <a:srgbClr val="00FF00"/>
                </a:solidFill>
              </a:rPr>
              <a:t>% во вкупното кредитирање на нефинансиските друштва.</a:t>
            </a:r>
            <a:endParaRPr lang="mk-MK" sz="1100" b="1" dirty="0">
              <a:solidFill>
                <a:srgbClr val="00FF00"/>
              </a:solidFill>
              <a:latin typeface="Segoe UI Historic" panose="020B0502040204020203" pitchFamily="34" charset="0"/>
            </a:endParaRPr>
          </a:p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mk-MK" sz="1100" b="1" dirty="0">
                <a:solidFill>
                  <a:srgbClr val="00FF00"/>
                </a:solidFill>
                <a:latin typeface="Segoe UI Historic" panose="020B0502040204020203" pitchFamily="34" charset="0"/>
              </a:rPr>
              <a:t>Согласно Светска банка</a:t>
            </a:r>
            <a:endParaRPr lang="en-US" sz="1100" b="1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100" dirty="0">
                <a:solidFill>
                  <a:schemeClr val="bg1"/>
                </a:solidFill>
              </a:rPr>
              <a:t>Извор</a:t>
            </a:r>
            <a:r>
              <a:rPr lang="en-GB" sz="1100" dirty="0">
                <a:solidFill>
                  <a:schemeClr val="bg1"/>
                </a:solidFill>
              </a:rPr>
              <a:t>: </a:t>
            </a:r>
            <a:r>
              <a:rPr lang="mk-MK" sz="1100" dirty="0">
                <a:solidFill>
                  <a:schemeClr val="bg1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bg1"/>
                </a:solidFill>
              </a:rPr>
              <a:t>Податоци и показатели за банкарскиот систем на Република Северна Македонија, анекс 9,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solidFill>
                  <a:schemeClr val="bg1"/>
                </a:solidFill>
              </a:rPr>
              <a:t>ИЗВЕШТАЈ ЗА РИЗИЦИТЕ ВО БАНКАРСКИОТ СИСТЕМ НА РС МАКЕДОНИЈА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17B69-2578-52F2-9E75-A90BE923E0B5}"/>
              </a:ext>
            </a:extLst>
          </p:cNvPr>
          <p:cNvSpPr txBox="1"/>
          <p:nvPr/>
        </p:nvSpPr>
        <p:spPr>
          <a:xfrm>
            <a:off x="5747917" y="198744"/>
            <a:ext cx="47517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000" dirty="0">
                <a:solidFill>
                  <a:srgbClr val="002060"/>
                </a:solidFill>
              </a:rPr>
              <a:t>во милиони денари</a:t>
            </a:r>
            <a:endParaRPr lang="en-US" sz="10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4C83DE3-351B-94F8-4625-1BFE09E53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89928"/>
              </p:ext>
            </p:extLst>
          </p:nvPr>
        </p:nvGraphicFramePr>
        <p:xfrm>
          <a:off x="178618" y="3748723"/>
          <a:ext cx="11443635" cy="3103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3632">
                  <a:extLst>
                    <a:ext uri="{9D8B030D-6E8A-4147-A177-3AD203B41FA5}">
                      <a16:colId xmlns:a16="http://schemas.microsoft.com/office/drawing/2014/main" val="3564649956"/>
                    </a:ext>
                  </a:extLst>
                </a:gridCol>
                <a:gridCol w="1115402">
                  <a:extLst>
                    <a:ext uri="{9D8B030D-6E8A-4147-A177-3AD203B41FA5}">
                      <a16:colId xmlns:a16="http://schemas.microsoft.com/office/drawing/2014/main" val="92636397"/>
                    </a:ext>
                  </a:extLst>
                </a:gridCol>
                <a:gridCol w="892322">
                  <a:extLst>
                    <a:ext uri="{9D8B030D-6E8A-4147-A177-3AD203B41FA5}">
                      <a16:colId xmlns:a16="http://schemas.microsoft.com/office/drawing/2014/main" val="2580105659"/>
                    </a:ext>
                  </a:extLst>
                </a:gridCol>
                <a:gridCol w="1115402">
                  <a:extLst>
                    <a:ext uri="{9D8B030D-6E8A-4147-A177-3AD203B41FA5}">
                      <a16:colId xmlns:a16="http://schemas.microsoft.com/office/drawing/2014/main" val="1287660416"/>
                    </a:ext>
                  </a:extLst>
                </a:gridCol>
                <a:gridCol w="1115402">
                  <a:extLst>
                    <a:ext uri="{9D8B030D-6E8A-4147-A177-3AD203B41FA5}">
                      <a16:colId xmlns:a16="http://schemas.microsoft.com/office/drawing/2014/main" val="91905192"/>
                    </a:ext>
                  </a:extLst>
                </a:gridCol>
                <a:gridCol w="1174108">
                  <a:extLst>
                    <a:ext uri="{9D8B030D-6E8A-4147-A177-3AD203B41FA5}">
                      <a16:colId xmlns:a16="http://schemas.microsoft.com/office/drawing/2014/main" val="3986902952"/>
                    </a:ext>
                  </a:extLst>
                </a:gridCol>
                <a:gridCol w="751428">
                  <a:extLst>
                    <a:ext uri="{9D8B030D-6E8A-4147-A177-3AD203B41FA5}">
                      <a16:colId xmlns:a16="http://schemas.microsoft.com/office/drawing/2014/main" val="167871917"/>
                    </a:ext>
                  </a:extLst>
                </a:gridCol>
                <a:gridCol w="845358">
                  <a:extLst>
                    <a:ext uri="{9D8B030D-6E8A-4147-A177-3AD203B41FA5}">
                      <a16:colId xmlns:a16="http://schemas.microsoft.com/office/drawing/2014/main" val="2294300303"/>
                    </a:ext>
                  </a:extLst>
                </a:gridCol>
                <a:gridCol w="880581">
                  <a:extLst>
                    <a:ext uri="{9D8B030D-6E8A-4147-A177-3AD203B41FA5}">
                      <a16:colId xmlns:a16="http://schemas.microsoft.com/office/drawing/2014/main" val="676152324"/>
                    </a:ext>
                  </a:extLst>
                </a:gridCol>
              </a:tblGrid>
              <a:tr h="3195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100" b="1" u="sng" dirty="0">
                          <a:solidFill>
                            <a:srgbClr val="002060"/>
                          </a:solidFill>
                          <a:latin typeface="+mn-lt"/>
                        </a:rPr>
                        <a:t>Кредити според активност </a:t>
                      </a:r>
                      <a:r>
                        <a:rPr lang="ru-RU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(бруто)</a:t>
                      </a:r>
                      <a:endParaRPr lang="ru-RU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9/2022</a:t>
                      </a:r>
                      <a:endParaRPr lang="en-US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12/2022</a:t>
                      </a:r>
                      <a:endParaRPr lang="en-US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3/2023</a:t>
                      </a:r>
                      <a:endParaRPr lang="en-US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/2023</a:t>
                      </a:r>
                      <a:endParaRPr lang="en-US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/2023</a:t>
                      </a:r>
                      <a:endParaRPr lang="en-US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mk-MK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(%)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mk-MK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(%)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519660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индустрија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58,988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64,130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63,036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63,747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62,932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-1.3%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168451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градежништво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40,117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40,073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39,959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41,136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41,840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1994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снабдување со електрична енергија, гас, пареа и климатизација</a:t>
                      </a:r>
                      <a:endParaRPr lang="ru-RU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15,772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16,233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15,594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19,385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20,196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28.1%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027037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трговија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77,340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81,170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78,841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78,829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77,253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-2.0%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033207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</a:t>
                      </a:r>
                      <a:r>
                        <a:rPr lang="ru-RU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ранспорт, складирање, информации и комуникации 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18,933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20,337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21,125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21,249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21,187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980210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други</a:t>
                      </a:r>
                      <a:endParaRPr lang="mk-MK" sz="1100" b="1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44,099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44,573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45.495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46,672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44,483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-4.7%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745895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algn="r" rtl="0" fontAlgn="b"/>
                      <a:r>
                        <a:rPr lang="mk-MK" sz="1100" b="1" u="sng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Вкупно</a:t>
                      </a:r>
                      <a:endParaRPr lang="mk-MK" sz="1100" b="1" i="0" u="sng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255,249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266,516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264,049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271.108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</a:t>
                      </a:r>
                      <a:endParaRPr lang="en-US" sz="1100" b="1" i="0" u="sng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r>
                        <a:rPr lang="en-US" sz="1100" b="1" i="0" u="sng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267,891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-1.2%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099036"/>
                  </a:ext>
                </a:extLst>
              </a:tr>
              <a:tr h="3195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🌳</a:t>
                      </a:r>
                      <a:r>
                        <a:rPr lang="en-US" sz="11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k-MK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Зелени кредити</a:t>
                      </a:r>
                      <a:endParaRPr lang="mk-MK" sz="1100" b="0" i="0" u="none" strike="noStrike" baseline="0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u="none" strike="noStrike" baseline="0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                 11,494 </a:t>
                      </a:r>
                      <a:endParaRPr lang="en-US" sz="1100" b="0" i="0" u="none" strike="noStrike" baseline="0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baseline="0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r>
                        <a:rPr lang="en-US" sz="1100" b="0" i="0" u="none" strike="noStrike" baseline="0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14.081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baseline="0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14.600</a:t>
                      </a:r>
                      <a:endParaRPr lang="en-US" sz="1100" b="0" i="0" u="none" strike="noStrike" baseline="0" dirty="0"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+mn-lt"/>
                        </a:rPr>
                        <a:t>16,596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100" b="0" i="0" u="none" strike="noStrike" dirty="0">
                        <a:solidFill>
                          <a:srgbClr val="00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17,763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28792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3A4A661C-90BF-C91D-F134-23E87B5A6E8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789AFD-27A5-7129-2915-19615BE9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300A6-9C92-482A-9D19-B03B52A3B16B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BA1979-07FF-D07A-03A5-729C38966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812721"/>
              </p:ext>
            </p:extLst>
          </p:nvPr>
        </p:nvGraphicFramePr>
        <p:xfrm>
          <a:off x="6603592" y="6494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75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37958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7A1BCF-71F4-33E9-A69D-7A22AD17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46436"/>
              </p:ext>
            </p:extLst>
          </p:nvPr>
        </p:nvGraphicFramePr>
        <p:xfrm>
          <a:off x="6401172" y="921057"/>
          <a:ext cx="5221081" cy="1793689"/>
        </p:xfrm>
        <a:graphic>
          <a:graphicData uri="http://schemas.openxmlformats.org/drawingml/2006/table">
            <a:tbl>
              <a:tblPr/>
              <a:tblGrid>
                <a:gridCol w="2640505">
                  <a:extLst>
                    <a:ext uri="{9D8B030D-6E8A-4147-A177-3AD203B41FA5}">
                      <a16:colId xmlns:a16="http://schemas.microsoft.com/office/drawing/2014/main" val="115898314"/>
                    </a:ext>
                  </a:extLst>
                </a:gridCol>
                <a:gridCol w="177479">
                  <a:extLst>
                    <a:ext uri="{9D8B030D-6E8A-4147-A177-3AD203B41FA5}">
                      <a16:colId xmlns:a16="http://schemas.microsoft.com/office/drawing/2014/main" val="660407425"/>
                    </a:ext>
                  </a:extLst>
                </a:gridCol>
                <a:gridCol w="1167328">
                  <a:extLst>
                    <a:ext uri="{9D8B030D-6E8A-4147-A177-3AD203B41FA5}">
                      <a16:colId xmlns:a16="http://schemas.microsoft.com/office/drawing/2014/main" val="600732323"/>
                    </a:ext>
                  </a:extLst>
                </a:gridCol>
                <a:gridCol w="1235769">
                  <a:extLst>
                    <a:ext uri="{9D8B030D-6E8A-4147-A177-3AD203B41FA5}">
                      <a16:colId xmlns:a16="http://schemas.microsoft.com/office/drawing/2014/main" val="3984499240"/>
                    </a:ext>
                  </a:extLst>
                </a:gridCol>
              </a:tblGrid>
              <a:tr h="640330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Индикатори за квалитет на кредитното портфолио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</a:t>
                      </a:r>
                    </a:p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(пп)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378773"/>
                  </a:ext>
                </a:extLst>
              </a:tr>
              <a:tr h="513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Нефункционални кредити / Вкупни кредити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12209"/>
                  </a:ext>
                </a:extLst>
              </a:tr>
              <a:tr h="640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Покриеност на нефункционалните кредити со исправката на вредност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2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90586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9EF027-A43A-ED7E-A80E-E0CFF95688CF}"/>
              </a:ext>
            </a:extLst>
          </p:cNvPr>
          <p:cNvSpPr/>
          <p:nvPr/>
        </p:nvSpPr>
        <p:spPr>
          <a:xfrm>
            <a:off x="225839" y="3993431"/>
            <a:ext cx="5870161" cy="2743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Нефункционалните кредити во однос на бруто кредитите изнесуваат 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2,82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  <a:r>
              <a:rPr kumimoji="0" lang="en-GB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 бележат годишен пад од (-0,5)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пп или (– 0,1) пп квартално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mk-MK" sz="1200" dirty="0">
                <a:solidFill>
                  <a:schemeClr val="bg1"/>
                </a:solidFill>
                <a:latin typeface="Calibri" panose="020F0502020204030204"/>
              </a:rPr>
              <a:t>Учеството на нефункционалните кредити на домаќинствата во вкупните нефункционални кредити е 33%, додека нефинансиските друштва се 65% </a:t>
            </a:r>
            <a:endParaRPr kumimoji="0" lang="mk-MK" sz="12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2,27%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Покриеноста на нефункционалните кредити со исправка на вредност за нефункционални кредити изнесува 69,43% и бележи годишен параст од 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1,8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пп или пад од (- </a:t>
            </a:r>
            <a:r>
              <a:rPr lang="mk-MK" sz="1200" b="1" i="1" dirty="0">
                <a:solidFill>
                  <a:schemeClr val="bg1"/>
                </a:solidFill>
                <a:latin typeface="Calibri" panose="020F0502020204030204"/>
              </a:rPr>
              <a:t>1</a:t>
            </a:r>
            <a:r>
              <a:rPr kumimoji="0" lang="mk-MK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пп на квартална основа.</a:t>
            </a:r>
          </a:p>
          <a:p>
            <a:pPr>
              <a:defRPr/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40,86%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rgbClr val="00B0F0"/>
                </a:solidFill>
              </a:rPr>
              <a:t>Извор</a:t>
            </a:r>
            <a:r>
              <a:rPr lang="en-GB" sz="1200" dirty="0">
                <a:solidFill>
                  <a:srgbClr val="00B0F0"/>
                </a:solidFill>
              </a:rPr>
              <a:t>: </a:t>
            </a:r>
            <a:r>
              <a:rPr lang="mk-MK" sz="1200" dirty="0">
                <a:solidFill>
                  <a:srgbClr val="00B0F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B0F0"/>
                </a:solidFill>
              </a:rPr>
              <a:t>Податоци и показатели за банкарскиот систем на Република Северна Македонија, ИЗВЕШТАЈ ЗА РИЗИЦИТЕ ВО БАНКАРСКИОТ СИСТЕМ НА РС МАКЕДОНИЈА анекс 5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rgbClr val="00B0F0"/>
                </a:solidFill>
              </a:rPr>
              <a:t>│</a:t>
            </a:r>
            <a:r>
              <a:rPr lang="en-GB" sz="1200" b="0" i="0" u="none" strike="noStrike" dirty="0">
                <a:solidFill>
                  <a:srgbClr val="00B0F0"/>
                </a:solidFill>
                <a:effectLst/>
              </a:rPr>
              <a:t>Banking supervision</a:t>
            </a:r>
            <a:r>
              <a:rPr lang="en-GB" sz="1200" dirty="0">
                <a:solidFill>
                  <a:srgbClr val="00B0F0"/>
                </a:solidFill>
              </a:rPr>
              <a:t> </a:t>
            </a:r>
            <a:endParaRPr lang="en-GB" sz="1200" i="1" dirty="0">
              <a:solidFill>
                <a:srgbClr val="00B0F0"/>
              </a:solidFill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934C33A-D50E-722D-9AC7-E7B133FF401C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8EA8D5-DB10-57E0-6F59-EC07B37E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Кредити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E6981-B2F9-9398-BA11-CF53351E1296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2B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836384"/>
              </p:ext>
            </p:extLst>
          </p:nvPr>
        </p:nvGraphicFramePr>
        <p:xfrm>
          <a:off x="225839" y="921057"/>
          <a:ext cx="58701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2B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87141"/>
              </p:ext>
            </p:extLst>
          </p:nvPr>
        </p:nvGraphicFramePr>
        <p:xfrm>
          <a:off x="6401172" y="3993431"/>
          <a:ext cx="54791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689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5036234" y="3901451"/>
            <a:ext cx="6949440" cy="2808676"/>
          </a:xfrm>
          <a:prstGeom prst="roundRect">
            <a:avLst>
              <a:gd name="adj" fmla="val 20745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numCol="2" anchor="ctr">
            <a:noAutofit/>
          </a:bodyPr>
          <a:lstStyle/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Во структурата на изворите на финансирање на банките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доминираат депозитите кои учествуваат со 73% или </a:t>
            </a:r>
            <a:r>
              <a:rPr lang="mk-MK" sz="1200" dirty="0">
                <a:solidFill>
                  <a:schemeClr val="bg1"/>
                </a:solidFill>
              </a:rPr>
              <a:t>516.317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милиони денари. Во однос на мината година бележат пораст од </a:t>
            </a:r>
            <a:r>
              <a:rPr lang="mk-MK" sz="1200" dirty="0">
                <a:solidFill>
                  <a:schemeClr val="bg1"/>
                </a:solidFill>
              </a:rPr>
              <a:t>9.9</a:t>
            </a:r>
            <a:r>
              <a:rPr lang="ru-RU" sz="1200" dirty="0">
                <a:solidFill>
                  <a:schemeClr val="bg1"/>
                </a:solidFill>
              </a:rPr>
              <a:t>% или 1,3% на квартална основа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Капиталот и резервите учествуваат со 13% или </a:t>
            </a:r>
            <a:r>
              <a:rPr lang="en-GB" sz="1200" dirty="0">
                <a:solidFill>
                  <a:schemeClr val="bg1"/>
                </a:solidFill>
              </a:rPr>
              <a:t>92.561</a:t>
            </a:r>
            <a:r>
              <a:rPr lang="ru-RU" sz="1200" dirty="0">
                <a:solidFill>
                  <a:schemeClr val="bg1"/>
                </a:solidFill>
              </a:rPr>
              <a:t> мил.денари, бележат годишен пораст од </a:t>
            </a:r>
            <a:r>
              <a:rPr lang="en-GB" sz="1200" dirty="0">
                <a:solidFill>
                  <a:schemeClr val="bg1"/>
                </a:solidFill>
              </a:rPr>
              <a:t>11.9</a:t>
            </a:r>
            <a:r>
              <a:rPr lang="ru-RU" sz="1200" dirty="0">
                <a:solidFill>
                  <a:schemeClr val="bg1"/>
                </a:solidFill>
              </a:rPr>
              <a:t>% или </a:t>
            </a:r>
            <a:r>
              <a:rPr lang="en-GB" sz="1200" dirty="0">
                <a:solidFill>
                  <a:schemeClr val="bg1"/>
                </a:solidFill>
              </a:rPr>
              <a:t>3.</a:t>
            </a:r>
            <a:r>
              <a:rPr lang="ru-RU" sz="1200" dirty="0">
                <a:solidFill>
                  <a:schemeClr val="bg1"/>
                </a:solidFill>
              </a:rPr>
              <a:t>2% кварталн</a:t>
            </a:r>
            <a:r>
              <a:rPr lang="en-GB" sz="1200" dirty="0">
                <a:solidFill>
                  <a:schemeClr val="bg1"/>
                </a:solidFill>
              </a:rPr>
              <a:t>o</a:t>
            </a:r>
            <a:endParaRPr lang="ru-RU" sz="1200" dirty="0">
              <a:solidFill>
                <a:schemeClr val="bg1"/>
              </a:solidFill>
            </a:endParaRP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bg1"/>
                </a:solidFill>
              </a:rPr>
              <a:t>Адекватноста на капиталот изнесува 18,36% </a:t>
            </a:r>
            <a:r>
              <a:rPr lang="mk-MK" sz="1200" dirty="0">
                <a:solidFill>
                  <a:schemeClr val="bg1"/>
                </a:solidFill>
              </a:rPr>
              <a:t>бележи пораст од </a:t>
            </a:r>
            <a:r>
              <a:rPr lang="en-GB" sz="1200" dirty="0">
                <a:solidFill>
                  <a:schemeClr val="bg1"/>
                </a:solidFill>
              </a:rPr>
              <a:t>0</a:t>
            </a:r>
            <a:r>
              <a:rPr lang="mk-MK" sz="1200" dirty="0">
                <a:solidFill>
                  <a:schemeClr val="bg1"/>
                </a:solidFill>
              </a:rPr>
              <a:t>,</a:t>
            </a:r>
            <a:r>
              <a:rPr lang="en-GB" sz="1200" dirty="0">
                <a:solidFill>
                  <a:schemeClr val="bg1"/>
                </a:solidFill>
              </a:rPr>
              <a:t>7</a:t>
            </a:r>
            <a:r>
              <a:rPr lang="mk-MK" sz="1200" dirty="0">
                <a:solidFill>
                  <a:schemeClr val="bg1"/>
                </a:solidFill>
              </a:rPr>
              <a:t> пп во однос на    </a:t>
            </a:r>
            <a:r>
              <a:rPr lang="ru-RU" sz="1200" dirty="0">
                <a:solidFill>
                  <a:schemeClr val="bg1"/>
                </a:solidFill>
              </a:rPr>
              <a:t>минатата година односно 0.</a:t>
            </a:r>
            <a:r>
              <a:rPr lang="en-GB" sz="1200" dirty="0">
                <a:solidFill>
                  <a:schemeClr val="bg1"/>
                </a:solidFill>
              </a:rPr>
              <a:t>2</a:t>
            </a:r>
            <a:r>
              <a:rPr lang="ru-RU" sz="1200" dirty="0">
                <a:solidFill>
                  <a:schemeClr val="bg1"/>
                </a:solidFill>
              </a:rPr>
              <a:t> пп на квартална основа</a:t>
            </a:r>
            <a:r>
              <a:rPr lang="en-GB" sz="1200" dirty="0">
                <a:solidFill>
                  <a:schemeClr val="bg1"/>
                </a:solidFill>
              </a:rPr>
              <a:t>,</a:t>
            </a:r>
            <a:r>
              <a:rPr lang="ru-RU" sz="1200" dirty="0">
                <a:solidFill>
                  <a:schemeClr val="bg1"/>
                </a:solidFill>
              </a:rPr>
              <a:t> истото укажува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mk-MK" sz="1200" dirty="0">
                <a:solidFill>
                  <a:schemeClr val="bg1"/>
                </a:solidFill>
              </a:rPr>
              <a:t>к</a:t>
            </a:r>
            <a:r>
              <a:rPr lang="ru-RU" sz="1200" dirty="0">
                <a:solidFill>
                  <a:schemeClr val="bg1"/>
                </a:solidFill>
              </a:rPr>
              <a:t>апацитет за покривање на ризиците од работењето од страна на банките како и на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стабилно ниво на солвентност на банкарскиот сектор</a:t>
            </a:r>
            <a:endParaRPr lang="en-GB" sz="12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</a:pP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ЕВРОЗОНА </a:t>
            </a:r>
            <a:r>
              <a:rPr kumimoji="0" lang="en-GB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</a:t>
            </a:r>
            <a:r>
              <a:rPr kumimoji="0" lang="mk-MK" sz="1200" b="1" u="none" strike="noStrike" kern="1200" cap="none" spc="0" normalizeH="0" baseline="0" noProof="0" dirty="0">
                <a:ln>
                  <a:noFill/>
                </a:ln>
                <a:solidFill>
                  <a:srgbClr val="FF99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61%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Извор</a:t>
            </a:r>
            <a:r>
              <a:rPr lang="en-GB" sz="1200" dirty="0">
                <a:solidFill>
                  <a:schemeClr val="bg1"/>
                </a:solidFill>
              </a:rPr>
              <a:t>: </a:t>
            </a:r>
            <a:endParaRPr lang="mk-MK" sz="12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1200" dirty="0">
                <a:solidFill>
                  <a:schemeClr val="bg1"/>
                </a:solidFill>
              </a:rPr>
              <a:t>	</a:t>
            </a:r>
            <a:r>
              <a:rPr lang="ru-RU" sz="1200" dirty="0">
                <a:solidFill>
                  <a:schemeClr val="bg1"/>
                </a:solidFill>
              </a:rPr>
              <a:t>Податоци и показатели за 	банкарскиот систем на Република 	Северна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bg1"/>
                </a:solidFill>
              </a:rPr>
              <a:t>	ИЗВЕШТАЈ ЗА РИЗИЦИТЕ ВО  	БАНКАРСКИОТ СИСТЕМ НА РС 	МАКЕДОНИЈА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0" i="0" u="none" strike="noStrike" dirty="0">
                <a:solidFill>
                  <a:schemeClr val="bg1"/>
                </a:solidFill>
                <a:effectLst/>
              </a:rPr>
              <a:t>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European Central Bank</a:t>
            </a:r>
            <a:r>
              <a:rPr lang="ru-RU" sz="1200" b="1" dirty="0">
                <a:solidFill>
                  <a:schemeClr val="bg1"/>
                </a:solidFill>
              </a:rPr>
              <a:t>│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Banking</a:t>
            </a:r>
            <a:r>
              <a:rPr lang="mk-MK" sz="1200" b="0" i="0" u="none" strike="noStrike" dirty="0">
                <a:solidFill>
                  <a:schemeClr val="bg1"/>
                </a:solidFill>
                <a:effectLst/>
              </a:rPr>
              <a:t> 	</a:t>
            </a:r>
            <a:r>
              <a:rPr lang="en-GB" sz="1200" b="0" i="0" u="none" strike="noStrike" dirty="0">
                <a:solidFill>
                  <a:schemeClr val="bg1"/>
                </a:solidFill>
                <a:effectLst/>
              </a:rPr>
              <a:t>supervision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506" y="0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4EC46BD-C29B-DA76-7C6D-89BED187C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15894"/>
              </p:ext>
            </p:extLst>
          </p:nvPr>
        </p:nvGraphicFramePr>
        <p:xfrm>
          <a:off x="290352" y="900857"/>
          <a:ext cx="5435201" cy="2285476"/>
        </p:xfrm>
        <a:graphic>
          <a:graphicData uri="http://schemas.openxmlformats.org/drawingml/2006/table">
            <a:tbl>
              <a:tblPr/>
              <a:tblGrid>
                <a:gridCol w="1021620">
                  <a:extLst>
                    <a:ext uri="{9D8B030D-6E8A-4147-A177-3AD203B41FA5}">
                      <a16:colId xmlns:a16="http://schemas.microsoft.com/office/drawing/2014/main" val="2371310569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970483407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551145318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757271263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3876938482"/>
                    </a:ext>
                  </a:extLst>
                </a:gridCol>
                <a:gridCol w="546657">
                  <a:extLst>
                    <a:ext uri="{9D8B030D-6E8A-4147-A177-3AD203B41FA5}">
                      <a16:colId xmlns:a16="http://schemas.microsoft.com/office/drawing/2014/main" val="1313843904"/>
                    </a:ext>
                  </a:extLst>
                </a:gridCol>
                <a:gridCol w="241962">
                  <a:extLst>
                    <a:ext uri="{9D8B030D-6E8A-4147-A177-3AD203B41FA5}">
                      <a16:colId xmlns:a16="http://schemas.microsoft.com/office/drawing/2014/main" val="32076547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1288476619"/>
                    </a:ext>
                  </a:extLst>
                </a:gridCol>
                <a:gridCol w="719167">
                  <a:extLst>
                    <a:ext uri="{9D8B030D-6E8A-4147-A177-3AD203B41FA5}">
                      <a16:colId xmlns:a16="http://schemas.microsoft.com/office/drawing/2014/main" val="2443439902"/>
                    </a:ext>
                  </a:extLst>
                </a:gridCol>
              </a:tblGrid>
              <a:tr h="629290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Структура на изворите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/202</a:t>
                      </a:r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81012"/>
                  </a:ext>
                </a:extLst>
              </a:tr>
              <a:tr h="488166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469,603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493,955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490.137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509,826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516,317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52192"/>
                  </a:ext>
                </a:extLst>
              </a:tr>
              <a:tr h="3989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Капитал и резерви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87.996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89,731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92,561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24086"/>
                  </a:ext>
                </a:extLst>
              </a:tr>
              <a:tr h="398925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Останата 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104,923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105,939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97,758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99,503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94,911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↓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667135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 algn="l" fontAlgn="ctr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Пасива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657,256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684,255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675,891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699,060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703,78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k-MK" sz="1100" b="1" dirty="0">
                          <a:solidFill>
                            <a:srgbClr val="00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58813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AA4084D5-F763-D17E-CECC-CD90F667314D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1B60A-D1BB-6947-1302-0787AD1E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121369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Извори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E1985C-4DD3-8AA1-97BF-15FFD61DDB57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B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73513"/>
              </p:ext>
            </p:extLst>
          </p:nvPr>
        </p:nvGraphicFramePr>
        <p:xfrm>
          <a:off x="371623" y="3901451"/>
          <a:ext cx="4352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2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75319"/>
              </p:ext>
            </p:extLst>
          </p:nvPr>
        </p:nvGraphicFramePr>
        <p:xfrm>
          <a:off x="6603592" y="9210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30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:a16="http://schemas.microsoft.com/office/drawing/2014/main" id="{18DACE59-E83F-4419-BDA8-06A4FBE59298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gray">
          <a:xfrm>
            <a:off x="7918214" y="972042"/>
            <a:ext cx="4143048" cy="1278100"/>
          </a:xfrm>
          <a:prstGeom prst="roundRect">
            <a:avLst>
              <a:gd name="adj" fmla="val 20745"/>
            </a:avLst>
          </a:prstGeom>
          <a:solidFill>
            <a:schemeClr val="accent1"/>
          </a:solidFill>
          <a:ln w="9525" algn="ctr">
            <a:solidFill>
              <a:srgbClr val="FF99CC"/>
            </a:solidFill>
            <a:round/>
            <a:headEnd/>
            <a:tailEnd/>
          </a:ln>
        </p:spPr>
        <p:txBody>
          <a:bodyPr wrap="none" numCol="2" anchor="ctr">
            <a:normAutofit fontScale="92500"/>
          </a:bodyPr>
          <a:lstStyle/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Депозити од домаќинствата со учество од 68% во вкупните депозити, бележат</a:t>
            </a:r>
            <a:r>
              <a:rPr lang="mk-MK" sz="1100" dirty="0">
                <a:solidFill>
                  <a:schemeClr val="bg1"/>
                </a:solidFill>
              </a:rPr>
              <a:t> годишен пораст од 7,1 %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или пад 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100" dirty="0">
                <a:solidFill>
                  <a:schemeClr val="bg1"/>
                </a:solidFill>
              </a:rPr>
              <a:t>        </a:t>
            </a:r>
            <a:r>
              <a:rPr lang="mk-MK" sz="1100" dirty="0">
                <a:solidFill>
                  <a:schemeClr val="bg1"/>
                </a:solidFill>
              </a:rPr>
              <a:t>(-0,1%)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mk-MK" sz="1100" dirty="0">
                <a:solidFill>
                  <a:schemeClr val="bg1"/>
                </a:solidFill>
              </a:rPr>
              <a:t>на квартална основа</a:t>
            </a:r>
          </a:p>
          <a:p>
            <a:pPr marL="0" indent="0" algn="just" fontAlgn="t">
              <a:lnSpc>
                <a:spcPct val="100000"/>
              </a:lnSpc>
              <a:spcBef>
                <a:spcPts val="0"/>
              </a:spcBef>
              <a:buNone/>
            </a:pPr>
            <a:endParaRPr lang="mk-MK" sz="1100" dirty="0">
              <a:solidFill>
                <a:schemeClr val="bg1"/>
              </a:solidFill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bg1"/>
                </a:solidFill>
              </a:rPr>
              <a:t>Нефинансиските друштва  учествуваат со </a:t>
            </a:r>
            <a:r>
              <a:rPr lang="mk-MK" sz="1100" dirty="0">
                <a:solidFill>
                  <a:schemeClr val="bg1"/>
                </a:solidFill>
              </a:rPr>
              <a:t>28% со годишен пораст од 15,7% или 3,8% </a:t>
            </a:r>
            <a:r>
              <a:rPr lang="ru-RU" sz="1100" dirty="0">
                <a:solidFill>
                  <a:schemeClr val="bg1"/>
                </a:solidFill>
              </a:rPr>
              <a:t>на квартална основа</a:t>
            </a:r>
            <a:endParaRPr lang="en-GB" sz="1100" dirty="0">
              <a:solidFill>
                <a:schemeClr val="bg1"/>
              </a:solidFill>
            </a:endParaRP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Olivera\Desktop\Logo MBA\logo MBA final-01.jpg">
            <a:extLst>
              <a:ext uri="{FF2B5EF4-FFF2-40B4-BE49-F238E27FC236}">
                <a16:creationId xmlns:a16="http://schemas.microsoft.com/office/drawing/2014/main" id="{6C9D34F9-F141-4915-B304-81A75A496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768" y="74947"/>
            <a:ext cx="1139494" cy="7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58BE0B-6873-D328-38B1-AB236E1C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491519"/>
              </p:ext>
            </p:extLst>
          </p:nvPr>
        </p:nvGraphicFramePr>
        <p:xfrm>
          <a:off x="7585280" y="2976536"/>
          <a:ext cx="4143047" cy="1426845"/>
        </p:xfrm>
        <a:graphic>
          <a:graphicData uri="http://schemas.openxmlformats.org/drawingml/2006/table">
            <a:tbl>
              <a:tblPr/>
              <a:tblGrid>
                <a:gridCol w="956320">
                  <a:extLst>
                    <a:ext uri="{9D8B030D-6E8A-4147-A177-3AD203B41FA5}">
                      <a16:colId xmlns:a16="http://schemas.microsoft.com/office/drawing/2014/main" val="1167920208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230330"/>
                    </a:ext>
                  </a:extLst>
                </a:gridCol>
                <a:gridCol w="1668049">
                  <a:extLst>
                    <a:ext uri="{9D8B030D-6E8A-4147-A177-3AD203B41FA5}">
                      <a16:colId xmlns:a16="http://schemas.microsoft.com/office/drawing/2014/main" val="4063495216"/>
                    </a:ext>
                  </a:extLst>
                </a:gridCol>
                <a:gridCol w="1274087">
                  <a:extLst>
                    <a:ext uri="{9D8B030D-6E8A-4147-A177-3AD203B41FA5}">
                      <a16:colId xmlns:a16="http://schemas.microsoft.com/office/drawing/2014/main" val="3344929154"/>
                    </a:ext>
                  </a:extLst>
                </a:gridCol>
              </a:tblGrid>
              <a:tr h="385855"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Депозити на нефинансиски субјекти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k-MK" sz="11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годишна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квартална </a:t>
                      </a:r>
                    </a:p>
                    <a:p>
                      <a:pPr algn="ctr" fontAlgn="ctr"/>
                      <a:r>
                        <a:rPr lang="mk-MK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промена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093723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r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Вкупно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38596"/>
                  </a:ext>
                </a:extLst>
              </a:tr>
              <a:tr h="287517">
                <a:tc>
                  <a:txBody>
                    <a:bodyPr/>
                    <a:lstStyle/>
                    <a:p>
                      <a:pPr algn="r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нефинансиски друштва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94125"/>
                  </a:ext>
                </a:extLst>
              </a:tr>
              <a:tr h="223829">
                <a:tc>
                  <a:txBody>
                    <a:bodyPr/>
                    <a:lstStyle/>
                    <a:p>
                      <a:pPr algn="r" fontAlgn="ctr"/>
                      <a:r>
                        <a:rPr lang="mk-MK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домаќинства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000" b="1" dirty="0">
                          <a:solidFill>
                            <a:srgbClr val="00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1000" b="0" i="0" u="none" strike="noStrike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mk-MK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-0.1%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1713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227F18D-4FE2-14FB-D212-753985E8B4BC}"/>
              </a:ext>
            </a:extLst>
          </p:cNvPr>
          <p:cNvSpPr txBox="1"/>
          <p:nvPr/>
        </p:nvSpPr>
        <p:spPr>
          <a:xfrm>
            <a:off x="7021766" y="6123222"/>
            <a:ext cx="17795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Вкупни депозити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9</a:t>
            </a:r>
            <a:r>
              <a:rPr lang="en-GB" sz="1400" b="1" dirty="0">
                <a:solidFill>
                  <a:srgbClr val="002060"/>
                </a:solidFill>
              </a:rPr>
              <a:t>.9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B65D69-FA09-A227-E80B-ED931051908B}"/>
              </a:ext>
            </a:extLst>
          </p:cNvPr>
          <p:cNvSpPr txBox="1"/>
          <p:nvPr/>
        </p:nvSpPr>
        <p:spPr>
          <a:xfrm flipH="1">
            <a:off x="8520639" y="5272543"/>
            <a:ext cx="154274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/>
            <a:r>
              <a:rPr lang="mk-MK" sz="1400" i="0" u="none" strike="noStrike" dirty="0">
                <a:solidFill>
                  <a:srgbClr val="002060"/>
                </a:solidFill>
                <a:effectLst/>
              </a:rPr>
              <a:t>Домаќинства </a:t>
            </a:r>
            <a:endParaRPr lang="en-GB" sz="1400" i="0" u="none" strike="noStrike" dirty="0">
              <a:solidFill>
                <a:srgbClr val="002060"/>
              </a:solidFill>
              <a:effectLst/>
            </a:endParaRPr>
          </a:p>
          <a:p>
            <a:pPr fontAlgn="ctr"/>
            <a:r>
              <a:rPr lang="mk-MK" sz="1400" b="1" dirty="0">
                <a:solidFill>
                  <a:srgbClr val="002060"/>
                </a:solidFill>
              </a:rPr>
              <a:t>годишно 7</a:t>
            </a:r>
            <a:r>
              <a:rPr lang="en-GB" sz="1400" b="1" dirty="0">
                <a:solidFill>
                  <a:srgbClr val="002060"/>
                </a:solidFill>
              </a:rPr>
              <a:t>.1</a:t>
            </a:r>
            <a:r>
              <a:rPr lang="en-US" sz="1400" b="1" i="0" u="none" strike="noStrike" dirty="0">
                <a:solidFill>
                  <a:srgbClr val="002060"/>
                </a:solidFill>
                <a:effectLst/>
              </a:rPr>
              <a:t>%</a:t>
            </a:r>
            <a:endParaRPr lang="mk-MK" sz="1400" b="1" i="0" u="none" strike="noStrike" dirty="0">
              <a:solidFill>
                <a:srgbClr val="002060"/>
              </a:solidFill>
              <a:effectLst/>
            </a:endParaRPr>
          </a:p>
          <a:p>
            <a:pPr algn="ctr" fontAlgn="ctr"/>
            <a:endParaRPr lang="en-US" sz="1800" b="1" i="0" u="none" strike="noStrike" dirty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8E5DCA7E-5A37-F0EE-B54D-3EDB98036C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0357">
            <a:off x="10242498" y="4465826"/>
            <a:ext cx="1683738" cy="16134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F518E8-4BC9-4ABB-8FBA-C030A0911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26869"/>
              </p:ext>
            </p:extLst>
          </p:nvPr>
        </p:nvGraphicFramePr>
        <p:xfrm>
          <a:off x="413994" y="5130059"/>
          <a:ext cx="6971026" cy="52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536">
                  <a:extLst>
                    <a:ext uri="{9D8B030D-6E8A-4147-A177-3AD203B41FA5}">
                      <a16:colId xmlns:a16="http://schemas.microsoft.com/office/drawing/2014/main" val="398880172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968729584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77614370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1678299941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367147927"/>
                    </a:ext>
                  </a:extLst>
                </a:gridCol>
                <a:gridCol w="585098">
                  <a:extLst>
                    <a:ext uri="{9D8B030D-6E8A-4147-A177-3AD203B41FA5}">
                      <a16:colId xmlns:a16="http://schemas.microsoft.com/office/drawing/2014/main" val="240972083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l" fontAlgn="b"/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КАМАТНИ СТАПКИ НА ВКУПНО ПРИМЕНИ ДЕПОЗИТИ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mk-MK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Денари и девизи</a:t>
                      </a:r>
                      <a:r>
                        <a:rPr lang="en-GB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74372"/>
                  </a:ext>
                </a:extLst>
              </a:tr>
            </a:tbl>
          </a:graphicData>
        </a:graphic>
      </p:graphicFrame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95913A5-1DA8-98CA-1745-CF9B8075C8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9132309"/>
              </p:ext>
            </p:extLst>
          </p:nvPr>
        </p:nvGraphicFramePr>
        <p:xfrm>
          <a:off x="413994" y="4795452"/>
          <a:ext cx="6713365" cy="291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960">
                  <a:extLst>
                    <a:ext uri="{9D8B030D-6E8A-4147-A177-3AD203B41FA5}">
                      <a16:colId xmlns:a16="http://schemas.microsoft.com/office/drawing/2014/main" val="3282298711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863347780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1842125148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021094014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2651195710"/>
                    </a:ext>
                  </a:extLst>
                </a:gridCol>
                <a:gridCol w="559681">
                  <a:extLst>
                    <a:ext uri="{9D8B030D-6E8A-4147-A177-3AD203B41FA5}">
                      <a16:colId xmlns:a16="http://schemas.microsoft.com/office/drawing/2014/main" val="3881659768"/>
                    </a:ext>
                  </a:extLst>
                </a:gridCol>
              </a:tblGrid>
              <a:tr h="291547"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Пондерирани каматни стапки на примени депозити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en-US" sz="1000" u="none" strike="noStrike" dirty="0">
                          <a:effectLst/>
                        </a:rPr>
                        <a:t>/2022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12/2022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u="none" strike="noStrike" dirty="0">
                          <a:effectLst/>
                        </a:rPr>
                        <a:t>3/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k-MK" sz="1000" u="none" strike="noStrike" dirty="0">
                          <a:effectLst/>
                        </a:rPr>
                        <a:t>6/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9</a:t>
                      </a:r>
                      <a:r>
                        <a:rPr lang="mk-MK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>
                          <a:effectLst/>
                        </a:rPr>
                        <a:t>202</a:t>
                      </a:r>
                      <a:r>
                        <a:rPr lang="mk-MK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38" marR="4638" marT="463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05176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09F9662C-25B0-E518-4D9F-989ABD0A58EE}"/>
              </a:ext>
            </a:extLst>
          </p:cNvPr>
          <p:cNvSpPr/>
          <p:nvPr/>
        </p:nvSpPr>
        <p:spPr>
          <a:xfrm>
            <a:off x="0" y="1"/>
            <a:ext cx="4427984" cy="323172"/>
          </a:xfrm>
          <a:custGeom>
            <a:avLst/>
            <a:gdLst/>
            <a:ahLst/>
            <a:cxnLst/>
            <a:rect l="l" t="t" r="r" b="b"/>
            <a:pathLst>
              <a:path w="10439400" h="719455">
                <a:moveTo>
                  <a:pt x="10439400" y="0"/>
                </a:moveTo>
                <a:lnTo>
                  <a:pt x="0" y="0"/>
                </a:lnTo>
                <a:lnTo>
                  <a:pt x="0" y="719327"/>
                </a:lnTo>
                <a:lnTo>
                  <a:pt x="239776" y="702817"/>
                </a:lnTo>
                <a:lnTo>
                  <a:pt x="239776" y="239775"/>
                </a:lnTo>
                <a:lnTo>
                  <a:pt x="6959600" y="239775"/>
                </a:lnTo>
                <a:lnTo>
                  <a:pt x="1043940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 dirty="0">
              <a:solidFill>
                <a:srgbClr val="FF99CC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F1EDBA-9D8A-BD54-2F33-29B13F514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60" y="93234"/>
            <a:ext cx="11999742" cy="678320"/>
          </a:xfrm>
        </p:spPr>
        <p:txBody>
          <a:bodyPr>
            <a:noAutofit/>
          </a:bodyPr>
          <a:lstStyle/>
          <a:p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Македонски банкарски сектор</a:t>
            </a:r>
            <a:r>
              <a:rPr lang="en-GB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: </a:t>
            </a:r>
            <a:b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</a:br>
            <a:r>
              <a:rPr lang="mk-MK" sz="1400" b="1" dirty="0">
                <a:solidFill>
                  <a:srgbClr val="002060"/>
                </a:solidFill>
                <a:latin typeface="+mn-lt"/>
                <a:cs typeface="Aldhabi" panose="020B0604020202020204" pitchFamily="2" charset="-78"/>
              </a:rPr>
              <a:t>Депозити</a:t>
            </a:r>
            <a:endParaRPr lang="en-US" sz="1400" b="1" dirty="0">
              <a:solidFill>
                <a:srgbClr val="002060"/>
              </a:solidFill>
              <a:latin typeface="+mn-lt"/>
              <a:cs typeface="Aldhabi" panose="020B06040202020202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68DD8-A3AF-6F1F-1746-329CE22820BA}"/>
              </a:ext>
            </a:extLst>
          </p:cNvPr>
          <p:cNvSpPr txBox="1"/>
          <p:nvPr/>
        </p:nvSpPr>
        <p:spPr>
          <a:xfrm>
            <a:off x="308400" y="6141717"/>
            <a:ext cx="3587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800" dirty="0">
                <a:solidFill>
                  <a:srgbClr val="002060"/>
                </a:solidFill>
              </a:rPr>
              <a:t>Извор</a:t>
            </a:r>
            <a:r>
              <a:rPr lang="en-GB" sz="800" dirty="0">
                <a:solidFill>
                  <a:srgbClr val="002060"/>
                </a:solidFill>
              </a:rPr>
              <a:t>: </a:t>
            </a:r>
            <a:r>
              <a:rPr lang="mk-MK" sz="800" dirty="0">
                <a:solidFill>
                  <a:srgbClr val="002060"/>
                </a:solidFill>
              </a:rPr>
              <a:t>Народна Банка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Податоци и показатели за банкарскиот систем на РС Македонија, </a:t>
            </a:r>
          </a:p>
          <a:p>
            <a:pPr marL="0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>
                <a:solidFill>
                  <a:srgbClr val="002060"/>
                </a:solidFill>
              </a:rPr>
              <a:t>ИЗВЕШТАЈ ЗА РИЗИЦИТЕ ВО БАНКАРСКИОТ СИСТЕМ НА РС МАКЕДОНИЈА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0" name="chart">
            <a:extLst>
              <a:ext uri="{FF2B5EF4-FFF2-40B4-BE49-F238E27FC236}">
                <a16:creationId xmlns:a16="http://schemas.microsoft.com/office/drawing/2014/main" id="{579D0F9F-7801-1619-591D-C4BABAB385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6327" y="560200"/>
            <a:ext cx="6471370" cy="3601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6BB5D4-B8C1-C403-5565-E0552566F8CA}"/>
              </a:ext>
            </a:extLst>
          </p:cNvPr>
          <p:cNvSpPr txBox="1"/>
          <p:nvPr/>
        </p:nvSpPr>
        <p:spPr>
          <a:xfrm>
            <a:off x="11175592" y="554843"/>
            <a:ext cx="7047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b="1" dirty="0">
                <a:solidFill>
                  <a:srgbClr val="002060"/>
                </a:solidFill>
              </a:rPr>
              <a:t>3Q 2023</a:t>
            </a:r>
            <a:endParaRPr lang="en-US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F820FFF-EE01-9ABD-FCDA-2C19D2B8E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144722"/>
              </p:ext>
            </p:extLst>
          </p:nvPr>
        </p:nvGraphicFramePr>
        <p:xfrm>
          <a:off x="308400" y="822013"/>
          <a:ext cx="6971026" cy="412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2354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33580</TotalTime>
  <Words>2589</Words>
  <Application>Microsoft Office PowerPoint</Application>
  <PresentationFormat>Widescreen</PresentationFormat>
  <Paragraphs>614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Segoe UI Historic</vt:lpstr>
      <vt:lpstr>Tahoma</vt:lpstr>
      <vt:lpstr>Times New Roman</vt:lpstr>
      <vt:lpstr>Wingdings</vt:lpstr>
      <vt:lpstr>Office Theme</vt:lpstr>
      <vt:lpstr>Макроекономски показатели и   БАНКАРСКИ СИСТЕМ НА РЕПУБЛИКА СЕВЕРНА МАКЕДОНИЈА    со состојба на 30 септември 2023 година </vt:lpstr>
      <vt:lpstr>PowerPoint Presentation</vt:lpstr>
      <vt:lpstr>Македонски банкарски сектор </vt:lpstr>
      <vt:lpstr>Македонски банкарски сектор:  Актива</vt:lpstr>
      <vt:lpstr>Македонски банкарски сектор:  Кредити</vt:lpstr>
      <vt:lpstr>Македонски банкарски сектор:  Кредити</vt:lpstr>
      <vt:lpstr> Македонски банкарски сектор:  Кредити</vt:lpstr>
      <vt:lpstr>Македонски банкарски сектор:  Извори</vt:lpstr>
      <vt:lpstr>Македонски банкарски сектор:  Депозити</vt:lpstr>
      <vt:lpstr>Македонски банкарски сектор:  Показатели за профитабилност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Bauloska</dc:creator>
  <cp:lastModifiedBy>Daniela Bauloska</cp:lastModifiedBy>
  <cp:revision>1138</cp:revision>
  <cp:lastPrinted>2023-11-22T08:32:00Z</cp:lastPrinted>
  <dcterms:created xsi:type="dcterms:W3CDTF">2022-02-26T19:35:07Z</dcterms:created>
  <dcterms:modified xsi:type="dcterms:W3CDTF">2024-01-22T22:38:58Z</dcterms:modified>
</cp:coreProperties>
</file>