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BDBDBD"/>
    <a:srgbClr val="00FF00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11.12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&#1085;&#1073;&#1088;&#1084;\Podatoci_po_banki_2023_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&#1085;&#1073;&#1088;&#1084;\Osnovni_pokazateli_rabotenje_2004_2023_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Aneksi_Kvartalen_30_09_2023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&#1085;&#1073;&#1088;&#1084;\Podatoci_po_banki_2023_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FSI_30_6_2023_MK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9.%20&#1087;&#1086;&#1076;&#1072;&#1090;&#1086;&#1094;&#1080;%2030%2009%202023\Podatoci_po_banki_2023_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Achieved levels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Inflation </a:t>
            </a:r>
            <a:endParaRPr lang="mk-MK" sz="11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n-GB" sz="1100" b="1" i="0" u="none" strike="noStrike" kern="1200" cap="none" spc="0" normalizeH="0" baseline="0" dirty="0">
                <a:solidFill>
                  <a:srgbClr val="FF99CC"/>
                </a:solidFill>
              </a:rPr>
              <a:t>CPI RN Macedonia</a:t>
            </a:r>
            <a:r>
              <a:rPr lang="mk-MK" sz="1100" b="1" i="0" u="none" strike="noStrike" kern="1200" cap="none" spc="0" normalizeH="0" baseline="0" dirty="0">
                <a:solidFill>
                  <a:srgbClr val="FF99CC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GB" sz="1100" b="1" i="0" u="none" strike="noStrike" kern="1200" cap="none" spc="0" normalizeH="0" baseline="0" dirty="0">
                <a:solidFill>
                  <a:srgbClr val="FF99CC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EU </a:t>
            </a:r>
          </a:p>
          <a:p>
            <a:pPr algn="r">
              <a:defRPr/>
            </a:pPr>
            <a:r>
              <a:rPr lang="en-GB" sz="1100" b="1" i="0" u="none" strike="noStrike" kern="1200" cap="none" spc="0" normalizeH="0" baseline="0" dirty="0">
                <a:solidFill>
                  <a:srgbClr val="FFFF00"/>
                </a:solidFill>
              </a:rPr>
              <a:t>Forecast 03’23</a:t>
            </a:r>
            <a:endParaRPr lang="en-US" sz="1100" b="0" i="0" u="none" strike="noStrike" kern="1200" cap="none" spc="0" normalizeH="0" baseline="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79082375420034179"/>
          <c:y val="3.25147009661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73747262620113E-2"/>
          <c:y val="0.28558965483801185"/>
          <c:w val="0.91419481880555131"/>
          <c:h val="0.5650461664081321"/>
        </c:manualLayout>
      </c:layout>
      <c:lineChart>
        <c:grouping val="standard"/>
        <c:varyColors val="0"/>
        <c:ser>
          <c:idx val="0"/>
          <c:order val="0"/>
          <c:tx>
            <c:strRef>
              <c:f>инфлација!$B$45</c:f>
              <c:strCache>
                <c:ptCount val="1"/>
                <c:pt idx="0">
                  <c:v>Consumer Price Index (CPI) Македонија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инфлација!$C$45:$L$45</c:f>
              <c:numCache>
                <c:formatCode>0.0%</c:formatCode>
                <c:ptCount val="10"/>
                <c:pt idx="0">
                  <c:v>0.14199999999999999</c:v>
                </c:pt>
                <c:pt idx="1">
                  <c:v>0.17100000000000001</c:v>
                </c:pt>
                <c:pt idx="2">
                  <c:v>0.16700000000000001</c:v>
                </c:pt>
                <c:pt idx="3">
                  <c:v>0.161</c:v>
                </c:pt>
                <c:pt idx="4">
                  <c:v>0.161</c:v>
                </c:pt>
                <c:pt idx="5">
                  <c:v>0.161</c:v>
                </c:pt>
                <c:pt idx="6">
                  <c:v>0.13600000000000001</c:v>
                </c:pt>
                <c:pt idx="7">
                  <c:v>0.13600000000000001</c:v>
                </c:pt>
                <c:pt idx="8">
                  <c:v>0.13600000000000001</c:v>
                </c:pt>
                <c:pt idx="9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C3-482E-B3D7-CCCF04CEC345}"/>
            </c:ext>
          </c:extLst>
        </c:ser>
        <c:ser>
          <c:idx val="1"/>
          <c:order val="1"/>
          <c:tx>
            <c:strRef>
              <c:f>инфлација!$B$46</c:f>
              <c:strCache>
                <c:ptCount val="1"/>
                <c:pt idx="0">
                  <c:v>Ноември'23 Основно сценарио НБРМ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инфлација!$C$46:$L$46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C3-482E-B3D7-CCCF04CEC345}"/>
            </c:ext>
          </c:extLst>
        </c:ser>
        <c:ser>
          <c:idx val="2"/>
          <c:order val="2"/>
          <c:tx>
            <c:strRef>
              <c:f>инфлација!$B$47</c:f>
              <c:strCache>
                <c:ptCount val="1"/>
                <c:pt idx="0">
                  <c:v>март'23 Основно сценарио НБРМ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инфлација!$C$47:$L$47</c:f>
              <c:numCache>
                <c:formatCode>General</c:formatCode>
                <c:ptCount val="10"/>
                <c:pt idx="3" formatCode="0.0%">
                  <c:v>0.09</c:v>
                </c:pt>
                <c:pt idx="4" formatCode="0.0%">
                  <c:v>0.09</c:v>
                </c:pt>
                <c:pt idx="5" formatCode="0.0%">
                  <c:v>0.09</c:v>
                </c:pt>
                <c:pt idx="6" formatCode="0.0%">
                  <c:v>0.09</c:v>
                </c:pt>
                <c:pt idx="7" formatCode="0.0%">
                  <c:v>0.09</c:v>
                </c:pt>
                <c:pt idx="8" formatCode="0.0%">
                  <c:v>0.09</c:v>
                </c:pt>
                <c:pt idx="9" formatCode="0.0%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C3-482E-B3D7-CCCF04CEC345}"/>
            </c:ext>
          </c:extLst>
        </c:ser>
        <c:ser>
          <c:idx val="3"/>
          <c:order val="3"/>
          <c:tx>
            <c:strRef>
              <c:f>инфлација!$B$48</c:f>
              <c:strCache>
                <c:ptCount val="1"/>
                <c:pt idx="0">
                  <c:v>октомври ММФ проекци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инфлација!$C$48:$L$48</c:f>
            </c:numRef>
          </c:val>
          <c:smooth val="0"/>
          <c:extLst>
            <c:ext xmlns:c16="http://schemas.microsoft.com/office/drawing/2014/chart" uri="{C3380CC4-5D6E-409C-BE32-E72D297353CC}">
              <c16:uniqueId val="{00000003-C5C3-482E-B3D7-CCCF04CEC345}"/>
            </c:ext>
          </c:extLst>
        </c:ser>
        <c:ser>
          <c:idx val="4"/>
          <c:order val="4"/>
          <c:tx>
            <c:strRef>
              <c:f>инфлација!$B$49</c:f>
              <c:strCache>
                <c:ptCount val="1"/>
                <c:pt idx="0">
                  <c:v>октомври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инфлација!$C$49:$L$49</c:f>
            </c:numRef>
          </c:val>
          <c:smooth val="0"/>
          <c:extLst>
            <c:ext xmlns:c16="http://schemas.microsoft.com/office/drawing/2014/chart" uri="{C3380CC4-5D6E-409C-BE32-E72D297353CC}">
              <c16:uniqueId val="{00000004-C5C3-482E-B3D7-CCCF04CEC345}"/>
            </c:ext>
          </c:extLst>
        </c:ser>
        <c:ser>
          <c:idx val="5"/>
          <c:order val="5"/>
          <c:tx>
            <c:strRef>
              <c:f>инфлација!$B$50</c:f>
              <c:strCache>
                <c:ptCount val="1"/>
                <c:pt idx="0">
                  <c:v>март/2023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инфлација!$C$50:$L$50</c:f>
            </c:numRef>
          </c:val>
          <c:smooth val="0"/>
          <c:extLst>
            <c:ext xmlns:c16="http://schemas.microsoft.com/office/drawing/2014/chart" uri="{C3380CC4-5D6E-409C-BE32-E72D297353CC}">
              <c16:uniqueId val="{00000005-C5C3-482E-B3D7-CCCF04CEC345}"/>
            </c:ext>
          </c:extLst>
        </c:ser>
        <c:ser>
          <c:idx val="6"/>
          <c:order val="6"/>
          <c:tx>
            <c:strRef>
              <c:f>инфлација!$B$51</c:f>
              <c:strCache>
                <c:ptCount val="1"/>
                <c:pt idx="0">
                  <c:v>ноември Европска Комисија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инфлација!$C$51:$L$51</c:f>
            </c:numRef>
          </c:val>
          <c:smooth val="0"/>
          <c:extLst>
            <c:ext xmlns:c16="http://schemas.microsoft.com/office/drawing/2014/chart" uri="{C3380CC4-5D6E-409C-BE32-E72D297353CC}">
              <c16:uniqueId val="{00000006-C5C3-482E-B3D7-CCCF04CEC345}"/>
            </c:ext>
          </c:extLst>
        </c:ser>
        <c:ser>
          <c:idx val="7"/>
          <c:order val="7"/>
          <c:tx>
            <c:strRef>
              <c:f>инфлација!$B$52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инфлација!$C$44:$L$44</c:f>
              <c:strCache>
                <c:ptCount val="10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  <c:pt idx="7">
                  <c:v>7/2023</c:v>
                </c:pt>
                <c:pt idx="8">
                  <c:v>8/2023</c:v>
                </c:pt>
                <c:pt idx="9">
                  <c:v>9/2023</c:v>
                </c:pt>
              </c:strCache>
            </c:strRef>
          </c:cat>
          <c:val>
            <c:numRef>
              <c:f>инфлација!$C$52:$L$52</c:f>
              <c:numCache>
                <c:formatCode>0.0%</c:formatCode>
                <c:ptCount val="10"/>
                <c:pt idx="0">
                  <c:v>9.1999999999999998E-2</c:v>
                </c:pt>
                <c:pt idx="1">
                  <c:v>8.5999999999999993E-2</c:v>
                </c:pt>
                <c:pt idx="2">
                  <c:v>8.5000000000000006E-2</c:v>
                </c:pt>
                <c:pt idx="3">
                  <c:v>6.9000000000000006E-2</c:v>
                </c:pt>
                <c:pt idx="4">
                  <c:v>7.0000000000000007E-2</c:v>
                </c:pt>
                <c:pt idx="5">
                  <c:v>6.0999999999999999E-2</c:v>
                </c:pt>
                <c:pt idx="6">
                  <c:v>5.5E-2</c:v>
                </c:pt>
                <c:pt idx="7">
                  <c:v>5.2999999999999999E-2</c:v>
                </c:pt>
                <c:pt idx="8">
                  <c:v>5.1999999999999998E-2</c:v>
                </c:pt>
                <c:pt idx="9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C3-482E-B3D7-CCCF04CEC3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4437536"/>
        <c:axId val="507124288"/>
      </c:lineChart>
      <c:catAx>
        <c:axId val="4344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24288"/>
        <c:crosses val="autoZero"/>
        <c:auto val="1"/>
        <c:lblAlgn val="ctr"/>
        <c:lblOffset val="100"/>
        <c:noMultiLvlLbl val="0"/>
      </c:catAx>
      <c:valAx>
        <c:axId val="5071242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37536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dirty="0"/>
              <a:t>LOANS</a:t>
            </a:r>
            <a:endParaRPr lang="mk-M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 (2)'!$AC$13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 (2)'!$AD$12:$AH$12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'30.6.2023 (2)'!$AD$13:$AH$13</c:f>
              <c:numCache>
                <c:formatCode>_(* #,##0_);_(* \(#,##0\);_(* "-"??_);_(@_)</c:formatCode>
                <c:ptCount val="5"/>
                <c:pt idx="0">
                  <c:v>411695.81000000011</c:v>
                </c:pt>
                <c:pt idx="1">
                  <c:v>422522.30700000003</c:v>
                </c:pt>
                <c:pt idx="2">
                  <c:v>419129.23300000007</c:v>
                </c:pt>
                <c:pt idx="3">
                  <c:v>430212.81300000008</c:v>
                </c:pt>
                <c:pt idx="4">
                  <c:v>432312.35000000003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67-4B2E-AB6A-C568DDA5BA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7929711"/>
        <c:axId val="1844270047"/>
      </c:lineChart>
      <c:catAx>
        <c:axId val="907929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270047"/>
        <c:crosses val="autoZero"/>
        <c:auto val="1"/>
        <c:lblAlgn val="ctr"/>
        <c:lblOffset val="100"/>
        <c:noMultiLvlLbl val="0"/>
      </c:catAx>
      <c:valAx>
        <c:axId val="184427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92971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'30.9.2023'!$D$29</c:f>
              <c:strCache>
                <c:ptCount val="1"/>
                <c:pt idx="0">
                  <c:v> non.fin.com.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'30.9.2023'!$E$28:$V$28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'30.9.2023'!$E$29:$V$29</c:f>
              <c:numCache>
                <c:formatCode>0%</c:formatCode>
                <c:ptCount val="5"/>
                <c:pt idx="0">
                  <c:v>0.47956807964598896</c:v>
                </c:pt>
                <c:pt idx="1">
                  <c:v>0.48573408930099393</c:v>
                </c:pt>
                <c:pt idx="2">
                  <c:v>0.483204374818685</c:v>
                </c:pt>
                <c:pt idx="3">
                  <c:v>0.48532974074856283</c:v>
                </c:pt>
                <c:pt idx="4">
                  <c:v>0.47974676180312681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1-4F31-B6FC-51CFDE938AF4}"/>
            </c:ext>
          </c:extLst>
        </c:ser>
        <c:ser>
          <c:idx val="1"/>
          <c:order val="1"/>
          <c:tx>
            <c:strRef>
              <c:f>'30.9.2023'!$D$30</c:f>
              <c:strCache>
                <c:ptCount val="1"/>
                <c:pt idx="0">
                  <c:v> households 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'30.9.2023'!$E$28:$V$28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'30.9.2023'!$E$30:$V$30</c:f>
              <c:numCache>
                <c:formatCode>0%</c:formatCode>
                <c:ptCount val="5"/>
                <c:pt idx="0">
                  <c:v>0.50569422846445766</c:v>
                </c:pt>
                <c:pt idx="1">
                  <c:v>0.50017244178305587</c:v>
                </c:pt>
                <c:pt idx="2">
                  <c:v>0.51019147356872618</c:v>
                </c:pt>
                <c:pt idx="3">
                  <c:v>0.50848217763332848</c:v>
                </c:pt>
                <c:pt idx="4">
                  <c:v>0.51358094905223028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1-4F31-B6FC-51CFDE938A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7278096"/>
        <c:axId val="341333648"/>
      </c:barChart>
      <c:catAx>
        <c:axId val="13727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33648"/>
        <c:crosses val="autoZero"/>
        <c:auto val="1"/>
        <c:lblAlgn val="ctr"/>
        <c:lblOffset val="100"/>
        <c:noMultiLvlLbl val="0"/>
      </c:catAx>
      <c:valAx>
        <c:axId val="341333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7278096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0" i="0" u="none" strike="noStrike" kern="1200" cap="none" spc="20" normalizeH="0" baseline="0" dirty="0">
                <a:solidFill>
                  <a:srgbClr val="002060"/>
                </a:solidFill>
              </a:rPr>
              <a:t>Loan concentration by economic activity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'Финансиски резултат'!$EO$20</c:f>
              <c:strCache>
                <c:ptCount val="1"/>
                <c:pt idx="0">
                  <c:v>09/2022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'Финансиски резултат'!$EN$21:$EN$26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'Финансиски резултат'!$EO$21:$EO$26</c:f>
              <c:numCache>
                <c:formatCode>_(* #,##0_);_(* \(#,##0\);_(* "-"??_);_(@_)</c:formatCode>
                <c:ptCount val="6"/>
                <c:pt idx="0">
                  <c:v>58988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18933</c:v>
                </c:pt>
                <c:pt idx="5">
                  <c:v>44099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C-4041-B615-24912717E31F}"/>
            </c:ext>
          </c:extLst>
        </c:ser>
        <c:ser>
          <c:idx val="1"/>
          <c:order val="1"/>
          <c:tx>
            <c:strRef>
              <c:f>'Финансиски резултат'!$EP$20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'Финансиски резултат'!$EN$21:$EN$26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'Финансиски резултат'!$EP$21:$EP$26</c:f>
              <c:numCache>
                <c:formatCode>_(* #,##0_);_(* \(#,##0\);_(* "-"??_);_(@_)</c:formatCode>
                <c:ptCount val="6"/>
                <c:pt idx="0">
                  <c:v>64130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20337</c:v>
                </c:pt>
                <c:pt idx="5">
                  <c:v>44573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C-4041-B615-24912717E31F}"/>
            </c:ext>
          </c:extLst>
        </c:ser>
        <c:ser>
          <c:idx val="2"/>
          <c:order val="2"/>
          <c:tx>
            <c:strRef>
              <c:f>'Финансиски резултат'!$EQ$20</c:f>
              <c:strCache>
                <c:ptCount val="1"/>
                <c:pt idx="0">
                  <c:v>3/2023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'Финансиски резултат'!$EN$21:$EN$26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'Финансиски резултат'!$EQ$21:$EQ$26</c:f>
              <c:numCache>
                <c:formatCode>_(* #,##0_);_(* \(#,##0\);_(* "-"??_);_(@_)</c:formatCode>
                <c:ptCount val="6"/>
                <c:pt idx="0">
                  <c:v>63036</c:v>
                </c:pt>
                <c:pt idx="1">
                  <c:v>39959</c:v>
                </c:pt>
                <c:pt idx="2">
                  <c:v>15594</c:v>
                </c:pt>
                <c:pt idx="3">
                  <c:v>78841</c:v>
                </c:pt>
                <c:pt idx="4">
                  <c:v>21125</c:v>
                </c:pt>
                <c:pt idx="5">
                  <c:v>45495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C-4041-B615-24912717E31F}"/>
            </c:ext>
          </c:extLst>
        </c:ser>
        <c:ser>
          <c:idx val="3"/>
          <c:order val="3"/>
          <c:tx>
            <c:strRef>
              <c:f>'Финансиски резултат'!$ER$20</c:f>
              <c:strCache>
                <c:ptCount val="1"/>
                <c:pt idx="0">
                  <c:v>6/2023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'Финансиски резултат'!$EN$21:$EN$26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'Финансиски резултат'!$ER$21:$ER$26</c:f>
              <c:numCache>
                <c:formatCode>_(* #,##0_);_(* \(#,##0\);_(* "-"??_);_(@_)</c:formatCode>
                <c:ptCount val="6"/>
                <c:pt idx="0">
                  <c:v>63747</c:v>
                </c:pt>
                <c:pt idx="1">
                  <c:v>41136</c:v>
                </c:pt>
                <c:pt idx="2">
                  <c:v>19385</c:v>
                </c:pt>
                <c:pt idx="3">
                  <c:v>78829</c:v>
                </c:pt>
                <c:pt idx="4">
                  <c:v>21249</c:v>
                </c:pt>
                <c:pt idx="5">
                  <c:v>46672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CC-4041-B615-24912717E31F}"/>
            </c:ext>
          </c:extLst>
        </c:ser>
        <c:ser>
          <c:idx val="4"/>
          <c:order val="4"/>
          <c:tx>
            <c:strRef>
              <c:f>'Финансиски резултат'!$ES$20</c:f>
              <c:strCache>
                <c:ptCount val="1"/>
                <c:pt idx="0">
                  <c:v>9/2023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'Финансиски резултат'!$EN$21:$EN$26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'Финансиски резултат'!$ES$21:$ES$26</c:f>
              <c:numCache>
                <c:formatCode>_(* #,##0_);_(* \(#,##0\);_(* "-"??_);_(@_)</c:formatCode>
                <c:ptCount val="6"/>
                <c:pt idx="0">
                  <c:v>62931.89</c:v>
                </c:pt>
                <c:pt idx="1">
                  <c:v>41840.057999999997</c:v>
                </c:pt>
                <c:pt idx="2">
                  <c:v>20196.198</c:v>
                </c:pt>
                <c:pt idx="3">
                  <c:v>77252.623000000007</c:v>
                </c:pt>
                <c:pt idx="4">
                  <c:v>21187.358</c:v>
                </c:pt>
                <c:pt idx="5">
                  <c:v>44482.872999999985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C-4041-B615-24912717E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46183583"/>
        <c:axId val="1093293631"/>
      </c:barChart>
      <c:catAx>
        <c:axId val="10461835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93631"/>
        <c:crosses val="autoZero"/>
        <c:auto val="1"/>
        <c:lblAlgn val="ctr"/>
        <c:lblOffset val="100"/>
        <c:noMultiLvlLbl val="0"/>
      </c:catAx>
      <c:valAx>
        <c:axId val="1093293631"/>
        <c:scaling>
          <c:orientation val="minMax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183583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4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Non-performing loans</a:t>
            </a:r>
            <a:r>
              <a:rPr lang="ru-RU" sz="14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  /</a:t>
            </a:r>
            <a:r>
              <a:rPr lang="en-GB" sz="14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 Total loans</a:t>
            </a:r>
            <a:endParaRPr lang="ru-RU" sz="14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layout>
        <c:manualLayout>
          <c:xMode val="edge"/>
          <c:yMode val="edge"/>
          <c:x val="0.2769571600160149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Sheet1!$B$7:$F$7</c:f>
              <c:numCache>
                <c:formatCode>0.00%</c:formatCode>
                <c:ptCount val="5"/>
                <c:pt idx="0">
                  <c:v>3.3099999999999997E-2</c:v>
                </c:pt>
                <c:pt idx="1">
                  <c:v>2.8899999999999999E-2</c:v>
                </c:pt>
                <c:pt idx="2">
                  <c:v>2.8500000000000001E-2</c:v>
                </c:pt>
                <c:pt idx="3">
                  <c:v>2.87E-2</c:v>
                </c:pt>
                <c:pt idx="4">
                  <c:v>2.8199999999999999E-2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F-4CCB-8843-EF9C6562C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Sheet1!$B$8:$F$8</c:f>
              <c:numCache>
                <c:formatCode>0.00%</c:formatCode>
                <c:ptCount val="5"/>
                <c:pt idx="0">
                  <c:v>2.3E-2</c:v>
                </c:pt>
                <c:pt idx="1">
                  <c:v>2.2700000000000001E-2</c:v>
                </c:pt>
                <c:pt idx="2">
                  <c:v>2.24E-2</c:v>
                </c:pt>
                <c:pt idx="3">
                  <c:v>2.2599999999999999E-2</c:v>
                </c:pt>
                <c:pt idx="4">
                  <c:v>2.2700000000000001E-2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7F-4CCB-8843-EF9C6562C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4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Coverage with impairment EU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Sheet1!$B$10:$F$10</c:f>
              <c:numCache>
                <c:formatCode>0.00%</c:formatCode>
                <c:ptCount val="5"/>
                <c:pt idx="0">
                  <c:v>0.67610000000000003</c:v>
                </c:pt>
                <c:pt idx="1">
                  <c:v>0.69379999999999997</c:v>
                </c:pt>
                <c:pt idx="2">
                  <c:v>0.71099999999999997</c:v>
                </c:pt>
                <c:pt idx="3">
                  <c:v>0.70420000000000005</c:v>
                </c:pt>
                <c:pt idx="4">
                  <c:v>0.69430000000000003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7-4E0B-B312-16251701A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538471951"/>
        <c:axId val="1817847455"/>
      </c:barChart>
      <c:lineChart>
        <c:grouping val="standard"/>
        <c:varyColors val="0"/>
        <c:ser>
          <c:idx val="1"/>
          <c:order val="1"/>
          <c:tx>
            <c:strRef>
              <c:f>Sheet1!$A$11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ysClr val="window" lastClr="FFFFFF">
                  <a:lumMod val="50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Sheet1!$B$11:$F$11</c:f>
              <c:numCache>
                <c:formatCode>0.00%</c:formatCode>
                <c:ptCount val="5"/>
                <c:pt idx="0">
                  <c:v>0.42820000000000003</c:v>
                </c:pt>
                <c:pt idx="1">
                  <c:v>0.4194</c:v>
                </c:pt>
                <c:pt idx="2">
                  <c:v>0.42030000000000001</c:v>
                </c:pt>
                <c:pt idx="3">
                  <c:v>0.41110000000000002</c:v>
                </c:pt>
                <c:pt idx="4">
                  <c:v>0.40860000000000002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B7-4E0B-B312-16251701AB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471951"/>
        <c:axId val="1817847455"/>
      </c:lineChart>
      <c:catAx>
        <c:axId val="53847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847455"/>
        <c:crosses val="autoZero"/>
        <c:auto val="1"/>
        <c:lblAlgn val="ctr"/>
        <c:lblOffset val="100"/>
        <c:noMultiLvlLbl val="0"/>
      </c:catAx>
      <c:valAx>
        <c:axId val="1817847455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7195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00206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'Анекс 5'!$D$39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'Анекс 5'!$E$38:$I$38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'Анекс 5'!$E$39:$I$39</c:f>
              <c:numCache>
                <c:formatCode>0%</c:formatCode>
                <c:ptCount val="5"/>
                <c:pt idx="0">
                  <c:v>0.71449024428837471</c:v>
                </c:pt>
                <c:pt idx="1">
                  <c:v>0.72188730809420465</c:v>
                </c:pt>
                <c:pt idx="2">
                  <c:v>0.7251716622946599</c:v>
                </c:pt>
                <c:pt idx="3">
                  <c:v>0.72930220581924299</c:v>
                </c:pt>
                <c:pt idx="4">
                  <c:v>0.73362470854190676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06F-88B5-3C0EE17B61D2}"/>
            </c:ext>
          </c:extLst>
        </c:ser>
        <c:ser>
          <c:idx val="1"/>
          <c:order val="1"/>
          <c:tx>
            <c:strRef>
              <c:f>'Анекс 5'!$D$40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'Анекс 5'!$E$38:$I$38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'Анекс 5'!$E$40:$I$40</c:f>
              <c:numCache>
                <c:formatCode>0%</c:formatCode>
                <c:ptCount val="5"/>
                <c:pt idx="0">
                  <c:v>0.12587180641941648</c:v>
                </c:pt>
                <c:pt idx="1">
                  <c:v>0.12328883237974148</c:v>
                </c:pt>
                <c:pt idx="2">
                  <c:v>0.13019259022534699</c:v>
                </c:pt>
                <c:pt idx="3">
                  <c:v>0.12835951134380455</c:v>
                </c:pt>
                <c:pt idx="4">
                  <c:v>0.13151811125209403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6-406F-88B5-3C0EE17B61D2}"/>
            </c:ext>
          </c:extLst>
        </c:ser>
        <c:ser>
          <c:idx val="2"/>
          <c:order val="2"/>
          <c:tx>
            <c:strRef>
              <c:f>'Анекс 5'!$D$41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'Анекс 5'!$E$38:$I$38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'Анекс 5'!$E$41:$I$41</c:f>
              <c:numCache>
                <c:formatCode>0%</c:formatCode>
                <c:ptCount val="5"/>
                <c:pt idx="0">
                  <c:v>0.15963794929220881</c:v>
                </c:pt>
                <c:pt idx="1">
                  <c:v>0.15482385952605388</c:v>
                </c:pt>
                <c:pt idx="2">
                  <c:v>0.14463574747999308</c:v>
                </c:pt>
                <c:pt idx="3">
                  <c:v>0.14233828283695249</c:v>
                </c:pt>
                <c:pt idx="4">
                  <c:v>0.13485718020599924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6-406F-88B5-3C0EE17B61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79422528"/>
        <c:axId val="1650062912"/>
      </c:barChart>
      <c:catAx>
        <c:axId val="17794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062912"/>
        <c:crosses val="autoZero"/>
        <c:auto val="1"/>
        <c:lblAlgn val="ctr"/>
        <c:lblOffset val="100"/>
        <c:noMultiLvlLbl val="0"/>
      </c:catAx>
      <c:valAx>
        <c:axId val="165006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4225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Sheet1!$B$12:$F$12</c:f>
              <c:numCache>
                <c:formatCode>0.00%</c:formatCode>
                <c:ptCount val="5"/>
                <c:pt idx="0">
                  <c:v>0.17710000000000001</c:v>
                </c:pt>
                <c:pt idx="1">
                  <c:v>0.1772</c:v>
                </c:pt>
                <c:pt idx="2">
                  <c:v>0.1804</c:v>
                </c:pt>
                <c:pt idx="3">
                  <c:v>0.18179999999999999</c:v>
                </c:pt>
                <c:pt idx="4">
                  <c:v>0.18360000000000001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E-49A1-9C63-17990C4DB608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Sheet1!$B$13:$F$13</c:f>
              <c:numCache>
                <c:formatCode>0.00%</c:formatCode>
                <c:ptCount val="5"/>
                <c:pt idx="0">
                  <c:v>0.1474</c:v>
                </c:pt>
                <c:pt idx="1">
                  <c:v>0.15379999999999999</c:v>
                </c:pt>
                <c:pt idx="2">
                  <c:v>0.15529999999999999</c:v>
                </c:pt>
                <c:pt idx="3">
                  <c:v>0.15720000000000001</c:v>
                </c:pt>
                <c:pt idx="4">
                  <c:v>0.15609999999999999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E-49A1-9C63-17990C4DB6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  <a:cs typeface="Aldhabi" panose="020B0604020202020204" pitchFamily="2" charset="-78"/>
              </a:rPr>
              <a:t>Deposits structure</a:t>
            </a:r>
            <a:endParaRPr lang="en-US" sz="16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'30.9.2023'!$D$21:$Q$21</c:f>
              <c:strCache>
                <c:ptCount val="14"/>
                <c:pt idx="0">
                  <c:v>NON.FIN.COM.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strRef>
              <c:f>'30.9.2023'!$R$19:$V$19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'30.9.2023'!$R$21:$V$21</c:f>
              <c:numCache>
                <c:formatCode>#,##0</c:formatCode>
                <c:ptCount val="5"/>
                <c:pt idx="0">
                  <c:v>134734.50399999999</c:v>
                </c:pt>
                <c:pt idx="1">
                  <c:v>147832.28099999999</c:v>
                </c:pt>
                <c:pt idx="2">
                  <c:v>138935.27000000005</c:v>
                </c:pt>
                <c:pt idx="3">
                  <c:v>150250.01800000001</c:v>
                </c:pt>
                <c:pt idx="4">
                  <c:v>155949.17200000002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C-4EB5-A014-F556775C15C8}"/>
            </c:ext>
          </c:extLst>
        </c:ser>
        <c:ser>
          <c:idx val="2"/>
          <c:order val="2"/>
          <c:tx>
            <c:strRef>
              <c:f>'30.9.2023'!$D$22:$Q$22</c:f>
              <c:strCache>
                <c:ptCount val="14"/>
                <c:pt idx="0">
                  <c:v>HOUSEHOLDS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cat>
            <c:strRef>
              <c:f>'30.9.2023'!$R$19:$V$19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'30.9.2023'!$R$22:$V$22</c:f>
              <c:numCache>
                <c:formatCode>#,##0</c:formatCode>
                <c:ptCount val="5"/>
                <c:pt idx="0">
                  <c:v>317585.66800000001</c:v>
                </c:pt>
                <c:pt idx="1">
                  <c:v>328436.02899999998</c:v>
                </c:pt>
                <c:pt idx="2">
                  <c:v>331967.25099999999</c:v>
                </c:pt>
                <c:pt idx="3">
                  <c:v>340279.23300000001</c:v>
                </c:pt>
                <c:pt idx="4">
                  <c:v>340091.57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C-4EB5-A014-F556775C1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610956623"/>
        <c:axId val="106028159"/>
      </c:barChart>
      <c:lineChart>
        <c:grouping val="standard"/>
        <c:varyColors val="0"/>
        <c:ser>
          <c:idx val="0"/>
          <c:order val="0"/>
          <c:tx>
            <c:strRef>
              <c:f>'30.9.2023'!$D$20:$Q$20</c:f>
              <c:strCache>
                <c:ptCount val="14"/>
                <c:pt idx="0">
                  <c:v>TOTAL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'30.9.2023'!$R$19:$V$19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'30.9.2023'!$R$20:$V$20</c:f>
              <c:numCache>
                <c:formatCode>#,##0</c:formatCode>
                <c:ptCount val="5"/>
                <c:pt idx="0">
                  <c:v>469603.01400000002</c:v>
                </c:pt>
                <c:pt idx="1">
                  <c:v>493954.74599999998</c:v>
                </c:pt>
                <c:pt idx="2">
                  <c:v>490137.47700000013</c:v>
                </c:pt>
                <c:pt idx="3">
                  <c:v>509826.19200000004</c:v>
                </c:pt>
                <c:pt idx="4">
                  <c:v>516316.94799999997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3C-4EB5-A014-F556775C1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956623"/>
        <c:axId val="106028159"/>
      </c:lineChart>
      <c:catAx>
        <c:axId val="161095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8159"/>
        <c:crosses val="autoZero"/>
        <c:auto val="1"/>
        <c:lblAlgn val="ctr"/>
        <c:lblOffset val="100"/>
        <c:noMultiLvlLbl val="0"/>
      </c:catAx>
      <c:valAx>
        <c:axId val="10602815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109566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FF99FF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Sheet1!$B$20:$F$20</c:f>
              <c:numCache>
                <c:formatCode>0.00%</c:formatCode>
                <c:ptCount val="5"/>
                <c:pt idx="0">
                  <c:v>0.61899999999999999</c:v>
                </c:pt>
                <c:pt idx="1">
                  <c:v>0.62619999999999998</c:v>
                </c:pt>
                <c:pt idx="2">
                  <c:v>0.70399999999999996</c:v>
                </c:pt>
                <c:pt idx="3">
                  <c:v>0.70150000000000001</c:v>
                </c:pt>
                <c:pt idx="4">
                  <c:v>0.70720000000000005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1-477D-B7CA-BC144368E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032624"/>
        <c:axId val="1308415312"/>
      </c:barChart>
      <c:lineChart>
        <c:grouping val="standard"/>
        <c:varyColors val="0"/>
        <c:ser>
          <c:idx val="1"/>
          <c:order val="1"/>
          <c:tx>
            <c:strRef>
              <c:f>Sheet1!$A$21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Sheet1!$B$21:$F$21</c:f>
              <c:numCache>
                <c:formatCode>0.00%</c:formatCode>
                <c:ptCount val="5"/>
                <c:pt idx="0">
                  <c:v>0.55020000000000002</c:v>
                </c:pt>
                <c:pt idx="1">
                  <c:v>0.56459999999999999</c:v>
                </c:pt>
                <c:pt idx="2">
                  <c:v>0.58709999999999996</c:v>
                </c:pt>
                <c:pt idx="3">
                  <c:v>0.59499999999999997</c:v>
                </c:pt>
                <c:pt idx="4">
                  <c:v>0.60560000000000003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1-477D-B7CA-BC144368EB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0032624"/>
        <c:axId val="1308415312"/>
      </c:lineChart>
      <c:catAx>
        <c:axId val="13700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415312"/>
        <c:crosses val="autoZero"/>
        <c:auto val="1"/>
        <c:lblAlgn val="ctr"/>
        <c:lblOffset val="100"/>
        <c:noMultiLvlLbl val="0"/>
      </c:catAx>
      <c:valAx>
        <c:axId val="1308415312"/>
        <c:scaling>
          <c:orientation val="minMax"/>
          <c:min val="0.4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03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Operating costs / Total regular income</a:t>
            </a:r>
          </a:p>
          <a:p>
            <a:pPr>
              <a:defRPr sz="1100" b="0">
                <a:latin typeface="+mn-lt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(Cost-to-income ratio)</a:t>
            </a:r>
            <a:endParaRPr lang="en-US" sz="1100" b="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92872712944781"/>
          <c:y val="0.21335734703370854"/>
          <c:w val="0.82955876278177088"/>
          <c:h val="0.59956578203330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Sheet1!$B$18:$F$18</c:f>
              <c:numCache>
                <c:formatCode>0.00%</c:formatCode>
                <c:ptCount val="5"/>
                <c:pt idx="0">
                  <c:v>0.47899999999999998</c:v>
                </c:pt>
                <c:pt idx="1">
                  <c:v>0.47799999999999998</c:v>
                </c:pt>
                <c:pt idx="2">
                  <c:v>0.43209999999999998</c:v>
                </c:pt>
                <c:pt idx="3">
                  <c:v>0.43690000000000001</c:v>
                </c:pt>
                <c:pt idx="4">
                  <c:v>0.42430000000000001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C-4671-80E7-B02E243E58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456992"/>
        <c:axId val="527911840"/>
      </c:barChart>
      <c:lineChart>
        <c:grouping val="standard"/>
        <c:varyColors val="0"/>
        <c:ser>
          <c:idx val="1"/>
          <c:order val="1"/>
          <c:tx>
            <c:strRef>
              <c:f>Sheet1!$A$19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</c:strCache>
            </c:strRef>
          </c:cat>
          <c:val>
            <c:numRef>
              <c:f>Sheet1!$B$19:$F$19</c:f>
              <c:numCache>
                <c:formatCode>0.00%</c:formatCode>
                <c:ptCount val="5"/>
                <c:pt idx="0">
                  <c:v>0.61429999999999996</c:v>
                </c:pt>
                <c:pt idx="1">
                  <c:v>0.6119</c:v>
                </c:pt>
                <c:pt idx="2">
                  <c:v>0.60360000000000003</c:v>
                </c:pt>
                <c:pt idx="3">
                  <c:v>0.57320000000000004</c:v>
                </c:pt>
                <c:pt idx="4">
                  <c:v>0.55959999999999999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C-4671-80E7-B02E243E5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456992"/>
        <c:axId val="527911840"/>
      </c:lineChart>
      <c:catAx>
        <c:axId val="95445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1840"/>
        <c:crosses val="autoZero"/>
        <c:auto val="1"/>
        <c:lblAlgn val="ctr"/>
        <c:lblOffset val="100"/>
        <c:noMultiLvlLbl val="0"/>
      </c:catAx>
      <c:valAx>
        <c:axId val="527911840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56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Sheet1!$B$16:$F$16</c:f>
              <c:numCache>
                <c:formatCode>0.00%</c:formatCode>
                <c:ptCount val="5"/>
                <c:pt idx="0">
                  <c:v>0.13719999999999999</c:v>
                </c:pt>
                <c:pt idx="1">
                  <c:v>0.12239999999999999</c:v>
                </c:pt>
                <c:pt idx="2">
                  <c:v>0.17580000000000001</c:v>
                </c:pt>
                <c:pt idx="3">
                  <c:v>0.17050000000000001</c:v>
                </c:pt>
                <c:pt idx="4">
                  <c:v>0.1827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D-42B1-994B-93BFBB0480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Sheet1!$A$17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Sheet1!$B$17:$F$17</c:f>
              <c:numCache>
                <c:formatCode>0.00%</c:formatCode>
                <c:ptCount val="5"/>
                <c:pt idx="0">
                  <c:v>7.5499999999999998E-2</c:v>
                </c:pt>
                <c:pt idx="1">
                  <c:v>7.6799999999999993E-2</c:v>
                </c:pt>
                <c:pt idx="2">
                  <c:v>9.5600000000000004E-2</c:v>
                </c:pt>
                <c:pt idx="3">
                  <c:v>0.1004</c:v>
                </c:pt>
                <c:pt idx="4">
                  <c:v>0.10009999999999999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CD-42B1-994B-93BFBB04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Sheet1!$B$14:$F$14</c:f>
              <c:numCache>
                <c:formatCode>0.00%</c:formatCode>
                <c:ptCount val="5"/>
                <c:pt idx="0">
                  <c:v>1.66E-2</c:v>
                </c:pt>
                <c:pt idx="1">
                  <c:v>1.46E-2</c:v>
                </c:pt>
                <c:pt idx="2">
                  <c:v>2.23E-2</c:v>
                </c:pt>
                <c:pt idx="3">
                  <c:v>2.1499999999999998E-2</c:v>
                </c:pt>
                <c:pt idx="4">
                  <c:v>2.3300000000000001E-2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6-4E8B-90C2-2B3B7748D7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Sheet1!$A$15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Sheet1!$B$15:$F$15</c:f>
              <c:numCache>
                <c:formatCode>0.00%</c:formatCode>
                <c:ptCount val="5"/>
                <c:pt idx="0">
                  <c:v>4.4000000000000003E-3</c:v>
                </c:pt>
                <c:pt idx="1">
                  <c:v>4.8999999999999998E-3</c:v>
                </c:pt>
                <c:pt idx="2">
                  <c:v>6.1999999999999998E-3</c:v>
                </c:pt>
                <c:pt idx="3">
                  <c:v>6.4999999999999997E-3</c:v>
                </c:pt>
                <c:pt idx="4">
                  <c:v>6.4999999999999997E-3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56-4E8B-90C2-2B3B7748D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baseline="0" dirty="0">
                <a:solidFill>
                  <a:srgbClr val="44546A"/>
                </a:solidFill>
                <a:effectLst/>
              </a:rPr>
              <a:t>PARTICIPATION OF FOREIGN CAPITAL</a:t>
            </a:r>
            <a:endParaRPr lang="ru-RU" sz="1100" b="1" i="0" u="none" strike="noStrike" kern="1200" baseline="0" dirty="0">
              <a:solidFill>
                <a:srgbClr val="44546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'30.6.2023'!$Y$10</c:f>
              <c:strCache>
                <c:ptCount val="1"/>
                <c:pt idx="0">
                  <c:v>Учество на странскиот капитал в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'30.6.2023'!$Z$9:$AF$9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6/2023</c:v>
                </c:pt>
              </c:strCache>
            </c:strRef>
          </c:cat>
          <c:val>
            <c:numRef>
              <c:f>'30.6.2023'!$Z$10:$AF$10</c:f>
              <c:numCache>
                <c:formatCode>0.00%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0.77613607392992401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3-44A7-BEE7-38E9E53E42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8945839"/>
        <c:axId val="2046394223"/>
      </c:lineChart>
      <c:catAx>
        <c:axId val="134894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223"/>
        <c:crosses val="autoZero"/>
        <c:auto val="1"/>
        <c:lblAlgn val="ctr"/>
        <c:lblOffset val="100"/>
        <c:noMultiLvlLbl val="0"/>
      </c:catAx>
      <c:valAx>
        <c:axId val="204639422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48945839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2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Financial intermediation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'Индикатори за ФС 30.6.2023 (2)'!$A$2:$C$2</c:f>
              <c:strCache>
                <c:ptCount val="3"/>
                <c:pt idx="2">
                  <c:v>Total 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'Индикатори за ФС 30.6.2023 (2)'!$D$2:$H$2</c:f>
              <c:numCache>
                <c:formatCode>0.0</c:formatCode>
                <c:ptCount val="5"/>
                <c:pt idx="0">
                  <c:v>86.35803716546026</c:v>
                </c:pt>
                <c:pt idx="1">
                  <c:v>86.091733452991392</c:v>
                </c:pt>
                <c:pt idx="2">
                  <c:v>82.121298343401577</c:v>
                </c:pt>
                <c:pt idx="3">
                  <c:v>83.271966507350768</c:v>
                </c:pt>
                <c:pt idx="4">
                  <c:v>85.209015488221809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FD-4F41-86D7-598F5FADA97A}"/>
            </c:ext>
          </c:extLst>
        </c:ser>
        <c:ser>
          <c:idx val="1"/>
          <c:order val="1"/>
          <c:tx>
            <c:strRef>
              <c:f>'Индикатори за ФС 30.6.2023 (2)'!$A$3:$C$3</c:f>
              <c:strCache>
                <c:ptCount val="3"/>
                <c:pt idx="2">
                  <c:v>Total deposits from non-financial sector/GDP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'Индикатори за ФС 30.6.2023 (2)'!$D$3:$H$3</c:f>
              <c:numCache>
                <c:formatCode>0.0</c:formatCode>
                <c:ptCount val="5"/>
                <c:pt idx="0">
                  <c:v>61.701944991544941</c:v>
                </c:pt>
                <c:pt idx="1">
                  <c:v>62.148514374977445</c:v>
                </c:pt>
                <c:pt idx="2">
                  <c:v>59.552131540883991</c:v>
                </c:pt>
                <c:pt idx="3">
                  <c:v>60.730440955310719</c:v>
                </c:pt>
                <c:pt idx="4">
                  <c:v>62.511466964341189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FD-4F41-86D7-598F5FADA97A}"/>
            </c:ext>
          </c:extLst>
        </c:ser>
        <c:ser>
          <c:idx val="2"/>
          <c:order val="2"/>
          <c:tx>
            <c:strRef>
              <c:f>'Индикатори за ФС 30.6.2023 (2)'!$A$4:$C$4</c:f>
              <c:strCache>
                <c:ptCount val="3"/>
                <c:pt idx="2">
                  <c:v>Total gross loans to non-financial sector/GDP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'Индикатори за ФС 30.6.2023 (2)'!$D$4:$H$4</c:f>
              <c:numCache>
                <c:formatCode>0.0</c:formatCode>
                <c:ptCount val="5"/>
                <c:pt idx="0">
                  <c:v>54.093418194861798</c:v>
                </c:pt>
                <c:pt idx="1">
                  <c:v>53.161010969086085</c:v>
                </c:pt>
                <c:pt idx="2">
                  <c:v>50.924567876383406</c:v>
                </c:pt>
                <c:pt idx="3">
                  <c:v>51.246903843093705</c:v>
                </c:pt>
                <c:pt idx="4">
                  <c:v>52.34087180361491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FD-4F41-86D7-598F5FADA9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280592"/>
        <c:axId val="1307506976"/>
      </c:lineChart>
      <c:catAx>
        <c:axId val="127628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506976"/>
        <c:crosses val="autoZero"/>
        <c:auto val="1"/>
        <c:lblAlgn val="ctr"/>
        <c:lblOffset val="100"/>
        <c:noMultiLvlLbl val="0"/>
      </c:catAx>
      <c:valAx>
        <c:axId val="13075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805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ASSETS</a:t>
            </a:r>
            <a:endParaRPr lang="mk-MK" dirty="0"/>
          </a:p>
        </c:rich>
      </c:tx>
      <c:layout>
        <c:manualLayout>
          <c:xMode val="edge"/>
          <c:yMode val="edge"/>
          <c:x val="0.41155568413074001"/>
          <c:y val="6.725198843477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235522087942573E-2"/>
          <c:y val="0.17516086078693974"/>
          <c:w val="0.93352895582411488"/>
          <c:h val="0.6065344670051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Актива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Sheet3!$B$1:$F$1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Sheet3!$B$2:$F$2</c:f>
              <c:numCache>
                <c:formatCode>_(* #,##0_);_(* \(#,##0\);_(* "-"??_);_(@_)</c:formatCode>
                <c:ptCount val="5"/>
                <c:pt idx="0">
                  <c:v>657256.34</c:v>
                </c:pt>
                <c:pt idx="1">
                  <c:v>684254.81700000016</c:v>
                </c:pt>
                <c:pt idx="2">
                  <c:v>675890.60100000002</c:v>
                </c:pt>
                <c:pt idx="3">
                  <c:v>699060.12399999995</c:v>
                </c:pt>
                <c:pt idx="4">
                  <c:v>703788.61600000004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E-4098-9370-1CFB3D4D8A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8195728"/>
        <c:axId val="1594690383"/>
      </c:barChart>
      <c:catAx>
        <c:axId val="27819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690383"/>
        <c:crosses val="autoZero"/>
        <c:auto val="1"/>
        <c:lblAlgn val="ctr"/>
        <c:lblOffset val="100"/>
        <c:noMultiLvlLbl val="0"/>
      </c:catAx>
      <c:valAx>
        <c:axId val="15946903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781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Liquidity coverage ratio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Sheet1!$B$5:$F$5</c:f>
              <c:numCache>
                <c:formatCode>0.00%</c:formatCode>
                <c:ptCount val="5"/>
                <c:pt idx="0">
                  <c:v>2.589</c:v>
                </c:pt>
                <c:pt idx="1">
                  <c:v>2.738</c:v>
                </c:pt>
                <c:pt idx="2">
                  <c:v>2.6953</c:v>
                </c:pt>
                <c:pt idx="3" formatCode="0.0%">
                  <c:v>2.7530000000000001</c:v>
                </c:pt>
                <c:pt idx="4" formatCode="0.0%">
                  <c:v>2.6840999999999999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B-420C-8CA9-D7A7365893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Sheet1!$A$6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Sheet1!$B$6:$F$6</c:f>
              <c:numCache>
                <c:formatCode>0.00%</c:formatCode>
                <c:ptCount val="5"/>
                <c:pt idx="0">
                  <c:v>1.6198999999999999</c:v>
                </c:pt>
                <c:pt idx="1">
                  <c:v>1.6132</c:v>
                </c:pt>
                <c:pt idx="2">
                  <c:v>1.6127</c:v>
                </c:pt>
                <c:pt idx="3">
                  <c:v>1.5795999999999999</c:v>
                </c:pt>
                <c:pt idx="4">
                  <c:v>1.5878000000000001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AB-420C-8CA9-D7A73658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  <c:max val="2.8"/>
          <c:min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Liquidity Coverage Ratio</a:t>
            </a:r>
          </a:p>
          <a:p>
            <a:pPr algn="r">
              <a:defRPr/>
            </a:pPr>
            <a:r>
              <a:rPr lang="mk-MK" sz="1200" b="0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</a:t>
            </a:r>
            <a:r>
              <a:rPr lang="en-GB" sz="1200" b="0" i="1" u="none" strike="noStrike" kern="1200" cap="none" spc="0" normalizeH="0" baseline="0" dirty="0">
                <a:solidFill>
                  <a:srgbClr val="002060"/>
                </a:solidFill>
                <a:effectLst/>
              </a:rPr>
              <a:t>Methodology for calculation of LCR is in accordance with requirements of Basel III accord</a:t>
            </a:r>
            <a:r>
              <a:rPr lang="mk-MK" sz="1200" b="0" i="1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en-US" sz="1200" b="0" i="0" u="none" strike="noStrike" kern="1200" cap="none" spc="0" normalizeH="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969444444444444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14171221034006E-2"/>
          <c:y val="0.33773148148148152"/>
          <c:w val="0.92623036642864964"/>
          <c:h val="0.353938440787033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Liquid assets/total short term liabilities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Sheet1!$B$57:$F$57</c:f>
              <c:numCache>
                <c:formatCode>0%</c:formatCode>
                <c:ptCount val="5"/>
                <c:pt idx="0">
                  <c:v>0.46</c:v>
                </c:pt>
                <c:pt idx="1">
                  <c:v>0.47670000000000001</c:v>
                </c:pt>
                <c:pt idx="2">
                  <c:v>0.47299999999999998</c:v>
                </c:pt>
                <c:pt idx="3">
                  <c:v>0.48699999999999999</c:v>
                </c:pt>
                <c:pt idx="4">
                  <c:v>0.50470000000000004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91-4530-959C-25383633FCA8}"/>
            </c:ext>
          </c:extLst>
        </c:ser>
        <c:ser>
          <c:idx val="1"/>
          <c:order val="1"/>
          <c:tx>
            <c:strRef>
              <c:f>Sheet1!$A$58</c:f>
              <c:strCache>
                <c:ptCount val="1"/>
                <c:pt idx="0">
                  <c:v>Liquid assets/deposities from households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Sheet1!$B$58:$F$58</c:f>
              <c:numCache>
                <c:formatCode>0%</c:formatCode>
                <c:ptCount val="5"/>
                <c:pt idx="0">
                  <c:v>0.58099999999999996</c:v>
                </c:pt>
                <c:pt idx="1">
                  <c:v>0.61099999999999999</c:v>
                </c:pt>
                <c:pt idx="2">
                  <c:v>0.57899999999999996</c:v>
                </c:pt>
                <c:pt idx="3">
                  <c:v>0.60099999999999998</c:v>
                </c:pt>
                <c:pt idx="4">
                  <c:v>0.61899999999999999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91-4530-959C-25383633FCA8}"/>
            </c:ext>
          </c:extLst>
        </c:ser>
        <c:ser>
          <c:idx val="2"/>
          <c:order val="2"/>
          <c:tx>
            <c:strRef>
              <c:f>Sheet1!$A$59</c:f>
              <c:strCache>
                <c:ptCount val="1"/>
                <c:pt idx="0">
                  <c:v>Loans/Deposites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Sheet1!$B$59:$F$59</c:f>
              <c:numCache>
                <c:formatCode>0%</c:formatCode>
                <c:ptCount val="5"/>
                <c:pt idx="0">
                  <c:v>0.87668945896853301</c:v>
                </c:pt>
                <c:pt idx="1">
                  <c:v>0.85538561204968067</c:v>
                </c:pt>
                <c:pt idx="2">
                  <c:v>0.85512586298313198</c:v>
                </c:pt>
                <c:pt idx="3">
                  <c:v>0.84384248347915403</c:v>
                </c:pt>
                <c:pt idx="4">
                  <c:v>0.83730000000000004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91-4530-959C-25383633FC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48051039"/>
        <c:axId val="1843249343"/>
      </c:lineChart>
      <c:catAx>
        <c:axId val="18480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249343"/>
        <c:crosses val="autoZero"/>
        <c:auto val="1"/>
        <c:lblAlgn val="ctr"/>
        <c:lblOffset val="100"/>
        <c:noMultiLvlLbl val="0"/>
      </c:catAx>
      <c:valAx>
        <c:axId val="1843249343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848051039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8909571468362526E-2"/>
          <c:y val="0.81709918242285318"/>
          <c:w val="0.48960921042046252"/>
          <c:h val="0.1709859157557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200" b="1" i="0" u="none" strike="noStrike" kern="1200" cap="none" spc="0" normalizeH="0" baseline="0" dirty="0">
                <a:solidFill>
                  <a:srgbClr val="002060"/>
                </a:solidFill>
              </a:rPr>
              <a:t>Liquid assets/Assets</a:t>
            </a:r>
            <a:endParaRPr lang="mk-MK" sz="12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200"/>
            </a:pPr>
            <a:r>
              <a:rPr lang="en-GB" sz="1200" b="1" i="0" u="none" strike="noStrike" kern="1200" cap="none" spc="0" normalizeH="0" baseline="0" dirty="0">
                <a:solidFill>
                  <a:srgbClr val="002060"/>
                </a:solidFill>
              </a:rPr>
              <a:t>Loans/Assets</a:t>
            </a:r>
            <a:endParaRPr lang="mk-MK" sz="12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70449300087489064"/>
          <c:y val="3.1646786412164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233814523184588E-2"/>
          <c:y val="0.25504629629629627"/>
          <c:w val="0.91676618547681543"/>
          <c:h val="0.531650991542723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Sheet1!$A$61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Sheet1!$B$60:$F$60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Sheet1!$B$61:$F$61</c:f>
              <c:numCache>
                <c:formatCode>0%</c:formatCode>
                <c:ptCount val="5"/>
                <c:pt idx="0">
                  <c:v>0.28820000000000001</c:v>
                </c:pt>
                <c:pt idx="1">
                  <c:v>0.3004</c:v>
                </c:pt>
                <c:pt idx="2">
                  <c:v>0.29120000000000001</c:v>
                </c:pt>
                <c:pt idx="3">
                  <c:v>0.29899999999999999</c:v>
                </c:pt>
                <c:pt idx="4">
                  <c:v>0.30559999999999998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8-4354-BC24-81B57829B48D}"/>
            </c:ext>
          </c:extLst>
        </c:ser>
        <c:ser>
          <c:idx val="1"/>
          <c:order val="1"/>
          <c:tx>
            <c:strRef>
              <c:f>Sheet1!$A$62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Sheet1!$B$60:$F$60</c:f>
              <c:strCache>
                <c:ptCount val="5"/>
                <c:pt idx="0">
                  <c:v>9/2022</c:v>
                </c:pt>
                <c:pt idx="1">
                  <c:v>12/2022</c:v>
                </c:pt>
                <c:pt idx="2">
                  <c:v>3/2023</c:v>
                </c:pt>
                <c:pt idx="3">
                  <c:v>6/2023</c:v>
                </c:pt>
                <c:pt idx="4">
                  <c:v>9/2023</c:v>
                </c:pt>
              </c:strCache>
            </c:strRef>
          </c:cat>
          <c:val>
            <c:numRef>
              <c:f>Sheet1!$B$62:$F$62</c:f>
              <c:numCache>
                <c:formatCode>0%</c:formatCode>
                <c:ptCount val="5"/>
                <c:pt idx="0">
                  <c:v>0.62638606570347022</c:v>
                </c:pt>
                <c:pt idx="1">
                  <c:v>0.61749201686505761</c:v>
                </c:pt>
                <c:pt idx="2">
                  <c:v>0.62011401309603353</c:v>
                </c:pt>
                <c:pt idx="3">
                  <c:v>0.61541630716730744</c:v>
                </c:pt>
                <c:pt idx="4">
                  <c:v>0.61429999999999996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8-4354-BC24-81B57829B4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055"/>
        <c:axId val="995745967"/>
      </c:barChart>
      <c:catAx>
        <c:axId val="184356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745967"/>
        <c:crosses val="autoZero"/>
        <c:auto val="1"/>
        <c:lblAlgn val="ctr"/>
        <c:lblOffset val="100"/>
        <c:noMultiLvlLbl val="0"/>
      </c:catAx>
      <c:valAx>
        <c:axId val="995745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356105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September 30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09351"/>
            <a:ext cx="7295681" cy="154337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100" dirty="0">
                <a:solidFill>
                  <a:srgbClr val="002060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rgbClr val="002060"/>
                </a:solidFill>
                <a:effectLst/>
              </a:rPr>
              <a:t>2.</a:t>
            </a:r>
            <a:r>
              <a:rPr lang="mk-MK" sz="1100" b="1" i="0" baseline="0" dirty="0">
                <a:solidFill>
                  <a:srgbClr val="002060"/>
                </a:solidFill>
                <a:effectLst/>
              </a:rPr>
              <a:t>33</a:t>
            </a:r>
            <a:r>
              <a:rPr lang="mk-MK" sz="1100" b="1" dirty="0">
                <a:solidFill>
                  <a:srgbClr val="002060"/>
                </a:solidFill>
              </a:rPr>
              <a:t>%, </a:t>
            </a:r>
            <a:r>
              <a:rPr lang="en-GB" sz="1100" b="1" dirty="0">
                <a:solidFill>
                  <a:srgbClr val="002060"/>
                </a:solidFill>
              </a:rPr>
              <a:t>increased </a:t>
            </a:r>
            <a:r>
              <a:rPr lang="en-US" sz="1100" b="1" dirty="0">
                <a:solidFill>
                  <a:srgbClr val="002060"/>
                </a:solidFill>
              </a:rPr>
              <a:t>by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GB" sz="1100" b="1" dirty="0">
                <a:solidFill>
                  <a:srgbClr val="002060"/>
                </a:solidFill>
              </a:rPr>
              <a:t>0.</a:t>
            </a:r>
            <a:r>
              <a:rPr lang="mk-MK" sz="1100" b="1" dirty="0">
                <a:solidFill>
                  <a:srgbClr val="002060"/>
                </a:solidFill>
              </a:rPr>
              <a:t>7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en-US" sz="1100" b="1" dirty="0">
                <a:solidFill>
                  <a:srgbClr val="002060"/>
                </a:solidFill>
              </a:rPr>
              <a:t> annual</a:t>
            </a:r>
            <a:r>
              <a:rPr lang="en-GB" sz="1100" b="1" dirty="0">
                <a:solidFill>
                  <a:srgbClr val="002060"/>
                </a:solidFill>
              </a:rPr>
              <a:t>, or</a:t>
            </a:r>
            <a:r>
              <a:rPr lang="mk-MK" sz="1100" b="1" dirty="0">
                <a:solidFill>
                  <a:srgbClr val="002060"/>
                </a:solidFill>
              </a:rPr>
              <a:t> 0,2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0.65%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100" b="1" dirty="0">
                <a:solidFill>
                  <a:srgbClr val="002060"/>
                </a:solidFill>
              </a:rPr>
              <a:t>(ROAE)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18,27</a:t>
            </a:r>
            <a:r>
              <a:rPr lang="en-GB" sz="1100" dirty="0">
                <a:solidFill>
                  <a:srgbClr val="002060"/>
                </a:solidFill>
              </a:rPr>
              <a:t>%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>
                <a:solidFill>
                  <a:srgbClr val="002060"/>
                </a:solidFill>
              </a:rPr>
              <a:t>4.6</a:t>
            </a:r>
            <a:r>
              <a:rPr lang="mk-MK" sz="110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en-US" sz="1100" dirty="0">
                <a:solidFill>
                  <a:srgbClr val="002060"/>
                </a:solidFill>
              </a:rPr>
              <a:t> annual </a:t>
            </a:r>
            <a:r>
              <a:rPr lang="en-GB" sz="1100" dirty="0">
                <a:solidFill>
                  <a:srgbClr val="002060"/>
                </a:solidFill>
              </a:rPr>
              <a:t>or</a:t>
            </a:r>
            <a:r>
              <a:rPr lang="mk-MK" sz="1100" dirty="0">
                <a:solidFill>
                  <a:srgbClr val="002060"/>
                </a:solidFill>
              </a:rPr>
              <a:t> 1,2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10.04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4</a:t>
            </a:r>
            <a:r>
              <a:rPr lang="mk-MK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2,43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% of total income cover </a:t>
            </a:r>
            <a:r>
              <a:rPr lang="en-GB" sz="1100" dirty="0">
                <a:solidFill>
                  <a:srgbClr val="002060"/>
                </a:solidFill>
              </a:rPr>
              <a:t>operating costs of the Banks </a:t>
            </a:r>
            <a:endParaRPr lang="mk-MK" sz="11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</a:rPr>
              <a:t>70.</a:t>
            </a:r>
            <a:r>
              <a:rPr lang="mk-MK" sz="1100" b="1" dirty="0">
                <a:solidFill>
                  <a:srgbClr val="002060"/>
                </a:solidFill>
              </a:rPr>
              <a:t>72</a:t>
            </a:r>
            <a:r>
              <a:rPr lang="en-US" sz="1100" b="1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of operating income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is net interest income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85951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8F0F25D-D519-6362-D432-E21F8839F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7348"/>
              </p:ext>
            </p:extLst>
          </p:nvPr>
        </p:nvGraphicFramePr>
        <p:xfrm>
          <a:off x="7984133" y="3331910"/>
          <a:ext cx="3896228" cy="29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2B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144493"/>
              </p:ext>
            </p:extLst>
          </p:nvPr>
        </p:nvGraphicFramePr>
        <p:xfrm>
          <a:off x="7998316" y="761062"/>
          <a:ext cx="3933825" cy="231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24CD94F-62AB-FF65-CFBC-49850D7AC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398033"/>
              </p:ext>
            </p:extLst>
          </p:nvPr>
        </p:nvGraphicFramePr>
        <p:xfrm>
          <a:off x="3933534" y="733193"/>
          <a:ext cx="3946110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58B96A-CAE8-1272-17CF-762E53F88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263063"/>
              </p:ext>
            </p:extLst>
          </p:nvPr>
        </p:nvGraphicFramePr>
        <p:xfrm>
          <a:off x="119780" y="733193"/>
          <a:ext cx="3695082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4" y="812567"/>
            <a:ext cx="7730987" cy="2716057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6006396" y="5934975"/>
            <a:ext cx="609834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2060"/>
                </a:solidFill>
              </a:rPr>
              <a:t>The credit rating of the state:</a:t>
            </a:r>
            <a:r>
              <a:rPr lang="mk-MK" sz="1100" dirty="0">
                <a:solidFill>
                  <a:srgbClr val="002060"/>
                </a:solidFill>
              </a:rPr>
              <a:t>  </a:t>
            </a:r>
          </a:p>
          <a:p>
            <a:pPr algn="r"/>
            <a:r>
              <a:rPr lang="en-GB" sz="1100" dirty="0">
                <a:solidFill>
                  <a:srgbClr val="002060"/>
                </a:solidFill>
              </a:rPr>
              <a:t>‘BB</a:t>
            </a:r>
            <a:r>
              <a:rPr lang="mk-MK" sz="1100" dirty="0">
                <a:solidFill>
                  <a:srgbClr val="002060"/>
                </a:solidFill>
              </a:rPr>
              <a:t>-</a:t>
            </a:r>
            <a:r>
              <a:rPr lang="en-GB" sz="11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Standard &amp; Poor’s, Credit rating agency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Извор: </a:t>
            </a:r>
            <a:r>
              <a:rPr lang="en-GB" sz="1100" b="1" dirty="0">
                <a:solidFill>
                  <a:srgbClr val="002060"/>
                </a:solidFill>
              </a:rPr>
              <a:t>www. spglobal.com </a:t>
            </a:r>
            <a:endParaRPr lang="mk-MK" sz="1100" b="1" dirty="0">
              <a:solidFill>
                <a:srgbClr val="002060"/>
              </a:solidFill>
            </a:endParaRP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(Rating Report Republic of North Macedonia │ July </a:t>
            </a:r>
            <a:r>
              <a:rPr lang="mk-MK" sz="1100" b="1" dirty="0">
                <a:solidFill>
                  <a:srgbClr val="002060"/>
                </a:solidFill>
              </a:rPr>
              <a:t>29</a:t>
            </a:r>
            <a:r>
              <a:rPr lang="en-GB" sz="1100" b="1" dirty="0">
                <a:solidFill>
                  <a:srgbClr val="002060"/>
                </a:solidFill>
              </a:rPr>
              <a:t>, 2023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257683" cy="6252948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Credit rating of the state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BB + outlook Stabile, Standard &amp; Poor’s confirmed the implementation of good policies, the stabile banking system and domestic currency and increased foreign reserves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i="0" dirty="0">
                <a:solidFill>
                  <a:srgbClr val="002060"/>
                </a:solidFill>
                <a:effectLst/>
              </a:rPr>
              <a:t>100.7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marL="171450" lvl="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dirty="0">
              <a:solidFill>
                <a:srgbClr val="00206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  <a:latin typeface="+mn-lt"/>
              </a:rPr>
              <a:t>2,708.1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</a:t>
            </a:r>
            <a:r>
              <a:rPr lang="en-US" sz="1100" dirty="0">
                <a:solidFill>
                  <a:srgbClr val="002060"/>
                </a:solidFill>
              </a:rPr>
              <a:t>1.988.6 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1100" dirty="0">
                <a:solidFill>
                  <a:srgbClr val="002060"/>
                </a:solidFill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.2%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11.5%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rgbClr val="002060"/>
                </a:solidFill>
              </a:rPr>
              <a:t>3.901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ru-RU" sz="1100" dirty="0">
              <a:solidFill>
                <a:srgbClr val="002060"/>
              </a:solidFill>
            </a:endParaRPr>
          </a:p>
          <a:p>
            <a:pPr marL="171450" lvl="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dirty="0">
              <a:solidFill>
                <a:srgbClr val="00206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6.3%</a:t>
            </a:r>
            <a:endParaRPr lang="ru-RU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GB" sz="1100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GB" sz="1100" b="1" dirty="0">
              <a:solidFill>
                <a:srgbClr val="00206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11.5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02194"/>
              </p:ext>
            </p:extLst>
          </p:nvPr>
        </p:nvGraphicFramePr>
        <p:xfrm>
          <a:off x="4558748" y="943044"/>
          <a:ext cx="7545994" cy="248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648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716486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647101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681794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646655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646655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  <a:gridCol w="646655">
                  <a:extLst>
                    <a:ext uri="{9D8B030D-6E8A-4147-A177-3AD203B41FA5}">
                      <a16:colId xmlns:a16="http://schemas.microsoft.com/office/drawing/2014/main" val="812473267"/>
                    </a:ext>
                  </a:extLst>
                </a:gridCol>
              </a:tblGrid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2,708.0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5,781.1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6,969.8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8,299.6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1,988.6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13,6                     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258.9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78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8.536,1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10,790.0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11059.7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11397.3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11072.09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3.359,87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89DE92-D3A4-2609-EC1A-66B7DA41C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57133"/>
              </p:ext>
            </p:extLst>
          </p:nvPr>
        </p:nvGraphicFramePr>
        <p:xfrm>
          <a:off x="4427984" y="3659102"/>
          <a:ext cx="7676756" cy="225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570.767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 err="1">
                <a:solidFill>
                  <a:srgbClr val="002060"/>
                </a:solidFill>
              </a:rPr>
              <a:t>Mio.Den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mk-MK" sz="1000" dirty="0">
                <a:solidFill>
                  <a:srgbClr val="002060"/>
                </a:solidFill>
              </a:rPr>
              <a:t>87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mk-MK" sz="1000" dirty="0">
                <a:solidFill>
                  <a:srgbClr val="002060"/>
                </a:solidFill>
              </a:rPr>
              <a:t>99</a:t>
            </a:r>
            <a:r>
              <a:rPr lang="en-GB" sz="1000" dirty="0">
                <a:solidFill>
                  <a:srgbClr val="002060"/>
                </a:solidFill>
              </a:rPr>
              <a:t>5</a:t>
            </a:r>
            <a:r>
              <a:rPr lang="en-US" sz="1000" dirty="0">
                <a:solidFill>
                  <a:srgbClr val="002060"/>
                </a:solidFill>
              </a:rPr>
              <a:t>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45.026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Mio.Den</a:t>
            </a:r>
            <a:r>
              <a:rPr lang="en-US" sz="1000" dirty="0">
                <a:solidFill>
                  <a:srgbClr val="002060"/>
                </a:solidFill>
              </a:rPr>
              <a:t>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7,61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703.789 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7.1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0.7%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9.9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1.3%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11.9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3.1%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5%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0.5%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5.2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62.5%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52.3%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07.12.202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80350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432,312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516,317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82135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FDE26F-BE05-1AA2-2089-9A42BE27F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342580"/>
              </p:ext>
            </p:extLst>
          </p:nvPr>
        </p:nvGraphicFramePr>
        <p:xfrm>
          <a:off x="112868" y="2739381"/>
          <a:ext cx="3910413" cy="16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B0BA44-0523-A837-3D78-5ED8DB666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963791"/>
              </p:ext>
            </p:extLst>
          </p:nvPr>
        </p:nvGraphicFramePr>
        <p:xfrm>
          <a:off x="8041099" y="4249456"/>
          <a:ext cx="3888304" cy="242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633F69D-073E-875D-5FAA-5F2202280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91833"/>
              </p:ext>
            </p:extLst>
          </p:nvPr>
        </p:nvGraphicFramePr>
        <p:xfrm>
          <a:off x="3837765" y="2684323"/>
          <a:ext cx="4203334" cy="207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2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30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en-GB" sz="1100" dirty="0">
                <a:solidFill>
                  <a:schemeClr val="bg1"/>
                </a:solidFill>
              </a:rPr>
              <a:t>, 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8%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268.4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31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50%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62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84%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sub.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CCFF"/>
                </a:solidFill>
              </a:rPr>
              <a:t>Source</a:t>
            </a:r>
            <a:r>
              <a:rPr lang="en-US" sz="1000" i="1" dirty="0">
                <a:solidFill>
                  <a:srgbClr val="00CCFF"/>
                </a:solidFill>
              </a:rPr>
              <a:t>:</a:t>
            </a:r>
            <a:r>
              <a:rPr lang="en-GB" sz="1000" i="1" dirty="0">
                <a:solidFill>
                  <a:srgbClr val="00CCFF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CCFF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CCFF"/>
                </a:solidFill>
              </a:rPr>
              <a:t>, </a:t>
            </a:r>
            <a:r>
              <a:rPr lang="en-GB" sz="1000" i="1" dirty="0">
                <a:solidFill>
                  <a:srgbClr val="00CCFF"/>
                </a:solidFill>
              </a:rPr>
              <a:t>Indicators on the</a:t>
            </a:r>
            <a:r>
              <a:rPr lang="mk-MK" sz="1000" i="1" dirty="0">
                <a:solidFill>
                  <a:srgbClr val="00CCFF"/>
                </a:solidFill>
              </a:rPr>
              <a:t> </a:t>
            </a:r>
            <a:r>
              <a:rPr lang="en-GB" sz="1000" i="1" dirty="0">
                <a:solidFill>
                  <a:srgbClr val="00CCFF"/>
                </a:solidFill>
              </a:rPr>
              <a:t>banking </a:t>
            </a:r>
            <a:r>
              <a:rPr lang="en-GB" sz="1000" dirty="0">
                <a:solidFill>
                  <a:srgbClr val="00CCFF"/>
                </a:solidFill>
              </a:rPr>
              <a:t>system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CCFF"/>
                </a:solidFill>
              </a:rPr>
              <a:t>│</a:t>
            </a: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CCFF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www.bankingsupervision.europa.eu/home/html/index.en.html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05916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8656AB-A93C-3945-F2DA-5FA243949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050456"/>
              </p:ext>
            </p:extLst>
          </p:nvPr>
        </p:nvGraphicFramePr>
        <p:xfrm>
          <a:off x="3063969" y="1190571"/>
          <a:ext cx="4293434" cy="213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351D76-76B5-5AAD-0D05-0372D8C4F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528477"/>
              </p:ext>
            </p:extLst>
          </p:nvPr>
        </p:nvGraphicFramePr>
        <p:xfrm>
          <a:off x="7139736" y="817467"/>
          <a:ext cx="4947266" cy="317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148B38-F354-915A-09EB-8D657BBC7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40096"/>
              </p:ext>
            </p:extLst>
          </p:nvPr>
        </p:nvGraphicFramePr>
        <p:xfrm>
          <a:off x="7308361" y="3962401"/>
          <a:ext cx="4572000" cy="260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432.312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5.7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.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3.8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0.7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9.9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14.9%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4.1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1.186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43369"/>
              </p:ext>
            </p:extLst>
          </p:nvPr>
        </p:nvGraphicFramePr>
        <p:xfrm>
          <a:off x="6257127" y="3748134"/>
          <a:ext cx="5838742" cy="2784003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154,434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  385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81,525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3,366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239,710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-14.2%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761482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11955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32AD28-7B29-9E06-C24F-6A933A03F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307039"/>
              </p:ext>
            </p:extLst>
          </p:nvPr>
        </p:nvGraphicFramePr>
        <p:xfrm>
          <a:off x="324310" y="1094384"/>
          <a:ext cx="4164675" cy="236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44D39E4-F2ED-EF33-C924-86BFA5CAE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36937"/>
              </p:ext>
            </p:extLst>
          </p:nvPr>
        </p:nvGraphicFramePr>
        <p:xfrm>
          <a:off x="7095113" y="956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96229"/>
            <a:ext cx="7479729" cy="267969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6.6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2.7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Trade 29%</a:t>
            </a:r>
            <a:r>
              <a:rPr lang="en-US" sz="1200" b="1" dirty="0">
                <a:solidFill>
                  <a:schemeClr val="bg1"/>
                </a:solidFill>
              </a:rPr>
              <a:t>, reduced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(-0.1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en-US" sz="1200" b="1" dirty="0">
                <a:solidFill>
                  <a:schemeClr val="bg1"/>
                </a:solidFill>
              </a:rPr>
              <a:t> annual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or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</a:rPr>
              <a:t>       (-2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ru-RU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Industry 2</a:t>
            </a:r>
            <a:r>
              <a:rPr lang="en-GB" sz="1200" b="1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%, increased by </a:t>
            </a:r>
            <a:r>
              <a:rPr lang="en-GB" sz="1200" b="1" dirty="0">
                <a:solidFill>
                  <a:schemeClr val="bg1"/>
                </a:solidFill>
              </a:rPr>
              <a:t>6.7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dirty="0">
                <a:solidFill>
                  <a:schemeClr val="bg1"/>
                </a:solidFill>
              </a:rPr>
              <a:t> annual or reduced by (-1.3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</a:t>
            </a:r>
            <a:r>
              <a:rPr lang="mk-MK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bg1"/>
                </a:solidFill>
              </a:rPr>
              <a:t>increased</a:t>
            </a:r>
            <a:r>
              <a:rPr lang="en-US" sz="1200" b="1" dirty="0">
                <a:solidFill>
                  <a:schemeClr val="bg1"/>
                </a:solidFill>
              </a:rPr>
              <a:t>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endParaRPr lang="en-GB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</a:rPr>
              <a:t>      4.3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annual, 1.7%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200" b="1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17.763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en-GB" sz="1100" dirty="0">
                <a:solidFill>
                  <a:srgbClr val="00FF00"/>
                </a:solidFill>
              </a:rPr>
              <a:t> 8.6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274F57-C4A4-4179-48C4-FC7B131ED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94422"/>
              </p:ext>
            </p:extLst>
          </p:nvPr>
        </p:nvGraphicFramePr>
        <p:xfrm>
          <a:off x="497907" y="3476962"/>
          <a:ext cx="11382454" cy="3270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635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7552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67832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7411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0838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5872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51080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63,036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63,747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62,932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39,959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41,136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41,840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15,594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19,385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20,196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77,253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18,933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21,125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21,249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21,187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44,099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45.495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46,672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44,483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255,249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266,516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264,049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271.108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267,891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14.600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16,596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17,763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54.5%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BA1979-07FF-D07A-03A5-729C38966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040087"/>
              </p:ext>
            </p:extLst>
          </p:nvPr>
        </p:nvGraphicFramePr>
        <p:xfrm>
          <a:off x="7726017" y="843713"/>
          <a:ext cx="4412972" cy="261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46616"/>
              </p:ext>
            </p:extLst>
          </p:nvPr>
        </p:nvGraphicFramePr>
        <p:xfrm>
          <a:off x="6087131" y="1507578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993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1657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</a:rPr>
                        <a:t>NPL Coverage with impairment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2.82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lang="en-GB" sz="1200" i="1" dirty="0">
                <a:solidFill>
                  <a:srgbClr val="002060"/>
                </a:solidFill>
              </a:rPr>
              <a:t>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(-0.1)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NPL ,households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 3</a:t>
            </a: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5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%,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69.43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increased</a:t>
            </a:r>
            <a:r>
              <a:rPr lang="en-US" sz="1200" dirty="0">
                <a:solidFill>
                  <a:srgbClr val="002060"/>
                </a:solidFill>
              </a:rPr>
              <a:t> by 1.8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reduced by (-</a:t>
            </a:r>
            <a:r>
              <a:rPr lang="en-GB" sz="1200" i="1" dirty="0">
                <a:solidFill>
                  <a:srgbClr val="002060"/>
                </a:solidFill>
              </a:rPr>
              <a:t>1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0.86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371024"/>
              </p:ext>
            </p:extLst>
          </p:nvPr>
        </p:nvGraphicFramePr>
        <p:xfrm>
          <a:off x="366573" y="979060"/>
          <a:ext cx="55649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FA6829-56AC-BCE4-119E-32A610A89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85834"/>
              </p:ext>
            </p:extLst>
          </p:nvPr>
        </p:nvGraphicFramePr>
        <p:xfrm>
          <a:off x="6095999" y="3722260"/>
          <a:ext cx="5982133" cy="284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900"/>
            <a:ext cx="6720973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 516,317 </a:t>
            </a:r>
            <a:r>
              <a:rPr lang="en-GB" sz="1200" dirty="0">
                <a:solidFill>
                  <a:srgbClr val="002060"/>
                </a:solidFill>
              </a:rPr>
              <a:t>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previous year are </a:t>
            </a:r>
            <a:r>
              <a:rPr lang="en-US" sz="1200" dirty="0">
                <a:solidFill>
                  <a:srgbClr val="002060"/>
                </a:solidFill>
              </a:rPr>
              <a:t>increased by 9.9</a:t>
            </a:r>
            <a:r>
              <a:rPr lang="en-GB" sz="1200" dirty="0">
                <a:solidFill>
                  <a:srgbClr val="002060"/>
                </a:solidFill>
              </a:rPr>
              <a:t>% or 1.3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92.561</a:t>
            </a:r>
            <a:r>
              <a:rPr lang="en-GB" sz="1200" dirty="0">
                <a:solidFill>
                  <a:srgbClr val="002060"/>
                </a:solidFill>
              </a:rPr>
              <a:t>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11.9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3.2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GB" sz="1200" dirty="0">
                <a:solidFill>
                  <a:srgbClr val="002060"/>
                </a:solidFill>
              </a:rPr>
              <a:t>8.36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7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0.2%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endParaRPr lang="en-GB" sz="10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000" i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60750"/>
              </p:ext>
            </p:extLst>
          </p:nvPr>
        </p:nvGraphicFramePr>
        <p:xfrm>
          <a:off x="290351" y="900857"/>
          <a:ext cx="7010103" cy="1990746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516,317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9432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2C4D6A-D71C-8E56-847C-0CD3E84BA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584522"/>
              </p:ext>
            </p:extLst>
          </p:nvPr>
        </p:nvGraphicFramePr>
        <p:xfrm>
          <a:off x="7387714" y="801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2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159316"/>
              </p:ext>
            </p:extLst>
          </p:nvPr>
        </p:nvGraphicFramePr>
        <p:xfrm>
          <a:off x="290352" y="3544264"/>
          <a:ext cx="4513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7.1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reduced (-0.1%)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15.7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3.8%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7</a:t>
            </a:r>
            <a:r>
              <a:rPr lang="en-GB" sz="1400" b="1" dirty="0">
                <a:solidFill>
                  <a:srgbClr val="002060"/>
                </a:solidFill>
              </a:rPr>
              <a:t>.1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9</a:t>
            </a:r>
            <a:r>
              <a:rPr lang="en-GB" sz="1400" b="1" dirty="0">
                <a:solidFill>
                  <a:srgbClr val="002060"/>
                </a:solidFill>
              </a:rPr>
              <a:t>.9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65195"/>
              </p:ext>
            </p:extLst>
          </p:nvPr>
        </p:nvGraphicFramePr>
        <p:xfrm>
          <a:off x="364409" y="6058498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8751084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mk-MK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3Q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31054"/>
              </p:ext>
            </p:extLst>
          </p:nvPr>
        </p:nvGraphicFramePr>
        <p:xfrm>
          <a:off x="7549555" y="3812963"/>
          <a:ext cx="4143047" cy="130025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6F1A65-EE9E-622F-082D-F9AA82E01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73774"/>
              </p:ext>
            </p:extLst>
          </p:nvPr>
        </p:nvGraphicFramePr>
        <p:xfrm>
          <a:off x="314824" y="956531"/>
          <a:ext cx="6971026" cy="412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17630</TotalTime>
  <Words>2402</Words>
  <Application>Microsoft Office PowerPoint</Application>
  <PresentationFormat>Widescreen</PresentationFormat>
  <Paragraphs>614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September 30, 2023 </vt:lpstr>
      <vt:lpstr>PowerPoint Presentation</vt:lpstr>
      <vt:lpstr> Macedonian Banking sector  </vt:lpstr>
      <vt:lpstr>PowerPoint Presentation</vt:lpstr>
      <vt:lpstr> Macedonian Banking sector  Loans</vt:lpstr>
      <vt:lpstr> Macedonian Banking sector  Loans</vt:lpstr>
      <vt:lpstr> Macedonian Banking sector  Loans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827</cp:revision>
  <cp:lastPrinted>2023-01-11T14:54:08Z</cp:lastPrinted>
  <dcterms:created xsi:type="dcterms:W3CDTF">2022-02-26T19:35:07Z</dcterms:created>
  <dcterms:modified xsi:type="dcterms:W3CDTF">2024-01-23T08:33:09Z</dcterms:modified>
</cp:coreProperties>
</file>