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74" r:id="rId4"/>
    <p:sldId id="305" r:id="rId5"/>
    <p:sldId id="277" r:id="rId6"/>
    <p:sldId id="298" r:id="rId7"/>
    <p:sldId id="304" r:id="rId8"/>
    <p:sldId id="294" r:id="rId9"/>
    <p:sldId id="292" r:id="rId10"/>
    <p:sldId id="286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00"/>
    <a:srgbClr val="FF99FF"/>
    <a:srgbClr val="411B45"/>
    <a:srgbClr val="FFFF66"/>
    <a:srgbClr val="00FF00"/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ES-002%20(1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Kreditna_izlozenost_2023_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Latest%20info\&#1087;&#1086;&#1089;&#1083;&#1077;&#1076;&#1085;&#1080;%20&#1072;&#1078;&#1091;&#1088;&#1080;&#1088;&#1072;&#1085;&#1080;%20&#1089;&#1086;&#1089;&#1090;&#1086;&#1112;&#1073;&#1080;%2001.12.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profitabilnost_2004_2023_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5.&#1087;&#1086;&#1076;&#1072;&#1090;&#1086;&#1094;&#1080;%2030%2009%202022\&#1089;&#1086;&#1087;&#1089;&#1090;&#1074;&#1077;&#1085;&#1080;&#1095;&#1082;&#1072;%20&#1089;&#1090;&#1088;&#1091;&#1082;&#1090;&#1091;&#1088;&#1072;%20&#1087;&#1086;%20&#1076;&#1088;&#1078;&#1072;&#1074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FSI_30_6_2023_MK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100" dirty="0"/>
              <a:t>Девизни резерви (</a:t>
            </a:r>
            <a:r>
              <a:rPr lang="en-US" sz="1100" dirty="0" err="1"/>
              <a:t>EUR'm</a:t>
            </a:r>
            <a:r>
              <a:rPr lang="en-US" sz="1100" dirty="0"/>
              <a:t>)</a:t>
            </a:r>
          </a:p>
          <a:p>
            <a:pPr>
              <a:defRPr sz="1100"/>
            </a:pPr>
            <a:r>
              <a:rPr lang="mk-MK" sz="1100" dirty="0"/>
              <a:t> </a:t>
            </a:r>
          </a:p>
        </c:rich>
      </c:tx>
      <c:layout>
        <c:manualLayout>
          <c:xMode val="edge"/>
          <c:yMode val="edge"/>
          <c:x val="0.53597788151635184"/>
          <c:y val="0.63999722020908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725498793874707E-2"/>
          <c:y val="7.6397020590360798E-2"/>
          <c:w val="0.92054900241225057"/>
          <c:h val="0.683529829051883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'ES-002'!$A$4</c:f>
              <c:strCache>
                <c:ptCount val="1"/>
                <c:pt idx="0">
                  <c:v>Девизни резерви 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dLbls>
            <c:delete val="1"/>
          </c:dLbls>
          <c:xVal>
            <c:strRef>
              <c:f>'ES-002'!$B$3:$H$3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xVal>
          <c:yVal>
            <c:numRef>
              <c:f>'ES-002'!$B$4:$H$4</c:f>
              <c:numCache>
                <c:formatCode>0.00</c:formatCode>
                <c:ptCount val="7"/>
                <c:pt idx="0">
                  <c:v>3862.86</c:v>
                </c:pt>
                <c:pt idx="1">
                  <c:v>3775.58</c:v>
                </c:pt>
                <c:pt idx="2">
                  <c:v>3900.44</c:v>
                </c:pt>
                <c:pt idx="3">
                  <c:v>4159.17</c:v>
                </c:pt>
                <c:pt idx="4">
                  <c:v>4123.74</c:v>
                </c:pt>
                <c:pt idx="5">
                  <c:v>4174.6899999999996</c:v>
                </c:pt>
                <c:pt idx="6">
                  <c:v>4189.7299999999996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5E-4767-841C-A44A098450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60607855"/>
        <c:axId val="119833727"/>
      </c:scatterChart>
      <c:valAx>
        <c:axId val="16060785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9833727"/>
        <c:crosses val="autoZero"/>
        <c:crossBetween val="midCat"/>
      </c:valAx>
      <c:valAx>
        <c:axId val="11983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078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Покриеност со ликвидност</a:t>
            </a:r>
          </a:p>
          <a:p>
            <a:pPr algn="r">
              <a:defRPr/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Liquidity Coverage Ratio</a:t>
            </a:r>
          </a:p>
          <a:p>
            <a:pPr algn="r">
              <a:defRPr/>
            </a:pPr>
            <a:r>
              <a:rPr lang="mk-MK" sz="1100" b="0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(согласно меѓународната спогодба Базел 3)</a:t>
            </a:r>
            <a:endParaRPr lang="en-US" sz="1100" b="0" i="0" u="none" strike="noStrike" kern="1200" cap="none" spc="0" normalizeH="0" baseline="0" dirty="0">
              <a:solidFill>
                <a:srgbClr val="002060"/>
              </a:solidFill>
              <a:latin typeface="+mn-lt"/>
            </a:endParaRPr>
          </a:p>
          <a:p>
            <a:pPr algn="r">
              <a:defRPr/>
            </a:pPr>
            <a:endParaRPr lang="en-US" dirty="0"/>
          </a:p>
        </c:rich>
      </c:tx>
      <c:layout>
        <c:manualLayout>
          <c:xMode val="edge"/>
          <c:yMode val="edge"/>
          <c:x val="0.382104111986001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22703412073491E-2"/>
          <c:y val="0.29546296296296293"/>
          <c:w val="0.87232174103237092"/>
          <c:h val="0.420631379410906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Sheet1!$A$55</c:f>
              <c:strCache>
                <c:ptCount val="1"/>
                <c:pt idx="0">
                  <c:v>Ликвидна актива/Краткорочните обврски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Sheet1!$B$54:$F$54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Sheet1!$B$55:$F$55</c:f>
              <c:numCache>
                <c:formatCode>0%</c:formatCode>
                <c:ptCount val="5"/>
                <c:pt idx="0">
                  <c:v>0.45700000000000002</c:v>
                </c:pt>
                <c:pt idx="1">
                  <c:v>0.46</c:v>
                </c:pt>
                <c:pt idx="2">
                  <c:v>0.47670000000000001</c:v>
                </c:pt>
                <c:pt idx="3">
                  <c:v>0.47299999999999998</c:v>
                </c:pt>
                <c:pt idx="4">
                  <c:v>0.48699999999999999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2A-4E96-9002-26D98E570FF7}"/>
            </c:ext>
          </c:extLst>
        </c:ser>
        <c:ser>
          <c:idx val="1"/>
          <c:order val="1"/>
          <c:tx>
            <c:strRef>
              <c:f>Sheet1!$A$56</c:f>
              <c:strCache>
                <c:ptCount val="1"/>
                <c:pt idx="0">
                  <c:v>Ликвидна актива /Депозити население</c:v>
                </c:pt>
              </c:strCache>
            </c:strRef>
          </c:tx>
          <c:spPr>
            <a:ln w="22225" cap="rnd">
              <a:solidFill>
                <a:srgbClr val="FF0909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Sheet1!$B$54:$F$54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Sheet1!$B$56:$F$56</c:f>
              <c:numCache>
                <c:formatCode>0%</c:formatCode>
                <c:ptCount val="5"/>
                <c:pt idx="0">
                  <c:v>0.57699999999999996</c:v>
                </c:pt>
                <c:pt idx="1">
                  <c:v>0.58099999999999996</c:v>
                </c:pt>
                <c:pt idx="2">
                  <c:v>0.61099999999999999</c:v>
                </c:pt>
                <c:pt idx="3">
                  <c:v>0.57899999999999996</c:v>
                </c:pt>
                <c:pt idx="4">
                  <c:v>0.60099999999999998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2A-4E96-9002-26D98E570FF7}"/>
            </c:ext>
          </c:extLst>
        </c:ser>
        <c:ser>
          <c:idx val="2"/>
          <c:order val="2"/>
          <c:tx>
            <c:strRef>
              <c:f>Sheet1!$A$57</c:f>
              <c:strCache>
                <c:ptCount val="1"/>
                <c:pt idx="0">
                  <c:v>Кредити/депозити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Sheet1!$B$54:$F$54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Sheet1!$B$57:$F$57</c:f>
              <c:numCache>
                <c:formatCode>0%</c:formatCode>
                <c:ptCount val="5"/>
                <c:pt idx="0">
                  <c:v>0.88764032613824662</c:v>
                </c:pt>
                <c:pt idx="1">
                  <c:v>0.87668945896853301</c:v>
                </c:pt>
                <c:pt idx="2">
                  <c:v>0.85538561204968067</c:v>
                </c:pt>
                <c:pt idx="3">
                  <c:v>0.85512586298313198</c:v>
                </c:pt>
                <c:pt idx="4">
                  <c:v>0.84384248347915403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2A-4E96-9002-26D98E570F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48051039"/>
        <c:axId val="1843249343"/>
      </c:lineChart>
      <c:catAx>
        <c:axId val="184805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249343"/>
        <c:crosses val="autoZero"/>
        <c:auto val="1"/>
        <c:lblAlgn val="ctr"/>
        <c:lblOffset val="100"/>
        <c:noMultiLvlLbl val="0"/>
      </c:catAx>
      <c:valAx>
        <c:axId val="1843249343"/>
        <c:scaling>
          <c:orientation val="minMax"/>
          <c:min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848051039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173600174978126E-2"/>
          <c:y val="0.81886410032079326"/>
          <c:w val="0.91652777777777783"/>
          <c:h val="0.153358121901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900" b="1" dirty="0">
                <a:solidFill>
                  <a:srgbClr val="002060"/>
                </a:solidFill>
                <a:latin typeface="+mn-lt"/>
              </a:rPr>
              <a:t>домаќинства </a:t>
            </a:r>
            <a:endParaRPr lang="en-US" sz="9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2-4869-B089-33231722C7C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2-4869-B089-33231722C7CE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2-4869-B089-33231722C7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mk-MK" baseline="0" dirty="0"/>
                      <a:t>Станбени кредити
 34 %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22-4869-B089-33231722C7CE}"/>
                </c:ext>
              </c:extLst>
            </c:dLbl>
            <c:dLbl>
              <c:idx val="1"/>
              <c:layout>
                <c:manualLayout>
                  <c:x val="0.2146997825822835"/>
                  <c:y val="-0.1674524213029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3F63-4205-41C6-90D6-0C56E4879B86}" type="CATEGORYNAME">
                      <a:rPr lang="ru-RU"/>
                      <a:pPr>
                        <a:defRPr sz="1000"/>
                      </a:pPr>
                      <a:t>[CATEGORY NAME]</a:t>
                    </a:fld>
                    <a:r>
                      <a:rPr lang="ru-RU" baseline="0" dirty="0"/>
                      <a:t>
65 %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22828661981858"/>
                      <c:h val="0.31535249744722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22-4869-B089-33231722C7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850A9F-B34B-4085-BD68-6D9DF5A79470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0,16 %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22-4869-B089-33231722C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2-4869-B089-33231722C7C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'30.6.2023'!$Y$13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'30.6.2023'!$Z$12:$AD$12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'30.6.2023'!$Z$13:$AD$13</c:f>
              <c:numCache>
                <c:formatCode>#,##0</c:formatCode>
                <c:ptCount val="5"/>
                <c:pt idx="0">
                  <c:v>404440</c:v>
                </c:pt>
                <c:pt idx="1">
                  <c:v>411696</c:v>
                </c:pt>
                <c:pt idx="2">
                  <c:v>422522</c:v>
                </c:pt>
                <c:pt idx="3" formatCode="_(* #,##0_);_(* \(#,##0\);_(* &quot;-&quot;??_);_(@_)">
                  <c:v>419129</c:v>
                </c:pt>
                <c:pt idx="4">
                  <c:v>430213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25-4F42-B1A5-DEFFB707B1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07929711"/>
        <c:axId val="1844270047"/>
      </c:lineChart>
      <c:catAx>
        <c:axId val="90792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270047"/>
        <c:crosses val="autoZero"/>
        <c:auto val="1"/>
        <c:lblAlgn val="ctr"/>
        <c:lblOffset val="100"/>
        <c:noMultiLvlLbl val="0"/>
      </c:catAx>
      <c:valAx>
        <c:axId val="184427004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0792971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mk-MK" sz="12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Структура на кредити</a:t>
            </a:r>
            <a:endParaRPr lang="en-US" sz="1200" b="1" i="0" u="none" strike="noStrike" kern="1200" cap="none" spc="0" normalizeH="0" baseline="0" dirty="0">
              <a:solidFill>
                <a:srgbClr val="002060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en-US" sz="12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'30.6.2023 (2)'!$D$19:$Q$19</c:f>
              <c:strCache>
                <c:ptCount val="14"/>
                <c:pt idx="0">
                  <c:v>нефинансиски друштва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 (2)'!$R$18:$V$18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(2)'!$R$19:$V$19</c:f>
              <c:numCache>
                <c:formatCode>0.00%</c:formatCode>
                <c:ptCount val="5"/>
                <c:pt idx="0">
                  <c:v>0.48418692600230367</c:v>
                </c:pt>
                <c:pt idx="1">
                  <c:v>0.47956807964598896</c:v>
                </c:pt>
                <c:pt idx="2">
                  <c:v>0.48573408930099393</c:v>
                </c:pt>
                <c:pt idx="3">
                  <c:v>0.483204374818685</c:v>
                </c:pt>
                <c:pt idx="4">
                  <c:v>0.48532974074856283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0D-44C4-80F1-D37002235737}"/>
            </c:ext>
          </c:extLst>
        </c:ser>
        <c:ser>
          <c:idx val="1"/>
          <c:order val="1"/>
          <c:tx>
            <c:strRef>
              <c:f>'30.6.2023 (2)'!$D$20:$Q$20</c:f>
              <c:strCache>
                <c:ptCount val="14"/>
                <c:pt idx="0">
                  <c:v>домаќинства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 (2)'!$R$18:$V$18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(2)'!$R$20:$V$20</c:f>
              <c:numCache>
                <c:formatCode>0.00%</c:formatCode>
                <c:ptCount val="5"/>
                <c:pt idx="0">
                  <c:v>0.50662561219308233</c:v>
                </c:pt>
                <c:pt idx="1">
                  <c:v>0.50569422846445766</c:v>
                </c:pt>
                <c:pt idx="2">
                  <c:v>0.50017244178305587</c:v>
                </c:pt>
                <c:pt idx="3">
                  <c:v>0.51019147356872618</c:v>
                </c:pt>
                <c:pt idx="4">
                  <c:v>0.50848217763332848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0D-44C4-80F1-D370022357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59200543"/>
        <c:axId val="613708031"/>
      </c:lineChart>
      <c:catAx>
        <c:axId val="1359200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708031"/>
        <c:crosses val="autoZero"/>
        <c:auto val="1"/>
        <c:lblAlgn val="ctr"/>
        <c:lblOffset val="100"/>
        <c:noMultiLvlLbl val="0"/>
      </c:catAx>
      <c:valAx>
        <c:axId val="61370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20054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Кредити според активност</a:t>
            </a:r>
            <a:endParaRPr lang="en-US" sz="16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6/2022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Sheet2!$B$2:$B$7</c:f>
              <c:numCache>
                <c:formatCode>#,##0</c:formatCode>
                <c:ptCount val="6"/>
                <c:pt idx="0">
                  <c:v>60170</c:v>
                </c:pt>
                <c:pt idx="1">
                  <c:v>39717</c:v>
                </c:pt>
                <c:pt idx="2">
                  <c:v>14018</c:v>
                </c:pt>
                <c:pt idx="3">
                  <c:v>76939</c:v>
                </c:pt>
                <c:pt idx="4">
                  <c:v>18338</c:v>
                </c:pt>
                <c:pt idx="5">
                  <c:v>45083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C-47D7-9B33-A83E8BD0B616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9/2022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Sheet2!$C$2:$C$7</c:f>
              <c:numCache>
                <c:formatCode>#,##0</c:formatCode>
                <c:ptCount val="6"/>
                <c:pt idx="0">
                  <c:v>58988</c:v>
                </c:pt>
                <c:pt idx="1">
                  <c:v>40117</c:v>
                </c:pt>
                <c:pt idx="2">
                  <c:v>15772</c:v>
                </c:pt>
                <c:pt idx="3">
                  <c:v>77340</c:v>
                </c:pt>
                <c:pt idx="4">
                  <c:v>18933</c:v>
                </c:pt>
                <c:pt idx="5">
                  <c:v>44099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C-47D7-9B33-A83E8BD0B616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Sheet2!$D$2:$D$7</c:f>
              <c:numCache>
                <c:formatCode>#,##0</c:formatCode>
                <c:ptCount val="6"/>
                <c:pt idx="0">
                  <c:v>64130</c:v>
                </c:pt>
                <c:pt idx="1">
                  <c:v>40073</c:v>
                </c:pt>
                <c:pt idx="2">
                  <c:v>16233</c:v>
                </c:pt>
                <c:pt idx="3">
                  <c:v>81170</c:v>
                </c:pt>
                <c:pt idx="4">
                  <c:v>20337</c:v>
                </c:pt>
                <c:pt idx="5">
                  <c:v>44573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6C-47D7-9B33-A83E8BD0B616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3/2023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Sheet2!$E$2:$E$7</c:f>
              <c:numCache>
                <c:formatCode>#,##0</c:formatCode>
                <c:ptCount val="6"/>
                <c:pt idx="0">
                  <c:v>63036</c:v>
                </c:pt>
                <c:pt idx="1">
                  <c:v>39959</c:v>
                </c:pt>
                <c:pt idx="2">
                  <c:v>15594</c:v>
                </c:pt>
                <c:pt idx="3">
                  <c:v>78841</c:v>
                </c:pt>
                <c:pt idx="4">
                  <c:v>21125</c:v>
                </c:pt>
                <c:pt idx="5" formatCode="_(* #,##0_);_(* \(#,##0\);_(* &quot;-&quot;??_);_(@_)">
                  <c:v>45495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6C-47D7-9B33-A83E8BD0B616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6/2023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  <c:pt idx="5">
                  <c:v>други</c:v>
                </c:pt>
              </c:strCache>
            </c:strRef>
          </c:cat>
          <c:val>
            <c:numRef>
              <c:f>Sheet2!$F$2:$F$7</c:f>
              <c:numCache>
                <c:formatCode>#,##0</c:formatCode>
                <c:ptCount val="6"/>
                <c:pt idx="0">
                  <c:v>63747</c:v>
                </c:pt>
                <c:pt idx="1">
                  <c:v>41136</c:v>
                </c:pt>
                <c:pt idx="2">
                  <c:v>19385</c:v>
                </c:pt>
                <c:pt idx="3">
                  <c:v>78829</c:v>
                </c:pt>
                <c:pt idx="4">
                  <c:v>21249</c:v>
                </c:pt>
                <c:pt idx="5">
                  <c:v>46762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6C-47D7-9B33-A83E8BD0B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07631455"/>
        <c:axId val="617880479"/>
      </c:barChart>
      <c:catAx>
        <c:axId val="10763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880479"/>
        <c:crosses val="autoZero"/>
        <c:auto val="1"/>
        <c:lblAlgn val="ctr"/>
        <c:lblOffset val="100"/>
        <c:noMultiLvlLbl val="0"/>
      </c:catAx>
      <c:valAx>
        <c:axId val="617880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3145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mk-MK" sz="1600" b="1">
                <a:solidFill>
                  <a:srgbClr val="002060"/>
                </a:solidFill>
                <a:latin typeface="+mj-lt"/>
              </a:rPr>
              <a:t>нефункционални кредити (</a:t>
            </a:r>
            <a:r>
              <a:rPr lang="en-US" sz="1600" b="1">
                <a:solidFill>
                  <a:srgbClr val="002060"/>
                </a:solidFill>
                <a:latin typeface="+mj-lt"/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Sheet1!$A$7</c:f>
              <c:strCache>
                <c:ptCount val="1"/>
                <c:pt idx="0">
                  <c:v>нефункционални кредити (NPL)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6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Sheet1!$B$7:$F$7</c:f>
              <c:numCache>
                <c:formatCode>0.00%</c:formatCode>
                <c:ptCount val="5"/>
                <c:pt idx="0">
                  <c:v>3.2399999999999998E-2</c:v>
                </c:pt>
                <c:pt idx="1">
                  <c:v>3.3099999999999997E-2</c:v>
                </c:pt>
                <c:pt idx="2">
                  <c:v>2.8899999999999999E-2</c:v>
                </c:pt>
                <c:pt idx="3">
                  <c:v>2.8500000000000001E-2</c:v>
                </c:pt>
                <c:pt idx="4">
                  <c:v>2.87E-2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2-48C5-BE32-486B11E10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Sheet1!$A$8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Sheet1!$B$8:$F$8</c:f>
              <c:numCache>
                <c:formatCode>0.00%</c:formatCode>
                <c:ptCount val="5"/>
                <c:pt idx="0">
                  <c:v>2.35E-2</c:v>
                </c:pt>
                <c:pt idx="1">
                  <c:v>2.3E-2</c:v>
                </c:pt>
                <c:pt idx="2">
                  <c:v>2.2700000000000001E-2</c:v>
                </c:pt>
                <c:pt idx="3">
                  <c:v>2.24E-2</c:v>
                </c:pt>
                <c:pt idx="4">
                  <c:v>2.2599999999999999E-2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D2-48C5-BE32-486B11E108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0.00%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411B4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mk-MK" sz="1600">
                <a:solidFill>
                  <a:srgbClr val="411B45"/>
                </a:solidFill>
                <a:latin typeface="+mn-lt"/>
              </a:rPr>
              <a:t>покриеност на </a:t>
            </a:r>
            <a:r>
              <a:rPr lang="en-US" sz="1600">
                <a:solidFill>
                  <a:srgbClr val="411B45"/>
                </a:solidFill>
                <a:latin typeface="+mn-lt"/>
              </a:rPr>
              <a:t>NPL </a:t>
            </a:r>
            <a:r>
              <a:rPr lang="mk-MK" sz="1600">
                <a:solidFill>
                  <a:srgbClr val="411B45"/>
                </a:solidFill>
                <a:latin typeface="+mn-lt"/>
              </a:rPr>
              <a:t>со исправка на вредност</a:t>
            </a:r>
            <a:endParaRPr lang="en-US" sz="1600">
              <a:solidFill>
                <a:srgbClr val="411B45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покриеност на NPL со исправка на вредност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6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Sheet1!$B$10:$F$10</c:f>
              <c:numCache>
                <c:formatCode>0.00%</c:formatCode>
                <c:ptCount val="5"/>
                <c:pt idx="0">
                  <c:v>0.65969999999999995</c:v>
                </c:pt>
                <c:pt idx="1">
                  <c:v>0.67610000000000003</c:v>
                </c:pt>
                <c:pt idx="2">
                  <c:v>0.69379999999999997</c:v>
                </c:pt>
                <c:pt idx="3">
                  <c:v>0.71099999999999997</c:v>
                </c:pt>
                <c:pt idx="4">
                  <c:v>0.70420000000000005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2-4B9D-A794-CAF189BA94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axId val="472219344"/>
        <c:axId val="1832608400"/>
      </c:barChart>
      <c:lineChart>
        <c:grouping val="standard"/>
        <c:varyColors val="0"/>
        <c:ser>
          <c:idx val="1"/>
          <c:order val="1"/>
          <c:tx>
            <c:strRef>
              <c:f>Sheet1!$A$11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Sheet1!$B$11:$F$11</c:f>
              <c:numCache>
                <c:formatCode>0.00%</c:formatCode>
                <c:ptCount val="5"/>
                <c:pt idx="0">
                  <c:v>0.4254</c:v>
                </c:pt>
                <c:pt idx="1">
                  <c:v>0.42820000000000003</c:v>
                </c:pt>
                <c:pt idx="2">
                  <c:v>0.4194</c:v>
                </c:pt>
                <c:pt idx="3">
                  <c:v>0.42030000000000001</c:v>
                </c:pt>
                <c:pt idx="4">
                  <c:v>0.41110000000000002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C2-4B9D-A794-CAF189BA9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СТРУКТУРА НА ИЗВОРИТЕ</a:t>
            </a:r>
            <a:endParaRPr lang="en-US" sz="11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Депозити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Sheet2!$B$6:$F$6</c:f>
              <c:numCache>
                <c:formatCode>0%</c:formatCode>
                <c:ptCount val="5"/>
                <c:pt idx="0">
                  <c:v>0.70761104881768455</c:v>
                </c:pt>
                <c:pt idx="1">
                  <c:v>0.71449024428837471</c:v>
                </c:pt>
                <c:pt idx="2">
                  <c:v>0.72188730809420465</c:v>
                </c:pt>
                <c:pt idx="3">
                  <c:v>0.73</c:v>
                </c:pt>
                <c:pt idx="4">
                  <c:v>0.72930220581924299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E-4662-A2B8-3A0D6D9A6613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Капитал и резерви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Sheet2!$B$7:$F$7</c:f>
              <c:numCache>
                <c:formatCode>0%</c:formatCode>
                <c:ptCount val="5"/>
                <c:pt idx="0">
                  <c:v>0.12370594465651819</c:v>
                </c:pt>
                <c:pt idx="1">
                  <c:v>0.12587180641941648</c:v>
                </c:pt>
                <c:pt idx="2">
                  <c:v>0.12328883237974148</c:v>
                </c:pt>
                <c:pt idx="3">
                  <c:v>0.13</c:v>
                </c:pt>
                <c:pt idx="4">
                  <c:v>0.12835951134380455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E-4662-A2B8-3A0D6D9A6613}"/>
            </c:ext>
          </c:extLst>
        </c:ser>
        <c:ser>
          <c:idx val="2"/>
          <c:order val="2"/>
          <c:tx>
            <c:strRef>
              <c:f>Sheet2!$A$8</c:f>
              <c:strCache>
                <c:ptCount val="1"/>
                <c:pt idx="0">
                  <c:v>Останата пасива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Sheet2!$B$8:$F$8</c:f>
              <c:numCache>
                <c:formatCode>0%</c:formatCode>
                <c:ptCount val="5"/>
                <c:pt idx="0">
                  <c:v>0.16868300652579724</c:v>
                </c:pt>
                <c:pt idx="1">
                  <c:v>0.15963794929220881</c:v>
                </c:pt>
                <c:pt idx="2">
                  <c:v>0.15482385952605388</c:v>
                </c:pt>
                <c:pt idx="3">
                  <c:v>0.14000000000000001</c:v>
                </c:pt>
                <c:pt idx="4">
                  <c:v>0.14233828283695249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E-4662-A2B8-3A0D6D9A66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3561535"/>
        <c:axId val="1960683423"/>
      </c:barChart>
      <c:catAx>
        <c:axId val="1843561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683423"/>
        <c:crosses val="autoZero"/>
        <c:auto val="1"/>
        <c:lblAlgn val="ctr"/>
        <c:lblOffset val="100"/>
        <c:noMultiLvlLbl val="0"/>
      </c:catAx>
      <c:valAx>
        <c:axId val="19606834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4356153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b="1">
                <a:solidFill>
                  <a:srgbClr val="002060"/>
                </a:solidFill>
              </a:rPr>
              <a:t>Адекватност на капиталот</a:t>
            </a:r>
            <a:endParaRPr lang="en-US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Адекватност на капиталот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Sheet1!$B$12:$F$12</c:f>
              <c:numCache>
                <c:formatCode>0.00%</c:formatCode>
                <c:ptCount val="5"/>
                <c:pt idx="0">
                  <c:v>0.17299999999999999</c:v>
                </c:pt>
                <c:pt idx="1">
                  <c:v>0.17710000000000001</c:v>
                </c:pt>
                <c:pt idx="2">
                  <c:v>0.1772</c:v>
                </c:pt>
                <c:pt idx="3">
                  <c:v>0.1804</c:v>
                </c:pt>
                <c:pt idx="4">
                  <c:v>0.18179999999999999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5-4F46-AD7D-6B310C0D8D33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Sheet1!$B$13:$F$13</c:f>
              <c:numCache>
                <c:formatCode>0.00%</c:formatCode>
                <c:ptCount val="5"/>
                <c:pt idx="0">
                  <c:v>0.1497</c:v>
                </c:pt>
                <c:pt idx="1">
                  <c:v>0.1474</c:v>
                </c:pt>
                <c:pt idx="2">
                  <c:v>0.15379999999999999</c:v>
                </c:pt>
                <c:pt idx="3">
                  <c:v>0.15529999999999999</c:v>
                </c:pt>
                <c:pt idx="4">
                  <c:v>0.15720000000000001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5-4F46-AD7D-6B310C0D8D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0.1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mk-MK" sz="1600" i="0" u="none" strike="noStrike" dirty="0">
                <a:solidFill>
                  <a:srgbClr val="002060"/>
                </a:solidFill>
                <a:effectLst/>
              </a:rPr>
              <a:t>Структура на депозити</a:t>
            </a:r>
            <a:endParaRPr lang="en-US" sz="1600" b="1" i="0" u="none" strike="noStrike" dirty="0"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'30.6.2023 (2)'!$D$31</c:f>
              <c:strCache>
                <c:ptCount val="1"/>
                <c:pt idx="0">
                  <c:v> нефинансиски друштва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strRef>
              <c:f>'30.6.2023 (2)'!$E$29:$V$29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(2)'!$E$31:$V$31</c:f>
              <c:numCache>
                <c:formatCode>_(* #,##0_);_(* \(#,##0\);_(* "-"??_);_(@_)</c:formatCode>
                <c:ptCount val="5"/>
                <c:pt idx="0">
                  <c:v>127118.84200000002</c:v>
                </c:pt>
                <c:pt idx="1">
                  <c:v>134734.50399999999</c:v>
                </c:pt>
                <c:pt idx="2">
                  <c:v>147832.28099999999</c:v>
                </c:pt>
                <c:pt idx="3">
                  <c:v>138935.27000000005</c:v>
                </c:pt>
                <c:pt idx="4">
                  <c:v>150250.01800000001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0-45F8-A91F-07397576C9E9}"/>
            </c:ext>
          </c:extLst>
        </c:ser>
        <c:ser>
          <c:idx val="2"/>
          <c:order val="2"/>
          <c:tx>
            <c:strRef>
              <c:f>'30.6.2023 (2)'!$D$32</c:f>
              <c:strCache>
                <c:ptCount val="1"/>
                <c:pt idx="0">
                  <c:v> домаќинства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'30.6.2023 (2)'!$E$29:$V$29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(2)'!$E$32:$V$32</c:f>
              <c:numCache>
                <c:formatCode>_(* #,##0_);_(* \(#,##0\);_(* "-"??_);_(@_)</c:formatCode>
                <c:ptCount val="5"/>
                <c:pt idx="0">
                  <c:v>311774.21800000005</c:v>
                </c:pt>
                <c:pt idx="1">
                  <c:v>317585.66800000001</c:v>
                </c:pt>
                <c:pt idx="2">
                  <c:v>328436.02899999998</c:v>
                </c:pt>
                <c:pt idx="3">
                  <c:v>331967.25099999999</c:v>
                </c:pt>
                <c:pt idx="4">
                  <c:v>340279.23300000001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0-45F8-A91F-07397576C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397217728"/>
        <c:axId val="227783232"/>
      </c:barChart>
      <c:lineChart>
        <c:grouping val="standard"/>
        <c:varyColors val="0"/>
        <c:ser>
          <c:idx val="0"/>
          <c:order val="0"/>
          <c:tx>
            <c:strRef>
              <c:f>'30.6.2023 (2)'!$D$30</c:f>
              <c:strCache>
                <c:ptCount val="1"/>
                <c:pt idx="0">
                  <c:v> Вкупно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'30.6.2023 (2)'!$E$29:$V$29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(2)'!$E$30:$V$30</c:f>
              <c:numCache>
                <c:formatCode>_(* #,##0_);_(* \(#,##0\);_(* "-"??_);_(@_)</c:formatCode>
                <c:ptCount val="5"/>
                <c:pt idx="0">
                  <c:v>455634.72300000006</c:v>
                </c:pt>
                <c:pt idx="1">
                  <c:v>469603.01400000002</c:v>
                </c:pt>
                <c:pt idx="2">
                  <c:v>493954.74599999998</c:v>
                </c:pt>
                <c:pt idx="3">
                  <c:v>490137.47700000013</c:v>
                </c:pt>
                <c:pt idx="4">
                  <c:v>509826.19200000004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60-45F8-A91F-07397576C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217728"/>
        <c:axId val="227783232"/>
      </c:lineChart>
      <c:catAx>
        <c:axId val="13972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783232"/>
        <c:crosses val="autoZero"/>
        <c:auto val="1"/>
        <c:lblAlgn val="ctr"/>
        <c:lblOffset val="100"/>
        <c:noMultiLvlLbl val="0"/>
      </c:catAx>
      <c:valAx>
        <c:axId val="22778323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217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</a:rPr>
              <a:t>остварено ниво на </a:t>
            </a:r>
            <a:r>
              <a:rPr lang="ru-RU" sz="1100" b="1" i="0" u="none" strike="noStrike" kern="1200" cap="none" spc="0" normalizeH="0" baseline="0" dirty="0">
                <a:solidFill>
                  <a:srgbClr val="FF99CC"/>
                </a:solidFill>
              </a:rPr>
              <a:t>инфлација </a:t>
            </a:r>
          </a:p>
          <a:p>
            <a:pPr algn="r">
              <a:defRPr sz="1100"/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</a:rPr>
              <a:t>просек,на кумулативна основа (CPI) РС </a:t>
            </a:r>
          </a:p>
          <a:p>
            <a:pPr algn="r">
              <a:defRPr sz="1100"/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</a:rPr>
              <a:t>Македонија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 vs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</a:rPr>
              <a:t>ЕУ</a:t>
            </a:r>
            <a:endParaRPr lang="en-US" sz="11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66373946115663274"/>
          <c:y val="5.607983132101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58808016579796E-2"/>
          <c:y val="0.22644206436086334"/>
          <c:w val="0.91351880191774482"/>
          <c:h val="0.56285094912744682"/>
        </c:manualLayout>
      </c:layout>
      <c:lineChart>
        <c:grouping val="standard"/>
        <c:varyColors val="0"/>
        <c:ser>
          <c:idx val="0"/>
          <c:order val="0"/>
          <c:tx>
            <c:strRef>
              <c:f>инфлација!$B$40</c:f>
              <c:strCache>
                <c:ptCount val="1"/>
                <c:pt idx="0">
                  <c:v>просек, на кумулативна основа (CPI)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инфлација!$C$40:$I$40</c:f>
              <c:numCache>
                <c:formatCode>0.0%</c:formatCode>
                <c:ptCount val="7"/>
                <c:pt idx="0">
                  <c:v>0.14199999999999999</c:v>
                </c:pt>
                <c:pt idx="1">
                  <c:v>0.17100000000000001</c:v>
                </c:pt>
                <c:pt idx="2">
                  <c:v>0.16700000000000001</c:v>
                </c:pt>
                <c:pt idx="3">
                  <c:v>0.161</c:v>
                </c:pt>
                <c:pt idx="4">
                  <c:v>0.161</c:v>
                </c:pt>
                <c:pt idx="5">
                  <c:v>0.161</c:v>
                </c:pt>
                <c:pt idx="6">
                  <c:v>0.13600000000000001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C7-4771-AEE5-7244DB959934}"/>
            </c:ext>
          </c:extLst>
        </c:ser>
        <c:ser>
          <c:idx val="3"/>
          <c:order val="3"/>
          <c:tx>
            <c:strRef>
              <c:f>инфлација!$B$43</c:f>
              <c:strCache>
                <c:ptCount val="1"/>
                <c:pt idx="0">
                  <c:v>октомври ММФ проекци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инфлација!$C$43:$I$43</c:f>
            </c:numRef>
          </c:val>
          <c:smooth val="0"/>
          <c:extLst>
            <c:ext xmlns:c16="http://schemas.microsoft.com/office/drawing/2014/chart" uri="{C3380CC4-5D6E-409C-BE32-E72D297353CC}">
              <c16:uniqueId val="{00000001-ABC7-4771-AEE5-7244DB959934}"/>
            </c:ext>
          </c:extLst>
        </c:ser>
        <c:ser>
          <c:idx val="4"/>
          <c:order val="4"/>
          <c:tx>
            <c:strRef>
              <c:f>инфлација!$B$44</c:f>
              <c:strCache>
                <c:ptCount val="1"/>
                <c:pt idx="0">
                  <c:v>октомври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инфлација!$C$44:$I$44</c:f>
            </c:numRef>
          </c:val>
          <c:smooth val="0"/>
          <c:extLst>
            <c:ext xmlns:c16="http://schemas.microsoft.com/office/drawing/2014/chart" uri="{C3380CC4-5D6E-409C-BE32-E72D297353CC}">
              <c16:uniqueId val="{00000002-ABC7-4771-AEE5-7244DB959934}"/>
            </c:ext>
          </c:extLst>
        </c:ser>
        <c:ser>
          <c:idx val="5"/>
          <c:order val="5"/>
          <c:tx>
            <c:strRef>
              <c:f>инфлација!$B$45</c:f>
              <c:strCache>
                <c:ptCount val="1"/>
                <c:pt idx="0">
                  <c:v>март/2023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инфлација!$C$45:$I$45</c:f>
            </c:numRef>
          </c:val>
          <c:smooth val="0"/>
          <c:extLst>
            <c:ext xmlns:c16="http://schemas.microsoft.com/office/drawing/2014/chart" uri="{C3380CC4-5D6E-409C-BE32-E72D297353CC}">
              <c16:uniqueId val="{00000003-ABC7-4771-AEE5-7244DB959934}"/>
            </c:ext>
          </c:extLst>
        </c:ser>
        <c:ser>
          <c:idx val="6"/>
          <c:order val="6"/>
          <c:tx>
            <c:strRef>
              <c:f>инфлација!$B$46</c:f>
              <c:strCache>
                <c:ptCount val="1"/>
                <c:pt idx="0">
                  <c:v>ноември Европска Комисија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инфлација!$C$46:$I$46</c:f>
            </c:numRef>
          </c:val>
          <c:smooth val="0"/>
          <c:extLst>
            <c:ext xmlns:c16="http://schemas.microsoft.com/office/drawing/2014/chart" uri="{C3380CC4-5D6E-409C-BE32-E72D297353CC}">
              <c16:uniqueId val="{00000004-ABC7-4771-AEE5-7244DB959934}"/>
            </c:ext>
          </c:extLst>
        </c:ser>
        <c:ser>
          <c:idx val="1"/>
          <c:order val="1"/>
          <c:tx>
            <c:strRef>
              <c:f>инфлација!$B$41</c:f>
              <c:strCache>
                <c:ptCount val="1"/>
                <c:pt idx="0">
                  <c:v> ноември'23 сценарио - Основно сценарио НБРМ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инфлација!$C$41:$I$41</c:f>
              <c:numCache>
                <c:formatCode>0.0%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C7-4771-AEE5-7244DB959934}"/>
            </c:ext>
          </c:extLst>
        </c:ser>
        <c:ser>
          <c:idx val="2"/>
          <c:order val="2"/>
          <c:tx>
            <c:strRef>
              <c:f>инфлација!$B$42</c:f>
              <c:strCache>
                <c:ptCount val="1"/>
                <c:pt idx="0">
                  <c:v>март'23 сценарио - Основно сценарио НБРМ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инфлација!$C$42:$I$42</c:f>
              <c:numCache>
                <c:formatCode>0.0%</c:formatCode>
                <c:ptCount val="7"/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BC7-4771-AEE5-7244DB959934}"/>
            </c:ext>
          </c:extLst>
        </c:ser>
        <c:ser>
          <c:idx val="7"/>
          <c:order val="7"/>
          <c:tx>
            <c:strRef>
              <c:f>инфлација!$B$47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инфлација!$C$47:$I$47</c:f>
              <c:numCache>
                <c:formatCode>0.0%</c:formatCode>
                <c:ptCount val="7"/>
                <c:pt idx="0">
                  <c:v>9.1999999999999998E-2</c:v>
                </c:pt>
                <c:pt idx="1">
                  <c:v>8.5999999999999993E-2</c:v>
                </c:pt>
                <c:pt idx="2">
                  <c:v>8.5000000000000006E-2</c:v>
                </c:pt>
                <c:pt idx="3">
                  <c:v>6.9000000000000006E-2</c:v>
                </c:pt>
                <c:pt idx="4">
                  <c:v>7.0000000000000007E-2</c:v>
                </c:pt>
                <c:pt idx="5">
                  <c:v>6.0999999999999999E-2</c:v>
                </c:pt>
                <c:pt idx="6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BC7-4771-AEE5-7244DB9599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71516832"/>
        <c:axId val="901994784"/>
      </c:lineChart>
      <c:catAx>
        <c:axId val="67151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994784"/>
        <c:crosses val="autoZero"/>
        <c:auto val="1"/>
        <c:lblAlgn val="ctr"/>
        <c:lblOffset val="100"/>
        <c:noMultiLvlLbl val="0"/>
      </c:catAx>
      <c:valAx>
        <c:axId val="9019947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51683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Нето каматен приход / Вкупни редовни приходи</a:t>
            </a:r>
            <a:endParaRPr lang="en-US" sz="110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ВРП'!$BS$5:$BW$5</c:f>
            </c:numRef>
          </c:val>
          <c:extLst>
            <c:ext xmlns:c16="http://schemas.microsoft.com/office/drawing/2014/chart" uri="{C3380CC4-5D6E-409C-BE32-E72D297353CC}">
              <c16:uniqueId val="{00000000-054B-4E9A-BBEF-43F4C8F92BB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ВРП'!$BS$6:$BW$6</c:f>
            </c:numRef>
          </c:val>
          <c:extLst>
            <c:ext xmlns:c16="http://schemas.microsoft.com/office/drawing/2014/chart" uri="{C3380CC4-5D6E-409C-BE32-E72D297353CC}">
              <c16:uniqueId val="{00000001-054B-4E9A-BBEF-43F4C8F92BB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ВРП'!$BS$7:$BW$7</c:f>
            </c:numRef>
          </c:val>
          <c:extLst>
            <c:ext xmlns:c16="http://schemas.microsoft.com/office/drawing/2014/chart" uri="{C3380CC4-5D6E-409C-BE32-E72D297353CC}">
              <c16:uniqueId val="{00000002-054B-4E9A-BBEF-43F4C8F92B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49304432"/>
        <c:axId val="1449305872"/>
      </c:barChart>
      <c:catAx>
        <c:axId val="144930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05872"/>
        <c:crosses val="autoZero"/>
        <c:auto val="1"/>
        <c:lblAlgn val="ctr"/>
        <c:lblOffset val="100"/>
        <c:noMultiLvlLbl val="0"/>
      </c:catAx>
      <c:valAx>
        <c:axId val="14493058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0443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dirty="0">
                <a:solidFill>
                  <a:srgbClr val="002060"/>
                </a:solidFill>
                <a:effectLst/>
              </a:rPr>
              <a:t>Стапка на поврат на просечниот капитал 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Sheet1!$B$16:$F$16</c:f>
              <c:numCache>
                <c:formatCode>0.00%</c:formatCode>
                <c:ptCount val="5"/>
                <c:pt idx="0">
                  <c:v>0.14299999999999999</c:v>
                </c:pt>
                <c:pt idx="1">
                  <c:v>0.13719999999999999</c:v>
                </c:pt>
                <c:pt idx="2">
                  <c:v>0.12239999999999999</c:v>
                </c:pt>
                <c:pt idx="3">
                  <c:v>0.17580000000000001</c:v>
                </c:pt>
                <c:pt idx="4">
                  <c:v>0.17050000000000001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6-437E-A87F-66E1332D60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Sheet1!$A$17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Sheet1!$B$17:$F$17</c:f>
              <c:numCache>
                <c:formatCode>0.00%</c:formatCode>
                <c:ptCount val="5"/>
                <c:pt idx="0">
                  <c:v>7.5899999999999995E-2</c:v>
                </c:pt>
                <c:pt idx="1">
                  <c:v>7.5499999999999998E-2</c:v>
                </c:pt>
                <c:pt idx="2">
                  <c:v>7.6799999999999993E-2</c:v>
                </c:pt>
                <c:pt idx="3">
                  <c:v>9.5600000000000004E-2</c:v>
                </c:pt>
                <c:pt idx="4">
                  <c:v>0.1004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36-437E-A87F-66E1332D6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99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Оперативни трошоци / Вкупни редовни приходи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2060"/>
                </a:solidFill>
                <a:latin typeface="+mn-lt"/>
              </a:defRPr>
            </a:pPr>
            <a:r>
              <a:rPr lang="en-US" sz="1100" b="1" dirty="0">
                <a:solidFill>
                  <a:srgbClr val="002060"/>
                </a:solidFill>
                <a:latin typeface="+mn-lt"/>
              </a:rPr>
              <a:t>Cost-to-income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Sheet1!$B$18:$F$18</c:f>
              <c:numCache>
                <c:formatCode>0.00%</c:formatCode>
                <c:ptCount val="5"/>
                <c:pt idx="0">
                  <c:v>0.48</c:v>
                </c:pt>
                <c:pt idx="1">
                  <c:v>0.47899999999999998</c:v>
                </c:pt>
                <c:pt idx="2">
                  <c:v>0.47799999999999998</c:v>
                </c:pt>
                <c:pt idx="3">
                  <c:v>0.43209999999999998</c:v>
                </c:pt>
                <c:pt idx="4">
                  <c:v>0.43690000000000001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1-4011-B3D2-8C619349B2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4456992"/>
        <c:axId val="527911840"/>
      </c:barChart>
      <c:lineChart>
        <c:grouping val="standard"/>
        <c:varyColors val="0"/>
        <c:ser>
          <c:idx val="1"/>
          <c:order val="1"/>
          <c:tx>
            <c:strRef>
              <c:f>Sheet1!$A$19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Sheet1!$B$19:$F$19</c:f>
              <c:numCache>
                <c:formatCode>0.00%</c:formatCode>
                <c:ptCount val="5"/>
                <c:pt idx="0">
                  <c:v>0.622</c:v>
                </c:pt>
                <c:pt idx="1">
                  <c:v>0.61429999999999996</c:v>
                </c:pt>
                <c:pt idx="2">
                  <c:v>0.6119</c:v>
                </c:pt>
                <c:pt idx="3">
                  <c:v>0.60360000000000003</c:v>
                </c:pt>
                <c:pt idx="4">
                  <c:v>0.57320000000000004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81-4011-B3D2-8C619349B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456992"/>
        <c:axId val="527911840"/>
      </c:lineChart>
      <c:catAx>
        <c:axId val="95445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1840"/>
        <c:crosses val="autoZero"/>
        <c:auto val="1"/>
        <c:lblAlgn val="ctr"/>
        <c:lblOffset val="100"/>
        <c:noMultiLvlLbl val="0"/>
      </c:catAx>
      <c:valAx>
        <c:axId val="527911840"/>
        <c:scaling>
          <c:orientation val="minMax"/>
          <c:max val="0.70000000000000007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569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99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 b="1" dirty="0">
                <a:solidFill>
                  <a:srgbClr val="002060"/>
                </a:solidFill>
                <a:latin typeface="+mn-lt"/>
              </a:rPr>
              <a:t>Стапка</a:t>
            </a:r>
            <a:r>
              <a:rPr lang="mk-MK" sz="1100" b="1" baseline="0" dirty="0">
                <a:solidFill>
                  <a:srgbClr val="002060"/>
                </a:solidFill>
                <a:latin typeface="+mn-lt"/>
              </a:rPr>
              <a:t> на поврат на просечната актива (</a:t>
            </a:r>
            <a:r>
              <a:rPr lang="en-GB" sz="1100" b="1" baseline="0" dirty="0">
                <a:solidFill>
                  <a:srgbClr val="002060"/>
                </a:solidFill>
                <a:latin typeface="+mn-lt"/>
              </a:rPr>
              <a:t>ROAA)</a:t>
            </a:r>
            <a:endParaRPr lang="en-US" sz="11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Sheet1!$B$14:$F$14</c:f>
              <c:numCache>
                <c:formatCode>0.00%</c:formatCode>
                <c:ptCount val="5"/>
                <c:pt idx="0">
                  <c:v>1.7100000000000001E-2</c:v>
                </c:pt>
                <c:pt idx="1">
                  <c:v>1.66E-2</c:v>
                </c:pt>
                <c:pt idx="2">
                  <c:v>1.46E-2</c:v>
                </c:pt>
                <c:pt idx="3">
                  <c:v>2.23E-2</c:v>
                </c:pt>
                <c:pt idx="4">
                  <c:v>2.1499999999999998E-2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9-4D23-89A4-0E47436B6B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Sheet1!$A$15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Sheet1!$B$15:$F$15</c:f>
              <c:numCache>
                <c:formatCode>0.00%</c:formatCode>
                <c:ptCount val="5"/>
                <c:pt idx="0">
                  <c:v>4.5999999999999999E-3</c:v>
                </c:pt>
                <c:pt idx="1">
                  <c:v>4.4000000000000003E-3</c:v>
                </c:pt>
                <c:pt idx="2">
                  <c:v>4.8999999999999998E-3</c:v>
                </c:pt>
                <c:pt idx="3">
                  <c:v>6.1999999999999998E-3</c:v>
                </c:pt>
                <c:pt idx="4">
                  <c:v>6.4999999999999997E-3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9-4D23-89A4-0E47436B6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Нето камати/ редовни приходи MK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Sheet1!$B$20:$F$20</c:f>
              <c:numCache>
                <c:formatCode>0.00%</c:formatCode>
                <c:ptCount val="5"/>
                <c:pt idx="0">
                  <c:v>0.6099</c:v>
                </c:pt>
                <c:pt idx="1">
                  <c:v>0.61899999999999999</c:v>
                </c:pt>
                <c:pt idx="2">
                  <c:v>0.62619999999999998</c:v>
                </c:pt>
                <c:pt idx="3">
                  <c:v>0.70399999999999996</c:v>
                </c:pt>
                <c:pt idx="4">
                  <c:v>0.70150000000000001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B-4028-A373-D59F2B19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032624"/>
        <c:axId val="1308415312"/>
      </c:barChart>
      <c:lineChart>
        <c:grouping val="standard"/>
        <c:varyColors val="0"/>
        <c:ser>
          <c:idx val="1"/>
          <c:order val="1"/>
          <c:tx>
            <c:strRef>
              <c:f>Sheet1!$A$21</c:f>
              <c:strCache>
                <c:ptCount val="1"/>
                <c:pt idx="0">
                  <c:v>ЕУ</c:v>
                </c:pt>
              </c:strCache>
            </c:strRef>
          </c:tx>
          <c:spPr>
            <a:ln w="38100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Sheet1!$B$21:$F$21</c:f>
              <c:numCache>
                <c:formatCode>0.00%</c:formatCode>
                <c:ptCount val="5"/>
                <c:pt idx="0">
                  <c:v>0.53739999999999999</c:v>
                </c:pt>
                <c:pt idx="1">
                  <c:v>0.55020000000000002</c:v>
                </c:pt>
                <c:pt idx="2">
                  <c:v>0.56459999999999999</c:v>
                </c:pt>
                <c:pt idx="3">
                  <c:v>0.58709999999999996</c:v>
                </c:pt>
                <c:pt idx="4">
                  <c:v>0.59499999999999997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CB-4028-A373-D59F2B19F8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0032624"/>
        <c:axId val="1308415312"/>
      </c:lineChart>
      <c:catAx>
        <c:axId val="137003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415312"/>
        <c:crosses val="autoZero"/>
        <c:auto val="1"/>
        <c:lblAlgn val="ctr"/>
        <c:lblOffset val="100"/>
        <c:noMultiLvlLbl val="0"/>
      </c:catAx>
      <c:valAx>
        <c:axId val="1308415312"/>
        <c:scaling>
          <c:orientation val="minMax"/>
          <c:min val="0.4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03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30-4A6A-A124-B1420F536094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30-4A6A-A124-B1420F536094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30-4A6A-A124-B1420F536094}"/>
              </c:ext>
            </c:extLst>
          </c:dPt>
          <c:dPt>
            <c:idx val="3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30-4A6A-A124-B1420F5360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30-4A6A-A124-B1420F536094}"/>
              </c:ext>
            </c:extLst>
          </c:dPt>
          <c:dPt>
            <c:idx val="5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30-4A6A-A124-B1420F536094}"/>
              </c:ext>
            </c:extLst>
          </c:dPt>
          <c:dPt>
            <c:idx val="6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30-4A6A-A124-B1420F536094}"/>
              </c:ext>
            </c:extLst>
          </c:dPt>
          <c:dPt>
            <c:idx val="7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30-4A6A-A124-B1420F536094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830-4A6A-A124-B1420F53609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8D16C-3B9C-4A5B-AA5F-2EEAF9CC35A6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0-4A6A-A124-B1420F53609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877C05-B8ED-4AE3-B628-37C306AFADF2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30-4A6A-A124-B1420F53609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07926-ED47-4668-9F0A-C28ABED8E578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30-4A6A-A124-B1420F53609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54B34-75BF-40D1-9134-96DF87B4EB2B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0-4A6A-A124-B1420F53609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E04A7A-113F-4ECB-BA0C-078405406E1C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30-4A6A-A124-B1420F536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D1BAE5-9BFA-47BF-B48C-7022A50FC91E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830-4A6A-A124-B1420F5360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830-4A6A-A124-B1420F536094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C36B1B-0444-4CAB-B324-56908A90B0BA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830-4A6A-A124-B1420F536094}"/>
                </c:ext>
              </c:extLst>
            </c:dLbl>
            <c:dLbl>
              <c:idx val="8"/>
              <c:layout>
                <c:manualLayout>
                  <c:x val="4.166666666666666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30-4A6A-A124-B1420F536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Грција</c:v>
                </c:pt>
                <c:pt idx="1">
                  <c:v>Словенија</c:v>
                </c:pt>
                <c:pt idx="2">
                  <c:v>Австрија</c:v>
                </c:pt>
                <c:pt idx="3">
                  <c:v>Германија</c:v>
                </c:pt>
                <c:pt idx="4">
                  <c:v>Турција</c:v>
                </c:pt>
                <c:pt idx="5">
                  <c:v>Бугарија</c:v>
                </c:pt>
                <c:pt idx="6">
                  <c:v>Швајцарија</c:v>
                </c:pt>
                <c:pt idx="7">
                  <c:v>домашни акционери</c:v>
                </c:pt>
                <c:pt idx="8">
                  <c:v>државна сопственост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24.9</c:v>
                </c:pt>
                <c:pt idx="1">
                  <c:v>16.3</c:v>
                </c:pt>
                <c:pt idx="2">
                  <c:v>10.6</c:v>
                </c:pt>
                <c:pt idx="3">
                  <c:v>3.7</c:v>
                </c:pt>
                <c:pt idx="4">
                  <c:v>13.6</c:v>
                </c:pt>
                <c:pt idx="5">
                  <c:v>6</c:v>
                </c:pt>
                <c:pt idx="6">
                  <c:v>0.8</c:v>
                </c:pt>
                <c:pt idx="7">
                  <c:v>20.399999999999999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830-4A6A-A124-B1420F53609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100" dirty="0"/>
              <a:t>Актива</a:t>
            </a:r>
            <a:endParaRPr lang="en-US" sz="1100" dirty="0"/>
          </a:p>
        </c:rich>
      </c:tx>
      <c:layout>
        <c:manualLayout>
          <c:xMode val="edge"/>
          <c:yMode val="edge"/>
          <c:x val="0.41017176031365987"/>
          <c:y val="0.11691338961132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'30.6.2023'!$Z$6:$AD$6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'30.6.2023'!$Z$7:$AD$7</c:f>
              <c:numCache>
                <c:formatCode>_(* #,##0_);_(* \(#,##0\);_(* "-"??_);_(@_)</c:formatCode>
                <c:ptCount val="5"/>
                <c:pt idx="0">
                  <c:v>643906</c:v>
                </c:pt>
                <c:pt idx="1">
                  <c:v>657256</c:v>
                </c:pt>
                <c:pt idx="2">
                  <c:v>684255</c:v>
                </c:pt>
                <c:pt idx="3">
                  <c:v>675891</c:v>
                </c:pt>
                <c:pt idx="4">
                  <c:v>699060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7-409C-A7CE-01481E93D8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48933311"/>
        <c:axId val="236121231"/>
      </c:barChart>
      <c:catAx>
        <c:axId val="134893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121231"/>
        <c:crosses val="autoZero"/>
        <c:auto val="1"/>
        <c:lblAlgn val="ctr"/>
        <c:lblOffset val="100"/>
        <c:noMultiLvlLbl val="0"/>
      </c:catAx>
      <c:valAx>
        <c:axId val="236121231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48933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kern="1200" baseline="0" dirty="0">
                <a:solidFill>
                  <a:srgbClr val="44546A"/>
                </a:solidFill>
                <a:latin typeface="+mn-lt"/>
              </a:rPr>
              <a:t>У</a:t>
            </a:r>
            <a:r>
              <a:rPr lang="mk-MK" sz="1100" b="1" i="0" u="none" strike="noStrike" kern="1200" baseline="0" dirty="0">
                <a:solidFill>
                  <a:srgbClr val="44546A"/>
                </a:solidFill>
                <a:latin typeface="+mn-lt"/>
              </a:rPr>
              <a:t>ЧЕСТВО НА СТРАНСКИ КАПИТАЛ</a:t>
            </a:r>
            <a:endParaRPr lang="ru-RU" sz="1100" b="1" i="0" u="none" strike="noStrike" kern="1200" baseline="0" dirty="0">
              <a:solidFill>
                <a:srgbClr val="44546A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'30.6.2023'!$Y$10</c:f>
              <c:strCache>
                <c:ptCount val="1"/>
                <c:pt idx="0">
                  <c:v>Учество на странскиот капитал в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'30.6.2023'!$Z$9:$AF$9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6/2023</c:v>
                </c:pt>
              </c:strCache>
            </c:strRef>
          </c:cat>
          <c:val>
            <c:numRef>
              <c:f>'30.6.2023'!$Z$10:$AF$10</c:f>
              <c:numCache>
                <c:formatCode>0.00%</c:formatCode>
                <c:ptCount val="7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0.77613607392992401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23-41A6-A1E4-EE7007E2BF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48945839"/>
        <c:axId val="2046394223"/>
      </c:lineChart>
      <c:catAx>
        <c:axId val="134894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4223"/>
        <c:crosses val="autoZero"/>
        <c:auto val="1"/>
        <c:lblAlgn val="ctr"/>
        <c:lblOffset val="100"/>
        <c:noMultiLvlLbl val="0"/>
      </c:catAx>
      <c:valAx>
        <c:axId val="204639422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48945839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</a:rPr>
              <a:t>Ниво на финансиска интермедијација</a:t>
            </a:r>
            <a:endParaRPr lang="en-US" sz="110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6765091863517"/>
          <c:y val="0.16081036745406824"/>
          <c:w val="0.84476793525809268"/>
          <c:h val="0.4891961942257218"/>
        </c:manualLayout>
      </c:layout>
      <c:lineChart>
        <c:grouping val="standard"/>
        <c:varyColors val="0"/>
        <c:ser>
          <c:idx val="0"/>
          <c:order val="0"/>
          <c:tx>
            <c:strRef>
              <c:f>'Индикатори за ФС 30.6.2023 (2)'!$A$2:$C$2</c:f>
              <c:strCache>
                <c:ptCount val="3"/>
                <c:pt idx="2">
                  <c:v>Актива/БДП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'Индикатори за ФС 30.6.2023 (2)'!$D$2:$H$2</c:f>
              <c:numCache>
                <c:formatCode>0.0</c:formatCode>
                <c:ptCount val="5"/>
                <c:pt idx="0">
                  <c:v>86.991991245491036</c:v>
                </c:pt>
                <c:pt idx="1">
                  <c:v>86.35803716546026</c:v>
                </c:pt>
                <c:pt idx="2">
                  <c:v>86.091733452991392</c:v>
                </c:pt>
                <c:pt idx="3">
                  <c:v>82.121298343401577</c:v>
                </c:pt>
                <c:pt idx="4">
                  <c:v>83.271966507350768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5B-4981-88FF-3CF60CA6DAC4}"/>
            </c:ext>
          </c:extLst>
        </c:ser>
        <c:ser>
          <c:idx val="1"/>
          <c:order val="1"/>
          <c:tx>
            <c:strRef>
              <c:f>'Индикатори за ФС 30.6.2023 (2)'!$A$3:$C$3</c:f>
              <c:strCache>
                <c:ptCount val="3"/>
                <c:pt idx="2">
                  <c:v>Депозити од нефинансиски субјекти/БДП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'Индикатори за ФС 30.6.2023 (2)'!$D$3:$H$3</c:f>
              <c:numCache>
                <c:formatCode>0.0</c:formatCode>
                <c:ptCount val="5"/>
                <c:pt idx="0">
                  <c:v>61.556454829165489</c:v>
                </c:pt>
                <c:pt idx="1">
                  <c:v>61.701944991544941</c:v>
                </c:pt>
                <c:pt idx="2">
                  <c:v>62.148514374977445</c:v>
                </c:pt>
                <c:pt idx="3">
                  <c:v>59.552131540883991</c:v>
                </c:pt>
                <c:pt idx="4">
                  <c:v>60.730440955310719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5B-4981-88FF-3CF60CA6DAC4}"/>
            </c:ext>
          </c:extLst>
        </c:ser>
        <c:ser>
          <c:idx val="2"/>
          <c:order val="2"/>
          <c:tx>
            <c:strRef>
              <c:f>'Индикатори за ФС 30.6.2023 (2)'!$A$4:$C$4</c:f>
              <c:strCache>
                <c:ptCount val="3"/>
                <c:pt idx="2">
                  <c:v>Кредити на нефинансиски субјекти/БДП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'Индикатори за ФС 30.6.2023 (2)'!$D$4:$H$4</c:f>
              <c:numCache>
                <c:formatCode>0.0</c:formatCode>
                <c:ptCount val="5"/>
                <c:pt idx="0">
                  <c:v>54.640053499777089</c:v>
                </c:pt>
                <c:pt idx="1">
                  <c:v>54.093418194861798</c:v>
                </c:pt>
                <c:pt idx="2">
                  <c:v>53.161010969086085</c:v>
                </c:pt>
                <c:pt idx="3">
                  <c:v>50.924567876383406</c:v>
                </c:pt>
                <c:pt idx="4">
                  <c:v>51.246903843093705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5B-4981-88FF-3CF60CA6DA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6280592"/>
        <c:axId val="1307506976"/>
      </c:lineChart>
      <c:catAx>
        <c:axId val="127628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506976"/>
        <c:crosses val="autoZero"/>
        <c:auto val="1"/>
        <c:lblAlgn val="ctr"/>
        <c:lblOffset val="100"/>
        <c:noMultiLvlLbl val="0"/>
      </c:catAx>
      <c:valAx>
        <c:axId val="1307506976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2805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26334208223977E-2"/>
          <c:y val="0.77827865266841645"/>
          <c:w val="0.91090288713910772"/>
          <c:h val="0.19394356955380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01C-4171-8762-A971765DD6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01C-4171-8762-A971765DD6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01C-4171-8762-A971765DD64D}"/>
              </c:ext>
            </c:extLst>
          </c:dPt>
          <c:dLbls>
            <c:dLbl>
              <c:idx val="0"/>
              <c:layout>
                <c:manualLayout>
                  <c:x val="-1.9200815957874945E-7"/>
                  <c:y val="-4.192283625384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dirty="0"/>
                      <a:t>ликвидна актива</a:t>
                    </a:r>
                    <a:r>
                      <a:rPr lang="mk-MK" sz="800" baseline="0" dirty="0"/>
                      <a:t>
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54108821008454"/>
                      <c:h val="0.26499508014822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01C-4171-8762-A971765DD64D}"/>
                </c:ext>
              </c:extLst>
            </c:dLbl>
            <c:dLbl>
              <c:idx val="1"/>
              <c:layout>
                <c:manualLayout>
                  <c:x val="2.2336693220115073E-2"/>
                  <c:y val="-8.4038744705053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466686-F041-405C-89C2-35F8DC4472E2}" type="CATEGORYNAME">
                      <a:rPr lang="mk-MK" sz="800"/>
                      <a:pPr>
                        <a:defRPr sz="800"/>
                      </a:pPr>
                      <a:t>[CATEGORY NAME]</a:t>
                    </a:fld>
                    <a:r>
                      <a:rPr lang="mk-MK" sz="800" baseline="0" dirty="0"/>
                      <a:t>
62%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3988792867742"/>
                      <c:h val="0.16058760631570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1C-4171-8762-A971765DD64D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fld id="{747F1DA3-CD67-411D-B379-6A3C2B2903FD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1C-4171-8762-A971765DD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1C-4171-8762-A971765DD6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4934615843237E-2"/>
          <c:y val="0.35160346847611756"/>
          <c:w val="0.93690130768313529"/>
          <c:h val="0.375998024305385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Sheet1!$A$5</c:f>
              <c:strCache>
                <c:ptCount val="1"/>
                <c:pt idx="0">
                  <c:v>Стапката на покриеност со ликвидност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6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Sheet1!$B$5:$F$5</c:f>
              <c:numCache>
                <c:formatCode>0.00%</c:formatCode>
                <c:ptCount val="5"/>
                <c:pt idx="0">
                  <c:v>2.4740000000000002</c:v>
                </c:pt>
                <c:pt idx="1">
                  <c:v>2.589</c:v>
                </c:pt>
                <c:pt idx="2">
                  <c:v>2.738</c:v>
                </c:pt>
                <c:pt idx="3">
                  <c:v>2.6953</c:v>
                </c:pt>
                <c:pt idx="4" formatCode="0.0%">
                  <c:v>2.7530000000000001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F-40F8-9F81-762B1BCC8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Sheet1!$A$6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Sheet1!$B$6:$F$6</c:f>
              <c:numCache>
                <c:formatCode>0.00%</c:formatCode>
                <c:ptCount val="5"/>
                <c:pt idx="0">
                  <c:v>1.6432</c:v>
                </c:pt>
                <c:pt idx="1">
                  <c:v>1.6198999999999999</c:v>
                </c:pt>
                <c:pt idx="2">
                  <c:v>1.6132</c:v>
                </c:pt>
                <c:pt idx="3">
                  <c:v>1.6127</c:v>
                </c:pt>
                <c:pt idx="4">
                  <c:v>1.58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F-40F8-9F81-762B1BCC8B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3894765654076424E-2"/>
          <c:y val="0.82705228379596996"/>
          <c:w val="0.93610523434592352"/>
          <c:h val="0.17294771620403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Ликвидни средства/Актива</a:t>
            </a:r>
          </a:p>
          <a:p>
            <a:pPr algn="r">
              <a:defRPr sz="1100">
                <a:latin typeface="+mn-lt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Кредити/Актива</a:t>
            </a:r>
          </a:p>
        </c:rich>
      </c:tx>
      <c:layout>
        <c:manualLayout>
          <c:xMode val="edge"/>
          <c:yMode val="edge"/>
          <c:x val="0.59893744531933513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7825896762903"/>
          <c:y val="0.17171296296296298"/>
          <c:w val="0.87232174103237092"/>
          <c:h val="0.614984324876057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Sheet1!$A$59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Sheet1!$B$58:$F$58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Sheet1!$B$59:$F$59</c:f>
              <c:numCache>
                <c:formatCode>0%</c:formatCode>
                <c:ptCount val="5"/>
                <c:pt idx="0">
                  <c:v>0.28770000000000001</c:v>
                </c:pt>
                <c:pt idx="1">
                  <c:v>0.28820000000000001</c:v>
                </c:pt>
                <c:pt idx="2">
                  <c:v>0.3004</c:v>
                </c:pt>
                <c:pt idx="3">
                  <c:v>0.29120000000000001</c:v>
                </c:pt>
                <c:pt idx="4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E-49C1-9335-2E638C0CDAB8}"/>
            </c:ext>
          </c:extLst>
        </c:ser>
        <c:ser>
          <c:idx val="1"/>
          <c:order val="1"/>
          <c:tx>
            <c:strRef>
              <c:f>Sheet1!$A$60</c:f>
              <c:strCache>
                <c:ptCount val="1"/>
                <c:pt idx="0">
                  <c:v>Кредити/Актива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Sheet1!$B$58:$F$58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Sheet1!$B$60:$F$60</c:f>
              <c:numCache>
                <c:formatCode>0%</c:formatCode>
                <c:ptCount val="5"/>
                <c:pt idx="0">
                  <c:v>0.62810410215155632</c:v>
                </c:pt>
                <c:pt idx="1">
                  <c:v>0.62638606570347022</c:v>
                </c:pt>
                <c:pt idx="2">
                  <c:v>0.61749201686505761</c:v>
                </c:pt>
                <c:pt idx="3">
                  <c:v>0.62011401309603353</c:v>
                </c:pt>
                <c:pt idx="4">
                  <c:v>0.61541630716730744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EE-49C1-9335-2E638C0CDA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3561055"/>
        <c:axId val="995745967"/>
      </c:barChart>
      <c:catAx>
        <c:axId val="184356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745967"/>
        <c:crosses val="autoZero"/>
        <c:auto val="1"/>
        <c:lblAlgn val="ctr"/>
        <c:lblOffset val="100"/>
        <c:noMultiLvlLbl val="0"/>
      </c:catAx>
      <c:valAx>
        <c:axId val="9957459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3561055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1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1772529"/>
            <a:ext cx="9162757" cy="3544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Макроекономски показатели </a:t>
            </a:r>
            <a:r>
              <a:rPr lang="mk-MK" sz="2400" b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и </a:t>
            </a:r>
            <a:br>
              <a:rPr lang="mk-MK" sz="2400" b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БАНКАРСКИ СИСТЕМ НА РЕПУБЛИКА СЕВЕРНА МАКЕДОНИЈА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со состојба на 30</a:t>
            </a:r>
            <a:r>
              <a:rPr lang="en-US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mk-MK" sz="1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јуни</a:t>
            </a:r>
            <a:r>
              <a:rPr lang="mk-MK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2023 година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ivera\Desktop\Logo MBA\logo MBA final-01.jpg">
            <a:extLst>
              <a:ext uri="{FF2B5EF4-FFF2-40B4-BE49-F238E27FC236}">
                <a16:creationId xmlns:a16="http://schemas.microsoft.com/office/drawing/2014/main" id="{57EAFA9C-578C-41EC-A064-96E29F2E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04765"/>
            <a:ext cx="2515106" cy="15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4260" y="3447608"/>
            <a:ext cx="7641269" cy="1866514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Банкарскиот сектор бележи стабилни стапки на профитабилност изразени преку стапките на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активата 2,15%, со годишен пораст од 0,4пп, или пад од (-0,1) пп 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0.65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капиталот 17,05%, со годишен пораст од 2,8 пп, или пад од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(</a:t>
            </a:r>
            <a:r>
              <a:rPr lang="mk-MK" sz="1100" dirty="0">
                <a:solidFill>
                  <a:schemeClr val="bg1"/>
                </a:solidFill>
              </a:rPr>
              <a:t>-0,5</a:t>
            </a:r>
            <a:r>
              <a:rPr lang="en-GB" sz="1100" dirty="0">
                <a:solidFill>
                  <a:schemeClr val="bg1"/>
                </a:solidFill>
              </a:rPr>
              <a:t>)</a:t>
            </a:r>
            <a:r>
              <a:rPr lang="mk-MK" sz="1100" dirty="0">
                <a:solidFill>
                  <a:schemeClr val="bg1"/>
                </a:solidFill>
              </a:rPr>
              <a:t> пп  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10.04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Од вкупните редовни приходи 43,69% служат за покривање на оперативните трошоци на Банките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Најголемиот дел од вкупнитее приходи 70,15% претставуваат каматните приходи</a:t>
            </a:r>
            <a:endParaRPr lang="en-GB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900" dirty="0">
                <a:solidFill>
                  <a:srgbClr val="002060"/>
                </a:solidFill>
              </a:rPr>
              <a:t>Извор</a:t>
            </a:r>
            <a:r>
              <a:rPr lang="en-GB" sz="900" dirty="0">
                <a:solidFill>
                  <a:srgbClr val="002060"/>
                </a:solidFill>
              </a:rPr>
              <a:t>: </a:t>
            </a:r>
            <a:r>
              <a:rPr lang="mk-MK" sz="9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95" y="2273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53424"/>
              </p:ext>
            </p:extLst>
          </p:nvPr>
        </p:nvGraphicFramePr>
        <p:xfrm>
          <a:off x="225083" y="5456311"/>
          <a:ext cx="7169834" cy="1245055"/>
        </p:xfrm>
        <a:graphic>
          <a:graphicData uri="http://schemas.openxmlformats.org/drawingml/2006/table">
            <a:tbl>
              <a:tblPr/>
              <a:tblGrid>
                <a:gridCol w="3342848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359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688662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884728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228772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профитабилност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просечната актива (ROAA)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просечниот капитал (ROAE)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32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Оперативни трошоци / Вкупни редовни приходи (Cost-to-income)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Нето каматен приход / Вкупни редовни приходи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80B1CFB4-88EF-CF6E-F1A2-BB997B64AF72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AFDA6D-36C6-5902-D022-70FCE4B9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Показатели за профитабилност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C7047BA-3706-1BD2-687F-8D346C283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701406"/>
              </p:ext>
            </p:extLst>
          </p:nvPr>
        </p:nvGraphicFramePr>
        <p:xfrm>
          <a:off x="7625366" y="40181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C2675F-767E-94E0-BCF1-6E7278F9F11F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BAF6C8-DF34-6ACA-A64D-CBE4CE543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49552"/>
              </p:ext>
            </p:extLst>
          </p:nvPr>
        </p:nvGraphicFramePr>
        <p:xfrm>
          <a:off x="3878825" y="799690"/>
          <a:ext cx="3926705" cy="230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091059B-1C73-9FF5-A1B2-D14E7F15D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16988"/>
              </p:ext>
            </p:extLst>
          </p:nvPr>
        </p:nvGraphicFramePr>
        <p:xfrm>
          <a:off x="7874356" y="799689"/>
          <a:ext cx="4203778" cy="232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18EAE9-B0C9-A4FA-832C-2954C2885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550286"/>
              </p:ext>
            </p:extLst>
          </p:nvPr>
        </p:nvGraphicFramePr>
        <p:xfrm>
          <a:off x="61022" y="799688"/>
          <a:ext cx="3783390" cy="230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97D0F82-9875-89CD-486F-7A23BF85F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9647"/>
              </p:ext>
            </p:extLst>
          </p:nvPr>
        </p:nvGraphicFramePr>
        <p:xfrm>
          <a:off x="7874355" y="3558070"/>
          <a:ext cx="4212647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1416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4582" y="551883"/>
            <a:ext cx="4588870" cy="6238116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900" b="1" dirty="0">
                <a:solidFill>
                  <a:srgbClr val="002060"/>
                </a:solidFill>
              </a:rPr>
              <a:t>Кредитен рејтинг</a:t>
            </a:r>
            <a:endParaRPr lang="ru-RU" sz="9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Агенцијата за кредитни рејтинзи </a:t>
            </a:r>
            <a:r>
              <a:rPr lang="en-GB" sz="900" dirty="0">
                <a:solidFill>
                  <a:srgbClr val="002060"/>
                </a:solidFill>
              </a:rPr>
              <a:t>Fitch</a:t>
            </a:r>
            <a:r>
              <a:rPr lang="mk-MK" sz="9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со оценка ББ</a:t>
            </a:r>
            <a:r>
              <a:rPr lang="en-GB" sz="900" dirty="0">
                <a:solidFill>
                  <a:srgbClr val="002060"/>
                </a:solidFill>
              </a:rPr>
              <a:t>+</a:t>
            </a:r>
            <a:r>
              <a:rPr lang="ru-RU" sz="900" dirty="0">
                <a:solidFill>
                  <a:srgbClr val="002060"/>
                </a:solidFill>
              </a:rPr>
              <a:t> со стабилен изглед, го потврди кредитниот рејтинг на РС Македонија</a:t>
            </a:r>
            <a:r>
              <a:rPr lang="mk-MK" sz="900" dirty="0">
                <a:solidFill>
                  <a:srgbClr val="002060"/>
                </a:solidFill>
              </a:rPr>
              <a:t>, истиот е</a:t>
            </a:r>
            <a:r>
              <a:rPr lang="ru-RU" sz="900" dirty="0">
                <a:solidFill>
                  <a:srgbClr val="002060"/>
                </a:solidFill>
              </a:rPr>
              <a:t> резултат на </a:t>
            </a:r>
            <a:r>
              <a:rPr lang="en-US" sz="9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спроведувањето добри политики на владеење</a:t>
            </a:r>
            <a:r>
              <a:rPr lang="mk-MK" sz="9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rgbClr val="002060"/>
                </a:solidFill>
              </a:rPr>
              <a:t>ста</a:t>
            </a:r>
            <a:r>
              <a:rPr lang="mk-MK" sz="900" dirty="0">
                <a:solidFill>
                  <a:srgbClr val="002060"/>
                </a:solidFill>
              </a:rPr>
              <a:t>билен</a:t>
            </a:r>
            <a:r>
              <a:rPr lang="ru-RU" sz="900" dirty="0">
                <a:solidFill>
                  <a:srgbClr val="002060"/>
                </a:solidFill>
              </a:rPr>
              <a:t> банкарски систем, стабилноста на домашната валута и зголемените девизни резерви</a:t>
            </a:r>
            <a:endParaRPr lang="en-GB" sz="900" dirty="0">
              <a:solidFill>
                <a:srgbClr val="002060"/>
              </a:solidFill>
            </a:endParaRPr>
          </a:p>
          <a:p>
            <a:pPr algn="just"/>
            <a:r>
              <a:rPr lang="mk-MK" sz="900" dirty="0">
                <a:solidFill>
                  <a:srgbClr val="002060"/>
                </a:solidFill>
              </a:rPr>
              <a:t>(</a:t>
            </a:r>
            <a:r>
              <a:rPr lang="ru-RU" sz="900" dirty="0">
                <a:solidFill>
                  <a:srgbClr val="002060"/>
                </a:solidFill>
              </a:rPr>
              <a:t>потврден и во извештајот објавен на  </a:t>
            </a:r>
            <a:r>
              <a:rPr lang="en-GB" sz="900" dirty="0">
                <a:solidFill>
                  <a:srgbClr val="002060"/>
                </a:solidFill>
              </a:rPr>
              <a:t>7 </a:t>
            </a:r>
            <a:r>
              <a:rPr lang="mk-MK" sz="900" dirty="0">
                <a:solidFill>
                  <a:srgbClr val="002060"/>
                </a:solidFill>
              </a:rPr>
              <a:t>Октомври, </a:t>
            </a:r>
            <a:r>
              <a:rPr lang="en-GB" sz="900" dirty="0">
                <a:solidFill>
                  <a:srgbClr val="002060"/>
                </a:solidFill>
              </a:rPr>
              <a:t>Fitch ratings</a:t>
            </a:r>
            <a:r>
              <a:rPr lang="mk-MK" sz="900" dirty="0">
                <a:solidFill>
                  <a:srgbClr val="002060"/>
                </a:solidFill>
              </a:rPr>
              <a:t>)</a:t>
            </a:r>
            <a:endParaRPr lang="ru-RU" sz="900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Индекс на индустриско производство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US" sz="900" b="0" i="0" dirty="0">
                <a:solidFill>
                  <a:srgbClr val="002060"/>
                </a:solidFill>
                <a:effectLst/>
              </a:rPr>
              <a:t>10</a:t>
            </a:r>
            <a:r>
              <a:rPr lang="mk-MK" sz="900" b="0" i="0" dirty="0">
                <a:solidFill>
                  <a:srgbClr val="002060"/>
                </a:solidFill>
                <a:effectLst/>
              </a:rPr>
              <a:t>1,5</a:t>
            </a:r>
            <a:r>
              <a:rPr lang="ru-RU" sz="900" i="0" dirty="0">
                <a:solidFill>
                  <a:srgbClr val="002060"/>
                </a:solidFill>
                <a:effectLst/>
              </a:rPr>
              <a:t> годишно</a:t>
            </a: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Надворешно трговска размена</a:t>
            </a:r>
            <a:endParaRPr lang="mk-MK" sz="9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увоз </a:t>
            </a:r>
            <a:r>
              <a:rPr lang="en-US" sz="900" b="0" i="0" u="none" strike="noStrike" dirty="0">
                <a:solidFill>
                  <a:srgbClr val="002060"/>
                </a:solidFill>
                <a:effectLst/>
                <a:latin typeface="+mn-lt"/>
              </a:rPr>
              <a:t>2,778.1</a:t>
            </a:r>
            <a:r>
              <a:rPr lang="ru-RU" sz="900" dirty="0">
                <a:solidFill>
                  <a:srgbClr val="002060"/>
                </a:solidFill>
              </a:rPr>
              <a:t>милиони </a:t>
            </a:r>
            <a:r>
              <a:rPr lang="mk-MK" sz="900" dirty="0">
                <a:solidFill>
                  <a:srgbClr val="002060"/>
                </a:solidFill>
              </a:rPr>
              <a:t>евра</a:t>
            </a:r>
            <a:endParaRPr lang="ru-RU" sz="9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извоз </a:t>
            </a:r>
            <a:r>
              <a:rPr lang="en-US" sz="900" b="0" i="0" dirty="0">
                <a:solidFill>
                  <a:srgbClr val="002060"/>
                </a:solidFill>
                <a:effectLst/>
              </a:rPr>
              <a:t> </a:t>
            </a:r>
            <a:r>
              <a:rPr lang="mk-MK" sz="900" dirty="0">
                <a:solidFill>
                  <a:srgbClr val="002060"/>
                </a:solidFill>
              </a:rPr>
              <a:t>2,125.6</a:t>
            </a:r>
            <a:r>
              <a:rPr lang="mk-MK" sz="900" b="0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милиони </a:t>
            </a:r>
            <a:r>
              <a:rPr lang="mk-MK" sz="900" dirty="0">
                <a:solidFill>
                  <a:srgbClr val="002060"/>
                </a:solidFill>
              </a:rPr>
              <a:t>евра</a:t>
            </a:r>
            <a:endParaRPr lang="ru-RU" sz="900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Бруто домашен производ</a:t>
            </a:r>
            <a:endParaRPr lang="en-GB" sz="900" b="1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пораст </a:t>
            </a:r>
            <a:r>
              <a:rPr lang="mk-MK" sz="900" dirty="0">
                <a:solidFill>
                  <a:srgbClr val="002060"/>
                </a:solidFill>
              </a:rPr>
              <a:t>1</a:t>
            </a:r>
            <a:r>
              <a:rPr lang="en-GB" sz="900" dirty="0">
                <a:solidFill>
                  <a:srgbClr val="002060"/>
                </a:solidFill>
              </a:rPr>
              <a:t>.1% </a:t>
            </a:r>
            <a:endParaRPr lang="mk-MK" sz="900" dirty="0">
              <a:solidFill>
                <a:srgbClr val="002060"/>
              </a:solidFill>
            </a:endParaRP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Инфлација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rgbClr val="002060"/>
                </a:solidFill>
              </a:rPr>
              <a:t>13,6</a:t>
            </a:r>
            <a:r>
              <a:rPr lang="en-GB" sz="900" dirty="0">
                <a:solidFill>
                  <a:srgbClr val="002060"/>
                </a:solidFill>
              </a:rPr>
              <a:t>%</a:t>
            </a:r>
            <a:r>
              <a:rPr lang="mk-MK" sz="900" dirty="0">
                <a:solidFill>
                  <a:srgbClr val="002060"/>
                </a:solidFill>
              </a:rPr>
              <a:t> </a:t>
            </a:r>
            <a:endParaRPr lang="ru-RU" sz="900" dirty="0">
              <a:solidFill>
                <a:srgbClr val="002060"/>
              </a:solidFill>
            </a:endParaRP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Девизни резерви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4.189,7 милиони евра.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srgbClr val="002060"/>
                </a:solidFill>
              </a:rPr>
              <a:t>Основна каматна стапка</a:t>
            </a:r>
            <a:endParaRPr lang="mk-MK" sz="900" b="1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Во текот на овој квартал од годината, Народната банка ја промени поставеноста на монетарната политика, при што основната каматна стапка на благајнички записи изнесува 6%, а </a:t>
            </a:r>
            <a:r>
              <a:rPr lang="mk-MK" sz="900" dirty="0">
                <a:solidFill>
                  <a:srgbClr val="002060"/>
                </a:solidFill>
              </a:rPr>
              <a:t>р</a:t>
            </a:r>
            <a:r>
              <a:rPr lang="ru-RU" sz="900" dirty="0">
                <a:solidFill>
                  <a:srgbClr val="002060"/>
                </a:solidFill>
              </a:rPr>
              <a:t>еферентна стапка за пресметување на стапката на казнената камата е на исто ниво од 4,75%</a:t>
            </a: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Стапки на задолжителната резерва на банки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Нема промени овој квартал во поставеноста на монетарната политика во делот на пресметката на обврски во странска валута е 19%,  обврската во домашна валута во валутна клаузула остана исто непроменета и истата изнесува 50%</a:t>
            </a: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Пазар на труд</a:t>
            </a:r>
            <a:endParaRPr lang="en-GB" sz="9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rgbClr val="002060"/>
                </a:solidFill>
              </a:rPr>
              <a:t>Стапка на невработеност </a:t>
            </a:r>
            <a:r>
              <a:rPr lang="en-GB" sz="900" dirty="0">
                <a:solidFill>
                  <a:srgbClr val="002060"/>
                </a:solidFill>
              </a:rPr>
              <a:t>1</a:t>
            </a:r>
            <a:r>
              <a:rPr lang="mk-MK" sz="900" dirty="0">
                <a:solidFill>
                  <a:srgbClr val="002060"/>
                </a:solidFill>
              </a:rPr>
              <a:t>3,1%</a:t>
            </a:r>
            <a:endParaRPr lang="ru-RU" sz="900" b="1" dirty="0">
              <a:solidFill>
                <a:srgbClr val="002060"/>
              </a:solidFill>
            </a:endParaRPr>
          </a:p>
          <a:p>
            <a:pPr algn="just"/>
            <a:endParaRPr lang="en-GB" sz="900" dirty="0">
              <a:solidFill>
                <a:srgbClr val="002060"/>
              </a:solidFill>
            </a:endParaRPr>
          </a:p>
          <a:p>
            <a:pPr algn="just"/>
            <a:r>
              <a:rPr lang="ru-RU" sz="900" dirty="0">
                <a:solidFill>
                  <a:srgbClr val="002060"/>
                </a:solidFill>
              </a:rPr>
              <a:t>Извор: НБРМ Основни економски показатели на РС МАКЕДОНИЈА</a:t>
            </a:r>
            <a:endParaRPr lang="mk-MK" sz="900" dirty="0">
              <a:solidFill>
                <a:srgbClr val="00206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87260" y="68001"/>
            <a:ext cx="11999742" cy="520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Макроекономски показатели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0134" y="2817628"/>
            <a:ext cx="7149961" cy="2596174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8362122" y="5659168"/>
            <a:ext cx="36652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400" dirty="0">
                <a:solidFill>
                  <a:srgbClr val="002060"/>
                </a:solidFill>
              </a:rPr>
              <a:t>Кредитен рејтинг на државата  </a:t>
            </a: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‘BB</a:t>
            </a:r>
            <a:r>
              <a:rPr lang="mk-MK" sz="1400" dirty="0">
                <a:solidFill>
                  <a:srgbClr val="002060"/>
                </a:solidFill>
              </a:rPr>
              <a:t>+</a:t>
            </a:r>
            <a:r>
              <a:rPr lang="en-GB" sz="1400" dirty="0">
                <a:solidFill>
                  <a:srgbClr val="002060"/>
                </a:solidFill>
              </a:rPr>
              <a:t>' Ratings Affirmed; Outlook Stable</a:t>
            </a:r>
          </a:p>
          <a:p>
            <a:pPr algn="r"/>
            <a:r>
              <a:rPr lang="en-GB" sz="1400" b="1" dirty="0">
                <a:solidFill>
                  <a:srgbClr val="002060"/>
                </a:solidFill>
              </a:rPr>
              <a:t>Fitch, Credit rating agency</a:t>
            </a:r>
          </a:p>
          <a:p>
            <a:pPr algn="r"/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ru-RU" sz="1000" b="1" dirty="0">
                <a:solidFill>
                  <a:srgbClr val="002060"/>
                </a:solidFill>
              </a:rPr>
              <a:t>Извор: </a:t>
            </a:r>
            <a:r>
              <a:rPr lang="en-GB" sz="1000" b="1" dirty="0">
                <a:solidFill>
                  <a:srgbClr val="002060"/>
                </a:solidFill>
              </a:rPr>
              <a:t>www.fitchrating.com </a:t>
            </a:r>
            <a:endParaRPr lang="mk-MK" sz="1000" b="1" dirty="0">
              <a:solidFill>
                <a:srgbClr val="002060"/>
              </a:solidFill>
            </a:endParaRPr>
          </a:p>
          <a:p>
            <a:pPr algn="r"/>
            <a:r>
              <a:rPr lang="en-GB" sz="1000" b="1" dirty="0">
                <a:solidFill>
                  <a:srgbClr val="002060"/>
                </a:solidFill>
              </a:rPr>
              <a:t>(Rating Report Republic of North Macedonia │ April </a:t>
            </a:r>
            <a:r>
              <a:rPr lang="mk-MK" sz="1000" b="1" dirty="0">
                <a:solidFill>
                  <a:srgbClr val="002060"/>
                </a:solidFill>
              </a:rPr>
              <a:t>15</a:t>
            </a:r>
            <a:r>
              <a:rPr lang="en-GB" sz="1000" b="1" dirty="0">
                <a:solidFill>
                  <a:srgbClr val="002060"/>
                </a:solidFill>
              </a:rPr>
              <a:t>, 2023)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243FA10-4288-DED2-4DB7-3BADE104AB8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6BD9F-BB79-5496-B354-CE432B399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18522"/>
              </p:ext>
            </p:extLst>
          </p:nvPr>
        </p:nvGraphicFramePr>
        <p:xfrm>
          <a:off x="4830774" y="2853586"/>
          <a:ext cx="7083320" cy="2560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7075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564348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828509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696427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696427">
                  <a:extLst>
                    <a:ext uri="{9D8B030D-6E8A-4147-A177-3AD203B41FA5}">
                      <a16:colId xmlns:a16="http://schemas.microsoft.com/office/drawing/2014/main" val="2704362931"/>
                    </a:ext>
                  </a:extLst>
                </a:gridCol>
                <a:gridCol w="660534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</a:tblGrid>
              <a:tr h="182373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Клучни е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кономски показатели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023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023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823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823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Индекс на обемот на индустриското производство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187638743"/>
                  </a:ext>
                </a:extLst>
              </a:tr>
              <a:tr h="183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Увоз на стоки (</a:t>
                      </a:r>
                      <a:r>
                        <a:rPr lang="en-US" sz="1100" b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7,599.4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9,648.1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12,125.2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2,759.6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2,778.1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835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Извоз на стоки (</a:t>
                      </a:r>
                      <a:r>
                        <a:rPr lang="en-US" sz="1100" b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</a:t>
                      </a:r>
                      <a:r>
                        <a:rPr lang="ru-RU" sz="1100" b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5,781.1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6,969.8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8,299.6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2,125.6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82373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Реален раст на БДП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183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Буџетски биланс (салдо на цент</a:t>
                      </a:r>
                      <a:r>
                        <a:rPr lang="en-GB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буџет и фондови, % од БДП)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82373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Инфлација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CPI%)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13,6                     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83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Тековна сметка на билансот на плаќања (EUR'm)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29,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83539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Бруто надворешен долг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8.536,1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9.576,6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10,790.0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11059.7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11397.3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82373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Девизни резерви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3.359,87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3.643,28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3.862,86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4.159,2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4.189,7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83539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Директни инвестиции - нето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82373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невработеност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823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8A17111-523F-BCDA-4491-1954D06E2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969767"/>
              </p:ext>
            </p:extLst>
          </p:nvPr>
        </p:nvGraphicFramePr>
        <p:xfrm>
          <a:off x="4800134" y="5642512"/>
          <a:ext cx="3819430" cy="110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82B0DE-86CE-B084-EABB-201F2B3E3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83298"/>
              </p:ext>
            </p:extLst>
          </p:nvPr>
        </p:nvGraphicFramePr>
        <p:xfrm>
          <a:off x="4830774" y="67999"/>
          <a:ext cx="7083320" cy="259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br>
              <a:rPr lang="mk-MK" sz="1400" b="1" dirty="0">
                <a:solidFill>
                  <a:srgbClr val="FF0909"/>
                </a:solidFill>
                <a:latin typeface="+mn-lt"/>
                <a:cs typeface="Aldhabi" panose="020B0604020202020204" pitchFamily="2" charset="-78"/>
              </a:rPr>
            </a:br>
            <a:endParaRPr lang="en-US" sz="1400" b="1" dirty="0">
              <a:solidFill>
                <a:srgbClr val="FF0909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04996" y="4399782"/>
            <a:ext cx="7962758" cy="2336847"/>
          </a:xfrm>
          <a:prstGeom prst="roundRect">
            <a:avLst>
              <a:gd name="adj" fmla="val 2074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Банкарскиот сектор се состои од 13 банки, </a:t>
            </a:r>
            <a:r>
              <a:rPr lang="en-US" sz="1000" dirty="0">
                <a:solidFill>
                  <a:srgbClr val="002060"/>
                </a:solidFill>
              </a:rPr>
              <a:t>5 </a:t>
            </a:r>
            <a:r>
              <a:rPr lang="mk-MK" sz="1000" dirty="0">
                <a:solidFill>
                  <a:srgbClr val="002060"/>
                </a:solidFill>
              </a:rPr>
              <a:t>големи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567,578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 мил.денари</a:t>
            </a:r>
            <a:r>
              <a:rPr lang="en-US" sz="1000" dirty="0">
                <a:solidFill>
                  <a:srgbClr val="002060"/>
                </a:solidFill>
              </a:rPr>
              <a:t>) 8</a:t>
            </a:r>
            <a:r>
              <a:rPr lang="mk-MK" sz="1000" dirty="0">
                <a:solidFill>
                  <a:srgbClr val="002060"/>
                </a:solidFill>
              </a:rPr>
              <a:t>1 </a:t>
            </a:r>
            <a:r>
              <a:rPr lang="en-US" sz="1000" dirty="0">
                <a:solidFill>
                  <a:srgbClr val="002060"/>
                </a:solidFill>
              </a:rPr>
              <a:t>% </a:t>
            </a:r>
            <a:r>
              <a:rPr lang="mk-MK" sz="1000" dirty="0">
                <a:solidFill>
                  <a:srgbClr val="002060"/>
                </a:solidFill>
              </a:rPr>
              <a:t>учество во вкупната актива</a:t>
            </a:r>
            <a:r>
              <a:rPr lang="en-US" sz="1000" dirty="0">
                <a:solidFill>
                  <a:srgbClr val="002060"/>
                </a:solidFill>
              </a:rPr>
              <a:t>,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3 </a:t>
            </a:r>
            <a:r>
              <a:rPr lang="mk-MK" sz="1000" dirty="0">
                <a:solidFill>
                  <a:srgbClr val="002060"/>
                </a:solidFill>
              </a:rPr>
              <a:t>средни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87,015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 мил.денари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2 % учество</a:t>
            </a:r>
            <a:r>
              <a:rPr lang="en-US" sz="1000" dirty="0">
                <a:solidFill>
                  <a:srgbClr val="002060"/>
                </a:solidFill>
              </a:rPr>
              <a:t>, 5</a:t>
            </a:r>
            <a:r>
              <a:rPr lang="mk-MK" sz="1000" dirty="0">
                <a:solidFill>
                  <a:srgbClr val="002060"/>
                </a:solidFill>
              </a:rPr>
              <a:t> мали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44,467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мил. денари</a:t>
            </a:r>
            <a:r>
              <a:rPr lang="en-US" sz="1000" dirty="0">
                <a:solidFill>
                  <a:srgbClr val="002060"/>
                </a:solidFill>
              </a:rPr>
              <a:t>) 6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% </a:t>
            </a:r>
            <a:r>
              <a:rPr lang="mk-MK" sz="1000" dirty="0">
                <a:solidFill>
                  <a:srgbClr val="002060"/>
                </a:solidFill>
              </a:rPr>
              <a:t>учество и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штедилници.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endParaRPr lang="mk-MK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 актива на ниво на банкарски систем 699,060 мил.денари бележи годишен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пораст од 8,6% и 3,4% на квартална основа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и истиот е поддржан со растот на депозитната база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11,9% на годишно ниво односно 4% на квартална основа и капиталната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позиција на банките со годишен пораст од 12,6%  или 2% квартално. Кредитите бележат годишен пораст од 6,4% и квартално 2,6%.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Учество на странски капитал во сопственичката структура 77,</a:t>
            </a:r>
            <a:r>
              <a:rPr lang="en-GB" sz="1000" dirty="0">
                <a:solidFill>
                  <a:srgbClr val="002060"/>
                </a:solidFill>
              </a:rPr>
              <a:t>61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Нивото на финансиска интермедијација</a:t>
            </a:r>
            <a:r>
              <a:rPr lang="en-GB" sz="1000" dirty="0">
                <a:solidFill>
                  <a:srgbClr val="002060"/>
                </a:solidFill>
              </a:rPr>
              <a:t>: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</a:p>
          <a:p>
            <a:pPr lvl="1" algn="just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Вкупната актива 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на банкарскиот систем</a:t>
            </a:r>
            <a:r>
              <a:rPr lang="en-US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83,3% што укажува на доминантната позиција на банките во финансискиот.систем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Депозити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60,7%</a:t>
            </a:r>
            <a:endParaRPr lang="en-US" sz="1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Кредити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51,2 %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mk-MK" sz="800" b="1" dirty="0">
                <a:solidFill>
                  <a:srgbClr val="002060"/>
                </a:solidFill>
                <a:cs typeface="Arial" panose="020B0604020202020204" pitchFamily="34" charset="0"/>
              </a:rPr>
              <a:t>	Извор Народна Банка,Отсек за финансискастабилност, 	</a:t>
            </a:r>
            <a:r>
              <a:rPr lang="ru-RU" sz="800" b="1" dirty="0">
                <a:solidFill>
                  <a:srgbClr val="002060"/>
                </a:solidFill>
                <a:cs typeface="Arial" panose="020B0604020202020204" pitchFamily="34" charset="0"/>
              </a:rPr>
              <a:t>Последна ревизија на податоците на БДП 	(по тековни цени): 11.9.2023 година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08" y="69726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73667"/>
              </p:ext>
            </p:extLst>
          </p:nvPr>
        </p:nvGraphicFramePr>
        <p:xfrm>
          <a:off x="104996" y="799689"/>
          <a:ext cx="7809551" cy="1597351"/>
        </p:xfrm>
        <a:graphic>
          <a:graphicData uri="http://schemas.openxmlformats.org/drawingml/2006/table">
            <a:tbl>
              <a:tblPr/>
              <a:tblGrid>
                <a:gridCol w="1458225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37261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050807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26516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773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0463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Вкупна Актива на банкарскиот сектор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05370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7879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1031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FE58E6-57D2-361A-87CE-2819D5ACF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685810"/>
              </p:ext>
            </p:extLst>
          </p:nvPr>
        </p:nvGraphicFramePr>
        <p:xfrm>
          <a:off x="8067754" y="911854"/>
          <a:ext cx="4249196" cy="311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DAF2B5-0AE0-A802-A63E-1EC18F240A50}"/>
              </a:ext>
            </a:extLst>
          </p:cNvPr>
          <p:cNvSpPr txBox="1"/>
          <p:nvPr/>
        </p:nvSpPr>
        <p:spPr>
          <a:xfrm>
            <a:off x="862188" y="2441173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127414-1A00-FA1D-50AD-84B1408A69C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66EFC-063B-3700-9B8A-1A959550FB9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33BD56-D935-5725-4EAE-9FBB71854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97181"/>
              </p:ext>
            </p:extLst>
          </p:nvPr>
        </p:nvGraphicFramePr>
        <p:xfrm>
          <a:off x="4124247" y="2366451"/>
          <a:ext cx="3768158" cy="206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07A5CF4-64E5-9D88-5DCD-AF9B41F89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429439"/>
              </p:ext>
            </p:extLst>
          </p:nvPr>
        </p:nvGraphicFramePr>
        <p:xfrm>
          <a:off x="104996" y="2608750"/>
          <a:ext cx="3910413" cy="16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2B0BA44-0523-A837-3D78-5ED8DB666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328322"/>
              </p:ext>
            </p:extLst>
          </p:nvPr>
        </p:nvGraphicFramePr>
        <p:xfrm>
          <a:off x="8176592" y="4380109"/>
          <a:ext cx="3910409" cy="235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257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4744" y="3227488"/>
            <a:ext cx="6897762" cy="3509143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bg1"/>
                </a:solidFill>
              </a:rPr>
              <a:t>Во структурата на вкупната актива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високоликвидната актива  учествува со 30%* додека пак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кредитите  учествуваат со 6</a:t>
            </a:r>
            <a:r>
              <a:rPr lang="en-GB" sz="1100" dirty="0">
                <a:solidFill>
                  <a:schemeClr val="bg1"/>
                </a:solidFill>
              </a:rPr>
              <a:t>2</a:t>
            </a:r>
            <a:r>
              <a:rPr lang="ru-RU" sz="1100" dirty="0">
                <a:solidFill>
                  <a:schemeClr val="bg1"/>
                </a:solidFill>
              </a:rPr>
              <a:t>%, остатокот од </a:t>
            </a:r>
            <a:r>
              <a:rPr lang="mk-MK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е останата актива.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bg1"/>
                </a:solidFill>
              </a:rPr>
              <a:t>Стабилното учество на ликвидните средства упатува на соодветно управување со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ликвидносниот ризик  од страна на банките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Стапката на покриеност со ликвидност на банкарскиот систем (англ. Liquidity Coverage Ratio)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изнесува 2</a:t>
            </a:r>
            <a:r>
              <a:rPr lang="en-GB" sz="1100" dirty="0">
                <a:solidFill>
                  <a:schemeClr val="bg1"/>
                </a:solidFill>
              </a:rPr>
              <a:t>75,3%</a:t>
            </a:r>
            <a:r>
              <a:rPr lang="ru-RU" sz="1100" dirty="0">
                <a:solidFill>
                  <a:schemeClr val="bg1"/>
                </a:solidFill>
              </a:rPr>
              <a:t>, што е 2,7 пати повисоко ниво од регулаторниот минимум (100%) и го потврдува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задоволителниот обем на ликвидност со кој располага македонскиот банкарски систем</a:t>
            </a:r>
            <a:r>
              <a:rPr lang="en-GB" sz="1100" dirty="0">
                <a:solidFill>
                  <a:schemeClr val="bg1"/>
                </a:solidFill>
              </a:rPr>
              <a:t>**</a:t>
            </a:r>
            <a:endParaRPr lang="mk-MK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/Крат.обврски 49%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актива/Депоз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население 60%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Кредити/Депозити 8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*Ликвидни средства  се паричните средства кај Народна банка, благајничките записи,  државни обврзници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r>
              <a:rPr lang="mk-MK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Ликвидносен показател согласно Базел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1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100" i="1" dirty="0">
                <a:solidFill>
                  <a:srgbClr val="00B0F0"/>
                </a:solidFill>
              </a:rPr>
              <a:t>)</a:t>
            </a:r>
            <a:endParaRPr lang="en-GB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B0F0"/>
                </a:solidFill>
              </a:rPr>
              <a:t>Извор</a:t>
            </a:r>
            <a:r>
              <a:rPr lang="en-GB" sz="1100" dirty="0">
                <a:solidFill>
                  <a:srgbClr val="00B0F0"/>
                </a:solidFill>
              </a:rPr>
              <a:t>: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ИЗВЕШТАЈ ЗА РИЗИЦИТЕ ВО БАНКАРСКИОТ СИСТЕМ НА РС МАКЕДОНИЈА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i="1" dirty="0">
                <a:solidFill>
                  <a:srgbClr val="00B0F0"/>
                </a:solidFill>
              </a:rPr>
              <a:t>(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  <a:endParaRPr lang="en-GB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rgbClr val="00B0F0"/>
                </a:solidFill>
              </a:rPr>
              <a:t>https://www.bankingsupervision.europa.eu/home/html/index.en.html</a:t>
            </a:r>
            <a:endParaRPr lang="ru-RU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95" y="24299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311951"/>
              </p:ext>
            </p:extLst>
          </p:nvPr>
        </p:nvGraphicFramePr>
        <p:xfrm>
          <a:off x="144744" y="664899"/>
          <a:ext cx="260405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C7E578DC-BBA2-D74B-B05D-C736313E322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62AB03-008F-2E9C-AA39-AADAFD2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4F8065-97B5-8777-0325-30DF5DD9C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779863"/>
              </p:ext>
            </p:extLst>
          </p:nvPr>
        </p:nvGraphicFramePr>
        <p:xfrm>
          <a:off x="2676937" y="460529"/>
          <a:ext cx="4427984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56DCEE-9BFF-9F57-3922-E6C4DB0DF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881620"/>
              </p:ext>
            </p:extLst>
          </p:nvPr>
        </p:nvGraphicFramePr>
        <p:xfrm>
          <a:off x="7248937" y="39934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9AA9AD-457A-28F9-C2FE-ED695B885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081893"/>
              </p:ext>
            </p:extLst>
          </p:nvPr>
        </p:nvGraphicFramePr>
        <p:xfrm>
          <a:off x="7248937" y="799688"/>
          <a:ext cx="4572000" cy="31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063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28" y="3993065"/>
            <a:ext cx="5830938" cy="274356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Во вкупниот износ на кр</a:t>
            </a:r>
            <a:r>
              <a:rPr lang="ru-RU" sz="1000" dirty="0">
                <a:solidFill>
                  <a:schemeClr val="bg1"/>
                </a:solidFill>
              </a:rPr>
              <a:t>едитите 4</a:t>
            </a:r>
            <a:r>
              <a:rPr lang="en-GB" sz="1000" dirty="0">
                <a:solidFill>
                  <a:schemeClr val="bg1"/>
                </a:solidFill>
              </a:rPr>
              <a:t>30</a:t>
            </a:r>
            <a:r>
              <a:rPr lang="ru-RU" sz="1000" dirty="0">
                <a:solidFill>
                  <a:schemeClr val="bg1"/>
                </a:solidFill>
              </a:rPr>
              <a:t>.</a:t>
            </a:r>
            <a:r>
              <a:rPr lang="en-GB" sz="1000" dirty="0">
                <a:solidFill>
                  <a:schemeClr val="bg1"/>
                </a:solidFill>
              </a:rPr>
              <a:t>2</a:t>
            </a:r>
            <a:r>
              <a:rPr lang="ru-RU" sz="1000" dirty="0">
                <a:solidFill>
                  <a:schemeClr val="bg1"/>
                </a:solidFill>
              </a:rPr>
              <a:t>1</a:t>
            </a:r>
            <a:r>
              <a:rPr lang="en-GB" sz="1000" dirty="0">
                <a:solidFill>
                  <a:schemeClr val="bg1"/>
                </a:solidFill>
              </a:rPr>
              <a:t>3</a:t>
            </a:r>
            <a:r>
              <a:rPr lang="ru-RU" sz="1000" dirty="0">
                <a:solidFill>
                  <a:schemeClr val="bg1"/>
                </a:solidFill>
              </a:rPr>
              <a:t>  милиони денари </a:t>
            </a:r>
            <a:r>
              <a:rPr lang="mk-MK" sz="1000" dirty="0">
                <a:solidFill>
                  <a:schemeClr val="bg1"/>
                </a:solidFill>
              </a:rPr>
              <a:t>преовладуваат кредитите на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домаќинствата со 51% со годишен пораст од 5,9% и </a:t>
            </a:r>
            <a:r>
              <a:rPr lang="en-GB" sz="1000" dirty="0">
                <a:solidFill>
                  <a:schemeClr val="bg1"/>
                </a:solidFill>
              </a:rPr>
              <a:t>2</a:t>
            </a:r>
            <a:r>
              <a:rPr lang="mk-MK" sz="1000" dirty="0">
                <a:solidFill>
                  <a:schemeClr val="bg1"/>
                </a:solidFill>
              </a:rPr>
              <a:t>,2% на квартална основа. </a:t>
            </a:r>
            <a:endParaRPr lang="ru-RU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Кај населението доминираат потрошувачките кредити и картичките со 6</a:t>
            </a:r>
            <a:r>
              <a:rPr lang="en-GB" sz="1000" dirty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со годишен пораст од </a:t>
            </a:r>
            <a:r>
              <a:rPr lang="en-GB" sz="1000" dirty="0">
                <a:solidFill>
                  <a:schemeClr val="bg1"/>
                </a:solidFill>
              </a:rPr>
              <a:t>3.8</a:t>
            </a:r>
            <a:r>
              <a:rPr lang="mk-MK" sz="1000" dirty="0">
                <a:solidFill>
                  <a:schemeClr val="bg1"/>
                </a:solidFill>
              </a:rPr>
              <a:t>% или </a:t>
            </a:r>
            <a:r>
              <a:rPr lang="en-GB" sz="1000" dirty="0">
                <a:solidFill>
                  <a:schemeClr val="bg1"/>
                </a:solidFill>
              </a:rPr>
              <a:t>1.9</a:t>
            </a:r>
            <a:r>
              <a:rPr lang="mk-MK" sz="1000" dirty="0">
                <a:solidFill>
                  <a:schemeClr val="bg1"/>
                </a:solidFill>
              </a:rPr>
              <a:t>% на квартална основа.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С</a:t>
            </a:r>
            <a:r>
              <a:rPr lang="ru-RU" sz="1000" dirty="0">
                <a:solidFill>
                  <a:schemeClr val="bg1"/>
                </a:solidFill>
              </a:rPr>
              <a:t>та</a:t>
            </a: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бените кредити учествуваат со 34% со годишен пораст од 10,8 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или 3% за кварталот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а автомобилски кредити учеството  е 0,1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% со годишен пораст од </a:t>
            </a:r>
            <a:r>
              <a:rPr lang="mk-MK" sz="1000" dirty="0">
                <a:solidFill>
                  <a:schemeClr val="bg1"/>
                </a:solidFill>
              </a:rPr>
              <a:t>60,9</a:t>
            </a:r>
            <a:r>
              <a:rPr lang="ru-RU" sz="1000" dirty="0">
                <a:solidFill>
                  <a:schemeClr val="bg1"/>
                </a:solidFill>
              </a:rPr>
              <a:t>% или 3,9% на квартална основа. </a:t>
            </a:r>
            <a:endParaRPr lang="en-GB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  <a:latin typeface="Segoe UI Historic" panose="020B0502040204020203" pitchFamily="34" charset="0"/>
              </a:rPr>
              <a:t>🌳</a:t>
            </a:r>
            <a:endParaRPr lang="en-GB" sz="1000" b="1" dirty="0">
              <a:solidFill>
                <a:srgbClr val="00FF0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b="1" i="0" dirty="0">
                <a:solidFill>
                  <a:srgbClr val="00FF00"/>
                </a:solidFill>
                <a:effectLst/>
                <a:latin typeface="Segoe UI Historic" panose="020B0502040204020203" pitchFamily="34" charset="0"/>
              </a:rPr>
              <a:t>Нашите банки посветија големо внимание на подигањето на свес</a:t>
            </a:r>
            <a:r>
              <a:rPr lang="mk-MK" sz="1000" b="1" dirty="0">
                <a:solidFill>
                  <a:srgbClr val="00FF00"/>
                </a:solidFill>
                <a:latin typeface="Segoe UI Historic" panose="020B0502040204020203" pitchFamily="34" charset="0"/>
              </a:rPr>
              <a:t>носта за зелени кредити како начин на финансирање</a:t>
            </a:r>
            <a:r>
              <a:rPr lang="ru-RU" sz="1000" b="1" dirty="0">
                <a:solidFill>
                  <a:srgbClr val="00FF00"/>
                </a:solidFill>
              </a:rPr>
              <a:t> на клиенти домаќинства кои инвестираат исклучиво во 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промени*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b="1" dirty="0">
                <a:solidFill>
                  <a:srgbClr val="00FF00"/>
                </a:solidFill>
              </a:rPr>
              <a:t>МБА овој квартал формира Комисија за ЕСГ </a:t>
            </a:r>
            <a:endParaRPr lang="ru-RU" sz="1000" b="1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FF00"/>
                </a:solidFill>
              </a:rPr>
              <a:t>Зелени кредити за население изнесуваат 1.186 мил.денари  или 0,</a:t>
            </a:r>
            <a:r>
              <a:rPr lang="mk-MK" sz="1000" b="1" dirty="0">
                <a:solidFill>
                  <a:srgbClr val="00FF00"/>
                </a:solidFill>
              </a:rPr>
              <a:t>5</a:t>
            </a:r>
            <a:r>
              <a:rPr lang="ru-RU" sz="1000" b="1" dirty="0">
                <a:solidFill>
                  <a:srgbClr val="00FF00"/>
                </a:solidFill>
              </a:rPr>
              <a:t>% во вкупното кредитирање на населението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b="1" dirty="0">
                <a:solidFill>
                  <a:srgbClr val="00FF00"/>
                </a:solidFill>
              </a:rPr>
              <a:t>Согласно Светска Банка</a:t>
            </a:r>
            <a:endParaRPr lang="en-GB" sz="1000" b="1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chemeClr val="bg1"/>
                </a:solidFill>
              </a:rPr>
              <a:t>Извор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mk-MK" sz="800" dirty="0">
                <a:solidFill>
                  <a:schemeClr val="bg1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chemeClr val="bg1"/>
                </a:solidFill>
              </a:rPr>
              <a:t>Податоци и показатели за банкарскиот систем на Република Северна Македонија, 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mk-MK" sz="800" dirty="0">
                <a:solidFill>
                  <a:schemeClr val="bg1"/>
                </a:solidFill>
              </a:rPr>
              <a:t>анекс 9</a:t>
            </a:r>
            <a:endParaRPr lang="ru-RU" sz="8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ru-RU" sz="800" b="1" dirty="0">
              <a:solidFill>
                <a:srgbClr val="00FF00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430739"/>
              </p:ext>
            </p:extLst>
          </p:nvPr>
        </p:nvGraphicFramePr>
        <p:xfrm>
          <a:off x="3924887" y="663466"/>
          <a:ext cx="3252248" cy="261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72659"/>
              </p:ext>
            </p:extLst>
          </p:nvPr>
        </p:nvGraphicFramePr>
        <p:xfrm>
          <a:off x="6096002" y="4117916"/>
          <a:ext cx="5999870" cy="2618715"/>
        </p:xfrm>
        <a:graphic>
          <a:graphicData uri="http://schemas.openxmlformats.org/drawingml/2006/table">
            <a:tbl>
              <a:tblPr/>
              <a:tblGrid>
                <a:gridCol w="144416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20209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82324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6344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61849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28507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75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Домаќинствата</a:t>
                      </a:r>
                      <a:b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(по видиви на кредити)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картички и потрошувачки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153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05619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станбени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77806"/>
                  </a:ext>
                </a:extLst>
              </a:tr>
              <a:tr h="31640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640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237,276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7353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Зелени кредити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1.115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-13.5%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B70E9A-EE27-9632-C4B7-6EA1FD7A0C2D}"/>
              </a:ext>
            </a:extLst>
          </p:cNvPr>
          <p:cNvSpPr txBox="1"/>
          <p:nvPr/>
        </p:nvSpPr>
        <p:spPr>
          <a:xfrm>
            <a:off x="3202032" y="412198"/>
            <a:ext cx="15952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DDD232-39D8-98C6-710D-5C9A4AF0F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641"/>
              </p:ext>
            </p:extLst>
          </p:nvPr>
        </p:nvGraphicFramePr>
        <p:xfrm>
          <a:off x="308064" y="3370294"/>
          <a:ext cx="5787936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286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ВКУПНИ КРЕДИТИ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4,35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5,12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0A7F0B9C-169A-52D4-331C-492BCFCF3CD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FB7EAC-729A-2E44-8815-91B5CB34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5ECCF-5EE0-7630-A8F2-CB05A4CCE571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3585A-8888-5CA0-A601-6575396EE8D0}"/>
              </a:ext>
            </a:extLst>
          </p:cNvPr>
          <p:cNvSpPr txBox="1"/>
          <p:nvPr/>
        </p:nvSpPr>
        <p:spPr>
          <a:xfrm>
            <a:off x="9246384" y="3923136"/>
            <a:ext cx="13421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317231-9B98-D856-CBCC-FC10B598E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653933"/>
              </p:ext>
            </p:extLst>
          </p:nvPr>
        </p:nvGraphicFramePr>
        <p:xfrm>
          <a:off x="225287" y="746533"/>
          <a:ext cx="4202697" cy="24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992617-D975-F92B-1841-7BA9983FA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430732"/>
              </p:ext>
            </p:extLst>
          </p:nvPr>
        </p:nvGraphicFramePr>
        <p:xfrm>
          <a:off x="7050253" y="799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213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0743" y="883101"/>
            <a:ext cx="5967048" cy="3126726"/>
          </a:xfrm>
          <a:prstGeom prst="roundRect">
            <a:avLst>
              <a:gd name="adj" fmla="val 20745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Bef>
                <a:spcPts val="0"/>
              </a:spcBef>
            </a:pPr>
            <a:r>
              <a:rPr lang="mk-MK" sz="1100" dirty="0">
                <a:solidFill>
                  <a:schemeClr val="bg1"/>
                </a:solidFill>
              </a:rPr>
              <a:t>Кредитите на нефинансиските друштва бележат годишен пораст од 6,6% или 2,7% на квартална основа</a:t>
            </a:r>
          </a:p>
          <a:p>
            <a:pPr marL="0" indent="0" fontAlgn="t"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mk-MK" sz="1100" dirty="0">
                <a:solidFill>
                  <a:schemeClr val="bg1"/>
                </a:solidFill>
              </a:rPr>
              <a:t>Кредити класифицирани според економската активност на клиентите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T</a:t>
            </a:r>
            <a:r>
              <a:rPr lang="ru-RU" sz="1100" dirty="0">
                <a:solidFill>
                  <a:schemeClr val="bg1"/>
                </a:solidFill>
              </a:rPr>
              <a:t>рговијата (</a:t>
            </a:r>
            <a:r>
              <a:rPr lang="mk-MK" sz="1100" dirty="0">
                <a:solidFill>
                  <a:schemeClr val="bg1"/>
                </a:solidFill>
              </a:rPr>
              <a:t>29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mk-MK" sz="1100" dirty="0">
                <a:solidFill>
                  <a:schemeClr val="bg1"/>
                </a:solidFill>
              </a:rPr>
              <a:t>), </a:t>
            </a:r>
            <a:r>
              <a:rPr lang="ru-RU" sz="1100" dirty="0">
                <a:solidFill>
                  <a:schemeClr val="bg1"/>
                </a:solidFill>
              </a:rPr>
              <a:t>со годишен пораст од </a:t>
            </a:r>
            <a:r>
              <a:rPr lang="mk-MK" sz="1100" dirty="0">
                <a:solidFill>
                  <a:schemeClr val="bg1"/>
                </a:solidFill>
              </a:rPr>
              <a:t>2,5</a:t>
            </a:r>
            <a:r>
              <a:rPr lang="ru-RU" sz="1100" dirty="0">
                <a:solidFill>
                  <a:schemeClr val="bg1"/>
                </a:solidFill>
              </a:rPr>
              <a:t>% или на исто ниво со претходен квартал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Индустријата </a:t>
            </a:r>
            <a:r>
              <a:rPr lang="en-GB" sz="1100" dirty="0">
                <a:solidFill>
                  <a:schemeClr val="bg1"/>
                </a:solidFill>
              </a:rPr>
              <a:t>(2</a:t>
            </a:r>
            <a:r>
              <a:rPr lang="mk-MK" sz="1100" dirty="0">
                <a:solidFill>
                  <a:schemeClr val="bg1"/>
                </a:solidFill>
              </a:rPr>
              <a:t>4</a:t>
            </a:r>
            <a:r>
              <a:rPr lang="en-GB" sz="1100" dirty="0">
                <a:solidFill>
                  <a:schemeClr val="bg1"/>
                </a:solidFill>
              </a:rPr>
              <a:t>%), </a:t>
            </a:r>
            <a:r>
              <a:rPr lang="ru-RU" sz="1100" dirty="0">
                <a:solidFill>
                  <a:schemeClr val="bg1"/>
                </a:solidFill>
              </a:rPr>
              <a:t>со </a:t>
            </a:r>
            <a:r>
              <a:rPr lang="mk-MK" sz="1100" dirty="0">
                <a:solidFill>
                  <a:schemeClr val="bg1"/>
                </a:solidFill>
              </a:rPr>
              <a:t>годишен пораст од 5,9 % или 1,1% на квартална основа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Градежништвото </a:t>
            </a:r>
            <a:r>
              <a:rPr lang="en-GB" sz="1100" dirty="0">
                <a:solidFill>
                  <a:schemeClr val="bg1"/>
                </a:solidFill>
              </a:rPr>
              <a:t>15%,</a:t>
            </a:r>
            <a:r>
              <a:rPr lang="mk-MK" sz="1100" dirty="0">
                <a:solidFill>
                  <a:schemeClr val="bg1"/>
                </a:solidFill>
              </a:rPr>
              <a:t>со </a:t>
            </a:r>
            <a:r>
              <a:rPr lang="ru-RU" sz="1100" dirty="0">
                <a:solidFill>
                  <a:schemeClr val="bg1"/>
                </a:solidFill>
              </a:rPr>
              <a:t>годишен пораст од 3,6 % </a:t>
            </a:r>
            <a:r>
              <a:rPr lang="mk-MK" sz="1100" dirty="0">
                <a:solidFill>
                  <a:schemeClr val="bg1"/>
                </a:solidFill>
              </a:rPr>
              <a:t>или 2,9% на квартална основа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Кредитирањето на клиенти од корпоративниот сектор кои инвестираат исклучиво во проекти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 промени овој квартал изнесува 16.596 милиони денари или </a:t>
            </a:r>
            <a:r>
              <a:rPr lang="mk-MK" sz="1100" b="1" dirty="0">
                <a:solidFill>
                  <a:srgbClr val="00FF00"/>
                </a:solidFill>
              </a:rPr>
              <a:t>7</a:t>
            </a:r>
            <a:r>
              <a:rPr lang="en-GB" sz="1100" b="1" dirty="0">
                <a:solidFill>
                  <a:srgbClr val="00FF00"/>
                </a:solidFill>
              </a:rPr>
              <a:t>.9</a:t>
            </a:r>
            <a:r>
              <a:rPr lang="ru-RU" sz="1100" b="1" dirty="0">
                <a:solidFill>
                  <a:srgbClr val="00FF00"/>
                </a:solidFill>
              </a:rPr>
              <a:t>% во вкупното кредитирање на нефинансиските друштва.</a:t>
            </a:r>
            <a:endParaRPr lang="mk-MK" sz="1100" b="1" dirty="0">
              <a:solidFill>
                <a:srgbClr val="00FF00"/>
              </a:solidFill>
              <a:latin typeface="Segoe UI Historic" panose="020B0502040204020203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  <a:latin typeface="Segoe UI Historic" panose="020B0502040204020203" pitchFamily="34" charset="0"/>
              </a:rPr>
              <a:t>Согласно Светска банка</a:t>
            </a:r>
            <a:endParaRPr lang="en-US" sz="1100" b="1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chemeClr val="bg1"/>
                </a:solidFill>
              </a:rPr>
              <a:t>Извор</a:t>
            </a:r>
            <a:r>
              <a:rPr lang="en-GB" sz="1100" dirty="0">
                <a:solidFill>
                  <a:schemeClr val="bg1"/>
                </a:solidFill>
              </a:rPr>
              <a:t>: </a:t>
            </a:r>
            <a:r>
              <a:rPr lang="mk-MK" sz="1100" dirty="0">
                <a:solidFill>
                  <a:schemeClr val="bg1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Податоци и показатели за банкарскиот систем на Република Северна Македонија, анекс 9,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17B69-2578-52F2-9E75-A90BE923E0B5}"/>
              </a:ext>
            </a:extLst>
          </p:cNvPr>
          <p:cNvSpPr txBox="1"/>
          <p:nvPr/>
        </p:nvSpPr>
        <p:spPr>
          <a:xfrm>
            <a:off x="8023455" y="4094689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4C83DE3-351B-94F8-4625-1BFE09E53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01566"/>
              </p:ext>
            </p:extLst>
          </p:nvPr>
        </p:nvGraphicFramePr>
        <p:xfrm>
          <a:off x="216373" y="4288742"/>
          <a:ext cx="11405880" cy="2354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908">
                  <a:extLst>
                    <a:ext uri="{9D8B030D-6E8A-4147-A177-3AD203B41FA5}">
                      <a16:colId xmlns:a16="http://schemas.microsoft.com/office/drawing/2014/main" val="3564649956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92636397"/>
                    </a:ext>
                  </a:extLst>
                </a:gridCol>
                <a:gridCol w="889378">
                  <a:extLst>
                    <a:ext uri="{9D8B030D-6E8A-4147-A177-3AD203B41FA5}">
                      <a16:colId xmlns:a16="http://schemas.microsoft.com/office/drawing/2014/main" val="2580105659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1287660416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91905192"/>
                    </a:ext>
                  </a:extLst>
                </a:gridCol>
                <a:gridCol w="1170234">
                  <a:extLst>
                    <a:ext uri="{9D8B030D-6E8A-4147-A177-3AD203B41FA5}">
                      <a16:colId xmlns:a16="http://schemas.microsoft.com/office/drawing/2014/main" val="3986902952"/>
                    </a:ext>
                  </a:extLst>
                </a:gridCol>
                <a:gridCol w="748949">
                  <a:extLst>
                    <a:ext uri="{9D8B030D-6E8A-4147-A177-3AD203B41FA5}">
                      <a16:colId xmlns:a16="http://schemas.microsoft.com/office/drawing/2014/main" val="167871917"/>
                    </a:ext>
                  </a:extLst>
                </a:gridCol>
                <a:gridCol w="842569">
                  <a:extLst>
                    <a:ext uri="{9D8B030D-6E8A-4147-A177-3AD203B41FA5}">
                      <a16:colId xmlns:a16="http://schemas.microsoft.com/office/drawing/2014/main" val="22943003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676152324"/>
                    </a:ext>
                  </a:extLst>
                </a:gridCol>
              </a:tblGrid>
              <a:tr h="25547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u="sng" dirty="0">
                          <a:solidFill>
                            <a:srgbClr val="002060"/>
                          </a:solidFill>
                          <a:latin typeface="+mn-lt"/>
                        </a:rPr>
                        <a:t>Кредити според активност </a:t>
                      </a:r>
                      <a:r>
                        <a:rPr lang="ru-RU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(бруто)</a:t>
                      </a:r>
                      <a:endParaRPr lang="ru-RU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k-MK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k-MK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519660"/>
                  </a:ext>
                </a:extLst>
              </a:tr>
              <a:tr h="16492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индустрија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60,170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58,988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64,130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63,036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63,747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68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градежништво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39,717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40,117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40,073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39,959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41,136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19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снабдување со електрична енергија, гас, пареа и климатизација</a:t>
                      </a:r>
                      <a:endParaRPr lang="ru-RU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14,018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15,772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16,233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15,594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19,385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27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трговија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76,939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77,340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81,170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78,841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78,829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033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</a:t>
                      </a:r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ранспорт, складирање, информации и комуникации 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18,338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18,933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20,337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21,125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21,249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80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други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45,083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44,099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44,573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45.495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46,672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k-MK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745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Вкупно</a:t>
                      </a:r>
                      <a:endParaRPr lang="mk-MK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254,265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255,249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266,516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264,049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271.108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k-MK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99036"/>
                  </a:ext>
                </a:extLst>
              </a:tr>
              <a:tr h="10338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Зелени кредити</a:t>
                      </a:r>
                      <a:endParaRPr lang="mk-MK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 9,565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11,494 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14.081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14.600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16,596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↑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73.5%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13.7%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28792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3A4A661C-90BF-C91D-F134-23E87B5A6E8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789AFD-27A5-7129-2915-19615BE9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A4B8D9-B1DA-8BD1-F18D-168751C31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485099"/>
              </p:ext>
            </p:extLst>
          </p:nvPr>
        </p:nvGraphicFramePr>
        <p:xfrm>
          <a:off x="6893581" y="569844"/>
          <a:ext cx="4572000" cy="323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375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792"/>
              </p:ext>
            </p:extLst>
          </p:nvPr>
        </p:nvGraphicFramePr>
        <p:xfrm>
          <a:off x="6401172" y="921057"/>
          <a:ext cx="5221081" cy="1793689"/>
        </p:xfrm>
        <a:graphic>
          <a:graphicData uri="http://schemas.openxmlformats.org/drawingml/2006/table">
            <a:tbl>
              <a:tblPr/>
              <a:tblGrid>
                <a:gridCol w="2640505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77479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167328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35769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640330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Индикатори за квалитет на кредитното портфолио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</a:t>
                      </a:r>
                    </a:p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1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Нефункционални кредити / Вкупни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403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Покриеност на нефункционалните кредити со исправката на вредност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225839" y="3993431"/>
            <a:ext cx="6175331" cy="274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Нефункционалните кредити во однос на бруто кредитите изнесуваат 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2,87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бележат годишен пад од -0,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4 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 или на исто ниво на минатиот квартал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Учеството на нефункционалните кредити на домаќинствата во вкупните нефункционални кредити е 3</a:t>
            </a:r>
            <a:r>
              <a:rPr lang="en-GB" sz="1200" dirty="0">
                <a:solidFill>
                  <a:schemeClr val="bg1"/>
                </a:solidFill>
                <a:latin typeface="Calibri" panose="020F0502020204030204"/>
              </a:rPr>
              <a:t>5</a:t>
            </a: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%, додека нефинансиските друштва се 65%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2,26%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Покриеноста на нефункционалните кредити со исправка на вредност за нефункционални кредити изнесува </a:t>
            </a:r>
            <a:r>
              <a:rPr lang="en-GB" sz="1200" b="1" i="1" dirty="0">
                <a:solidFill>
                  <a:schemeClr val="bg1"/>
                </a:solidFill>
                <a:latin typeface="Calibri" panose="020F0502020204030204"/>
              </a:rPr>
              <a:t>70.42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и бележи годишен параст од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пп или пад од (- 0,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пп на квартална основа.</a:t>
            </a:r>
          </a:p>
          <a:p>
            <a:pPr>
              <a:defRPr/>
            </a:pP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41,11%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B0F0"/>
                </a:solidFill>
              </a:rPr>
              <a:t>Извор</a:t>
            </a:r>
            <a:r>
              <a:rPr lang="en-GB" sz="1200" dirty="0">
                <a:solidFill>
                  <a:srgbClr val="00B0F0"/>
                </a:solidFill>
              </a:rPr>
              <a:t>: </a:t>
            </a:r>
            <a:r>
              <a:rPr lang="mk-MK" sz="1200" dirty="0">
                <a:solidFill>
                  <a:srgbClr val="00B0F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ИЗВЕШТАЈ ЗА РИЗИЦИТЕ ВО БАНКАРСКИОТ СИСТЕМ НА РС МАКЕДОНИЈА анекс 5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B0F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200" dirty="0">
                <a:solidFill>
                  <a:srgbClr val="00B0F0"/>
                </a:solidFill>
              </a:rPr>
              <a:t> </a:t>
            </a:r>
            <a:endParaRPr lang="en-GB" sz="12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B0F0"/>
                </a:solidFill>
              </a:rPr>
              <a:t>https://www.bankingsupervision.europa.eu/home/html/index.en.html</a:t>
            </a:r>
            <a:endParaRPr lang="ru-RU" sz="1200" i="1" dirty="0">
              <a:solidFill>
                <a:srgbClr val="00B0F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934C33A-D50E-722D-9AC7-E7B133FF401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8EA8D5-DB10-57E0-6F59-EC07B37E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E6981-B2F9-9398-BA11-CF53351E1296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472F4BE-2CBE-2EFD-98A7-0FACF0EBD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154349"/>
              </p:ext>
            </p:extLst>
          </p:nvPr>
        </p:nvGraphicFramePr>
        <p:xfrm>
          <a:off x="225840" y="921057"/>
          <a:ext cx="57641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1CBAD8-98B8-8D09-4172-A274CB5C8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551304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036234" y="3901451"/>
            <a:ext cx="6949440" cy="2808676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2060"/>
                </a:solidFill>
              </a:rPr>
              <a:t>Во структурата на изворите на финансирање на банките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доминираат депозитите кои учествуваат со 73% или </a:t>
            </a:r>
            <a:r>
              <a:rPr lang="mk-MK" sz="1200" dirty="0">
                <a:solidFill>
                  <a:srgbClr val="002060"/>
                </a:solidFill>
              </a:rPr>
              <a:t>509.826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милиони денари. Во однос на мината година бележат пораст од </a:t>
            </a:r>
            <a:r>
              <a:rPr lang="mk-MK" sz="1200" dirty="0">
                <a:solidFill>
                  <a:srgbClr val="002060"/>
                </a:solidFill>
              </a:rPr>
              <a:t>11.9</a:t>
            </a:r>
            <a:r>
              <a:rPr lang="ru-RU" sz="1200" dirty="0">
                <a:solidFill>
                  <a:srgbClr val="002060"/>
                </a:solidFill>
              </a:rPr>
              <a:t>% или 4% на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2060"/>
                </a:solidFill>
              </a:rPr>
              <a:t>Капиталот и резервите учествуваат со 13% или </a:t>
            </a:r>
            <a:r>
              <a:rPr lang="en-GB" sz="1200" dirty="0">
                <a:solidFill>
                  <a:srgbClr val="002060"/>
                </a:solidFill>
              </a:rPr>
              <a:t>8</a:t>
            </a:r>
            <a:r>
              <a:rPr lang="mk-MK" sz="1200" dirty="0">
                <a:solidFill>
                  <a:srgbClr val="002060"/>
                </a:solidFill>
              </a:rPr>
              <a:t>9,731</a:t>
            </a:r>
            <a:r>
              <a:rPr lang="ru-RU" sz="1200" dirty="0">
                <a:solidFill>
                  <a:srgbClr val="002060"/>
                </a:solidFill>
              </a:rPr>
              <a:t> мил.денари, бележат годишен пораст од </a:t>
            </a:r>
            <a:r>
              <a:rPr lang="mk-MK" sz="1200" dirty="0">
                <a:solidFill>
                  <a:srgbClr val="002060"/>
                </a:solidFill>
              </a:rPr>
              <a:t>12,6</a:t>
            </a:r>
            <a:r>
              <a:rPr lang="ru-RU" sz="1200" dirty="0">
                <a:solidFill>
                  <a:srgbClr val="002060"/>
                </a:solidFill>
              </a:rPr>
              <a:t>% или 2% на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2060"/>
                </a:solidFill>
              </a:rPr>
              <a:t>Адекватноста на капиталот изнесува 18,18% </a:t>
            </a:r>
            <a:r>
              <a:rPr lang="mk-MK" sz="1200" dirty="0">
                <a:solidFill>
                  <a:srgbClr val="002060"/>
                </a:solidFill>
              </a:rPr>
              <a:t>бележи пораст од </a:t>
            </a:r>
            <a:r>
              <a:rPr lang="en-GB" sz="1200" dirty="0">
                <a:solidFill>
                  <a:srgbClr val="002060"/>
                </a:solidFill>
              </a:rPr>
              <a:t>0</a:t>
            </a:r>
            <a:r>
              <a:rPr lang="mk-MK" sz="1200" dirty="0">
                <a:solidFill>
                  <a:srgbClr val="002060"/>
                </a:solidFill>
              </a:rPr>
              <a:t>,88 пп во однос на </a:t>
            </a:r>
            <a:r>
              <a:rPr lang="ru-RU" sz="1200" dirty="0">
                <a:solidFill>
                  <a:srgbClr val="002060"/>
                </a:solidFill>
              </a:rPr>
              <a:t>минатата година односно 0.14 пп на квартална основа</a:t>
            </a:r>
            <a:r>
              <a:rPr lang="en-GB" sz="1200" dirty="0">
                <a:solidFill>
                  <a:srgbClr val="002060"/>
                </a:solidFill>
              </a:rPr>
              <a:t>,</a:t>
            </a:r>
            <a:r>
              <a:rPr lang="ru-RU" sz="1200" dirty="0">
                <a:solidFill>
                  <a:srgbClr val="002060"/>
                </a:solidFill>
              </a:rPr>
              <a:t> истото укажува на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mk-MK" sz="1200" dirty="0">
                <a:solidFill>
                  <a:srgbClr val="002060"/>
                </a:solidFill>
              </a:rPr>
              <a:t>к</a:t>
            </a:r>
            <a:r>
              <a:rPr lang="ru-RU" sz="1200" dirty="0">
                <a:solidFill>
                  <a:srgbClr val="002060"/>
                </a:solidFill>
              </a:rPr>
              <a:t>апацитет за покривање на ризиците од работењето од страна на банките како и на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стабилно ниво на солвентност на банкарскиот сектор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algn="r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Извор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mk-M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Податоци и показатели за 	банкарскиот систем на Република 	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ИЗВЕШТАЈ ЗА РИЗИЦИТЕ ВО  	БАНКАРСКИОТ СИСТЕМ НА РС 	МАКЕДОНИЈА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0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51187"/>
              </p:ext>
            </p:extLst>
          </p:nvPr>
        </p:nvGraphicFramePr>
        <p:xfrm>
          <a:off x="290352" y="900857"/>
          <a:ext cx="5435201" cy="2285476"/>
        </p:xfrm>
        <a:graphic>
          <a:graphicData uri="http://schemas.openxmlformats.org/drawingml/2006/table">
            <a:tbl>
              <a:tblPr/>
              <a:tblGrid>
                <a:gridCol w="1021620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241962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719167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719167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629290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Структура на изворите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88166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Останата пасива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108,616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97,758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Пасива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675,891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A4084D5-F763-D17E-CECC-CD90F667314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1B60A-D1BB-6947-1302-0787AD1E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Извори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1985C-4DD3-8AA1-97BF-15FFD61DDB5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AE245A-4D5C-02CC-6A0B-F0572AFCE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054162"/>
              </p:ext>
            </p:extLst>
          </p:nvPr>
        </p:nvGraphicFramePr>
        <p:xfrm>
          <a:off x="6724282" y="9572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BE816F-F0B9-8962-27ED-99EFC1F39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148698"/>
              </p:ext>
            </p:extLst>
          </p:nvPr>
        </p:nvGraphicFramePr>
        <p:xfrm>
          <a:off x="290352" y="39014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030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918214" y="972042"/>
            <a:ext cx="4143048" cy="1278100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rmAutofit fontScale="92500"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Депозити од домаќинствата со учество од 68% во вкупните депозити, бележат</a:t>
            </a:r>
            <a:r>
              <a:rPr lang="mk-MK" sz="1100" dirty="0">
                <a:solidFill>
                  <a:schemeClr val="bg1"/>
                </a:solidFill>
              </a:rPr>
              <a:t> годишен пораст од 9,1 %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или 2,5% на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Нефинансиските друштва  учествуваат со </a:t>
            </a:r>
            <a:r>
              <a:rPr lang="mk-MK" sz="1100" dirty="0">
                <a:solidFill>
                  <a:schemeClr val="bg1"/>
                </a:solidFill>
              </a:rPr>
              <a:t>28% со годишен пораст од 18,2% или 8,1% </a:t>
            </a:r>
            <a:r>
              <a:rPr lang="ru-RU" sz="1100" dirty="0">
                <a:solidFill>
                  <a:schemeClr val="bg1"/>
                </a:solidFill>
              </a:rPr>
              <a:t>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68" y="74947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58BE0B-6873-D328-38B1-AB236E1CF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28586"/>
              </p:ext>
            </p:extLst>
          </p:nvPr>
        </p:nvGraphicFramePr>
        <p:xfrm>
          <a:off x="7585280" y="2976536"/>
          <a:ext cx="4143047" cy="1426845"/>
        </p:xfrm>
        <a:graphic>
          <a:graphicData uri="http://schemas.openxmlformats.org/drawingml/2006/table">
            <a:tbl>
              <a:tblPr/>
              <a:tblGrid>
                <a:gridCol w="956320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4459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66804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274087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 на нефинансиски субјекти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Вкупно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11.9%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4.0%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нефинансиски друштва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18.2%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8.1%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домаќинства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9.1%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227F18D-4FE2-14FB-D212-753985E8B4BC}"/>
              </a:ext>
            </a:extLst>
          </p:cNvPr>
          <p:cNvSpPr txBox="1"/>
          <p:nvPr/>
        </p:nvSpPr>
        <p:spPr>
          <a:xfrm>
            <a:off x="7021766" y="6123222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Вкупни депозити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GB" sz="1400" b="1" dirty="0">
                <a:solidFill>
                  <a:srgbClr val="002060"/>
                </a:solidFill>
              </a:rPr>
              <a:t>11.9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B65D69-FA09-A227-E80B-ED931051908B}"/>
              </a:ext>
            </a:extLst>
          </p:cNvPr>
          <p:cNvSpPr txBox="1"/>
          <p:nvPr/>
        </p:nvSpPr>
        <p:spPr>
          <a:xfrm flipH="1">
            <a:off x="8520639" y="527254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Домаќинства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GB" sz="1400" b="1" dirty="0">
                <a:solidFill>
                  <a:srgbClr val="002060"/>
                </a:solidFill>
              </a:rPr>
              <a:t>9.1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</a:endParaRPr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8E5DCA7E-5A37-F0EE-B54D-3EDB98036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42498" y="4465826"/>
            <a:ext cx="1683738" cy="16134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F518E8-4BC9-4ABB-8FBA-C030A0911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42214"/>
              </p:ext>
            </p:extLst>
          </p:nvPr>
        </p:nvGraphicFramePr>
        <p:xfrm>
          <a:off x="413994" y="5130059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ВКУПНО ПРИМЕНИ ДЕПОЗИТИ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95913A5-1DA8-98CA-1745-CF9B8075C8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5191949"/>
              </p:ext>
            </p:extLst>
          </p:nvPr>
        </p:nvGraphicFramePr>
        <p:xfrm>
          <a:off x="413994" y="4795452"/>
          <a:ext cx="6713365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4960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примени депозити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3/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09F9662C-25B0-E518-4D9F-989ABD0A58E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F1EDBA-9D8A-BD54-2F33-29B13F51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93234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Депозити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68DD8-A3AF-6F1F-1746-329CE22820BA}"/>
              </a:ext>
            </a:extLst>
          </p:cNvPr>
          <p:cNvSpPr txBox="1"/>
          <p:nvPr/>
        </p:nvSpPr>
        <p:spPr>
          <a:xfrm>
            <a:off x="308400" y="6141717"/>
            <a:ext cx="3587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rgbClr val="002060"/>
                </a:solidFill>
              </a:rPr>
              <a:t>Извор</a:t>
            </a:r>
            <a:r>
              <a:rPr lang="en-GB" sz="800" dirty="0">
                <a:solidFill>
                  <a:srgbClr val="002060"/>
                </a:solidFill>
              </a:rPr>
              <a:t>: </a:t>
            </a:r>
            <a:r>
              <a:rPr lang="mk-MK" sz="8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Податоци и показатели за банкарскиот систем на РС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0" name="chart">
            <a:extLst>
              <a:ext uri="{FF2B5EF4-FFF2-40B4-BE49-F238E27FC236}">
                <a16:creationId xmlns:a16="http://schemas.microsoft.com/office/drawing/2014/main" id="{579D0F9F-7801-1619-591D-C4BABAB38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327" y="560200"/>
            <a:ext cx="6471370" cy="360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BB5D4-B8C1-C403-5565-E0552566F8C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E77630A-BAEA-73A7-A193-9D59EA822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135944"/>
              </p:ext>
            </p:extLst>
          </p:nvPr>
        </p:nvGraphicFramePr>
        <p:xfrm>
          <a:off x="308400" y="970823"/>
          <a:ext cx="6713365" cy="378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2354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28811</TotalTime>
  <Words>2532</Words>
  <Application>Microsoft Office PowerPoint</Application>
  <PresentationFormat>Widescreen</PresentationFormat>
  <Paragraphs>594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Макроекономски показатели и   БАНКАРСКИ СИСТЕМ НА РЕПУБЛИКА СЕВЕРНА МАКЕДОНИЈА    со состојба на 30 јуни 2023 година </vt:lpstr>
      <vt:lpstr>PowerPoint Presentation</vt:lpstr>
      <vt:lpstr>Македонски банкарски сектор </vt:lpstr>
      <vt:lpstr>Македонски банкарски сектор:  Актива</vt:lpstr>
      <vt:lpstr>Македонски банкарски сектор:  Кредити</vt:lpstr>
      <vt:lpstr>Македонски банкарски сектор:  Кредити</vt:lpstr>
      <vt:lpstr> Македонски банкарски сектор:  Кредити</vt:lpstr>
      <vt:lpstr>Македонски банкарски сектор:  Извори</vt:lpstr>
      <vt:lpstr>Македонски банкарски сектор:  Депозити</vt:lpstr>
      <vt:lpstr>Македонски банкарски сектор:  Показатели за профитабилност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1059</cp:revision>
  <cp:lastPrinted>2023-11-22T08:32:00Z</cp:lastPrinted>
  <dcterms:created xsi:type="dcterms:W3CDTF">2022-02-26T19:35:07Z</dcterms:created>
  <dcterms:modified xsi:type="dcterms:W3CDTF">2023-12-03T20:13:39Z</dcterms:modified>
</cp:coreProperties>
</file>