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9" r:id="rId3"/>
    <p:sldId id="300" r:id="rId4"/>
    <p:sldId id="302" r:id="rId5"/>
    <p:sldId id="303" r:id="rId6"/>
    <p:sldId id="304" r:id="rId7"/>
    <p:sldId id="305" r:id="rId8"/>
    <p:sldId id="306" r:id="rId9"/>
    <p:sldId id="307" r:id="rId10"/>
    <p:sldId id="308" r:id="rId11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DE637EE-A7D3-299A-9116-8709B48F670A}" name="Daniela Bauloska" initials="DB" userId="Daniela Baulosk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00CCFF"/>
    <a:srgbClr val="BDBDBD"/>
    <a:srgbClr val="00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Latest%20info\&#1087;&#1086;&#1089;&#1083;&#1077;&#1076;&#1085;&#1080;%20&#1072;&#1078;&#1091;&#1088;&#1080;&#1088;&#1072;&#1085;&#1080;%20&#1089;&#1086;&#1089;&#1090;&#1086;&#1112;&#1073;&#1080;%2004.12.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5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8.%20&#1087;&#1086;&#1076;&#1072;&#1090;&#1086;&#1094;&#1080;%2030%2006%202023\Kreditna_izlozenost_2023_6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8.%20&#1087;&#1086;&#1076;&#1072;&#1090;&#1086;&#1094;&#1080;%2030%2006%202023\Podatoci_po_banki_2023_6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8.%20&#1087;&#1086;&#1076;&#1072;&#1090;&#1086;&#1094;&#1080;%2030%2006%202023\Podatoci_po_banki_2023_6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8.%20&#1087;&#1086;&#1076;&#1072;&#1090;&#1086;&#1094;&#1080;%2030%2006%202023\Podatoci_po_banki_2023_6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8.%20&#1087;&#1086;&#1076;&#1072;&#1090;&#1086;&#1094;&#1080;%2030%2006%202023\Podatoci_po_banki_2023_6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8.%20&#1087;&#1086;&#1076;&#1072;&#1090;&#1086;&#1094;&#1080;%2030%2006%202023\Podatoci_po_banki_2023_6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8.%20&#1087;&#1086;&#1076;&#1072;&#1090;&#1086;&#1094;&#1080;%2030%2006%202023\Podatoci_po_banki_2023_6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8.%20&#1087;&#1086;&#1076;&#1072;&#1090;&#1086;&#1094;&#1080;%2030%2006%202023\Podatoci_po_banki_2023_6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8.%20&#1087;&#1086;&#1076;&#1072;&#1090;&#1086;&#1094;&#1080;%2030%2006%202023\FSI_30_6_2023_MKD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8.%20&#1087;&#1086;&#1076;&#1072;&#1090;&#1086;&#1094;&#1080;%2030%2006%202023\Podatoci_po_banki_2023_6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8.%20&#1087;&#1086;&#1076;&#1072;&#1090;&#1086;&#1094;&#1080;%2030%2006%202023\Podatoci_po_banki_2023_6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8.%20&#1087;&#1086;&#1076;&#1072;&#1090;&#1086;&#1094;&#1080;%2030%2006%202023\Podatoci_po_banki_2023_6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8.%20&#1087;&#1086;&#1076;&#1072;&#1090;&#1086;&#1094;&#1080;%2030%2006%202023\Podatoci_po_banki_2023_6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1600" b="1" i="0" u="none" strike="noStrike" kern="1200" cap="none" spc="0" normalizeH="0" baseline="0" dirty="0">
                <a:solidFill>
                  <a:srgbClr val="002060"/>
                </a:solidFill>
              </a:rPr>
              <a:t>Achieved levels</a:t>
            </a:r>
            <a:r>
              <a:rPr lang="mk-MK" sz="1600" b="1" i="0" u="none" strike="noStrike" kern="1200" cap="none" spc="0" normalizeH="0" baseline="0" dirty="0">
                <a:solidFill>
                  <a:srgbClr val="002060"/>
                </a:solidFill>
              </a:rPr>
              <a:t> </a:t>
            </a:r>
            <a:r>
              <a:rPr lang="en-GB" sz="1600" b="1" i="0" u="none" strike="noStrike" kern="1200" cap="none" spc="0" normalizeH="0" baseline="0" dirty="0">
                <a:solidFill>
                  <a:srgbClr val="FF99CC"/>
                </a:solidFill>
              </a:rPr>
              <a:t>Inflation</a:t>
            </a:r>
            <a:r>
              <a:rPr lang="en-GB" sz="1600" b="1" i="0" u="none" strike="noStrike" kern="1200" cap="none" spc="0" normalizeH="0" baseline="0" dirty="0">
                <a:solidFill>
                  <a:srgbClr val="002060"/>
                </a:solidFill>
              </a:rPr>
              <a:t> </a:t>
            </a:r>
            <a:endParaRPr lang="mk-MK" sz="1600" b="1" i="0" u="none" strike="noStrike" kern="1200" cap="none" spc="0" normalizeH="0" baseline="0" dirty="0">
              <a:solidFill>
                <a:srgbClr val="002060"/>
              </a:solidFill>
            </a:endParaRPr>
          </a:p>
          <a:p>
            <a:pPr algn="r">
              <a:defRPr/>
            </a:pPr>
            <a:r>
              <a:rPr lang="en-GB" sz="1600" b="1" i="0" u="none" strike="noStrike" kern="1200" cap="none" spc="0" normalizeH="0" baseline="0" dirty="0">
                <a:solidFill>
                  <a:srgbClr val="002060"/>
                </a:solidFill>
              </a:rPr>
              <a:t>CPI  RN Macedonia</a:t>
            </a:r>
            <a:endParaRPr lang="en-US" sz="1600" b="0" i="0" u="none" strike="noStrike" kern="1200" cap="none" spc="0" normalizeH="0" baseline="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73055503749605877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инфлација!$B$40</c:f>
              <c:strCache>
                <c:ptCount val="1"/>
                <c:pt idx="0">
                  <c:v>Consumer Price Index (CPI)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инфлација!$C$39:$I$39</c:f>
              <c:strCache>
                <c:ptCount val="7"/>
                <c:pt idx="0">
                  <c:v>12/2022</c:v>
                </c:pt>
                <c:pt idx="1">
                  <c:v>01/2023</c:v>
                </c:pt>
                <c:pt idx="2">
                  <c:v>02/2023</c:v>
                </c:pt>
                <c:pt idx="3">
                  <c:v>3/2023</c:v>
                </c:pt>
                <c:pt idx="4">
                  <c:v>4/2023</c:v>
                </c:pt>
                <c:pt idx="5">
                  <c:v>5/2023</c:v>
                </c:pt>
                <c:pt idx="6">
                  <c:v>6/2023</c:v>
                </c:pt>
              </c:strCache>
            </c:strRef>
          </c:cat>
          <c:val>
            <c:numRef>
              <c:f>инфлација!$C$40:$I$40</c:f>
              <c:numCache>
                <c:formatCode>0.0%</c:formatCode>
                <c:ptCount val="7"/>
                <c:pt idx="0">
                  <c:v>0.14199999999999999</c:v>
                </c:pt>
                <c:pt idx="1">
                  <c:v>0.17100000000000001</c:v>
                </c:pt>
                <c:pt idx="2">
                  <c:v>0.16700000000000001</c:v>
                </c:pt>
                <c:pt idx="3">
                  <c:v>0.161</c:v>
                </c:pt>
                <c:pt idx="4">
                  <c:v>0.161</c:v>
                </c:pt>
                <c:pt idx="5">
                  <c:v>0.161</c:v>
                </c:pt>
                <c:pt idx="6">
                  <c:v>0.13600000000000001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EA7-48EA-899A-A556F2E6AFEF}"/>
            </c:ext>
          </c:extLst>
        </c:ser>
        <c:ser>
          <c:idx val="1"/>
          <c:order val="1"/>
          <c:tx>
            <c:strRef>
              <c:f>инфлација!$B$41</c:f>
              <c:strCache>
                <c:ptCount val="1"/>
                <c:pt idx="0">
                  <c:v> ноември'23 сценарио - Основно сценарио НБРМ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инфлација!$C$39:$I$39</c:f>
              <c:strCache>
                <c:ptCount val="7"/>
                <c:pt idx="0">
                  <c:v>12/2022</c:v>
                </c:pt>
                <c:pt idx="1">
                  <c:v>01/2023</c:v>
                </c:pt>
                <c:pt idx="2">
                  <c:v>02/2023</c:v>
                </c:pt>
                <c:pt idx="3">
                  <c:v>3/2023</c:v>
                </c:pt>
                <c:pt idx="4">
                  <c:v>4/2023</c:v>
                </c:pt>
                <c:pt idx="5">
                  <c:v>5/2023</c:v>
                </c:pt>
                <c:pt idx="6">
                  <c:v>6/2023</c:v>
                </c:pt>
              </c:strCache>
            </c:strRef>
          </c:cat>
          <c:val>
            <c:numRef>
              <c:f>инфлација!$C$41:$I$41</c:f>
              <c:numCache>
                <c:formatCode>General</c:formatCode>
                <c:ptCount val="7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EA7-48EA-899A-A556F2E6AFEF}"/>
            </c:ext>
          </c:extLst>
        </c:ser>
        <c:ser>
          <c:idx val="2"/>
          <c:order val="2"/>
          <c:tx>
            <c:strRef>
              <c:f>инфлација!$B$42</c:f>
              <c:strCache>
                <c:ptCount val="1"/>
                <c:pt idx="0">
                  <c:v>forcast 03'23 NBRM</c:v>
                </c:pt>
              </c:strCache>
            </c:strRef>
          </c:tx>
          <c:spPr>
            <a:ln w="2222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инфлација!$C$39:$I$39</c:f>
              <c:strCache>
                <c:ptCount val="7"/>
                <c:pt idx="0">
                  <c:v>12/2022</c:v>
                </c:pt>
                <c:pt idx="1">
                  <c:v>01/2023</c:v>
                </c:pt>
                <c:pt idx="2">
                  <c:v>02/2023</c:v>
                </c:pt>
                <c:pt idx="3">
                  <c:v>3/2023</c:v>
                </c:pt>
                <c:pt idx="4">
                  <c:v>4/2023</c:v>
                </c:pt>
                <c:pt idx="5">
                  <c:v>5/2023</c:v>
                </c:pt>
                <c:pt idx="6">
                  <c:v>6/2023</c:v>
                </c:pt>
              </c:strCache>
            </c:strRef>
          </c:cat>
          <c:val>
            <c:numRef>
              <c:f>инфлација!$C$42:$I$42</c:f>
              <c:numCache>
                <c:formatCode>General</c:formatCode>
                <c:ptCount val="7"/>
                <c:pt idx="3" formatCode="0.0%">
                  <c:v>0.09</c:v>
                </c:pt>
                <c:pt idx="4" formatCode="0.0%">
                  <c:v>0.09</c:v>
                </c:pt>
                <c:pt idx="5" formatCode="0.0%">
                  <c:v>0.09</c:v>
                </c:pt>
                <c:pt idx="6" formatCode="0.0%">
                  <c:v>0.09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EA7-48EA-899A-A556F2E6AFEF}"/>
            </c:ext>
          </c:extLst>
        </c:ser>
        <c:ser>
          <c:idx val="3"/>
          <c:order val="3"/>
          <c:tx>
            <c:strRef>
              <c:f>инфлација!$B$43</c:f>
              <c:strCache>
                <c:ptCount val="1"/>
                <c:pt idx="0">
                  <c:v>октомври ММФ проекци за инфлација за Македонија 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4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инфлација!$C$39:$I$39</c:f>
              <c:strCache>
                <c:ptCount val="7"/>
                <c:pt idx="0">
                  <c:v>12/2022</c:v>
                </c:pt>
                <c:pt idx="1">
                  <c:v>01/2023</c:v>
                </c:pt>
                <c:pt idx="2">
                  <c:v>02/2023</c:v>
                </c:pt>
                <c:pt idx="3">
                  <c:v>3/2023</c:v>
                </c:pt>
                <c:pt idx="4">
                  <c:v>4/2023</c:v>
                </c:pt>
                <c:pt idx="5">
                  <c:v>5/2023</c:v>
                </c:pt>
                <c:pt idx="6">
                  <c:v>6/2023</c:v>
                </c:pt>
              </c:strCache>
            </c:strRef>
          </c:cat>
          <c:val>
            <c:numRef>
              <c:f>инфлација!$C$43:$I$43</c:f>
            </c:numRef>
          </c:val>
          <c:smooth val="0"/>
          <c:extLst>
            <c:ext xmlns:c16="http://schemas.microsoft.com/office/drawing/2014/chart" uri="{C3380CC4-5D6E-409C-BE32-E72D297353CC}">
              <c16:uniqueId val="{00000003-DEA7-48EA-899A-A556F2E6AFEF}"/>
            </c:ext>
          </c:extLst>
        </c:ser>
        <c:ser>
          <c:idx val="4"/>
          <c:order val="4"/>
          <c:tx>
            <c:strRef>
              <c:f>инфлација!$B$44</c:f>
              <c:strCache>
                <c:ptCount val="1"/>
                <c:pt idx="0">
                  <c:v>октомври Светска банка проекции за инфлација за Македонија 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5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инфлација!$C$39:$I$39</c:f>
              <c:strCache>
                <c:ptCount val="7"/>
                <c:pt idx="0">
                  <c:v>12/2022</c:v>
                </c:pt>
                <c:pt idx="1">
                  <c:v>01/2023</c:v>
                </c:pt>
                <c:pt idx="2">
                  <c:v>02/2023</c:v>
                </c:pt>
                <c:pt idx="3">
                  <c:v>3/2023</c:v>
                </c:pt>
                <c:pt idx="4">
                  <c:v>4/2023</c:v>
                </c:pt>
                <c:pt idx="5">
                  <c:v>5/2023</c:v>
                </c:pt>
                <c:pt idx="6">
                  <c:v>6/2023</c:v>
                </c:pt>
              </c:strCache>
            </c:strRef>
          </c:cat>
          <c:val>
            <c:numRef>
              <c:f>инфлација!$C$44:$I$44</c:f>
            </c:numRef>
          </c:val>
          <c:smooth val="0"/>
          <c:extLst>
            <c:ext xmlns:c16="http://schemas.microsoft.com/office/drawing/2014/chart" uri="{C3380CC4-5D6E-409C-BE32-E72D297353CC}">
              <c16:uniqueId val="{00000004-DEA7-48EA-899A-A556F2E6AFEF}"/>
            </c:ext>
          </c:extLst>
        </c:ser>
        <c:ser>
          <c:idx val="5"/>
          <c:order val="5"/>
          <c:tx>
            <c:strRef>
              <c:f>инфлација!$B$45</c:f>
              <c:strCache>
                <c:ptCount val="1"/>
                <c:pt idx="0">
                  <c:v>март/2023 Светска банка проекции за инфлација за Македонија 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6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инфлација!$C$39:$I$39</c:f>
              <c:strCache>
                <c:ptCount val="7"/>
                <c:pt idx="0">
                  <c:v>12/2022</c:v>
                </c:pt>
                <c:pt idx="1">
                  <c:v>01/2023</c:v>
                </c:pt>
                <c:pt idx="2">
                  <c:v>02/2023</c:v>
                </c:pt>
                <c:pt idx="3">
                  <c:v>3/2023</c:v>
                </c:pt>
                <c:pt idx="4">
                  <c:v>4/2023</c:v>
                </c:pt>
                <c:pt idx="5">
                  <c:v>5/2023</c:v>
                </c:pt>
                <c:pt idx="6">
                  <c:v>6/2023</c:v>
                </c:pt>
              </c:strCache>
            </c:strRef>
          </c:cat>
          <c:val>
            <c:numRef>
              <c:f>инфлација!$C$45:$I$45</c:f>
            </c:numRef>
          </c:val>
          <c:smooth val="0"/>
          <c:extLst>
            <c:ext xmlns:c16="http://schemas.microsoft.com/office/drawing/2014/chart" uri="{C3380CC4-5D6E-409C-BE32-E72D297353CC}">
              <c16:uniqueId val="{00000005-DEA7-48EA-899A-A556F2E6AFEF}"/>
            </c:ext>
          </c:extLst>
        </c:ser>
        <c:ser>
          <c:idx val="6"/>
          <c:order val="6"/>
          <c:tx>
            <c:strRef>
              <c:f>инфлација!$B$46</c:f>
              <c:strCache>
                <c:ptCount val="1"/>
                <c:pt idx="0">
                  <c:v>ноември Европска Комисија проекции за инфлација за Македонија </c:v>
                </c:pt>
              </c:strCache>
            </c:strRef>
          </c:tx>
          <c:spPr>
            <a:ln w="222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1">
                    <a:lumMod val="6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инфлација!$C$39:$I$39</c:f>
              <c:strCache>
                <c:ptCount val="7"/>
                <c:pt idx="0">
                  <c:v>12/2022</c:v>
                </c:pt>
                <c:pt idx="1">
                  <c:v>01/2023</c:v>
                </c:pt>
                <c:pt idx="2">
                  <c:v>02/2023</c:v>
                </c:pt>
                <c:pt idx="3">
                  <c:v>3/2023</c:v>
                </c:pt>
                <c:pt idx="4">
                  <c:v>4/2023</c:v>
                </c:pt>
                <c:pt idx="5">
                  <c:v>5/2023</c:v>
                </c:pt>
                <c:pt idx="6">
                  <c:v>6/2023</c:v>
                </c:pt>
              </c:strCache>
            </c:strRef>
          </c:cat>
          <c:val>
            <c:numRef>
              <c:f>инфлација!$C$46:$I$46</c:f>
            </c:numRef>
          </c:val>
          <c:smooth val="0"/>
          <c:extLst>
            <c:ext xmlns:c16="http://schemas.microsoft.com/office/drawing/2014/chart" uri="{C3380CC4-5D6E-409C-BE32-E72D297353CC}">
              <c16:uniqueId val="{00000006-DEA7-48EA-899A-A556F2E6AFEF}"/>
            </c:ext>
          </c:extLst>
        </c:ser>
        <c:ser>
          <c:idx val="7"/>
          <c:order val="7"/>
          <c:tx>
            <c:strRef>
              <c:f>инфлација!$B$47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инфлација!$C$39:$I$39</c:f>
              <c:strCache>
                <c:ptCount val="7"/>
                <c:pt idx="0">
                  <c:v>12/2022</c:v>
                </c:pt>
                <c:pt idx="1">
                  <c:v>01/2023</c:v>
                </c:pt>
                <c:pt idx="2">
                  <c:v>02/2023</c:v>
                </c:pt>
                <c:pt idx="3">
                  <c:v>3/2023</c:v>
                </c:pt>
                <c:pt idx="4">
                  <c:v>4/2023</c:v>
                </c:pt>
                <c:pt idx="5">
                  <c:v>5/2023</c:v>
                </c:pt>
                <c:pt idx="6">
                  <c:v>6/2023</c:v>
                </c:pt>
              </c:strCache>
            </c:strRef>
          </c:cat>
          <c:val>
            <c:numRef>
              <c:f>инфлација!$C$47:$I$47</c:f>
              <c:numCache>
                <c:formatCode>0.0%</c:formatCode>
                <c:ptCount val="7"/>
                <c:pt idx="0">
                  <c:v>9.1999999999999998E-2</c:v>
                </c:pt>
                <c:pt idx="1">
                  <c:v>8.5999999999999993E-2</c:v>
                </c:pt>
                <c:pt idx="2">
                  <c:v>8.5000000000000006E-2</c:v>
                </c:pt>
                <c:pt idx="3">
                  <c:v>6.9000000000000006E-2</c:v>
                </c:pt>
                <c:pt idx="4">
                  <c:v>7.0000000000000007E-2</c:v>
                </c:pt>
                <c:pt idx="5">
                  <c:v>6.0999999999999999E-2</c:v>
                </c:pt>
                <c:pt idx="6">
                  <c:v>5.5E-2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EA7-48EA-899A-A556F2E6AFE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70551408"/>
        <c:axId val="169062240"/>
      </c:lineChart>
      <c:catAx>
        <c:axId val="17055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062240"/>
        <c:crosses val="autoZero"/>
        <c:auto val="1"/>
        <c:lblAlgn val="ctr"/>
        <c:lblOffset val="100"/>
        <c:noMultiLvlLbl val="0"/>
      </c:catAx>
      <c:valAx>
        <c:axId val="169062240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551408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>
                <a:effectLst/>
              </a:rPr>
              <a:t>Loans - </a:t>
            </a:r>
            <a:r>
              <a:rPr lang="mk-MK" sz="1800" b="0" i="0" baseline="0" dirty="0">
                <a:effectLst/>
              </a:rPr>
              <a:t> </a:t>
            </a:r>
            <a:r>
              <a:rPr lang="en-US" sz="1800" b="0" i="0" baseline="0" dirty="0">
                <a:effectLst/>
              </a:rPr>
              <a:t>households</a:t>
            </a:r>
            <a:endParaRPr lang="en-US" sz="9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1000" b="1" i="0" u="none" strike="noStrike" baseline="0" dirty="0">
                <a:solidFill>
                  <a:srgbClr val="002060"/>
                </a:solidFill>
              </a:rPr>
              <a:t>Loans - </a:t>
            </a:r>
            <a:r>
              <a:rPr lang="mk-MK" sz="1000" b="1" dirty="0">
                <a:solidFill>
                  <a:srgbClr val="002060"/>
                </a:solidFill>
              </a:rPr>
              <a:t> </a:t>
            </a:r>
            <a:r>
              <a:rPr lang="en-US" sz="1000" b="1" i="0" u="none" strike="noStrike" baseline="0" dirty="0">
                <a:solidFill>
                  <a:srgbClr val="002060"/>
                </a:solidFill>
              </a:rPr>
              <a:t>households</a:t>
            </a:r>
            <a:endParaRPr lang="en-US" sz="1000" b="1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'12.2010-9.2021'!$GA$33</c:f>
              <c:strCache>
                <c:ptCount val="1"/>
                <c:pt idx="0">
                  <c:v>30.09.2021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647-4083-A4BF-E0EA5A4E1FE8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647-4083-A4BF-E0EA5A4E1FE8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647-4083-A4BF-E0EA5A4E1FE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real estate loans</a:t>
                    </a:r>
                    <a:r>
                      <a:rPr lang="en-US" baseline="0" dirty="0"/>
                      <a:t>
 34 %</a:t>
                    </a: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867056174296817"/>
                      <c:h val="0.2687096675325337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9647-4083-A4BF-E0EA5A4E1FE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GB" dirty="0"/>
                      <a:t>Credit cards &amp;</a:t>
                    </a:r>
                    <a:r>
                      <a:rPr lang="en-GB" baseline="0" dirty="0"/>
                      <a:t> consumer loans
65 %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449426622109127"/>
                      <c:h val="0.3312948781834216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9647-4083-A4BF-E0EA5A4E1FE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 dirty="0"/>
                      <a:t>Car loans
0,16%</a:t>
                    </a: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150031167274908"/>
                      <c:h val="0.2048123979581470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9647-4083-A4BF-E0EA5A4E1F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'12.2010-9.2021'!$FZ$34:$FZ$36</c:f>
              <c:strCache>
                <c:ptCount val="3"/>
                <c:pt idx="0">
                  <c:v>Стамбени кредити</c:v>
                </c:pt>
                <c:pt idx="1">
                  <c:v>Картички и потрошувачки кредити</c:v>
                </c:pt>
                <c:pt idx="2">
                  <c:v>автомобилски кредити</c:v>
                </c:pt>
              </c:strCache>
            </c:strRef>
          </c:cat>
          <c:val>
            <c:numRef>
              <c:f>'12.2010-9.2021'!$GA$34:$GA$36</c:f>
              <c:numCache>
                <c:formatCode>0.0%</c:formatCode>
                <c:ptCount val="3"/>
                <c:pt idx="0" formatCode="0.00%">
                  <c:v>0.30889098450713698</c:v>
                </c:pt>
                <c:pt idx="1">
                  <c:v>0.67088072737990112</c:v>
                </c:pt>
                <c:pt idx="2" formatCode="0.00%">
                  <c:v>1.1669101711402723E-3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647-4083-A4BF-E0EA5A4E1FE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pPr>
            <a:r>
              <a:rPr lang="en-GB" sz="1600" b="1" i="0" u="none" strike="noStrike" kern="1200" baseline="0" dirty="0">
                <a:solidFill>
                  <a:srgbClr val="1F497D"/>
                </a:solidFill>
              </a:rPr>
              <a:t>LOANS</a:t>
            </a:r>
            <a:endParaRPr lang="ru-RU" sz="1600" b="1" i="0" u="none" strike="noStrike" kern="1200" baseline="0" dirty="0">
              <a:solidFill>
                <a:srgbClr val="1F497D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rgbClr val="002060"/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'30.6.2023'!$Y$13</c:f>
              <c:strCache>
                <c:ptCount val="1"/>
                <c:pt idx="0">
                  <c:v>Кредити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'30.6.2023'!$Z$12:$AD$12</c:f>
              <c:strCache>
                <c:ptCount val="5"/>
                <c:pt idx="0">
                  <c:v>6/2022</c:v>
                </c:pt>
                <c:pt idx="1">
                  <c:v>9/2022</c:v>
                </c:pt>
                <c:pt idx="2">
                  <c:v>12/2022</c:v>
                </c:pt>
                <c:pt idx="3">
                  <c:v>3/2023</c:v>
                </c:pt>
                <c:pt idx="4">
                  <c:v>6/2023</c:v>
                </c:pt>
              </c:strCache>
            </c:strRef>
          </c:cat>
          <c:val>
            <c:numRef>
              <c:f>'30.6.2023'!$Z$13:$AD$13</c:f>
              <c:numCache>
                <c:formatCode>#,##0</c:formatCode>
                <c:ptCount val="5"/>
                <c:pt idx="0">
                  <c:v>404440</c:v>
                </c:pt>
                <c:pt idx="1">
                  <c:v>411696</c:v>
                </c:pt>
                <c:pt idx="2">
                  <c:v>422522</c:v>
                </c:pt>
                <c:pt idx="3" formatCode="_(* #,##0_);_(* \(#,##0\);_(* &quot;-&quot;??_);_(@_)">
                  <c:v>419129</c:v>
                </c:pt>
                <c:pt idx="4">
                  <c:v>430213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EE-4377-A569-9B8BBCDA309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907929711"/>
        <c:axId val="1844270047"/>
      </c:lineChart>
      <c:catAx>
        <c:axId val="907929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4270047"/>
        <c:crosses val="autoZero"/>
        <c:auto val="1"/>
        <c:lblAlgn val="ctr"/>
        <c:lblOffset val="100"/>
        <c:noMultiLvlLbl val="0"/>
      </c:catAx>
      <c:valAx>
        <c:axId val="1844270047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907929711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cap="none" spc="0" normalizeH="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j-ea"/>
                <a:cs typeface="+mj-cs"/>
              </a:defRPr>
            </a:pPr>
            <a:r>
              <a:rPr lang="en-GB" sz="1200" b="1" i="0" u="none" strike="noStrike" kern="1200" cap="none" spc="0" normalizeH="0" baseline="0" dirty="0">
                <a:solidFill>
                  <a:prstClr val="black">
                    <a:lumMod val="50000"/>
                    <a:lumOff val="50000"/>
                  </a:prstClr>
                </a:solidFill>
              </a:rPr>
              <a:t>Credit portfolio</a:t>
            </a:r>
            <a:endParaRPr lang="en-US" sz="1200" b="1" i="0" u="none" strike="noStrike" kern="1200" cap="none" spc="0" normalizeH="0" baseline="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defRPr>
            </a:pPr>
            <a:endParaRPr lang="en-US" sz="1200" dirty="0"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1" i="0" u="none" strike="noStrike" kern="1200" cap="none" spc="0" normalizeH="0" baseline="0">
              <a:solidFill>
                <a:prstClr val="black">
                  <a:lumMod val="50000"/>
                  <a:lumOff val="50000"/>
                </a:prst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'30.6.2023 (2)'!$D$19:$Q$19</c:f>
              <c:strCache>
                <c:ptCount val="14"/>
                <c:pt idx="0">
                  <c:v>Non.fin.corp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'30.6.2023 (2)'!$R$18:$V$18</c:f>
              <c:strCache>
                <c:ptCount val="5"/>
                <c:pt idx="0">
                  <c:v>6/2022</c:v>
                </c:pt>
                <c:pt idx="1">
                  <c:v>9/2022</c:v>
                </c:pt>
                <c:pt idx="2">
                  <c:v>12/2022</c:v>
                </c:pt>
                <c:pt idx="3">
                  <c:v>3/2023</c:v>
                </c:pt>
                <c:pt idx="4">
                  <c:v>6/2023</c:v>
                </c:pt>
              </c:strCache>
            </c:strRef>
          </c:cat>
          <c:val>
            <c:numRef>
              <c:f>'30.6.2023 (2)'!$R$19:$V$19</c:f>
              <c:numCache>
                <c:formatCode>0.00%</c:formatCode>
                <c:ptCount val="5"/>
                <c:pt idx="0">
                  <c:v>0.48418692600230367</c:v>
                </c:pt>
                <c:pt idx="1">
                  <c:v>0.47956807964598896</c:v>
                </c:pt>
                <c:pt idx="2">
                  <c:v>0.48573408930099393</c:v>
                </c:pt>
                <c:pt idx="3">
                  <c:v>0.483204374818685</c:v>
                </c:pt>
                <c:pt idx="4">
                  <c:v>0.48532974074856283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8E-4D54-8659-842DD70F3379}"/>
            </c:ext>
          </c:extLst>
        </c:ser>
        <c:ser>
          <c:idx val="1"/>
          <c:order val="1"/>
          <c:tx>
            <c:strRef>
              <c:f>'30.6.2023 (2)'!$D$20:$Q$20</c:f>
              <c:strCache>
                <c:ptCount val="14"/>
                <c:pt idx="0">
                  <c:v>Households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'30.6.2023 (2)'!$R$18:$V$18</c:f>
              <c:strCache>
                <c:ptCount val="5"/>
                <c:pt idx="0">
                  <c:v>6/2022</c:v>
                </c:pt>
                <c:pt idx="1">
                  <c:v>9/2022</c:v>
                </c:pt>
                <c:pt idx="2">
                  <c:v>12/2022</c:v>
                </c:pt>
                <c:pt idx="3">
                  <c:v>3/2023</c:v>
                </c:pt>
                <c:pt idx="4">
                  <c:v>6/2023</c:v>
                </c:pt>
              </c:strCache>
            </c:strRef>
          </c:cat>
          <c:val>
            <c:numRef>
              <c:f>'30.6.2023 (2)'!$R$20:$V$20</c:f>
              <c:numCache>
                <c:formatCode>0.00%</c:formatCode>
                <c:ptCount val="5"/>
                <c:pt idx="0">
                  <c:v>0.50662561219308233</c:v>
                </c:pt>
                <c:pt idx="1">
                  <c:v>0.50569422846445766</c:v>
                </c:pt>
                <c:pt idx="2">
                  <c:v>0.50017244178305587</c:v>
                </c:pt>
                <c:pt idx="3">
                  <c:v>0.51019147356872618</c:v>
                </c:pt>
                <c:pt idx="4">
                  <c:v>0.50848217763332848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18E-4D54-8659-842DD70F337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359200543"/>
        <c:axId val="613708031"/>
      </c:lineChart>
      <c:catAx>
        <c:axId val="13592005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3708031"/>
        <c:crosses val="autoZero"/>
        <c:auto val="1"/>
        <c:lblAlgn val="ctr"/>
        <c:lblOffset val="100"/>
        <c:noMultiLvlLbl val="0"/>
      </c:catAx>
      <c:valAx>
        <c:axId val="61370803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1359200543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1600" b="0" i="0" u="none" strike="noStrike" kern="1200" cap="none" spc="20" baseline="0" dirty="0">
                <a:solidFill>
                  <a:srgbClr val="002060"/>
                </a:solidFill>
              </a:rPr>
              <a:t>Loan concentration by economic activity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6/2022</c:v>
                </c:pt>
              </c:strCache>
            </c:strRef>
          </c:tx>
          <c:spPr>
            <a:solidFill>
              <a:schemeClr val="accent1">
                <a:shade val="53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Sheet2!$A$2:$A$7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Sheet2!$B$2:$B$7</c:f>
              <c:numCache>
                <c:formatCode>#,##0</c:formatCode>
                <c:ptCount val="6"/>
                <c:pt idx="0">
                  <c:v>60170</c:v>
                </c:pt>
                <c:pt idx="1">
                  <c:v>39717</c:v>
                </c:pt>
                <c:pt idx="2">
                  <c:v>14018</c:v>
                </c:pt>
                <c:pt idx="3">
                  <c:v>76939</c:v>
                </c:pt>
                <c:pt idx="4">
                  <c:v>18338</c:v>
                </c:pt>
                <c:pt idx="5">
                  <c:v>45083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3D-40AB-B3F1-273C112246A9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9/2022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Sheet2!$A$2:$A$7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Sheet2!$C$2:$C$7</c:f>
              <c:numCache>
                <c:formatCode>#,##0</c:formatCode>
                <c:ptCount val="6"/>
                <c:pt idx="0">
                  <c:v>58988</c:v>
                </c:pt>
                <c:pt idx="1">
                  <c:v>40117</c:v>
                </c:pt>
                <c:pt idx="2">
                  <c:v>15772</c:v>
                </c:pt>
                <c:pt idx="3">
                  <c:v>77340</c:v>
                </c:pt>
                <c:pt idx="4">
                  <c:v>18933</c:v>
                </c:pt>
                <c:pt idx="5">
                  <c:v>44099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3D-40AB-B3F1-273C112246A9}"/>
            </c:ext>
          </c:extLst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12/2022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Sheet2!$A$2:$A$7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Sheet2!$D$2:$D$7</c:f>
              <c:numCache>
                <c:formatCode>#,##0</c:formatCode>
                <c:ptCount val="6"/>
                <c:pt idx="0">
                  <c:v>64130</c:v>
                </c:pt>
                <c:pt idx="1">
                  <c:v>40073</c:v>
                </c:pt>
                <c:pt idx="2">
                  <c:v>16233</c:v>
                </c:pt>
                <c:pt idx="3">
                  <c:v>81170</c:v>
                </c:pt>
                <c:pt idx="4">
                  <c:v>20337</c:v>
                </c:pt>
                <c:pt idx="5">
                  <c:v>44573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3D-40AB-B3F1-273C112246A9}"/>
            </c:ext>
          </c:extLst>
        </c:ser>
        <c:ser>
          <c:idx val="3"/>
          <c:order val="3"/>
          <c:tx>
            <c:strRef>
              <c:f>Sheet2!$E$1</c:f>
              <c:strCache>
                <c:ptCount val="1"/>
                <c:pt idx="0">
                  <c:v>3/2023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Sheet2!$A$2:$A$7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Sheet2!$E$2:$E$7</c:f>
              <c:numCache>
                <c:formatCode>#,##0</c:formatCode>
                <c:ptCount val="6"/>
                <c:pt idx="0">
                  <c:v>63036</c:v>
                </c:pt>
                <c:pt idx="1">
                  <c:v>39959</c:v>
                </c:pt>
                <c:pt idx="2">
                  <c:v>15594</c:v>
                </c:pt>
                <c:pt idx="3">
                  <c:v>78841</c:v>
                </c:pt>
                <c:pt idx="4">
                  <c:v>21125</c:v>
                </c:pt>
                <c:pt idx="5" formatCode="_(* #,##0_);_(* \(#,##0\);_(* &quot;-&quot;??_);_(@_)">
                  <c:v>45495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13D-40AB-B3F1-273C112246A9}"/>
            </c:ext>
          </c:extLst>
        </c:ser>
        <c:ser>
          <c:idx val="4"/>
          <c:order val="4"/>
          <c:tx>
            <c:strRef>
              <c:f>Sheet2!$F$1</c:f>
              <c:strCache>
                <c:ptCount val="1"/>
                <c:pt idx="0">
                  <c:v>6/2023</c:v>
                </c:pt>
              </c:strCache>
            </c:strRef>
          </c:tx>
          <c:spPr>
            <a:solidFill>
              <a:schemeClr val="accent1">
                <a:tint val="54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Sheet2!$A$2:$A$7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Sheet2!$F$2:$F$7</c:f>
              <c:numCache>
                <c:formatCode>#,##0</c:formatCode>
                <c:ptCount val="6"/>
                <c:pt idx="0">
                  <c:v>63747</c:v>
                </c:pt>
                <c:pt idx="1">
                  <c:v>41136</c:v>
                </c:pt>
                <c:pt idx="2" formatCode="_(* #,##0.00_);_(* \(#,##0.00\);_(* &quot;-&quot;??_);_(@_)">
                  <c:v>19385</c:v>
                </c:pt>
                <c:pt idx="3" formatCode="_(* #,##0.00_);_(* \(#,##0.00\);_(* &quot;-&quot;??_);_(@_)">
                  <c:v>78829</c:v>
                </c:pt>
                <c:pt idx="4" formatCode="_(* #,##0.00_);_(* \(#,##0.00\);_(* &quot;-&quot;??_);_(@_)">
                  <c:v>21249</c:v>
                </c:pt>
                <c:pt idx="5" formatCode="_(* #,##0.00_);_(* \(#,##0.00\);_(* &quot;-&quot;??_);_(@_)">
                  <c:v>46762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3D-40AB-B3F1-273C112246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107631455"/>
        <c:axId val="617880479"/>
      </c:barChart>
      <c:catAx>
        <c:axId val="1076314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7880479"/>
        <c:crosses val="autoZero"/>
        <c:auto val="1"/>
        <c:lblAlgn val="ctr"/>
        <c:lblOffset val="100"/>
        <c:noMultiLvlLbl val="0"/>
      </c:catAx>
      <c:valAx>
        <c:axId val="6178804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631455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pPr>
            <a:r>
              <a:rPr lang="en-US" sz="1600" b="1" i="0" u="none" strike="noStrike" baseline="0" dirty="0">
                <a:solidFill>
                  <a:srgbClr val="002060"/>
                </a:solidFill>
                <a:effectLst/>
              </a:rPr>
              <a:t>Non-performing loans</a:t>
            </a:r>
            <a:r>
              <a:rPr lang="ru-RU" sz="1600" b="1" i="0" u="none" strike="noStrike" baseline="0" dirty="0">
                <a:solidFill>
                  <a:srgbClr val="002060"/>
                </a:solidFill>
                <a:effectLst/>
              </a:rPr>
              <a:t> </a:t>
            </a:r>
            <a:r>
              <a:rPr lang="ru-RU" sz="1600" b="1" i="0" u="none" strike="noStrike" dirty="0">
                <a:solidFill>
                  <a:srgbClr val="002060"/>
                </a:solidFill>
                <a:effectLst/>
              </a:rPr>
              <a:t> /</a:t>
            </a:r>
            <a:r>
              <a:rPr lang="en-GB" sz="1600" b="1" i="0" u="none" strike="noStrike" dirty="0">
                <a:solidFill>
                  <a:srgbClr val="002060"/>
                </a:solidFill>
                <a:effectLst/>
              </a:rPr>
              <a:t> Total loans</a:t>
            </a:r>
            <a:endParaRPr lang="ru-RU" sz="1600" b="1" i="0" u="none" strike="noStrike" dirty="0">
              <a:solidFill>
                <a:srgbClr val="002060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rgbClr val="002060"/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Sheet1!$A$7</c:f>
              <c:strCache>
                <c:ptCount val="1"/>
                <c:pt idx="0">
                  <c:v>Non performing loans (NPL)</c:v>
                </c:pt>
              </c:strCache>
            </c:strRef>
          </c:tx>
          <c:spPr>
            <a:solidFill>
              <a:schemeClr val="bg1"/>
            </a:solidFill>
            <a:ln>
              <a:solidFill>
                <a:srgbClr val="FFFF66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6/2022</c:v>
                </c:pt>
                <c:pt idx="1">
                  <c:v>9/2022</c:v>
                </c:pt>
                <c:pt idx="2">
                  <c:v>12/2022</c:v>
                </c:pt>
                <c:pt idx="3">
                  <c:v>3/2023</c:v>
                </c:pt>
                <c:pt idx="4">
                  <c:v>6/2023</c:v>
                </c:pt>
              </c:strCache>
            </c:strRef>
          </c:cat>
          <c:val>
            <c:numRef>
              <c:f>Sheet1!$B$7:$F$7</c:f>
              <c:numCache>
                <c:formatCode>0.00%</c:formatCode>
                <c:ptCount val="5"/>
                <c:pt idx="0">
                  <c:v>3.2399999999999998E-2</c:v>
                </c:pt>
                <c:pt idx="1">
                  <c:v>3.3099999999999997E-2</c:v>
                </c:pt>
                <c:pt idx="2">
                  <c:v>2.8899999999999999E-2</c:v>
                </c:pt>
                <c:pt idx="3">
                  <c:v>2.8500000000000001E-2</c:v>
                </c:pt>
                <c:pt idx="4">
                  <c:v>2.87E-2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2D-40C6-8C4C-D099E85734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8735392"/>
        <c:axId val="962469840"/>
      </c:barChart>
      <c:lineChart>
        <c:grouping val="standard"/>
        <c:varyColors val="0"/>
        <c:ser>
          <c:idx val="2"/>
          <c:order val="1"/>
          <c:tx>
            <c:strRef>
              <c:f>Sheet1!$A$8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chemeClr val="bg1">
                  <a:lumMod val="6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6/2022</c:v>
                </c:pt>
                <c:pt idx="1">
                  <c:v>9/2022</c:v>
                </c:pt>
                <c:pt idx="2">
                  <c:v>12/2022</c:v>
                </c:pt>
                <c:pt idx="3">
                  <c:v>3/2023</c:v>
                </c:pt>
                <c:pt idx="4">
                  <c:v>6/2023</c:v>
                </c:pt>
              </c:strCache>
            </c:strRef>
          </c:cat>
          <c:val>
            <c:numRef>
              <c:f>Sheet1!$B$8:$F$8</c:f>
              <c:numCache>
                <c:formatCode>0.00%</c:formatCode>
                <c:ptCount val="5"/>
                <c:pt idx="0">
                  <c:v>2.35E-2</c:v>
                </c:pt>
                <c:pt idx="1">
                  <c:v>2.3E-2</c:v>
                </c:pt>
                <c:pt idx="2">
                  <c:v>2.2700000000000001E-2</c:v>
                </c:pt>
                <c:pt idx="3">
                  <c:v>2.24E-2</c:v>
                </c:pt>
                <c:pt idx="4">
                  <c:v>2.2599999999999999E-2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82D-40C6-8C4C-D099E857346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38735392"/>
        <c:axId val="962469840"/>
      </c:lineChart>
      <c:catAx>
        <c:axId val="53873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2469840"/>
        <c:crosses val="autoZero"/>
        <c:auto val="1"/>
        <c:lblAlgn val="ctr"/>
        <c:lblOffset val="100"/>
        <c:noMultiLvlLbl val="0"/>
      </c:catAx>
      <c:valAx>
        <c:axId val="962469840"/>
        <c:scaling>
          <c:orientation val="minMax"/>
          <c:min val="2.0000000000000004E-2"/>
        </c:scaling>
        <c:delete val="1"/>
        <c:axPos val="l"/>
        <c:numFmt formatCode="0.00%" sourceLinked="1"/>
        <c:majorTickMark val="none"/>
        <c:minorTickMark val="none"/>
        <c:tickLblPos val="nextTo"/>
        <c:crossAx val="538735392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411B45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rgbClr val="411B45"/>
                </a:solidFill>
                <a:latin typeface="+mn-lt"/>
                <a:ea typeface="+mj-ea"/>
                <a:cs typeface="+mj-cs"/>
              </a:defRPr>
            </a:pPr>
            <a:r>
              <a:rPr lang="en-GB" sz="1600" b="1" i="0" u="none" strike="noStrike" kern="1200" cap="none" spc="0" normalizeH="0" baseline="0" dirty="0">
                <a:solidFill>
                  <a:srgbClr val="002060"/>
                </a:solidFill>
              </a:rPr>
              <a:t>NPL Coverage - Coverage of non-performing loans with impairment</a:t>
            </a:r>
            <a:endParaRPr lang="ru-RU" sz="1600" b="1" i="0" u="none" strike="noStrike" dirty="0">
              <a:solidFill>
                <a:srgbClr val="002060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rgbClr val="411B45"/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Sheet1!$A$10</c:f>
              <c:strCache>
                <c:ptCount val="1"/>
                <c:pt idx="0">
                  <c:v>NPL Coverage with impairment</c:v>
                </c:pt>
              </c:strCache>
            </c:strRef>
          </c:tx>
          <c:spPr>
            <a:solidFill>
              <a:schemeClr val="bg1"/>
            </a:solidFill>
            <a:ln>
              <a:solidFill>
                <a:srgbClr val="FFFF66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Sheet1!$B$9:$F$9</c:f>
              <c:strCache>
                <c:ptCount val="5"/>
                <c:pt idx="0">
                  <c:v>6/2022</c:v>
                </c:pt>
                <c:pt idx="1">
                  <c:v>9/2022</c:v>
                </c:pt>
                <c:pt idx="2">
                  <c:v>12/2022</c:v>
                </c:pt>
                <c:pt idx="3">
                  <c:v>3/2023</c:v>
                </c:pt>
                <c:pt idx="4">
                  <c:v>6/2023</c:v>
                </c:pt>
              </c:strCache>
            </c:strRef>
          </c:cat>
          <c:val>
            <c:numRef>
              <c:f>Sheet1!$B$10:$F$10</c:f>
              <c:numCache>
                <c:formatCode>0.00%</c:formatCode>
                <c:ptCount val="5"/>
                <c:pt idx="0">
                  <c:v>0.65969999999999995</c:v>
                </c:pt>
                <c:pt idx="1">
                  <c:v>0.67610000000000003</c:v>
                </c:pt>
                <c:pt idx="2">
                  <c:v>0.69379999999999997</c:v>
                </c:pt>
                <c:pt idx="3">
                  <c:v>0.71099999999999997</c:v>
                </c:pt>
                <c:pt idx="4">
                  <c:v>0.70420000000000005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35-4B92-A3C1-C6229615EA6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axId val="472219344"/>
        <c:axId val="1832608400"/>
      </c:barChart>
      <c:lineChart>
        <c:grouping val="standard"/>
        <c:varyColors val="0"/>
        <c:ser>
          <c:idx val="1"/>
          <c:order val="1"/>
          <c:tx>
            <c:strRef>
              <c:f>Sheet1!$A$11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chemeClr val="bg1">
                  <a:lumMod val="7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Sheet1!$B$9:$F$9</c:f>
              <c:strCache>
                <c:ptCount val="5"/>
                <c:pt idx="0">
                  <c:v>6/2022</c:v>
                </c:pt>
                <c:pt idx="1">
                  <c:v>9/2022</c:v>
                </c:pt>
                <c:pt idx="2">
                  <c:v>12/2022</c:v>
                </c:pt>
                <c:pt idx="3">
                  <c:v>3/2023</c:v>
                </c:pt>
                <c:pt idx="4">
                  <c:v>6/2023</c:v>
                </c:pt>
              </c:strCache>
            </c:strRef>
          </c:cat>
          <c:val>
            <c:numRef>
              <c:f>Sheet1!$B$11:$F$11</c:f>
              <c:numCache>
                <c:formatCode>0.00%</c:formatCode>
                <c:ptCount val="5"/>
                <c:pt idx="0">
                  <c:v>0.4254</c:v>
                </c:pt>
                <c:pt idx="1">
                  <c:v>0.42820000000000003</c:v>
                </c:pt>
                <c:pt idx="2">
                  <c:v>0.4194</c:v>
                </c:pt>
                <c:pt idx="3">
                  <c:v>0.42030000000000001</c:v>
                </c:pt>
                <c:pt idx="4">
                  <c:v>0.41110000000000002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D35-4B92-A3C1-C6229615EA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2219344"/>
        <c:axId val="1832608400"/>
      </c:lineChart>
      <c:catAx>
        <c:axId val="47221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2608400"/>
        <c:crosses val="autoZero"/>
        <c:auto val="1"/>
        <c:lblAlgn val="ctr"/>
        <c:lblOffset val="100"/>
        <c:noMultiLvlLbl val="0"/>
      </c:catAx>
      <c:valAx>
        <c:axId val="1832608400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472219344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none" spc="0" normalizeH="0" baseline="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pPr>
            <a:r>
              <a:rPr lang="en-GB" sz="1100" b="1" i="0" u="none" strike="noStrike" kern="1200" cap="none" spc="0" normalizeH="0" baseline="0" dirty="0">
                <a:solidFill>
                  <a:srgbClr val="002060"/>
                </a:solidFill>
              </a:rPr>
              <a:t>Capital adequacy ratio</a:t>
            </a:r>
            <a:endParaRPr lang="ru-RU" sz="1100" b="1" i="0" u="none" strike="noStrike" kern="1200" cap="none" spc="0" normalizeH="0" baseline="0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none" spc="0" normalizeH="0" baseline="0">
              <a:solidFill>
                <a:srgbClr val="002060"/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Sheet1!$A$12</c:f>
              <c:strCache>
                <c:ptCount val="1"/>
                <c:pt idx="0">
                  <c:v>Capital adequacy ratio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6/2022</c:v>
                </c:pt>
                <c:pt idx="1">
                  <c:v>9/2022</c:v>
                </c:pt>
                <c:pt idx="2">
                  <c:v>12/2022</c:v>
                </c:pt>
                <c:pt idx="3">
                  <c:v>3/2023</c:v>
                </c:pt>
                <c:pt idx="4">
                  <c:v>6/2023</c:v>
                </c:pt>
              </c:strCache>
            </c:strRef>
          </c:cat>
          <c:val>
            <c:numRef>
              <c:f>Sheet1!$B$12:$F$12</c:f>
              <c:numCache>
                <c:formatCode>0.00%</c:formatCode>
                <c:ptCount val="5"/>
                <c:pt idx="0">
                  <c:v>0.17299999999999999</c:v>
                </c:pt>
                <c:pt idx="1">
                  <c:v>0.17710000000000001</c:v>
                </c:pt>
                <c:pt idx="2">
                  <c:v>0.1772</c:v>
                </c:pt>
                <c:pt idx="3">
                  <c:v>0.1804</c:v>
                </c:pt>
                <c:pt idx="4">
                  <c:v>0.18179999999999999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B0-488D-8492-6E1F3E29E6E6}"/>
            </c:ext>
          </c:extLst>
        </c:ser>
        <c:ser>
          <c:idx val="1"/>
          <c:order val="1"/>
          <c:tx>
            <c:strRef>
              <c:f>Sheet1!$A$13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6/2022</c:v>
                </c:pt>
                <c:pt idx="1">
                  <c:v>9/2022</c:v>
                </c:pt>
                <c:pt idx="2">
                  <c:v>12/2022</c:v>
                </c:pt>
                <c:pt idx="3">
                  <c:v>3/2023</c:v>
                </c:pt>
                <c:pt idx="4">
                  <c:v>6/2023</c:v>
                </c:pt>
              </c:strCache>
            </c:strRef>
          </c:cat>
          <c:val>
            <c:numRef>
              <c:f>Sheet1!$B$13:$F$13</c:f>
              <c:numCache>
                <c:formatCode>0.00%</c:formatCode>
                <c:ptCount val="5"/>
                <c:pt idx="0">
                  <c:v>0.1497</c:v>
                </c:pt>
                <c:pt idx="1">
                  <c:v>0.1474</c:v>
                </c:pt>
                <c:pt idx="2">
                  <c:v>0.15379999999999999</c:v>
                </c:pt>
                <c:pt idx="3">
                  <c:v>0.15529999999999999</c:v>
                </c:pt>
                <c:pt idx="4">
                  <c:v>0.15720000000000001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2B0-488D-8492-6E1F3E29E6E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384819983"/>
        <c:axId val="1198914543"/>
      </c:lineChart>
      <c:catAx>
        <c:axId val="13848199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8914543"/>
        <c:crosses val="autoZero"/>
        <c:auto val="1"/>
        <c:lblAlgn val="ctr"/>
        <c:lblOffset val="100"/>
        <c:noMultiLvlLbl val="0"/>
      </c:catAx>
      <c:valAx>
        <c:axId val="1198914543"/>
        <c:scaling>
          <c:orientation val="minMax"/>
          <c:min val="0.13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4819983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pPr>
            <a:r>
              <a:rPr lang="en-GB" sz="1100" b="1" i="0" u="none" strike="noStrike" kern="1200" cap="all" spc="0" normalizeH="0" baseline="0" dirty="0">
                <a:solidFill>
                  <a:srgbClr val="002060"/>
                </a:solidFill>
                <a:effectLst/>
              </a:rPr>
              <a:t>Liabilities structure</a:t>
            </a:r>
            <a:endParaRPr lang="en-US" sz="1100" b="1" i="0" u="none" strike="noStrike" kern="1200" cap="none" spc="0" normalizeH="0" baseline="0" dirty="0">
              <a:solidFill>
                <a:srgbClr val="002060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Sheet2!$A$6</c:f>
              <c:strCache>
                <c:ptCount val="1"/>
                <c:pt idx="0">
                  <c:v>Deposits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Sheet2!$B$5:$F$5</c:f>
              <c:strCache>
                <c:ptCount val="5"/>
                <c:pt idx="0">
                  <c:v>6/2022</c:v>
                </c:pt>
                <c:pt idx="1">
                  <c:v>9/2022</c:v>
                </c:pt>
                <c:pt idx="2">
                  <c:v>12/2022</c:v>
                </c:pt>
                <c:pt idx="3">
                  <c:v>3/2023</c:v>
                </c:pt>
                <c:pt idx="4">
                  <c:v>6/2023</c:v>
                </c:pt>
              </c:strCache>
            </c:strRef>
          </c:cat>
          <c:val>
            <c:numRef>
              <c:f>Sheet2!$B$6:$F$6</c:f>
              <c:numCache>
                <c:formatCode>0%</c:formatCode>
                <c:ptCount val="5"/>
                <c:pt idx="0">
                  <c:v>0.70761104881768455</c:v>
                </c:pt>
                <c:pt idx="1">
                  <c:v>0.71449024428837471</c:v>
                </c:pt>
                <c:pt idx="2">
                  <c:v>0.72188730809420465</c:v>
                </c:pt>
                <c:pt idx="3">
                  <c:v>0.73</c:v>
                </c:pt>
                <c:pt idx="4">
                  <c:v>0.72930220581924299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63-4F24-97A7-F1BF14D50B45}"/>
            </c:ext>
          </c:extLst>
        </c:ser>
        <c:ser>
          <c:idx val="1"/>
          <c:order val="1"/>
          <c:tx>
            <c:strRef>
              <c:f>Sheet2!$A$7</c:f>
              <c:strCache>
                <c:ptCount val="1"/>
                <c:pt idx="0">
                  <c:v>Capital &amp; reserves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Sheet2!$B$5:$F$5</c:f>
              <c:strCache>
                <c:ptCount val="5"/>
                <c:pt idx="0">
                  <c:v>6/2022</c:v>
                </c:pt>
                <c:pt idx="1">
                  <c:v>9/2022</c:v>
                </c:pt>
                <c:pt idx="2">
                  <c:v>12/2022</c:v>
                </c:pt>
                <c:pt idx="3">
                  <c:v>3/2023</c:v>
                </c:pt>
                <c:pt idx="4">
                  <c:v>6/2023</c:v>
                </c:pt>
              </c:strCache>
            </c:strRef>
          </c:cat>
          <c:val>
            <c:numRef>
              <c:f>Sheet2!$B$7:$F$7</c:f>
              <c:numCache>
                <c:formatCode>0%</c:formatCode>
                <c:ptCount val="5"/>
                <c:pt idx="0">
                  <c:v>0.12370594465651819</c:v>
                </c:pt>
                <c:pt idx="1">
                  <c:v>0.12587180641941648</c:v>
                </c:pt>
                <c:pt idx="2">
                  <c:v>0.12328883237974148</c:v>
                </c:pt>
                <c:pt idx="3">
                  <c:v>0.13</c:v>
                </c:pt>
                <c:pt idx="4">
                  <c:v>0.12835951134380455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63-4F24-97A7-F1BF14D50B45}"/>
            </c:ext>
          </c:extLst>
        </c:ser>
        <c:ser>
          <c:idx val="2"/>
          <c:order val="2"/>
          <c:tx>
            <c:strRef>
              <c:f>Sheet2!$A$8</c:f>
              <c:strCache>
                <c:ptCount val="1"/>
                <c:pt idx="0">
                  <c:v>Other liabilities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Sheet2!$B$5:$F$5</c:f>
              <c:strCache>
                <c:ptCount val="5"/>
                <c:pt idx="0">
                  <c:v>6/2022</c:v>
                </c:pt>
                <c:pt idx="1">
                  <c:v>9/2022</c:v>
                </c:pt>
                <c:pt idx="2">
                  <c:v>12/2022</c:v>
                </c:pt>
                <c:pt idx="3">
                  <c:v>3/2023</c:v>
                </c:pt>
                <c:pt idx="4">
                  <c:v>6/2023</c:v>
                </c:pt>
              </c:strCache>
            </c:strRef>
          </c:cat>
          <c:val>
            <c:numRef>
              <c:f>Sheet2!$B$8:$F$8</c:f>
              <c:numCache>
                <c:formatCode>0%</c:formatCode>
                <c:ptCount val="5"/>
                <c:pt idx="0">
                  <c:v>0.16868300652579724</c:v>
                </c:pt>
                <c:pt idx="1">
                  <c:v>0.15963794929220881</c:v>
                </c:pt>
                <c:pt idx="2">
                  <c:v>0.15482385952605388</c:v>
                </c:pt>
                <c:pt idx="3">
                  <c:v>0.14000000000000001</c:v>
                </c:pt>
                <c:pt idx="4">
                  <c:v>0.14233828283695249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63-4F24-97A7-F1BF14D50B4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43561535"/>
        <c:axId val="1960683423"/>
      </c:barChart>
      <c:catAx>
        <c:axId val="184356153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0683423"/>
        <c:crosses val="autoZero"/>
        <c:auto val="1"/>
        <c:lblAlgn val="ctr"/>
        <c:lblOffset val="100"/>
        <c:noMultiLvlLbl val="0"/>
      </c:catAx>
      <c:valAx>
        <c:axId val="196068342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843561535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cap="none" spc="0" normalizeH="0" baseline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ea typeface="+mj-ea"/>
                <a:cs typeface="+mj-cs"/>
              </a:defRPr>
            </a:pPr>
            <a:r>
              <a:rPr lang="en-GB" sz="1600" b="1" i="0" u="none" strike="noStrike" kern="1200" cap="none" spc="0" normalizeH="0" baseline="0" dirty="0">
                <a:solidFill>
                  <a:srgbClr val="002060"/>
                </a:solidFill>
                <a:cs typeface="Aldhabi" panose="020B0604020202020204" pitchFamily="2" charset="-78"/>
              </a:rPr>
              <a:t>Deposits structure</a:t>
            </a:r>
            <a:endParaRPr lang="en-US" sz="1600" b="1" i="0" u="none" strike="noStrike" kern="1200" cap="none" spc="0" normalizeH="0" baseline="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cap="none" spc="0" normalizeH="0" baseline="0">
              <a:solidFill>
                <a:prstClr val="black">
                  <a:lumMod val="50000"/>
                  <a:lumOff val="50000"/>
                </a:prst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'30.6.2023 (2)'!$D$31</c:f>
              <c:strCache>
                <c:ptCount val="1"/>
                <c:pt idx="0">
                  <c:v> non.fin.corp. 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/>
          </c:spPr>
          <c:invertIfNegative val="0"/>
          <c:cat>
            <c:strRef>
              <c:f>'30.6.2023 (2)'!$E$29:$V$29</c:f>
              <c:strCache>
                <c:ptCount val="5"/>
                <c:pt idx="0">
                  <c:v>6/2022</c:v>
                </c:pt>
                <c:pt idx="1">
                  <c:v>9/2022</c:v>
                </c:pt>
                <c:pt idx="2">
                  <c:v>12/2022</c:v>
                </c:pt>
                <c:pt idx="3">
                  <c:v>3/2023</c:v>
                </c:pt>
                <c:pt idx="4">
                  <c:v>6/2023</c:v>
                </c:pt>
              </c:strCache>
            </c:strRef>
          </c:cat>
          <c:val>
            <c:numRef>
              <c:f>'30.6.2023 (2)'!$E$31:$V$31</c:f>
              <c:numCache>
                <c:formatCode>_(* #,##0_);_(* \(#,##0\);_(* "-"??_);_(@_)</c:formatCode>
                <c:ptCount val="5"/>
                <c:pt idx="0">
                  <c:v>127118.84200000002</c:v>
                </c:pt>
                <c:pt idx="1">
                  <c:v>134734.50399999999</c:v>
                </c:pt>
                <c:pt idx="2">
                  <c:v>147832.28099999999</c:v>
                </c:pt>
                <c:pt idx="3">
                  <c:v>138935.27000000005</c:v>
                </c:pt>
                <c:pt idx="4">
                  <c:v>150250.01800000001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45-4363-964E-2490A83E730C}"/>
            </c:ext>
          </c:extLst>
        </c:ser>
        <c:ser>
          <c:idx val="2"/>
          <c:order val="2"/>
          <c:tx>
            <c:strRef>
              <c:f>'30.6.2023 (2)'!$D$32</c:f>
              <c:strCache>
                <c:ptCount val="1"/>
                <c:pt idx="0">
                  <c:v> households 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'30.6.2023 (2)'!$E$29:$V$29</c:f>
              <c:strCache>
                <c:ptCount val="5"/>
                <c:pt idx="0">
                  <c:v>6/2022</c:v>
                </c:pt>
                <c:pt idx="1">
                  <c:v>9/2022</c:v>
                </c:pt>
                <c:pt idx="2">
                  <c:v>12/2022</c:v>
                </c:pt>
                <c:pt idx="3">
                  <c:v>3/2023</c:v>
                </c:pt>
                <c:pt idx="4">
                  <c:v>6/2023</c:v>
                </c:pt>
              </c:strCache>
            </c:strRef>
          </c:cat>
          <c:val>
            <c:numRef>
              <c:f>'30.6.2023 (2)'!$E$32:$V$32</c:f>
              <c:numCache>
                <c:formatCode>_(* #,##0_);_(* \(#,##0\);_(* "-"??_);_(@_)</c:formatCode>
                <c:ptCount val="5"/>
                <c:pt idx="0">
                  <c:v>311774.21800000005</c:v>
                </c:pt>
                <c:pt idx="1">
                  <c:v>317585.66800000001</c:v>
                </c:pt>
                <c:pt idx="2">
                  <c:v>328436.02899999998</c:v>
                </c:pt>
                <c:pt idx="3">
                  <c:v>331967.25099999999</c:v>
                </c:pt>
                <c:pt idx="4">
                  <c:v>340279.23300000001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45-4363-964E-2490A83E73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axId val="1397217728"/>
        <c:axId val="227783232"/>
      </c:barChart>
      <c:lineChart>
        <c:grouping val="standard"/>
        <c:varyColors val="0"/>
        <c:ser>
          <c:idx val="0"/>
          <c:order val="0"/>
          <c:tx>
            <c:strRef>
              <c:f>'30.6.2023 (2)'!$D$30</c:f>
              <c:strCache>
                <c:ptCount val="1"/>
                <c:pt idx="0">
                  <c:v> total 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'30.6.2023 (2)'!$E$29:$V$29</c:f>
              <c:strCache>
                <c:ptCount val="5"/>
                <c:pt idx="0">
                  <c:v>6/2022</c:v>
                </c:pt>
                <c:pt idx="1">
                  <c:v>9/2022</c:v>
                </c:pt>
                <c:pt idx="2">
                  <c:v>12/2022</c:v>
                </c:pt>
                <c:pt idx="3">
                  <c:v>3/2023</c:v>
                </c:pt>
                <c:pt idx="4">
                  <c:v>6/2023</c:v>
                </c:pt>
              </c:strCache>
            </c:strRef>
          </c:cat>
          <c:val>
            <c:numRef>
              <c:f>'30.6.2023 (2)'!$E$30:$V$30</c:f>
              <c:numCache>
                <c:formatCode>_(* #,##0_);_(* \(#,##0\);_(* "-"??_);_(@_)</c:formatCode>
                <c:ptCount val="5"/>
                <c:pt idx="0">
                  <c:v>455634.72300000006</c:v>
                </c:pt>
                <c:pt idx="1">
                  <c:v>469603.01400000002</c:v>
                </c:pt>
                <c:pt idx="2">
                  <c:v>493954.74599999998</c:v>
                </c:pt>
                <c:pt idx="3">
                  <c:v>490137.47700000013</c:v>
                </c:pt>
                <c:pt idx="4">
                  <c:v>509826.19200000004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645-4363-964E-2490A83E73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7217728"/>
        <c:axId val="227783232"/>
      </c:lineChart>
      <c:catAx>
        <c:axId val="139721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783232"/>
        <c:crosses val="autoZero"/>
        <c:auto val="1"/>
        <c:lblAlgn val="ctr"/>
        <c:lblOffset val="100"/>
        <c:noMultiLvlLbl val="0"/>
      </c:catAx>
      <c:valAx>
        <c:axId val="227783232"/>
        <c:scaling>
          <c:orientation val="minMax"/>
        </c:scaling>
        <c:delete val="0"/>
        <c:axPos val="l"/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721772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44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C73-499B-86AD-EBF34F252048}"/>
              </c:ext>
            </c:extLst>
          </c:dPt>
          <c:dPt>
            <c:idx val="1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C73-499B-86AD-EBF34F252048}"/>
              </c:ext>
            </c:extLst>
          </c:dPt>
          <c:dPt>
            <c:idx val="2"/>
            <c:bubble3D val="0"/>
            <c:spPr>
              <a:solidFill>
                <a:schemeClr val="accent1">
                  <a:shade val="72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C73-499B-86AD-EBF34F252048}"/>
              </c:ext>
            </c:extLst>
          </c:dPt>
          <c:dPt>
            <c:idx val="3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C73-499B-86AD-EBF34F252048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C73-499B-86AD-EBF34F252048}"/>
              </c:ext>
            </c:extLst>
          </c:dPt>
          <c:dPt>
            <c:idx val="5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C73-499B-86AD-EBF34F252048}"/>
              </c:ext>
            </c:extLst>
          </c:dPt>
          <c:dPt>
            <c:idx val="6"/>
            <c:bubble3D val="0"/>
            <c:spPr>
              <a:solidFill>
                <a:schemeClr val="accent1">
                  <a:tint val="72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5C73-499B-86AD-EBF34F252048}"/>
              </c:ext>
            </c:extLst>
          </c:dPt>
          <c:dPt>
            <c:idx val="7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5C73-499B-86AD-EBF34F252048}"/>
              </c:ext>
            </c:extLst>
          </c:dPt>
          <c:dPt>
            <c:idx val="8"/>
            <c:bubble3D val="0"/>
            <c:spPr>
              <a:solidFill>
                <a:schemeClr val="accent1">
                  <a:tint val="44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5C73-499B-86AD-EBF34F252048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accent1">
                            <a:shade val="44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B3907BF-1A64-40FE-8F0E-916F69669F78}" type="CATEGORYNAME">
                      <a:rPr lang="en-US" sz="1100"/>
                      <a:pPr>
                        <a:defRPr sz="1100">
                          <a:solidFill>
                            <a:schemeClr val="accent1">
                              <a:shade val="44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sz="1100" baseline="0" dirty="0"/>
                      <a:t>
25%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>
                          <a:shade val="44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C73-499B-86AD-EBF34F252048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accent1">
                            <a:shade val="58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838D306-5B99-41FC-B027-4681B1021A2A}" type="CATEGORYNAME">
                      <a:rPr lang="en-US" sz="1100"/>
                      <a:pPr>
                        <a:defRPr sz="1100">
                          <a:solidFill>
                            <a:schemeClr val="accent1">
                              <a:shade val="58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sz="1100" baseline="0" dirty="0"/>
                      <a:t>
15%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>
                          <a:shade val="58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C73-499B-86AD-EBF34F252048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accent1">
                            <a:shade val="72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AAFF470-0E46-4EB1-9EBF-34BB6D6DE690}" type="CATEGORYNAME">
                      <a:rPr lang="en-US" sz="1100"/>
                      <a:pPr>
                        <a:defRPr sz="1100">
                          <a:solidFill>
                            <a:schemeClr val="accent1">
                              <a:shade val="72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sz="1100" baseline="0" dirty="0"/>
                      <a:t>
11%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>
                          <a:shade val="72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C73-499B-86AD-EBF34F252048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accent1">
                            <a:shade val="86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4D68DCE-981D-45B7-8ECB-76C169F88674}" type="CATEGORYNAME">
                      <a:rPr lang="en-US" sz="1100"/>
                      <a:pPr>
                        <a:defRPr sz="1100">
                          <a:solidFill>
                            <a:schemeClr val="accent1">
                              <a:shade val="86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sz="1100" baseline="0" dirty="0"/>
                      <a:t>
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>
                          <a:shade val="8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C73-499B-86AD-EBF34F252048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907F438-84DA-4FD5-BD54-0EFFB68F96B9}" type="CATEGORYNAME">
                      <a:rPr lang="en-US" sz="1100"/>
                      <a:pPr>
                        <a:defRPr sz="11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sz="1100" baseline="0" dirty="0"/>
                      <a:t>
15%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C73-499B-86AD-EBF34F252048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accent1">
                            <a:tint val="86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31710E1-0D86-4FAE-8655-44566F4D7943}" type="CATEGORYNAME">
                      <a:rPr lang="en-US" sz="1100"/>
                      <a:pPr>
                        <a:defRPr sz="1100">
                          <a:solidFill>
                            <a:schemeClr val="accent1">
                              <a:tint val="86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sz="1100" baseline="0" dirty="0"/>
                      <a:t>
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>
                          <a:tint val="8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5C73-499B-86AD-EBF34F252048}"/>
                </c:ext>
              </c:extLst>
            </c:dLbl>
            <c:dLbl>
              <c:idx val="6"/>
              <c:layout>
                <c:manualLayout>
                  <c:x val="1.1111111111111098E-2"/>
                  <c:y val="-3.1727077186732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>
                          <a:tint val="72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C73-499B-86AD-EBF34F252048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accent1">
                            <a:tint val="58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B19FC6C-6EFC-4CAC-A3BC-8AC481581C7C}" type="CATEGORYNAME">
                      <a:rPr lang="en-US" sz="1100"/>
                      <a:pPr>
                        <a:defRPr sz="1100">
                          <a:solidFill>
                            <a:schemeClr val="accent1">
                              <a:tint val="58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sz="1100" baseline="0" dirty="0"/>
                      <a:t>
19%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>
                          <a:tint val="58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58963707780741"/>
                      <c:h val="0.1899953540887550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5C73-499B-86AD-EBF34F252048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>
                          <a:tint val="44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5C73-499B-86AD-EBF34F2520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spc="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анг!$A$1:$A$9</c:f>
              <c:strCache>
                <c:ptCount val="9"/>
                <c:pt idx="0">
                  <c:v>Greece</c:v>
                </c:pt>
                <c:pt idx="1">
                  <c:v>Slovenia</c:v>
                </c:pt>
                <c:pt idx="2">
                  <c:v>Austria</c:v>
                </c:pt>
                <c:pt idx="3">
                  <c:v>Germany</c:v>
                </c:pt>
                <c:pt idx="4">
                  <c:v>Turkey</c:v>
                </c:pt>
                <c:pt idx="5">
                  <c:v>Bulgaria</c:v>
                </c:pt>
                <c:pt idx="6">
                  <c:v>Switzerland</c:v>
                </c:pt>
                <c:pt idx="7">
                  <c:v>domestic shareholders</c:v>
                </c:pt>
                <c:pt idx="8">
                  <c:v>state owned</c:v>
                </c:pt>
              </c:strCache>
            </c:strRef>
          </c:cat>
          <c:val>
            <c:numRef>
              <c:f>анг!$B$1:$B$9</c:f>
              <c:numCache>
                <c:formatCode>0.0</c:formatCode>
                <c:ptCount val="9"/>
                <c:pt idx="0">
                  <c:v>22.6</c:v>
                </c:pt>
                <c:pt idx="1">
                  <c:v>18.2</c:v>
                </c:pt>
                <c:pt idx="2">
                  <c:v>10.6</c:v>
                </c:pt>
                <c:pt idx="3">
                  <c:v>3.8</c:v>
                </c:pt>
                <c:pt idx="4">
                  <c:v>13.5</c:v>
                </c:pt>
                <c:pt idx="5">
                  <c:v>5.9</c:v>
                </c:pt>
                <c:pt idx="6">
                  <c:v>0.8</c:v>
                </c:pt>
                <c:pt idx="7">
                  <c:v>20.8</c:v>
                </c:pt>
                <c:pt idx="8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C73-499B-86AD-EBF34F252048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none" spc="0" normalizeH="0" baseline="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  <a:effectLst/>
              </a:rPr>
              <a:t>Return on average assets </a:t>
            </a:r>
            <a:r>
              <a:rPr lang="mk-MK" sz="1100" b="1" baseline="0" dirty="0">
                <a:solidFill>
                  <a:srgbClr val="002060"/>
                </a:solidFill>
                <a:latin typeface="+mn-lt"/>
              </a:rPr>
              <a:t>(</a:t>
            </a:r>
            <a:r>
              <a:rPr lang="en-GB" sz="1100" b="1" baseline="0" dirty="0">
                <a:solidFill>
                  <a:srgbClr val="002060"/>
                </a:solidFill>
                <a:latin typeface="+mn-lt"/>
              </a:rPr>
              <a:t>ROAA)</a:t>
            </a:r>
            <a:endParaRPr lang="en-US" sz="1100" b="1" dirty="0">
              <a:solidFill>
                <a:srgbClr val="002060"/>
              </a:solidFill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none" spc="0" normalizeH="0" baseline="0">
              <a:solidFill>
                <a:srgbClr val="002060"/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Sheet1!$A$14</c:f>
              <c:strCache>
                <c:ptCount val="1"/>
                <c:pt idx="0">
                  <c:v>ROA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6/2022</c:v>
                </c:pt>
                <c:pt idx="1">
                  <c:v>9/2022</c:v>
                </c:pt>
                <c:pt idx="2">
                  <c:v>12/2022</c:v>
                </c:pt>
                <c:pt idx="3">
                  <c:v>3/2023</c:v>
                </c:pt>
                <c:pt idx="4">
                  <c:v>6/2023</c:v>
                </c:pt>
              </c:strCache>
            </c:strRef>
          </c:cat>
          <c:val>
            <c:numRef>
              <c:f>Sheet1!$B$14:$F$14</c:f>
              <c:numCache>
                <c:formatCode>0.00%</c:formatCode>
                <c:ptCount val="5"/>
                <c:pt idx="0">
                  <c:v>1.7100000000000001E-2</c:v>
                </c:pt>
                <c:pt idx="1">
                  <c:v>1.66E-2</c:v>
                </c:pt>
                <c:pt idx="2">
                  <c:v>1.46E-2</c:v>
                </c:pt>
                <c:pt idx="3">
                  <c:v>2.23E-2</c:v>
                </c:pt>
                <c:pt idx="4">
                  <c:v>2.1499999999999998E-2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AC-43C3-8872-C1FD255891D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84841327"/>
        <c:axId val="527915200"/>
      </c:barChart>
      <c:lineChart>
        <c:grouping val="standard"/>
        <c:varyColors val="0"/>
        <c:ser>
          <c:idx val="1"/>
          <c:order val="1"/>
          <c:tx>
            <c:strRef>
              <c:f>Sheet1!$A$15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chemeClr val="bg1"/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99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6/2022</c:v>
                </c:pt>
                <c:pt idx="1">
                  <c:v>9/2022</c:v>
                </c:pt>
                <c:pt idx="2">
                  <c:v>12/2022</c:v>
                </c:pt>
                <c:pt idx="3">
                  <c:v>3/2023</c:v>
                </c:pt>
                <c:pt idx="4">
                  <c:v>6/2023</c:v>
                </c:pt>
              </c:strCache>
            </c:strRef>
          </c:cat>
          <c:val>
            <c:numRef>
              <c:f>Sheet1!$B$15:$F$15</c:f>
              <c:numCache>
                <c:formatCode>0.00%</c:formatCode>
                <c:ptCount val="5"/>
                <c:pt idx="0">
                  <c:v>4.5999999999999999E-3</c:v>
                </c:pt>
                <c:pt idx="1">
                  <c:v>4.4000000000000003E-3</c:v>
                </c:pt>
                <c:pt idx="2">
                  <c:v>4.8999999999999998E-3</c:v>
                </c:pt>
                <c:pt idx="3">
                  <c:v>6.1999999999999998E-3</c:v>
                </c:pt>
                <c:pt idx="4">
                  <c:v>6.4999999999999997E-3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8AC-43C3-8872-C1FD255891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4841327"/>
        <c:axId val="527915200"/>
      </c:lineChart>
      <c:catAx>
        <c:axId val="13848413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7915200"/>
        <c:crosses val="autoZero"/>
        <c:auto val="1"/>
        <c:lblAlgn val="ctr"/>
        <c:lblOffset val="100"/>
        <c:noMultiLvlLbl val="0"/>
      </c:catAx>
      <c:valAx>
        <c:axId val="52791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4841327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cap="none" spc="0" normalizeH="0" baseline="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  <a:effectLst/>
              </a:rPr>
              <a:t>Return on average equity </a:t>
            </a:r>
            <a:r>
              <a:rPr lang="ru-RU" sz="1100" b="1" i="0" u="none" strike="noStrike" dirty="0">
                <a:solidFill>
                  <a:srgbClr val="002060"/>
                </a:solidFill>
                <a:effectLst/>
              </a:rPr>
              <a:t>(ROAE)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100" b="1" i="0" u="none" strike="noStrike" kern="1200" cap="none" spc="0" normalizeH="0" baseline="0">
              <a:solidFill>
                <a:srgbClr val="002060"/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Sheet1!$A$16</c:f>
              <c:strCache>
                <c:ptCount val="1"/>
                <c:pt idx="0">
                  <c:v>ROE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6/2022</c:v>
                </c:pt>
                <c:pt idx="1">
                  <c:v>9/2022</c:v>
                </c:pt>
                <c:pt idx="2">
                  <c:v>12/2022</c:v>
                </c:pt>
                <c:pt idx="3">
                  <c:v>3/2023</c:v>
                </c:pt>
                <c:pt idx="4">
                  <c:v>6/2023</c:v>
                </c:pt>
              </c:strCache>
            </c:strRef>
          </c:cat>
          <c:val>
            <c:numRef>
              <c:f>Sheet1!$B$16:$F$16</c:f>
              <c:numCache>
                <c:formatCode>0.00%</c:formatCode>
                <c:ptCount val="5"/>
                <c:pt idx="0">
                  <c:v>0.14299999999999999</c:v>
                </c:pt>
                <c:pt idx="1">
                  <c:v>0.13719999999999999</c:v>
                </c:pt>
                <c:pt idx="2">
                  <c:v>0.12239999999999999</c:v>
                </c:pt>
                <c:pt idx="3">
                  <c:v>0.17580000000000001</c:v>
                </c:pt>
                <c:pt idx="4">
                  <c:v>0.17050000000000001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55-4F8F-9968-677B1E8DFB3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30571695"/>
        <c:axId val="535620944"/>
      </c:barChart>
      <c:lineChart>
        <c:grouping val="standard"/>
        <c:varyColors val="0"/>
        <c:ser>
          <c:idx val="1"/>
          <c:order val="1"/>
          <c:tx>
            <c:strRef>
              <c:f>Sheet1!$A$17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chemeClr val="bg1">
                  <a:lumMod val="8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99CC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6/2022</c:v>
                </c:pt>
                <c:pt idx="1">
                  <c:v>9/2022</c:v>
                </c:pt>
                <c:pt idx="2">
                  <c:v>12/2022</c:v>
                </c:pt>
                <c:pt idx="3">
                  <c:v>3/2023</c:v>
                </c:pt>
                <c:pt idx="4">
                  <c:v>6/2023</c:v>
                </c:pt>
              </c:strCache>
            </c:strRef>
          </c:cat>
          <c:val>
            <c:numRef>
              <c:f>Sheet1!$B$17:$F$17</c:f>
              <c:numCache>
                <c:formatCode>0.00%</c:formatCode>
                <c:ptCount val="5"/>
                <c:pt idx="0">
                  <c:v>7.5899999999999995E-2</c:v>
                </c:pt>
                <c:pt idx="1">
                  <c:v>7.5499999999999998E-2</c:v>
                </c:pt>
                <c:pt idx="2">
                  <c:v>7.6799999999999993E-2</c:v>
                </c:pt>
                <c:pt idx="3">
                  <c:v>9.5600000000000004E-2</c:v>
                </c:pt>
                <c:pt idx="4">
                  <c:v>0.1004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D55-4F8F-9968-677B1E8DFB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0571695"/>
        <c:axId val="535620944"/>
      </c:lineChart>
      <c:catAx>
        <c:axId val="21305716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620944"/>
        <c:crosses val="autoZero"/>
        <c:auto val="1"/>
        <c:lblAlgn val="ctr"/>
        <c:lblOffset val="100"/>
        <c:noMultiLvlLbl val="0"/>
      </c:catAx>
      <c:valAx>
        <c:axId val="535620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0571695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F99CC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cap="none" spc="0" normalizeH="0" baseline="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pPr>
            <a:r>
              <a:rPr lang="en-GB" sz="1100" b="1" i="0" u="none" strike="noStrike" kern="1200" cap="none" spc="0" normalizeH="0" baseline="0" dirty="0">
                <a:solidFill>
                  <a:srgbClr val="002060"/>
                </a:solidFill>
              </a:rPr>
              <a:t>Operating costs / Total regular income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solidFill>
                  <a:srgbClr val="002060"/>
                </a:solidFill>
                <a:latin typeface="+mn-lt"/>
              </a:defRPr>
            </a:pPr>
            <a:r>
              <a:rPr lang="en-GB" sz="1100" b="1" i="0" u="none" strike="noStrike" kern="1200" cap="none" spc="0" normalizeH="0" baseline="0" dirty="0">
                <a:solidFill>
                  <a:srgbClr val="002060"/>
                </a:solidFill>
              </a:rPr>
              <a:t>(Cost-to-income ratio)</a:t>
            </a:r>
            <a:endParaRPr lang="en-US" sz="1100" b="1" dirty="0">
              <a:solidFill>
                <a:srgbClr val="002060"/>
              </a:solidFill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100" b="1" i="0" u="none" strike="noStrike" kern="1200" cap="none" spc="0" normalizeH="0" baseline="0">
              <a:solidFill>
                <a:srgbClr val="002060"/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Sheet1!$A$18</c:f>
              <c:strCache>
                <c:ptCount val="1"/>
                <c:pt idx="0">
                  <c:v>Cost-to-income ratio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6/2022</c:v>
                </c:pt>
                <c:pt idx="1">
                  <c:v>9/2022</c:v>
                </c:pt>
                <c:pt idx="2">
                  <c:v>12/2022</c:v>
                </c:pt>
                <c:pt idx="3">
                  <c:v>3/2023</c:v>
                </c:pt>
                <c:pt idx="4">
                  <c:v>6/2023</c:v>
                </c:pt>
              </c:strCache>
            </c:strRef>
          </c:cat>
          <c:val>
            <c:numRef>
              <c:f>Sheet1!$B$18:$F$18</c:f>
              <c:numCache>
                <c:formatCode>0.00%</c:formatCode>
                <c:ptCount val="5"/>
                <c:pt idx="0">
                  <c:v>0.48</c:v>
                </c:pt>
                <c:pt idx="1">
                  <c:v>0.47899999999999998</c:v>
                </c:pt>
                <c:pt idx="2">
                  <c:v>0.47799999999999998</c:v>
                </c:pt>
                <c:pt idx="3">
                  <c:v>0.43209999999999998</c:v>
                </c:pt>
                <c:pt idx="4">
                  <c:v>0.43690000000000001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F9-46DA-8C10-8B7CF80768B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54456992"/>
        <c:axId val="527911840"/>
      </c:barChart>
      <c:lineChart>
        <c:grouping val="standard"/>
        <c:varyColors val="0"/>
        <c:ser>
          <c:idx val="1"/>
          <c:order val="1"/>
          <c:tx>
            <c:strRef>
              <c:f>Sheet1!$A$19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chemeClr val="bg1">
                  <a:lumMod val="8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99CC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6/2022</c:v>
                </c:pt>
                <c:pt idx="1">
                  <c:v>9/2022</c:v>
                </c:pt>
                <c:pt idx="2">
                  <c:v>12/2022</c:v>
                </c:pt>
                <c:pt idx="3">
                  <c:v>3/2023</c:v>
                </c:pt>
                <c:pt idx="4">
                  <c:v>6/2023</c:v>
                </c:pt>
              </c:strCache>
            </c:strRef>
          </c:cat>
          <c:val>
            <c:numRef>
              <c:f>Sheet1!$B$19:$F$19</c:f>
              <c:numCache>
                <c:formatCode>0.00%</c:formatCode>
                <c:ptCount val="5"/>
                <c:pt idx="0">
                  <c:v>0.622</c:v>
                </c:pt>
                <c:pt idx="1">
                  <c:v>0.61429999999999996</c:v>
                </c:pt>
                <c:pt idx="2">
                  <c:v>0.6119</c:v>
                </c:pt>
                <c:pt idx="3">
                  <c:v>0.60360000000000003</c:v>
                </c:pt>
                <c:pt idx="4">
                  <c:v>0.57320000000000004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9F9-46DA-8C10-8B7CF80768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4456992"/>
        <c:axId val="527911840"/>
      </c:lineChart>
      <c:catAx>
        <c:axId val="954456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7911840"/>
        <c:crosses val="autoZero"/>
        <c:auto val="1"/>
        <c:lblAlgn val="ctr"/>
        <c:lblOffset val="100"/>
        <c:noMultiLvlLbl val="0"/>
      </c:catAx>
      <c:valAx>
        <c:axId val="527911840"/>
        <c:scaling>
          <c:orientation val="minMax"/>
          <c:max val="0.70000000000000007"/>
          <c:min val="0.30000000000000004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445699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F99CC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Sheet1!$A$20</c:f>
              <c:strCache>
                <c:ptCount val="1"/>
                <c:pt idx="0">
                  <c:v>Net interest income / operating income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6/2022</c:v>
                </c:pt>
                <c:pt idx="1">
                  <c:v>9/2022</c:v>
                </c:pt>
                <c:pt idx="2">
                  <c:v>12/2022</c:v>
                </c:pt>
                <c:pt idx="3">
                  <c:v>3/2023</c:v>
                </c:pt>
                <c:pt idx="4">
                  <c:v>6/2023</c:v>
                </c:pt>
              </c:strCache>
            </c:strRef>
          </c:cat>
          <c:val>
            <c:numRef>
              <c:f>Sheet1!$B$20:$F$20</c:f>
              <c:numCache>
                <c:formatCode>0.00%</c:formatCode>
                <c:ptCount val="5"/>
                <c:pt idx="0">
                  <c:v>0.6099</c:v>
                </c:pt>
                <c:pt idx="1">
                  <c:v>0.61899999999999999</c:v>
                </c:pt>
                <c:pt idx="2">
                  <c:v>0.62619999999999998</c:v>
                </c:pt>
                <c:pt idx="3">
                  <c:v>0.70399999999999996</c:v>
                </c:pt>
                <c:pt idx="4">
                  <c:v>0.70150000000000001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56-4419-8486-84739989C5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0032624"/>
        <c:axId val="1308415312"/>
      </c:barChart>
      <c:lineChart>
        <c:grouping val="standard"/>
        <c:varyColors val="0"/>
        <c:ser>
          <c:idx val="1"/>
          <c:order val="1"/>
          <c:tx>
            <c:strRef>
              <c:f>Sheet1!$A$21</c:f>
              <c:strCache>
                <c:ptCount val="1"/>
                <c:pt idx="0">
                  <c:v>EU</c:v>
                </c:pt>
              </c:strCache>
            </c:strRef>
          </c:tx>
          <c:spPr>
            <a:ln w="38100" cap="rnd">
              <a:solidFill>
                <a:schemeClr val="bg1">
                  <a:lumMod val="8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99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6/2022</c:v>
                </c:pt>
                <c:pt idx="1">
                  <c:v>9/2022</c:v>
                </c:pt>
                <c:pt idx="2">
                  <c:v>12/2022</c:v>
                </c:pt>
                <c:pt idx="3">
                  <c:v>3/2023</c:v>
                </c:pt>
                <c:pt idx="4">
                  <c:v>6/2023</c:v>
                </c:pt>
              </c:strCache>
            </c:strRef>
          </c:cat>
          <c:val>
            <c:numRef>
              <c:f>Sheet1!$B$21:$F$21</c:f>
              <c:numCache>
                <c:formatCode>0.00%</c:formatCode>
                <c:ptCount val="5"/>
                <c:pt idx="0">
                  <c:v>0.53739999999999999</c:v>
                </c:pt>
                <c:pt idx="1">
                  <c:v>0.55020000000000002</c:v>
                </c:pt>
                <c:pt idx="2">
                  <c:v>0.56459999999999999</c:v>
                </c:pt>
                <c:pt idx="3">
                  <c:v>0.58709999999999996</c:v>
                </c:pt>
                <c:pt idx="4">
                  <c:v>0.59499999999999997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856-4419-8486-84739989C50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70032624"/>
        <c:axId val="1308415312"/>
      </c:lineChart>
      <c:catAx>
        <c:axId val="1370032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8415312"/>
        <c:crosses val="autoZero"/>
        <c:auto val="1"/>
        <c:lblAlgn val="ctr"/>
        <c:lblOffset val="100"/>
        <c:noMultiLvlLbl val="0"/>
      </c:catAx>
      <c:valAx>
        <c:axId val="1308415312"/>
        <c:scaling>
          <c:orientation val="minMax"/>
          <c:min val="0.4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0032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GB" sz="1100" b="1" i="0" u="none" strike="noStrike" kern="1200" cap="all" spc="150" baseline="0" dirty="0">
                <a:solidFill>
                  <a:prstClr val="black">
                    <a:lumMod val="50000"/>
                    <a:lumOff val="50000"/>
                  </a:prstClr>
                </a:solidFill>
              </a:rPr>
              <a:t>assets</a:t>
            </a:r>
            <a:endParaRPr lang="en-US" sz="1100" dirty="0"/>
          </a:p>
        </c:rich>
      </c:tx>
      <c:layout>
        <c:manualLayout>
          <c:xMode val="edge"/>
          <c:yMode val="edge"/>
          <c:x val="0.41017176031365987"/>
          <c:y val="0.116913389611327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100" b="1" i="0" u="none" strike="noStrike" kern="1200" cap="all" spc="150" baseline="0">
              <a:solidFill>
                <a:prstClr val="black">
                  <a:lumMod val="50000"/>
                  <a:lumOff val="50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'30.6.2023'!$Z$6:$AD$6</c:f>
              <c:strCache>
                <c:ptCount val="5"/>
                <c:pt idx="0">
                  <c:v>6/2022</c:v>
                </c:pt>
                <c:pt idx="1">
                  <c:v>9/2022</c:v>
                </c:pt>
                <c:pt idx="2">
                  <c:v>12/2022</c:v>
                </c:pt>
                <c:pt idx="3">
                  <c:v>3/2023</c:v>
                </c:pt>
                <c:pt idx="4">
                  <c:v>6/2023</c:v>
                </c:pt>
              </c:strCache>
            </c:strRef>
          </c:cat>
          <c:val>
            <c:numRef>
              <c:f>'30.6.2023'!$Z$7:$AD$7</c:f>
              <c:numCache>
                <c:formatCode>_(* #,##0_);_(* \(#,##0\);_(* "-"??_);_(@_)</c:formatCode>
                <c:ptCount val="5"/>
                <c:pt idx="0">
                  <c:v>643906</c:v>
                </c:pt>
                <c:pt idx="1">
                  <c:v>657256</c:v>
                </c:pt>
                <c:pt idx="2">
                  <c:v>684255</c:v>
                </c:pt>
                <c:pt idx="3">
                  <c:v>675891</c:v>
                </c:pt>
                <c:pt idx="4">
                  <c:v>699060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5A-4F80-BE44-1B9455EAD7C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348933311"/>
        <c:axId val="236121231"/>
      </c:barChart>
      <c:catAx>
        <c:axId val="1348933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121231"/>
        <c:crosses val="autoZero"/>
        <c:auto val="1"/>
        <c:lblAlgn val="ctr"/>
        <c:lblOffset val="100"/>
        <c:noMultiLvlLbl val="0"/>
      </c:catAx>
      <c:valAx>
        <c:axId val="236121231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13489333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pPr>
            <a:r>
              <a:rPr lang="en-US" sz="1000">
                <a:latin typeface="+mn-lt"/>
              </a:rPr>
              <a:t>Financial intermediation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928515140593406"/>
          <c:y val="0.17847667674657744"/>
          <c:w val="0.8265790261394389"/>
          <c:h val="0.48862897250213105"/>
        </c:manualLayout>
      </c:layout>
      <c:lineChart>
        <c:grouping val="standard"/>
        <c:varyColors val="0"/>
        <c:ser>
          <c:idx val="0"/>
          <c:order val="0"/>
          <c:tx>
            <c:strRef>
              <c:f>'Индикатори за ФС 30.6.2023 (2)'!$A$2:$C$2</c:f>
              <c:strCache>
                <c:ptCount val="3"/>
                <c:pt idx="2">
                  <c:v>Total assets/GDP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'Индикатори за ФС 30.6.2023 (2)'!$D$1:$H$1</c:f>
              <c:strCache>
                <c:ptCount val="5"/>
                <c:pt idx="0">
                  <c:v>6/2022</c:v>
                </c:pt>
                <c:pt idx="1">
                  <c:v>9/2022</c:v>
                </c:pt>
                <c:pt idx="2">
                  <c:v>12/2022</c:v>
                </c:pt>
                <c:pt idx="3">
                  <c:v>3/2023</c:v>
                </c:pt>
                <c:pt idx="4">
                  <c:v>6/2023</c:v>
                </c:pt>
              </c:strCache>
            </c:strRef>
          </c:cat>
          <c:val>
            <c:numRef>
              <c:f>'Индикатори за ФС 30.6.2023 (2)'!$D$2:$H$2</c:f>
              <c:numCache>
                <c:formatCode>0.0</c:formatCode>
                <c:ptCount val="5"/>
                <c:pt idx="0">
                  <c:v>86.991991245491036</c:v>
                </c:pt>
                <c:pt idx="1">
                  <c:v>86.35803716546026</c:v>
                </c:pt>
                <c:pt idx="2">
                  <c:v>86.091733452991392</c:v>
                </c:pt>
                <c:pt idx="3">
                  <c:v>82.121298343401577</c:v>
                </c:pt>
                <c:pt idx="4">
                  <c:v>83.271966507350768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14-4DF3-995A-70261076EAF1}"/>
            </c:ext>
          </c:extLst>
        </c:ser>
        <c:ser>
          <c:idx val="1"/>
          <c:order val="1"/>
          <c:tx>
            <c:strRef>
              <c:f>'Индикатори за ФС 30.6.2023 (2)'!$A$3:$C$3</c:f>
              <c:strCache>
                <c:ptCount val="3"/>
                <c:pt idx="2">
                  <c:v>Total deposits from non-financial sector/GDP</c:v>
                </c:pt>
              </c:strCache>
            </c:strRef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'Индикатори за ФС 30.6.2023 (2)'!$D$1:$H$1</c:f>
              <c:strCache>
                <c:ptCount val="5"/>
                <c:pt idx="0">
                  <c:v>6/2022</c:v>
                </c:pt>
                <c:pt idx="1">
                  <c:v>9/2022</c:v>
                </c:pt>
                <c:pt idx="2">
                  <c:v>12/2022</c:v>
                </c:pt>
                <c:pt idx="3">
                  <c:v>3/2023</c:v>
                </c:pt>
                <c:pt idx="4">
                  <c:v>6/2023</c:v>
                </c:pt>
              </c:strCache>
            </c:strRef>
          </c:cat>
          <c:val>
            <c:numRef>
              <c:f>'Индикатори за ФС 30.6.2023 (2)'!$D$3:$H$3</c:f>
              <c:numCache>
                <c:formatCode>0.0</c:formatCode>
                <c:ptCount val="5"/>
                <c:pt idx="0">
                  <c:v>61.556454829165489</c:v>
                </c:pt>
                <c:pt idx="1">
                  <c:v>61.701944991544941</c:v>
                </c:pt>
                <c:pt idx="2">
                  <c:v>62.148514374977445</c:v>
                </c:pt>
                <c:pt idx="3">
                  <c:v>59.552131540883991</c:v>
                </c:pt>
                <c:pt idx="4">
                  <c:v>60.730440955310719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14-4DF3-995A-70261076EAF1}"/>
            </c:ext>
          </c:extLst>
        </c:ser>
        <c:ser>
          <c:idx val="2"/>
          <c:order val="2"/>
          <c:tx>
            <c:strRef>
              <c:f>'Индикатори за ФС 30.6.2023 (2)'!$A$4:$C$4</c:f>
              <c:strCache>
                <c:ptCount val="3"/>
                <c:pt idx="2">
                  <c:v>Total gross loans to non-financial sector/GDP</c:v>
                </c:pt>
              </c:strCache>
            </c:strRef>
          </c:tx>
          <c:spPr>
            <a:ln w="22225" cap="rnd">
              <a:solidFill>
                <a:srgbClr val="00CCFF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CC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'Индикатори за ФС 30.6.2023 (2)'!$D$1:$H$1</c:f>
              <c:strCache>
                <c:ptCount val="5"/>
                <c:pt idx="0">
                  <c:v>6/2022</c:v>
                </c:pt>
                <c:pt idx="1">
                  <c:v>9/2022</c:v>
                </c:pt>
                <c:pt idx="2">
                  <c:v>12/2022</c:v>
                </c:pt>
                <c:pt idx="3">
                  <c:v>3/2023</c:v>
                </c:pt>
                <c:pt idx="4">
                  <c:v>6/2023</c:v>
                </c:pt>
              </c:strCache>
            </c:strRef>
          </c:cat>
          <c:val>
            <c:numRef>
              <c:f>'Индикатори за ФС 30.6.2023 (2)'!$D$4:$H$4</c:f>
              <c:numCache>
                <c:formatCode>0.0</c:formatCode>
                <c:ptCount val="5"/>
                <c:pt idx="0">
                  <c:v>54.640053499777089</c:v>
                </c:pt>
                <c:pt idx="1">
                  <c:v>54.093418194861798</c:v>
                </c:pt>
                <c:pt idx="2">
                  <c:v>53.161010969086085</c:v>
                </c:pt>
                <c:pt idx="3">
                  <c:v>50.924567876383406</c:v>
                </c:pt>
                <c:pt idx="4">
                  <c:v>51.246903843093705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E14-4DF3-995A-70261076EAF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276280592"/>
        <c:axId val="1307506976"/>
      </c:lineChart>
      <c:catAx>
        <c:axId val="1276280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7506976"/>
        <c:crosses val="autoZero"/>
        <c:auto val="1"/>
        <c:lblAlgn val="ctr"/>
        <c:lblOffset val="100"/>
        <c:noMultiLvlLbl val="0"/>
      </c:catAx>
      <c:valAx>
        <c:axId val="1307506976"/>
        <c:scaling>
          <c:orientation val="minMax"/>
          <c:max val="90"/>
          <c:min val="4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628059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1221876737182247E-2"/>
          <c:y val="0.80923848639386187"/>
          <c:w val="0.92100183874061547"/>
          <c:h val="0.157587491042578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FF99CC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cap="none" spc="0" normalizeH="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j-ea"/>
                <a:cs typeface="+mj-cs"/>
              </a:defRPr>
            </a:pPr>
            <a:r>
              <a:rPr lang="en-GB" sz="1100" b="1" i="0" u="none" strike="noStrike" kern="1200" baseline="0" dirty="0">
                <a:solidFill>
                  <a:srgbClr val="44546A"/>
                </a:solidFill>
                <a:effectLst/>
              </a:rPr>
              <a:t>PARTICIPATION OF FOREIGN CAPITAL</a:t>
            </a:r>
            <a:endParaRPr lang="ru-RU" sz="1100" b="1" i="0" u="none" strike="noStrike" kern="1200" baseline="0" dirty="0">
              <a:solidFill>
                <a:srgbClr val="44546A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100" b="1" i="0" u="none" strike="noStrike" kern="1200" cap="none" spc="0" normalizeH="0" baseline="0">
              <a:solidFill>
                <a:prstClr val="black">
                  <a:lumMod val="50000"/>
                  <a:lumOff val="50000"/>
                </a:prst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'30.6.2023'!$Y$10</c:f>
              <c:strCache>
                <c:ptCount val="1"/>
                <c:pt idx="0">
                  <c:v>Учество на странскиот капитал в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'30.6.2023'!$Z$9:$AF$9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6/2023</c:v>
                </c:pt>
              </c:strCache>
            </c:strRef>
          </c:cat>
          <c:val>
            <c:numRef>
              <c:f>'30.6.2023'!$Z$10:$AF$10</c:f>
              <c:numCache>
                <c:formatCode>0.00%</c:formatCode>
                <c:ptCount val="7"/>
                <c:pt idx="0">
                  <c:v>0.74364480613881534</c:v>
                </c:pt>
                <c:pt idx="1">
                  <c:v>0.72885806445272527</c:v>
                </c:pt>
                <c:pt idx="2">
                  <c:v>0.75365272744995504</c:v>
                </c:pt>
                <c:pt idx="3">
                  <c:v>0.75407264972055976</c:v>
                </c:pt>
                <c:pt idx="4">
                  <c:v>0.76289609687090398</c:v>
                </c:pt>
                <c:pt idx="5">
                  <c:v>0.77715436819894623</c:v>
                </c:pt>
                <c:pt idx="6">
                  <c:v>0.77613607392992401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23-44A7-BEE7-38E9E53E425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348945839"/>
        <c:axId val="2046394223"/>
      </c:lineChart>
      <c:catAx>
        <c:axId val="1348945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6394223"/>
        <c:crosses val="autoZero"/>
        <c:auto val="1"/>
        <c:lblAlgn val="ctr"/>
        <c:lblOffset val="100"/>
        <c:noMultiLvlLbl val="0"/>
      </c:catAx>
      <c:valAx>
        <c:axId val="2046394223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348945839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u="none" strike="noStrike" baseline="0" dirty="0"/>
              <a:t>Asset structure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Sheet1!$E$33</c:f>
              <c:strCache>
                <c:ptCount val="1"/>
                <c:pt idx="0">
                  <c:v>30.09.2021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hade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DF63-495E-8D82-1E3BCBA78A3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DF63-495E-8D82-1E3BCBA78A3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DF63-495E-8D82-1E3BCBA78A3B}"/>
              </c:ext>
            </c:extLst>
          </c:dPt>
          <c:dLbls>
            <c:dLbl>
              <c:idx val="0"/>
              <c:layout>
                <c:manualLayout>
                  <c:x val="8.2032227371990063E-3"/>
                  <c:y val="-2.9862904476638055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0" i="0" u="none" strike="noStrike" baseline="0" dirty="0"/>
                      <a:t>Highly liquid assets </a:t>
                    </a:r>
                    <a:r>
                      <a:rPr lang="en-US" baseline="0" dirty="0"/>
                      <a:t>
30%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F63-495E-8D82-1E3BCBA78A3B}"/>
                </c:ext>
              </c:extLst>
            </c:dLbl>
            <c:dLbl>
              <c:idx val="1"/>
              <c:layout>
                <c:manualLayout>
                  <c:x val="-8.3575260628741585E-2"/>
                  <c:y val="-0.1061958553319885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CREDIT EXPOSURE</a:t>
                    </a:r>
                  </a:p>
                  <a:p>
                    <a:r>
                      <a:rPr lang="en-US" dirty="0"/>
                      <a:t>62 % </a:t>
                    </a:r>
                    <a:endParaRPr lang="en-US" sz="10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475761006734683"/>
                      <c:h val="0.2225832609587347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DF63-495E-8D82-1E3BCBA78A3B}"/>
                </c:ext>
              </c:extLst>
            </c:dLbl>
            <c:dLbl>
              <c:idx val="2"/>
              <c:layout>
                <c:manualLayout>
                  <c:x val="-0.18839085739282591"/>
                  <c:y val="8.017935258092738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other ass</a:t>
                    </a:r>
                    <a:r>
                      <a:rPr lang="en-US" sz="1100" b="0" i="0" u="none" strike="noStrike" baseline="0" dirty="0"/>
                      <a:t>ets 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F63-495E-8D82-1E3BCBA78A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rgbClr val="BDBDBD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Sheet1!$D$34:$D$36</c:f>
              <c:strCache>
                <c:ptCount val="3"/>
                <c:pt idx="0">
                  <c:v>високоликвидна актива </c:v>
                </c:pt>
                <c:pt idx="1">
                  <c:v>кредити </c:v>
                </c:pt>
                <c:pt idx="2">
                  <c:v>останата актива </c:v>
                </c:pt>
              </c:strCache>
            </c:strRef>
          </c:cat>
          <c:val>
            <c:numRef>
              <c:f>Sheet1!$E$34:$E$36</c:f>
              <c:numCache>
                <c:formatCode>0.00%</c:formatCode>
                <c:ptCount val="3"/>
                <c:pt idx="0">
                  <c:v>0.316</c:v>
                </c:pt>
                <c:pt idx="1">
                  <c:v>0.61099999999999999</c:v>
                </c:pt>
                <c:pt idx="2">
                  <c:v>7.3000000000000009E-2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F63-495E-8D82-1E3BCBA78A3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54934615843237E-2"/>
          <c:y val="0.35160346847611756"/>
          <c:w val="0.93690130768313529"/>
          <c:h val="0.37599802430538598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Sheet1!$A$5</c:f>
              <c:strCache>
                <c:ptCount val="1"/>
                <c:pt idx="0">
                  <c:v>Liquidity coverage ratio
</c:v>
                </c:pt>
              </c:strCache>
            </c:strRef>
          </c:tx>
          <c:spPr>
            <a:solidFill>
              <a:schemeClr val="bg1"/>
            </a:solidFill>
            <a:ln>
              <a:solidFill>
                <a:srgbClr val="FFFF66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6/2022</c:v>
                </c:pt>
                <c:pt idx="1">
                  <c:v>9/2022</c:v>
                </c:pt>
                <c:pt idx="2">
                  <c:v>12/2022</c:v>
                </c:pt>
                <c:pt idx="3">
                  <c:v>3/2023</c:v>
                </c:pt>
                <c:pt idx="4">
                  <c:v>6/2023</c:v>
                </c:pt>
              </c:strCache>
            </c:strRef>
          </c:cat>
          <c:val>
            <c:numRef>
              <c:f>Sheet1!$B$5:$F$5</c:f>
              <c:numCache>
                <c:formatCode>0.00%</c:formatCode>
                <c:ptCount val="5"/>
                <c:pt idx="0">
                  <c:v>2.4740000000000002</c:v>
                </c:pt>
                <c:pt idx="1">
                  <c:v>2.589</c:v>
                </c:pt>
                <c:pt idx="2">
                  <c:v>2.738</c:v>
                </c:pt>
                <c:pt idx="3">
                  <c:v>2.6953</c:v>
                </c:pt>
                <c:pt idx="4" formatCode="0.0%">
                  <c:v>2.7530000000000001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A5-4320-88F5-E351290C7C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5024687"/>
        <c:axId val="962464080"/>
      </c:barChart>
      <c:lineChart>
        <c:grouping val="standard"/>
        <c:varyColors val="0"/>
        <c:ser>
          <c:idx val="3"/>
          <c:order val="1"/>
          <c:tx>
            <c:strRef>
              <c:f>Sheet1!$A$6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chemeClr val="bg1">
                  <a:lumMod val="7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6/2022</c:v>
                </c:pt>
                <c:pt idx="1">
                  <c:v>9/2022</c:v>
                </c:pt>
                <c:pt idx="2">
                  <c:v>12/2022</c:v>
                </c:pt>
                <c:pt idx="3">
                  <c:v>3/2023</c:v>
                </c:pt>
                <c:pt idx="4">
                  <c:v>6/2023</c:v>
                </c:pt>
              </c:strCache>
            </c:strRef>
          </c:cat>
          <c:val>
            <c:numRef>
              <c:f>Sheet1!$B$6:$F$6</c:f>
              <c:numCache>
                <c:formatCode>0.00%</c:formatCode>
                <c:ptCount val="5"/>
                <c:pt idx="0">
                  <c:v>1.6432</c:v>
                </c:pt>
                <c:pt idx="1">
                  <c:v>1.6198999999999999</c:v>
                </c:pt>
                <c:pt idx="2">
                  <c:v>1.6132</c:v>
                </c:pt>
                <c:pt idx="3">
                  <c:v>1.6127</c:v>
                </c:pt>
                <c:pt idx="4">
                  <c:v>1.58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7A5-4320-88F5-E351290C7CE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35024687"/>
        <c:axId val="962464080"/>
      </c:lineChart>
      <c:catAx>
        <c:axId val="2135024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2464080"/>
        <c:crosses val="autoZero"/>
        <c:auto val="1"/>
        <c:lblAlgn val="ctr"/>
        <c:lblOffset val="100"/>
        <c:noMultiLvlLbl val="0"/>
      </c:catAx>
      <c:valAx>
        <c:axId val="962464080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2135024687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6.3894765654076424E-2"/>
          <c:y val="0.82705228379596996"/>
          <c:w val="0.93610523434592352"/>
          <c:h val="0.172947716204030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11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pPr>
            <a:r>
              <a:rPr lang="mk-MK" sz="1100" b="1" i="0" u="none" strike="noStrike" kern="1200" cap="none" spc="0" normalizeH="0" baseline="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Liquid assets/</a:t>
            </a:r>
            <a:r>
              <a:rPr lang="en-GB" sz="1100" b="1" i="0" u="none" strike="noStrike" kern="1200" cap="none" spc="0" normalizeH="0" baseline="0" dirty="0">
                <a:solidFill>
                  <a:srgbClr val="00206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mk-MK" sz="1100" b="1" i="0" u="none" strike="noStrike" kern="1200" cap="none" spc="0" normalizeH="0" baseline="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ssets</a:t>
            </a:r>
            <a:r>
              <a:rPr lang="en-GB" sz="1100" b="1" i="0" u="none" strike="noStrike" kern="1200" cap="none" spc="0" normalizeH="0" baseline="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GB" sz="1100" b="1" i="0" u="none" strike="noStrike" kern="1200" cap="none" spc="0" normalizeH="0" baseline="0" dirty="0">
              <a:solidFill>
                <a:srgbClr val="002060"/>
              </a:solidFill>
            </a:endParaRPr>
          </a:p>
          <a:p>
            <a:pPr algn="r">
              <a:defRPr sz="1100">
                <a:latin typeface="+mn-lt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</a:rPr>
              <a:t>Loans/Assets</a:t>
            </a:r>
          </a:p>
        </c:rich>
      </c:tx>
      <c:layout>
        <c:manualLayout>
          <c:xMode val="edge"/>
          <c:yMode val="edge"/>
          <c:x val="0.70171522309711287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1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267825896762903"/>
          <c:y val="0.17171296296296298"/>
          <c:w val="0.87232174103237092"/>
          <c:h val="0.6149843248760571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Sheet1!$A$59</c:f>
              <c:strCache>
                <c:ptCount val="1"/>
                <c:pt idx="0">
                  <c:v>Ликвидни средства/Актива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Sheet1!$B$58:$F$58</c:f>
              <c:strCache>
                <c:ptCount val="5"/>
                <c:pt idx="0">
                  <c:v>6/2022</c:v>
                </c:pt>
                <c:pt idx="1">
                  <c:v>9/2022</c:v>
                </c:pt>
                <c:pt idx="2">
                  <c:v>12/2022</c:v>
                </c:pt>
                <c:pt idx="3">
                  <c:v>3/2023</c:v>
                </c:pt>
                <c:pt idx="4">
                  <c:v>6/2023</c:v>
                </c:pt>
              </c:strCache>
            </c:strRef>
          </c:cat>
          <c:val>
            <c:numRef>
              <c:f>Sheet1!$B$59:$F$59</c:f>
              <c:numCache>
                <c:formatCode>0%</c:formatCode>
                <c:ptCount val="5"/>
                <c:pt idx="0">
                  <c:v>0.28770000000000001</c:v>
                </c:pt>
                <c:pt idx="1">
                  <c:v>0.28820000000000001</c:v>
                </c:pt>
                <c:pt idx="2">
                  <c:v>0.3004</c:v>
                </c:pt>
                <c:pt idx="3">
                  <c:v>0.29120000000000001</c:v>
                </c:pt>
                <c:pt idx="4">
                  <c:v>0.29899999999999999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ED-4B62-9638-DDF764120DEC}"/>
            </c:ext>
          </c:extLst>
        </c:ser>
        <c:ser>
          <c:idx val="1"/>
          <c:order val="1"/>
          <c:tx>
            <c:strRef>
              <c:f>Sheet1!$A$60</c:f>
              <c:strCache>
                <c:ptCount val="1"/>
                <c:pt idx="0">
                  <c:v>Кредити/Актива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Sheet1!$B$58:$F$58</c:f>
              <c:strCache>
                <c:ptCount val="5"/>
                <c:pt idx="0">
                  <c:v>6/2022</c:v>
                </c:pt>
                <c:pt idx="1">
                  <c:v>9/2022</c:v>
                </c:pt>
                <c:pt idx="2">
                  <c:v>12/2022</c:v>
                </c:pt>
                <c:pt idx="3">
                  <c:v>3/2023</c:v>
                </c:pt>
                <c:pt idx="4">
                  <c:v>6/2023</c:v>
                </c:pt>
              </c:strCache>
            </c:strRef>
          </c:cat>
          <c:val>
            <c:numRef>
              <c:f>Sheet1!$B$60:$F$60</c:f>
              <c:numCache>
                <c:formatCode>0%</c:formatCode>
                <c:ptCount val="5"/>
                <c:pt idx="0">
                  <c:v>0.62810410215155632</c:v>
                </c:pt>
                <c:pt idx="1">
                  <c:v>0.62638606570347022</c:v>
                </c:pt>
                <c:pt idx="2">
                  <c:v>0.61749201686505761</c:v>
                </c:pt>
                <c:pt idx="3">
                  <c:v>0.62011401309603353</c:v>
                </c:pt>
                <c:pt idx="4">
                  <c:v>0.61541630716730744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ED-4B62-9638-DDF764120DE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43561055"/>
        <c:axId val="995745967"/>
      </c:barChart>
      <c:catAx>
        <c:axId val="1843561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5745967"/>
        <c:crosses val="autoZero"/>
        <c:auto val="1"/>
        <c:lblAlgn val="ctr"/>
        <c:lblOffset val="100"/>
        <c:noMultiLvlLbl val="0"/>
      </c:catAx>
      <c:valAx>
        <c:axId val="99574596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43561055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  <a:effectLst/>
                <a:latin typeface="+mn-lt"/>
              </a:rPr>
              <a:t>Liquidity Coverage Ratio</a:t>
            </a:r>
          </a:p>
          <a:p>
            <a:pPr algn="r">
              <a:defRPr/>
            </a:pPr>
            <a:r>
              <a:rPr lang="mk-MK" sz="1100" b="0" i="0" u="none" strike="noStrike" kern="1200" cap="none" spc="0" normalizeH="0" baseline="0" dirty="0">
                <a:solidFill>
                  <a:srgbClr val="002060"/>
                </a:solidFill>
                <a:effectLst/>
                <a:latin typeface="+mn-lt"/>
              </a:rPr>
              <a:t>(</a:t>
            </a:r>
            <a:r>
              <a:rPr lang="en-GB" sz="1100" b="0" i="1" u="none" strike="noStrike" kern="1200" cap="none" spc="0" normalizeH="0" baseline="0" dirty="0">
                <a:solidFill>
                  <a:srgbClr val="002060"/>
                </a:solidFill>
                <a:effectLst/>
                <a:latin typeface="+mn-lt"/>
              </a:rPr>
              <a:t>Methodology for calculation of LCR is in accordance with requirements of Basel III accord</a:t>
            </a:r>
            <a:r>
              <a:rPr lang="mk-MK" sz="1100" b="0" i="1" u="none" strike="noStrike" kern="1200" cap="none" spc="0" normalizeH="0" baseline="0" dirty="0">
                <a:solidFill>
                  <a:srgbClr val="002060"/>
                </a:solidFill>
                <a:effectLst/>
                <a:latin typeface="+mn-lt"/>
              </a:rPr>
              <a:t>)</a:t>
            </a:r>
            <a:endParaRPr lang="en-US" sz="1100" b="0" i="0" u="none" strike="noStrike" kern="1200" cap="none" spc="0" normalizeH="0" baseline="0" dirty="0">
              <a:solidFill>
                <a:schemeClr val="tx2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20980555555555558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25871155085387193"/>
          <c:w val="0.93888888888888888"/>
          <c:h val="0.40925109636612284"/>
        </c:manualLayout>
      </c:layout>
      <c:lineChart>
        <c:grouping val="standard"/>
        <c:varyColors val="0"/>
        <c:ser>
          <c:idx val="0"/>
          <c:order val="0"/>
          <c:tx>
            <c:strRef>
              <c:f>Sheet1!$A$57</c:f>
              <c:strCache>
                <c:ptCount val="1"/>
                <c:pt idx="0">
                  <c:v>Liquid assets/total short term liabilities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Sheet1!$B$56:$F$56</c:f>
              <c:strCache>
                <c:ptCount val="5"/>
                <c:pt idx="0">
                  <c:v>6/2022</c:v>
                </c:pt>
                <c:pt idx="1">
                  <c:v>9/2022</c:v>
                </c:pt>
                <c:pt idx="2">
                  <c:v>12/2022</c:v>
                </c:pt>
                <c:pt idx="3">
                  <c:v>3/2023</c:v>
                </c:pt>
                <c:pt idx="4">
                  <c:v>6/2023</c:v>
                </c:pt>
              </c:strCache>
            </c:strRef>
          </c:cat>
          <c:val>
            <c:numRef>
              <c:f>Sheet1!$B$57:$F$57</c:f>
              <c:numCache>
                <c:formatCode>0%</c:formatCode>
                <c:ptCount val="5"/>
                <c:pt idx="0">
                  <c:v>0.45700000000000002</c:v>
                </c:pt>
                <c:pt idx="1">
                  <c:v>0.46</c:v>
                </c:pt>
                <c:pt idx="2">
                  <c:v>0.47670000000000001</c:v>
                </c:pt>
                <c:pt idx="3">
                  <c:v>0.47299999999999998</c:v>
                </c:pt>
                <c:pt idx="4">
                  <c:v>0.48699999999999999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46-4CE8-9D56-B71D02C61606}"/>
            </c:ext>
          </c:extLst>
        </c:ser>
        <c:ser>
          <c:idx val="1"/>
          <c:order val="1"/>
          <c:tx>
            <c:strRef>
              <c:f>Sheet1!$A$58</c:f>
              <c:strCache>
                <c:ptCount val="1"/>
                <c:pt idx="0">
                  <c:v>Liquid assets/deposities from households</c:v>
                </c:pt>
              </c:strCache>
            </c:strRef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Sheet1!$B$56:$F$56</c:f>
              <c:strCache>
                <c:ptCount val="5"/>
                <c:pt idx="0">
                  <c:v>6/2022</c:v>
                </c:pt>
                <c:pt idx="1">
                  <c:v>9/2022</c:v>
                </c:pt>
                <c:pt idx="2">
                  <c:v>12/2022</c:v>
                </c:pt>
                <c:pt idx="3">
                  <c:v>3/2023</c:v>
                </c:pt>
                <c:pt idx="4">
                  <c:v>6/2023</c:v>
                </c:pt>
              </c:strCache>
            </c:strRef>
          </c:cat>
          <c:val>
            <c:numRef>
              <c:f>Sheet1!$B$58:$F$58</c:f>
              <c:numCache>
                <c:formatCode>0%</c:formatCode>
                <c:ptCount val="5"/>
                <c:pt idx="0">
                  <c:v>0.57699999999999996</c:v>
                </c:pt>
                <c:pt idx="1">
                  <c:v>0.58099999999999996</c:v>
                </c:pt>
                <c:pt idx="2">
                  <c:v>0.61099999999999999</c:v>
                </c:pt>
                <c:pt idx="3">
                  <c:v>0.57899999999999996</c:v>
                </c:pt>
                <c:pt idx="4">
                  <c:v>0.60099999999999998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46-4CE8-9D56-B71D02C61606}"/>
            </c:ext>
          </c:extLst>
        </c:ser>
        <c:ser>
          <c:idx val="2"/>
          <c:order val="2"/>
          <c:tx>
            <c:strRef>
              <c:f>Sheet1!$A$59</c:f>
              <c:strCache>
                <c:ptCount val="1"/>
                <c:pt idx="0">
                  <c:v>Loans/Deposites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Sheet1!$B$56:$F$56</c:f>
              <c:strCache>
                <c:ptCount val="5"/>
                <c:pt idx="0">
                  <c:v>6/2022</c:v>
                </c:pt>
                <c:pt idx="1">
                  <c:v>9/2022</c:v>
                </c:pt>
                <c:pt idx="2">
                  <c:v>12/2022</c:v>
                </c:pt>
                <c:pt idx="3">
                  <c:v>3/2023</c:v>
                </c:pt>
                <c:pt idx="4">
                  <c:v>6/2023</c:v>
                </c:pt>
              </c:strCache>
            </c:strRef>
          </c:cat>
          <c:val>
            <c:numRef>
              <c:f>Sheet1!$B$59:$F$59</c:f>
              <c:numCache>
                <c:formatCode>0%</c:formatCode>
                <c:ptCount val="5"/>
                <c:pt idx="0">
                  <c:v>0.88764032613824662</c:v>
                </c:pt>
                <c:pt idx="1">
                  <c:v>0.87668945896853301</c:v>
                </c:pt>
                <c:pt idx="2">
                  <c:v>0.85538561204968067</c:v>
                </c:pt>
                <c:pt idx="3">
                  <c:v>0.85512586298313198</c:v>
                </c:pt>
                <c:pt idx="4">
                  <c:v>0.84384248347915403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046-4CE8-9D56-B71D02C6160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661011504"/>
        <c:axId val="1657701328"/>
      </c:lineChart>
      <c:catAx>
        <c:axId val="166101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7701328"/>
        <c:crosses val="autoZero"/>
        <c:auto val="1"/>
        <c:lblAlgn val="ctr"/>
        <c:lblOffset val="100"/>
        <c:noMultiLvlLbl val="0"/>
      </c:catAx>
      <c:valAx>
        <c:axId val="1657701328"/>
        <c:scaling>
          <c:orientation val="minMax"/>
          <c:max val="0.9"/>
          <c:min val="0.4"/>
        </c:scaling>
        <c:delete val="1"/>
        <c:axPos val="l"/>
        <c:numFmt formatCode="0%" sourceLinked="1"/>
        <c:majorTickMark val="none"/>
        <c:minorTickMark val="none"/>
        <c:tickLblPos val="nextTo"/>
        <c:crossAx val="1661011504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2238D-1E27-47BB-86DE-2DCA61276327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63638"/>
            <a:ext cx="5591175" cy="31448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82297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0AF59-CE35-435E-99B8-3B49E868C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57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0AF59-CE35-435E-99B8-3B49E868C4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5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41981-D22B-4116-92B4-FBE1D59BF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CD39E9-806A-419F-8E82-988D29F03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60294-8DE1-4930-804B-9FF175AF7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AB89B-3351-4C6E-BC4A-373C0CA33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BE09B-26E3-42DA-8A80-229F5A4B5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7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E46FF-370C-4F58-89B9-B4754D397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E48440-4BEA-463A-939E-5CB8E4491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AEA2A-9F2A-4490-B578-73320DF6D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7239C-7F08-4C4F-A2CA-A85EA4C1C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11F42-1FE6-4D95-ACBF-435418BF5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95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93A2F2-DB78-4DBF-9B14-24BE4B4C66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06FADC-73BF-4834-B9C7-9BE5BF130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24EE3-3F0B-451F-AA29-C0BD7C72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0EA8D-EFEE-4439-A1FD-27D08B1BC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EAA7A-04C4-4F5B-8C50-2D6EAD2BB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61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9F03D-3C6E-473D-A135-78BE83A65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5B62D-E1D0-4ADC-9D40-A93AE8523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4FB58-282E-4E81-B132-60644F398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A524B-E86A-49DD-BB91-6621086F4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63538-BFBA-406E-B0F1-D1CFE0B28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21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CA1FD-C26C-4F46-92D6-49ADCFEDE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6E363-0B54-4361-8147-E25F720AE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0A879-17C6-4408-A0E2-D01EC0D1A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E230E-1E6E-4F93-8C8E-52DAB7197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F4511-2B57-4AEC-9211-D9C48B888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22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D8A6A-6FE2-49B9-B186-A8E9D42AE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04BA3-1AD8-4FDD-8B5A-F1E31CE68F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A0626C-0583-4C81-BC4F-825C87836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B7E31C-8024-4B0B-82B7-8EBAC8E99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15A67D-962E-447D-B53B-7FE2F709E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12D0E-241B-4F46-B2CF-A0D177390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20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9CD0F-3714-43E4-87A4-9842A0107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63C3FE-A070-4893-AE30-148E7F3E8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FA008D-3EDB-4882-9ACB-6D057A41F2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C97CFE-52D2-4C2F-A71F-70BAAB671E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617361-34CB-434F-8535-9BAA6E5A34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206897-3AC1-4363-9B40-0B978B4B1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811B93-ECF1-4C25-B8CB-C066D8C09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F53928-E6AA-4C84-A14A-15F0491EB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51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E3975-8A91-4B83-ADAD-55C67F30D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BAA823-20C1-4C27-93EC-9A8A3FB0D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0793D5-2F03-40E9-A9B9-EC771592F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69DED-BD4F-42B6-8D6E-A3974F6F8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3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0FCF8F-9DA8-470E-B75C-43D3C4928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C6DF55-FFB7-400F-A6C6-616156D7E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2F61F-EEEB-439D-821C-F73571A2B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6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A215D-084E-4D4B-9C1D-B76E66710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C08FA-88D0-49CB-916B-5DBAF0CC6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616DE-261F-4D5A-A9AF-700FCDE3E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EE082E-FF86-44E3-AEFE-554FB5CA1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CD3E1-BD38-4F69-A355-78F3B1564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7E8B9-B7D3-4A0D-A1BE-30BBADD80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34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B79BB-02C9-4EF6-A305-606A17CDC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0A12F9-F864-4F22-B597-AF9BF14539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C053B4-E3B5-4A2A-8E66-5D0CE9548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84F08-D8EB-44A5-82D3-89F20A09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A5081-01F0-4657-BD04-98FC58F36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A60983-5030-4AAC-BDF5-7213DA7F3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49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586366-2FFD-4527-82E9-EA88713B5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DD86A-9058-4C69-B5DC-B719105E0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D22AC-8F79-407A-AF5C-CDDECE7093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B0556-9251-4098-8468-E8935FDC2344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393EA-737E-451E-9876-580111C4ED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9BD41-78CB-4314-BDE8-6776F453B8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2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7" Type="http://schemas.openxmlformats.org/officeDocument/2006/relationships/chart" Target="../charts/chart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2.xml"/><Relationship Id="rId5" Type="http://schemas.openxmlformats.org/officeDocument/2006/relationships/image" Target="../media/image1.png"/><Relationship Id="rId4" Type="http://schemas.openxmlformats.org/officeDocument/2006/relationships/chart" Target="../charts/char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5D195-1458-4A78-BBDC-96AC3D44A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4621" y="2475914"/>
            <a:ext cx="9162757" cy="2630658"/>
          </a:xfrm>
        </p:spPr>
        <p:txBody>
          <a:bodyPr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br>
              <a:rPr lang="mk-MK" sz="28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sz="32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Macroeconomic data and </a:t>
            </a:r>
            <a:br>
              <a:rPr lang="mk-MK" sz="3200" dirty="0">
                <a:solidFill>
                  <a:srgbClr val="002060"/>
                </a:solidFill>
                <a:latin typeface="+mn-lt"/>
              </a:rPr>
            </a:br>
            <a:br>
              <a:rPr lang="en-US" sz="3200" dirty="0">
                <a:solidFill>
                  <a:srgbClr val="002060"/>
                </a:solidFill>
                <a:latin typeface="+mn-lt"/>
              </a:rPr>
            </a:br>
            <a:r>
              <a:rPr lang="en-GB" sz="2800" b="1" dirty="0">
                <a:solidFill>
                  <a:srgbClr val="002060"/>
                </a:solidFill>
                <a:latin typeface="+mn-lt"/>
              </a:rPr>
              <a:t>BANKING SYSTEM OF THE REPUBLIC OF NORTH</a:t>
            </a:r>
            <a:r>
              <a:rPr lang="mk-MK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800" b="1" dirty="0">
                <a:solidFill>
                  <a:srgbClr val="002060"/>
                </a:solidFill>
                <a:latin typeface="+mn-lt"/>
              </a:rPr>
              <a:t>MACEDONIA</a:t>
            </a:r>
            <a:br>
              <a:rPr lang="en-GB" sz="3200" b="1" dirty="0">
                <a:solidFill>
                  <a:srgbClr val="002060"/>
                </a:solidFill>
                <a:latin typeface="+mn-lt"/>
              </a:rPr>
            </a:br>
            <a:br>
              <a:rPr lang="en-US" sz="3200" b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en-GB" sz="16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June</a:t>
            </a:r>
            <a:r>
              <a:rPr lang="en-GB" sz="16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30</a:t>
            </a:r>
            <a:r>
              <a:rPr lang="mk-MK" sz="16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, 202</a:t>
            </a:r>
            <a:r>
              <a:rPr lang="en-GB" sz="16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3</a:t>
            </a:r>
            <a:b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16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C70C5339-79EB-459B-9B8A-E7A326E4686A}"/>
              </a:ext>
            </a:extLst>
          </p:cNvPr>
          <p:cNvSpPr/>
          <p:nvPr/>
        </p:nvSpPr>
        <p:spPr>
          <a:xfrm>
            <a:off x="0" y="1"/>
            <a:ext cx="4427984" cy="906286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9EB141B5-5528-4862-84F1-94FFB3359DD9}"/>
              </a:ext>
            </a:extLst>
          </p:cNvPr>
          <p:cNvSpPr/>
          <p:nvPr/>
        </p:nvSpPr>
        <p:spPr>
          <a:xfrm>
            <a:off x="325199" y="453144"/>
            <a:ext cx="2378844" cy="10663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680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198472" y="3121733"/>
            <a:ext cx="7295681" cy="1530989"/>
          </a:xfrm>
          <a:prstGeom prst="roundRect">
            <a:avLst>
              <a:gd name="adj" fmla="val 20745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numCol="1" anchor="ctr">
            <a:noAutofit/>
          </a:bodyPr>
          <a:lstStyle/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>
                <a:solidFill>
                  <a:srgbClr val="002060"/>
                </a:solidFill>
              </a:rPr>
              <a:t>Banking sector has stabile rates of profitability</a:t>
            </a:r>
            <a:r>
              <a:rPr lang="en-US" sz="1100" dirty="0">
                <a:solidFill>
                  <a:srgbClr val="002060"/>
                </a:solidFill>
              </a:rPr>
              <a:t> measured by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100" b="1" i="0" baseline="0" dirty="0">
                <a:solidFill>
                  <a:srgbClr val="002060"/>
                </a:solidFill>
                <a:effectLst/>
              </a:rPr>
              <a:t>Return on average asset </a:t>
            </a:r>
            <a:r>
              <a:rPr lang="ru-RU" sz="1100" b="1" i="0" baseline="0" dirty="0">
                <a:solidFill>
                  <a:srgbClr val="002060"/>
                </a:solidFill>
                <a:effectLst/>
              </a:rPr>
              <a:t>(ROAA)</a:t>
            </a:r>
            <a:r>
              <a:rPr lang="en-US" sz="1100" b="1" i="0" baseline="0" dirty="0">
                <a:solidFill>
                  <a:srgbClr val="002060"/>
                </a:solidFill>
                <a:effectLst/>
              </a:rPr>
              <a:t> </a:t>
            </a:r>
            <a:r>
              <a:rPr lang="en-GB" sz="1100" b="1" i="0" baseline="0" dirty="0">
                <a:solidFill>
                  <a:srgbClr val="002060"/>
                </a:solidFill>
                <a:effectLst/>
              </a:rPr>
              <a:t>2.15</a:t>
            </a:r>
            <a:r>
              <a:rPr lang="mk-MK" sz="1100" dirty="0">
                <a:solidFill>
                  <a:srgbClr val="002060"/>
                </a:solidFill>
              </a:rPr>
              <a:t>%, </a:t>
            </a:r>
            <a:r>
              <a:rPr lang="en-GB" sz="1100" dirty="0">
                <a:solidFill>
                  <a:srgbClr val="002060"/>
                </a:solidFill>
              </a:rPr>
              <a:t>increased </a:t>
            </a:r>
            <a:r>
              <a:rPr lang="en-US" sz="1100" dirty="0">
                <a:solidFill>
                  <a:srgbClr val="002060"/>
                </a:solidFill>
              </a:rPr>
              <a:t>by</a:t>
            </a:r>
            <a:r>
              <a:rPr lang="mk-MK" sz="1100" dirty="0">
                <a:solidFill>
                  <a:srgbClr val="002060"/>
                </a:solidFill>
              </a:rPr>
              <a:t> </a:t>
            </a:r>
            <a:r>
              <a:rPr lang="en-GB" sz="1100" dirty="0">
                <a:solidFill>
                  <a:srgbClr val="002060"/>
                </a:solidFill>
              </a:rPr>
              <a:t>0.4 pp</a:t>
            </a:r>
            <a:r>
              <a:rPr lang="en-US" sz="1100" dirty="0">
                <a:solidFill>
                  <a:srgbClr val="002060"/>
                </a:solidFill>
              </a:rPr>
              <a:t> annual</a:t>
            </a:r>
            <a:r>
              <a:rPr lang="en-GB" sz="1100" dirty="0">
                <a:solidFill>
                  <a:srgbClr val="002060"/>
                </a:solidFill>
              </a:rPr>
              <a:t>, or</a:t>
            </a:r>
            <a:r>
              <a:rPr lang="mk-MK" sz="1100" dirty="0">
                <a:solidFill>
                  <a:srgbClr val="002060"/>
                </a:solidFill>
              </a:rPr>
              <a:t> </a:t>
            </a:r>
            <a:r>
              <a:rPr lang="en-GB" sz="1100" dirty="0">
                <a:solidFill>
                  <a:srgbClr val="002060"/>
                </a:solidFill>
              </a:rPr>
              <a:t>reduced by (-0.1) pp</a:t>
            </a:r>
            <a:r>
              <a:rPr lang="mk-MK" sz="1100" dirty="0">
                <a:solidFill>
                  <a:srgbClr val="002060"/>
                </a:solidFill>
              </a:rPr>
              <a:t> </a:t>
            </a:r>
            <a:r>
              <a:rPr lang="en-US" sz="1100" i="0" u="none" strike="noStrike" dirty="0">
                <a:solidFill>
                  <a:srgbClr val="002060"/>
                </a:solidFill>
                <a:effectLst/>
                <a:latin typeface="+mn-lt"/>
              </a:rPr>
              <a:t>quarterly</a:t>
            </a:r>
            <a:endParaRPr lang="en-US" sz="1100" b="1" dirty="0">
              <a:solidFill>
                <a:srgbClr val="00206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kumimoji="0" lang="en-GB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EUROZONE</a:t>
            </a:r>
            <a:r>
              <a:rPr kumimoji="0" lang="mk-MK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0.65%</a:t>
            </a:r>
            <a:endParaRPr kumimoji="0" lang="mk-MK" sz="1100" b="1" u="none" strike="noStrike" kern="1200" cap="none" spc="0" normalizeH="0" baseline="0" noProof="0" dirty="0">
              <a:ln>
                <a:noFill/>
              </a:ln>
              <a:solidFill>
                <a:srgbClr val="FF99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100" b="1" i="0" baseline="0" dirty="0">
                <a:solidFill>
                  <a:srgbClr val="002060"/>
                </a:solidFill>
                <a:effectLst/>
              </a:rPr>
              <a:t>Return on average </a:t>
            </a:r>
            <a:r>
              <a:rPr lang="en-US" sz="1100" b="1" i="0" u="none" strike="noStrike" baseline="0" dirty="0">
                <a:solidFill>
                  <a:srgbClr val="002060"/>
                </a:solidFill>
                <a:effectLst/>
              </a:rPr>
              <a:t>equity </a:t>
            </a:r>
            <a:r>
              <a:rPr lang="ru-RU" sz="1100" b="1" dirty="0">
                <a:solidFill>
                  <a:srgbClr val="002060"/>
                </a:solidFill>
              </a:rPr>
              <a:t>(ROAE)</a:t>
            </a:r>
            <a:r>
              <a:rPr lang="en-US" sz="1100" b="1" dirty="0">
                <a:solidFill>
                  <a:srgbClr val="002060"/>
                </a:solidFill>
              </a:rPr>
              <a:t> </a:t>
            </a:r>
            <a:r>
              <a:rPr lang="mk-MK" sz="1100" dirty="0">
                <a:solidFill>
                  <a:srgbClr val="002060"/>
                </a:solidFill>
              </a:rPr>
              <a:t>1</a:t>
            </a:r>
            <a:r>
              <a:rPr lang="en-GB" sz="1100" dirty="0">
                <a:solidFill>
                  <a:srgbClr val="002060"/>
                </a:solidFill>
              </a:rPr>
              <a:t>7.05%</a:t>
            </a:r>
            <a:r>
              <a:rPr lang="mk-MK" sz="1100" dirty="0">
                <a:solidFill>
                  <a:srgbClr val="002060"/>
                </a:solidFill>
              </a:rPr>
              <a:t>, </a:t>
            </a:r>
            <a:r>
              <a:rPr lang="en-GB" sz="1100" dirty="0">
                <a:solidFill>
                  <a:srgbClr val="002060"/>
                </a:solidFill>
              </a:rPr>
              <a:t>increased </a:t>
            </a:r>
            <a:r>
              <a:rPr lang="en-US" sz="1100" dirty="0">
                <a:solidFill>
                  <a:srgbClr val="002060"/>
                </a:solidFill>
              </a:rPr>
              <a:t>by</a:t>
            </a:r>
            <a:r>
              <a:rPr lang="mk-MK" sz="1100" dirty="0">
                <a:solidFill>
                  <a:srgbClr val="002060"/>
                </a:solidFill>
              </a:rPr>
              <a:t> </a:t>
            </a:r>
            <a:r>
              <a:rPr lang="en-GB" sz="1100" dirty="0">
                <a:solidFill>
                  <a:srgbClr val="002060"/>
                </a:solidFill>
              </a:rPr>
              <a:t>2.8</a:t>
            </a:r>
            <a:r>
              <a:rPr lang="mk-MK" sz="1100" dirty="0">
                <a:solidFill>
                  <a:srgbClr val="002060"/>
                </a:solidFill>
              </a:rPr>
              <a:t> </a:t>
            </a:r>
            <a:r>
              <a:rPr lang="en-GB" sz="1100" dirty="0">
                <a:solidFill>
                  <a:srgbClr val="002060"/>
                </a:solidFill>
              </a:rPr>
              <a:t>pp</a:t>
            </a:r>
            <a:r>
              <a:rPr lang="en-US" sz="1100" dirty="0">
                <a:solidFill>
                  <a:srgbClr val="002060"/>
                </a:solidFill>
              </a:rPr>
              <a:t> annual </a:t>
            </a:r>
            <a:r>
              <a:rPr lang="en-GB" sz="1100" dirty="0">
                <a:solidFill>
                  <a:srgbClr val="002060"/>
                </a:solidFill>
              </a:rPr>
              <a:t>or</a:t>
            </a:r>
            <a:r>
              <a:rPr lang="mk-MK" sz="1100" dirty="0">
                <a:solidFill>
                  <a:srgbClr val="002060"/>
                </a:solidFill>
              </a:rPr>
              <a:t> </a:t>
            </a:r>
            <a:r>
              <a:rPr lang="en-GB" sz="1100" dirty="0">
                <a:solidFill>
                  <a:srgbClr val="002060"/>
                </a:solidFill>
              </a:rPr>
              <a:t>reduced by (-0.5)</a:t>
            </a:r>
            <a:r>
              <a:rPr lang="mk-MK" sz="1100" dirty="0">
                <a:solidFill>
                  <a:srgbClr val="002060"/>
                </a:solidFill>
              </a:rPr>
              <a:t> </a:t>
            </a:r>
            <a:r>
              <a:rPr lang="en-GB" sz="1100" dirty="0">
                <a:solidFill>
                  <a:srgbClr val="002060"/>
                </a:solidFill>
              </a:rPr>
              <a:t>pp</a:t>
            </a:r>
            <a:r>
              <a:rPr lang="mk-MK" sz="1100" dirty="0">
                <a:solidFill>
                  <a:srgbClr val="002060"/>
                </a:solidFill>
              </a:rPr>
              <a:t> </a:t>
            </a:r>
            <a:r>
              <a:rPr lang="en-US" sz="1100" i="0" u="none" strike="noStrike" dirty="0">
                <a:solidFill>
                  <a:srgbClr val="002060"/>
                </a:solidFill>
                <a:effectLst/>
                <a:latin typeface="+mn-lt"/>
              </a:rPr>
              <a:t>quarterly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 sz="1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GB" sz="1100" b="1" dirty="0">
                <a:solidFill>
                  <a:srgbClr val="FF99FF"/>
                </a:solidFill>
                <a:latin typeface="Calibri" panose="020F0502020204030204"/>
              </a:rPr>
              <a:t>EUROZONE 10.04</a:t>
            </a:r>
            <a:r>
              <a:rPr kumimoji="0" lang="mk-MK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100" b="1" i="0" u="none" strike="noStrike" dirty="0">
                <a:solidFill>
                  <a:srgbClr val="002060"/>
                </a:solidFill>
                <a:effectLst/>
                <a:latin typeface="+mn-lt"/>
              </a:rPr>
              <a:t>43.69% of total income cover </a:t>
            </a:r>
            <a:r>
              <a:rPr lang="en-GB" sz="1100" dirty="0">
                <a:solidFill>
                  <a:srgbClr val="002060"/>
                </a:solidFill>
              </a:rPr>
              <a:t>operating costs of the Banks </a:t>
            </a:r>
            <a:endParaRPr lang="mk-MK" sz="1100" dirty="0">
              <a:solidFill>
                <a:srgbClr val="002060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100" b="1" dirty="0">
                <a:solidFill>
                  <a:srgbClr val="002060"/>
                </a:solidFill>
              </a:rPr>
              <a:t>70.15%</a:t>
            </a:r>
            <a:r>
              <a:rPr lang="en-US" sz="1100" dirty="0">
                <a:solidFill>
                  <a:srgbClr val="002060"/>
                </a:solidFill>
              </a:rPr>
              <a:t> of operating income</a:t>
            </a:r>
            <a:r>
              <a:rPr lang="mk-MK" sz="1100" dirty="0">
                <a:solidFill>
                  <a:srgbClr val="002060"/>
                </a:solidFill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is net interest income</a:t>
            </a:r>
            <a:endParaRPr lang="mk-MK" sz="1100" dirty="0">
              <a:solidFill>
                <a:srgbClr val="00206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b="1" dirty="0">
                <a:solidFill>
                  <a:srgbClr val="002060"/>
                </a:solidFill>
              </a:rPr>
              <a:t>Source</a:t>
            </a:r>
            <a:r>
              <a:rPr lang="en-US" sz="1000" b="1" dirty="0">
                <a:solidFill>
                  <a:srgbClr val="002060"/>
                </a:solidFill>
              </a:rPr>
              <a:t>:</a:t>
            </a:r>
            <a:r>
              <a:rPr lang="en-GB" sz="1000" b="1" dirty="0">
                <a:solidFill>
                  <a:srgbClr val="002060"/>
                </a:solidFill>
              </a:rPr>
              <a:t> NBR REPORT ON RISKS IN THE BANKING SYSTEM OF THE REPUBLIC OF MACEDONIA, Indicators on the</a:t>
            </a:r>
            <a:r>
              <a:rPr lang="mk-MK" sz="1000" b="1" dirty="0">
                <a:solidFill>
                  <a:srgbClr val="002060"/>
                </a:solidFill>
              </a:rPr>
              <a:t> </a:t>
            </a:r>
            <a:r>
              <a:rPr lang="en-GB" sz="1000" b="1" dirty="0">
                <a:solidFill>
                  <a:srgbClr val="002060"/>
                </a:solidFill>
              </a:rPr>
              <a:t>banking system</a:t>
            </a:r>
            <a:endParaRPr lang="en-GB" sz="1000" dirty="0">
              <a:solidFill>
                <a:srgbClr val="00206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AA300CA-8CA9-505F-8858-D5E7E8D47E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239376"/>
              </p:ext>
            </p:extLst>
          </p:nvPr>
        </p:nvGraphicFramePr>
        <p:xfrm>
          <a:off x="225083" y="4869180"/>
          <a:ext cx="7269070" cy="1743648"/>
        </p:xfrm>
        <a:graphic>
          <a:graphicData uri="http://schemas.openxmlformats.org/drawingml/2006/table">
            <a:tbl>
              <a:tblPr/>
              <a:tblGrid>
                <a:gridCol w="3389116">
                  <a:extLst>
                    <a:ext uri="{9D8B030D-6E8A-4147-A177-3AD203B41FA5}">
                      <a16:colId xmlns:a16="http://schemas.microsoft.com/office/drawing/2014/main" val="1181681593"/>
                    </a:ext>
                  </a:extLst>
                </a:gridCol>
                <a:gridCol w="257106">
                  <a:extLst>
                    <a:ext uri="{9D8B030D-6E8A-4147-A177-3AD203B41FA5}">
                      <a16:colId xmlns:a16="http://schemas.microsoft.com/office/drawing/2014/main" val="2950225263"/>
                    </a:ext>
                  </a:extLst>
                </a:gridCol>
                <a:gridCol w="1712034">
                  <a:extLst>
                    <a:ext uri="{9D8B030D-6E8A-4147-A177-3AD203B41FA5}">
                      <a16:colId xmlns:a16="http://schemas.microsoft.com/office/drawing/2014/main" val="2406167674"/>
                    </a:ext>
                  </a:extLst>
                </a:gridCol>
                <a:gridCol w="1910814">
                  <a:extLst>
                    <a:ext uri="{9D8B030D-6E8A-4147-A177-3AD203B41FA5}">
                      <a16:colId xmlns:a16="http://schemas.microsoft.com/office/drawing/2014/main" val="758365647"/>
                    </a:ext>
                  </a:extLst>
                </a:gridCol>
              </a:tblGrid>
              <a:tr h="35242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dirty="0">
                          <a:solidFill>
                            <a:srgbClr val="FF0000"/>
                          </a:solidFill>
                          <a:latin typeface="+mn-lt"/>
                          <a:cs typeface="Aldhabi" panose="020B0604020202020204" pitchFamily="2" charset="-78"/>
                        </a:rPr>
                        <a:t>Profitability 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annual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pp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pp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232655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 algn="l" rtl="0" eaLnBrk="1" fontAlgn="auto" latinLnBrk="0" hangingPunct="1">
                        <a:defRPr sz="1100" b="1" i="0" u="none" strike="noStrike" kern="1200" baseline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US" sz="1100" b="1" i="0" baseline="0" dirty="0">
                          <a:solidFill>
                            <a:srgbClr val="002060"/>
                          </a:solidFill>
                          <a:effectLst/>
                        </a:rPr>
                        <a:t>Return on average assets </a:t>
                      </a:r>
                      <a:r>
                        <a:rPr lang="ru-RU" sz="1100" b="1" i="0" baseline="0" dirty="0">
                          <a:solidFill>
                            <a:srgbClr val="002060"/>
                          </a:solidFill>
                          <a:effectLst/>
                        </a:rPr>
                        <a:t>(ROAA)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-0.1%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143722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US" sz="1100" b="1" i="0" baseline="0" dirty="0">
                          <a:solidFill>
                            <a:srgbClr val="002060"/>
                          </a:solidFill>
                          <a:effectLst/>
                        </a:rPr>
                        <a:t>Return on average </a:t>
                      </a:r>
                      <a:r>
                        <a:rPr lang="en-US" sz="1100" b="1" i="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equity 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</a:rPr>
                        <a:t>(ROAE)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-0.5%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194986"/>
                  </a:ext>
                </a:extLst>
              </a:tr>
              <a:tr h="3568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Cost-to-income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ratio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k-MK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↓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-4.3%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141419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1" i="0" u="none" strike="noStrike" kern="1200" baseline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GB" b="1" dirty="0">
                          <a:solidFill>
                            <a:srgbClr val="002060"/>
                          </a:solidFill>
                        </a:rPr>
                        <a:t>Net</a:t>
                      </a:r>
                      <a:r>
                        <a:rPr lang="en-GB" b="1" baseline="0" dirty="0">
                          <a:solidFill>
                            <a:srgbClr val="002060"/>
                          </a:solidFill>
                        </a:rPr>
                        <a:t> interest income</a:t>
                      </a:r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 / </a:t>
                      </a:r>
                      <a:r>
                        <a:rPr lang="en-GB" b="1" dirty="0">
                          <a:solidFill>
                            <a:srgbClr val="002060"/>
                          </a:solidFill>
                        </a:rPr>
                        <a:t>operating</a:t>
                      </a:r>
                      <a:r>
                        <a:rPr lang="en-GB" b="1" baseline="0" dirty="0">
                          <a:solidFill>
                            <a:srgbClr val="002060"/>
                          </a:solidFill>
                        </a:rPr>
                        <a:t> income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-0.2%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141380"/>
                  </a:ext>
                </a:extLst>
              </a:tr>
            </a:tbl>
          </a:graphicData>
        </a:graphic>
      </p:graphicFrame>
      <p:sp>
        <p:nvSpPr>
          <p:cNvPr id="13" name="object 8">
            <a:extLst>
              <a:ext uri="{FF2B5EF4-FFF2-40B4-BE49-F238E27FC236}">
                <a16:creationId xmlns:a16="http://schemas.microsoft.com/office/drawing/2014/main" id="{75EA416E-B2FD-0AF3-4F60-634D409FFC58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97695FF8-AC79-420E-3575-6CB49E2EB9DC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AF0FA2F-CDDF-767B-C87E-1210A014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Profitability indicators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81C460-E601-C731-988A-FCCFBB903E6A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b="1" dirty="0">
                <a:solidFill>
                  <a:srgbClr val="002060"/>
                </a:solidFill>
              </a:rPr>
              <a:t>2Q 2023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0A7BF4F-094D-65F7-2627-4650F31EEF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9133269"/>
              </p:ext>
            </p:extLst>
          </p:nvPr>
        </p:nvGraphicFramePr>
        <p:xfrm>
          <a:off x="61022" y="799688"/>
          <a:ext cx="3783390" cy="2309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0416D12-BF9D-DDF6-A318-0FBE19093D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3609521"/>
              </p:ext>
            </p:extLst>
          </p:nvPr>
        </p:nvGraphicFramePr>
        <p:xfrm>
          <a:off x="3878825" y="799690"/>
          <a:ext cx="3926705" cy="2309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2AD5F71-00B6-D634-73FF-F695C7000B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6816655"/>
              </p:ext>
            </p:extLst>
          </p:nvPr>
        </p:nvGraphicFramePr>
        <p:xfrm>
          <a:off x="7874356" y="799689"/>
          <a:ext cx="4203778" cy="2322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16E4C841-0D7D-475E-4C27-878A1D99E9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5319738"/>
              </p:ext>
            </p:extLst>
          </p:nvPr>
        </p:nvGraphicFramePr>
        <p:xfrm>
          <a:off x="7874355" y="3558070"/>
          <a:ext cx="4212647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292952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6DFDC60-D7B5-420B-8CAB-146CA2032782}"/>
              </a:ext>
            </a:extLst>
          </p:cNvPr>
          <p:cNvSpPr txBox="1">
            <a:spLocks/>
          </p:cNvSpPr>
          <p:nvPr/>
        </p:nvSpPr>
        <p:spPr>
          <a:xfrm>
            <a:off x="159229" y="155138"/>
            <a:ext cx="11999742" cy="47267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</a:t>
            </a:r>
            <a:r>
              <a:rPr lang="en-US" sz="1600" dirty="0">
                <a:solidFill>
                  <a:srgbClr val="002060"/>
                </a:solidFill>
                <a:latin typeface="Amasis MT Pro" panose="02040504050005020304" pitchFamily="18" charset="0"/>
              </a:rPr>
              <a:t>macroeconomic environment </a:t>
            </a:r>
            <a:endParaRPr lang="en-US" sz="1800" b="1" dirty="0">
              <a:solidFill>
                <a:srgbClr val="002060"/>
              </a:solidFill>
              <a:latin typeface="Amasis MT Pro" panose="02040504050005020304" pitchFamily="18" charset="0"/>
              <a:cs typeface="Aldhabi" panose="020B0604020202020204" pitchFamily="2" charset="-78"/>
            </a:endParaRP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5077339C-8756-475E-A15D-7A450F2306DE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7984" y="812567"/>
            <a:ext cx="7730987" cy="2716057"/>
          </a:xfrm>
          <a:prstGeom prst="roundRect">
            <a:avLst>
              <a:gd name="adj" fmla="val 6588"/>
            </a:avLst>
          </a:prstGeom>
          <a:noFill/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51B0B9-4716-4655-90DD-99307075E936}"/>
              </a:ext>
            </a:extLst>
          </p:cNvPr>
          <p:cNvSpPr txBox="1"/>
          <p:nvPr/>
        </p:nvSpPr>
        <p:spPr>
          <a:xfrm>
            <a:off x="5831059" y="5687199"/>
            <a:ext cx="6098344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002060"/>
                </a:solidFill>
              </a:rPr>
              <a:t>The credit rating of the state:</a:t>
            </a:r>
            <a:r>
              <a:rPr lang="mk-MK" sz="1400" dirty="0">
                <a:solidFill>
                  <a:srgbClr val="002060"/>
                </a:solidFill>
              </a:rPr>
              <a:t>  </a:t>
            </a:r>
          </a:p>
          <a:p>
            <a:pPr algn="r"/>
            <a:r>
              <a:rPr lang="en-GB" sz="1400" dirty="0">
                <a:solidFill>
                  <a:srgbClr val="002060"/>
                </a:solidFill>
              </a:rPr>
              <a:t>‘BB+' Ratings Affirmed; Outlook Stable</a:t>
            </a:r>
          </a:p>
          <a:p>
            <a:pPr algn="r"/>
            <a:r>
              <a:rPr lang="en-GB" sz="1100" b="1" dirty="0">
                <a:solidFill>
                  <a:srgbClr val="002060"/>
                </a:solidFill>
              </a:rPr>
              <a:t>Fitch Ratings, Credit rating agency</a:t>
            </a:r>
          </a:p>
          <a:p>
            <a:pPr algn="r"/>
            <a:r>
              <a:rPr lang="en-GB" sz="1100" b="1" dirty="0">
                <a:solidFill>
                  <a:srgbClr val="002060"/>
                </a:solidFill>
              </a:rPr>
              <a:t> Source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GB" sz="1100" b="1" dirty="0">
                <a:solidFill>
                  <a:srgbClr val="002060"/>
                </a:solidFill>
              </a:rPr>
              <a:t>www.fitchratings.com </a:t>
            </a:r>
            <a:endParaRPr lang="mk-MK" sz="1100" b="1" dirty="0">
              <a:solidFill>
                <a:srgbClr val="002060"/>
              </a:solidFill>
            </a:endParaRPr>
          </a:p>
          <a:p>
            <a:pPr algn="r"/>
            <a:r>
              <a:rPr lang="en-GB" sz="1100" b="1" dirty="0">
                <a:solidFill>
                  <a:srgbClr val="002060"/>
                </a:solidFill>
              </a:rPr>
              <a:t>Rating Report│ April 15, 2023</a:t>
            </a:r>
            <a:endParaRPr lang="en-US" sz="1100" dirty="0">
              <a:solidFill>
                <a:srgbClr val="002060"/>
              </a:solidFill>
            </a:endParaRPr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08C7E014-7C73-6F06-2D34-9D58CC48AAE5}"/>
              </a:ext>
            </a:extLst>
          </p:cNvPr>
          <p:cNvSpPr/>
          <p:nvPr/>
        </p:nvSpPr>
        <p:spPr>
          <a:xfrm>
            <a:off x="87260" y="641812"/>
            <a:ext cx="4257683" cy="6252948"/>
          </a:xfrm>
          <a:prstGeom prst="roundRect">
            <a:avLst>
              <a:gd name="adj" fmla="val 35416"/>
            </a:avLst>
          </a:prstGeom>
          <a:ln>
            <a:solidFill>
              <a:srgbClr val="FF99CC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GB" sz="1100" b="1" dirty="0">
                <a:solidFill>
                  <a:srgbClr val="002060"/>
                </a:solidFill>
              </a:rPr>
              <a:t>Credit rating of the state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GB" sz="1100" u="none" strike="noStrike" dirty="0">
                <a:solidFill>
                  <a:srgbClr val="002060"/>
                </a:solidFill>
                <a:effectLst/>
              </a:rPr>
              <a:t>BB + outlook Stabile, Standard &amp; Poor’s confirmed the implementation of good policies, the stabile banking system and domestic currency and increased foreign reserves</a:t>
            </a:r>
          </a:p>
          <a:p>
            <a:pPr algn="just"/>
            <a:endParaRPr lang="mk-MK" sz="1100" u="none" strike="noStrike" dirty="0">
              <a:solidFill>
                <a:srgbClr val="002060"/>
              </a:solidFill>
              <a:effectLst/>
            </a:endParaRPr>
          </a:p>
          <a:p>
            <a:pPr algn="just"/>
            <a:r>
              <a:rPr lang="en-US" sz="1100" b="1" u="none" strike="noStrike" dirty="0">
                <a:solidFill>
                  <a:srgbClr val="002060"/>
                </a:solidFill>
                <a:effectLst/>
              </a:rPr>
              <a:t>Industrial</a:t>
            </a:r>
            <a:r>
              <a:rPr lang="en-US" sz="1100" b="1" u="none" strike="noStrike" baseline="0" dirty="0">
                <a:solidFill>
                  <a:srgbClr val="002060"/>
                </a:solidFill>
                <a:effectLst/>
              </a:rPr>
              <a:t> production volume index</a:t>
            </a:r>
            <a:endParaRPr lang="en-US" sz="1100" b="1" i="0" u="none" strike="noStrike" dirty="0">
              <a:solidFill>
                <a:srgbClr val="002060"/>
              </a:solidFill>
              <a:effectLst/>
            </a:endParaRPr>
          </a:p>
          <a:p>
            <a:pPr marL="180975" indent="-180975" algn="just">
              <a:buFont typeface="Wingdings" panose="05000000000000000000" pitchFamily="2" charset="2"/>
              <a:buChar char="Ø"/>
            </a:pPr>
            <a:r>
              <a:rPr lang="en-GB" sz="1100" i="0" dirty="0">
                <a:solidFill>
                  <a:srgbClr val="002060"/>
                </a:solidFill>
                <a:effectLst/>
              </a:rPr>
              <a:t>101.5</a:t>
            </a:r>
            <a:r>
              <a:rPr lang="ru-RU" sz="1100" i="0" dirty="0">
                <a:solidFill>
                  <a:srgbClr val="002060"/>
                </a:solidFill>
                <a:effectLst/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annual </a:t>
            </a:r>
            <a:endParaRPr lang="ru-RU" sz="1100" b="0" i="0" dirty="0">
              <a:solidFill>
                <a:srgbClr val="002060"/>
              </a:solidFill>
              <a:effectLst/>
            </a:endParaRPr>
          </a:p>
          <a:p>
            <a:pPr lvl="0"/>
            <a:endParaRPr lang="mk-MK" sz="1100" b="1" dirty="0">
              <a:solidFill>
                <a:srgbClr val="002060"/>
              </a:solidFill>
            </a:endParaRPr>
          </a:p>
          <a:p>
            <a:pPr lvl="0"/>
            <a:r>
              <a:rPr lang="en-GB" sz="1100" b="1" dirty="0">
                <a:solidFill>
                  <a:srgbClr val="002060"/>
                </a:solidFill>
              </a:rPr>
              <a:t>Trade </a:t>
            </a:r>
            <a:endParaRPr lang="en-US" sz="1100" dirty="0">
              <a:solidFill>
                <a:srgbClr val="00206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GB" sz="1100" dirty="0">
                <a:solidFill>
                  <a:srgbClr val="002060"/>
                </a:solidFill>
              </a:rPr>
              <a:t>Import amounts </a:t>
            </a:r>
            <a:r>
              <a:rPr lang="en-US" sz="1100" b="0" i="0" u="none" strike="noStrike" dirty="0">
                <a:solidFill>
                  <a:srgbClr val="002060"/>
                </a:solidFill>
                <a:effectLst/>
                <a:latin typeface="+mn-lt"/>
              </a:rPr>
              <a:t>2,778.1 </a:t>
            </a:r>
            <a:r>
              <a:rPr lang="en-US" sz="1100" dirty="0">
                <a:solidFill>
                  <a:srgbClr val="002060"/>
                </a:solidFill>
              </a:rPr>
              <a:t>EUR millions</a:t>
            </a:r>
            <a:r>
              <a:rPr lang="en-GB" sz="1100" dirty="0">
                <a:solidFill>
                  <a:srgbClr val="002060"/>
                </a:solidFill>
              </a:rPr>
              <a:t> </a:t>
            </a:r>
            <a:endParaRPr lang="en-US" sz="1100" dirty="0">
              <a:solidFill>
                <a:srgbClr val="00206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GB" sz="1100" dirty="0">
                <a:solidFill>
                  <a:srgbClr val="002060"/>
                </a:solidFill>
              </a:rPr>
              <a:t>Export amounts </a:t>
            </a:r>
            <a:r>
              <a:rPr lang="en-US" sz="1100" dirty="0">
                <a:solidFill>
                  <a:srgbClr val="002060"/>
                </a:solidFill>
              </a:rPr>
              <a:t>2.125.6 EUR millions</a:t>
            </a:r>
            <a:r>
              <a:rPr lang="en-GB" sz="1100" dirty="0">
                <a:solidFill>
                  <a:srgbClr val="002060"/>
                </a:solidFill>
              </a:rPr>
              <a:t> </a:t>
            </a:r>
          </a:p>
          <a:p>
            <a:pPr algn="just"/>
            <a:endParaRPr lang="mk-MK" sz="1100" b="1" u="none" strike="noStrike" dirty="0">
              <a:solidFill>
                <a:srgbClr val="002060"/>
              </a:solidFill>
              <a:effectLst/>
            </a:endParaRPr>
          </a:p>
          <a:p>
            <a:pPr algn="just"/>
            <a:r>
              <a:rPr lang="en-US" sz="1100" b="1" u="none" strike="noStrike" dirty="0">
                <a:solidFill>
                  <a:srgbClr val="002060"/>
                </a:solidFill>
                <a:effectLst/>
              </a:rPr>
              <a:t>GDP growth </a:t>
            </a:r>
            <a:endParaRPr lang="mk-MK" sz="1100" b="1" u="none" strike="noStrike" dirty="0">
              <a:solidFill>
                <a:srgbClr val="002060"/>
              </a:solidFill>
              <a:effectLst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altLang="en-US" sz="1100" dirty="0">
                <a:solidFill>
                  <a:srgbClr val="002060"/>
                </a:solidFill>
              </a:rPr>
              <a:t>1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.1% </a:t>
            </a:r>
            <a:endParaRPr lang="mk-MK" sz="1100" b="1" u="none" strike="noStrike" dirty="0">
              <a:solidFill>
                <a:srgbClr val="002060"/>
              </a:solidFill>
              <a:effectLst/>
            </a:endParaRPr>
          </a:p>
          <a:p>
            <a:pPr algn="just"/>
            <a:endParaRPr lang="en-US" sz="1100" b="1" u="none" strike="noStrike" dirty="0">
              <a:solidFill>
                <a:srgbClr val="002060"/>
              </a:solidFill>
              <a:effectLst/>
            </a:endParaRPr>
          </a:p>
          <a:p>
            <a:pPr algn="just"/>
            <a:r>
              <a:rPr lang="en-US" sz="1100" b="1" u="none" strike="noStrike" dirty="0">
                <a:solidFill>
                  <a:srgbClr val="002060"/>
                </a:solidFill>
                <a:effectLst/>
              </a:rPr>
              <a:t>Inflation</a:t>
            </a:r>
            <a:endParaRPr lang="en-GB" sz="1100" b="1" dirty="0">
              <a:solidFill>
                <a:srgbClr val="002060"/>
              </a:solidFill>
            </a:endParaRPr>
          </a:p>
          <a:p>
            <a:pPr marL="180975" indent="-180975" algn="just">
              <a:buFont typeface="Wingdings" panose="05000000000000000000" pitchFamily="2" charset="2"/>
              <a:buChar char="Ø"/>
            </a:pPr>
            <a:r>
              <a:rPr lang="en-GB" sz="1100" dirty="0">
                <a:solidFill>
                  <a:srgbClr val="002060"/>
                </a:solidFill>
              </a:rPr>
              <a:t>13.6%</a:t>
            </a:r>
            <a:r>
              <a:rPr lang="mk-MK" sz="1100" dirty="0">
                <a:solidFill>
                  <a:srgbClr val="002060"/>
                </a:solidFill>
              </a:rPr>
              <a:t> </a:t>
            </a:r>
            <a:endParaRPr lang="en-GB" sz="1100" dirty="0">
              <a:solidFill>
                <a:srgbClr val="002060"/>
              </a:solidFill>
            </a:endParaRPr>
          </a:p>
          <a:p>
            <a:pPr algn="just"/>
            <a:endParaRPr lang="mk-MK" sz="1100" b="1" u="none" strike="noStrike" dirty="0">
              <a:solidFill>
                <a:srgbClr val="002060"/>
              </a:solidFill>
              <a:effectLst/>
            </a:endParaRPr>
          </a:p>
          <a:p>
            <a:pPr algn="just"/>
            <a:r>
              <a:rPr lang="en-US" sz="1100" b="1" u="none" strike="noStrike" dirty="0">
                <a:solidFill>
                  <a:srgbClr val="002060"/>
                </a:solidFill>
                <a:effectLst/>
              </a:rPr>
              <a:t>FX Reserves 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sz="1100" u="none" strike="noStrike" dirty="0">
                <a:solidFill>
                  <a:srgbClr val="002060"/>
                </a:solidFill>
                <a:effectLst/>
                <a:latin typeface="+mn-lt"/>
              </a:rPr>
              <a:t>4.189.7</a:t>
            </a:r>
            <a:r>
              <a:rPr lang="en-US" sz="1100" b="1" dirty="0">
                <a:solidFill>
                  <a:srgbClr val="002060"/>
                </a:solidFill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EUR millions</a:t>
            </a:r>
            <a:r>
              <a:rPr lang="en-GB" sz="1100" dirty="0">
                <a:solidFill>
                  <a:srgbClr val="002060"/>
                </a:solidFill>
              </a:rPr>
              <a:t> </a:t>
            </a:r>
            <a:endParaRPr lang="ru-RU" sz="1100" dirty="0">
              <a:solidFill>
                <a:srgbClr val="002060"/>
              </a:solidFill>
            </a:endParaRPr>
          </a:p>
          <a:p>
            <a:pPr lvl="0"/>
            <a:endParaRPr lang="mk-MK" sz="1100" b="1" dirty="0">
              <a:solidFill>
                <a:srgbClr val="002060"/>
              </a:solidFill>
            </a:endParaRPr>
          </a:p>
          <a:p>
            <a:pPr lvl="0"/>
            <a:r>
              <a:rPr lang="en-GB" sz="1100" b="1" i="0" dirty="0">
                <a:solidFill>
                  <a:srgbClr val="002060"/>
                </a:solidFill>
              </a:rPr>
              <a:t>Reference rate</a:t>
            </a:r>
            <a:endParaRPr lang="en-US" sz="1100" dirty="0">
              <a:solidFill>
                <a:srgbClr val="00206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GB" sz="1100" dirty="0">
                <a:solidFill>
                  <a:srgbClr val="002060"/>
                </a:solidFill>
              </a:rPr>
              <a:t>4.75%</a:t>
            </a:r>
            <a:endParaRPr lang="ru-RU" sz="1100" dirty="0">
              <a:solidFill>
                <a:srgbClr val="002060"/>
              </a:solidFill>
            </a:endParaRPr>
          </a:p>
          <a:p>
            <a:pPr algn="just"/>
            <a:endParaRPr lang="en-GB" sz="1100" dirty="0">
              <a:solidFill>
                <a:srgbClr val="002060"/>
              </a:solidFill>
            </a:endParaRPr>
          </a:p>
          <a:p>
            <a:pPr algn="just"/>
            <a:r>
              <a:rPr lang="en-GB" sz="1100" b="1" dirty="0">
                <a:solidFill>
                  <a:srgbClr val="002060"/>
                </a:solidFill>
              </a:rPr>
              <a:t>Labour Market</a:t>
            </a:r>
          </a:p>
          <a:p>
            <a:pPr algn="just"/>
            <a:endParaRPr lang="en-GB" sz="1100" b="1" dirty="0">
              <a:solidFill>
                <a:srgbClr val="00206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1100" dirty="0">
                <a:solidFill>
                  <a:srgbClr val="002060"/>
                </a:solidFill>
              </a:rPr>
              <a:t>Rate of </a:t>
            </a:r>
            <a:r>
              <a:rPr lang="en-US" sz="1100" dirty="0">
                <a:solidFill>
                  <a:srgbClr val="002060"/>
                </a:solidFill>
              </a:rPr>
              <a:t>unemployment </a:t>
            </a:r>
            <a:r>
              <a:rPr lang="en-GB" sz="1100" dirty="0">
                <a:solidFill>
                  <a:srgbClr val="002060"/>
                </a:solidFill>
              </a:rPr>
              <a:t>13.1</a:t>
            </a:r>
          </a:p>
          <a:p>
            <a:endParaRPr lang="en-US" sz="8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r>
              <a:rPr lang="en-US" sz="800" b="1" dirty="0">
                <a:solidFill>
                  <a:srgbClr val="002060"/>
                </a:solidFill>
                <a:cs typeface="Arial" panose="020B0604020202020204" pitchFamily="34" charset="0"/>
              </a:rPr>
              <a:t>Source </a:t>
            </a:r>
            <a:r>
              <a:rPr lang="ru-RU" sz="800" b="1" dirty="0">
                <a:solidFill>
                  <a:srgbClr val="002060"/>
                </a:solidFill>
              </a:rPr>
              <a:t>: </a:t>
            </a:r>
            <a:r>
              <a:rPr lang="en-GB" sz="800" b="1" dirty="0">
                <a:solidFill>
                  <a:srgbClr val="002060"/>
                </a:solidFill>
              </a:rPr>
              <a:t>NBRM </a:t>
            </a:r>
            <a:r>
              <a:rPr lang="en-GB" sz="800" b="1" i="0" u="none" strike="noStrike" dirty="0">
                <a:solidFill>
                  <a:srgbClr val="002060"/>
                </a:solidFill>
                <a:effectLst/>
              </a:rPr>
              <a:t>BASIC ECONOMIC INDICATORS FOR REPUBLIC OF NORTH MACEDONIA</a:t>
            </a:r>
            <a:r>
              <a:rPr lang="en-GB" sz="800" b="1" dirty="0">
                <a:solidFill>
                  <a:srgbClr val="002060"/>
                </a:solidFill>
              </a:rPr>
              <a:t> </a:t>
            </a:r>
            <a:endParaRPr lang="en-US" sz="800" b="1" dirty="0">
              <a:solidFill>
                <a:srgbClr val="002060"/>
              </a:solidFill>
            </a:endParaRPr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F728107D-2E6F-B8AC-6324-76FA48ED8C7B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410A43BE-71E1-5837-BBD6-21381FDCE22A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E00E28D-15B2-FBE2-54DF-0B10B95D63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176798"/>
              </p:ext>
            </p:extLst>
          </p:nvPr>
        </p:nvGraphicFramePr>
        <p:xfrm>
          <a:off x="4558748" y="943044"/>
          <a:ext cx="7545994" cy="24859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94377">
                  <a:extLst>
                    <a:ext uri="{9D8B030D-6E8A-4147-A177-3AD203B41FA5}">
                      <a16:colId xmlns:a16="http://schemas.microsoft.com/office/drawing/2014/main" val="2767790591"/>
                    </a:ext>
                  </a:extLst>
                </a:gridCol>
                <a:gridCol w="783640">
                  <a:extLst>
                    <a:ext uri="{9D8B030D-6E8A-4147-A177-3AD203B41FA5}">
                      <a16:colId xmlns:a16="http://schemas.microsoft.com/office/drawing/2014/main" val="1442687978"/>
                    </a:ext>
                  </a:extLst>
                </a:gridCol>
                <a:gridCol w="707752">
                  <a:extLst>
                    <a:ext uri="{9D8B030D-6E8A-4147-A177-3AD203B41FA5}">
                      <a16:colId xmlns:a16="http://schemas.microsoft.com/office/drawing/2014/main" val="2628850930"/>
                    </a:ext>
                  </a:extLst>
                </a:gridCol>
                <a:gridCol w="745697">
                  <a:extLst>
                    <a:ext uri="{9D8B030D-6E8A-4147-A177-3AD203B41FA5}">
                      <a16:colId xmlns:a16="http://schemas.microsoft.com/office/drawing/2014/main" val="1888200333"/>
                    </a:ext>
                  </a:extLst>
                </a:gridCol>
                <a:gridCol w="707264">
                  <a:extLst>
                    <a:ext uri="{9D8B030D-6E8A-4147-A177-3AD203B41FA5}">
                      <a16:colId xmlns:a16="http://schemas.microsoft.com/office/drawing/2014/main" val="1097379051"/>
                    </a:ext>
                  </a:extLst>
                </a:gridCol>
                <a:gridCol w="707264">
                  <a:extLst>
                    <a:ext uri="{9D8B030D-6E8A-4147-A177-3AD203B41FA5}">
                      <a16:colId xmlns:a16="http://schemas.microsoft.com/office/drawing/2014/main" val="458873713"/>
                    </a:ext>
                  </a:extLst>
                </a:gridCol>
              </a:tblGrid>
              <a:tr h="1774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sng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Key economic indicators</a:t>
                      </a:r>
                      <a:endParaRPr lang="en-US" sz="1100" b="1" i="0" u="sng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2020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2022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Q</a:t>
                      </a:r>
                      <a:r>
                        <a:rPr lang="mk-MK" sz="11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1</a:t>
                      </a: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 023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Q</a:t>
                      </a:r>
                      <a:r>
                        <a:rPr lang="mk-MK" sz="11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2</a:t>
                      </a: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 023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2969751017"/>
                  </a:ext>
                </a:extLst>
              </a:tr>
              <a:tr h="1774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1461318578"/>
                  </a:ext>
                </a:extLst>
              </a:tr>
              <a:tr h="1774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Industrial production volume index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-9,5 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1,4 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-0,3%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0.1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3187638743"/>
                  </a:ext>
                </a:extLst>
              </a:tr>
              <a:tr h="1774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External Trade (%) total import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7,599.4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9,648.1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12,125.2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2,759.6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2,778.1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9351482"/>
                  </a:ext>
                </a:extLst>
              </a:tr>
              <a:tr h="1774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External Trade (%) total export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5,781.1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6,969.8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8,299.6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2,126.1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2,125.6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2050116"/>
                  </a:ext>
                </a:extLst>
              </a:tr>
              <a:tr h="1774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Real GDP growth (%) 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mk-MK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4,7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4,0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2.1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2,1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1.1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660953427"/>
                  </a:ext>
                </a:extLst>
              </a:tr>
              <a:tr h="177488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Central Government Budget surplus/deficit (% GDP)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-8.1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-5.4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mk-MK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4,5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-0,4</a:t>
                      </a: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-2.3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49217703"/>
                  </a:ext>
                </a:extLst>
              </a:tr>
              <a:tr h="1774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Inflation (CPI%) 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1.2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3,2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14,2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16.1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13,6                      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3388687402"/>
                  </a:ext>
                </a:extLst>
              </a:tr>
              <a:tr h="1774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Current Account Bal. 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</a:rPr>
                        <a:t>(EUR millions</a:t>
                      </a: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-318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</a:t>
                      </a:r>
                      <a:r>
                        <a:rPr lang="mk-MK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29,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-7</a:t>
                      </a:r>
                      <a:r>
                        <a:rPr lang="mk-MK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97</a:t>
                      </a: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,4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99,9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-11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7,5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1001343"/>
                  </a:ext>
                </a:extLst>
              </a:tr>
              <a:tr h="17862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Gross External Debt 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</a:rPr>
                        <a:t>(EUR millions</a:t>
                      </a: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8.536,1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9.576,6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10,790.0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11059.7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11397.3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16161648"/>
                  </a:ext>
                </a:extLst>
              </a:tr>
              <a:tr h="177488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Foreign Reserves 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</a:rPr>
                        <a:t>(EUR millions</a:t>
                      </a: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3.359,87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3.643,28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3.862,86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4.159,2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4.189,7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1534077393"/>
                  </a:ext>
                </a:extLst>
              </a:tr>
              <a:tr h="1774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Foreign direct invest. 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</a:rPr>
                        <a:t>(EUR millions</a:t>
                      </a: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154.7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387.5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mk-MK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54,2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5,8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5531382"/>
                  </a:ext>
                </a:extLst>
              </a:tr>
              <a:tr h="1774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Unemployment (%) 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16,40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15,2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14,4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13,3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13,1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2036581994"/>
                  </a:ext>
                </a:extLst>
              </a:tr>
              <a:tr h="1774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MKD/EUR 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61,6</a:t>
                      </a:r>
                      <a:r>
                        <a:rPr lang="mk-MK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61,63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61,</a:t>
                      </a:r>
                      <a:r>
                        <a:rPr lang="mk-MK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62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61.6</a:t>
                      </a:r>
                      <a:r>
                        <a:rPr lang="mk-MK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61.56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14339949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1E6EB47-DEBC-224E-94F6-400598D7BA24}"/>
              </a:ext>
            </a:extLst>
          </p:cNvPr>
          <p:cNvSpPr txBox="1"/>
          <p:nvPr/>
        </p:nvSpPr>
        <p:spPr>
          <a:xfrm>
            <a:off x="4344943" y="297826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</a:rPr>
              <a:t>(EUR millions; percentages)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654B598-9281-2A12-B88B-C1AF310193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6279547"/>
              </p:ext>
            </p:extLst>
          </p:nvPr>
        </p:nvGraphicFramePr>
        <p:xfrm>
          <a:off x="4427984" y="3577544"/>
          <a:ext cx="7764016" cy="2109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9E28796-1923-9F72-0E22-3B130F022364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b="1" dirty="0">
                <a:solidFill>
                  <a:srgbClr val="002060"/>
                </a:solidFill>
              </a:rPr>
              <a:t>2Q 2023</a:t>
            </a:r>
            <a:endParaRPr lang="en-US" sz="1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934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B7CFA-B8B5-4C99-865E-4AC3B9A16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145812" y="4565948"/>
            <a:ext cx="7807902" cy="2110217"/>
          </a:xfrm>
          <a:prstGeom prst="roundRect">
            <a:avLst>
              <a:gd name="adj" fmla="val 20745"/>
            </a:avLst>
          </a:prstGeom>
          <a:ln>
            <a:solidFill>
              <a:srgbClr val="FF99CC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numCol="2" anchor="ctr">
            <a:noAutofit/>
          </a:bodyPr>
          <a:lstStyle/>
          <a:p>
            <a:pPr algn="just">
              <a:spcBef>
                <a:spcPct val="35000"/>
              </a:spcBef>
              <a:buFont typeface="Wingdings" panose="05000000000000000000" pitchFamily="2" charset="2"/>
              <a:buChar char="Ø"/>
              <a:defRPr/>
            </a:pPr>
            <a:r>
              <a:rPr lang="en-GB" sz="1000" dirty="0">
                <a:solidFill>
                  <a:srgbClr val="002060"/>
                </a:solidFill>
              </a:rPr>
              <a:t>The Banking sector consists </a:t>
            </a:r>
            <a:r>
              <a:rPr lang="en-US" sz="1000" dirty="0">
                <a:solidFill>
                  <a:srgbClr val="002060"/>
                </a:solidFill>
                <a:cs typeface="Arial" panose="020B0604020202020204" pitchFamily="34" charset="0"/>
              </a:rPr>
              <a:t>of </a:t>
            </a:r>
            <a:r>
              <a:rPr lang="en-US" sz="1000" dirty="0">
                <a:solidFill>
                  <a:srgbClr val="002060"/>
                </a:solidFill>
              </a:rPr>
              <a:t>13 active banks, 5 large (</a:t>
            </a:r>
            <a:r>
              <a:rPr lang="en-GB" sz="1000" dirty="0">
                <a:solidFill>
                  <a:srgbClr val="002060"/>
                </a:solidFill>
              </a:rPr>
              <a:t>amounts 567.578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GB" sz="1000" dirty="0" err="1">
                <a:solidFill>
                  <a:srgbClr val="002060"/>
                </a:solidFill>
              </a:rPr>
              <a:t>Mio.Den</a:t>
            </a:r>
            <a:r>
              <a:rPr lang="en-GB" sz="1000" dirty="0">
                <a:solidFill>
                  <a:srgbClr val="002060"/>
                </a:solidFill>
              </a:rPr>
              <a:t>.</a:t>
            </a:r>
            <a:r>
              <a:rPr lang="en-US" sz="1000" dirty="0">
                <a:solidFill>
                  <a:srgbClr val="002060"/>
                </a:solidFill>
              </a:rPr>
              <a:t>) 8</a:t>
            </a:r>
            <a:r>
              <a:rPr lang="mk-MK" sz="1000" dirty="0">
                <a:solidFill>
                  <a:srgbClr val="002060"/>
                </a:solidFill>
              </a:rPr>
              <a:t>1</a:t>
            </a:r>
            <a:r>
              <a:rPr lang="en-US" sz="1000" dirty="0">
                <a:solidFill>
                  <a:srgbClr val="002060"/>
                </a:solidFill>
              </a:rPr>
              <a:t>% in total assets, 3 medium (</a:t>
            </a:r>
            <a:r>
              <a:rPr lang="en-GB" sz="1000" dirty="0">
                <a:solidFill>
                  <a:srgbClr val="002060"/>
                </a:solidFill>
              </a:rPr>
              <a:t>amounts </a:t>
            </a:r>
            <a:r>
              <a:rPr lang="mk-MK" sz="1000" dirty="0">
                <a:solidFill>
                  <a:srgbClr val="002060"/>
                </a:solidFill>
              </a:rPr>
              <a:t>8</a:t>
            </a:r>
            <a:r>
              <a:rPr lang="en-GB" sz="1000" dirty="0">
                <a:solidFill>
                  <a:srgbClr val="002060"/>
                </a:solidFill>
              </a:rPr>
              <a:t>7</a:t>
            </a:r>
            <a:r>
              <a:rPr lang="mk-MK" sz="1000" dirty="0">
                <a:solidFill>
                  <a:srgbClr val="002060"/>
                </a:solidFill>
              </a:rPr>
              <a:t>.</a:t>
            </a:r>
            <a:r>
              <a:rPr lang="en-GB" sz="1000" dirty="0">
                <a:solidFill>
                  <a:srgbClr val="002060"/>
                </a:solidFill>
              </a:rPr>
              <a:t>015</a:t>
            </a:r>
            <a:r>
              <a:rPr lang="en-US" sz="1000" dirty="0">
                <a:solidFill>
                  <a:srgbClr val="002060"/>
                </a:solidFill>
              </a:rPr>
              <a:t> Mio. Den.</a:t>
            </a:r>
            <a:r>
              <a:rPr lang="en-US" sz="1000" b="0" i="0" dirty="0">
                <a:solidFill>
                  <a:srgbClr val="002060"/>
                </a:solidFill>
                <a:effectLst/>
              </a:rPr>
              <a:t>)</a:t>
            </a:r>
            <a:r>
              <a:rPr lang="en-US" sz="1000" dirty="0">
                <a:solidFill>
                  <a:srgbClr val="002060"/>
                </a:solidFill>
              </a:rPr>
              <a:t> 1</a:t>
            </a:r>
            <a:r>
              <a:rPr lang="en-GB" sz="1000" dirty="0">
                <a:solidFill>
                  <a:srgbClr val="002060"/>
                </a:solidFill>
              </a:rPr>
              <a:t>2</a:t>
            </a:r>
            <a:r>
              <a:rPr lang="mk-MK" sz="1000" dirty="0">
                <a:solidFill>
                  <a:srgbClr val="002060"/>
                </a:solidFill>
              </a:rPr>
              <a:t>% </a:t>
            </a:r>
            <a:r>
              <a:rPr lang="en-US" sz="1000" dirty="0">
                <a:solidFill>
                  <a:srgbClr val="002060"/>
                </a:solidFill>
              </a:rPr>
              <a:t>in total assets, 5 small (</a:t>
            </a:r>
            <a:r>
              <a:rPr lang="en-GB" sz="1000" dirty="0">
                <a:solidFill>
                  <a:srgbClr val="002060"/>
                </a:solidFill>
              </a:rPr>
              <a:t>amounts 44.467 </a:t>
            </a:r>
            <a:r>
              <a:rPr lang="en-US" sz="1000" dirty="0" err="1">
                <a:solidFill>
                  <a:srgbClr val="002060"/>
                </a:solidFill>
              </a:rPr>
              <a:t>Mio.Den</a:t>
            </a:r>
            <a:r>
              <a:rPr lang="en-US" sz="1000" dirty="0">
                <a:solidFill>
                  <a:srgbClr val="002060"/>
                </a:solidFill>
              </a:rPr>
              <a:t>.) 6% % in total assets and </a:t>
            </a:r>
            <a:r>
              <a:rPr lang="mk-MK" sz="1000" dirty="0">
                <a:solidFill>
                  <a:srgbClr val="002060"/>
                </a:solidFill>
              </a:rPr>
              <a:t>2</a:t>
            </a:r>
            <a:r>
              <a:rPr lang="en-US" sz="1000" dirty="0">
                <a:solidFill>
                  <a:srgbClr val="002060"/>
                </a:solidFill>
              </a:rPr>
              <a:t> saving houses. </a:t>
            </a:r>
          </a:p>
          <a:p>
            <a:pPr algn="just">
              <a:spcBef>
                <a:spcPct val="35000"/>
              </a:spcBef>
              <a:buFont typeface="Wingdings" panose="05000000000000000000" pitchFamily="2" charset="2"/>
              <a:buChar char="Ø"/>
              <a:defRPr/>
            </a:pPr>
            <a:r>
              <a:rPr lang="en-GB" sz="1000" dirty="0">
                <a:solidFill>
                  <a:srgbClr val="002060"/>
                </a:solidFill>
              </a:rPr>
              <a:t>Participation of foreign capital </a:t>
            </a:r>
            <a:r>
              <a:rPr lang="mk-MK" sz="1000" dirty="0">
                <a:solidFill>
                  <a:srgbClr val="002060"/>
                </a:solidFill>
              </a:rPr>
              <a:t>7</a:t>
            </a:r>
            <a:r>
              <a:rPr lang="en-GB" sz="1000" dirty="0">
                <a:solidFill>
                  <a:srgbClr val="002060"/>
                </a:solidFill>
              </a:rPr>
              <a:t>7,61</a:t>
            </a:r>
            <a:r>
              <a:rPr lang="mk-MK" sz="1000" dirty="0">
                <a:solidFill>
                  <a:srgbClr val="002060"/>
                </a:solidFill>
              </a:rPr>
              <a:t>%</a:t>
            </a:r>
          </a:p>
          <a:p>
            <a:pPr algn="just">
              <a:spcBef>
                <a:spcPct val="35000"/>
              </a:spcBef>
              <a:buFont typeface="Wingdings" panose="05000000000000000000" pitchFamily="2" charset="2"/>
              <a:buChar char="Ø"/>
              <a:defRPr/>
            </a:pPr>
            <a:r>
              <a:rPr lang="en-US" sz="1000" dirty="0">
                <a:solidFill>
                  <a:srgbClr val="002060"/>
                </a:solidFill>
              </a:rPr>
              <a:t>Total assets </a:t>
            </a:r>
            <a:r>
              <a:rPr lang="en-GB" sz="1000" dirty="0">
                <a:solidFill>
                  <a:srgbClr val="002060"/>
                </a:solidFill>
              </a:rPr>
              <a:t>of the Banking system registered the amount of</a:t>
            </a:r>
            <a:r>
              <a:rPr lang="mk-MK" sz="1000" dirty="0">
                <a:solidFill>
                  <a:srgbClr val="002060"/>
                </a:solidFill>
              </a:rPr>
              <a:t> 6</a:t>
            </a:r>
            <a:r>
              <a:rPr lang="en-GB" sz="1000" dirty="0">
                <a:solidFill>
                  <a:srgbClr val="002060"/>
                </a:solidFill>
              </a:rPr>
              <a:t>99.060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GB" sz="1000" dirty="0">
                <a:solidFill>
                  <a:srgbClr val="002060"/>
                </a:solidFill>
              </a:rPr>
              <a:t>Mio. Den.</a:t>
            </a:r>
            <a:r>
              <a:rPr lang="en-US" sz="1000" dirty="0">
                <a:solidFill>
                  <a:srgbClr val="002060"/>
                </a:solidFill>
              </a:rPr>
              <a:t>, increased by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GB" sz="1000" dirty="0">
                <a:solidFill>
                  <a:srgbClr val="002060"/>
                </a:solidFill>
              </a:rPr>
              <a:t>8.6</a:t>
            </a:r>
            <a:r>
              <a:rPr lang="mk-MK" sz="1000" dirty="0">
                <a:solidFill>
                  <a:srgbClr val="002060"/>
                </a:solidFill>
              </a:rPr>
              <a:t>% </a:t>
            </a:r>
            <a:r>
              <a:rPr lang="en-US" sz="1000" dirty="0">
                <a:solidFill>
                  <a:srgbClr val="002060"/>
                </a:solidFill>
              </a:rPr>
              <a:t>annual and 3.4% quarterly, </a:t>
            </a:r>
            <a:r>
              <a:rPr lang="en-GB" sz="1000" dirty="0">
                <a:solidFill>
                  <a:srgbClr val="002060"/>
                </a:solidFill>
              </a:rPr>
              <a:t>which is supported by the growth of the deposit by 11.9</a:t>
            </a:r>
            <a:r>
              <a:rPr lang="mk-MK" sz="1000" dirty="0">
                <a:solidFill>
                  <a:srgbClr val="002060"/>
                </a:solidFill>
              </a:rPr>
              <a:t>%</a:t>
            </a:r>
            <a:r>
              <a:rPr lang="en-GB" sz="1000" dirty="0">
                <a:solidFill>
                  <a:srgbClr val="002060"/>
                </a:solidFill>
              </a:rPr>
              <a:t> annual and 4% quarterly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GB" sz="1000" dirty="0">
                <a:solidFill>
                  <a:srgbClr val="002060"/>
                </a:solidFill>
              </a:rPr>
              <a:t>and the capital position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GB" sz="1000" dirty="0">
                <a:solidFill>
                  <a:srgbClr val="002060"/>
                </a:solidFill>
              </a:rPr>
              <a:t>of the banks which increased by 12.6 </a:t>
            </a:r>
            <a:r>
              <a:rPr lang="mk-MK" sz="1000" dirty="0">
                <a:solidFill>
                  <a:srgbClr val="002060"/>
                </a:solidFill>
              </a:rPr>
              <a:t>%</a:t>
            </a:r>
            <a:r>
              <a:rPr lang="en-GB" sz="1000" dirty="0">
                <a:solidFill>
                  <a:srgbClr val="002060"/>
                </a:solidFill>
              </a:rPr>
              <a:t> annual</a:t>
            </a:r>
            <a:r>
              <a:rPr lang="mk-MK" sz="1000" dirty="0">
                <a:solidFill>
                  <a:srgbClr val="002060"/>
                </a:solidFill>
              </a:rPr>
              <a:t>,</a:t>
            </a:r>
            <a:r>
              <a:rPr lang="en-GB" sz="1000" dirty="0">
                <a:solidFill>
                  <a:srgbClr val="002060"/>
                </a:solidFill>
              </a:rPr>
              <a:t> 2% quarterly.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US" sz="1000" dirty="0">
                <a:solidFill>
                  <a:srgbClr val="002060"/>
                </a:solidFill>
              </a:rPr>
              <a:t>Total loans increased by 6.4 %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US" sz="1000" dirty="0">
                <a:solidFill>
                  <a:srgbClr val="002060"/>
                </a:solidFill>
              </a:rPr>
              <a:t>annual</a:t>
            </a:r>
            <a:r>
              <a:rPr lang="mk-MK" sz="1000" dirty="0">
                <a:solidFill>
                  <a:srgbClr val="002060"/>
                </a:solidFill>
              </a:rPr>
              <a:t>, </a:t>
            </a:r>
            <a:r>
              <a:rPr lang="en-GB" sz="1000" dirty="0">
                <a:solidFill>
                  <a:srgbClr val="002060"/>
                </a:solidFill>
              </a:rPr>
              <a:t>2.6%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US" sz="1000" i="0" u="none" strike="noStrike" dirty="0">
                <a:solidFill>
                  <a:srgbClr val="002060"/>
                </a:solidFill>
                <a:effectLst/>
              </a:rPr>
              <a:t>quarterly</a:t>
            </a:r>
            <a:r>
              <a:rPr lang="mk-MK" sz="1000" dirty="0">
                <a:solidFill>
                  <a:srgbClr val="002060"/>
                </a:solidFill>
              </a:rPr>
              <a:t>.</a:t>
            </a:r>
            <a:endParaRPr lang="en-GB" sz="1000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1000" dirty="0">
                <a:solidFill>
                  <a:srgbClr val="002060"/>
                </a:solidFill>
              </a:rPr>
              <a:t>The level of financial intermediation</a:t>
            </a:r>
            <a:r>
              <a:rPr lang="mk-MK" sz="1000" dirty="0">
                <a:solidFill>
                  <a:srgbClr val="002060"/>
                </a:solidFill>
              </a:rPr>
              <a:t>  </a:t>
            </a:r>
            <a:r>
              <a:rPr lang="en-GB" sz="1000" dirty="0">
                <a:solidFill>
                  <a:srgbClr val="002060"/>
                </a:solidFill>
              </a:rPr>
              <a:t>measured by: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mk-MK" sz="1000" dirty="0">
                <a:solidFill>
                  <a:srgbClr val="002060"/>
                </a:solidFill>
              </a:rPr>
              <a:t>Т</a:t>
            </a:r>
            <a:r>
              <a:rPr lang="en-GB" sz="1000" dirty="0">
                <a:solidFill>
                  <a:srgbClr val="002060"/>
                </a:solidFill>
              </a:rPr>
              <a:t>he ratio of total assets and 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GB" sz="1000" dirty="0">
                <a:solidFill>
                  <a:srgbClr val="002060"/>
                </a:solidFill>
              </a:rPr>
              <a:t>GDP is </a:t>
            </a:r>
            <a:r>
              <a:rPr lang="mk-MK" sz="1000" dirty="0">
                <a:solidFill>
                  <a:srgbClr val="002060"/>
                </a:solidFill>
              </a:rPr>
              <a:t>8</a:t>
            </a:r>
            <a:r>
              <a:rPr lang="en-GB" sz="1000" dirty="0">
                <a:solidFill>
                  <a:srgbClr val="002060"/>
                </a:solidFill>
              </a:rPr>
              <a:t>3.3</a:t>
            </a:r>
            <a:r>
              <a:rPr lang="mk-MK" sz="1000" dirty="0">
                <a:solidFill>
                  <a:srgbClr val="002060"/>
                </a:solidFill>
              </a:rPr>
              <a:t>% </a:t>
            </a:r>
            <a:r>
              <a:rPr lang="en-GB" sz="1000" dirty="0">
                <a:solidFill>
                  <a:srgbClr val="002060"/>
                </a:solidFill>
              </a:rPr>
              <a:t>which indicates the dominant position of banks in the  financial system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GB" sz="1000" dirty="0">
                <a:solidFill>
                  <a:srgbClr val="002060"/>
                </a:solidFill>
              </a:rPr>
              <a:t>Total deposits from non-financial sector/GDP is 60.7%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GB" sz="1000" dirty="0">
                <a:solidFill>
                  <a:srgbClr val="002060"/>
                </a:solidFill>
              </a:rPr>
              <a:t>Total gross loans to non-financial sector/GDP  is 51.2%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800" dirty="0">
                <a:solidFill>
                  <a:srgbClr val="002060"/>
                </a:solidFill>
                <a:cs typeface="Arial" panose="020B0604020202020204" pitchFamily="34" charset="0"/>
              </a:rPr>
              <a:t>	Source NBRSM, Department for financial stability</a:t>
            </a:r>
            <a:r>
              <a:rPr lang="mk-MK" sz="800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en-GB" sz="800" dirty="0">
                <a:solidFill>
                  <a:srgbClr val="002060"/>
                </a:solidFill>
                <a:cs typeface="Arial" panose="020B0604020202020204" pitchFamily="34" charset="0"/>
              </a:rPr>
              <a:t>Last revision to 	GDP figures (at current prices): 11.9.202</a:t>
            </a:r>
            <a:r>
              <a:rPr lang="mk-MK" sz="800" dirty="0">
                <a:solidFill>
                  <a:srgbClr val="002060"/>
                </a:solidFill>
                <a:cs typeface="Arial" panose="020B0604020202020204" pitchFamily="34" charset="0"/>
              </a:rPr>
              <a:t>3</a:t>
            </a:r>
            <a:r>
              <a:rPr lang="en-GB" sz="10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  <a:endParaRPr lang="mk-MK" sz="10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96848CB-8340-5DD6-EF3B-BD11A5B8C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950557"/>
              </p:ext>
            </p:extLst>
          </p:nvPr>
        </p:nvGraphicFramePr>
        <p:xfrm>
          <a:off x="185530" y="915733"/>
          <a:ext cx="7808996" cy="1637581"/>
        </p:xfrm>
        <a:graphic>
          <a:graphicData uri="http://schemas.openxmlformats.org/drawingml/2006/table">
            <a:tbl>
              <a:tblPr/>
              <a:tblGrid>
                <a:gridCol w="1467807">
                  <a:extLst>
                    <a:ext uri="{9D8B030D-6E8A-4147-A177-3AD203B41FA5}">
                      <a16:colId xmlns:a16="http://schemas.microsoft.com/office/drawing/2014/main" val="456536985"/>
                    </a:ext>
                  </a:extLst>
                </a:gridCol>
                <a:gridCol w="785406">
                  <a:extLst>
                    <a:ext uri="{9D8B030D-6E8A-4147-A177-3AD203B41FA5}">
                      <a16:colId xmlns:a16="http://schemas.microsoft.com/office/drawing/2014/main" val="2652805394"/>
                    </a:ext>
                  </a:extLst>
                </a:gridCol>
                <a:gridCol w="785406">
                  <a:extLst>
                    <a:ext uri="{9D8B030D-6E8A-4147-A177-3AD203B41FA5}">
                      <a16:colId xmlns:a16="http://schemas.microsoft.com/office/drawing/2014/main" val="280396809"/>
                    </a:ext>
                  </a:extLst>
                </a:gridCol>
                <a:gridCol w="785406">
                  <a:extLst>
                    <a:ext uri="{9D8B030D-6E8A-4147-A177-3AD203B41FA5}">
                      <a16:colId xmlns:a16="http://schemas.microsoft.com/office/drawing/2014/main" val="4173392692"/>
                    </a:ext>
                  </a:extLst>
                </a:gridCol>
                <a:gridCol w="785406">
                  <a:extLst>
                    <a:ext uri="{9D8B030D-6E8A-4147-A177-3AD203B41FA5}">
                      <a16:colId xmlns:a16="http://schemas.microsoft.com/office/drawing/2014/main" val="3343805908"/>
                    </a:ext>
                  </a:extLst>
                </a:gridCol>
                <a:gridCol w="785406">
                  <a:extLst>
                    <a:ext uri="{9D8B030D-6E8A-4147-A177-3AD203B41FA5}">
                      <a16:colId xmlns:a16="http://schemas.microsoft.com/office/drawing/2014/main" val="2062820131"/>
                    </a:ext>
                  </a:extLst>
                </a:gridCol>
                <a:gridCol w="250590">
                  <a:extLst>
                    <a:ext uri="{9D8B030D-6E8A-4147-A177-3AD203B41FA5}">
                      <a16:colId xmlns:a16="http://schemas.microsoft.com/office/drawing/2014/main" val="2425346250"/>
                    </a:ext>
                  </a:extLst>
                </a:gridCol>
                <a:gridCol w="1130308">
                  <a:extLst>
                    <a:ext uri="{9D8B030D-6E8A-4147-A177-3AD203B41FA5}">
                      <a16:colId xmlns:a16="http://schemas.microsoft.com/office/drawing/2014/main" val="2846665693"/>
                    </a:ext>
                  </a:extLst>
                </a:gridCol>
                <a:gridCol w="1033261">
                  <a:extLst>
                    <a:ext uri="{9D8B030D-6E8A-4147-A177-3AD203B41FA5}">
                      <a16:colId xmlns:a16="http://schemas.microsoft.com/office/drawing/2014/main" val="172003340"/>
                    </a:ext>
                  </a:extLst>
                </a:gridCol>
              </a:tblGrid>
              <a:tr h="3832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</a:rPr>
                        <a:t>in millions of 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</a:rPr>
                        <a:t>denars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9/2022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annual </a:t>
                      </a:r>
                    </a:p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598027"/>
                  </a:ext>
                </a:extLst>
              </a:tr>
              <a:tr h="36552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Total assets of the Banking system 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643,906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657,256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684,255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675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89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699,060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8.6%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758756"/>
                  </a:ext>
                </a:extLst>
              </a:tr>
              <a:tr h="31012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Loans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404,440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411,696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422,522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419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430,213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6.4%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188303"/>
                  </a:ext>
                </a:extLst>
              </a:tr>
              <a:tr h="28313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Deposits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455,635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469,603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493,955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490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509,826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11.9%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8039861"/>
                  </a:ext>
                </a:extLst>
              </a:tr>
              <a:tr h="2955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Capital &amp; reserves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79,655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82,731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84,361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87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89,731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855770"/>
                  </a:ext>
                </a:extLst>
              </a:tr>
            </a:tbl>
          </a:graphicData>
        </a:graphic>
      </p:graphicFrame>
      <p:sp>
        <p:nvSpPr>
          <p:cNvPr id="16" name="object 8">
            <a:extLst>
              <a:ext uri="{FF2B5EF4-FFF2-40B4-BE49-F238E27FC236}">
                <a16:creationId xmlns:a16="http://schemas.microsoft.com/office/drawing/2014/main" id="{BBF0CFEB-6A5B-EF3D-32BF-DC524A8A4F8B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13F8965-7197-1C3A-6834-ED24431557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8123832"/>
              </p:ext>
            </p:extLst>
          </p:nvPr>
        </p:nvGraphicFramePr>
        <p:xfrm>
          <a:off x="8041099" y="758782"/>
          <a:ext cx="4092475" cy="3256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bject 3">
            <a:extLst>
              <a:ext uri="{FF2B5EF4-FFF2-40B4-BE49-F238E27FC236}">
                <a16:creationId xmlns:a16="http://schemas.microsoft.com/office/drawing/2014/main" id="{A2D08ACC-A5EB-9B44-3BA8-9D41D6F8B80A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6F71D7-8D0E-33C9-7AE8-716A62869A9A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b="1" dirty="0">
                <a:solidFill>
                  <a:srgbClr val="002060"/>
                </a:solidFill>
              </a:rPr>
              <a:t>2Q 2023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EF14D2F-A361-D210-9866-9EB2FA8727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7835409"/>
              </p:ext>
            </p:extLst>
          </p:nvPr>
        </p:nvGraphicFramePr>
        <p:xfrm>
          <a:off x="4023281" y="2651848"/>
          <a:ext cx="3768158" cy="1740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2B0BA44-0523-A837-3D78-5ED8DB666B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6107233"/>
              </p:ext>
            </p:extLst>
          </p:nvPr>
        </p:nvGraphicFramePr>
        <p:xfrm>
          <a:off x="8041099" y="4379187"/>
          <a:ext cx="4092475" cy="2296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CFDE26F-BE05-1AA2-2089-9A42BE27F4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1342580"/>
              </p:ext>
            </p:extLst>
          </p:nvPr>
        </p:nvGraphicFramePr>
        <p:xfrm>
          <a:off x="112868" y="2739381"/>
          <a:ext cx="3910413" cy="164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83120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165647" y="3790351"/>
            <a:ext cx="6659222" cy="2982352"/>
          </a:xfrm>
          <a:prstGeom prst="roundRect">
            <a:avLst>
              <a:gd name="adj" fmla="val 20745"/>
            </a:avLst>
          </a:prstGeom>
          <a:solidFill>
            <a:schemeClr val="accent1"/>
          </a:solidFill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wrap="none" numCol="2" anchor="ctr">
            <a:noAutofit/>
          </a:bodyPr>
          <a:lstStyle/>
          <a:p>
            <a:pPr algn="just" fontAlgn="t">
              <a:spcBef>
                <a:spcPts val="0"/>
              </a:spcBef>
            </a:pPr>
            <a:endParaRPr lang="en-GB" sz="1100" dirty="0">
              <a:solidFill>
                <a:schemeClr val="bg1"/>
              </a:solidFill>
            </a:endParaRPr>
          </a:p>
          <a:p>
            <a:pPr algn="just" fontAlgn="t">
              <a:spcBef>
                <a:spcPts val="0"/>
              </a:spcBef>
            </a:pPr>
            <a:r>
              <a:rPr lang="en-GB" sz="1100" dirty="0">
                <a:solidFill>
                  <a:schemeClr val="bg1"/>
                </a:solidFill>
              </a:rPr>
              <a:t>In structure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of total </a:t>
            </a:r>
            <a:r>
              <a:rPr lang="en-US" sz="1100" dirty="0">
                <a:solidFill>
                  <a:schemeClr val="bg1"/>
                </a:solidFill>
              </a:rPr>
              <a:t>assets </a:t>
            </a:r>
            <a:r>
              <a:rPr lang="en-GB" sz="1100" dirty="0">
                <a:solidFill>
                  <a:schemeClr val="bg1"/>
                </a:solidFill>
              </a:rPr>
              <a:t>highly liquid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assets participates by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30</a:t>
            </a:r>
            <a:r>
              <a:rPr lang="ru-RU" sz="1100" dirty="0">
                <a:solidFill>
                  <a:schemeClr val="bg1"/>
                </a:solidFill>
              </a:rPr>
              <a:t>%*</a:t>
            </a:r>
            <a:r>
              <a:rPr lang="en-GB" sz="1100" dirty="0">
                <a:solidFill>
                  <a:schemeClr val="bg1"/>
                </a:solidFill>
              </a:rPr>
              <a:t>, total credit exposure participates by </a:t>
            </a:r>
            <a:r>
              <a:rPr lang="ru-RU" sz="1100" dirty="0">
                <a:solidFill>
                  <a:schemeClr val="bg1"/>
                </a:solidFill>
              </a:rPr>
              <a:t>6</a:t>
            </a:r>
            <a:r>
              <a:rPr lang="en-GB" sz="1100" dirty="0">
                <a:solidFill>
                  <a:schemeClr val="bg1"/>
                </a:solidFill>
              </a:rPr>
              <a:t>2</a:t>
            </a:r>
            <a:r>
              <a:rPr lang="ru-RU" sz="1100" dirty="0">
                <a:solidFill>
                  <a:schemeClr val="bg1"/>
                </a:solidFill>
              </a:rPr>
              <a:t>%</a:t>
            </a:r>
            <a:r>
              <a:rPr lang="en-GB" sz="1100" dirty="0">
                <a:solidFill>
                  <a:schemeClr val="bg1"/>
                </a:solidFill>
              </a:rPr>
              <a:t> while the rest of</a:t>
            </a:r>
            <a:r>
              <a:rPr lang="ru-RU" sz="1100" dirty="0">
                <a:solidFill>
                  <a:schemeClr val="bg1"/>
                </a:solidFill>
              </a:rPr>
              <a:t> 8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% </a:t>
            </a:r>
            <a:r>
              <a:rPr lang="en-GB" sz="1100" dirty="0">
                <a:solidFill>
                  <a:schemeClr val="bg1"/>
                </a:solidFill>
              </a:rPr>
              <a:t>is other assets</a:t>
            </a:r>
            <a:r>
              <a:rPr lang="ru-RU" sz="1100" dirty="0">
                <a:solidFill>
                  <a:schemeClr val="bg1"/>
                </a:solidFill>
              </a:rPr>
              <a:t>. </a:t>
            </a:r>
            <a:endParaRPr lang="en-GB" sz="1100" dirty="0">
              <a:solidFill>
                <a:schemeClr val="bg1"/>
              </a:solidFill>
            </a:endParaRPr>
          </a:p>
          <a:p>
            <a:pPr algn="just" fontAlgn="t">
              <a:spcBef>
                <a:spcPts val="0"/>
              </a:spcBef>
            </a:pPr>
            <a:r>
              <a:rPr lang="en-GB" sz="1100" dirty="0">
                <a:solidFill>
                  <a:schemeClr val="bg1"/>
                </a:solidFill>
              </a:rPr>
              <a:t>Stabile participation of liquid assets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confirm the appropriate liquidity risk management by banks and the satisfactory resilience to the assumed extreme liquidity outflows </a:t>
            </a: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bg1"/>
                </a:solidFill>
              </a:rPr>
              <a:t>Liquidity Coverage Ratio</a:t>
            </a:r>
            <a:r>
              <a:rPr lang="en-GB" sz="1100" dirty="0">
                <a:solidFill>
                  <a:schemeClr val="bg1"/>
                </a:solidFill>
              </a:rPr>
              <a:t> 275.3</a:t>
            </a:r>
            <a:r>
              <a:rPr lang="ru-RU" sz="1100" dirty="0">
                <a:solidFill>
                  <a:schemeClr val="bg1"/>
                </a:solidFill>
              </a:rPr>
              <a:t> %, </a:t>
            </a:r>
            <a:r>
              <a:rPr lang="en-GB" sz="1100" dirty="0">
                <a:solidFill>
                  <a:schemeClr val="bg1"/>
                </a:solidFill>
              </a:rPr>
              <a:t>which is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almost three times higher </a:t>
            </a:r>
            <a:r>
              <a:rPr lang="en-GB" sz="1100" dirty="0">
                <a:solidFill>
                  <a:schemeClr val="bg1"/>
                </a:solidFill>
              </a:rPr>
              <a:t>than the regulatory minimum of 100%</a:t>
            </a: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Liquid assets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/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ssets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30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%</a:t>
            </a:r>
            <a:endParaRPr lang="mk-MK" sz="11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Liquid assets /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hort-term liabilities </a:t>
            </a:r>
            <a:r>
              <a:rPr lang="en-GB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49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%</a:t>
            </a: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Liquid assets /</a:t>
            </a:r>
            <a:r>
              <a:rPr lang="en-GB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Deposits households 60</a:t>
            </a:r>
            <a:r>
              <a:rPr lang="mk-MK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%</a:t>
            </a:r>
            <a:endParaRPr lang="mk-MK" sz="11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Loans/Deposits 84%</a:t>
            </a:r>
            <a:endParaRPr lang="mk-MK" sz="1100" dirty="0">
              <a:solidFill>
                <a:schemeClr val="bg1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lvl="1" indent="0" fontAlgn="t">
              <a:spcBef>
                <a:spcPts val="0"/>
              </a:spcBef>
              <a:buNone/>
            </a:pPr>
            <a:endParaRPr lang="mk-MK" sz="1100" dirty="0">
              <a:solidFill>
                <a:srgbClr val="FF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en-GB" sz="1100" dirty="0">
              <a:solidFill>
                <a:srgbClr val="00206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>
                <a:solidFill>
                  <a:srgbClr val="00206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* Methodology for calculation of LCR is in accordance with requirements of Basel III accord. 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en-GB" sz="1100" dirty="0">
              <a:solidFill>
                <a:srgbClr val="00206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>
                <a:solidFill>
                  <a:srgbClr val="002060"/>
                </a:solidFill>
              </a:rPr>
              <a:t>** Liquid assets</a:t>
            </a:r>
            <a:r>
              <a:rPr lang="en-US" sz="1100" dirty="0">
                <a:solidFill>
                  <a:srgbClr val="002060"/>
                </a:solidFill>
              </a:rPr>
              <a:t>: cash</a:t>
            </a:r>
            <a:r>
              <a:rPr lang="ru-RU" sz="1100" dirty="0">
                <a:solidFill>
                  <a:srgbClr val="002060"/>
                </a:solidFill>
              </a:rPr>
              <a:t>,</a:t>
            </a:r>
            <a:r>
              <a:rPr lang="en-US" sz="1100" dirty="0">
                <a:solidFill>
                  <a:srgbClr val="002060"/>
                </a:solidFill>
              </a:rPr>
              <a:t>treasury bills, government bonds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solidFill>
                  <a:srgbClr val="002060"/>
                </a:solidFill>
              </a:rPr>
              <a:t>*** Non-financial sub.</a:t>
            </a:r>
            <a:r>
              <a:rPr lang="en-GB" sz="1100" dirty="0">
                <a:solidFill>
                  <a:srgbClr val="002060"/>
                </a:solidFill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state, non-financial companies, households, nonprofit ins. and nonresidents</a:t>
            </a:r>
            <a:endParaRPr lang="ru-RU" sz="1100" dirty="0">
              <a:solidFill>
                <a:srgbClr val="002060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en-GB" sz="1100" dirty="0">
              <a:solidFill>
                <a:srgbClr val="002060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>
                <a:solidFill>
                  <a:srgbClr val="002060"/>
                </a:solidFill>
              </a:rPr>
              <a:t>Source</a:t>
            </a:r>
            <a:r>
              <a:rPr lang="en-US" sz="1100" dirty="0">
                <a:solidFill>
                  <a:srgbClr val="002060"/>
                </a:solidFill>
              </a:rPr>
              <a:t>:</a:t>
            </a:r>
            <a:r>
              <a:rPr lang="en-GB" sz="1100" dirty="0">
                <a:solidFill>
                  <a:srgbClr val="002060"/>
                </a:solidFill>
              </a:rPr>
              <a:t> NBRM, REPORT ON RISKS IN THE BANKING SYSTEM OF THE REPUBLIC OF MACEDONIA </a:t>
            </a:r>
            <a:r>
              <a:rPr lang="mk-MK" sz="1100" dirty="0">
                <a:solidFill>
                  <a:srgbClr val="002060"/>
                </a:solidFill>
              </a:rPr>
              <a:t>, </a:t>
            </a:r>
            <a:r>
              <a:rPr lang="en-GB" sz="1100" dirty="0">
                <a:solidFill>
                  <a:srgbClr val="002060"/>
                </a:solidFill>
              </a:rPr>
              <a:t>Indicators on the</a:t>
            </a:r>
            <a:r>
              <a:rPr lang="mk-MK" sz="1100" dirty="0">
                <a:solidFill>
                  <a:srgbClr val="002060"/>
                </a:solidFill>
              </a:rPr>
              <a:t> </a:t>
            </a:r>
            <a:r>
              <a:rPr lang="en-GB" sz="1100" dirty="0">
                <a:solidFill>
                  <a:srgbClr val="002060"/>
                </a:solidFill>
              </a:rPr>
              <a:t>banking system </a:t>
            </a:r>
            <a:endParaRPr lang="mk-MK" sz="1100" dirty="0">
              <a:solidFill>
                <a:srgbClr val="002060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en-GB" sz="1100" dirty="0">
              <a:solidFill>
                <a:srgbClr val="002060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mk-MK" sz="1100" i="1" dirty="0">
                <a:solidFill>
                  <a:srgbClr val="00B0F0"/>
                </a:solidFill>
              </a:rPr>
              <a:t>(</a:t>
            </a:r>
            <a:r>
              <a:rPr lang="en-GB" sz="1100" i="1" dirty="0">
                <a:solidFill>
                  <a:srgbClr val="00B0F0"/>
                </a:solidFill>
              </a:rPr>
              <a:t>Methodology for calculation of LCR is in accordance with requirements of Basel III accord</a:t>
            </a:r>
            <a:r>
              <a:rPr lang="mk-MK" sz="1100" i="1" dirty="0">
                <a:solidFill>
                  <a:srgbClr val="00B0F0"/>
                </a:solidFill>
              </a:rPr>
              <a:t>)</a:t>
            </a:r>
            <a:endParaRPr lang="ru-RU" sz="1100" b="0" i="0" u="none" strike="noStrike" kern="1200" dirty="0">
              <a:solidFill>
                <a:srgbClr val="002060"/>
              </a:solidFill>
              <a:effectLst/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64E22811-E8F5-FCCC-313D-BD55EF0459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4102268"/>
              </p:ext>
            </p:extLst>
          </p:nvPr>
        </p:nvGraphicFramePr>
        <p:xfrm>
          <a:off x="-29820" y="953863"/>
          <a:ext cx="3525078" cy="2430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object 8">
            <a:extLst>
              <a:ext uri="{FF2B5EF4-FFF2-40B4-BE49-F238E27FC236}">
                <a16:creationId xmlns:a16="http://schemas.microsoft.com/office/drawing/2014/main" id="{9733BFD3-0484-6C5D-0718-A88F05213DC5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9FADA21-4A47-DAED-5964-DA0D426951B3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2BD1D0-E33D-68EE-88BD-39EA0ED3634E}"/>
              </a:ext>
            </a:extLst>
          </p:cNvPr>
          <p:cNvSpPr txBox="1">
            <a:spLocks/>
          </p:cNvSpPr>
          <p:nvPr/>
        </p:nvSpPr>
        <p:spPr>
          <a:xfrm>
            <a:off x="87260" y="169140"/>
            <a:ext cx="11999742" cy="615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sz="140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Assets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BEFF08D-2D3F-8D3A-2602-680C66C358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1691733"/>
              </p:ext>
            </p:extLst>
          </p:nvPr>
        </p:nvGraphicFramePr>
        <p:xfrm>
          <a:off x="2955235" y="460528"/>
          <a:ext cx="4149686" cy="2923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760654F-6BE3-C968-F338-F4367BA4B1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6360984"/>
              </p:ext>
            </p:extLst>
          </p:nvPr>
        </p:nvGraphicFramePr>
        <p:xfrm>
          <a:off x="7248937" y="399343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8E18DFA8-AEFE-5C7C-38AD-4F4AA2CB1D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8516662"/>
              </p:ext>
            </p:extLst>
          </p:nvPr>
        </p:nvGraphicFramePr>
        <p:xfrm>
          <a:off x="7357403" y="784723"/>
          <a:ext cx="4572000" cy="3111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7642EFC6-7099-0C86-B044-D60D95E1251B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b="1" dirty="0">
                <a:solidFill>
                  <a:srgbClr val="002060"/>
                </a:solidFill>
              </a:rPr>
              <a:t>2Q 2023</a:t>
            </a:r>
            <a:endParaRPr lang="en-US" sz="1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033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96132" y="3677793"/>
            <a:ext cx="5999868" cy="2616416"/>
          </a:xfrm>
          <a:prstGeom prst="roundRect">
            <a:avLst>
              <a:gd name="adj" fmla="val 20745"/>
            </a:avLst>
          </a:prstGeom>
          <a:solidFill>
            <a:srgbClr val="002060"/>
          </a:solidFill>
          <a:ln w="9525" algn="ctr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wrap="none" numCol="2" anchor="ctr">
            <a:noAutofit/>
          </a:bodyPr>
          <a:lstStyle/>
          <a:p>
            <a:pPr marL="0" indent="0" fontAlgn="t">
              <a:spcBef>
                <a:spcPts val="0"/>
              </a:spcBef>
              <a:buNone/>
            </a:pPr>
            <a:r>
              <a:rPr lang="en-US" sz="1100" b="1" dirty="0">
                <a:solidFill>
                  <a:schemeClr val="bg1"/>
                </a:solidFill>
              </a:rPr>
              <a:t>Total loans amounts </a:t>
            </a:r>
            <a:r>
              <a:rPr lang="en-GB" sz="1100" b="1" dirty="0">
                <a:solidFill>
                  <a:schemeClr val="bg1"/>
                </a:solidFill>
              </a:rPr>
              <a:t>430.213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Mio. DEN. increased by</a:t>
            </a:r>
            <a:r>
              <a:rPr lang="en-GB" sz="1100" b="1" dirty="0">
                <a:solidFill>
                  <a:schemeClr val="bg1"/>
                </a:solidFill>
              </a:rPr>
              <a:t> 5.9</a:t>
            </a:r>
            <a:r>
              <a:rPr lang="mk-MK" sz="1100" b="1" dirty="0">
                <a:solidFill>
                  <a:schemeClr val="bg1"/>
                </a:solidFill>
              </a:rPr>
              <a:t>%</a:t>
            </a:r>
            <a:r>
              <a:rPr lang="en-US" sz="1100" b="1" dirty="0">
                <a:solidFill>
                  <a:schemeClr val="bg1"/>
                </a:solidFill>
              </a:rPr>
              <a:t> annual</a:t>
            </a:r>
            <a:r>
              <a:rPr lang="mk-MK" sz="1100" b="1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or</a:t>
            </a:r>
            <a:r>
              <a:rPr lang="mk-MK" sz="1100" b="1" dirty="0">
                <a:solidFill>
                  <a:schemeClr val="bg1"/>
                </a:solidFill>
              </a:rPr>
              <a:t> </a:t>
            </a:r>
            <a:r>
              <a:rPr lang="en-GB" sz="1100" b="1" dirty="0">
                <a:solidFill>
                  <a:schemeClr val="bg1"/>
                </a:solidFill>
              </a:rPr>
              <a:t>2.2</a:t>
            </a:r>
            <a:r>
              <a:rPr lang="mk-MK" sz="1100" b="1" dirty="0">
                <a:solidFill>
                  <a:schemeClr val="bg1"/>
                </a:solidFill>
              </a:rPr>
              <a:t>%</a:t>
            </a:r>
            <a:r>
              <a:rPr lang="en-GB" sz="1100" b="1" dirty="0">
                <a:solidFill>
                  <a:schemeClr val="bg1"/>
                </a:solidFill>
              </a:rPr>
              <a:t> </a:t>
            </a:r>
            <a:r>
              <a:rPr lang="en-US" sz="1100" b="1" i="0" u="none" strike="noStrike" dirty="0">
                <a:solidFill>
                  <a:schemeClr val="bg1"/>
                </a:solidFill>
                <a:effectLst/>
              </a:rPr>
              <a:t>quarterly</a:t>
            </a:r>
            <a:r>
              <a:rPr lang="mk-MK" sz="1100" b="1" dirty="0">
                <a:solidFill>
                  <a:schemeClr val="bg1"/>
                </a:solidFill>
              </a:rPr>
              <a:t>. </a:t>
            </a:r>
            <a:endParaRPr lang="ru-RU" sz="1100" b="1" dirty="0">
              <a:solidFill>
                <a:schemeClr val="bg1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en-US" sz="1100" b="1" dirty="0">
                <a:solidFill>
                  <a:schemeClr val="bg1"/>
                </a:solidFill>
              </a:rPr>
              <a:t>Households' loans: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100" b="1" dirty="0">
                <a:solidFill>
                  <a:schemeClr val="bg1"/>
                </a:solidFill>
              </a:rPr>
              <a:t>consumer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loans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en-GB" sz="1100" b="1" dirty="0">
                <a:solidFill>
                  <a:schemeClr val="bg1"/>
                </a:solidFill>
              </a:rPr>
              <a:t>and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en-GB" sz="1100" b="1" dirty="0">
                <a:solidFill>
                  <a:schemeClr val="bg1"/>
                </a:solidFill>
              </a:rPr>
              <a:t>credit cards </a:t>
            </a:r>
            <a:r>
              <a:rPr lang="en-US" sz="1100" b="1" dirty="0">
                <a:solidFill>
                  <a:schemeClr val="bg1"/>
                </a:solidFill>
              </a:rPr>
              <a:t>increased by</a:t>
            </a:r>
            <a:r>
              <a:rPr lang="mk-MK" sz="1100" b="1" dirty="0">
                <a:solidFill>
                  <a:schemeClr val="bg1"/>
                </a:solidFill>
              </a:rPr>
              <a:t> </a:t>
            </a:r>
            <a:r>
              <a:rPr lang="en-GB" sz="1100" b="1" dirty="0">
                <a:solidFill>
                  <a:schemeClr val="bg1"/>
                </a:solidFill>
              </a:rPr>
              <a:t>3.8</a:t>
            </a:r>
            <a:r>
              <a:rPr lang="mk-MK" sz="1100" b="1" dirty="0">
                <a:solidFill>
                  <a:schemeClr val="bg1"/>
                </a:solidFill>
              </a:rPr>
              <a:t>% </a:t>
            </a:r>
            <a:r>
              <a:rPr lang="en-US" sz="1100" b="1" dirty="0">
                <a:solidFill>
                  <a:schemeClr val="bg1"/>
                </a:solidFill>
              </a:rPr>
              <a:t>annual or</a:t>
            </a:r>
            <a:r>
              <a:rPr lang="mk-MK" sz="1100" b="1" dirty="0">
                <a:solidFill>
                  <a:schemeClr val="bg1"/>
                </a:solidFill>
              </a:rPr>
              <a:t> </a:t>
            </a:r>
            <a:r>
              <a:rPr lang="en-GB" sz="1100" b="1" dirty="0">
                <a:solidFill>
                  <a:schemeClr val="bg1"/>
                </a:solidFill>
              </a:rPr>
              <a:t>1.9</a:t>
            </a:r>
            <a:r>
              <a:rPr lang="mk-MK" sz="1100" b="1" dirty="0">
                <a:solidFill>
                  <a:schemeClr val="bg1"/>
                </a:solidFill>
              </a:rPr>
              <a:t>% </a:t>
            </a:r>
            <a:r>
              <a:rPr lang="en-US" sz="1100" b="1" dirty="0">
                <a:solidFill>
                  <a:schemeClr val="bg1"/>
                </a:solidFill>
              </a:rPr>
              <a:t>quarterly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100" b="1" dirty="0">
                <a:solidFill>
                  <a:schemeClr val="bg1"/>
                </a:solidFill>
              </a:rPr>
              <a:t>Real estate loans,</a:t>
            </a:r>
            <a:r>
              <a:rPr lang="mk-MK" sz="1100" b="1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increased by </a:t>
            </a:r>
            <a:r>
              <a:rPr lang="en-GB" sz="1100" b="1" dirty="0">
                <a:solidFill>
                  <a:schemeClr val="bg1"/>
                </a:solidFill>
              </a:rPr>
              <a:t>10</a:t>
            </a:r>
            <a:r>
              <a:rPr lang="mk-MK" sz="1100" b="1" dirty="0">
                <a:solidFill>
                  <a:schemeClr val="bg1"/>
                </a:solidFill>
              </a:rPr>
              <a:t>,</a:t>
            </a:r>
            <a:r>
              <a:rPr lang="en-GB" sz="1100" b="1" dirty="0">
                <a:solidFill>
                  <a:schemeClr val="bg1"/>
                </a:solidFill>
              </a:rPr>
              <a:t>8</a:t>
            </a:r>
            <a:r>
              <a:rPr lang="mk-MK" sz="1100" b="1" dirty="0">
                <a:solidFill>
                  <a:schemeClr val="bg1"/>
                </a:solidFill>
              </a:rPr>
              <a:t>% </a:t>
            </a:r>
            <a:r>
              <a:rPr lang="en-US" sz="1100" b="1" dirty="0">
                <a:solidFill>
                  <a:schemeClr val="bg1"/>
                </a:solidFill>
              </a:rPr>
              <a:t>annual or</a:t>
            </a:r>
            <a:r>
              <a:rPr lang="mk-MK" sz="1100" b="1" dirty="0">
                <a:solidFill>
                  <a:schemeClr val="bg1"/>
                </a:solidFill>
              </a:rPr>
              <a:t> </a:t>
            </a:r>
            <a:r>
              <a:rPr lang="en-GB" sz="1100" b="1" dirty="0">
                <a:solidFill>
                  <a:schemeClr val="bg1"/>
                </a:solidFill>
              </a:rPr>
              <a:t>3</a:t>
            </a:r>
            <a:r>
              <a:rPr lang="mk-MK" sz="1100" b="1" dirty="0">
                <a:solidFill>
                  <a:schemeClr val="bg1"/>
                </a:solidFill>
              </a:rPr>
              <a:t>%  </a:t>
            </a:r>
            <a:r>
              <a:rPr lang="en-US" sz="1100" b="1" dirty="0">
                <a:solidFill>
                  <a:schemeClr val="bg1"/>
                </a:solidFill>
              </a:rPr>
              <a:t>quarterly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100" b="1" dirty="0">
                <a:solidFill>
                  <a:schemeClr val="bg1"/>
                </a:solidFill>
              </a:rPr>
              <a:t>car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loans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en-GB" sz="1100" b="1" dirty="0">
                <a:solidFill>
                  <a:schemeClr val="bg1"/>
                </a:solidFill>
              </a:rPr>
              <a:t>increased </a:t>
            </a:r>
            <a:r>
              <a:rPr lang="en-US" sz="1100" b="1" dirty="0">
                <a:solidFill>
                  <a:schemeClr val="bg1"/>
                </a:solidFill>
              </a:rPr>
              <a:t>by 60.9%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annual </a:t>
            </a:r>
            <a:r>
              <a:rPr lang="en-GB" sz="1100" b="1" dirty="0">
                <a:solidFill>
                  <a:schemeClr val="bg1"/>
                </a:solidFill>
              </a:rPr>
              <a:t>or 3.9</a:t>
            </a:r>
            <a:r>
              <a:rPr lang="ru-RU" sz="1100" b="1" dirty="0">
                <a:solidFill>
                  <a:schemeClr val="bg1"/>
                </a:solidFill>
              </a:rPr>
              <a:t>% </a:t>
            </a:r>
            <a:r>
              <a:rPr lang="en-US" sz="1100" b="1" i="0" u="none" strike="noStrike" dirty="0">
                <a:solidFill>
                  <a:schemeClr val="bg1"/>
                </a:solidFill>
                <a:effectLst/>
              </a:rPr>
              <a:t>quarterly</a:t>
            </a:r>
            <a:endParaRPr lang="en-GB" sz="1100" b="1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🌳</a:t>
            </a:r>
            <a:r>
              <a:rPr lang="mk-MK" sz="110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GB" sz="1100" b="1" i="0" dirty="0">
                <a:solidFill>
                  <a:srgbClr val="00FF00"/>
                </a:solidFill>
                <a:effectLst/>
              </a:rPr>
              <a:t>Our banks have also paid attention to raising awareness about green loans as a form of financing that enables borrowers to invest exclusively in projects that make a substantial 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b="1" i="0" dirty="0">
                <a:solidFill>
                  <a:srgbClr val="00FF00"/>
                </a:solidFill>
                <a:effectLst/>
              </a:rPr>
              <a:t>environmental impact, including climate-related projects, improve the energy efficiency, support investments in green technologies, materials and solutions, support investments in renewable energy sources, control and prevention of pollution</a:t>
            </a:r>
            <a:r>
              <a:rPr lang="en-GB" sz="1100" b="1" dirty="0">
                <a:solidFill>
                  <a:srgbClr val="00FF00"/>
                </a:solidFill>
              </a:rPr>
              <a:t> and </a:t>
            </a:r>
            <a:r>
              <a:rPr lang="en-GB" sz="1100" b="1" i="0" dirty="0">
                <a:solidFill>
                  <a:srgbClr val="00FF00"/>
                </a:solidFill>
                <a:effectLst/>
              </a:rPr>
              <a:t>protection of the environment.</a:t>
            </a:r>
            <a:endParaRPr lang="en-US" sz="1100" b="0" i="0" u="none" strike="noStrike" baseline="0" dirty="0">
              <a:solidFill>
                <a:srgbClr val="00FF00"/>
              </a:solidFill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100" b="0" i="0" u="none" strike="noStrike" baseline="0" dirty="0">
                <a:solidFill>
                  <a:srgbClr val="00FF00"/>
                </a:solidFill>
              </a:rPr>
              <a:t>Green Loans - </a:t>
            </a:r>
            <a:r>
              <a:rPr lang="mk-MK" sz="1100" dirty="0">
                <a:solidFill>
                  <a:srgbClr val="00FF00"/>
                </a:solidFill>
              </a:rPr>
              <a:t> </a:t>
            </a:r>
            <a:r>
              <a:rPr lang="en-US" sz="1100" b="0" i="0" u="none" strike="noStrike" baseline="0" dirty="0">
                <a:solidFill>
                  <a:srgbClr val="00FF00"/>
                </a:solidFill>
              </a:rPr>
              <a:t>households amount 1.187 </a:t>
            </a:r>
            <a:r>
              <a:rPr lang="en-US" sz="1100" b="0" i="0" u="none" strike="noStrike" baseline="0" dirty="0" err="1">
                <a:solidFill>
                  <a:srgbClr val="00FF00"/>
                </a:solidFill>
              </a:rPr>
              <a:t>Mio.DEN</a:t>
            </a:r>
            <a:r>
              <a:rPr lang="mk-MK" sz="1100" b="0" i="0" u="none" strike="noStrike" baseline="0" dirty="0">
                <a:solidFill>
                  <a:srgbClr val="00FF00"/>
                </a:solidFill>
              </a:rPr>
              <a:t>, 0,</a:t>
            </a:r>
            <a:r>
              <a:rPr lang="en-GB" sz="1100" dirty="0">
                <a:solidFill>
                  <a:srgbClr val="00FF00"/>
                </a:solidFill>
              </a:rPr>
              <a:t>5</a:t>
            </a:r>
            <a:r>
              <a:rPr lang="mk-MK" sz="1100" b="0" i="0" u="none" strike="noStrike" baseline="0" dirty="0">
                <a:solidFill>
                  <a:srgbClr val="00FF00"/>
                </a:solidFill>
              </a:rPr>
              <a:t>% </a:t>
            </a:r>
            <a:r>
              <a:rPr lang="en-GB" sz="1100" b="0" i="0" u="none" strike="noStrike" baseline="0" dirty="0">
                <a:solidFill>
                  <a:srgbClr val="00FF00"/>
                </a:solidFill>
              </a:rPr>
              <a:t>in total Loans to households’</a:t>
            </a:r>
            <a:endParaRPr lang="mk-MK" sz="1100" b="1" i="0" u="none" strike="noStrike" dirty="0">
              <a:solidFill>
                <a:srgbClr val="00FF00"/>
              </a:solidFill>
              <a:effectLst/>
              <a:latin typeface="+mn-lt"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dirty="0">
                <a:solidFill>
                  <a:srgbClr val="00FF00"/>
                </a:solidFill>
              </a:rPr>
              <a:t>*According to World Bank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en-US" sz="1100" b="1" dirty="0">
              <a:solidFill>
                <a:schemeClr val="bg1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800" dirty="0">
                <a:solidFill>
                  <a:schemeClr val="bg1"/>
                </a:solidFill>
              </a:rPr>
              <a:t>Source</a:t>
            </a:r>
            <a:r>
              <a:rPr lang="en-US" sz="800" dirty="0">
                <a:solidFill>
                  <a:schemeClr val="bg1"/>
                </a:solidFill>
              </a:rPr>
              <a:t>:</a:t>
            </a:r>
            <a:r>
              <a:rPr lang="en-GB" sz="800" dirty="0">
                <a:solidFill>
                  <a:schemeClr val="bg1"/>
                </a:solidFill>
              </a:rPr>
              <a:t> REPORT ON RISKS IN THE BANKING SYSTEM OF THE REPUBLIC OF MACEDONIA </a:t>
            </a:r>
            <a:r>
              <a:rPr lang="mk-MK" sz="800" dirty="0">
                <a:solidFill>
                  <a:schemeClr val="bg1"/>
                </a:solidFill>
              </a:rPr>
              <a:t>, </a:t>
            </a:r>
            <a:r>
              <a:rPr lang="en-GB" sz="800" dirty="0">
                <a:solidFill>
                  <a:schemeClr val="bg1"/>
                </a:solidFill>
              </a:rPr>
              <a:t>Indicators on the</a:t>
            </a:r>
            <a:r>
              <a:rPr lang="mk-MK" sz="800" dirty="0">
                <a:solidFill>
                  <a:schemeClr val="bg1"/>
                </a:solidFill>
              </a:rPr>
              <a:t> </a:t>
            </a:r>
            <a:r>
              <a:rPr lang="en-GB" sz="800" dirty="0">
                <a:solidFill>
                  <a:schemeClr val="bg1"/>
                </a:solidFill>
              </a:rPr>
              <a:t>banking system</a:t>
            </a:r>
            <a:r>
              <a:rPr lang="mk-MK" sz="800" dirty="0">
                <a:solidFill>
                  <a:schemeClr val="bg1"/>
                </a:solidFill>
              </a:rPr>
              <a:t>, </a:t>
            </a:r>
            <a:r>
              <a:rPr lang="en-GB" sz="800" dirty="0">
                <a:solidFill>
                  <a:schemeClr val="bg1"/>
                </a:solidFill>
              </a:rPr>
              <a:t>annex 9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A56A85FE-BE91-445D-9483-3604C56363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3698838"/>
              </p:ext>
            </p:extLst>
          </p:nvPr>
        </p:nvGraphicFramePr>
        <p:xfrm>
          <a:off x="3737415" y="934593"/>
          <a:ext cx="4427984" cy="3154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F4CB0C6-8520-0EBF-AD3A-6BAE9DDF3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883812"/>
              </p:ext>
            </p:extLst>
          </p:nvPr>
        </p:nvGraphicFramePr>
        <p:xfrm>
          <a:off x="6257127" y="3748134"/>
          <a:ext cx="5838742" cy="2663675"/>
        </p:xfrm>
        <a:graphic>
          <a:graphicData uri="http://schemas.openxmlformats.org/drawingml/2006/table">
            <a:tbl>
              <a:tblPr/>
              <a:tblGrid>
                <a:gridCol w="1405378">
                  <a:extLst>
                    <a:ext uri="{9D8B030D-6E8A-4147-A177-3AD203B41FA5}">
                      <a16:colId xmlns:a16="http://schemas.microsoft.com/office/drawing/2014/main" val="2735669285"/>
                    </a:ext>
                  </a:extLst>
                </a:gridCol>
                <a:gridCol w="583685">
                  <a:extLst>
                    <a:ext uri="{9D8B030D-6E8A-4147-A177-3AD203B41FA5}">
                      <a16:colId xmlns:a16="http://schemas.microsoft.com/office/drawing/2014/main" val="2621758082"/>
                    </a:ext>
                  </a:extLst>
                </a:gridCol>
                <a:gridCol w="583685">
                  <a:extLst>
                    <a:ext uri="{9D8B030D-6E8A-4147-A177-3AD203B41FA5}">
                      <a16:colId xmlns:a16="http://schemas.microsoft.com/office/drawing/2014/main" val="3301463835"/>
                    </a:ext>
                  </a:extLst>
                </a:gridCol>
                <a:gridCol w="583685">
                  <a:extLst>
                    <a:ext uri="{9D8B030D-6E8A-4147-A177-3AD203B41FA5}">
                      <a16:colId xmlns:a16="http://schemas.microsoft.com/office/drawing/2014/main" val="2508393897"/>
                    </a:ext>
                  </a:extLst>
                </a:gridCol>
                <a:gridCol w="538823">
                  <a:extLst>
                    <a:ext uri="{9D8B030D-6E8A-4147-A177-3AD203B41FA5}">
                      <a16:colId xmlns:a16="http://schemas.microsoft.com/office/drawing/2014/main" val="4248075700"/>
                    </a:ext>
                  </a:extLst>
                </a:gridCol>
                <a:gridCol w="590149">
                  <a:extLst>
                    <a:ext uri="{9D8B030D-6E8A-4147-A177-3AD203B41FA5}">
                      <a16:colId xmlns:a16="http://schemas.microsoft.com/office/drawing/2014/main" val="1835400053"/>
                    </a:ext>
                  </a:extLst>
                </a:gridCol>
                <a:gridCol w="204981">
                  <a:extLst>
                    <a:ext uri="{9D8B030D-6E8A-4147-A177-3AD203B41FA5}">
                      <a16:colId xmlns:a16="http://schemas.microsoft.com/office/drawing/2014/main" val="238787583"/>
                    </a:ext>
                  </a:extLst>
                </a:gridCol>
                <a:gridCol w="639413">
                  <a:extLst>
                    <a:ext uri="{9D8B030D-6E8A-4147-A177-3AD203B41FA5}">
                      <a16:colId xmlns:a16="http://schemas.microsoft.com/office/drawing/2014/main" val="2853142753"/>
                    </a:ext>
                  </a:extLst>
                </a:gridCol>
                <a:gridCol w="708943">
                  <a:extLst>
                    <a:ext uri="{9D8B030D-6E8A-4147-A177-3AD203B41FA5}">
                      <a16:colId xmlns:a16="http://schemas.microsoft.com/office/drawing/2014/main" val="3028654234"/>
                    </a:ext>
                  </a:extLst>
                </a:gridCol>
              </a:tblGrid>
              <a:tr h="61817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baseline="0" dirty="0">
                          <a:solidFill>
                            <a:srgbClr val="002060"/>
                          </a:solidFill>
                        </a:rPr>
                        <a:t>Loans - </a:t>
                      </a:r>
                      <a:r>
                        <a:rPr lang="mk-MK" sz="11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100" b="0" i="0" u="none" strike="noStrike" baseline="0" dirty="0">
                          <a:solidFill>
                            <a:srgbClr val="002060"/>
                          </a:solidFill>
                        </a:rPr>
                        <a:t>households 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6/2022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9/2022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12/2022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3/2023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/2023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annual </a:t>
                      </a:r>
                    </a:p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73553"/>
                  </a:ext>
                </a:extLst>
              </a:tr>
              <a:tr h="42302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Consumer loans and credit cards</a:t>
                      </a:r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147,721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148,748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149,922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150,485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153</a:t>
                      </a:r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337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405961"/>
                  </a:ext>
                </a:extLst>
              </a:tr>
              <a:tr h="300551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Car loans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35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60.9%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288108"/>
                  </a:ext>
                </a:extLst>
              </a:tr>
              <a:tr h="319447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Real estate loans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72,409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74,182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76,393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77</a:t>
                      </a:r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935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80,246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883974"/>
                  </a:ext>
                </a:extLst>
              </a:tr>
              <a:tr h="31944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other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3,607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3,535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3,459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3,323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↓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-7.9%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62060"/>
                  </a:ext>
                </a:extLst>
              </a:tr>
              <a:tr h="31944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223,967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226,800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230,136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232,192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237,276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181710"/>
                  </a:ext>
                </a:extLst>
              </a:tr>
              <a:tr h="363585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dirty="0">
                          <a:solidFill>
                            <a:srgbClr val="050505"/>
                          </a:solidFill>
                          <a:effectLst/>
                          <a:latin typeface="Segoe UI Historic" panose="020B0502040204020203" pitchFamily="34" charset="0"/>
                        </a:rPr>
                        <a:t>🌳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i="0" u="none" strike="noStrike" kern="1200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B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reen loans</a:t>
                      </a:r>
                      <a:endParaRPr lang="en-US" sz="1100" b="1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1,373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1,382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mk-MK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GB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308</a:t>
                      </a:r>
                      <a:endParaRPr lang="en-US" sz="1100" b="1" i="0" u="none" strike="noStrike" dirty="0">
                        <a:solidFill>
                          <a:srgbClr val="00FF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1.115</a:t>
                      </a:r>
                      <a:endParaRPr lang="en-US" sz="1100" b="1" i="0" u="none" strike="noStrike" dirty="0">
                        <a:solidFill>
                          <a:srgbClr val="00FF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1,187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↓</a:t>
                      </a:r>
                      <a:endParaRPr lang="en-US" sz="1100" b="1" i="0" u="none" strike="noStrike" dirty="0">
                        <a:solidFill>
                          <a:srgbClr val="00FF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-13.5%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6.5%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032085"/>
                  </a:ext>
                </a:extLst>
              </a:tr>
            </a:tbl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41A0CC42-C0F0-B470-0B4C-20EE5472D1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8968940"/>
              </p:ext>
            </p:extLst>
          </p:nvPr>
        </p:nvGraphicFramePr>
        <p:xfrm>
          <a:off x="4218741" y="758158"/>
          <a:ext cx="3101009" cy="275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object 8">
            <a:extLst>
              <a:ext uri="{FF2B5EF4-FFF2-40B4-BE49-F238E27FC236}">
                <a16:creationId xmlns:a16="http://schemas.microsoft.com/office/drawing/2014/main" id="{3EE51D5D-A879-09AF-91B2-6BF6161BD5EE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4240EF-67B2-D3BD-EE26-20DDD4E7D7B5}"/>
              </a:ext>
            </a:extLst>
          </p:cNvPr>
          <p:cNvSpPr txBox="1"/>
          <p:nvPr/>
        </p:nvSpPr>
        <p:spPr>
          <a:xfrm>
            <a:off x="3003027" y="758158"/>
            <a:ext cx="475173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</a:rPr>
              <a:t>in millions of </a:t>
            </a:r>
            <a:r>
              <a:rPr lang="en-GB" sz="1000" dirty="0">
                <a:solidFill>
                  <a:srgbClr val="002060"/>
                </a:solidFill>
              </a:rPr>
              <a:t>denars</a:t>
            </a:r>
            <a:endParaRPr lang="en-US" sz="10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DBC1C6F-C795-D3CB-5214-A266563D78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191283"/>
              </p:ext>
            </p:extLst>
          </p:nvPr>
        </p:nvGraphicFramePr>
        <p:xfrm>
          <a:off x="96131" y="6294209"/>
          <a:ext cx="6160995" cy="5346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74721">
                  <a:extLst>
                    <a:ext uri="{9D8B030D-6E8A-4147-A177-3AD203B41FA5}">
                      <a16:colId xmlns:a16="http://schemas.microsoft.com/office/drawing/2014/main" val="1815938068"/>
                    </a:ext>
                  </a:extLst>
                </a:gridCol>
                <a:gridCol w="531750">
                  <a:extLst>
                    <a:ext uri="{9D8B030D-6E8A-4147-A177-3AD203B41FA5}">
                      <a16:colId xmlns:a16="http://schemas.microsoft.com/office/drawing/2014/main" val="2528061040"/>
                    </a:ext>
                  </a:extLst>
                </a:gridCol>
                <a:gridCol w="513631">
                  <a:extLst>
                    <a:ext uri="{9D8B030D-6E8A-4147-A177-3AD203B41FA5}">
                      <a16:colId xmlns:a16="http://schemas.microsoft.com/office/drawing/2014/main" val="1680431118"/>
                    </a:ext>
                  </a:extLst>
                </a:gridCol>
                <a:gridCol w="513631">
                  <a:extLst>
                    <a:ext uri="{9D8B030D-6E8A-4147-A177-3AD203B41FA5}">
                      <a16:colId xmlns:a16="http://schemas.microsoft.com/office/drawing/2014/main" val="1563996734"/>
                    </a:ext>
                  </a:extLst>
                </a:gridCol>
                <a:gridCol w="513631">
                  <a:extLst>
                    <a:ext uri="{9D8B030D-6E8A-4147-A177-3AD203B41FA5}">
                      <a16:colId xmlns:a16="http://schemas.microsoft.com/office/drawing/2014/main" val="1122075746"/>
                    </a:ext>
                  </a:extLst>
                </a:gridCol>
                <a:gridCol w="513631">
                  <a:extLst>
                    <a:ext uri="{9D8B030D-6E8A-4147-A177-3AD203B41FA5}">
                      <a16:colId xmlns:a16="http://schemas.microsoft.com/office/drawing/2014/main" val="4050988973"/>
                    </a:ext>
                  </a:extLst>
                </a:gridCol>
              </a:tblGrid>
              <a:tr h="1898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Weighted interest rates on granted loans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000" u="none" strike="noStrike" dirty="0">
                          <a:effectLst/>
                        </a:rPr>
                        <a:t>6</a:t>
                      </a:r>
                      <a:r>
                        <a:rPr lang="en-US" sz="1000" u="none" strike="noStrike" dirty="0">
                          <a:effectLst/>
                        </a:rPr>
                        <a:t>/2022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9</a:t>
                      </a:r>
                      <a:r>
                        <a:rPr lang="en-US" sz="1000" u="none" strike="noStrike" dirty="0">
                          <a:effectLst/>
                        </a:rPr>
                        <a:t>/2022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12/2022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3/2023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000" u="none" strike="noStrike" dirty="0">
                          <a:effectLst/>
                        </a:rPr>
                        <a:t>6</a:t>
                      </a:r>
                      <a:r>
                        <a:rPr lang="en-US" sz="1000" u="none" strike="noStrike" dirty="0">
                          <a:effectLst/>
                        </a:rPr>
                        <a:t>/2023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770499"/>
                  </a:ext>
                </a:extLst>
              </a:tr>
              <a:tr h="31862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INTEREST RATES ON TOTAL GRANTED LOANS </a:t>
                      </a:r>
                    </a:p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(Denar and foreign currency)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4.27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4,35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k-MK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4,44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k-MK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5,04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k-MK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5,12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550646"/>
                  </a:ext>
                </a:extLst>
              </a:tr>
            </a:tbl>
          </a:graphicData>
        </a:graphic>
      </p:graphicFrame>
      <p:sp>
        <p:nvSpPr>
          <p:cNvPr id="3" name="object 3">
            <a:extLst>
              <a:ext uri="{FF2B5EF4-FFF2-40B4-BE49-F238E27FC236}">
                <a16:creationId xmlns:a16="http://schemas.microsoft.com/office/drawing/2014/main" id="{2F0DC118-8932-0950-2462-63F41B90189E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BB2452-6B70-252C-0E09-929082E2D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Loans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6B04BD-CA1F-C6E2-455C-39CD7FD90B5C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b="1" dirty="0">
                <a:solidFill>
                  <a:srgbClr val="002060"/>
                </a:solidFill>
              </a:rPr>
              <a:t>2Q 2023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20FB486-F2E3-DF44-31A3-3B5F3761A5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3212688"/>
              </p:ext>
            </p:extLst>
          </p:nvPr>
        </p:nvGraphicFramePr>
        <p:xfrm>
          <a:off x="225287" y="746533"/>
          <a:ext cx="4202697" cy="2482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C8152F0-C94D-91BF-E1EA-520855D3AC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663731"/>
              </p:ext>
            </p:extLst>
          </p:nvPr>
        </p:nvGraphicFramePr>
        <p:xfrm>
          <a:off x="7179179" y="83126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599196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4C30EFC-8D18-BEDA-9DDD-9C48F2D4DD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525317"/>
              </p:ext>
            </p:extLst>
          </p:nvPr>
        </p:nvGraphicFramePr>
        <p:xfrm>
          <a:off x="307185" y="4169848"/>
          <a:ext cx="11276438" cy="2106505"/>
        </p:xfrm>
        <a:graphic>
          <a:graphicData uri="http://schemas.openxmlformats.org/drawingml/2006/table">
            <a:tbl>
              <a:tblPr/>
              <a:tblGrid>
                <a:gridCol w="2714225">
                  <a:extLst>
                    <a:ext uri="{9D8B030D-6E8A-4147-A177-3AD203B41FA5}">
                      <a16:colId xmlns:a16="http://schemas.microsoft.com/office/drawing/2014/main" val="4047326071"/>
                    </a:ext>
                  </a:extLst>
                </a:gridCol>
                <a:gridCol w="1127279">
                  <a:extLst>
                    <a:ext uri="{9D8B030D-6E8A-4147-A177-3AD203B41FA5}">
                      <a16:colId xmlns:a16="http://schemas.microsoft.com/office/drawing/2014/main" val="3905831523"/>
                    </a:ext>
                  </a:extLst>
                </a:gridCol>
                <a:gridCol w="1127279">
                  <a:extLst>
                    <a:ext uri="{9D8B030D-6E8A-4147-A177-3AD203B41FA5}">
                      <a16:colId xmlns:a16="http://schemas.microsoft.com/office/drawing/2014/main" val="421964868"/>
                    </a:ext>
                  </a:extLst>
                </a:gridCol>
                <a:gridCol w="1127279">
                  <a:extLst>
                    <a:ext uri="{9D8B030D-6E8A-4147-A177-3AD203B41FA5}">
                      <a16:colId xmlns:a16="http://schemas.microsoft.com/office/drawing/2014/main" val="1716448367"/>
                    </a:ext>
                  </a:extLst>
                </a:gridCol>
                <a:gridCol w="977705">
                  <a:extLst>
                    <a:ext uri="{9D8B030D-6E8A-4147-A177-3AD203B41FA5}">
                      <a16:colId xmlns:a16="http://schemas.microsoft.com/office/drawing/2014/main" val="1997160856"/>
                    </a:ext>
                  </a:extLst>
                </a:gridCol>
                <a:gridCol w="1094446">
                  <a:extLst>
                    <a:ext uri="{9D8B030D-6E8A-4147-A177-3AD203B41FA5}">
                      <a16:colId xmlns:a16="http://schemas.microsoft.com/office/drawing/2014/main" val="2190356270"/>
                    </a:ext>
                  </a:extLst>
                </a:gridCol>
                <a:gridCol w="890149">
                  <a:extLst>
                    <a:ext uri="{9D8B030D-6E8A-4147-A177-3AD203B41FA5}">
                      <a16:colId xmlns:a16="http://schemas.microsoft.com/office/drawing/2014/main" val="813263480"/>
                    </a:ext>
                  </a:extLst>
                </a:gridCol>
                <a:gridCol w="1109038">
                  <a:extLst>
                    <a:ext uri="{9D8B030D-6E8A-4147-A177-3AD203B41FA5}">
                      <a16:colId xmlns:a16="http://schemas.microsoft.com/office/drawing/2014/main" val="2678697128"/>
                    </a:ext>
                  </a:extLst>
                </a:gridCol>
                <a:gridCol w="1109038">
                  <a:extLst>
                    <a:ext uri="{9D8B030D-6E8A-4147-A177-3AD203B41FA5}">
                      <a16:colId xmlns:a16="http://schemas.microsoft.com/office/drawing/2014/main" val="1698565782"/>
                    </a:ext>
                  </a:extLst>
                </a:gridCol>
              </a:tblGrid>
              <a:tr h="352709">
                <a:tc>
                  <a:txBody>
                    <a:bodyPr/>
                    <a:lstStyle/>
                    <a:p>
                      <a:pPr algn="l" rtl="0" eaLnBrk="1" fontAlgn="auto" latinLnBrk="0" hangingPunct="1">
                        <a:defRPr sz="900" b="1" i="0" u="none" strike="noStrike" kern="1200" baseline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latin typeface="+mn-lt"/>
                        </a:rPr>
                        <a:t>Loan concentration by economic activity -</a:t>
                      </a:r>
                      <a:r>
                        <a:rPr lang="en-US" sz="11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non-financial companies </a:t>
                      </a:r>
                      <a:endParaRPr lang="en-US" sz="11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sng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6/2022</a:t>
                      </a:r>
                      <a:endParaRPr lang="en-US" sz="1100" b="1" i="0" u="sng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sng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9/2022</a:t>
                      </a:r>
                      <a:endParaRPr lang="en-US" sz="1100" b="1" i="0" u="sng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sng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12/2022</a:t>
                      </a:r>
                      <a:endParaRPr lang="en-US" sz="1100" b="1" i="0" u="sng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sng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3/2023</a:t>
                      </a:r>
                      <a:endParaRPr lang="en-US" sz="1100" b="1" i="0" u="sng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1" u="sng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en-US" sz="1100" b="1" u="sng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/2023</a:t>
                      </a:r>
                      <a:endParaRPr lang="en-US" sz="1100" b="1" i="0" u="sng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annual </a:t>
                      </a:r>
                    </a:p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133061"/>
                  </a:ext>
                </a:extLst>
              </a:tr>
              <a:tr h="1812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Industry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 60,170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58,988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64,130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63,036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63,747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0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958481"/>
                  </a:ext>
                </a:extLst>
              </a:tr>
              <a:tr h="1812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Construction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 39,717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40,117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40,073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39,959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41,136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k-MK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algn="r" rtl="0" fontAlgn="b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0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481834"/>
                  </a:ext>
                </a:extLst>
              </a:tr>
              <a:tr h="35270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Electricity, gas, steam and air conditioning supply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 14,018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15,772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16,233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15,594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19,385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0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38.3%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206122"/>
                  </a:ext>
                </a:extLst>
              </a:tr>
              <a:tr h="1812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Trade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 76,939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77,340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81,170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78,841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78,829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0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103255"/>
                  </a:ext>
                </a:extLst>
              </a:tr>
              <a:tr h="1812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Transport and storage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 18,338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18,933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20,337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21,125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21,249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0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439918"/>
                  </a:ext>
                </a:extLst>
              </a:tr>
              <a:tr h="1812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Other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 45,083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44,099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44,573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45.495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46,672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k-MK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740993"/>
                  </a:ext>
                </a:extLst>
              </a:tr>
              <a:tr h="33138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254,265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255,249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266,516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264,049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271.108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k-MK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sng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sng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08443"/>
                  </a:ext>
                </a:extLst>
              </a:tr>
            </a:tbl>
          </a:graphicData>
        </a:graphic>
      </p:graphicFrame>
      <p:sp>
        <p:nvSpPr>
          <p:cNvPr id="14" name="AutoShape 6">
            <a:extLst>
              <a:ext uri="{FF2B5EF4-FFF2-40B4-BE49-F238E27FC236}">
                <a16:creationId xmlns:a16="http://schemas.microsoft.com/office/drawing/2014/main" id="{2F8F28CC-A4A1-DF56-248A-9C40EBB93C5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64989" y="787836"/>
            <a:ext cx="6068333" cy="3280582"/>
          </a:xfrm>
          <a:prstGeom prst="roundRect">
            <a:avLst>
              <a:gd name="adj" fmla="val 20745"/>
            </a:avLst>
          </a:prstGeom>
          <a:solidFill>
            <a:srgbClr val="002060"/>
          </a:solidFill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vert="horz" wrap="none" lIns="91440" tIns="45720" rIns="91440" bIns="45720" numCol="2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>
              <a:spcBef>
                <a:spcPts val="0"/>
              </a:spcBef>
            </a:pPr>
            <a:r>
              <a:rPr lang="en-US" sz="1200" b="1" dirty="0">
                <a:solidFill>
                  <a:schemeClr val="bg1"/>
                </a:solidFill>
              </a:rPr>
              <a:t>Loans of</a:t>
            </a:r>
            <a:r>
              <a:rPr lang="mk-MK" sz="1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+mj-lt"/>
              </a:rPr>
              <a:t>non-financial companies </a:t>
            </a:r>
            <a:r>
              <a:rPr lang="mk-MK" sz="1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+mj-lt"/>
              </a:rPr>
              <a:t>participate with</a:t>
            </a:r>
            <a:r>
              <a:rPr lang="mk-MK" sz="1200" b="1" dirty="0">
                <a:solidFill>
                  <a:schemeClr val="bg1"/>
                </a:solidFill>
                <a:latin typeface="+mj-lt"/>
              </a:rPr>
              <a:t> 48%</a:t>
            </a:r>
            <a:r>
              <a:rPr lang="en-US" sz="1200" b="1" dirty="0">
                <a:solidFill>
                  <a:schemeClr val="bg1"/>
                </a:solidFill>
                <a:latin typeface="+mj-lt"/>
              </a:rPr>
              <a:t>,</a:t>
            </a:r>
            <a:r>
              <a:rPr lang="en-GB" sz="1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+mj-lt"/>
              </a:rPr>
              <a:t>increased by 6.6</a:t>
            </a:r>
            <a:r>
              <a:rPr lang="mk-MK" sz="1200" b="1" dirty="0">
                <a:solidFill>
                  <a:schemeClr val="bg1"/>
                </a:solidFill>
                <a:latin typeface="+mj-lt"/>
              </a:rPr>
              <a:t>%</a:t>
            </a:r>
            <a:r>
              <a:rPr lang="en-US" sz="1200" b="1" dirty="0">
                <a:solidFill>
                  <a:schemeClr val="bg1"/>
                </a:solidFill>
              </a:rPr>
              <a:t>  annual,</a:t>
            </a:r>
            <a:r>
              <a:rPr lang="mk-MK" sz="1200" b="1" dirty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and 2.7</a:t>
            </a:r>
            <a:r>
              <a:rPr lang="mk-MK" sz="1200" b="1" dirty="0">
                <a:solidFill>
                  <a:schemeClr val="bg1"/>
                </a:solidFill>
              </a:rPr>
              <a:t>%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i="0" u="none" strike="noStrike" dirty="0">
                <a:solidFill>
                  <a:schemeClr val="bg1"/>
                </a:solidFill>
                <a:effectLst/>
                <a:latin typeface="+mn-lt"/>
              </a:rPr>
              <a:t>quarterly</a:t>
            </a:r>
            <a:endParaRPr lang="mk-MK" sz="1200" b="1" dirty="0">
              <a:solidFill>
                <a:schemeClr val="bg1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en-GB" sz="1200" b="1" dirty="0">
                <a:solidFill>
                  <a:schemeClr val="bg1"/>
                </a:solidFill>
              </a:rPr>
              <a:t>Loans</a:t>
            </a:r>
            <a:r>
              <a:rPr lang="mk-MK" sz="1200" b="1" dirty="0">
                <a:solidFill>
                  <a:schemeClr val="bg1"/>
                </a:solidFill>
              </a:rPr>
              <a:t> </a:t>
            </a:r>
            <a:r>
              <a:rPr lang="en-GB" sz="1200" b="1" dirty="0">
                <a:solidFill>
                  <a:schemeClr val="bg1"/>
                </a:solidFill>
                <a:latin typeface="+mj-lt"/>
              </a:rPr>
              <a:t>structure</a:t>
            </a:r>
            <a:r>
              <a:rPr lang="ru-RU" sz="1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+mj-lt"/>
              </a:rPr>
              <a:t>by economic activity of</a:t>
            </a:r>
            <a:r>
              <a:rPr lang="ru-RU" sz="1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+mj-lt"/>
              </a:rPr>
              <a:t>non-financial companies </a:t>
            </a:r>
            <a:r>
              <a:rPr lang="en-GB" sz="1200" b="1" dirty="0">
                <a:solidFill>
                  <a:schemeClr val="bg1"/>
                </a:solidFill>
              </a:rPr>
              <a:t>:</a:t>
            </a:r>
            <a:endParaRPr lang="mk-MK" sz="1200" b="1" dirty="0">
              <a:solidFill>
                <a:schemeClr val="bg1"/>
              </a:solidFill>
            </a:endParaRPr>
          </a:p>
          <a:p>
            <a:pPr marL="0" indent="0" fontAlgn="t">
              <a:spcBef>
                <a:spcPts val="0"/>
              </a:spcBef>
              <a:buNone/>
            </a:pPr>
            <a:endParaRPr lang="en-GB" sz="1200" b="1" dirty="0">
              <a:solidFill>
                <a:schemeClr val="bg1"/>
              </a:solidFill>
            </a:endParaRP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200" b="1" dirty="0">
                <a:solidFill>
                  <a:schemeClr val="bg1"/>
                </a:solidFill>
              </a:rPr>
              <a:t>Trade 29%</a:t>
            </a:r>
            <a:r>
              <a:rPr lang="en-US" sz="1200" b="1" dirty="0">
                <a:solidFill>
                  <a:schemeClr val="bg1"/>
                </a:solidFill>
              </a:rPr>
              <a:t>, increased by</a:t>
            </a:r>
            <a:r>
              <a:rPr lang="mk-MK" sz="1200" b="1" dirty="0">
                <a:solidFill>
                  <a:schemeClr val="bg1"/>
                </a:solidFill>
              </a:rPr>
              <a:t> </a:t>
            </a:r>
            <a:r>
              <a:rPr lang="en-GB" sz="1200" b="1" dirty="0">
                <a:solidFill>
                  <a:schemeClr val="bg1"/>
                </a:solidFill>
              </a:rPr>
              <a:t>2.5</a:t>
            </a:r>
            <a:r>
              <a:rPr lang="ru-RU" sz="1200" b="1" dirty="0">
                <a:solidFill>
                  <a:schemeClr val="bg1"/>
                </a:solidFill>
              </a:rPr>
              <a:t>%</a:t>
            </a:r>
            <a:r>
              <a:rPr lang="en-US" sz="1200" b="1" dirty="0">
                <a:solidFill>
                  <a:schemeClr val="bg1"/>
                </a:solidFill>
              </a:rPr>
              <a:t> annual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or</a:t>
            </a:r>
            <a:r>
              <a:rPr lang="en-GB" sz="1200" b="1" dirty="0">
                <a:solidFill>
                  <a:schemeClr val="bg1"/>
                </a:solidFill>
              </a:rPr>
              <a:t> 0</a:t>
            </a:r>
            <a:r>
              <a:rPr lang="ru-RU" sz="1200" b="1" dirty="0">
                <a:solidFill>
                  <a:schemeClr val="bg1"/>
                </a:solidFill>
              </a:rPr>
              <a:t>% </a:t>
            </a:r>
            <a:r>
              <a:rPr lang="en-US" sz="1200" b="1" i="0" u="none" strike="noStrike" dirty="0">
                <a:solidFill>
                  <a:schemeClr val="bg1"/>
                </a:solidFill>
                <a:effectLst/>
                <a:latin typeface="+mn-lt"/>
              </a:rPr>
              <a:t>quarterly</a:t>
            </a:r>
            <a:endParaRPr lang="ru-RU" sz="1200" b="1" dirty="0">
              <a:solidFill>
                <a:schemeClr val="bg1"/>
              </a:solidFill>
            </a:endParaRPr>
          </a:p>
          <a:p>
            <a:pPr marL="457200" lvl="1" indent="0" fontAlgn="t">
              <a:spcBef>
                <a:spcPts val="0"/>
              </a:spcBef>
              <a:buNone/>
            </a:pPr>
            <a:endParaRPr lang="en-GB" sz="1200" b="1" dirty="0">
              <a:solidFill>
                <a:schemeClr val="bg1"/>
              </a:solidFill>
            </a:endParaRP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200" b="1" dirty="0">
                <a:solidFill>
                  <a:schemeClr val="bg1"/>
                </a:solidFill>
              </a:rPr>
              <a:t>Industry 2</a:t>
            </a:r>
            <a:r>
              <a:rPr lang="en-GB" sz="1200" b="1" dirty="0">
                <a:solidFill>
                  <a:schemeClr val="bg1"/>
                </a:solidFill>
              </a:rPr>
              <a:t>4</a:t>
            </a:r>
            <a:r>
              <a:rPr lang="en-US" sz="1200" b="1" dirty="0">
                <a:solidFill>
                  <a:schemeClr val="bg1"/>
                </a:solidFill>
              </a:rPr>
              <a:t>%, increased by </a:t>
            </a:r>
            <a:r>
              <a:rPr lang="en-GB" sz="1200" b="1" dirty="0">
                <a:solidFill>
                  <a:schemeClr val="bg1"/>
                </a:solidFill>
              </a:rPr>
              <a:t>5.9</a:t>
            </a:r>
            <a:r>
              <a:rPr lang="mk-MK" sz="1200" b="1" dirty="0">
                <a:solidFill>
                  <a:schemeClr val="bg1"/>
                </a:solidFill>
              </a:rPr>
              <a:t>% </a:t>
            </a:r>
            <a:r>
              <a:rPr lang="en-US" sz="1200" b="1" dirty="0">
                <a:solidFill>
                  <a:schemeClr val="bg1"/>
                </a:solidFill>
              </a:rPr>
              <a:t> annual or 1.1</a:t>
            </a:r>
            <a:r>
              <a:rPr lang="mk-MK" sz="1200" b="1" dirty="0">
                <a:solidFill>
                  <a:schemeClr val="bg1"/>
                </a:solidFill>
              </a:rPr>
              <a:t>% </a:t>
            </a:r>
            <a:r>
              <a:rPr lang="en-US" sz="1200" b="1" i="0" u="none" strike="noStrike" dirty="0">
                <a:solidFill>
                  <a:schemeClr val="bg1"/>
                </a:solidFill>
                <a:effectLst/>
                <a:latin typeface="+mn-lt"/>
              </a:rPr>
              <a:t>quarterly</a:t>
            </a:r>
            <a:endParaRPr lang="mk-MK" sz="1200" b="1" dirty="0">
              <a:solidFill>
                <a:schemeClr val="bg1"/>
              </a:solidFill>
            </a:endParaRPr>
          </a:p>
          <a:p>
            <a:pPr marL="457200" lvl="1" indent="0" fontAlgn="t">
              <a:spcBef>
                <a:spcPts val="0"/>
              </a:spcBef>
              <a:buNone/>
            </a:pPr>
            <a:endParaRPr lang="en-GB" sz="1200" b="1" dirty="0">
              <a:solidFill>
                <a:schemeClr val="bg1"/>
              </a:solidFill>
            </a:endParaRP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Construction 1</a:t>
            </a:r>
            <a:r>
              <a:rPr lang="mk-MK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5</a:t>
            </a:r>
            <a:r>
              <a:rPr lang="en-US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%</a:t>
            </a:r>
            <a:r>
              <a:rPr lang="en-US" sz="1200" b="1" dirty="0">
                <a:solidFill>
                  <a:schemeClr val="bg1"/>
                </a:solidFill>
              </a:rPr>
              <a:t>, </a:t>
            </a:r>
            <a:r>
              <a:rPr lang="en-GB" sz="1200" b="1" dirty="0">
                <a:solidFill>
                  <a:schemeClr val="bg1"/>
                </a:solidFill>
              </a:rPr>
              <a:t>reduced</a:t>
            </a:r>
            <a:r>
              <a:rPr lang="en-US" sz="1200" b="1" dirty="0">
                <a:solidFill>
                  <a:schemeClr val="bg1"/>
                </a:solidFill>
              </a:rPr>
              <a:t> by</a:t>
            </a:r>
            <a:r>
              <a:rPr lang="mk-MK" sz="1200" b="1" dirty="0">
                <a:solidFill>
                  <a:schemeClr val="bg1"/>
                </a:solidFill>
              </a:rPr>
              <a:t> </a:t>
            </a:r>
            <a:endParaRPr lang="en-GB" sz="1200" b="1" dirty="0">
              <a:solidFill>
                <a:schemeClr val="bg1"/>
              </a:solidFill>
            </a:endParaRPr>
          </a:p>
          <a:p>
            <a:pPr marL="457200" lvl="1" indent="0" fontAlgn="t">
              <a:spcBef>
                <a:spcPts val="0"/>
              </a:spcBef>
              <a:buNone/>
            </a:pPr>
            <a:r>
              <a:rPr lang="en-GB" sz="1200" b="1" dirty="0">
                <a:solidFill>
                  <a:schemeClr val="bg1"/>
                </a:solidFill>
              </a:rPr>
              <a:t>      3.6</a:t>
            </a:r>
            <a:r>
              <a:rPr lang="ru-RU" sz="1200" b="1" dirty="0">
                <a:solidFill>
                  <a:schemeClr val="bg1"/>
                </a:solidFill>
              </a:rPr>
              <a:t>%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annual, 2.9% </a:t>
            </a:r>
            <a:r>
              <a:rPr lang="en-US" sz="1200" b="1" i="0" u="none" strike="noStrike" dirty="0">
                <a:solidFill>
                  <a:schemeClr val="bg1"/>
                </a:solidFill>
                <a:effectLst/>
                <a:latin typeface="+mn-lt"/>
              </a:rPr>
              <a:t>quarterly</a:t>
            </a:r>
          </a:p>
          <a:p>
            <a:pPr marL="457200" lvl="1" indent="0" fontAlgn="t">
              <a:spcBef>
                <a:spcPts val="0"/>
              </a:spcBef>
              <a:buNone/>
            </a:pPr>
            <a:endParaRPr lang="mk-MK" sz="1200" b="1" i="0" u="none" strike="noStrike" dirty="0">
              <a:solidFill>
                <a:schemeClr val="bg1"/>
              </a:solidFill>
              <a:effectLst/>
              <a:latin typeface="+mn-lt"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🌳</a:t>
            </a:r>
            <a:r>
              <a:rPr lang="mk-MK" sz="110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GB" sz="1100" b="1" i="0" dirty="0">
                <a:solidFill>
                  <a:srgbClr val="00FF00"/>
                </a:solidFill>
                <a:effectLst/>
              </a:rPr>
              <a:t>Our banks have also paid attention to raising awareness about green loans as a</a:t>
            </a:r>
            <a:endParaRPr lang="mk-MK" sz="1100" b="1" i="0" dirty="0">
              <a:solidFill>
                <a:srgbClr val="00FF00"/>
              </a:solidFill>
              <a:effectLst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b="1" i="0" dirty="0">
                <a:solidFill>
                  <a:srgbClr val="00FF00"/>
                </a:solidFill>
                <a:effectLst/>
              </a:rPr>
              <a:t>form of financing that enables borrowers to invest exclusively in projects that make a </a:t>
            </a:r>
            <a:endParaRPr lang="mk-MK" sz="1100" b="1" i="0" dirty="0">
              <a:solidFill>
                <a:srgbClr val="00FF00"/>
              </a:solidFill>
              <a:effectLst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b="1" i="0" dirty="0">
                <a:solidFill>
                  <a:srgbClr val="00FF00"/>
                </a:solidFill>
                <a:effectLst/>
              </a:rPr>
              <a:t>substantial environmental impact, including climate-related projects, improve the energy </a:t>
            </a:r>
            <a:endParaRPr lang="mk-MK" sz="1100" b="1" i="0" dirty="0">
              <a:solidFill>
                <a:srgbClr val="00FF00"/>
              </a:solidFill>
              <a:effectLst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b="1" i="0" dirty="0">
                <a:solidFill>
                  <a:srgbClr val="00FF00"/>
                </a:solidFill>
                <a:effectLst/>
              </a:rPr>
              <a:t>efficiency, support investments in green technologies, materials and solutions, support investments in renewable energy sources, control and prevention of pollution and protection of the environment</a:t>
            </a:r>
            <a:r>
              <a:rPr lang="mk-MK" sz="1100" b="1" i="0" dirty="0">
                <a:solidFill>
                  <a:srgbClr val="00FF00"/>
                </a:solidFill>
                <a:effectLst/>
              </a:rPr>
              <a:t>.</a:t>
            </a:r>
          </a:p>
          <a:p>
            <a:pPr algn="just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100" b="0" i="0" u="none" strike="noStrike" baseline="0" dirty="0">
                <a:solidFill>
                  <a:srgbClr val="00FF00"/>
                </a:solidFill>
              </a:rPr>
              <a:t>Green Loans of non-financial com. amount 1</a:t>
            </a:r>
            <a:r>
              <a:rPr lang="en-GB" sz="1100" b="0" i="0" u="none" strike="noStrike" baseline="0" dirty="0">
                <a:solidFill>
                  <a:srgbClr val="00FF00"/>
                </a:solidFill>
              </a:rPr>
              <a:t>6.596 </a:t>
            </a:r>
            <a:r>
              <a:rPr lang="en-US" sz="1100" b="0" i="0" u="none" strike="noStrike" baseline="0" dirty="0" err="1">
                <a:solidFill>
                  <a:srgbClr val="00FF00"/>
                </a:solidFill>
              </a:rPr>
              <a:t>Mio.DEN</a:t>
            </a:r>
            <a:r>
              <a:rPr lang="en-GB" sz="1100" dirty="0">
                <a:solidFill>
                  <a:srgbClr val="00FF00"/>
                </a:solidFill>
              </a:rPr>
              <a:t> 7.9</a:t>
            </a:r>
            <a:r>
              <a:rPr lang="mk-MK" sz="1100" b="0" i="0" u="none" strike="noStrike" baseline="0" dirty="0">
                <a:solidFill>
                  <a:srgbClr val="00FF00"/>
                </a:solidFill>
              </a:rPr>
              <a:t>% </a:t>
            </a:r>
            <a:r>
              <a:rPr lang="en-GB" sz="1100" b="0" i="0" u="none" strike="noStrike" baseline="0" dirty="0">
                <a:solidFill>
                  <a:srgbClr val="00FF00"/>
                </a:solidFill>
              </a:rPr>
              <a:t>in total Loans </a:t>
            </a:r>
            <a:r>
              <a:rPr lang="en-US" sz="1100" dirty="0">
                <a:solidFill>
                  <a:srgbClr val="00FF00"/>
                </a:solidFill>
              </a:rPr>
              <a:t>of</a:t>
            </a:r>
            <a:r>
              <a:rPr lang="mk-MK" sz="1100" dirty="0">
                <a:solidFill>
                  <a:srgbClr val="00FF00"/>
                </a:solidFill>
                <a:latin typeface="+mj-lt"/>
              </a:rPr>
              <a:t> </a:t>
            </a:r>
            <a:r>
              <a:rPr lang="en-US" sz="1100" dirty="0">
                <a:solidFill>
                  <a:srgbClr val="00FF00"/>
                </a:solidFill>
                <a:latin typeface="+mj-lt"/>
              </a:rPr>
              <a:t>non-financial companies </a:t>
            </a:r>
            <a:endParaRPr lang="mk-MK" sz="1100" b="1" i="0" u="none" strike="noStrike" dirty="0">
              <a:solidFill>
                <a:srgbClr val="00FF00"/>
              </a:solidFill>
              <a:effectLst/>
              <a:latin typeface="+mn-lt"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dirty="0">
                <a:solidFill>
                  <a:srgbClr val="00FF00"/>
                </a:solidFill>
              </a:rPr>
              <a:t>According to World Bank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en-US" sz="1100" b="1" dirty="0">
              <a:solidFill>
                <a:schemeClr val="bg1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800" dirty="0">
                <a:solidFill>
                  <a:schemeClr val="bg1"/>
                </a:solidFill>
              </a:rPr>
              <a:t>Source</a:t>
            </a:r>
            <a:r>
              <a:rPr lang="en-US" sz="800" dirty="0">
                <a:solidFill>
                  <a:schemeClr val="bg1"/>
                </a:solidFill>
              </a:rPr>
              <a:t>:</a:t>
            </a:r>
            <a:r>
              <a:rPr lang="en-GB" sz="800" dirty="0">
                <a:solidFill>
                  <a:schemeClr val="bg1"/>
                </a:solidFill>
              </a:rPr>
              <a:t> REPORT ON RISKS IN THE BANKING SYSTEM OF THE REPUBLIC OF MACEDONIA </a:t>
            </a:r>
            <a:r>
              <a:rPr lang="mk-MK" sz="800" dirty="0">
                <a:solidFill>
                  <a:schemeClr val="bg1"/>
                </a:solidFill>
              </a:rPr>
              <a:t>, </a:t>
            </a:r>
            <a:r>
              <a:rPr lang="en-GB" sz="800" dirty="0">
                <a:solidFill>
                  <a:schemeClr val="bg1"/>
                </a:solidFill>
              </a:rPr>
              <a:t>Indicators on the</a:t>
            </a:r>
            <a:r>
              <a:rPr lang="mk-MK" sz="800" dirty="0">
                <a:solidFill>
                  <a:schemeClr val="bg1"/>
                </a:solidFill>
              </a:rPr>
              <a:t> </a:t>
            </a:r>
            <a:r>
              <a:rPr lang="en-GB" sz="800" dirty="0">
                <a:solidFill>
                  <a:schemeClr val="bg1"/>
                </a:solidFill>
              </a:rPr>
              <a:t>banking system, annex 9</a:t>
            </a: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5DE6569E-A061-876E-23D7-F59334C6D2EF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981246-A2FD-8268-CFE6-B8D88642450E}"/>
              </a:ext>
            </a:extLst>
          </p:cNvPr>
          <p:cNvSpPr txBox="1"/>
          <p:nvPr/>
        </p:nvSpPr>
        <p:spPr>
          <a:xfrm>
            <a:off x="7174871" y="3940858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</a:rPr>
              <a:t>in millions of </a:t>
            </a:r>
            <a:r>
              <a:rPr lang="en-GB" sz="1000" dirty="0">
                <a:solidFill>
                  <a:srgbClr val="002060"/>
                </a:solidFill>
              </a:rPr>
              <a:t>denars</a:t>
            </a:r>
            <a:endParaRPr lang="en-US" sz="1000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12533EEE-F422-789C-B780-47B41BE0AC6D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7252196-F6D4-223B-4CE2-1968C5A6C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Loans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18F5FE1-23DE-0EBF-7366-DDCADA4475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907745"/>
              </p:ext>
            </p:extLst>
          </p:nvPr>
        </p:nvGraphicFramePr>
        <p:xfrm>
          <a:off x="-883419" y="6472613"/>
          <a:ext cx="12320045" cy="344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25787">
                  <a:extLst>
                    <a:ext uri="{9D8B030D-6E8A-4147-A177-3AD203B41FA5}">
                      <a16:colId xmlns:a16="http://schemas.microsoft.com/office/drawing/2014/main" val="1463946114"/>
                    </a:ext>
                  </a:extLst>
                </a:gridCol>
                <a:gridCol w="1200825">
                  <a:extLst>
                    <a:ext uri="{9D8B030D-6E8A-4147-A177-3AD203B41FA5}">
                      <a16:colId xmlns:a16="http://schemas.microsoft.com/office/drawing/2014/main" val="2556667568"/>
                    </a:ext>
                  </a:extLst>
                </a:gridCol>
                <a:gridCol w="960660">
                  <a:extLst>
                    <a:ext uri="{9D8B030D-6E8A-4147-A177-3AD203B41FA5}">
                      <a16:colId xmlns:a16="http://schemas.microsoft.com/office/drawing/2014/main" val="3555114726"/>
                    </a:ext>
                  </a:extLst>
                </a:gridCol>
                <a:gridCol w="1200825">
                  <a:extLst>
                    <a:ext uri="{9D8B030D-6E8A-4147-A177-3AD203B41FA5}">
                      <a16:colId xmlns:a16="http://schemas.microsoft.com/office/drawing/2014/main" val="143177484"/>
                    </a:ext>
                  </a:extLst>
                </a:gridCol>
                <a:gridCol w="1200825">
                  <a:extLst>
                    <a:ext uri="{9D8B030D-6E8A-4147-A177-3AD203B41FA5}">
                      <a16:colId xmlns:a16="http://schemas.microsoft.com/office/drawing/2014/main" val="1724459352"/>
                    </a:ext>
                  </a:extLst>
                </a:gridCol>
                <a:gridCol w="1264027">
                  <a:extLst>
                    <a:ext uri="{9D8B030D-6E8A-4147-A177-3AD203B41FA5}">
                      <a16:colId xmlns:a16="http://schemas.microsoft.com/office/drawing/2014/main" val="1191723363"/>
                    </a:ext>
                  </a:extLst>
                </a:gridCol>
                <a:gridCol w="808976">
                  <a:extLst>
                    <a:ext uri="{9D8B030D-6E8A-4147-A177-3AD203B41FA5}">
                      <a16:colId xmlns:a16="http://schemas.microsoft.com/office/drawing/2014/main" val="461786163"/>
                    </a:ext>
                  </a:extLst>
                </a:gridCol>
                <a:gridCol w="910100">
                  <a:extLst>
                    <a:ext uri="{9D8B030D-6E8A-4147-A177-3AD203B41FA5}">
                      <a16:colId xmlns:a16="http://schemas.microsoft.com/office/drawing/2014/main" val="569755859"/>
                    </a:ext>
                  </a:extLst>
                </a:gridCol>
                <a:gridCol w="948020">
                  <a:extLst>
                    <a:ext uri="{9D8B030D-6E8A-4147-A177-3AD203B41FA5}">
                      <a16:colId xmlns:a16="http://schemas.microsoft.com/office/drawing/2014/main" val="3188974350"/>
                    </a:ext>
                  </a:extLst>
                </a:gridCol>
              </a:tblGrid>
              <a:tr h="246221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rgbClr val="050505"/>
                          </a:solidFill>
                          <a:effectLst/>
                          <a:latin typeface="Segoe UI Historic" panose="020B0502040204020203" pitchFamily="34" charset="0"/>
                        </a:rPr>
                        <a:t>🌳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Green loans</a:t>
                      </a:r>
                      <a:endParaRPr lang="mk-MK" sz="1100" b="0" i="0" u="none" strike="noStrike" baseline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baseline="0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                  9,565 </a:t>
                      </a:r>
                      <a:endParaRPr lang="en-US" sz="1100" b="1" i="0" u="none" strike="noStrike" baseline="0" dirty="0">
                        <a:solidFill>
                          <a:srgbClr val="00FF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 baseline="0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                 11,494 </a:t>
                      </a:r>
                      <a:endParaRPr lang="en-US" sz="1100" b="0" i="0" u="none" strike="noStrike" baseline="0" dirty="0">
                        <a:solidFill>
                          <a:srgbClr val="00FF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100" b="0" i="0" u="none" strike="noStrike" baseline="0" dirty="0">
                        <a:solidFill>
                          <a:srgbClr val="00FF00"/>
                        </a:solidFill>
                        <a:effectLst/>
                        <a:latin typeface="+mn-lt"/>
                      </a:endParaRPr>
                    </a:p>
                    <a:p>
                      <a:pPr algn="r" fontAlgn="b"/>
                      <a:r>
                        <a:rPr lang="en-US" sz="1100" b="0" i="0" u="none" strike="noStrike" baseline="0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14.081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0" i="0" u="none" strike="noStrike" baseline="0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14.600</a:t>
                      </a:r>
                      <a:endParaRPr lang="en-US" sz="1100" b="0" i="0" u="none" strike="noStrike" baseline="0" dirty="0">
                        <a:solidFill>
                          <a:srgbClr val="00FF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16,596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baseline="0" dirty="0">
                        <a:solidFill>
                          <a:srgbClr val="00FF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73.5%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13.7%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608137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3A2A9D5-4A18-918F-37EA-72811D72AD6C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b="1" dirty="0">
                <a:solidFill>
                  <a:srgbClr val="002060"/>
                </a:solidFill>
              </a:rPr>
              <a:t>2Q 2023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7CE1066-3BE2-6DFF-61BB-DB876470AD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6824440"/>
              </p:ext>
            </p:extLst>
          </p:nvPr>
        </p:nvGraphicFramePr>
        <p:xfrm>
          <a:off x="6785113" y="796227"/>
          <a:ext cx="5144290" cy="314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3709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D7A1BCF-71F4-33E9-A69D-7A22AD17E2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742933"/>
              </p:ext>
            </p:extLst>
          </p:nvPr>
        </p:nvGraphicFramePr>
        <p:xfrm>
          <a:off x="6087131" y="1507578"/>
          <a:ext cx="5991002" cy="1686165"/>
        </p:xfrm>
        <a:graphic>
          <a:graphicData uri="http://schemas.openxmlformats.org/drawingml/2006/table">
            <a:tbl>
              <a:tblPr/>
              <a:tblGrid>
                <a:gridCol w="3018384">
                  <a:extLst>
                    <a:ext uri="{9D8B030D-6E8A-4147-A177-3AD203B41FA5}">
                      <a16:colId xmlns:a16="http://schemas.microsoft.com/office/drawing/2014/main" val="115898314"/>
                    </a:ext>
                  </a:extLst>
                </a:gridCol>
                <a:gridCol w="142993">
                  <a:extLst>
                    <a:ext uri="{9D8B030D-6E8A-4147-A177-3AD203B41FA5}">
                      <a16:colId xmlns:a16="http://schemas.microsoft.com/office/drawing/2014/main" val="660407425"/>
                    </a:ext>
                  </a:extLst>
                </a:gridCol>
                <a:gridCol w="1541657">
                  <a:extLst>
                    <a:ext uri="{9D8B030D-6E8A-4147-A177-3AD203B41FA5}">
                      <a16:colId xmlns:a16="http://schemas.microsoft.com/office/drawing/2014/main" val="600732323"/>
                    </a:ext>
                  </a:extLst>
                </a:gridCol>
                <a:gridCol w="1287968">
                  <a:extLst>
                    <a:ext uri="{9D8B030D-6E8A-4147-A177-3AD203B41FA5}">
                      <a16:colId xmlns:a16="http://schemas.microsoft.com/office/drawing/2014/main" val="3984499240"/>
                    </a:ext>
                  </a:extLst>
                </a:gridCol>
              </a:tblGrid>
              <a:tr h="50318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Indicators for the quality of credit portfolio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annual 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pp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pp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4378773"/>
                  </a:ext>
                </a:extLst>
              </a:tr>
              <a:tr h="508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Non-performing loans</a:t>
                      </a:r>
                      <a:r>
                        <a:rPr lang="ru-RU" sz="10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/</a:t>
                      </a:r>
                      <a:r>
                        <a:rPr lang="en-GB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Total loans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k-MK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↓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-0.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712209"/>
                  </a:ext>
                </a:extLst>
              </a:tr>
              <a:tr h="67414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baseline="0" dirty="0">
                          <a:solidFill>
                            <a:srgbClr val="002060"/>
                          </a:solidFill>
                        </a:rPr>
                        <a:t>NPL Coverage with impairment 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2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-0.7%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4090586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69EF027-A43A-ED7E-A80E-E0CFF95688CF}"/>
              </a:ext>
            </a:extLst>
          </p:cNvPr>
          <p:cNvSpPr/>
          <p:nvPr/>
        </p:nvSpPr>
        <p:spPr>
          <a:xfrm>
            <a:off x="370048" y="3842652"/>
            <a:ext cx="5564989" cy="2723561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numCol="1" rtlCol="0" anchor="ctr"/>
          <a:lstStyle/>
          <a:p>
            <a:pPr lvl="0">
              <a:buFont typeface="Wingdings" panose="05000000000000000000" pitchFamily="2" charset="2"/>
              <a:buChar char="ü"/>
              <a:defRPr/>
            </a:pPr>
            <a:r>
              <a:rPr lang="en-US" sz="1200" i="0" u="none" strike="noStrike" baseline="0" dirty="0">
                <a:solidFill>
                  <a:srgbClr val="002060"/>
                </a:solidFill>
                <a:effectLst/>
              </a:rPr>
              <a:t>Rate of non-performing loans</a:t>
            </a:r>
            <a:r>
              <a:rPr lang="ru-RU" sz="1200" i="0" u="none" strike="noStrike" baseline="0" dirty="0">
                <a:solidFill>
                  <a:srgbClr val="002060"/>
                </a:solidFill>
                <a:effectLst/>
              </a:rPr>
              <a:t> </a:t>
            </a:r>
            <a:r>
              <a:rPr lang="en-GB" sz="1200" i="1" dirty="0">
                <a:solidFill>
                  <a:srgbClr val="002060"/>
                </a:solidFill>
              </a:rPr>
              <a:t>2.87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%</a:t>
            </a:r>
            <a:r>
              <a:rPr kumimoji="0" lang="en-GB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lang="en-GB" sz="1200" i="1" dirty="0">
                <a:solidFill>
                  <a:srgbClr val="002060"/>
                </a:solidFill>
              </a:rPr>
              <a:t>reduced</a:t>
            </a:r>
            <a:r>
              <a:rPr lang="en-GB" sz="1200" dirty="0">
                <a:solidFill>
                  <a:srgbClr val="002060"/>
                </a:solidFill>
              </a:rPr>
              <a:t> </a:t>
            </a:r>
            <a:r>
              <a:rPr lang="en-US" sz="1200" dirty="0">
                <a:solidFill>
                  <a:srgbClr val="002060"/>
                </a:solidFill>
              </a:rPr>
              <a:t>by (-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0,</a:t>
            </a:r>
            <a:r>
              <a:rPr lang="en-GB" sz="1200" i="1" dirty="0">
                <a:solidFill>
                  <a:srgbClr val="002060"/>
                </a:solidFill>
              </a:rPr>
              <a:t>4)</a:t>
            </a:r>
            <a:r>
              <a:rPr kumimoji="0" lang="en-GB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pp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1200" dirty="0">
                <a:solidFill>
                  <a:srgbClr val="002060"/>
                </a:solidFill>
              </a:rPr>
              <a:t>annual and 0%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GB" sz="1200" i="1" dirty="0">
                <a:solidFill>
                  <a:srgbClr val="002060"/>
                </a:solidFill>
              </a:rPr>
              <a:t>pp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1200" i="0" u="none" strike="noStrike" dirty="0">
                <a:solidFill>
                  <a:srgbClr val="002060"/>
                </a:solidFill>
                <a:effectLst/>
              </a:rPr>
              <a:t>quarterly, 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GB" sz="1200" dirty="0">
                <a:solidFill>
                  <a:srgbClr val="002060"/>
                </a:solidFill>
                <a:latin typeface="Calibri" panose="020F0502020204030204"/>
              </a:rPr>
              <a:t>participation of NPL ,households</a:t>
            </a:r>
            <a:r>
              <a:rPr lang="mk-MK" sz="1200" dirty="0">
                <a:solidFill>
                  <a:srgbClr val="002060"/>
                </a:solidFill>
                <a:latin typeface="Calibri" panose="020F0502020204030204"/>
              </a:rPr>
              <a:t> 3</a:t>
            </a:r>
            <a:r>
              <a:rPr lang="en-GB" sz="1200" dirty="0">
                <a:solidFill>
                  <a:srgbClr val="002060"/>
                </a:solidFill>
                <a:latin typeface="Calibri" panose="020F0502020204030204"/>
              </a:rPr>
              <a:t>5</a:t>
            </a:r>
            <a:r>
              <a:rPr lang="mk-MK" sz="1200" dirty="0">
                <a:solidFill>
                  <a:srgbClr val="002060"/>
                </a:solidFill>
                <a:latin typeface="Calibri" panose="020F0502020204030204"/>
              </a:rPr>
              <a:t>%, </a:t>
            </a:r>
            <a:r>
              <a:rPr lang="en-US" sz="1200" dirty="0">
                <a:solidFill>
                  <a:srgbClr val="002060"/>
                </a:solidFill>
                <a:latin typeface="+mj-lt"/>
              </a:rPr>
              <a:t>non-financial companies </a:t>
            </a:r>
            <a:r>
              <a:rPr lang="mk-MK" sz="1200" dirty="0">
                <a:solidFill>
                  <a:srgbClr val="002060"/>
                </a:solidFill>
                <a:latin typeface="Calibri" panose="020F0502020204030204"/>
              </a:rPr>
              <a:t>65% </a:t>
            </a:r>
            <a:endParaRPr kumimoji="0" lang="mk-MK" sz="120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defRPr/>
            </a:pPr>
            <a:r>
              <a:rPr lang="en-GB" sz="1200" b="1" dirty="0">
                <a:solidFill>
                  <a:srgbClr val="FF99FF"/>
                </a:solidFill>
                <a:latin typeface="Calibri" panose="020F0502020204030204"/>
              </a:rPr>
              <a:t>EUROZONE</a:t>
            </a:r>
            <a:r>
              <a:rPr kumimoji="0" lang="mk-MK" sz="12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2,26%</a:t>
            </a:r>
            <a:endParaRPr kumimoji="0" lang="en-GB" sz="1200" b="1" u="none" strike="noStrike" kern="1200" cap="none" spc="0" normalizeH="0" baseline="0" noProof="0" dirty="0">
              <a:ln>
                <a:noFill/>
              </a:ln>
              <a:solidFill>
                <a:srgbClr val="FF99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sz="1200" i="0" u="none" strike="noStrike" baseline="0" dirty="0">
                <a:solidFill>
                  <a:srgbClr val="002060"/>
                </a:solidFill>
              </a:rPr>
              <a:t>NPL Coverage - Coverage of non-performing loans with impairment </a:t>
            </a:r>
            <a:r>
              <a:rPr lang="ru-RU" sz="1200" dirty="0">
                <a:solidFill>
                  <a:srgbClr val="002060"/>
                </a:solidFill>
              </a:rPr>
              <a:t>(</a:t>
            </a:r>
            <a:r>
              <a:rPr lang="en-US" sz="1200" i="0" u="none" strike="noStrike" baseline="0" dirty="0">
                <a:solidFill>
                  <a:srgbClr val="002060"/>
                </a:solidFill>
              </a:rPr>
              <a:t>non-financial companies</a:t>
            </a:r>
            <a:r>
              <a:rPr lang="ru-RU" sz="1200" dirty="0">
                <a:solidFill>
                  <a:srgbClr val="002060"/>
                </a:solidFill>
              </a:rPr>
              <a:t>)</a:t>
            </a:r>
            <a:r>
              <a:rPr lang="en-GB" sz="1200" dirty="0">
                <a:solidFill>
                  <a:srgbClr val="002060"/>
                </a:solidFill>
              </a:rPr>
              <a:t> </a:t>
            </a:r>
            <a:r>
              <a:rPr lang="en-GB" sz="1200" i="1" dirty="0">
                <a:solidFill>
                  <a:srgbClr val="002060"/>
                </a:solidFill>
              </a:rPr>
              <a:t>70.42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%</a:t>
            </a:r>
            <a:r>
              <a:rPr kumimoji="0" lang="en-GB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increased</a:t>
            </a:r>
            <a:r>
              <a:rPr lang="en-US" sz="1200" dirty="0">
                <a:solidFill>
                  <a:srgbClr val="002060"/>
                </a:solidFill>
              </a:rPr>
              <a:t> by 4.5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GB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pp </a:t>
            </a:r>
            <a:r>
              <a:rPr lang="en-US" sz="1200" dirty="0">
                <a:solidFill>
                  <a:srgbClr val="002060"/>
                </a:solidFill>
              </a:rPr>
              <a:t>annual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GB" sz="1200" i="1" dirty="0">
                <a:solidFill>
                  <a:srgbClr val="002060"/>
                </a:solidFill>
              </a:rPr>
              <a:t>or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GB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reduced by (-0.7)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pp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1200" i="0" u="none" strike="noStrike" dirty="0">
                <a:solidFill>
                  <a:srgbClr val="002060"/>
                </a:solidFill>
                <a:effectLst/>
              </a:rPr>
              <a:t>quarterly</a:t>
            </a:r>
          </a:p>
          <a:p>
            <a:pPr>
              <a:defRPr/>
            </a:pPr>
            <a:r>
              <a:rPr lang="en-GB" sz="1200" b="1" dirty="0">
                <a:solidFill>
                  <a:srgbClr val="FF99FF"/>
                </a:solidFill>
                <a:latin typeface="Calibri" panose="020F0502020204030204"/>
              </a:rPr>
              <a:t>EUROZONE</a:t>
            </a:r>
            <a:r>
              <a:rPr kumimoji="0" lang="mk-MK" sz="12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41,11%</a:t>
            </a:r>
            <a:endParaRPr kumimoji="0" lang="en-US" sz="1200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ea typeface="+mn-ea"/>
              <a:cs typeface="+mn-cs"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" dirty="0">
                <a:solidFill>
                  <a:schemeClr val="bg1"/>
                </a:solidFill>
              </a:rPr>
              <a:t>Source</a:t>
            </a:r>
            <a:r>
              <a:rPr lang="en-US" sz="1200" dirty="0">
                <a:solidFill>
                  <a:schemeClr val="bg1"/>
                </a:solidFill>
              </a:rPr>
              <a:t>: NBRM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" dirty="0">
                <a:solidFill>
                  <a:schemeClr val="bg1"/>
                </a:solidFill>
              </a:rPr>
              <a:t>REPORT ON RISKS IN THE BANKING SYSTEM OF THE REPUBLIC OF MACEDONIA</a:t>
            </a:r>
            <a:r>
              <a:rPr lang="mk-MK" sz="1200" dirty="0">
                <a:solidFill>
                  <a:schemeClr val="bg1"/>
                </a:solidFill>
              </a:rPr>
              <a:t>, </a:t>
            </a:r>
            <a:endParaRPr lang="en-GB" sz="1200" dirty="0">
              <a:solidFill>
                <a:schemeClr val="bg1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" dirty="0">
                <a:solidFill>
                  <a:schemeClr val="bg1"/>
                </a:solidFill>
              </a:rPr>
              <a:t>Indicators on the</a:t>
            </a:r>
            <a:r>
              <a:rPr lang="mk-MK" sz="1200" dirty="0">
                <a:solidFill>
                  <a:schemeClr val="bg1"/>
                </a:solidFill>
              </a:rPr>
              <a:t> </a:t>
            </a:r>
            <a:r>
              <a:rPr lang="en-GB" sz="1200" dirty="0">
                <a:solidFill>
                  <a:schemeClr val="bg1"/>
                </a:solidFill>
              </a:rPr>
              <a:t>banking system, annex 5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" b="0" i="0" u="none" strike="noStrike" dirty="0">
                <a:solidFill>
                  <a:schemeClr val="bg1"/>
                </a:solidFill>
                <a:effectLst/>
              </a:rPr>
              <a:t>European Central Bank</a:t>
            </a:r>
            <a:r>
              <a:rPr lang="ru-RU" sz="1200" b="1" dirty="0">
                <a:solidFill>
                  <a:schemeClr val="bg1"/>
                </a:solidFill>
              </a:rPr>
              <a:t>│</a:t>
            </a:r>
            <a:r>
              <a:rPr lang="en-GB" sz="1200" b="0" i="0" u="none" strike="noStrike" dirty="0">
                <a:solidFill>
                  <a:schemeClr val="bg1"/>
                </a:solidFill>
                <a:effectLst/>
              </a:rPr>
              <a:t>Banking supervision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endParaRPr lang="en-GB" sz="1200" i="1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i="1" dirty="0">
                <a:solidFill>
                  <a:schemeClr val="bg1"/>
                </a:solidFill>
              </a:rPr>
              <a:t>https://www.bankingsupervision.europa.eu/home/html/index.en.html</a:t>
            </a:r>
            <a:endParaRPr kumimoji="0" lang="mk-MK" sz="120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E632287D-17E2-74EC-CBDF-7D3A95CE0945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ED9E69CF-237F-CAB6-74E4-9B72F59E1608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A88640A-48F3-99A6-8229-E0C142A12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Loans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B459F6-FA60-9DAF-F9D9-CF5BA3AC89AB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b="1" dirty="0">
                <a:solidFill>
                  <a:srgbClr val="002060"/>
                </a:solidFill>
              </a:rPr>
              <a:t>2Q 2023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7526D18-ED21-029B-02CF-D26D2271B2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4380783"/>
              </p:ext>
            </p:extLst>
          </p:nvPr>
        </p:nvGraphicFramePr>
        <p:xfrm>
          <a:off x="225840" y="921057"/>
          <a:ext cx="576414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D70D28E-96EB-4C89-C578-932D5465B0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7896933"/>
              </p:ext>
            </p:extLst>
          </p:nvPr>
        </p:nvGraphicFramePr>
        <p:xfrm>
          <a:off x="6599583" y="3664257"/>
          <a:ext cx="50226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36893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5238741" y="3844900"/>
            <a:ext cx="6662908" cy="2390560"/>
          </a:xfrm>
          <a:prstGeom prst="roundRect">
            <a:avLst>
              <a:gd name="adj" fmla="val 20745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numCol="2" anchor="ctr">
            <a:normAutofit/>
          </a:bodyPr>
          <a:lstStyle/>
          <a:p>
            <a:pPr algn="just" fontAlgn="t">
              <a:lnSpc>
                <a:spcPct val="100000"/>
              </a:lnSpc>
              <a:spcBef>
                <a:spcPts val="0"/>
              </a:spcBef>
            </a:pPr>
            <a:endParaRPr lang="en-GB" sz="1200" dirty="0">
              <a:solidFill>
                <a:srgbClr val="002060"/>
              </a:solidFill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GB" sz="1200" dirty="0">
                <a:solidFill>
                  <a:srgbClr val="002060"/>
                </a:solidFill>
              </a:rPr>
              <a:t>In the structure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 of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liabilities, the </a:t>
            </a:r>
            <a:r>
              <a:rPr lang="en-US" sz="1200" dirty="0">
                <a:solidFill>
                  <a:srgbClr val="002060"/>
                </a:solidFill>
              </a:rPr>
              <a:t>deposits amount </a:t>
            </a:r>
            <a:r>
              <a:rPr lang="en-GB" sz="1200" dirty="0">
                <a:solidFill>
                  <a:srgbClr val="002060"/>
                </a:solidFill>
              </a:rPr>
              <a:t>509.826 Mio. DEN </a:t>
            </a:r>
            <a:r>
              <a:rPr lang="en-US" sz="1200" dirty="0">
                <a:solidFill>
                  <a:srgbClr val="002060"/>
                </a:solidFill>
              </a:rPr>
              <a:t>are dominant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 that participate by</a:t>
            </a:r>
            <a:r>
              <a:rPr lang="ru-RU" sz="1200" dirty="0">
                <a:solidFill>
                  <a:srgbClr val="002060"/>
                </a:solidFill>
              </a:rPr>
              <a:t> 7</a:t>
            </a:r>
            <a:r>
              <a:rPr lang="en-GB" sz="1200" dirty="0">
                <a:solidFill>
                  <a:srgbClr val="002060"/>
                </a:solidFill>
              </a:rPr>
              <a:t>3</a:t>
            </a:r>
            <a:r>
              <a:rPr lang="ru-RU" sz="1200" dirty="0">
                <a:solidFill>
                  <a:srgbClr val="002060"/>
                </a:solidFill>
              </a:rPr>
              <a:t>%</a:t>
            </a:r>
            <a:r>
              <a:rPr lang="en-GB" sz="1200" dirty="0">
                <a:solidFill>
                  <a:srgbClr val="002060"/>
                </a:solidFill>
              </a:rPr>
              <a:t>, regarding previous year are </a:t>
            </a:r>
            <a:r>
              <a:rPr lang="en-US" sz="1200" dirty="0">
                <a:solidFill>
                  <a:srgbClr val="002060"/>
                </a:solidFill>
              </a:rPr>
              <a:t>increased by 11.9</a:t>
            </a:r>
            <a:r>
              <a:rPr lang="en-GB" sz="1200" dirty="0">
                <a:solidFill>
                  <a:srgbClr val="002060"/>
                </a:solidFill>
              </a:rPr>
              <a:t>% or 4.0</a:t>
            </a:r>
            <a:r>
              <a:rPr lang="ru-RU" sz="1200" dirty="0">
                <a:solidFill>
                  <a:srgbClr val="002060"/>
                </a:solidFill>
              </a:rPr>
              <a:t>% </a:t>
            </a:r>
            <a:r>
              <a:rPr lang="en-US" sz="1200" i="0" u="none" strike="noStrike" dirty="0">
                <a:solidFill>
                  <a:srgbClr val="002060"/>
                </a:solidFill>
                <a:effectLst/>
              </a:rPr>
              <a:t>quarterly</a:t>
            </a:r>
            <a:endParaRPr lang="en-GB" sz="1200" dirty="0">
              <a:solidFill>
                <a:srgbClr val="002060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ru-RU" sz="1200" dirty="0">
              <a:solidFill>
                <a:srgbClr val="002060"/>
              </a:solidFill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GB" sz="1200" dirty="0">
                <a:solidFill>
                  <a:srgbClr val="002060"/>
                </a:solidFill>
                <a:ea typeface="+mj-ea"/>
                <a:cs typeface="Arial" pitchFamily="34" charset="0"/>
              </a:rPr>
              <a:t>Capital</a:t>
            </a: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Arial" pitchFamily="34" charset="0"/>
              </a:rPr>
              <a:t> &amp; reserves amount </a:t>
            </a:r>
            <a:r>
              <a:rPr lang="en-GB" sz="1200" dirty="0">
                <a:solidFill>
                  <a:srgbClr val="002060"/>
                </a:solidFill>
              </a:rPr>
              <a:t>89.731 Mio. DEN., </a:t>
            </a: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Arial" pitchFamily="34" charset="0"/>
              </a:rPr>
              <a:t>participate with 13</a:t>
            </a:r>
            <a:r>
              <a:rPr lang="ru-RU" sz="1200" dirty="0">
                <a:solidFill>
                  <a:srgbClr val="002060"/>
                </a:solidFill>
              </a:rPr>
              <a:t>%</a:t>
            </a:r>
            <a:r>
              <a:rPr lang="en-GB" sz="1200" dirty="0">
                <a:solidFill>
                  <a:srgbClr val="002060"/>
                </a:solidFill>
              </a:rPr>
              <a:t>, </a:t>
            </a:r>
            <a:r>
              <a:rPr lang="en-US" sz="1200" dirty="0">
                <a:solidFill>
                  <a:srgbClr val="002060"/>
                </a:solidFill>
              </a:rPr>
              <a:t>increased by 12.6</a:t>
            </a:r>
            <a:r>
              <a:rPr lang="ru-RU" sz="1200" dirty="0">
                <a:solidFill>
                  <a:srgbClr val="002060"/>
                </a:solidFill>
              </a:rPr>
              <a:t>%</a:t>
            </a:r>
            <a:r>
              <a:rPr lang="en-GB" sz="1200" dirty="0">
                <a:solidFill>
                  <a:srgbClr val="002060"/>
                </a:solidFill>
              </a:rPr>
              <a:t> </a:t>
            </a:r>
            <a:r>
              <a:rPr lang="en-US" sz="1200" dirty="0">
                <a:solidFill>
                  <a:srgbClr val="002060"/>
                </a:solidFill>
              </a:rPr>
              <a:t>annual, or 2.0</a:t>
            </a:r>
            <a:r>
              <a:rPr lang="ru-RU" sz="1200" dirty="0">
                <a:solidFill>
                  <a:srgbClr val="002060"/>
                </a:solidFill>
              </a:rPr>
              <a:t>%</a:t>
            </a:r>
            <a:r>
              <a:rPr lang="en-US" sz="1200" dirty="0">
                <a:solidFill>
                  <a:srgbClr val="002060"/>
                </a:solidFill>
              </a:rPr>
              <a:t> quarterly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ru-RU" sz="1200" dirty="0">
              <a:solidFill>
                <a:srgbClr val="002060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en-GB" sz="1200" dirty="0">
              <a:solidFill>
                <a:srgbClr val="002060"/>
              </a:solidFill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rgbClr val="002060"/>
                </a:solidFill>
              </a:rPr>
              <a:t>Capital adequacy ratio  is</a:t>
            </a:r>
            <a:r>
              <a:rPr lang="ru-RU" sz="1200" dirty="0">
                <a:solidFill>
                  <a:srgbClr val="002060"/>
                </a:solidFill>
              </a:rPr>
              <a:t> 1</a:t>
            </a:r>
            <a:r>
              <a:rPr lang="en-GB" sz="1200" dirty="0">
                <a:solidFill>
                  <a:srgbClr val="002060"/>
                </a:solidFill>
              </a:rPr>
              <a:t>8.18</a:t>
            </a:r>
            <a:r>
              <a:rPr lang="ru-RU" sz="1200" dirty="0">
                <a:solidFill>
                  <a:srgbClr val="002060"/>
                </a:solidFill>
              </a:rPr>
              <a:t>% </a:t>
            </a:r>
            <a:r>
              <a:rPr lang="en-GB" sz="1200" dirty="0">
                <a:solidFill>
                  <a:srgbClr val="002060"/>
                </a:solidFill>
              </a:rPr>
              <a:t> and regarding previous year is </a:t>
            </a:r>
            <a:r>
              <a:rPr lang="en-US" sz="1200" dirty="0">
                <a:solidFill>
                  <a:srgbClr val="002060"/>
                </a:solidFill>
              </a:rPr>
              <a:t>increased by  </a:t>
            </a:r>
            <a:r>
              <a:rPr lang="ru-RU" sz="1200" dirty="0">
                <a:solidFill>
                  <a:srgbClr val="002060"/>
                </a:solidFill>
              </a:rPr>
              <a:t>0,</a:t>
            </a:r>
            <a:r>
              <a:rPr lang="en-GB" sz="1200" dirty="0">
                <a:solidFill>
                  <a:srgbClr val="002060"/>
                </a:solidFill>
              </a:rPr>
              <a:t>88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pp annual, or 0.14% </a:t>
            </a:r>
            <a:r>
              <a:rPr lang="en-US" sz="1200" dirty="0">
                <a:solidFill>
                  <a:srgbClr val="002060"/>
                </a:solidFill>
              </a:rPr>
              <a:t>quarterly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and likewise indicates on the capacity and coverage of the risks from Banks activity as well as stabile level on Banking sector solvency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endParaRPr lang="en-GB" sz="1200" dirty="0">
              <a:solidFill>
                <a:srgbClr val="002060"/>
              </a:solidFill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endParaRPr lang="en-GB" sz="800" dirty="0">
              <a:solidFill>
                <a:srgbClr val="002060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800" b="1" dirty="0">
                <a:solidFill>
                  <a:srgbClr val="002060"/>
                </a:solidFill>
              </a:rPr>
              <a:t>	Source</a:t>
            </a:r>
            <a:r>
              <a:rPr lang="en-US" sz="800" b="1" dirty="0">
                <a:solidFill>
                  <a:srgbClr val="002060"/>
                </a:solidFill>
              </a:rPr>
              <a:t>:</a:t>
            </a:r>
            <a:r>
              <a:rPr lang="en-GB" sz="800" b="1" dirty="0">
                <a:solidFill>
                  <a:srgbClr val="002060"/>
                </a:solidFill>
              </a:rPr>
              <a:t> NBRM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800" b="1" dirty="0">
                <a:solidFill>
                  <a:srgbClr val="002060"/>
                </a:solidFill>
              </a:rPr>
              <a:t>	REPORT ON RISKS IN THE BANKING SYSTEM OF THE 	REPUBLIC OF MACEDONIA </a:t>
            </a:r>
            <a:r>
              <a:rPr lang="mk-MK" sz="800" b="1" dirty="0">
                <a:solidFill>
                  <a:srgbClr val="002060"/>
                </a:solidFill>
              </a:rPr>
              <a:t> </a:t>
            </a:r>
            <a:endParaRPr lang="en-GB" sz="800" b="1" dirty="0">
              <a:solidFill>
                <a:srgbClr val="002060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800" b="1" dirty="0">
                <a:solidFill>
                  <a:srgbClr val="002060"/>
                </a:solidFill>
              </a:rPr>
              <a:t>	Indicators on the</a:t>
            </a:r>
            <a:r>
              <a:rPr lang="mk-MK" sz="800" b="1" dirty="0">
                <a:solidFill>
                  <a:srgbClr val="002060"/>
                </a:solidFill>
              </a:rPr>
              <a:t> </a:t>
            </a:r>
            <a:r>
              <a:rPr lang="en-GB" sz="800" b="1" dirty="0">
                <a:solidFill>
                  <a:srgbClr val="002060"/>
                </a:solidFill>
              </a:rPr>
              <a:t>banking system </a:t>
            </a:r>
            <a:endParaRPr lang="en-GB" sz="1200" dirty="0">
              <a:solidFill>
                <a:srgbClr val="002060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4EC46BD-C29B-DA76-7C6D-89BED187C0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402774"/>
              </p:ext>
            </p:extLst>
          </p:nvPr>
        </p:nvGraphicFramePr>
        <p:xfrm>
          <a:off x="290351" y="900857"/>
          <a:ext cx="7010103" cy="1925709"/>
        </p:xfrm>
        <a:graphic>
          <a:graphicData uri="http://schemas.openxmlformats.org/drawingml/2006/table">
            <a:tbl>
              <a:tblPr/>
              <a:tblGrid>
                <a:gridCol w="1317644">
                  <a:extLst>
                    <a:ext uri="{9D8B030D-6E8A-4147-A177-3AD203B41FA5}">
                      <a16:colId xmlns:a16="http://schemas.microsoft.com/office/drawing/2014/main" val="2371310569"/>
                    </a:ext>
                  </a:extLst>
                </a:gridCol>
                <a:gridCol w="705056">
                  <a:extLst>
                    <a:ext uri="{9D8B030D-6E8A-4147-A177-3AD203B41FA5}">
                      <a16:colId xmlns:a16="http://schemas.microsoft.com/office/drawing/2014/main" val="1970483407"/>
                    </a:ext>
                  </a:extLst>
                </a:gridCol>
                <a:gridCol w="705056">
                  <a:extLst>
                    <a:ext uri="{9D8B030D-6E8A-4147-A177-3AD203B41FA5}">
                      <a16:colId xmlns:a16="http://schemas.microsoft.com/office/drawing/2014/main" val="1551145318"/>
                    </a:ext>
                  </a:extLst>
                </a:gridCol>
                <a:gridCol w="705056">
                  <a:extLst>
                    <a:ext uri="{9D8B030D-6E8A-4147-A177-3AD203B41FA5}">
                      <a16:colId xmlns:a16="http://schemas.microsoft.com/office/drawing/2014/main" val="1757271263"/>
                    </a:ext>
                  </a:extLst>
                </a:gridCol>
                <a:gridCol w="705056">
                  <a:extLst>
                    <a:ext uri="{9D8B030D-6E8A-4147-A177-3AD203B41FA5}">
                      <a16:colId xmlns:a16="http://schemas.microsoft.com/office/drawing/2014/main" val="3876938482"/>
                    </a:ext>
                  </a:extLst>
                </a:gridCol>
                <a:gridCol w="705056">
                  <a:extLst>
                    <a:ext uri="{9D8B030D-6E8A-4147-A177-3AD203B41FA5}">
                      <a16:colId xmlns:a16="http://schemas.microsoft.com/office/drawing/2014/main" val="1313843904"/>
                    </a:ext>
                  </a:extLst>
                </a:gridCol>
                <a:gridCol w="312073">
                  <a:extLst>
                    <a:ext uri="{9D8B030D-6E8A-4147-A177-3AD203B41FA5}">
                      <a16:colId xmlns:a16="http://schemas.microsoft.com/office/drawing/2014/main" val="3207654719"/>
                    </a:ext>
                  </a:extLst>
                </a:gridCol>
                <a:gridCol w="927553">
                  <a:extLst>
                    <a:ext uri="{9D8B030D-6E8A-4147-A177-3AD203B41FA5}">
                      <a16:colId xmlns:a16="http://schemas.microsoft.com/office/drawing/2014/main" val="1288476619"/>
                    </a:ext>
                  </a:extLst>
                </a:gridCol>
                <a:gridCol w="927553">
                  <a:extLst>
                    <a:ext uri="{9D8B030D-6E8A-4147-A177-3AD203B41FA5}">
                      <a16:colId xmlns:a16="http://schemas.microsoft.com/office/drawing/2014/main" val="2443439902"/>
                    </a:ext>
                  </a:extLst>
                </a:gridCol>
              </a:tblGrid>
              <a:tr h="54391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dirty="0">
                          <a:solidFill>
                            <a:srgbClr val="002060"/>
                          </a:solidFill>
                          <a:effectLst/>
                        </a:rPr>
                        <a:t>Liability's structure</a:t>
                      </a:r>
                      <a:endParaRPr lang="en-US" sz="8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 fontAlgn="ctr"/>
                      <a:endParaRPr lang="mk-MK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9/2022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annual 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681012"/>
                  </a:ext>
                </a:extLst>
              </a:tr>
              <a:tr h="42193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Deposits'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643,906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657,256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684,255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675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89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699,060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8.6%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252192"/>
                  </a:ext>
                </a:extLst>
              </a:tr>
              <a:tr h="319951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Capital &amp; reserves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404,440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411,696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422,522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419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430,213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6.4%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224086"/>
                  </a:ext>
                </a:extLst>
              </a:tr>
              <a:tr h="31995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Other liabilities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455,635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469,603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493,955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490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509,826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11.9%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667135"/>
                  </a:ext>
                </a:extLst>
              </a:tr>
              <a:tr h="319951"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mk-MK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79,655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82,731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84,361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87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89,731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158813"/>
                  </a:ext>
                </a:extLst>
              </a:tr>
            </a:tbl>
          </a:graphicData>
        </a:graphic>
      </p:graphicFrame>
      <p:sp>
        <p:nvSpPr>
          <p:cNvPr id="19" name="object 8">
            <a:extLst>
              <a:ext uri="{FF2B5EF4-FFF2-40B4-BE49-F238E27FC236}">
                <a16:creationId xmlns:a16="http://schemas.microsoft.com/office/drawing/2014/main" id="{0C4D0599-CEE9-5E87-D97F-A52A22A29460}"/>
              </a:ext>
            </a:extLst>
          </p:cNvPr>
          <p:cNvSpPr/>
          <p:nvPr/>
        </p:nvSpPr>
        <p:spPr>
          <a:xfrm>
            <a:off x="11237843" y="78298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715D85-624E-8F0B-994A-DC288FC69245}"/>
              </a:ext>
            </a:extLst>
          </p:cNvPr>
          <p:cNvSpPr txBox="1"/>
          <p:nvPr/>
        </p:nvSpPr>
        <p:spPr>
          <a:xfrm>
            <a:off x="262597" y="2943200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</a:rPr>
              <a:t>in millions of </a:t>
            </a:r>
            <a:r>
              <a:rPr lang="en-GB" sz="1000" dirty="0">
                <a:solidFill>
                  <a:srgbClr val="002060"/>
                </a:solidFill>
              </a:rPr>
              <a:t>denars</a:t>
            </a:r>
            <a:endParaRPr lang="en-US" sz="1000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E631A3BC-FCCF-7F0B-5DEF-31B90D35017B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C00697B-99CD-F4A4-32F7-361006FAB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Liability’s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FBA31E-0F8F-D2F4-8EB5-F7AA8184DF97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b="1" dirty="0">
                <a:solidFill>
                  <a:srgbClr val="002060"/>
                </a:solidFill>
              </a:rPr>
              <a:t>2Q 2023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72E3501-FFDC-9030-CC2E-B72F763992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1715736"/>
              </p:ext>
            </p:extLst>
          </p:nvPr>
        </p:nvGraphicFramePr>
        <p:xfrm>
          <a:off x="290351" y="366858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2BE6F82-7ACB-0037-269F-1218AFFB43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6327987"/>
              </p:ext>
            </p:extLst>
          </p:nvPr>
        </p:nvGraphicFramePr>
        <p:xfrm>
          <a:off x="7357403" y="82338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78354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7500730" y="956319"/>
            <a:ext cx="4428672" cy="1804351"/>
          </a:xfrm>
          <a:prstGeom prst="roundRect">
            <a:avLst>
              <a:gd name="adj" fmla="val 20745"/>
            </a:avLst>
          </a:prstGeom>
          <a:solidFill>
            <a:schemeClr val="accent1"/>
          </a:solidFill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wrap="none" numCol="2" anchor="ctr">
            <a:noAutofit/>
          </a:bodyPr>
          <a:lstStyle/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ru-RU" sz="1100" dirty="0">
              <a:solidFill>
                <a:schemeClr val="bg1"/>
              </a:solidFill>
            </a:endParaRP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100" dirty="0">
                <a:solidFill>
                  <a:schemeClr val="bg1"/>
                </a:solidFill>
              </a:rPr>
              <a:t>Deposits from </a:t>
            </a:r>
            <a:r>
              <a:rPr lang="en-US" sz="1100" dirty="0">
                <a:solidFill>
                  <a:schemeClr val="bg1"/>
                </a:solidFill>
              </a:rPr>
              <a:t>h</a:t>
            </a:r>
            <a:r>
              <a:rPr lang="en-US" sz="1100" i="0" u="none" strike="noStrike" baseline="0" dirty="0">
                <a:solidFill>
                  <a:schemeClr val="bg1"/>
                </a:solidFill>
              </a:rPr>
              <a:t>ouseholds participate with </a:t>
            </a:r>
            <a:r>
              <a:rPr lang="ru-RU" sz="1100" dirty="0">
                <a:solidFill>
                  <a:schemeClr val="bg1"/>
                </a:solidFill>
              </a:rPr>
              <a:t>6</a:t>
            </a:r>
            <a:r>
              <a:rPr lang="en-GB" sz="1100" dirty="0">
                <a:solidFill>
                  <a:schemeClr val="bg1"/>
                </a:solidFill>
              </a:rPr>
              <a:t>8</a:t>
            </a:r>
            <a:r>
              <a:rPr lang="ru-RU" sz="1100" dirty="0">
                <a:solidFill>
                  <a:schemeClr val="bg1"/>
                </a:solidFill>
              </a:rPr>
              <a:t>%, </a:t>
            </a:r>
            <a:r>
              <a:rPr lang="en-US" sz="1100" dirty="0">
                <a:solidFill>
                  <a:schemeClr val="bg1"/>
                </a:solidFill>
              </a:rPr>
              <a:t>increased by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9.1</a:t>
            </a:r>
            <a:r>
              <a:rPr lang="mk-MK" sz="1100" dirty="0">
                <a:solidFill>
                  <a:schemeClr val="bg1"/>
                </a:solidFill>
              </a:rPr>
              <a:t>%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annual and 2.5%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US" sz="1100" i="0" u="none" strike="noStrike" dirty="0">
                <a:solidFill>
                  <a:schemeClr val="bg1"/>
                </a:solidFill>
                <a:effectLst/>
                <a:latin typeface="+mn-lt"/>
              </a:rPr>
              <a:t>quarterly</a:t>
            </a:r>
            <a:endParaRPr lang="en-GB" sz="11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ru-RU" sz="1100" dirty="0">
              <a:solidFill>
                <a:schemeClr val="bg1"/>
              </a:solidFill>
            </a:endParaRP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GB" sz="1100" u="none" strike="noStrike" dirty="0">
              <a:solidFill>
                <a:schemeClr val="bg1"/>
              </a:solidFill>
              <a:effectLst/>
            </a:endParaRP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GB" sz="1100" dirty="0">
              <a:solidFill>
                <a:schemeClr val="bg1"/>
              </a:solidFill>
            </a:endParaRP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100" u="none" strike="noStrike" dirty="0">
                <a:solidFill>
                  <a:schemeClr val="bg1"/>
                </a:solidFill>
                <a:effectLst/>
              </a:rPr>
              <a:t>Nonfinancial corporations</a:t>
            </a:r>
            <a:r>
              <a:rPr lang="en-GB" sz="1100" dirty="0">
                <a:solidFill>
                  <a:schemeClr val="bg1"/>
                </a:solidFill>
              </a:rPr>
              <a:t> participate with </a:t>
            </a:r>
            <a:r>
              <a:rPr lang="mk-MK" sz="1100" dirty="0">
                <a:solidFill>
                  <a:schemeClr val="bg1"/>
                </a:solidFill>
              </a:rPr>
              <a:t>28%, </a:t>
            </a:r>
            <a:r>
              <a:rPr lang="en-US" sz="1100" dirty="0">
                <a:solidFill>
                  <a:schemeClr val="bg1"/>
                </a:solidFill>
              </a:rPr>
              <a:t>increased  by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18.2</a:t>
            </a:r>
            <a:r>
              <a:rPr lang="mk-MK" sz="1100" dirty="0">
                <a:solidFill>
                  <a:schemeClr val="bg1"/>
                </a:solidFill>
              </a:rPr>
              <a:t>%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annual 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and  8.1% </a:t>
            </a:r>
            <a:r>
              <a:rPr lang="en-US" sz="1100" i="0" u="none" strike="noStrike" dirty="0">
                <a:solidFill>
                  <a:schemeClr val="bg1"/>
                </a:solidFill>
                <a:effectLst/>
                <a:latin typeface="+mn-lt"/>
              </a:rPr>
              <a:t>quarterly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AE7160CF-0E47-F20C-F5ED-90097421E1D9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9692B6-BE7A-79E1-121D-C92B0AB5BCE6}"/>
              </a:ext>
            </a:extLst>
          </p:cNvPr>
          <p:cNvSpPr txBox="1"/>
          <p:nvPr/>
        </p:nvSpPr>
        <p:spPr>
          <a:xfrm flipH="1">
            <a:off x="8939585" y="5388733"/>
            <a:ext cx="154274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en-GB" sz="1400" baseline="0" dirty="0">
                <a:solidFill>
                  <a:srgbClr val="002060"/>
                </a:solidFill>
              </a:rPr>
              <a:t>H</a:t>
            </a:r>
            <a:r>
              <a:rPr lang="en-US" sz="1400" i="0" u="none" strike="noStrike" baseline="0" dirty="0">
                <a:solidFill>
                  <a:srgbClr val="002060"/>
                </a:solidFill>
              </a:rPr>
              <a:t>ousehold's</a:t>
            </a:r>
            <a:r>
              <a:rPr lang="mk-MK" sz="1400" i="0" u="none" strike="noStrike" dirty="0">
                <a:solidFill>
                  <a:srgbClr val="002060"/>
                </a:solidFill>
                <a:effectLst/>
                <a:latin typeface="+mn-lt"/>
              </a:rPr>
              <a:t> </a:t>
            </a:r>
            <a:endParaRPr lang="en-GB" sz="1400" i="0" u="none" strike="noStrike" dirty="0">
              <a:solidFill>
                <a:srgbClr val="002060"/>
              </a:solidFill>
              <a:effectLst/>
              <a:latin typeface="+mn-lt"/>
            </a:endParaRPr>
          </a:p>
          <a:p>
            <a:pPr fontAlgn="ctr"/>
            <a:r>
              <a:rPr lang="en-US" sz="1400" b="1" dirty="0">
                <a:solidFill>
                  <a:srgbClr val="002060"/>
                </a:solidFill>
              </a:rPr>
              <a:t>annual</a:t>
            </a:r>
            <a:r>
              <a:rPr lang="mk-MK" sz="1400" b="1" dirty="0">
                <a:solidFill>
                  <a:srgbClr val="002060"/>
                </a:solidFill>
              </a:rPr>
              <a:t> </a:t>
            </a:r>
            <a:r>
              <a:rPr lang="en-GB" sz="1400" b="1" dirty="0">
                <a:solidFill>
                  <a:srgbClr val="002060"/>
                </a:solidFill>
              </a:rPr>
              <a:t>9.1 </a:t>
            </a:r>
            <a:r>
              <a:rPr lang="en-US" sz="1400" b="1" i="0" u="none" strike="noStrike" dirty="0">
                <a:solidFill>
                  <a:srgbClr val="002060"/>
                </a:solidFill>
                <a:effectLst/>
                <a:latin typeface="+mn-lt"/>
              </a:rPr>
              <a:t>%</a:t>
            </a:r>
            <a:endParaRPr lang="mk-MK" sz="1400" b="1" i="0" u="none" strike="noStrike" dirty="0">
              <a:solidFill>
                <a:srgbClr val="002060"/>
              </a:solidFill>
              <a:effectLst/>
              <a:latin typeface="+mn-lt"/>
            </a:endParaRPr>
          </a:p>
          <a:p>
            <a:pPr algn="ctr" fontAlgn="ctr"/>
            <a:endParaRPr lang="en-US" sz="1800" b="1" i="0" u="none" strike="noStrike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D78D87-78A2-8386-B77F-212F10398B78}"/>
              </a:ext>
            </a:extLst>
          </p:cNvPr>
          <p:cNvSpPr txBox="1"/>
          <p:nvPr/>
        </p:nvSpPr>
        <p:spPr>
          <a:xfrm>
            <a:off x="7878204" y="6075409"/>
            <a:ext cx="17795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en-GB" sz="1400" i="0" u="none" strike="noStrike" dirty="0">
                <a:solidFill>
                  <a:srgbClr val="002060"/>
                </a:solidFill>
                <a:effectLst/>
                <a:latin typeface="+mn-lt"/>
              </a:rPr>
              <a:t>Total deposits</a:t>
            </a:r>
            <a:r>
              <a:rPr lang="mk-MK" sz="1400" i="0" u="none" strike="noStrike" dirty="0">
                <a:solidFill>
                  <a:srgbClr val="002060"/>
                </a:solidFill>
                <a:effectLst/>
                <a:latin typeface="+mn-lt"/>
              </a:rPr>
              <a:t> </a:t>
            </a:r>
            <a:endParaRPr lang="en-GB" sz="1400" i="0" u="none" strike="noStrike" dirty="0">
              <a:solidFill>
                <a:srgbClr val="002060"/>
              </a:solidFill>
              <a:effectLst/>
              <a:latin typeface="+mn-lt"/>
            </a:endParaRPr>
          </a:p>
          <a:p>
            <a:pPr fontAlgn="ctr"/>
            <a:r>
              <a:rPr lang="en-US" sz="1400" b="1" dirty="0">
                <a:solidFill>
                  <a:srgbClr val="002060"/>
                </a:solidFill>
              </a:rPr>
              <a:t>annual</a:t>
            </a:r>
            <a:r>
              <a:rPr lang="mk-MK" sz="1400" b="1" dirty="0">
                <a:solidFill>
                  <a:srgbClr val="002060"/>
                </a:solidFill>
              </a:rPr>
              <a:t> </a:t>
            </a:r>
            <a:r>
              <a:rPr lang="en-GB" sz="1400" b="1" dirty="0">
                <a:solidFill>
                  <a:srgbClr val="002060"/>
                </a:solidFill>
              </a:rPr>
              <a:t>11.9</a:t>
            </a:r>
            <a:r>
              <a:rPr lang="en-US" sz="1400" b="1" dirty="0">
                <a:solidFill>
                  <a:srgbClr val="002060"/>
                </a:solidFill>
              </a:rPr>
              <a:t> </a:t>
            </a:r>
            <a:r>
              <a:rPr lang="en-US" sz="1400" b="1" i="0" u="none" strike="noStrike" dirty="0">
                <a:solidFill>
                  <a:srgbClr val="002060"/>
                </a:solidFill>
                <a:effectLst/>
                <a:latin typeface="+mn-lt"/>
              </a:rPr>
              <a:t>%</a:t>
            </a:r>
          </a:p>
        </p:txBody>
      </p:sp>
      <p:pic>
        <p:nvPicPr>
          <p:cNvPr id="13" name="Picture 12" descr="Shape, arrow&#10;&#10;Description automatically generated">
            <a:extLst>
              <a:ext uri="{FF2B5EF4-FFF2-40B4-BE49-F238E27FC236}">
                <a16:creationId xmlns:a16="http://schemas.microsoft.com/office/drawing/2014/main" id="{D4EF0D94-B175-6424-E7A2-73DE5D3AE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0357">
            <a:off x="10217125" y="5280340"/>
            <a:ext cx="1436062" cy="1376098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D9380E86-1114-72BB-0849-E290F11D4481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2185B45-8BEB-DE20-3D2D-5184B6ECAF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124643"/>
              </p:ext>
            </p:extLst>
          </p:nvPr>
        </p:nvGraphicFramePr>
        <p:xfrm>
          <a:off x="364409" y="6058498"/>
          <a:ext cx="6971026" cy="5232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45536">
                  <a:extLst>
                    <a:ext uri="{9D8B030D-6E8A-4147-A177-3AD203B41FA5}">
                      <a16:colId xmlns:a16="http://schemas.microsoft.com/office/drawing/2014/main" val="398880172"/>
                    </a:ext>
                  </a:extLst>
                </a:gridCol>
                <a:gridCol w="585098">
                  <a:extLst>
                    <a:ext uri="{9D8B030D-6E8A-4147-A177-3AD203B41FA5}">
                      <a16:colId xmlns:a16="http://schemas.microsoft.com/office/drawing/2014/main" val="1968729584"/>
                    </a:ext>
                  </a:extLst>
                </a:gridCol>
                <a:gridCol w="585098">
                  <a:extLst>
                    <a:ext uri="{9D8B030D-6E8A-4147-A177-3AD203B41FA5}">
                      <a16:colId xmlns:a16="http://schemas.microsoft.com/office/drawing/2014/main" val="2477614370"/>
                    </a:ext>
                  </a:extLst>
                </a:gridCol>
                <a:gridCol w="585098">
                  <a:extLst>
                    <a:ext uri="{9D8B030D-6E8A-4147-A177-3AD203B41FA5}">
                      <a16:colId xmlns:a16="http://schemas.microsoft.com/office/drawing/2014/main" val="1678299941"/>
                    </a:ext>
                  </a:extLst>
                </a:gridCol>
                <a:gridCol w="585098">
                  <a:extLst>
                    <a:ext uri="{9D8B030D-6E8A-4147-A177-3AD203B41FA5}">
                      <a16:colId xmlns:a16="http://schemas.microsoft.com/office/drawing/2014/main" val="2367147927"/>
                    </a:ext>
                  </a:extLst>
                </a:gridCol>
                <a:gridCol w="585098">
                  <a:extLst>
                    <a:ext uri="{9D8B030D-6E8A-4147-A177-3AD203B41FA5}">
                      <a16:colId xmlns:a16="http://schemas.microsoft.com/office/drawing/2014/main" val="2409720835"/>
                    </a:ext>
                  </a:extLst>
                </a:gridCol>
              </a:tblGrid>
              <a:tr h="52322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INTEREST RATES ON TOTAL RECEIVED DEPOSITS </a:t>
                      </a:r>
                    </a:p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(Denar and foreign currency)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0.67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0,70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0,86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1,11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1,40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574372"/>
                  </a:ext>
                </a:extLst>
              </a:tr>
            </a:tbl>
          </a:graphicData>
        </a:graphic>
      </p:graphicFrame>
      <p:graphicFrame>
        <p:nvGraphicFramePr>
          <p:cNvPr id="12" name="Content Placeholder 6">
            <a:extLst>
              <a:ext uri="{FF2B5EF4-FFF2-40B4-BE49-F238E27FC236}">
                <a16:creationId xmlns:a16="http://schemas.microsoft.com/office/drawing/2014/main" id="{6D9C24A7-28C7-8F7A-DACD-663C5DD50B4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09910306"/>
              </p:ext>
            </p:extLst>
          </p:nvPr>
        </p:nvGraphicFramePr>
        <p:xfrm>
          <a:off x="364409" y="5766951"/>
          <a:ext cx="6921441" cy="2915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6301">
                  <a:extLst>
                    <a:ext uri="{9D8B030D-6E8A-4147-A177-3AD203B41FA5}">
                      <a16:colId xmlns:a16="http://schemas.microsoft.com/office/drawing/2014/main" val="3282298711"/>
                    </a:ext>
                  </a:extLst>
                </a:gridCol>
                <a:gridCol w="577028">
                  <a:extLst>
                    <a:ext uri="{9D8B030D-6E8A-4147-A177-3AD203B41FA5}">
                      <a16:colId xmlns:a16="http://schemas.microsoft.com/office/drawing/2014/main" val="2863347780"/>
                    </a:ext>
                  </a:extLst>
                </a:gridCol>
                <a:gridCol w="577028">
                  <a:extLst>
                    <a:ext uri="{9D8B030D-6E8A-4147-A177-3AD203B41FA5}">
                      <a16:colId xmlns:a16="http://schemas.microsoft.com/office/drawing/2014/main" val="1842125148"/>
                    </a:ext>
                  </a:extLst>
                </a:gridCol>
                <a:gridCol w="577028">
                  <a:extLst>
                    <a:ext uri="{9D8B030D-6E8A-4147-A177-3AD203B41FA5}">
                      <a16:colId xmlns:a16="http://schemas.microsoft.com/office/drawing/2014/main" val="2021094014"/>
                    </a:ext>
                  </a:extLst>
                </a:gridCol>
                <a:gridCol w="577028">
                  <a:extLst>
                    <a:ext uri="{9D8B030D-6E8A-4147-A177-3AD203B41FA5}">
                      <a16:colId xmlns:a16="http://schemas.microsoft.com/office/drawing/2014/main" val="2651195710"/>
                    </a:ext>
                  </a:extLst>
                </a:gridCol>
                <a:gridCol w="577028">
                  <a:extLst>
                    <a:ext uri="{9D8B030D-6E8A-4147-A177-3AD203B41FA5}">
                      <a16:colId xmlns:a16="http://schemas.microsoft.com/office/drawing/2014/main" val="3881659768"/>
                    </a:ext>
                  </a:extLst>
                </a:gridCol>
              </a:tblGrid>
              <a:tr h="29154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Weighted interest rates on received deposits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u="none" strike="noStrike" dirty="0">
                          <a:effectLst/>
                        </a:rPr>
                        <a:t>6</a:t>
                      </a:r>
                      <a:r>
                        <a:rPr lang="en-US" sz="1000" u="none" strike="noStrike" dirty="0">
                          <a:effectLst/>
                        </a:rPr>
                        <a:t>/2022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9</a:t>
                      </a:r>
                      <a:r>
                        <a:rPr lang="en-US" sz="1000" u="none" strike="noStrike" dirty="0">
                          <a:effectLst/>
                        </a:rPr>
                        <a:t>/2022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12/2022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u="none" strike="noStrike" dirty="0">
                          <a:effectLst/>
                        </a:rPr>
                        <a:t>3/</a:t>
                      </a:r>
                      <a:r>
                        <a:rPr lang="en-US" sz="1000" u="none" strike="noStrike" dirty="0">
                          <a:effectLst/>
                        </a:rPr>
                        <a:t>202</a:t>
                      </a:r>
                      <a:r>
                        <a:rPr lang="mk-MK" sz="1000" u="none" strike="noStrike" dirty="0">
                          <a:effectLst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u="none" strike="noStrike" dirty="0">
                          <a:effectLst/>
                        </a:rPr>
                        <a:t>6/</a:t>
                      </a:r>
                      <a:r>
                        <a:rPr lang="en-US" sz="1000" u="none" strike="noStrike" dirty="0">
                          <a:effectLst/>
                        </a:rPr>
                        <a:t>202</a:t>
                      </a:r>
                      <a:r>
                        <a:rPr lang="mk-MK" sz="1000" u="none" strike="noStrike" dirty="0">
                          <a:effectLst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105176"/>
                  </a:ext>
                </a:extLst>
              </a:tr>
            </a:tbl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40B17632-6000-9997-4657-4D0A1867D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Deposits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D4B1F4-A6AC-8728-3ED3-F792A531F3F7}"/>
              </a:ext>
            </a:extLst>
          </p:cNvPr>
          <p:cNvSpPr txBox="1"/>
          <p:nvPr/>
        </p:nvSpPr>
        <p:spPr>
          <a:xfrm>
            <a:off x="7633253" y="2846252"/>
            <a:ext cx="397565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GB" sz="900" b="1" dirty="0">
                <a:solidFill>
                  <a:srgbClr val="002060"/>
                </a:solidFill>
              </a:rPr>
              <a:t>Source</a:t>
            </a:r>
            <a:r>
              <a:rPr lang="en-US" sz="900" b="1" dirty="0">
                <a:solidFill>
                  <a:srgbClr val="002060"/>
                </a:solidFill>
              </a:rPr>
              <a:t>:</a:t>
            </a:r>
            <a:r>
              <a:rPr lang="en-GB" sz="900" b="1" dirty="0">
                <a:solidFill>
                  <a:srgbClr val="002060"/>
                </a:solidFill>
              </a:rPr>
              <a:t> NBRM</a:t>
            </a:r>
            <a:r>
              <a:rPr lang="mk-MK" sz="900" b="1" dirty="0">
                <a:solidFill>
                  <a:srgbClr val="002060"/>
                </a:solidFill>
              </a:rPr>
              <a:t> </a:t>
            </a: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GB" sz="900" b="1" dirty="0">
                <a:solidFill>
                  <a:srgbClr val="002060"/>
                </a:solidFill>
              </a:rPr>
              <a:t>REPORT ON RISKS IN THE BANKING SYSTEM OF THE REPUBLIC OF MACEDONIA </a:t>
            </a:r>
            <a:r>
              <a:rPr lang="mk-MK" sz="900" b="1" dirty="0">
                <a:solidFill>
                  <a:srgbClr val="002060"/>
                </a:solidFill>
              </a:rPr>
              <a:t> </a:t>
            </a: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GB" sz="900" b="1" dirty="0">
                <a:solidFill>
                  <a:srgbClr val="002060"/>
                </a:solidFill>
              </a:rPr>
              <a:t>Indicators on the</a:t>
            </a:r>
            <a:r>
              <a:rPr lang="mk-MK" sz="900" b="1" dirty="0">
                <a:solidFill>
                  <a:srgbClr val="002060"/>
                </a:solidFill>
              </a:rPr>
              <a:t> </a:t>
            </a:r>
            <a:r>
              <a:rPr lang="en-GB" sz="900" b="1" dirty="0">
                <a:solidFill>
                  <a:srgbClr val="002060"/>
                </a:solidFill>
              </a:rPr>
              <a:t>banking system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21FDFA-B8E6-1F05-BD59-C5FD5117ECF0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b="1" dirty="0">
                <a:solidFill>
                  <a:srgbClr val="002060"/>
                </a:solidFill>
              </a:rPr>
              <a:t>2Q 2023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1840301-CCDF-1605-F6BB-B20C39CEB8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902586"/>
              </p:ext>
            </p:extLst>
          </p:nvPr>
        </p:nvGraphicFramePr>
        <p:xfrm>
          <a:off x="7549555" y="3812963"/>
          <a:ext cx="4143047" cy="1300255"/>
        </p:xfrm>
        <a:graphic>
          <a:graphicData uri="http://schemas.openxmlformats.org/drawingml/2006/table">
            <a:tbl>
              <a:tblPr/>
              <a:tblGrid>
                <a:gridCol w="956320">
                  <a:extLst>
                    <a:ext uri="{9D8B030D-6E8A-4147-A177-3AD203B41FA5}">
                      <a16:colId xmlns:a16="http://schemas.microsoft.com/office/drawing/2014/main" val="1167920208"/>
                    </a:ext>
                  </a:extLst>
                </a:gridCol>
                <a:gridCol w="244591">
                  <a:extLst>
                    <a:ext uri="{9D8B030D-6E8A-4147-A177-3AD203B41FA5}">
                      <a16:colId xmlns:a16="http://schemas.microsoft.com/office/drawing/2014/main" val="1230330"/>
                    </a:ext>
                  </a:extLst>
                </a:gridCol>
                <a:gridCol w="1668049">
                  <a:extLst>
                    <a:ext uri="{9D8B030D-6E8A-4147-A177-3AD203B41FA5}">
                      <a16:colId xmlns:a16="http://schemas.microsoft.com/office/drawing/2014/main" val="4063495216"/>
                    </a:ext>
                  </a:extLst>
                </a:gridCol>
                <a:gridCol w="1274087">
                  <a:extLst>
                    <a:ext uri="{9D8B030D-6E8A-4147-A177-3AD203B41FA5}">
                      <a16:colId xmlns:a16="http://schemas.microsoft.com/office/drawing/2014/main" val="3344929154"/>
                    </a:ext>
                  </a:extLst>
                </a:gridCol>
              </a:tblGrid>
              <a:tr h="38585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Deposit's structure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annual change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 change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3093723"/>
                  </a:ext>
                </a:extLst>
              </a:tr>
              <a:tr h="223829"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mk-MK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0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mk-MK" sz="10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11.9%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4.0%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38596"/>
                  </a:ext>
                </a:extLst>
              </a:tr>
              <a:tr h="287517">
                <a:tc>
                  <a:txBody>
                    <a:bodyPr/>
                    <a:lstStyle/>
                    <a:p>
                      <a:pPr algn="r" fontAlgn="ctr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non.fin.com.</a:t>
                      </a:r>
                      <a:endParaRPr lang="mk-MK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0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mk-MK" sz="10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18.2%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8.1%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094125"/>
                  </a:ext>
                </a:extLst>
              </a:tr>
              <a:tr h="223829">
                <a:tc>
                  <a:txBody>
                    <a:bodyPr/>
                    <a:lstStyle/>
                    <a:p>
                      <a:pPr algn="r" fontAlgn="ctr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households</a:t>
                      </a:r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0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mk-MK" sz="10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9.1%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2.5%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917135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78EBA01-AA9E-10D4-D8B6-CFA4550B24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7637753"/>
              </p:ext>
            </p:extLst>
          </p:nvPr>
        </p:nvGraphicFramePr>
        <p:xfrm>
          <a:off x="308400" y="970823"/>
          <a:ext cx="6713365" cy="3781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91431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17342</TotalTime>
  <Words>2345</Words>
  <Application>Microsoft Office PowerPoint</Application>
  <PresentationFormat>Widescreen</PresentationFormat>
  <Paragraphs>598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Amasis MT Pro</vt:lpstr>
      <vt:lpstr>Arial</vt:lpstr>
      <vt:lpstr>Calibri</vt:lpstr>
      <vt:lpstr>Calibri Light</vt:lpstr>
      <vt:lpstr>Segoe UI Historic</vt:lpstr>
      <vt:lpstr>Tahoma</vt:lpstr>
      <vt:lpstr>Times New Roman</vt:lpstr>
      <vt:lpstr>Wingdings</vt:lpstr>
      <vt:lpstr>Office Theme</vt:lpstr>
      <vt:lpstr>  Macroeconomic data and   BANKING SYSTEM OF THE REPUBLIC OF NORTH MACEDONIA  June 30, 2023 </vt:lpstr>
      <vt:lpstr>PowerPoint Presentation</vt:lpstr>
      <vt:lpstr> Macedonian Banking sector  </vt:lpstr>
      <vt:lpstr>PowerPoint Presentation</vt:lpstr>
      <vt:lpstr> Macedonian Banking sector  Loans</vt:lpstr>
      <vt:lpstr> Macedonian Banking sector  Loans</vt:lpstr>
      <vt:lpstr> Macedonian Banking sector  Loans</vt:lpstr>
      <vt:lpstr> Macedonian Banking sector  Liability’s</vt:lpstr>
      <vt:lpstr> Macedonian Banking sector  Deposits</vt:lpstr>
      <vt:lpstr> Macedonian Banking sector  Profitability indicators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Daniela Bauloska</dc:creator>
  <cp:lastModifiedBy>Daniela Bauloska</cp:lastModifiedBy>
  <cp:revision>775</cp:revision>
  <cp:lastPrinted>2023-01-11T14:54:08Z</cp:lastPrinted>
  <dcterms:created xsi:type="dcterms:W3CDTF">2022-02-26T19:35:07Z</dcterms:created>
  <dcterms:modified xsi:type="dcterms:W3CDTF">2023-12-03T20:17:09Z</dcterms:modified>
</cp:coreProperties>
</file>