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66" r:id="rId5"/>
    <p:sldId id="275" r:id="rId6"/>
    <p:sldId id="268" r:id="rId7"/>
    <p:sldId id="277" r:id="rId8"/>
    <p:sldId id="278" r:id="rId9"/>
    <p:sldId id="269" r:id="rId10"/>
    <p:sldId id="281" r:id="rId11"/>
    <p:sldId id="270" r:id="rId12"/>
    <p:sldId id="271" r:id="rId13"/>
    <p:sldId id="276" r:id="rId14"/>
    <p:sldId id="267" r:id="rId15"/>
    <p:sldId id="279" r:id="rId16"/>
    <p:sldId id="280" r:id="rId17"/>
    <p:sldId id="263" r:id="rId18"/>
    <p:sldId id="264" r:id="rId19"/>
    <p:sldId id="260" r:id="rId20"/>
    <p:sldId id="274" r:id="rId21"/>
    <p:sldId id="273" r:id="rId22"/>
    <p:sldId id="26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96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A185E-C09C-442D-9D27-E9098730AB38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01332-3D88-4239-A502-EA0825B46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524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6E4E-9ECE-499E-8911-0222C0161FE2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D01E5-89AF-47DB-B229-FC4C1673B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825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6E4E-9ECE-499E-8911-0222C0161FE2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D01E5-89AF-47DB-B229-FC4C1673B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353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6E4E-9ECE-499E-8911-0222C0161FE2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D01E5-89AF-47DB-B229-FC4C1673B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793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6E4E-9ECE-499E-8911-0222C0161FE2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D01E5-89AF-47DB-B229-FC4C1673B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040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6E4E-9ECE-499E-8911-0222C0161FE2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D01E5-89AF-47DB-B229-FC4C1673B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856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6E4E-9ECE-499E-8911-0222C0161FE2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D01E5-89AF-47DB-B229-FC4C1673B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248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6E4E-9ECE-499E-8911-0222C0161FE2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D01E5-89AF-47DB-B229-FC4C1673B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485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6E4E-9ECE-499E-8911-0222C0161FE2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D01E5-89AF-47DB-B229-FC4C1673B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162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6E4E-9ECE-499E-8911-0222C0161FE2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D01E5-89AF-47DB-B229-FC4C1673B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482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6E4E-9ECE-499E-8911-0222C0161FE2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D01E5-89AF-47DB-B229-FC4C1673B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282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6E4E-9ECE-499E-8911-0222C0161FE2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D01E5-89AF-47DB-B229-FC4C1673B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531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F6E4E-9ECE-499E-8911-0222C0161FE2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D01E5-89AF-47DB-B229-FC4C1673B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855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nbrm.mk/ns-newsarticle-so-narodnata-banka-vo-svetot-na-finansiite.n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nbrm.mk/materijali_fin_edu.n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brm.mk/celi_i_zadaci.nspx" TargetMode="External"/><Relationship Id="rId2" Type="http://schemas.openxmlformats.org/officeDocument/2006/relationships/hyperlink" Target="http://www.nbrm.mk/makedonski-pari.n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3.jpeg"/><Relationship Id="rId4" Type="http://schemas.openxmlformats.org/officeDocument/2006/relationships/hyperlink" Target="https://www.nbrm.mk/content/Zapoznajte_ja_Narodnata_banka_na_RSM_2019.pdf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edukacija@nbrm.m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8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524000" y="1051356"/>
            <a:ext cx="9144000" cy="23876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Осврт кон материјалите за финансиска едукација на Народната банка на Република Северна Македонија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628945"/>
          </a:xfrm>
        </p:spPr>
        <p:txBody>
          <a:bodyPr>
            <a:normAutofit/>
          </a:bodyPr>
          <a:lstStyle/>
          <a:p>
            <a:endParaRPr lang="en-US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mk-MK" sz="20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М-р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Кристина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Павлеска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mk-MK" sz="20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амостоен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советник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Дирекцијата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заштита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потрошувачите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финансиска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едукација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НБРСМ</a:t>
            </a:r>
            <a:endParaRPr lang="mk-MK" sz="2000" b="1" dirty="0" smtClean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mk-MK" sz="1800" b="1" dirty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mk-MK" sz="16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Работна средба за п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одготовка за „Европскиот квиз на парите“</a:t>
            </a:r>
          </a:p>
          <a:p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Скопје, 24 февруари 202</a:t>
            </a: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година</a:t>
            </a:r>
          </a:p>
          <a:p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23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484"/>
            <a:ext cx="10515600" cy="1325563"/>
          </a:xfrm>
        </p:spPr>
        <p:txBody>
          <a:bodyPr>
            <a:normAutofit/>
          </a:bodyPr>
          <a:lstStyle/>
          <a:p>
            <a:r>
              <a:rPr lang="mk-MK" sz="32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Промена на термини со новиот </a:t>
            </a:r>
            <a:r>
              <a:rPr lang="mk-MK" sz="32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mk-MK" sz="32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mk-MK" sz="32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Закон </a:t>
            </a:r>
            <a:r>
              <a:rPr lang="mk-MK" sz="32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</a:t>
            </a:r>
            <a:r>
              <a:rPr lang="mk-MK" sz="32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платежни услуги и платни системи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7" descr="Bitmap Zatemneto 2 Logo in Pano CMYK- C100 M80 Y0 K0 29-04-2009 verz GOLD logo Font Convert to Curv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571" y="160239"/>
            <a:ext cx="6143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6458" y="1203144"/>
            <a:ext cx="8804908" cy="546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851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072" y="0"/>
            <a:ext cx="10515600" cy="1325563"/>
          </a:xfrm>
        </p:spPr>
        <p:txBody>
          <a:bodyPr>
            <a:normAutofit/>
          </a:bodyPr>
          <a:lstStyle/>
          <a:p>
            <a:r>
              <a:rPr lang="mk-MK" sz="32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Дел 3. Интернет и мобилно банкарство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861" y="1198727"/>
            <a:ext cx="8635517" cy="5243689"/>
          </a:xfrm>
        </p:spPr>
      </p:pic>
      <p:pic>
        <p:nvPicPr>
          <p:cNvPr id="4" name="Picture 7" descr="Bitmap Zatemneto 2 Logo in Pano CMYK- C100 M80 Y0 K0 29-04-2009 verz GOLD logo Font Convert to Curv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571" y="160239"/>
            <a:ext cx="6143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4903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053" y="0"/>
            <a:ext cx="10515600" cy="1325563"/>
          </a:xfrm>
        </p:spPr>
        <p:txBody>
          <a:bodyPr>
            <a:normAutofit/>
          </a:bodyPr>
          <a:lstStyle/>
          <a:p>
            <a:r>
              <a:rPr lang="mk-MK" sz="32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Дел 4. Видови инвестиции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7" descr="Bitmap Zatemneto 2 Logo in Pano CMYK- C100 M80 Y0 K0 29-04-2009 verz GOLD logo Font Convert to Curv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571" y="160239"/>
            <a:ext cx="6143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04341"/>
            <a:ext cx="10515600" cy="5172622"/>
          </a:xfrm>
        </p:spPr>
        <p:txBody>
          <a:bodyPr/>
          <a:lstStyle/>
          <a:p>
            <a:pPr algn="just"/>
            <a:r>
              <a:rPr lang="ru-RU" b="1" dirty="0"/>
              <a:t>Инвестиции со фиксна камата (депозити) </a:t>
            </a:r>
            <a:endParaRPr lang="ru-RU" b="1" dirty="0" smtClean="0"/>
          </a:p>
          <a:p>
            <a:pPr marL="0" indent="0" algn="just">
              <a:buNone/>
            </a:pPr>
            <a:r>
              <a:rPr lang="ru-RU" dirty="0" smtClean="0"/>
              <a:t>Најчестата </a:t>
            </a:r>
            <a:r>
              <a:rPr lang="ru-RU" dirty="0"/>
              <a:t>форма на вложување кај населението во Република </a:t>
            </a:r>
            <a:r>
              <a:rPr lang="mk-MK" smtClean="0"/>
              <a:t>Северна </a:t>
            </a:r>
            <a:r>
              <a:rPr lang="ru-RU" smtClean="0"/>
              <a:t>Македонија </a:t>
            </a:r>
            <a:r>
              <a:rPr lang="ru-RU" dirty="0"/>
              <a:t>се банкарските депозити. Банките обезбедуваат лесен пристап до вашите пари кога ви требаат и сигурен принос (особено при фиксна каматна стапка и ниска стабилна инфлација). Сепак, банкарските депозити обично обезбедуваат помал принос во споредба со другите инвестициски алтернативи.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970" y="3590652"/>
            <a:ext cx="3498961" cy="317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766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8" r="16099"/>
          <a:stretch/>
        </p:blipFill>
        <p:spPr>
          <a:xfrm>
            <a:off x="1349115" y="0"/>
            <a:ext cx="9248931" cy="6866434"/>
          </a:xfrm>
        </p:spPr>
      </p:pic>
      <p:sp>
        <p:nvSpPr>
          <p:cNvPr id="5" name="Right Arrow 4"/>
          <p:cNvSpPr/>
          <p:nvPr/>
        </p:nvSpPr>
        <p:spPr>
          <a:xfrm rot="10800000">
            <a:off x="4281054" y="1820486"/>
            <a:ext cx="3034145" cy="1878677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7" descr="Bitmap Zatemneto 2 Logo in Pano CMYK- C100 M80 Y0 K0 29-04-2009 verz GOLD logo Font Convert to Curv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571" y="160239"/>
            <a:ext cx="6143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52355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3111" y="0"/>
            <a:ext cx="10515600" cy="1325563"/>
          </a:xfrm>
        </p:spPr>
        <p:txBody>
          <a:bodyPr/>
          <a:lstStyle/>
          <a:p>
            <a:r>
              <a:rPr lang="mk-MK" sz="32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Поимник </a:t>
            </a:r>
            <a:r>
              <a:rPr lang="mk-MK" sz="32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mk-MK" sz="32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термини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547" y="1064302"/>
            <a:ext cx="11081085" cy="5432751"/>
          </a:xfrm>
        </p:spPr>
        <p:txBody>
          <a:bodyPr>
            <a:normAutofit/>
          </a:bodyPr>
          <a:lstStyle/>
          <a:p>
            <a:r>
              <a:rPr lang="ru-RU" b="1" dirty="0"/>
              <a:t>Централна банка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(Central bank)</a:t>
            </a:r>
            <a:r>
              <a:rPr lang="ru-RU" b="1" dirty="0"/>
              <a:t> </a:t>
            </a:r>
            <a:r>
              <a:rPr lang="ru-RU" dirty="0"/>
              <a:t>–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Финансиска </a:t>
            </a:r>
            <a:r>
              <a:rPr lang="ru-RU" dirty="0"/>
              <a:t>институција којашто има </a:t>
            </a:r>
            <a:r>
              <a:rPr lang="ru-RU" dirty="0" smtClean="0"/>
              <a:t>привилегија </a:t>
            </a:r>
            <a:r>
              <a:rPr lang="ru-RU" dirty="0"/>
              <a:t>за емисија и дистрибуција на парите во една земја (или валутна унија), којашто вообичаено е одговорна за водењето на монетарната политика во соодветната земја. Повеќето централни банки се одговорни и за регулативата и супервизијата над банките во земјата</a:t>
            </a:r>
            <a:r>
              <a:rPr lang="ru-RU" dirty="0" smtClean="0"/>
              <a:t>.</a:t>
            </a:r>
          </a:p>
          <a:p>
            <a:r>
              <a:rPr lang="ru-RU" b="1" dirty="0"/>
              <a:t>Штедење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(Savings)</a:t>
            </a:r>
            <a:r>
              <a:rPr lang="ru-RU" dirty="0"/>
              <a:t> –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Чување </a:t>
            </a:r>
            <a:r>
              <a:rPr lang="ru-RU" dirty="0"/>
              <a:t>на парите за идна употреба или одложено трошење на еден дел од профитот (заработувачката) во корист на идната </a:t>
            </a:r>
            <a:r>
              <a:rPr lang="ru-RU" dirty="0" smtClean="0"/>
              <a:t>потрошувачка.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к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редитна картичка</a:t>
            </a:r>
            <a:r>
              <a:rPr lang="ru-RU" dirty="0" smtClean="0"/>
              <a:t>  </a:t>
            </a:r>
            <a:r>
              <a:rPr lang="ru-RU" dirty="0" smtClean="0">
                <a:solidFill>
                  <a:srgbClr val="C00000"/>
                </a:solidFill>
              </a:rPr>
              <a:t>кредит</a:t>
            </a:r>
            <a:r>
              <a:rPr lang="ru-RU" dirty="0" smtClean="0"/>
              <a:t>   </a:t>
            </a:r>
            <a:r>
              <a:rPr lang="ru-RU" dirty="0" smtClean="0">
                <a:solidFill>
                  <a:srgbClr val="7030A0"/>
                </a:solidFill>
              </a:rPr>
              <a:t>инфлација</a:t>
            </a:r>
            <a:r>
              <a:rPr lang="ru-RU" dirty="0" smtClean="0"/>
              <a:t>   </a:t>
            </a:r>
            <a:r>
              <a:rPr lang="ru-RU" dirty="0" smtClean="0">
                <a:solidFill>
                  <a:srgbClr val="00B050"/>
                </a:solidFill>
              </a:rPr>
              <a:t>електронски пари   </a:t>
            </a:r>
            <a:r>
              <a:rPr lang="ru-RU" dirty="0" smtClean="0">
                <a:solidFill>
                  <a:srgbClr val="002060"/>
                </a:solidFill>
              </a:rPr>
              <a:t>депозит</a:t>
            </a:r>
            <a:r>
              <a:rPr lang="ru-RU" dirty="0" smtClean="0"/>
              <a:t>  </a:t>
            </a:r>
            <a:r>
              <a:rPr lang="en-US" dirty="0" smtClean="0"/>
              <a:t> </a:t>
            </a:r>
            <a:r>
              <a:rPr lang="mk-MK" dirty="0" smtClean="0">
                <a:solidFill>
                  <a:schemeClr val="accent2">
                    <a:lumMod val="75000"/>
                  </a:schemeClr>
                </a:solidFill>
              </a:rPr>
              <a:t>валути </a:t>
            </a:r>
            <a:r>
              <a:rPr lang="mk-MK" dirty="0" smtClean="0"/>
              <a:t>  </a:t>
            </a:r>
            <a:r>
              <a:rPr lang="mk-MK" dirty="0" smtClean="0">
                <a:solidFill>
                  <a:srgbClr val="00B0F0"/>
                </a:solidFill>
              </a:rPr>
              <a:t>банкомат</a:t>
            </a:r>
            <a:r>
              <a:rPr lang="mk-MK" dirty="0" smtClean="0"/>
              <a:t>   </a:t>
            </a:r>
            <a:r>
              <a:rPr lang="mk-MK" dirty="0" smtClean="0">
                <a:solidFill>
                  <a:srgbClr val="7030A0"/>
                </a:solidFill>
              </a:rPr>
              <a:t>аванс </a:t>
            </a:r>
            <a:r>
              <a:rPr lang="mk-MK" dirty="0" smtClean="0"/>
              <a:t>  </a:t>
            </a:r>
            <a:r>
              <a:rPr lang="mk-MK" dirty="0" smtClean="0">
                <a:solidFill>
                  <a:srgbClr val="00B050"/>
                </a:solidFill>
              </a:rPr>
              <a:t>ануитет</a:t>
            </a:r>
            <a:r>
              <a:rPr lang="mk-MK" dirty="0" smtClean="0"/>
              <a:t>   </a:t>
            </a:r>
            <a:r>
              <a:rPr lang="mk-MK" dirty="0" smtClean="0">
                <a:solidFill>
                  <a:srgbClr val="002060"/>
                </a:solidFill>
              </a:rPr>
              <a:t>дефлација</a:t>
            </a:r>
            <a:r>
              <a:rPr lang="mk-MK" dirty="0" smtClean="0"/>
              <a:t>   </a:t>
            </a:r>
            <a:r>
              <a:rPr lang="mk-MK" dirty="0" smtClean="0">
                <a:solidFill>
                  <a:srgbClr val="0070C0"/>
                </a:solidFill>
              </a:rPr>
              <a:t>дефицит</a:t>
            </a:r>
            <a:r>
              <a:rPr lang="mk-MK" dirty="0" smtClean="0"/>
              <a:t>   </a:t>
            </a:r>
            <a:r>
              <a:rPr lang="mk-MK" dirty="0" smtClean="0">
                <a:solidFill>
                  <a:srgbClr val="7030A0"/>
                </a:solidFill>
              </a:rPr>
              <a:t>курсна</a:t>
            </a:r>
            <a:r>
              <a:rPr lang="mk-MK" dirty="0" smtClean="0"/>
              <a:t> </a:t>
            </a:r>
            <a:r>
              <a:rPr lang="mk-MK" dirty="0" smtClean="0">
                <a:solidFill>
                  <a:schemeClr val="accent6">
                    <a:lumMod val="75000"/>
                  </a:schemeClr>
                </a:solidFill>
              </a:rPr>
              <a:t>листа </a:t>
            </a:r>
            <a:r>
              <a:rPr lang="mk-MK" dirty="0" smtClean="0"/>
              <a:t>  </a:t>
            </a:r>
            <a:r>
              <a:rPr lang="mk-MK" dirty="0" smtClean="0">
                <a:solidFill>
                  <a:srgbClr val="FF0000"/>
                </a:solidFill>
              </a:rPr>
              <a:t>ПИН</a:t>
            </a:r>
            <a:r>
              <a:rPr lang="mk-MK" dirty="0" smtClean="0"/>
              <a:t>   </a:t>
            </a:r>
            <a:r>
              <a:rPr lang="mk-MK" dirty="0" smtClean="0">
                <a:solidFill>
                  <a:srgbClr val="00B050"/>
                </a:solidFill>
              </a:rPr>
              <a:t>провизија </a:t>
            </a:r>
            <a:r>
              <a:rPr lang="mk-MK" dirty="0" smtClean="0"/>
              <a:t>  </a:t>
            </a:r>
            <a:r>
              <a:rPr lang="mk-MK" dirty="0" smtClean="0">
                <a:solidFill>
                  <a:srgbClr val="00B0F0"/>
                </a:solidFill>
              </a:rPr>
              <a:t>платен промет 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платежна сметка </a:t>
            </a:r>
            <a:r>
              <a:rPr lang="ru-RU" dirty="0" smtClean="0">
                <a:solidFill>
                  <a:srgbClr val="00B0F0"/>
                </a:solidFill>
              </a:rPr>
              <a:t>  </a:t>
            </a:r>
            <a:r>
              <a:rPr lang="ru-RU" dirty="0" smtClean="0">
                <a:solidFill>
                  <a:srgbClr val="C00000"/>
                </a:solidFill>
              </a:rPr>
              <a:t>хипотека </a:t>
            </a:r>
            <a:r>
              <a:rPr lang="ru-RU" b="1" dirty="0" smtClean="0"/>
              <a:t>...</a:t>
            </a:r>
          </a:p>
          <a:p>
            <a:pPr marL="0" indent="0" algn="just">
              <a:buNone/>
            </a:pPr>
            <a:endParaRPr lang="en-US" dirty="0"/>
          </a:p>
        </p:txBody>
      </p:sp>
      <p:pic>
        <p:nvPicPr>
          <p:cNvPr id="4" name="Picture 7" descr="Bitmap Zatemneto 2 Logo in Pano CMYK- C100 M80 Y0 K0 29-04-2009 verz GOLD logo Font Convert to Curv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571" y="160239"/>
            <a:ext cx="6143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3644" y="33984"/>
            <a:ext cx="2608355" cy="146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495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4073" y="0"/>
            <a:ext cx="6919943" cy="6858000"/>
          </a:xfrm>
          <a:prstGeom prst="rect">
            <a:avLst/>
          </a:prstGeom>
        </p:spPr>
      </p:pic>
      <p:pic>
        <p:nvPicPr>
          <p:cNvPr id="3" name="Picture 7" descr="Bitmap Zatemneto 2 Logo in Pano CMYK- C100 M80 Y0 K0 29-04-2009 verz GOLD logo Font Convert to Curv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571" y="160239"/>
            <a:ext cx="6143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08535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Bitmap Zatemneto 2 Logo in Pano CMYK- C100 M80 Y0 K0 29-04-2009 verz GOLD logo Font Convert to Curv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571" y="160239"/>
            <a:ext cx="6143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148678" y="261264"/>
            <a:ext cx="49753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k-MK" sz="32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Економија за секого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494752" y="1445590"/>
            <a:ext cx="1030321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Овој дел од интернет-страницата на Народната банка содржи текстови коишто накратко обработуваат значајни прашања од доменот на работењето на централната банка, работењето на деловните банки и макроекономијата. Преку едноставен и разбирлив начин, се обидуваме подобро да ги објасниме соодветните теми, за да бидат појасни за широката јавност, што би придонесло за подигнување на финансиската едукација на населението во нашата земја.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55263" r="78462" b="32807"/>
          <a:stretch/>
        </p:blipFill>
        <p:spPr>
          <a:xfrm>
            <a:off x="9558589" y="0"/>
            <a:ext cx="2633411" cy="14455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63277" y="3814062"/>
            <a:ext cx="903170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Што треба да знаеме за </a:t>
            </a:r>
            <a:r>
              <a:rPr lang="ru-RU" dirty="0" smtClean="0"/>
              <a:t>инфлацијата?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Нефункционални </a:t>
            </a:r>
            <a:r>
              <a:rPr lang="ru-RU" dirty="0"/>
              <a:t>кредити ‒ што значат од аспект на банкарските </a:t>
            </a:r>
            <a:r>
              <a:rPr lang="ru-RU" dirty="0" smtClean="0"/>
              <a:t>клиенти?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Зошто </a:t>
            </a:r>
            <a:r>
              <a:rPr lang="ru-RU" dirty="0"/>
              <a:t>имаме режим на стабилен девизен курс на денарот во однос на </a:t>
            </a:r>
            <a:r>
              <a:rPr lang="ru-RU" dirty="0" smtClean="0"/>
              <a:t>еврото?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Што </a:t>
            </a:r>
            <a:r>
              <a:rPr lang="ru-RU" dirty="0"/>
              <a:t>е валутен ризик и како да се </a:t>
            </a:r>
            <a:r>
              <a:rPr lang="ru-RU" dirty="0" smtClean="0"/>
              <a:t>заштитите?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Што </a:t>
            </a:r>
            <a:r>
              <a:rPr lang="ru-RU" dirty="0"/>
              <a:t>треба да знаете за дебитните и кредитните </a:t>
            </a:r>
            <a:r>
              <a:rPr lang="ru-RU" dirty="0" smtClean="0"/>
              <a:t>картички?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Преддоговорни </a:t>
            </a:r>
            <a:r>
              <a:rPr lang="ru-RU" dirty="0"/>
              <a:t>информации кај потрошувачкиот кредит: преглед на понудените кредитни </a:t>
            </a:r>
            <a:r>
              <a:rPr lang="ru-RU" dirty="0" smtClean="0"/>
              <a:t>услови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Што </a:t>
            </a:r>
            <a:r>
              <a:rPr lang="ru-RU" dirty="0"/>
              <a:t>треба да знаете за колатералот при барање кредит од </a:t>
            </a:r>
            <a:r>
              <a:rPr lang="ru-RU" dirty="0" smtClean="0"/>
              <a:t>банка?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Што </a:t>
            </a:r>
            <a:r>
              <a:rPr lang="ru-RU" dirty="0"/>
              <a:t>работи централната банка и што значи тоа за Вашиот секојдневен живот?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24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39"/>
          <a:stretch/>
        </p:blipFill>
        <p:spPr bwMode="auto">
          <a:xfrm>
            <a:off x="1544584" y="800409"/>
            <a:ext cx="9164734" cy="6057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Bitmap Zatemneto 2 Logo in Pano CMYK- C100 M80 Y0 K0 29-04-2009 verz GOLD logo Font Convert to Curv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369" y="114609"/>
            <a:ext cx="6143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020797" y="225740"/>
            <a:ext cx="42033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Македонски 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денар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85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KristinaN\Desktop\6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0"/>
          <a:stretch/>
        </p:blipFill>
        <p:spPr bwMode="auto">
          <a:xfrm>
            <a:off x="1466291" y="1041748"/>
            <a:ext cx="9157270" cy="584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 descr="Bitmap Zatemneto 2 Logo in Pano CMYK- C100 M80 Y0 K0 29-04-2009 verz GOLD logo Font Convert to Curv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571" y="160239"/>
            <a:ext cx="6143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005839" y="322819"/>
            <a:ext cx="102804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k-MK" sz="28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Заштитни карактеристики на македонските банкноти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65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0572" y="443179"/>
            <a:ext cx="10802937" cy="58503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mk-MK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Осврт кон едукативните материјали на Народната </a:t>
            </a:r>
            <a:r>
              <a:rPr lang="mk-MK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банка</a:t>
            </a:r>
          </a:p>
          <a:p>
            <a:pPr marL="0" indent="0">
              <a:buNone/>
            </a:pPr>
            <a:r>
              <a:rPr lang="mk-MK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1/3</a:t>
            </a:r>
            <a:endParaRPr lang="mk-MK" b="1" dirty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mk-MK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Едукативен анимиран видео серијал: „Со Народната банка во светот на финансиите“</a:t>
            </a:r>
          </a:p>
          <a:p>
            <a:pPr marL="0" indent="0">
              <a:buNone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https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://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www.nbrm.mk/ns-newsarticle-so-narodnata-banka-vo-svetot-na-finansiite.nspx</a:t>
            </a:r>
            <a:r>
              <a:rPr lang="mk-MK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>
              <a:buNone/>
            </a:pPr>
            <a:endParaRPr lang="mk-MK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mk-MK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000" dirty="0"/>
          </a:p>
        </p:txBody>
      </p:sp>
      <p:pic>
        <p:nvPicPr>
          <p:cNvPr id="5" name="Picture 7" descr="Bitmap Zatemneto 2 Logo in Pano CMYK- C100 M80 Y0 K0 29-04-2009 verz GOLD logo Font Convert to Curv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571" y="160239"/>
            <a:ext cx="6143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824" y="2278767"/>
            <a:ext cx="7412792" cy="457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61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597" y="0"/>
            <a:ext cx="5833403" cy="375708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  <a:alpha val="39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glow rad="127000">
              <a:schemeClr val="accent1">
                <a:alpha val="23000"/>
              </a:schemeClr>
            </a:glow>
            <a:outerShdw blurRad="50800" dist="50800" dir="5400000" algn="ctr" rotWithShape="0">
              <a:srgbClr val="000000">
                <a:alpha val="98000"/>
              </a:srgbClr>
            </a:outerShdw>
            <a:reflection stA="26000" endPos="65000" dist="2794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sz="32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Содржина</a:t>
            </a:r>
            <a:r>
              <a:rPr lang="mk-MK" b="1" dirty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mk-MK" b="1" dirty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57" y="1575583"/>
            <a:ext cx="11030243" cy="4601380"/>
          </a:xfrm>
        </p:spPr>
        <p:txBody>
          <a:bodyPr>
            <a:normAutofit fontScale="92500" lnSpcReduction="10000"/>
          </a:bodyPr>
          <a:lstStyle/>
          <a:p>
            <a:r>
              <a:rPr lang="mk-MK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Финансиска едукација</a:t>
            </a:r>
          </a:p>
          <a:p>
            <a:pPr lvl="1"/>
            <a:r>
              <a:rPr lang="mk-MK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Водич за лични финансии</a:t>
            </a:r>
          </a:p>
          <a:p>
            <a:pPr lvl="1"/>
            <a:r>
              <a:rPr lang="mk-MK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Поимник на термини од областа</a:t>
            </a:r>
          </a:p>
          <a:p>
            <a:pPr marL="457200" lvl="1" indent="0">
              <a:buNone/>
            </a:pPr>
            <a:r>
              <a:rPr lang="mk-MK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k-MK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на централнобанкарското и</a:t>
            </a:r>
          </a:p>
          <a:p>
            <a:pPr marL="457200" lvl="1" indent="0">
              <a:buNone/>
            </a:pPr>
            <a:r>
              <a:rPr lang="mk-MK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k-MK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банкарското работење</a:t>
            </a:r>
          </a:p>
          <a:p>
            <a:pPr lvl="1"/>
            <a:r>
              <a:rPr lang="mk-MK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Економија за секого</a:t>
            </a:r>
            <a:endParaRPr lang="mk-MK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mk-MK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Македонски Денар</a:t>
            </a:r>
          </a:p>
          <a:p>
            <a:pPr lvl="1"/>
            <a:r>
              <a:rPr lang="mk-MK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Заштитни карактеристики на </a:t>
            </a:r>
          </a:p>
          <a:p>
            <a:pPr marL="457200" lvl="1" indent="0">
              <a:buNone/>
            </a:pPr>
            <a:r>
              <a:rPr lang="mk-MK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k-MK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Македонските банкноти</a:t>
            </a:r>
            <a:endParaRPr lang="mk-MK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mk-MK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Осврт </a:t>
            </a:r>
            <a:r>
              <a:rPr lang="mk-MK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 </a:t>
            </a:r>
            <a:r>
              <a:rPr lang="mk-MK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едукативните </a:t>
            </a:r>
          </a:p>
          <a:p>
            <a:pPr marL="0" indent="0">
              <a:buNone/>
            </a:pPr>
            <a:r>
              <a:rPr lang="mk-MK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материјали на Народната банка</a:t>
            </a:r>
            <a:endParaRPr lang="mk-MK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mk-MK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endParaRPr lang="en-US" dirty="0"/>
          </a:p>
        </p:txBody>
      </p:sp>
      <p:pic>
        <p:nvPicPr>
          <p:cNvPr id="6" name="Picture 6" descr="Bitmap Zatemneto 2 Logo in Pano CMYK- C100 M80 Y0 K0 29-04-2009 verz GOLD logo Font Convert to Curve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445" y="166496"/>
            <a:ext cx="6143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055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123951" cy="1325563"/>
          </a:xfrm>
        </p:spPr>
        <p:txBody>
          <a:bodyPr>
            <a:normAutofit fontScale="90000"/>
          </a:bodyPr>
          <a:lstStyle/>
          <a:p>
            <a:pPr marL="0" indent="0"/>
            <a:r>
              <a:rPr lang="mk-MK" sz="31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Осврт кон едукативните материјали на Народната банка</a:t>
            </a:r>
            <a:br>
              <a:rPr lang="mk-MK" sz="31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mk-MK" sz="31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2/3</a:t>
            </a:r>
            <a:r>
              <a:rPr lang="mk-MK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mk-MK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9075"/>
            <a:ext cx="10515600" cy="47678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mk-MK" sz="2000" dirty="0" smtClean="0"/>
              <a:t>Материјали за основно и средно образование – публикации</a:t>
            </a:r>
          </a:p>
          <a:p>
            <a:pPr marL="0" indent="0">
              <a:buNone/>
            </a:pPr>
            <a:r>
              <a:rPr lang="en-US" sz="2000" dirty="0">
                <a:hlinkClick r:id="rId2"/>
              </a:rPr>
              <a:t>https://</a:t>
            </a:r>
            <a:r>
              <a:rPr lang="en-US" sz="2000" dirty="0" smtClean="0">
                <a:hlinkClick r:id="rId2"/>
              </a:rPr>
              <a:t>www.nbrm.mk/materijali_fin_edu.nspx</a:t>
            </a:r>
            <a:r>
              <a:rPr lang="mk-MK" sz="2000" dirty="0" smtClean="0"/>
              <a:t> </a:t>
            </a:r>
            <a:endParaRPr lang="en-US" sz="2000" dirty="0"/>
          </a:p>
        </p:txBody>
      </p:sp>
      <p:pic>
        <p:nvPicPr>
          <p:cNvPr id="4" name="Picture 7" descr="Bitmap Zatemneto 2 Logo in Pano CMYK- C100 M80 Y0 K0 29-04-2009 verz GOLD logo Font Convert to Curv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571" y="160239"/>
            <a:ext cx="6143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587" y="1822476"/>
            <a:ext cx="6126413" cy="4728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3730">
            <a:off x="659342" y="3033123"/>
            <a:ext cx="2663642" cy="35293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9649">
            <a:off x="3338275" y="2577620"/>
            <a:ext cx="2623894" cy="363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1384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78980" cy="1325563"/>
          </a:xfrm>
        </p:spPr>
        <p:txBody>
          <a:bodyPr>
            <a:normAutofit fontScale="90000"/>
          </a:bodyPr>
          <a:lstStyle/>
          <a:p>
            <a:pPr marL="0" indent="0"/>
            <a:r>
              <a:rPr lang="mk-MK" sz="31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Осврт кон едукативните материјали на Народната банка</a:t>
            </a:r>
            <a:br>
              <a:rPr lang="mk-MK" sz="31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mk-MK" sz="31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3/3</a:t>
            </a:r>
            <a:r>
              <a:rPr lang="mk-MK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mk-MK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4125"/>
            <a:ext cx="10515600" cy="4842838"/>
          </a:xfrm>
        </p:spPr>
        <p:txBody>
          <a:bodyPr>
            <a:normAutofit/>
          </a:bodyPr>
          <a:lstStyle/>
          <a:p>
            <a:endParaRPr lang="mk-MK" dirty="0" smtClean="0"/>
          </a:p>
          <a:p>
            <a:r>
              <a:rPr lang="mk-MK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Македонските </a:t>
            </a:r>
            <a:r>
              <a:rPr lang="mk-MK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денари</a:t>
            </a:r>
          </a:p>
          <a:p>
            <a:pPr marL="0" indent="0">
              <a:buNone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http://www.nbrm.mk/makedonski-pari.nspx</a:t>
            </a:r>
            <a:endParaRPr lang="mk-MK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mk-MK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Централната банка</a:t>
            </a:r>
          </a:p>
          <a:p>
            <a:pPr marL="0" indent="0">
              <a:buNone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http://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www.nbrm.mk/celi_i_zadaci.nspx</a:t>
            </a:r>
            <a:endParaRPr lang="mk-MK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mk-MK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mk-MK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Брошура: Запознајте ја Народната банка</a:t>
            </a:r>
          </a:p>
          <a:p>
            <a:pPr marL="0" indent="0">
              <a:buNone/>
            </a:pPr>
            <a:r>
              <a:rPr lang="mk-MK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Република Северна Македонија</a:t>
            </a:r>
          </a:p>
          <a:p>
            <a:pPr marL="0" indent="0">
              <a:buNone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https://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www.nbrm.mk/content/Zapoznajte_ja_Narodnata_banka_na_RSM_2019.pdf</a:t>
            </a:r>
            <a:r>
              <a:rPr lang="mk-MK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>
              <a:buNone/>
            </a:pPr>
            <a:endParaRPr lang="mk-MK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</p:txBody>
      </p:sp>
      <p:pic>
        <p:nvPicPr>
          <p:cNvPr id="4" name="Picture 7" descr="Bitmap Zatemneto 2 Logo in Pano CMYK- C100 M80 Y0 K0 29-04-2009 verz GOLD logo Font Convert to Curves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7571" y="160239"/>
            <a:ext cx="6143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038" y="1027906"/>
            <a:ext cx="3879408" cy="387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9464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mk-MK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дополнителни прашања </a:t>
            </a:r>
          </a:p>
          <a:p>
            <a:pPr marL="0" indent="0" algn="ctr">
              <a:buNone/>
            </a:pPr>
            <a:r>
              <a:rPr lang="mk-MK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можете да не контактирате на: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edukacija@nbrm.mk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mk-MK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Благодарам </a:t>
            </a:r>
            <a:r>
              <a:rPr lang="mk-MK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вниманието!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</p:txBody>
      </p:sp>
      <p:pic>
        <p:nvPicPr>
          <p:cNvPr id="5" name="Picture 7" descr="Bitmap Zatemneto 2 Logo in Pano CMYK- C100 M80 Y0 K0 29-04-2009 verz GOLD logo Font Convert to Curv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571" y="160239"/>
            <a:ext cx="6143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0234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131" y="0"/>
            <a:ext cx="10515600" cy="1325563"/>
          </a:xfrm>
        </p:spPr>
        <p:txBody>
          <a:bodyPr>
            <a:normAutofit/>
          </a:bodyPr>
          <a:lstStyle/>
          <a:p>
            <a:r>
              <a:rPr lang="mk-MK" sz="32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Финансиска едукација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24262"/>
            <a:ext cx="10515600" cy="5216577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/>
              <a:t>Финансиската едукација </a:t>
            </a:r>
            <a:r>
              <a:rPr lang="ru-RU" dirty="0"/>
              <a:t>може да се дефинира како „процес со кој финансиските потрошувачи/инвеститори го подобруваат своето знаење во врска со финансиските производи, концепти и ризици и, преку информации, обука и/или објективни совети, се стекнуваат со вештини и самодоверба околу финансиските ризици и можности. </a:t>
            </a:r>
            <a:endParaRPr lang="ru-RU" dirty="0" smtClean="0"/>
          </a:p>
          <a:p>
            <a:pPr algn="just"/>
            <a:r>
              <a:rPr lang="ru-RU" b="1" dirty="0" smtClean="0"/>
              <a:t>Финансиската </a:t>
            </a:r>
            <a:r>
              <a:rPr lang="ru-RU" b="1" dirty="0"/>
              <a:t>едукација</a:t>
            </a:r>
            <a:r>
              <a:rPr lang="ru-RU" dirty="0"/>
              <a:t> им овозможува да направат избор за кој имаат информации, им укажува каде да се обратат за помош, и да преземат други ефективни активности за подобрување на нивната финансиска благосостојба. На тој начин, финансиската едукација нуди повеќе од обезбедување финансиски информации и совети, коишто треба да се регулираат, како што е често случај, особено за заштита на финансиските клиенти (т.е. потрошувачите).</a:t>
            </a:r>
            <a:endParaRPr lang="en-US" dirty="0"/>
          </a:p>
        </p:txBody>
      </p:sp>
      <p:pic>
        <p:nvPicPr>
          <p:cNvPr id="4" name="Picture 7" descr="Bitmap Zatemneto 2 Logo in Pano CMYK- C100 M80 Y0 K0 29-04-2009 verz GOLD logo Font Convert to Curv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571" y="160239"/>
            <a:ext cx="6143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33132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8063" y="0"/>
            <a:ext cx="10515600" cy="1325563"/>
          </a:xfrm>
        </p:spPr>
        <p:txBody>
          <a:bodyPr>
            <a:normAutofit/>
          </a:bodyPr>
          <a:lstStyle/>
          <a:p>
            <a:r>
              <a:rPr lang="mk-MK" sz="32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Водич за лични финансии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934" y="1019331"/>
            <a:ext cx="10515600" cy="4507668"/>
          </a:xfrm>
        </p:spPr>
        <p:txBody>
          <a:bodyPr/>
          <a:lstStyle/>
          <a:p>
            <a:pPr algn="just"/>
            <a:r>
              <a:rPr lang="ru-RU" dirty="0"/>
              <a:t>Публикацијата „Паметно управување со парите – Водич за </a:t>
            </a:r>
            <a:r>
              <a:rPr lang="ru-RU" dirty="0" smtClean="0"/>
              <a:t>личните финансии</a:t>
            </a:r>
            <a:r>
              <a:rPr lang="ru-RU" dirty="0"/>
              <a:t>“, напишана на едноставен и разбирлив јазик, има </a:t>
            </a:r>
            <a:r>
              <a:rPr lang="ru-RU" dirty="0" smtClean="0"/>
              <a:t>за цел </a:t>
            </a:r>
            <a:r>
              <a:rPr lang="ru-RU" dirty="0"/>
              <a:t>да го информира населението дека е потребно паметно да </a:t>
            </a:r>
            <a:r>
              <a:rPr lang="ru-RU" dirty="0" smtClean="0"/>
              <a:t>се управува </a:t>
            </a:r>
            <a:r>
              <a:rPr lang="ru-RU" dirty="0"/>
              <a:t>со финансиските средства за да се постигнат </a:t>
            </a:r>
            <a:r>
              <a:rPr lang="ru-RU" dirty="0" smtClean="0"/>
              <a:t>посакуваните цели </a:t>
            </a:r>
            <a:r>
              <a:rPr lang="ru-RU" dirty="0"/>
              <a:t>во животот</a:t>
            </a:r>
            <a:r>
              <a:rPr lang="ru-RU" dirty="0" smtClean="0"/>
              <a:t>. </a:t>
            </a:r>
            <a:endParaRPr lang="en-US" dirty="0"/>
          </a:p>
        </p:txBody>
      </p:sp>
      <p:pic>
        <p:nvPicPr>
          <p:cNvPr id="4" name="Picture 7" descr="Bitmap Zatemneto 2 Logo in Pano CMYK- C100 M80 Y0 K0 29-04-2009 verz GOLD logo Font Convert to Curv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571" y="160239"/>
            <a:ext cx="6143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 rotWithShape="1">
          <a:blip r:embed="rId3"/>
          <a:srcRect l="32971" t="9068" r="43116" b="29793"/>
          <a:stretch/>
        </p:blipFill>
        <p:spPr bwMode="auto">
          <a:xfrm>
            <a:off x="8190083" y="2923082"/>
            <a:ext cx="2767727" cy="39349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1934" y="2923082"/>
            <a:ext cx="681935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Дел </a:t>
            </a:r>
            <a:r>
              <a:rPr lang="ru-RU" sz="2800" dirty="0"/>
              <a:t>2 Моќта на вашите </a:t>
            </a:r>
            <a:r>
              <a:rPr lang="ru-RU" sz="2800" dirty="0" smtClean="0"/>
              <a:t>пари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ru-RU" sz="2800" dirty="0"/>
              <a:t>Основи за планирање на </a:t>
            </a:r>
            <a:r>
              <a:rPr lang="ru-RU" sz="2800" dirty="0" smtClean="0"/>
              <a:t>буџетот</a:t>
            </a:r>
            <a:endParaRPr lang="mk-MK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Дел 3 Финансиски производи и </a:t>
            </a:r>
            <a:r>
              <a:rPr lang="ru-RU" sz="2800" dirty="0" smtClean="0"/>
              <a:t>услуги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mk-MK" sz="2800" dirty="0"/>
              <a:t>Банкарски производи и </a:t>
            </a:r>
            <a:r>
              <a:rPr lang="mk-MK" sz="2800" dirty="0" smtClean="0"/>
              <a:t>услуги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mk-MK" sz="2800" dirty="0"/>
              <a:t>Интернет и мобилно </a:t>
            </a:r>
            <a:r>
              <a:rPr lang="mk-MK" sz="2800" dirty="0" smtClean="0"/>
              <a:t>банкарство</a:t>
            </a:r>
            <a:endParaRPr lang="ru-RU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mk-MK" sz="2800" dirty="0"/>
              <a:t>Дел 4 Создавање </a:t>
            </a:r>
            <a:r>
              <a:rPr lang="mk-MK" sz="2800" dirty="0" smtClean="0"/>
              <a:t>богатство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mk-MK" sz="2800" dirty="0"/>
              <a:t>Видови инвестиции</a:t>
            </a:r>
            <a:endParaRPr lang="mk-MK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mk-MK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mk-MK" sz="2800" dirty="0"/>
          </a:p>
        </p:txBody>
      </p:sp>
    </p:spTree>
    <p:extLst>
      <p:ext uri="{BB962C8B-B14F-4D97-AF65-F5344CB8AC3E}">
        <p14:creationId xmlns:p14="http://schemas.microsoft.com/office/powerpoint/2010/main" val="783634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2" r="11117"/>
          <a:stretch/>
        </p:blipFill>
        <p:spPr>
          <a:xfrm>
            <a:off x="685407" y="0"/>
            <a:ext cx="10727968" cy="6897063"/>
          </a:xfrm>
        </p:spPr>
      </p:pic>
      <p:sp>
        <p:nvSpPr>
          <p:cNvPr id="5" name="Right Arrow 4"/>
          <p:cNvSpPr/>
          <p:nvPr/>
        </p:nvSpPr>
        <p:spPr>
          <a:xfrm>
            <a:off x="5253643" y="4721630"/>
            <a:ext cx="2493819" cy="1512916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7" descr="Bitmap Zatemneto 2 Logo in Pano CMYK- C100 M80 Y0 K0 29-04-2009 verz GOLD logo Font Convert to Curv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571" y="160239"/>
            <a:ext cx="6143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7214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5308"/>
            <a:ext cx="10515600" cy="1325563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Дел 2. Основи 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планирање на буџетот</a:t>
            </a:r>
            <a:r>
              <a:rPr lang="mk-MK" dirty="0"/>
              <a:t/>
            </a:r>
            <a:br>
              <a:rPr lang="mk-MK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7"/>
          <a:stretch/>
        </p:blipFill>
        <p:spPr>
          <a:xfrm>
            <a:off x="2353457" y="846039"/>
            <a:ext cx="7479854" cy="6048961"/>
          </a:xfrm>
        </p:spPr>
      </p:pic>
      <p:pic>
        <p:nvPicPr>
          <p:cNvPr id="4" name="Picture 7" descr="Bitmap Zatemneto 2 Logo in Pano CMYK- C100 M80 Y0 K0 29-04-2009 verz GOLD logo Font Convert to Curv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571" y="160239"/>
            <a:ext cx="6143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8938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8525"/>
          <a:stretch/>
        </p:blipFill>
        <p:spPr>
          <a:xfrm>
            <a:off x="0" y="579731"/>
            <a:ext cx="10383253" cy="58175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30999">
            <a:off x="9330739" y="505325"/>
            <a:ext cx="2372353" cy="23767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98118">
            <a:off x="9749450" y="2801755"/>
            <a:ext cx="2091033" cy="2837558"/>
          </a:xfrm>
          <a:prstGeom prst="rect">
            <a:avLst/>
          </a:prstGeom>
        </p:spPr>
      </p:pic>
      <p:pic>
        <p:nvPicPr>
          <p:cNvPr id="7" name="Picture 7" descr="Bitmap Zatemneto 2 Logo in Pano CMYK- C100 M80 Y0 K0 29-04-2009 verz GOLD logo Font Convert to Curves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7571" y="160239"/>
            <a:ext cx="6143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8414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1707"/>
          <a:stretch/>
        </p:blipFill>
        <p:spPr>
          <a:xfrm>
            <a:off x="1107363" y="544525"/>
            <a:ext cx="10118099" cy="5639288"/>
          </a:xfrm>
          <a:prstGeom prst="rect">
            <a:avLst/>
          </a:prstGeom>
        </p:spPr>
      </p:pic>
      <p:pic>
        <p:nvPicPr>
          <p:cNvPr id="5" name="Picture 7" descr="Bitmap Zatemneto 2 Logo in Pano CMYK- C100 M80 Y0 K0 29-04-2009 verz GOLD logo Font Convert to Curv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571" y="160239"/>
            <a:ext cx="6143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49464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8082" y="290173"/>
            <a:ext cx="10515600" cy="1325563"/>
          </a:xfrm>
        </p:spPr>
        <p:txBody>
          <a:bodyPr/>
          <a:lstStyle/>
          <a:p>
            <a:r>
              <a:rPr lang="mk-MK" sz="32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Дел 3. Банкарски </a:t>
            </a:r>
            <a:r>
              <a:rPr lang="mk-MK" sz="32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производи и услуги</a:t>
            </a:r>
            <a:r>
              <a:rPr lang="mk-MK" dirty="0"/>
              <a:t/>
            </a:r>
            <a:br>
              <a:rPr lang="mk-MK" dirty="0"/>
            </a:br>
            <a:endParaRPr lang="en-US" dirty="0"/>
          </a:p>
        </p:txBody>
      </p:sp>
      <p:pic>
        <p:nvPicPr>
          <p:cNvPr id="4" name="Picture 7" descr="Bitmap Zatemneto 2 Logo in Pano CMYK- C100 M80 Y0 K0 29-04-2009 verz GOLD logo Font Convert to Curv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571" y="160239"/>
            <a:ext cx="6143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109272"/>
            <a:ext cx="9869905" cy="406430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Во основни банкарски услуги спаѓаат: </a:t>
            </a:r>
            <a:r>
              <a:rPr lang="ru-RU" b="1" dirty="0" smtClean="0"/>
              <a:t>платежните сметки, кредитите, депозитите и др</a:t>
            </a:r>
            <a:r>
              <a:rPr lang="ru-RU" dirty="0" smtClean="0"/>
              <a:t>. </a:t>
            </a:r>
          </a:p>
          <a:p>
            <a:pPr algn="just"/>
            <a:r>
              <a:rPr lang="ru-RU" dirty="0" smtClean="0"/>
              <a:t>Банките </a:t>
            </a:r>
            <a:r>
              <a:rPr lang="ru-RU" dirty="0"/>
              <a:t>во Република </a:t>
            </a:r>
            <a:r>
              <a:rPr lang="ru-RU" dirty="0" smtClean="0"/>
              <a:t>Северна Македонија </a:t>
            </a:r>
            <a:r>
              <a:rPr lang="ru-RU" dirty="0"/>
              <a:t>им </a:t>
            </a:r>
            <a:r>
              <a:rPr lang="ru-RU" dirty="0" smtClean="0"/>
              <a:t>нудат</a:t>
            </a:r>
            <a:r>
              <a:rPr lang="en-US" dirty="0" smtClean="0"/>
              <a:t> </a:t>
            </a:r>
            <a:r>
              <a:rPr lang="mk-MK" dirty="0" smtClean="0"/>
              <a:t>на клиентите </a:t>
            </a:r>
            <a:r>
              <a:rPr lang="ru-RU" dirty="0" smtClean="0"/>
              <a:t> </a:t>
            </a:r>
            <a:r>
              <a:rPr lang="ru-RU" dirty="0"/>
              <a:t>платежни сметки </a:t>
            </a:r>
            <a:r>
              <a:rPr lang="ru-RU" dirty="0" smtClean="0"/>
              <a:t>(</a:t>
            </a:r>
            <a:r>
              <a:rPr lang="en-US" dirty="0" smtClean="0"/>
              <a:t>p</a:t>
            </a:r>
            <a:r>
              <a:rPr lang="ru-RU" dirty="0" smtClean="0"/>
              <a:t>ayment account</a:t>
            </a:r>
            <a:r>
              <a:rPr lang="en-US" dirty="0" smtClean="0"/>
              <a:t>s</a:t>
            </a:r>
            <a:r>
              <a:rPr lang="ru-RU" dirty="0" smtClean="0"/>
              <a:t>).</a:t>
            </a:r>
          </a:p>
          <a:p>
            <a:pPr algn="just"/>
            <a:r>
              <a:rPr lang="ru-RU" dirty="0" smtClean="0"/>
              <a:t>Платежната сметка е сметка којашто </a:t>
            </a:r>
            <a:r>
              <a:rPr lang="ru-RU" dirty="0"/>
              <a:t>ја одржува давател на платежни услуги на име на еден или повеќе корисници на платежни услуги и којашто се користи за извршување на платежни трансакции. </a:t>
            </a:r>
            <a:r>
              <a:rPr lang="ru-RU" dirty="0" smtClean="0"/>
              <a:t>Со платежната сметка управува </a:t>
            </a:r>
            <a:r>
              <a:rPr lang="ru-RU" dirty="0"/>
              <a:t>и работи едно лице, тоа лице е сопственик на сметките и само тоа лице, односно само сопственикот на сметките, може да овласти други лица да работат со тие сметки</a:t>
            </a:r>
            <a:r>
              <a:rPr lang="ru-RU" dirty="0" smtClean="0"/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766" y="4673232"/>
            <a:ext cx="2910741" cy="218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294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640</TotalTime>
  <Words>860</Words>
  <Application>Microsoft Office PowerPoint</Application>
  <PresentationFormat>Widescreen</PresentationFormat>
  <Paragraphs>85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Tahoma</vt:lpstr>
      <vt:lpstr>Wingdings</vt:lpstr>
      <vt:lpstr>Office Theme</vt:lpstr>
      <vt:lpstr>Осврт кон материјалите за финансиска едукација на Народната банка на Република Северна Македонија</vt:lpstr>
      <vt:lpstr>Содржина </vt:lpstr>
      <vt:lpstr>Финансиска едукација</vt:lpstr>
      <vt:lpstr>Водич за лични финансии</vt:lpstr>
      <vt:lpstr>PowerPoint Presentation</vt:lpstr>
      <vt:lpstr>Дел 2. Основи за планирање на буџетот </vt:lpstr>
      <vt:lpstr>PowerPoint Presentation</vt:lpstr>
      <vt:lpstr>PowerPoint Presentation</vt:lpstr>
      <vt:lpstr>Дел 3. Банкарски производи и услуги </vt:lpstr>
      <vt:lpstr>Промена на термини со новиот  Закон за платежни услуги и платни системи</vt:lpstr>
      <vt:lpstr>Дел 3. Интернет и мобилно банкарство</vt:lpstr>
      <vt:lpstr>Дел 4. Видови инвестиции</vt:lpstr>
      <vt:lpstr>PowerPoint Presentation</vt:lpstr>
      <vt:lpstr>Поимник на термини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Осврт кон едукативните материјали на Народната банка 2/3 </vt:lpstr>
      <vt:lpstr>Осврт кон едукативните материјали на Народната банка 3/3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Осврт кон материјалите за финансиска едукација на Народната банка на Република Северна Македонија</dc:title>
  <dc:creator>Kristina Pavleska</dc:creator>
  <cp:lastModifiedBy>Kristina Pavleska</cp:lastModifiedBy>
  <cp:revision>29</cp:revision>
  <dcterms:created xsi:type="dcterms:W3CDTF">2022-02-10T12:46:18Z</dcterms:created>
  <dcterms:modified xsi:type="dcterms:W3CDTF">2023-02-24T10:53:16Z</dcterms:modified>
</cp:coreProperties>
</file>