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7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2" r:id="rId10"/>
    <p:sldId id="273" r:id="rId11"/>
    <p:sldId id="275" r:id="rId12"/>
    <p:sldId id="278" r:id="rId13"/>
    <p:sldId id="283" r:id="rId14"/>
    <p:sldId id="285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FB15-24F5-413D-BF60-8B5FCF2404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E1568-C1B2-4B6D-B156-6749A1FF2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1568-C1B2-4B6D-B156-6749A1FF2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0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5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3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3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9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AA1D-3933-40F6-8331-44C05669B5D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.gov.mk/Sloboden-pristap-do-informacii-od-javen-karakter/Video-1" TargetMode="External"/><Relationship Id="rId3" Type="http://schemas.openxmlformats.org/officeDocument/2006/relationships/image" Target="../media/image17.svg"/><Relationship Id="rId7" Type="http://schemas.openxmlformats.org/officeDocument/2006/relationships/hyperlink" Target="https://www.sec.gov.mk/Aktivnost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c.gov.mk/Brosuri" TargetMode="External"/><Relationship Id="rId5" Type="http://schemas.openxmlformats.org/officeDocument/2006/relationships/image" Target="../media/image19.svg"/><Relationship Id="rId10" Type="http://schemas.openxmlformats.org/officeDocument/2006/relationships/hyperlink" Target="https://www.sec.gov.mk/Poimnik/Poimnik-na-osnovni-poimi-od-oblasta-na-khartii-od-vrednost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www.sec.gov.mk/Kvizo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6" y="1558976"/>
            <a:ext cx="8184629" cy="4706911"/>
          </a:xfrm>
        </p:spPr>
        <p:txBody>
          <a:bodyPr>
            <a:normAutofit fontScale="90000"/>
          </a:bodyPr>
          <a:lstStyle/>
          <a:p>
            <a:pPr algn="ctr"/>
            <a:br>
              <a:rPr lang="mk-MK" dirty="0"/>
            </a:br>
            <a:br>
              <a:rPr lang="mk-MK" dirty="0"/>
            </a:br>
            <a:br>
              <a:rPr lang="mk-MK" dirty="0"/>
            </a:b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mk-MK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за Европскиот квиз на пари во областа на финансиските инструменти</a:t>
            </a:r>
            <a:br>
              <a:rPr lang="mk-MK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пазарот на капитал</a:t>
            </a:r>
            <a:br>
              <a:rPr lang="mk-MK" sz="31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k-MK" sz="3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КОМИСИЈА ЗА ХАРТИИ ОД ВРЕДНОСТ НА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РЕПУБЛИКА СЕВЕРНА МАКЕДОНИЈА</a:t>
            </a: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k-MK" sz="3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br>
              <a:rPr lang="mk-MK" sz="3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k-MK" sz="2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Февруари 20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k-MK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97" y="241800"/>
            <a:ext cx="3434772" cy="241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5C6A0-0189-4F9F-BFE4-C191E2EEC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486" y="532948"/>
            <a:ext cx="2889027" cy="2078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504A4-50F9-4FEA-B556-DC272E8B61FB}"/>
              </a:ext>
            </a:extLst>
          </p:cNvPr>
          <p:cNvSpPr txBox="1"/>
          <p:nvPr/>
        </p:nvSpPr>
        <p:spPr>
          <a:xfrm>
            <a:off x="869431" y="2638269"/>
            <a:ext cx="39873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подготвил: </a:t>
            </a: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М-р Ивана Бољат Секулоски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ivana@sec.gov.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</a:p>
        </p:txBody>
      </p:sp>
    </p:spTree>
    <p:extLst>
      <p:ext uri="{BB962C8B-B14F-4D97-AF65-F5344CB8AC3E}">
        <p14:creationId xmlns:p14="http://schemas.microsoft.com/office/powerpoint/2010/main" val="355598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2C40-F5BB-469E-8F47-9BA109C9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767097"/>
            <a:ext cx="3828642" cy="1320800"/>
          </a:xfrm>
        </p:spPr>
        <p:txBody>
          <a:bodyPr>
            <a:noAutofit/>
          </a:bodyPr>
          <a:lstStyle/>
          <a:p>
            <a:pPr algn="ctr"/>
            <a:r>
              <a:rPr lang="mk-MK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Секундарен пазар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126C-2CF7-4A5E-BC98-AB98FC41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322" y="2582683"/>
            <a:ext cx="7369047" cy="42753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ru-RU" sz="28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Секундарен пазар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односно овластената берза, им овозможува на постојните акционери да ги продаваат своите акции во секој момент и да ги конвертираат своите вложувања во пари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72E0B-1C96-4FAC-9C7A-8CBCDCA3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171" y="149902"/>
            <a:ext cx="4831830" cy="343274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076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0B82-F71C-4089-B3E2-EE83D82B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09537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mk-MK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Берза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EDF6-4F91-491A-9535-0583A500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7" y="2871207"/>
            <a:ext cx="7218919" cy="46244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mk-MK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Берза</a:t>
            </a:r>
            <a:r>
              <a:rPr lang="mk-MK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претставува организиран пазар за продажба и купување на финансиски инструменти, како што се акции и обврзници. </a:t>
            </a: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Македонската берза АД Скопје 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основана е во 1996 година како акционерско друштво во целосна приватна сопственост.</a:t>
            </a:r>
          </a:p>
          <a:p>
            <a:pPr marL="0" indent="0" algn="just">
              <a:buNone/>
            </a:pPr>
            <a:endParaRPr lang="mk-MK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51FE6-3F5B-4533-9893-5677CF57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367" y="0"/>
            <a:ext cx="5131633" cy="325286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740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B28F-3D0E-4721-9748-09493BC6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35" y="2768600"/>
            <a:ext cx="2713218" cy="1320800"/>
          </a:xfrm>
        </p:spPr>
        <p:txBody>
          <a:bodyPr>
            <a:noAutofit/>
          </a:bodyPr>
          <a:lstStyle/>
          <a:p>
            <a:pPr algn="ctr"/>
            <a:r>
              <a:rPr lang="mk-MK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епозитар за хартии од вредност </a:t>
            </a:r>
            <a:endParaRPr lang="mk-MK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8AA3-92CC-4517-B677-D2DF0B54A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931" y="2548327"/>
            <a:ext cx="7240249" cy="43717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mk-MK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Депозитар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финансиска институција која чува финансиски инструменти како што се акции во дематеријализирана форма</a:t>
            </a:r>
            <a:r>
              <a:rPr lang="mk-MK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mk-MK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основањето 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</a:t>
            </a:r>
            <a:r>
              <a:rPr lang="mk-MK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ниот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депозитар за хартии од вредност АД Скопје</a:t>
            </a:r>
            <a:r>
              <a:rPr lang="mk-MK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крајот на ноември 2001 година, беше завршен процесот на дематеријализација (конверзија на хартиите од вредност од материјална во електронска форма).</a:t>
            </a:r>
          </a:p>
          <a:p>
            <a:pPr marL="0" indent="0" algn="just">
              <a:buNone/>
            </a:pPr>
            <a:endParaRPr lang="mk-MK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995C8-B7C4-46B5-AA02-76833C75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03" y="0"/>
            <a:ext cx="5140997" cy="233846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591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395E-C800-45EA-91E5-96EF75F9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64" y="2768600"/>
            <a:ext cx="4012367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Регулатор </a:t>
            </a:r>
            <a:br>
              <a:rPr lang="ru-RU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пазарот на финансиски инструменти</a:t>
            </a:r>
            <a:endParaRPr lang="mk-MK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AB18-5B11-488F-A02F-0DBFA339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861" y="2768600"/>
            <a:ext cx="7045377" cy="32611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Комисијата за хартии од вредност на Република Северна Македонија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основана е во 1992 година како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самостоен и независен орган која го регулира и врши надзорот над работењето со финансиските инструменти во земјата.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Таа се грижи за легитимно и ефикасно функционирање на пазарот на финансиски инструменти и за заштита на правата на инвеститорите, со цел постојано да ја зајакнува довербата на јавноста во институциите на пазарот на капитал.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75D41-ADB2-40FA-A566-CD2B0911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69" y="0"/>
            <a:ext cx="3074431" cy="222822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258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79AB3BB2-B678-44C0-B396-9EE60EABC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166" y="89455"/>
            <a:ext cx="2794443" cy="27944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6" name="Graphic 5" descr="Classroom">
            <a:extLst>
              <a:ext uri="{FF2B5EF4-FFF2-40B4-BE49-F238E27FC236}">
                <a16:creationId xmlns:a16="http://schemas.microsoft.com/office/drawing/2014/main" id="{F0D90555-14BD-4A2D-A31B-61607D0F7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9930" y="-24653"/>
            <a:ext cx="2202070" cy="220097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67B16-D62F-411F-9146-F911BB72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2324448"/>
            <a:ext cx="4063320" cy="2456442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Материјали за едукација на веб страната на Комисијата</a:t>
            </a:r>
            <a:br>
              <a:rPr lang="mk-MK" sz="31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(македонски, албански и англиски јазик)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7260-CEEC-42C9-8A24-52A20D6D0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881" y="779489"/>
            <a:ext cx="7131777" cy="57712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mk-MK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Едукативни брошури на следните линкови: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https://www.sec.gov.mk/Brosuri</a:t>
            </a:r>
            <a:endParaRPr lang="mk-M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https://www.sec.gov.mk/Aktivnosti</a:t>
            </a:r>
            <a:r>
              <a:rPr lang="mk-M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mk-MK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Едукативни видео материјали на следниот линк: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https://www.sec.gov.mk/Sloboden-pristap-do-informacii-od-javen-karakter/Video-1</a:t>
            </a:r>
            <a:endParaRPr lang="mk-M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Едукативни квизови за проверка на знаење на следниов линк: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https://www.sec.gov.mk/Kvizovi</a:t>
            </a:r>
            <a:endParaRPr lang="mk-M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Поимници на термини од областа на пазарот на капитал на следниот линк: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https://www.sec.gov.mk/Poimnik/Poimnik-na-osnovni-poimi-od-oblasta-na-khartii-od-vrednost</a:t>
            </a:r>
            <a:r>
              <a:rPr lang="mk-M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1012C-E78C-4737-8E46-C4C7ED6871BF}"/>
              </a:ext>
            </a:extLst>
          </p:cNvPr>
          <p:cNvSpPr txBox="1"/>
          <p:nvPr/>
        </p:nvSpPr>
        <p:spPr>
          <a:xfrm rot="10800000" flipV="1">
            <a:off x="1341592" y="5434963"/>
            <a:ext cx="2811750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www.sec.gov.mk</a:t>
            </a:r>
          </a:p>
        </p:txBody>
      </p:sp>
    </p:spTree>
    <p:extLst>
      <p:ext uri="{BB962C8B-B14F-4D97-AF65-F5344CB8AC3E}">
        <p14:creationId xmlns:p14="http://schemas.microsoft.com/office/powerpoint/2010/main" val="416946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C1D2-054B-4BF6-97D4-4898436D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832" y="284814"/>
            <a:ext cx="6865495" cy="4346224"/>
          </a:xfrm>
        </p:spPr>
        <p:txBody>
          <a:bodyPr>
            <a:normAutofit fontScale="90000"/>
          </a:bodyPr>
          <a:lstStyle/>
          <a:p>
            <a:pPr algn="ctr"/>
            <a:r>
              <a:rPr lang="mk-MK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Комисијата за хартии од </a:t>
            </a:r>
            <a:r>
              <a:rPr lang="mk-MK"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вредност </a:t>
            </a:r>
            <a:br>
              <a:rPr lang="mk-MK"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 </a:t>
            </a:r>
            <a:r>
              <a:rPr lang="mk-MK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посакува голем успех!</a:t>
            </a:r>
            <a:br>
              <a:rPr lang="mk-MK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k-MK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 благодарам </a:t>
            </a:r>
            <a:br>
              <a:rPr lang="mk-MK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вниманието!</a:t>
            </a:r>
            <a:endParaRPr lang="mk-MK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FEC86-ADC2-4871-BA13-3EAA1BDB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71" y="2293495"/>
            <a:ext cx="3717561" cy="2952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D4DB4-CA0F-4956-99F9-2683A0AD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994" y="4270870"/>
            <a:ext cx="2889754" cy="2078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D58D1-C413-69CD-D76C-3697A54DBDEF}"/>
              </a:ext>
            </a:extLst>
          </p:cNvPr>
          <p:cNvSpPr txBox="1"/>
          <p:nvPr/>
        </p:nvSpPr>
        <p:spPr>
          <a:xfrm>
            <a:off x="2129965" y="6328752"/>
            <a:ext cx="9054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mk-MK" b="1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Наш проактивен регулатор! </a:t>
            </a:r>
            <a:r>
              <a:rPr lang="en-US" b="1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Rregullatori ynë proaktiv!</a:t>
            </a:r>
            <a:r>
              <a:rPr lang="en-US" b="1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mk-MK" b="1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proactive regulator!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7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8C87-E0E9-4B9A-A08E-31838EC2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560" y="102657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mk-MK" sz="53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Финансиски пазар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mk-M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1107-4C38-40D3-8C8A-117790CBC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184223"/>
            <a:ext cx="3552669" cy="4636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Финансискиот пазар претставува пазар на понуда и побарувачка на слободни финансиски средства. 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59BA5-C235-47D0-9347-DE650CCC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56" y="1925190"/>
            <a:ext cx="7291734" cy="34507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562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A91D-0C25-4750-ABCA-D87A4F1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58" y="371978"/>
            <a:ext cx="6280877" cy="2456442"/>
          </a:xfrm>
        </p:spPr>
        <p:txBody>
          <a:bodyPr>
            <a:normAutofit/>
          </a:bodyPr>
          <a:lstStyle/>
          <a:p>
            <a:pPr algn="ctr"/>
            <a:b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mk-MK" sz="4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Пазар на капитал </a:t>
            </a:r>
            <a:endParaRPr lang="mk-MK" sz="4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68348-A479-4CA1-A537-1973FE88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70" y="1600199"/>
            <a:ext cx="353733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k-MK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Пазарот на капитал е дел од поширокиот финансиски сектор  каде финаниските инструменти (акциите и овбврзниците) може да  се купуваат и продадат помеѓу субјектите од економијата, врз основа на побарувачката и понудата.</a:t>
            </a:r>
            <a:endParaRPr lang="mk-MK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D7F44-4CD9-4005-AB8A-34C5CF3D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80" y="2087019"/>
            <a:ext cx="6907285" cy="375887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566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FEF2-8F65-4028-A163-EB47DDBD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297" y="401405"/>
            <a:ext cx="9491273" cy="1320800"/>
          </a:xfrm>
        </p:spPr>
        <p:txBody>
          <a:bodyPr>
            <a:noAutofit/>
          </a:bodyPr>
          <a:lstStyle/>
          <a:p>
            <a:pPr algn="ctr"/>
            <a:r>
              <a:rPr lang="mk-MK" sz="4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Видови на финансиски инструменти</a:t>
            </a:r>
            <a:endParaRPr lang="mk-MK" sz="4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AA03-A197-45BC-9B37-800041B5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49" y="2308485"/>
            <a:ext cx="3492709" cy="2908092"/>
          </a:xfrm>
        </p:spPr>
        <p:txBody>
          <a:bodyPr/>
          <a:lstStyle/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кционерски капитал 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(обични акции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приоритетни акции)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mk-M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олг (обврзници)</a:t>
            </a:r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E9BBC-7541-493E-B090-F0D727E9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20" y="1685145"/>
            <a:ext cx="4849320" cy="439961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C6D25-91F1-485D-BAE0-B2E0336C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101" y="3429000"/>
            <a:ext cx="33208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0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FEF2-8F65-4028-A163-EB47DDBD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456625"/>
            <a:ext cx="3498979" cy="2456442"/>
          </a:xfrm>
        </p:spPr>
        <p:txBody>
          <a:bodyPr>
            <a:noAutofit/>
          </a:bodyPr>
          <a:lstStyle/>
          <a:p>
            <a:pPr algn="ctr"/>
            <a:r>
              <a:rPr lang="mk-MK" sz="36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Финансиски инструменти</a:t>
            </a:r>
            <a:br>
              <a:rPr lang="mk-MK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mk-MK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AA03-A197-45BC-9B37-800041B5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197" y="3002892"/>
            <a:ext cx="7555042" cy="3038144"/>
          </a:xfrm>
        </p:spPr>
        <p:txBody>
          <a:bodyPr>
            <a:normAutofit fontScale="32500" lnSpcReduction="20000"/>
          </a:bodyPr>
          <a:lstStyle/>
          <a:p>
            <a:pPr marL="457200" lvl="1" indent="0" algn="just">
              <a:buNone/>
            </a:pPr>
            <a:endParaRPr lang="ru-RU" sz="80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ru-RU" sz="8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Издавачите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финансиските инструменти на примарниот пазар прибираат средства за финансирање за нивното работење или инвеститорите истите ги купуваат директно од друштвото кое ги издава.</a:t>
            </a:r>
          </a:p>
          <a:p>
            <a:pPr marL="457200" lvl="1" indent="0" algn="just">
              <a:buNone/>
            </a:pPr>
            <a:endParaRPr lang="en-US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36D4A-1A96-4141-9F6E-1282FD607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67" y="-1"/>
            <a:ext cx="4217233" cy="325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279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FEF2-8F65-4028-A163-EB47DDBD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6" y="2807441"/>
            <a:ext cx="4092315" cy="1325563"/>
          </a:xfrm>
        </p:spPr>
        <p:txBody>
          <a:bodyPr>
            <a:noAutofit/>
          </a:bodyPr>
          <a:lstStyle/>
          <a:p>
            <a:pPr algn="ctr"/>
            <a:r>
              <a:rPr lang="mk-MK" sz="32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Главни играчи на пазарот на капитал</a:t>
            </a:r>
            <a:endParaRPr lang="mk-MK" sz="32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AA03-A197-45BC-9B37-800041B5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030" y="2233534"/>
            <a:ext cx="7450111" cy="250335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mk-MK" sz="14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издавачи</a:t>
            </a:r>
            <a:endParaRPr lang="en-US" sz="144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mk-MK" sz="8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Влади, владини агенции, национални организации, банки и компании.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mk-MK" sz="14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инвеститори</a:t>
            </a:r>
            <a:r>
              <a:rPr lang="mk-MK" sz="1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mk-MK" sz="8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Инвестициските фондови, пензиските фондови, осигурителните компании, банките, компаниите и поединците како приватни инвеститори.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mk-MK" sz="14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посредници</a:t>
            </a:r>
            <a:endParaRPr lang="en-US" sz="144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mk-MK" sz="8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(овластени банки и брокерски куќи)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mk-MK" sz="8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(брокери и инвестициски агенти)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mk-MK" sz="8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(клириншки куќи и централни депозитари).</a:t>
            </a:r>
          </a:p>
          <a:p>
            <a:endParaRPr lang="mk-M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09DD6-45A9-4A4D-BA27-F36D097F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6774"/>
            <a:ext cx="2443397" cy="19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FEF2-8F65-4028-A163-EB47DDBD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10" y="2766217"/>
            <a:ext cx="3523938" cy="1325563"/>
          </a:xfrm>
        </p:spPr>
        <p:txBody>
          <a:bodyPr>
            <a:noAutofit/>
          </a:bodyPr>
          <a:lstStyle/>
          <a:p>
            <a:pPr algn="ctr"/>
            <a:r>
              <a:rPr lang="mk-MK" sz="36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Извори </a:t>
            </a:r>
            <a:br>
              <a:rPr lang="mk-MK" sz="36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mk-MK" sz="36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финансии</a:t>
            </a:r>
            <a:br>
              <a:rPr lang="mk-MK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mk-MK" sz="3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AA03-A197-45BC-9B37-800041B5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347" y="2579234"/>
            <a:ext cx="7516396" cy="463656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mk-MK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Проектите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k-MK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 да се финансираат од сопствени извори на средства, преку задолжување во банка или на пазарот на капитал со издавање на финансиски инструменти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mk-MK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Владите не можат да издаваат акции па затоа обично се позајмуваат со издавање на обврзници, додека пак,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компаниите добиваат дополнителни средства на два начини: со издавање акции или  со задолжување.</a:t>
            </a:r>
          </a:p>
          <a:p>
            <a:endParaRPr lang="mk-M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AC1C-69E5-4E78-AA69-8F560D66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347" y="0"/>
            <a:ext cx="7590020" cy="27662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020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2C40-F5BB-469E-8F47-9BA109C9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2766218"/>
            <a:ext cx="3553918" cy="1325563"/>
          </a:xfrm>
        </p:spPr>
        <p:txBody>
          <a:bodyPr>
            <a:noAutofit/>
          </a:bodyPr>
          <a:lstStyle/>
          <a:p>
            <a:pPr algn="ctr"/>
            <a:r>
              <a:rPr lang="mk-MK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Финансиски извештаи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126C-2CF7-4A5E-BC98-AB98FC41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971" y="2766217"/>
            <a:ext cx="7210268" cy="35146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Финансиските извештаи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обезбедуваат информации за успешноста и промените во финансиската состојба на компаниите кои се корисни за корисниците односно инвеститорите во донесувањето на нивните инвестициски одлуки.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AE7B0-FF14-4899-8E2D-5C89CD212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338" y="0"/>
            <a:ext cx="5071922" cy="29134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65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2C40-F5BB-469E-8F47-9BA109C9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23" y="2767097"/>
            <a:ext cx="4144502" cy="1320800"/>
          </a:xfrm>
        </p:spPr>
        <p:txBody>
          <a:bodyPr>
            <a:noAutofit/>
          </a:bodyPr>
          <a:lstStyle/>
          <a:p>
            <a:pPr algn="ctr"/>
            <a:r>
              <a:rPr lang="mk-MK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Примарен пазар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126C-2CF7-4A5E-BC98-AB98FC41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925" y="1618938"/>
            <a:ext cx="7125324" cy="562458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mk-MK" sz="2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mk-MK" sz="2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mk-MK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Примарен пазар</a:t>
            </a:r>
            <a:r>
              <a:rPr lang="mk-MK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пазар на кој новите финансиски инструменти се издаваат и продаваат директно од страна на издавачот на инвеститорите.</a:t>
            </a:r>
          </a:p>
          <a:p>
            <a:endParaRPr lang="mk-M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3BF5F-9431-428A-BC91-71E3B32B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102" y="134912"/>
            <a:ext cx="4726898" cy="34148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233775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2866</TotalTime>
  <Words>693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    Подготовка за Европскиот квиз на пари во областа на финансиските инструменти и пазарот на капитал  КОМИСИЈА ЗА ХАРТИИ ОД ВРЕДНОСТ НА  РЕПУБЛИКА СЕВЕРНА МАКЕДОНИЈА                                         Февруари 2023</vt:lpstr>
      <vt:lpstr>Финансиски пазар  </vt:lpstr>
      <vt:lpstr> Пазар на капитал </vt:lpstr>
      <vt:lpstr>Видови на финансиски инструменти</vt:lpstr>
      <vt:lpstr>Финансиски инструменти </vt:lpstr>
      <vt:lpstr>Главни играчи на пазарот на капитал</vt:lpstr>
      <vt:lpstr>Извори  на финансии </vt:lpstr>
      <vt:lpstr>Финансиски извештаи </vt:lpstr>
      <vt:lpstr>Примарен пазар</vt:lpstr>
      <vt:lpstr>Секундарен пазар</vt:lpstr>
      <vt:lpstr>Берза</vt:lpstr>
      <vt:lpstr>Депозитар за хартии од вредност </vt:lpstr>
      <vt:lpstr>Регулатор  на пазарот на финансиски инструменти</vt:lpstr>
      <vt:lpstr> Материјали за едукација на веб страната на Комисијата  (македонски, албански и англиски јазик)</vt:lpstr>
      <vt:lpstr>Комисијата за хартии од вредност  Ви посакува голем успех!  Ви благодарам  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Финансиски пазар</dc:title>
  <dc:creator>ivana boljat</dc:creator>
  <cp:lastModifiedBy>Ivana Boljat</cp:lastModifiedBy>
  <cp:revision>41</cp:revision>
  <dcterms:created xsi:type="dcterms:W3CDTF">2019-02-16T09:08:49Z</dcterms:created>
  <dcterms:modified xsi:type="dcterms:W3CDTF">2023-02-22T08:49:47Z</dcterms:modified>
</cp:coreProperties>
</file>