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4387-891D-4C6A-99BA-0112793EA2D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EC76-5782-4DD1-9998-FC25E2CE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4387-891D-4C6A-99BA-0112793EA2D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EC76-5782-4DD1-9998-FC25E2CE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mk-MK" sz="280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mk-MK" sz="280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+mn-lt"/>
              </a:rPr>
              <a:t>Macroeconomic data and the </a:t>
            </a:r>
            <a:r>
              <a:rPr lang="mk-MK" sz="3200" smtClean="0">
                <a:solidFill>
                  <a:srgbClr val="002060"/>
                </a:solidFill>
                <a:latin typeface="+mn-lt"/>
              </a:rPr>
              <a:t/>
            </a:r>
            <a:br>
              <a:rPr lang="mk-MK" sz="3200" smtClean="0">
                <a:solidFill>
                  <a:srgbClr val="002060"/>
                </a:solidFill>
                <a:latin typeface="+mn-lt"/>
              </a:rPr>
            </a:br>
            <a:r>
              <a:rPr lang="en-GB" sz="3200" smtClean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3200" smtClean="0">
                <a:solidFill>
                  <a:srgbClr val="002060"/>
                </a:solidFill>
                <a:latin typeface="+mn-lt"/>
              </a:rPr>
              <a:t>anking system of the </a:t>
            </a:r>
            <a:r>
              <a:rPr lang="en-GB" sz="3200" smtClean="0">
                <a:solidFill>
                  <a:srgbClr val="002060"/>
                </a:solidFill>
                <a:latin typeface="+mn-lt"/>
              </a:rPr>
              <a:t>R</a:t>
            </a:r>
            <a:r>
              <a:rPr lang="en-US" sz="3200" smtClean="0">
                <a:solidFill>
                  <a:srgbClr val="002060"/>
                </a:solidFill>
                <a:latin typeface="+mn-lt"/>
              </a:rPr>
              <a:t>epublic of North Macedonia </a:t>
            </a:r>
            <a:r>
              <a:rPr lang="mk-MK" sz="32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mk-MK" sz="32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3200" smtClean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en-US" sz="3200" smtClean="0">
                <a:effectLst/>
                <a:latin typeface="+mn-lt"/>
                <a:ea typeface="Calibri" panose="020F0502020204030204" pitchFamily="34" charset="0"/>
              </a:rPr>
            </a:br>
            <a:r>
              <a:rPr lang="mk-MK" sz="16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31</a:t>
            </a:r>
            <a:r>
              <a:rPr lang="en-GB" sz="16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mk-MK" sz="16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03 202</a:t>
            </a:r>
            <a:r>
              <a:rPr lang="en-GB" sz="16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2</a:t>
            </a: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1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GB" sz="1600" b="1" i="0" u="none" strike="noStrike" smtClean="0">
                <a:solidFill>
                  <a:srgbClr val="FF0000"/>
                </a:solidFill>
                <a:effectLst/>
                <a:latin typeface="+mn-lt"/>
              </a:rPr>
              <a:t>Deposits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sector: Profitability indicators </a:t>
            </a:r>
            <a:endParaRPr lang="en-US" sz="1600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3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Assets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4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Assets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US" sz="1600" smtClean="0">
                <a:solidFill>
                  <a:srgbClr val="FF0000"/>
                </a:solidFill>
              </a:rPr>
              <a:t>Structure of assets</a:t>
            </a:r>
            <a:r>
              <a:rPr lang="mk-MK" sz="1600" smtClean="0">
                <a:solidFill>
                  <a:srgbClr val="FF0000"/>
                </a:solidFill>
              </a:rPr>
              <a:t> </a:t>
            </a:r>
            <a:r>
              <a:rPr lang="en-GB" sz="1600" smtClean="0">
                <a:solidFill>
                  <a:srgbClr val="FF0000"/>
                </a:solidFill>
              </a:rPr>
              <a:t>and </a:t>
            </a:r>
            <a:r>
              <a:rPr lang="en-GB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managing the </a:t>
            </a:r>
            <a:r>
              <a:rPr lang="en-US" sz="1600" smtClean="0">
                <a:solidFill>
                  <a:srgbClr val="FF0000"/>
                </a:solidFill>
              </a:rPr>
              <a:t>Liquidity risk 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Loans</a:t>
            </a:r>
            <a:endParaRPr lang="en-US" sz="1600" b="1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9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US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 Loans</a:t>
            </a:r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 </a:t>
            </a:r>
            <a:endParaRPr lang="en-US" sz="1600" b="1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6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US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Loans</a:t>
            </a:r>
            <a:endParaRPr lang="en-US" sz="1600" b="1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Macedonian Banking sector: Liability’s structure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72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Aldhabi</vt:lpstr>
      <vt:lpstr>Arial</vt:lpstr>
      <vt:lpstr>Calibri</vt:lpstr>
      <vt:lpstr>Calibri Light</vt:lpstr>
      <vt:lpstr>Times New Roman</vt:lpstr>
      <vt:lpstr>Office Theme</vt:lpstr>
      <vt:lpstr>  Macroeconomic data and the  Banking system of the Republic of North Macedonia   31.03 2022 </vt:lpstr>
      <vt:lpstr>PowerPoint Presentation</vt:lpstr>
      <vt:lpstr>Macedonian Banking sector: Assets</vt:lpstr>
      <vt:lpstr>Macedonian Banking sector: Assets</vt:lpstr>
      <vt:lpstr>Macedonian Banking sector: Structure of assets and managing the Liquidity risk </vt:lpstr>
      <vt:lpstr>Macedonian Banking sector: Loans</vt:lpstr>
      <vt:lpstr>Macedonian Banking sector:  Loans </vt:lpstr>
      <vt:lpstr>Macedonian Banking sector: Loans</vt:lpstr>
      <vt:lpstr>Macedonian Banking sector: Liability’s structure</vt:lpstr>
      <vt:lpstr>Macedonian Banking sector: Deposits</vt:lpstr>
      <vt:lpstr>Macedonian Banking sector: Profitability indicators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Macroeconomic data and the  Banking system of the Republic of North Macedonia   31.03 2022</dc:title>
  <dc:creator>Buli</dc:creator>
  <cp:lastModifiedBy>Buli</cp:lastModifiedBy>
  <cp:revision>3</cp:revision>
  <dcterms:created xsi:type="dcterms:W3CDTF">2022-06-09T12:06:19Z</dcterms:created>
  <dcterms:modified xsi:type="dcterms:W3CDTF">2022-07-12T12:12:56Z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569962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