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D260-A2A9-48B2-A267-4B25492AEAA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A8FC1-4EAA-408F-96D8-15F84405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2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D260-A2A9-48B2-A267-4B25492AEAA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A8FC1-4EAA-408F-96D8-15F84405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6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mk-MK" sz="280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mk-MK" sz="280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spc="-2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lang="en-US" sz="3200" smtClean="0">
                <a:solidFill>
                  <a:srgbClr val="002060"/>
                </a:solidFill>
              </a:rPr>
              <a:t>Macroeconomic data and the </a:t>
            </a:r>
            <a:r>
              <a:rPr lang="mk-MK" sz="3200" smtClean="0">
                <a:solidFill>
                  <a:srgbClr val="002060"/>
                </a:solidFill>
              </a:rPr>
              <a:t/>
            </a:r>
            <a:br>
              <a:rPr lang="mk-MK" sz="3200" smtClean="0">
                <a:solidFill>
                  <a:srgbClr val="002060"/>
                </a:solidFill>
              </a:rPr>
            </a:br>
            <a:r>
              <a:rPr lang="en-GB" sz="3200" smtClean="0">
                <a:solidFill>
                  <a:srgbClr val="002060"/>
                </a:solidFill>
              </a:rPr>
              <a:t>B</a:t>
            </a:r>
            <a:r>
              <a:rPr lang="en-US" sz="3200" smtClean="0">
                <a:solidFill>
                  <a:srgbClr val="002060"/>
                </a:solidFill>
              </a:rPr>
              <a:t>anking system of the </a:t>
            </a:r>
            <a:r>
              <a:rPr lang="en-GB" sz="3200" smtClean="0">
                <a:solidFill>
                  <a:srgbClr val="002060"/>
                </a:solidFill>
              </a:rPr>
              <a:t>R</a:t>
            </a:r>
            <a:r>
              <a:rPr lang="en-US" sz="3200" smtClean="0">
                <a:solidFill>
                  <a:srgbClr val="002060"/>
                </a:solidFill>
              </a:rPr>
              <a:t>epublic of North Macedonia </a:t>
            </a:r>
            <a:r>
              <a:rPr lang="mk-MK" sz="32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mk-MK" sz="32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US" sz="3200" smtClean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en-US" sz="3200" smtClean="0">
                <a:effectLst/>
                <a:latin typeface="+mn-lt"/>
                <a:ea typeface="Calibri" panose="020F0502020204030204" pitchFamily="34" charset="0"/>
              </a:rPr>
            </a:br>
            <a:r>
              <a:rPr lang="mk-MK" sz="16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31</a:t>
            </a:r>
            <a:r>
              <a:rPr lang="en-GB" sz="16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.12</a:t>
            </a:r>
            <a:r>
              <a:rPr lang="mk-MK" sz="16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2021</a:t>
            </a:r>
            <a:r>
              <a:rPr lang="en-US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5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b="1" smtClean="0">
                <a:solidFill>
                  <a:srgbClr val="FF0000"/>
                </a:solidFill>
                <a:cs typeface="Aldhabi" panose="020B0604020202020204" pitchFamily="2" charset="-78"/>
              </a:rPr>
              <a:t>Macedonian Banking sector</a:t>
            </a:r>
            <a:r>
              <a:rPr lang="en-GB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en-GB" sz="1600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Profitability indicators</a:t>
            </a:r>
            <a:endParaRPr lang="en-US" sz="1600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2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0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b="1" smtClean="0">
                <a:solidFill>
                  <a:srgbClr val="FF0000"/>
                </a:solidFill>
                <a:cs typeface="Aldhabi" panose="020B0604020202020204" pitchFamily="2" charset="-78"/>
              </a:rPr>
              <a:t>Macedonian Banking sector: </a:t>
            </a:r>
            <a:r>
              <a:rPr lang="en-GB" sz="1600" smtClean="0">
                <a:solidFill>
                  <a:srgbClr val="FF0000"/>
                </a:solidFill>
                <a:cs typeface="Aldhabi" panose="020B0604020202020204" pitchFamily="2" charset="-78"/>
              </a:rPr>
              <a:t>Assets </a:t>
            </a:r>
            <a:endParaRPr lang="en-US" sz="1600" dirty="0">
              <a:solidFill>
                <a:srgbClr val="FF0000"/>
              </a:solidFill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4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b="1" smtClean="0">
                <a:solidFill>
                  <a:srgbClr val="FF0000"/>
                </a:solidFill>
                <a:cs typeface="Aldhabi" panose="020B0604020202020204" pitchFamily="2" charset="-78"/>
              </a:rPr>
              <a:t>Macedonian Banking sector: </a:t>
            </a:r>
            <a:r>
              <a:rPr lang="en-GB" sz="1600" smtClean="0">
                <a:solidFill>
                  <a:srgbClr val="FF0000"/>
                </a:solidFill>
                <a:cs typeface="Aldhabi" panose="020B0604020202020204" pitchFamily="2" charset="-78"/>
              </a:rPr>
              <a:t>Assets</a:t>
            </a:r>
            <a:endParaRPr lang="en-US" sz="1600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4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b="1" smtClean="0">
                <a:solidFill>
                  <a:srgbClr val="FF0000"/>
                </a:solidFill>
                <a:cs typeface="Aldhabi" panose="020B0604020202020204" pitchFamily="2" charset="-78"/>
              </a:rPr>
              <a:t>Macedonian Banking sector</a:t>
            </a:r>
            <a:r>
              <a:rPr lang="en-US" sz="1600" b="1" smtClean="0">
                <a:solidFill>
                  <a:srgbClr val="FF0000"/>
                </a:solidFill>
                <a:cs typeface="Aldhabi" panose="020B0604020202020204" pitchFamily="2" charset="-78"/>
              </a:rPr>
              <a:t>:</a:t>
            </a:r>
            <a:r>
              <a:rPr lang="en-US" sz="800" smtClean="0"/>
              <a:t> </a:t>
            </a:r>
            <a:r>
              <a:rPr lang="en-US" sz="1600" smtClean="0">
                <a:solidFill>
                  <a:srgbClr val="FF0000"/>
                </a:solidFill>
              </a:rPr>
              <a:t>Structure of assets</a:t>
            </a:r>
            <a:r>
              <a:rPr lang="mk-MK" sz="1600" smtClean="0">
                <a:solidFill>
                  <a:srgbClr val="FF0000"/>
                </a:solidFill>
              </a:rPr>
              <a:t> </a:t>
            </a:r>
            <a:r>
              <a:rPr lang="en-GB" sz="1600" smtClean="0">
                <a:solidFill>
                  <a:srgbClr val="FF0000"/>
                </a:solidFill>
              </a:rPr>
              <a:t>and </a:t>
            </a:r>
            <a:r>
              <a:rPr lang="en-GB" sz="1600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managing the </a:t>
            </a:r>
            <a:r>
              <a:rPr lang="en-US" sz="1600" smtClean="0">
                <a:solidFill>
                  <a:srgbClr val="FF0000"/>
                </a:solidFill>
              </a:rPr>
              <a:t>Liquidity risk</a:t>
            </a:r>
            <a:endParaRPr lang="en-US" sz="1600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9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b="1" smtClean="0">
                <a:solidFill>
                  <a:srgbClr val="FF0000"/>
                </a:solidFill>
                <a:cs typeface="Aldhabi" panose="020B0604020202020204" pitchFamily="2" charset="-78"/>
              </a:rPr>
              <a:t>Macedonian Banking sector</a:t>
            </a:r>
            <a:r>
              <a:rPr lang="en-US" sz="1600" smtClean="0">
                <a:solidFill>
                  <a:srgbClr val="FF0000"/>
                </a:solidFill>
                <a:cs typeface="Aldhabi" panose="020B0604020202020204" pitchFamily="2" charset="-78"/>
              </a:rPr>
              <a:t>:</a:t>
            </a:r>
            <a:r>
              <a:rPr lang="en-US" sz="800" smtClean="0"/>
              <a:t> </a:t>
            </a:r>
            <a:r>
              <a:rPr lang="en-US" sz="1600" smtClean="0">
                <a:solidFill>
                  <a:srgbClr val="FF0000"/>
                </a:solidFill>
              </a:rPr>
              <a:t>Loans</a:t>
            </a:r>
            <a:endParaRPr lang="en-US" sz="1600" dirty="0">
              <a:solidFill>
                <a:srgbClr val="FF0000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7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b="1" smtClean="0">
                <a:solidFill>
                  <a:srgbClr val="FF0000"/>
                </a:solidFill>
                <a:cs typeface="Aldhabi" panose="020B0604020202020204" pitchFamily="2" charset="-78"/>
              </a:rPr>
              <a:t>Macedonian Banking sector</a:t>
            </a:r>
            <a:r>
              <a:rPr lang="en-US" sz="1600" smtClean="0">
                <a:solidFill>
                  <a:srgbClr val="FF0000"/>
                </a:solidFill>
                <a:cs typeface="Aldhabi" panose="020B0604020202020204" pitchFamily="2" charset="-78"/>
              </a:rPr>
              <a:t>:</a:t>
            </a:r>
            <a:r>
              <a:rPr lang="en-US" sz="800" smtClean="0"/>
              <a:t> </a:t>
            </a:r>
            <a:r>
              <a:rPr lang="en-US" sz="1600" smtClean="0">
                <a:solidFill>
                  <a:srgbClr val="FF0000"/>
                </a:solidFill>
              </a:rPr>
              <a:t>Loans</a:t>
            </a:r>
            <a:endParaRPr lang="en-US" sz="1600" dirty="0">
              <a:solidFill>
                <a:srgbClr val="FF0000"/>
              </a:solidFill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5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b="1" smtClean="0">
                <a:solidFill>
                  <a:srgbClr val="FF0000"/>
                </a:solidFill>
                <a:cs typeface="Aldhabi" panose="020B0604020202020204" pitchFamily="2" charset="-78"/>
              </a:rPr>
              <a:t>Macedonian Banking sector: </a:t>
            </a:r>
            <a:r>
              <a:rPr lang="en-US" sz="1600" smtClean="0">
                <a:solidFill>
                  <a:srgbClr val="FF0000"/>
                </a:solidFill>
              </a:rPr>
              <a:t>Liabilities</a:t>
            </a:r>
            <a:r>
              <a:rPr lang="mk-MK" sz="1600" smtClean="0">
                <a:solidFill>
                  <a:srgbClr val="FF0000"/>
                </a:solidFill>
                <a:cs typeface="Aldhabi" panose="020B0604020202020204" pitchFamily="2" charset="-78"/>
              </a:rPr>
              <a:t> - </a:t>
            </a:r>
            <a:r>
              <a:rPr lang="en-GB" sz="1600" smtClean="0">
                <a:solidFill>
                  <a:srgbClr val="FF0000"/>
                </a:solidFill>
              </a:rPr>
              <a:t>structure</a:t>
            </a:r>
            <a:endParaRPr lang="en-US" sz="1600" dirty="0">
              <a:solidFill>
                <a:srgbClr val="FF0000"/>
              </a:solidFill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7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b="1" smtClean="0">
                <a:solidFill>
                  <a:srgbClr val="FF0000"/>
                </a:solidFill>
                <a:cs typeface="Aldhabi" panose="020B0604020202020204" pitchFamily="2" charset="-78"/>
              </a:rPr>
              <a:t>Macedonian Banking sector</a:t>
            </a:r>
            <a:r>
              <a:rPr lang="en-GB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en-US" sz="1600" smtClean="0">
                <a:solidFill>
                  <a:srgbClr val="FF0000"/>
                </a:solidFill>
                <a:latin typeface="+mn-lt"/>
              </a:rPr>
              <a:t>Deposits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5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Aldhabi</vt:lpstr>
      <vt:lpstr>Arial</vt:lpstr>
      <vt:lpstr>Calibri</vt:lpstr>
      <vt:lpstr>Calibri Light</vt:lpstr>
      <vt:lpstr>Times New Roman</vt:lpstr>
      <vt:lpstr>Office Theme</vt:lpstr>
      <vt:lpstr>  Macroeconomic data and the  Banking system of the Republic of North Macedonia   31.12 2021 </vt:lpstr>
      <vt:lpstr>PowerPoint Presentation</vt:lpstr>
      <vt:lpstr>Macedonian Banking sector: Assets </vt:lpstr>
      <vt:lpstr>Macedonian Banking sector: Assets</vt:lpstr>
      <vt:lpstr>Macedonian Banking sector: Structure of assets and managing the Liquidity risk</vt:lpstr>
      <vt:lpstr>Macedonian Banking sector: Loans</vt:lpstr>
      <vt:lpstr>Macedonian Banking sector: Loans</vt:lpstr>
      <vt:lpstr>Macedonian Banking sector: Liabilities - structure</vt:lpstr>
      <vt:lpstr>Macedonian Banking sector: Deposits</vt:lpstr>
      <vt:lpstr>Macedonian Banking sector: Profitability indicators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Macroeconomic data and the  Banking system of the Republic of North Macedonia   31.12 2021 </dc:title>
  <dc:creator>Buli</dc:creator>
  <cp:lastModifiedBy>Buli</cp:lastModifiedBy>
  <cp:revision>1</cp:revision>
  <dcterms:created xsi:type="dcterms:W3CDTF">2022-05-12T10:24:43Z</dcterms:created>
  <dcterms:modified xsi:type="dcterms:W3CDTF">2022-05-12T10:24:43Z</dcterms:modified>
</cp:coreProperties>
</file>