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74" r:id="rId2"/>
    <p:sldId id="257" r:id="rId3"/>
    <p:sldId id="258" r:id="rId4"/>
    <p:sldId id="259" r:id="rId5"/>
    <p:sldId id="260" r:id="rId6"/>
    <p:sldId id="261" r:id="rId7"/>
    <p:sldId id="262" r:id="rId8"/>
    <p:sldId id="263" r:id="rId9"/>
    <p:sldId id="264" r:id="rId10"/>
    <p:sldId id="265" r:id="rId11"/>
    <p:sldId id="266" r:id="rId12"/>
    <p:sldId id="269" r:id="rId13"/>
    <p:sldId id="270" r:id="rId14"/>
    <p:sldId id="271" r:id="rId15"/>
    <p:sldId id="272" r:id="rId16"/>
    <p:sldId id="273" r:id="rId17"/>
    <p:sldId id="275" r:id="rId18"/>
    <p:sldId id="276" r:id="rId19"/>
    <p:sldId id="277" r:id="rId20"/>
    <p:sldId id="278" r:id="rId21"/>
    <p:sldId id="279" r:id="rId22"/>
    <p:sldId id="280" r:id="rId23"/>
    <p:sldId id="281" r:id="rId24"/>
    <p:sldId id="282" r:id="rId25"/>
    <p:sldId id="283" r:id="rId26"/>
    <p:sldId id="284"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86" autoAdjust="0"/>
    <p:restoredTop sz="94660"/>
  </p:normalViewPr>
  <p:slideViewPr>
    <p:cSldViewPr snapToGrid="0">
      <p:cViewPr varScale="1">
        <p:scale>
          <a:sx n="84" d="100"/>
          <a:sy n="84" d="100"/>
        </p:scale>
        <p:origin x="667"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CCDAA1D-3933-40F6-8331-44C05669B5DB}" type="datetimeFigureOut">
              <a:rPr lang="en-US" smtClean="0"/>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AEC30-B8F2-4006-9C06-C83ABB5E2E7E}" type="slidenum">
              <a:rPr lang="en-US" smtClean="0"/>
              <a:t>‹#›</a:t>
            </a:fld>
            <a:endParaRPr lang="en-US"/>
          </a:p>
        </p:txBody>
      </p:sp>
    </p:spTree>
    <p:extLst>
      <p:ext uri="{BB962C8B-B14F-4D97-AF65-F5344CB8AC3E}">
        <p14:creationId xmlns:p14="http://schemas.microsoft.com/office/powerpoint/2010/main" val="3457325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CDAA1D-3933-40F6-8331-44C05669B5DB}" type="datetimeFigureOut">
              <a:rPr lang="en-US" smtClean="0"/>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AEC30-B8F2-4006-9C06-C83ABB5E2E7E}" type="slidenum">
              <a:rPr lang="en-US" smtClean="0"/>
              <a:t>‹#›</a:t>
            </a:fld>
            <a:endParaRPr lang="en-US"/>
          </a:p>
        </p:txBody>
      </p:sp>
    </p:spTree>
    <p:extLst>
      <p:ext uri="{BB962C8B-B14F-4D97-AF65-F5344CB8AC3E}">
        <p14:creationId xmlns:p14="http://schemas.microsoft.com/office/powerpoint/2010/main" val="445116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CDAA1D-3933-40F6-8331-44C05669B5DB}" type="datetimeFigureOut">
              <a:rPr lang="en-US" smtClean="0"/>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AEC30-B8F2-4006-9C06-C83ABB5E2E7E}"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320947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CDAA1D-3933-40F6-8331-44C05669B5DB}" type="datetimeFigureOut">
              <a:rPr lang="en-US" smtClean="0"/>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AEC30-B8F2-4006-9C06-C83ABB5E2E7E}" type="slidenum">
              <a:rPr lang="en-US" smtClean="0"/>
              <a:t>‹#›</a:t>
            </a:fld>
            <a:endParaRPr lang="en-US"/>
          </a:p>
        </p:txBody>
      </p:sp>
    </p:spTree>
    <p:extLst>
      <p:ext uri="{BB962C8B-B14F-4D97-AF65-F5344CB8AC3E}">
        <p14:creationId xmlns:p14="http://schemas.microsoft.com/office/powerpoint/2010/main" val="40432853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CDAA1D-3933-40F6-8331-44C05669B5DB}" type="datetimeFigureOut">
              <a:rPr lang="en-US" smtClean="0"/>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AEC30-B8F2-4006-9C06-C83ABB5E2E7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831324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CDAA1D-3933-40F6-8331-44C05669B5DB}" type="datetimeFigureOut">
              <a:rPr lang="en-US" smtClean="0"/>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AEC30-B8F2-4006-9C06-C83ABB5E2E7E}" type="slidenum">
              <a:rPr lang="en-US" smtClean="0"/>
              <a:t>‹#›</a:t>
            </a:fld>
            <a:endParaRPr lang="en-US"/>
          </a:p>
        </p:txBody>
      </p:sp>
    </p:spTree>
    <p:extLst>
      <p:ext uri="{BB962C8B-B14F-4D97-AF65-F5344CB8AC3E}">
        <p14:creationId xmlns:p14="http://schemas.microsoft.com/office/powerpoint/2010/main" val="8495561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CDAA1D-3933-40F6-8331-44C05669B5DB}" type="datetimeFigureOut">
              <a:rPr lang="en-US" smtClean="0"/>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AEC30-B8F2-4006-9C06-C83ABB5E2E7E}" type="slidenum">
              <a:rPr lang="en-US" smtClean="0"/>
              <a:t>‹#›</a:t>
            </a:fld>
            <a:endParaRPr lang="en-US"/>
          </a:p>
        </p:txBody>
      </p:sp>
    </p:spTree>
    <p:extLst>
      <p:ext uri="{BB962C8B-B14F-4D97-AF65-F5344CB8AC3E}">
        <p14:creationId xmlns:p14="http://schemas.microsoft.com/office/powerpoint/2010/main" val="37986495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CDAA1D-3933-40F6-8331-44C05669B5DB}" type="datetimeFigureOut">
              <a:rPr lang="en-US" smtClean="0"/>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AEC30-B8F2-4006-9C06-C83ABB5E2E7E}" type="slidenum">
              <a:rPr lang="en-US" smtClean="0"/>
              <a:t>‹#›</a:t>
            </a:fld>
            <a:endParaRPr lang="en-US"/>
          </a:p>
        </p:txBody>
      </p:sp>
    </p:spTree>
    <p:extLst>
      <p:ext uri="{BB962C8B-B14F-4D97-AF65-F5344CB8AC3E}">
        <p14:creationId xmlns:p14="http://schemas.microsoft.com/office/powerpoint/2010/main" val="1692208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CDAA1D-3933-40F6-8331-44C05669B5DB}" type="datetimeFigureOut">
              <a:rPr lang="en-US" smtClean="0"/>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AEC30-B8F2-4006-9C06-C83ABB5E2E7E}" type="slidenum">
              <a:rPr lang="en-US" smtClean="0"/>
              <a:t>‹#›</a:t>
            </a:fld>
            <a:endParaRPr lang="en-US"/>
          </a:p>
        </p:txBody>
      </p:sp>
    </p:spTree>
    <p:extLst>
      <p:ext uri="{BB962C8B-B14F-4D97-AF65-F5344CB8AC3E}">
        <p14:creationId xmlns:p14="http://schemas.microsoft.com/office/powerpoint/2010/main" val="2436487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CDAA1D-3933-40F6-8331-44C05669B5DB}" type="datetimeFigureOut">
              <a:rPr lang="en-US" smtClean="0"/>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AEC30-B8F2-4006-9C06-C83ABB5E2E7E}" type="slidenum">
              <a:rPr lang="en-US" smtClean="0"/>
              <a:t>‹#›</a:t>
            </a:fld>
            <a:endParaRPr lang="en-US"/>
          </a:p>
        </p:txBody>
      </p:sp>
    </p:spTree>
    <p:extLst>
      <p:ext uri="{BB962C8B-B14F-4D97-AF65-F5344CB8AC3E}">
        <p14:creationId xmlns:p14="http://schemas.microsoft.com/office/powerpoint/2010/main" val="3556163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CCDAA1D-3933-40F6-8331-44C05669B5DB}" type="datetimeFigureOut">
              <a:rPr lang="en-US" smtClean="0"/>
              <a:t>2/26/2020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0AEC30-B8F2-4006-9C06-C83ABB5E2E7E}" type="slidenum">
              <a:rPr lang="en-US" smtClean="0"/>
              <a:t>‹#›</a:t>
            </a:fld>
            <a:endParaRPr lang="en-US"/>
          </a:p>
        </p:txBody>
      </p:sp>
    </p:spTree>
    <p:extLst>
      <p:ext uri="{BB962C8B-B14F-4D97-AF65-F5344CB8AC3E}">
        <p14:creationId xmlns:p14="http://schemas.microsoft.com/office/powerpoint/2010/main" val="4206160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CCDAA1D-3933-40F6-8331-44C05669B5DB}" type="datetimeFigureOut">
              <a:rPr lang="en-US" smtClean="0"/>
              <a:t>2/26/2020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0AEC30-B8F2-4006-9C06-C83ABB5E2E7E}" type="slidenum">
              <a:rPr lang="en-US" smtClean="0"/>
              <a:t>‹#›</a:t>
            </a:fld>
            <a:endParaRPr lang="en-US"/>
          </a:p>
        </p:txBody>
      </p:sp>
    </p:spTree>
    <p:extLst>
      <p:ext uri="{BB962C8B-B14F-4D97-AF65-F5344CB8AC3E}">
        <p14:creationId xmlns:p14="http://schemas.microsoft.com/office/powerpoint/2010/main" val="1735855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CCDAA1D-3933-40F6-8331-44C05669B5DB}" type="datetimeFigureOut">
              <a:rPr lang="en-US" smtClean="0"/>
              <a:t>2/26/2020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0AEC30-B8F2-4006-9C06-C83ABB5E2E7E}" type="slidenum">
              <a:rPr lang="en-US" smtClean="0"/>
              <a:t>‹#›</a:t>
            </a:fld>
            <a:endParaRPr lang="en-US"/>
          </a:p>
        </p:txBody>
      </p:sp>
    </p:spTree>
    <p:extLst>
      <p:ext uri="{BB962C8B-B14F-4D97-AF65-F5344CB8AC3E}">
        <p14:creationId xmlns:p14="http://schemas.microsoft.com/office/powerpoint/2010/main" val="1713640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CDAA1D-3933-40F6-8331-44C05669B5DB}" type="datetimeFigureOut">
              <a:rPr lang="en-US" smtClean="0"/>
              <a:t>2/26/2020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0AEC30-B8F2-4006-9C06-C83ABB5E2E7E}" type="slidenum">
              <a:rPr lang="en-US" smtClean="0"/>
              <a:t>‹#›</a:t>
            </a:fld>
            <a:endParaRPr lang="en-US"/>
          </a:p>
        </p:txBody>
      </p:sp>
    </p:spTree>
    <p:extLst>
      <p:ext uri="{BB962C8B-B14F-4D97-AF65-F5344CB8AC3E}">
        <p14:creationId xmlns:p14="http://schemas.microsoft.com/office/powerpoint/2010/main" val="2552118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CCDAA1D-3933-40F6-8331-44C05669B5DB}" type="datetimeFigureOut">
              <a:rPr lang="en-US" smtClean="0"/>
              <a:t>2/26/2020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0AEC30-B8F2-4006-9C06-C83ABB5E2E7E}" type="slidenum">
              <a:rPr lang="en-US" smtClean="0"/>
              <a:t>‹#›</a:t>
            </a:fld>
            <a:endParaRPr lang="en-US"/>
          </a:p>
        </p:txBody>
      </p:sp>
    </p:spTree>
    <p:extLst>
      <p:ext uri="{BB962C8B-B14F-4D97-AF65-F5344CB8AC3E}">
        <p14:creationId xmlns:p14="http://schemas.microsoft.com/office/powerpoint/2010/main" val="3939836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CDAA1D-3933-40F6-8331-44C05669B5DB}" type="datetimeFigureOut">
              <a:rPr lang="en-US" smtClean="0"/>
              <a:t>2/26/2020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0AEC30-B8F2-4006-9C06-C83ABB5E2E7E}" type="slidenum">
              <a:rPr lang="en-US" smtClean="0"/>
              <a:t>‹#›</a:t>
            </a:fld>
            <a:endParaRPr lang="en-US"/>
          </a:p>
        </p:txBody>
      </p:sp>
    </p:spTree>
    <p:extLst>
      <p:ext uri="{BB962C8B-B14F-4D97-AF65-F5344CB8AC3E}">
        <p14:creationId xmlns:p14="http://schemas.microsoft.com/office/powerpoint/2010/main" val="500518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CCDAA1D-3933-40F6-8331-44C05669B5DB}" type="datetimeFigureOut">
              <a:rPr lang="en-US" smtClean="0"/>
              <a:t>2/26/2020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80AEC30-B8F2-4006-9C06-C83ABB5E2E7E}" type="slidenum">
              <a:rPr lang="en-US" smtClean="0"/>
              <a:t>‹#›</a:t>
            </a:fld>
            <a:endParaRPr lang="en-US"/>
          </a:p>
        </p:txBody>
      </p:sp>
    </p:spTree>
    <p:extLst>
      <p:ext uri="{BB962C8B-B14F-4D97-AF65-F5344CB8AC3E}">
        <p14:creationId xmlns:p14="http://schemas.microsoft.com/office/powerpoint/2010/main" val="4248351925"/>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081" y="566713"/>
            <a:ext cx="9285272" cy="6026331"/>
          </a:xfrm>
        </p:spPr>
        <p:txBody>
          <a:bodyPr>
            <a:normAutofit/>
          </a:bodyPr>
          <a:lstStyle/>
          <a:p>
            <a:pPr algn="ctr"/>
            <a:r>
              <a:rPr lang="mk-MK" dirty="0"/>
              <a:t/>
            </a:r>
            <a:br>
              <a:rPr lang="mk-MK" dirty="0"/>
            </a:br>
            <a:r>
              <a:rPr lang="mk-MK" dirty="0"/>
              <a:t/>
            </a:r>
            <a:br>
              <a:rPr lang="mk-MK" dirty="0"/>
            </a:br>
            <a:r>
              <a:rPr lang="mk-MK" dirty="0" smtClean="0"/>
              <a:t/>
            </a:r>
            <a:br>
              <a:rPr lang="mk-MK" dirty="0" smtClean="0"/>
            </a:br>
            <a:r>
              <a:rPr lang="mk-MK" b="1" u="sng" dirty="0" smtClean="0">
                <a:solidFill>
                  <a:schemeClr val="accent1">
                    <a:lumMod val="75000"/>
                  </a:schemeClr>
                </a:solidFill>
                <a:latin typeface="Arial" panose="020B0604020202020204" pitchFamily="34" charset="0"/>
                <a:cs typeface="Arial" panose="020B0604020202020204" pitchFamily="34" charset="0"/>
              </a:rPr>
              <a:t>ПАЗАР </a:t>
            </a:r>
            <a:r>
              <a:rPr lang="mk-MK" b="1" u="sng" dirty="0">
                <a:solidFill>
                  <a:schemeClr val="accent1">
                    <a:lumMod val="75000"/>
                  </a:schemeClr>
                </a:solidFill>
                <a:latin typeface="Arial" panose="020B0604020202020204" pitchFamily="34" charset="0"/>
                <a:cs typeface="Arial" panose="020B0604020202020204" pitchFamily="34" charset="0"/>
              </a:rPr>
              <a:t>НА ХАРТИИ ОД ВРЕДНОСТ</a:t>
            </a:r>
            <a:r>
              <a:rPr lang="mk-MK" sz="3100" b="1" u="sng" dirty="0">
                <a:solidFill>
                  <a:schemeClr val="accent1">
                    <a:lumMod val="75000"/>
                  </a:schemeClr>
                </a:solidFill>
                <a:latin typeface="Arial" panose="020B0604020202020204" pitchFamily="34" charset="0"/>
                <a:cs typeface="Arial" panose="020B0604020202020204" pitchFamily="34" charset="0"/>
              </a:rPr>
              <a:t/>
            </a:r>
            <a:br>
              <a:rPr lang="mk-MK" sz="3100" b="1" u="sng" dirty="0">
                <a:solidFill>
                  <a:schemeClr val="accent1">
                    <a:lumMod val="75000"/>
                  </a:schemeClr>
                </a:solidFill>
                <a:latin typeface="Arial" panose="020B0604020202020204" pitchFamily="34" charset="0"/>
                <a:cs typeface="Arial" panose="020B0604020202020204" pitchFamily="34" charset="0"/>
              </a:rPr>
            </a:br>
            <a:r>
              <a:rPr lang="mk-MK" sz="3100" b="1" dirty="0">
                <a:solidFill>
                  <a:schemeClr val="accent2">
                    <a:lumMod val="75000"/>
                  </a:schemeClr>
                </a:solidFill>
                <a:latin typeface="Arial" panose="020B0604020202020204" pitchFamily="34" charset="0"/>
                <a:cs typeface="Arial" panose="020B0604020202020204" pitchFamily="34" charset="0"/>
              </a:rPr>
              <a:t/>
            </a:r>
            <a:br>
              <a:rPr lang="mk-MK" sz="3100" b="1" dirty="0">
                <a:solidFill>
                  <a:schemeClr val="accent2">
                    <a:lumMod val="75000"/>
                  </a:schemeClr>
                </a:solidFill>
                <a:latin typeface="Arial" panose="020B0604020202020204" pitchFamily="34" charset="0"/>
                <a:cs typeface="Arial" panose="020B0604020202020204" pitchFamily="34" charset="0"/>
              </a:rPr>
            </a:br>
            <a:r>
              <a:rPr lang="mk-MK" sz="2400" b="1" dirty="0" smtClean="0">
                <a:solidFill>
                  <a:schemeClr val="bg2">
                    <a:lumMod val="10000"/>
                  </a:schemeClr>
                </a:solidFill>
                <a:latin typeface="Arial" panose="020B0604020202020204" pitchFamily="34" charset="0"/>
                <a:cs typeface="Arial" panose="020B0604020202020204" pitchFamily="34" charset="0"/>
              </a:rPr>
              <a:t>КОМИСИЈА </a:t>
            </a:r>
            <a:r>
              <a:rPr lang="mk-MK" sz="2400" b="1" dirty="0">
                <a:solidFill>
                  <a:schemeClr val="bg2">
                    <a:lumMod val="10000"/>
                  </a:schemeClr>
                </a:solidFill>
                <a:latin typeface="Arial" panose="020B0604020202020204" pitchFamily="34" charset="0"/>
                <a:cs typeface="Arial" panose="020B0604020202020204" pitchFamily="34" charset="0"/>
              </a:rPr>
              <a:t>ЗА ХАРТИИ ОД ВРЕДНОСТ НА </a:t>
            </a:r>
            <a:r>
              <a:rPr lang="en-US" sz="2400" b="1" dirty="0" smtClean="0">
                <a:solidFill>
                  <a:schemeClr val="bg2">
                    <a:lumMod val="10000"/>
                  </a:schemeClr>
                </a:solidFill>
                <a:latin typeface="Arial" panose="020B0604020202020204" pitchFamily="34" charset="0"/>
                <a:cs typeface="Arial" panose="020B0604020202020204" pitchFamily="34" charset="0"/>
              </a:rPr>
              <a:t/>
            </a:r>
            <a:br>
              <a:rPr lang="en-US" sz="2400" b="1" dirty="0" smtClean="0">
                <a:solidFill>
                  <a:schemeClr val="bg2">
                    <a:lumMod val="10000"/>
                  </a:schemeClr>
                </a:solidFill>
                <a:latin typeface="Arial" panose="020B0604020202020204" pitchFamily="34" charset="0"/>
                <a:cs typeface="Arial" panose="020B0604020202020204" pitchFamily="34" charset="0"/>
              </a:rPr>
            </a:br>
            <a:r>
              <a:rPr lang="mk-MK" sz="2400" b="1" dirty="0" smtClean="0">
                <a:solidFill>
                  <a:schemeClr val="bg2">
                    <a:lumMod val="10000"/>
                  </a:schemeClr>
                </a:solidFill>
                <a:latin typeface="Arial" panose="020B0604020202020204" pitchFamily="34" charset="0"/>
                <a:cs typeface="Arial" panose="020B0604020202020204" pitchFamily="34" charset="0"/>
              </a:rPr>
              <a:t>РЕПУБЛИКА СЕВЕРНА МАКЕДОНИЈА</a:t>
            </a:r>
            <a:r>
              <a:rPr lang="en-US" sz="3100" b="1" dirty="0" smtClean="0">
                <a:solidFill>
                  <a:schemeClr val="bg2">
                    <a:lumMod val="10000"/>
                  </a:schemeClr>
                </a:solidFill>
                <a:latin typeface="Arial" panose="020B0604020202020204" pitchFamily="34" charset="0"/>
                <a:cs typeface="Arial" panose="020B0604020202020204" pitchFamily="34" charset="0"/>
              </a:rPr>
              <a:t>     </a:t>
            </a:r>
            <a:r>
              <a:rPr lang="mk-MK" sz="3100" b="1" dirty="0" smtClean="0">
                <a:solidFill>
                  <a:schemeClr val="bg2">
                    <a:lumMod val="10000"/>
                  </a:schemeClr>
                </a:solidFill>
                <a:latin typeface="Arial" panose="020B0604020202020204" pitchFamily="34" charset="0"/>
                <a:cs typeface="Arial" panose="020B0604020202020204" pitchFamily="34" charset="0"/>
              </a:rPr>
              <a:t>                         </a:t>
            </a:r>
            <a:br>
              <a:rPr lang="mk-MK" sz="3100" b="1" dirty="0" smtClean="0">
                <a:solidFill>
                  <a:schemeClr val="bg2">
                    <a:lumMod val="10000"/>
                  </a:schemeClr>
                </a:solidFill>
                <a:latin typeface="Arial" panose="020B0604020202020204" pitchFamily="34" charset="0"/>
                <a:cs typeface="Arial" panose="020B0604020202020204" pitchFamily="34" charset="0"/>
              </a:rPr>
            </a:br>
            <a:r>
              <a:rPr lang="mk-MK" sz="3100" b="1" dirty="0">
                <a:solidFill>
                  <a:schemeClr val="bg2">
                    <a:lumMod val="10000"/>
                  </a:schemeClr>
                </a:solidFill>
                <a:latin typeface="Arial" panose="020B0604020202020204" pitchFamily="34" charset="0"/>
                <a:cs typeface="Arial" panose="020B0604020202020204" pitchFamily="34" charset="0"/>
              </a:rPr>
              <a:t/>
            </a:r>
            <a:br>
              <a:rPr lang="mk-MK" sz="3100" b="1" dirty="0">
                <a:solidFill>
                  <a:schemeClr val="bg2">
                    <a:lumMod val="10000"/>
                  </a:schemeClr>
                </a:solidFill>
                <a:latin typeface="Arial" panose="020B0604020202020204" pitchFamily="34" charset="0"/>
                <a:cs typeface="Arial" panose="020B0604020202020204" pitchFamily="34" charset="0"/>
              </a:rPr>
            </a:br>
            <a:r>
              <a:rPr lang="mk-MK" sz="3100" b="1" dirty="0" smtClean="0">
                <a:solidFill>
                  <a:schemeClr val="bg2">
                    <a:lumMod val="10000"/>
                  </a:schemeClr>
                </a:solidFill>
                <a:latin typeface="Arial" panose="020B0604020202020204" pitchFamily="34" charset="0"/>
                <a:cs typeface="Arial" panose="020B0604020202020204" pitchFamily="34" charset="0"/>
              </a:rPr>
              <a:t>                                     </a:t>
            </a:r>
            <a:r>
              <a:rPr lang="mk-MK" sz="1400" b="1" dirty="0" smtClean="0">
                <a:solidFill>
                  <a:schemeClr val="bg2">
                    <a:lumMod val="10000"/>
                  </a:schemeClr>
                </a:solidFill>
                <a:latin typeface="Arial" panose="020B0604020202020204" pitchFamily="34" charset="0"/>
                <a:cs typeface="Arial" panose="020B0604020202020204" pitchFamily="34" charset="0"/>
              </a:rPr>
              <a:t>подготвил: М-р Ивана Бољат </a:t>
            </a:r>
            <a:r>
              <a:rPr lang="mk-MK" sz="1400" b="1" dirty="0" smtClean="0">
                <a:solidFill>
                  <a:schemeClr val="bg2">
                    <a:lumMod val="10000"/>
                  </a:schemeClr>
                </a:solidFill>
                <a:latin typeface="Arial" panose="020B0604020202020204" pitchFamily="34" charset="0"/>
                <a:cs typeface="Arial" panose="020B0604020202020204" pitchFamily="34" charset="0"/>
              </a:rPr>
              <a:t>Секулоски</a:t>
            </a:r>
            <a:r>
              <a:rPr lang="en-US" sz="1400" b="1" dirty="0" smtClean="0">
                <a:solidFill>
                  <a:schemeClr val="bg2">
                    <a:lumMod val="10000"/>
                  </a:schemeClr>
                </a:solidFill>
                <a:latin typeface="Arial" panose="020B0604020202020204" pitchFamily="34" charset="0"/>
                <a:cs typeface="Arial" panose="020B0604020202020204" pitchFamily="34" charset="0"/>
              </a:rPr>
              <a:t/>
            </a:r>
            <a:br>
              <a:rPr lang="en-US" sz="1400" b="1" dirty="0" smtClean="0">
                <a:solidFill>
                  <a:schemeClr val="bg2">
                    <a:lumMod val="10000"/>
                  </a:schemeClr>
                </a:solidFill>
                <a:latin typeface="Arial" panose="020B0604020202020204" pitchFamily="34" charset="0"/>
                <a:cs typeface="Arial" panose="020B0604020202020204" pitchFamily="34" charset="0"/>
              </a:rPr>
            </a:br>
            <a:r>
              <a:rPr lang="en-US" sz="1400" b="1" dirty="0">
                <a:solidFill>
                  <a:schemeClr val="bg2">
                    <a:lumMod val="10000"/>
                  </a:schemeClr>
                </a:solidFill>
                <a:latin typeface="Arial" panose="020B0604020202020204" pitchFamily="34" charset="0"/>
                <a:cs typeface="Arial" panose="020B0604020202020204" pitchFamily="34" charset="0"/>
              </a:rPr>
              <a:t> </a:t>
            </a:r>
            <a:r>
              <a:rPr lang="en-US" sz="1400" b="1" dirty="0" smtClean="0">
                <a:solidFill>
                  <a:schemeClr val="bg2">
                    <a:lumMod val="10000"/>
                  </a:schemeClr>
                </a:solidFill>
                <a:latin typeface="Arial" panose="020B0604020202020204" pitchFamily="34" charset="0"/>
                <a:cs typeface="Arial" panose="020B0604020202020204" pitchFamily="34" charset="0"/>
              </a:rPr>
              <a:t>                                                                                   ivana@sec.gov.mk</a:t>
            </a:r>
            <a:r>
              <a:rPr lang="mk-MK" sz="1400" b="1" dirty="0" smtClean="0">
                <a:solidFill>
                  <a:schemeClr val="bg2">
                    <a:lumMod val="10000"/>
                  </a:schemeClr>
                </a:solidFill>
                <a:latin typeface="Arial" panose="020B0604020202020204" pitchFamily="34" charset="0"/>
                <a:cs typeface="Arial" panose="020B0604020202020204" pitchFamily="34" charset="0"/>
              </a:rPr>
              <a:t/>
            </a:r>
            <a:br>
              <a:rPr lang="mk-MK" sz="1400" b="1" dirty="0" smtClean="0">
                <a:solidFill>
                  <a:schemeClr val="bg2">
                    <a:lumMod val="10000"/>
                  </a:schemeClr>
                </a:solidFill>
                <a:latin typeface="Arial" panose="020B0604020202020204" pitchFamily="34" charset="0"/>
                <a:cs typeface="Arial" panose="020B0604020202020204" pitchFamily="34" charset="0"/>
              </a:rPr>
            </a:br>
            <a:r>
              <a:rPr lang="en-US" dirty="0" smtClean="0">
                <a:solidFill>
                  <a:schemeClr val="accent2">
                    <a:lumMod val="75000"/>
                  </a:schemeClr>
                </a:solidFill>
                <a:latin typeface="Arial" panose="020B0604020202020204" pitchFamily="34" charset="0"/>
                <a:cs typeface="Arial" panose="020B0604020202020204" pitchFamily="34" charset="0"/>
              </a:rPr>
              <a:t> </a:t>
            </a:r>
            <a:br>
              <a:rPr lang="en-US" dirty="0" smtClean="0">
                <a:solidFill>
                  <a:schemeClr val="accent2">
                    <a:lumMod val="75000"/>
                  </a:schemeClr>
                </a:solidFill>
                <a:latin typeface="Arial" panose="020B0604020202020204" pitchFamily="34" charset="0"/>
                <a:cs typeface="Arial" panose="020B0604020202020204" pitchFamily="34" charset="0"/>
              </a:rPr>
            </a:br>
            <a:r>
              <a:rPr lang="mk-MK" sz="1800" b="1" dirty="0" smtClean="0">
                <a:solidFill>
                  <a:schemeClr val="accent1">
                    <a:lumMod val="75000"/>
                  </a:schemeClr>
                </a:solidFill>
                <a:latin typeface="Arial" panose="020B0604020202020204" pitchFamily="34" charset="0"/>
                <a:cs typeface="Arial" panose="020B0604020202020204" pitchFamily="34" charset="0"/>
              </a:rPr>
              <a:t>Февруари 20</a:t>
            </a:r>
            <a:r>
              <a:rPr lang="en-US" sz="1800" b="1" dirty="0" smtClean="0">
                <a:solidFill>
                  <a:schemeClr val="accent1">
                    <a:lumMod val="75000"/>
                  </a:schemeClr>
                </a:solidFill>
                <a:latin typeface="Arial" panose="020B0604020202020204" pitchFamily="34" charset="0"/>
                <a:cs typeface="Arial" panose="020B0604020202020204" pitchFamily="34" charset="0"/>
              </a:rPr>
              <a:t>20</a:t>
            </a:r>
            <a:endParaRPr lang="en-US" sz="1800" b="1" dirty="0">
              <a:solidFill>
                <a:schemeClr val="accent1">
                  <a:lumMod val="75000"/>
                </a:schemeClr>
              </a:solidFill>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stretch>
            <a:fillRect/>
          </a:stretch>
        </p:blipFill>
        <p:spPr>
          <a:xfrm>
            <a:off x="138363" y="155812"/>
            <a:ext cx="2673847" cy="1877234"/>
          </a:xfrm>
          <a:prstGeom prst="rect">
            <a:avLst/>
          </a:prstGeom>
        </p:spPr>
      </p:pic>
    </p:spTree>
    <p:extLst>
      <p:ext uri="{BB962C8B-B14F-4D97-AF65-F5344CB8AC3E}">
        <p14:creationId xmlns:p14="http://schemas.microsoft.com/office/powerpoint/2010/main" val="35559836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26FEF2-8F65-4028-A163-EB47DDBD036B}"/>
              </a:ext>
            </a:extLst>
          </p:cNvPr>
          <p:cNvSpPr>
            <a:spLocks noGrp="1"/>
          </p:cNvSpPr>
          <p:nvPr>
            <p:ph type="title"/>
          </p:nvPr>
        </p:nvSpPr>
        <p:spPr>
          <a:xfrm>
            <a:off x="677334" y="272955"/>
            <a:ext cx="8596668" cy="1657445"/>
          </a:xfrm>
        </p:spPr>
        <p:txBody>
          <a:bodyPr/>
          <a:lstStyle/>
          <a:p>
            <a:pPr algn="ctr"/>
            <a:r>
              <a:rPr lang="en-US" u="sng" dirty="0" smtClean="0">
                <a:solidFill>
                  <a:schemeClr val="bg2">
                    <a:lumMod val="10000"/>
                  </a:schemeClr>
                </a:solidFill>
                <a:latin typeface="Arial" panose="020B0604020202020204" pitchFamily="34" charset="0"/>
                <a:cs typeface="Arial" panose="020B0604020202020204" pitchFamily="34" charset="0"/>
              </a:rPr>
              <a:t/>
            </a:r>
            <a:br>
              <a:rPr lang="en-US" u="sng" dirty="0" smtClean="0">
                <a:solidFill>
                  <a:schemeClr val="bg2">
                    <a:lumMod val="10000"/>
                  </a:schemeClr>
                </a:solidFill>
                <a:latin typeface="Arial" panose="020B0604020202020204" pitchFamily="34" charset="0"/>
                <a:cs typeface="Arial" panose="020B0604020202020204" pitchFamily="34" charset="0"/>
              </a:rPr>
            </a:br>
            <a:r>
              <a:rPr lang="mk-MK" sz="3200" b="1" u="sng" dirty="0" smtClean="0">
                <a:solidFill>
                  <a:schemeClr val="accent1">
                    <a:lumMod val="75000"/>
                  </a:schemeClr>
                </a:solidFill>
                <a:latin typeface="Arial" panose="020B0604020202020204" pitchFamily="34" charset="0"/>
                <a:cs typeface="Arial" panose="020B0604020202020204" pitchFamily="34" charset="0"/>
              </a:rPr>
              <a:t>Дивиденда</a:t>
            </a:r>
            <a:endParaRPr lang="mk-MK" sz="3200" b="1" u="sng" dirty="0">
              <a:solidFill>
                <a:schemeClr val="accent1">
                  <a:lumMod val="75000"/>
                </a:schemeClr>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B5D1AA03-A197-45BC-9B37-800041B510B1}"/>
              </a:ext>
            </a:extLst>
          </p:cNvPr>
          <p:cNvSpPr>
            <a:spLocks noGrp="1"/>
          </p:cNvSpPr>
          <p:nvPr>
            <p:ph idx="1"/>
          </p:nvPr>
        </p:nvSpPr>
        <p:spPr>
          <a:xfrm>
            <a:off x="340905" y="1930400"/>
            <a:ext cx="9408362" cy="5124735"/>
          </a:xfrm>
        </p:spPr>
        <p:txBody>
          <a:bodyPr>
            <a:noAutofit/>
          </a:bodyPr>
          <a:lstStyle/>
          <a:p>
            <a:pPr algn="just"/>
            <a:r>
              <a:rPr lang="ru-RU" sz="2000" dirty="0">
                <a:solidFill>
                  <a:schemeClr val="bg2">
                    <a:lumMod val="10000"/>
                  </a:schemeClr>
                </a:solidFill>
                <a:latin typeface="Arial" panose="020B0604020202020204" pitchFamily="34" charset="0"/>
                <a:ea typeface="Times New Roman" panose="02020603050405020304" pitchFamily="18" charset="0"/>
                <a:cs typeface="Arial" panose="020B0604020202020204" pitchFamily="34" charset="0"/>
              </a:rPr>
              <a:t>д</a:t>
            </a:r>
            <a:r>
              <a:rPr lang="ru-RU" sz="2000" dirty="0" smtClean="0">
                <a:solidFill>
                  <a:schemeClr val="bg2">
                    <a:lumMod val="10000"/>
                  </a:schemeClr>
                </a:solidFill>
                <a:latin typeface="Arial" panose="020B0604020202020204" pitchFamily="34" charset="0"/>
                <a:ea typeface="Times New Roman" panose="02020603050405020304" pitchFamily="18" charset="0"/>
                <a:cs typeface="Arial" panose="020B0604020202020204" pitchFamily="34" charset="0"/>
              </a:rPr>
              <a:t>ел </a:t>
            </a:r>
            <a:r>
              <a:rPr lang="ru-RU" sz="2000" dirty="0">
                <a:solidFill>
                  <a:schemeClr val="bg2">
                    <a:lumMod val="10000"/>
                  </a:schemeClr>
                </a:solidFill>
                <a:latin typeface="Arial" panose="020B0604020202020204" pitchFamily="34" charset="0"/>
                <a:ea typeface="Times New Roman" panose="02020603050405020304" pitchFamily="18" charset="0"/>
                <a:cs typeface="Arial" panose="020B0604020202020204" pitchFamily="34" charset="0"/>
              </a:rPr>
              <a:t>од добивката што акционерското друштво го исплаќа на сопствениците на </a:t>
            </a:r>
            <a:r>
              <a:rPr lang="ru-RU" sz="2000" dirty="0" smtClean="0">
                <a:solidFill>
                  <a:schemeClr val="bg2">
                    <a:lumMod val="10000"/>
                  </a:schemeClr>
                </a:solidFill>
                <a:latin typeface="Arial" panose="020B0604020202020204" pitchFamily="34" charset="0"/>
                <a:ea typeface="Times New Roman" panose="02020603050405020304" pitchFamily="18" charset="0"/>
                <a:cs typeface="Arial" panose="020B0604020202020204" pitchFamily="34" charset="0"/>
              </a:rPr>
              <a:t>акциите</a:t>
            </a:r>
            <a:endParaRPr lang="ru-RU" sz="2000" dirty="0">
              <a:solidFill>
                <a:schemeClr val="bg2">
                  <a:lumMod val="10000"/>
                </a:schemeClr>
              </a:solidFill>
              <a:latin typeface="Arial" panose="020B0604020202020204" pitchFamily="34" charset="0"/>
              <a:ea typeface="Times New Roman" panose="02020603050405020304" pitchFamily="18" charset="0"/>
              <a:cs typeface="Arial" panose="020B0604020202020204" pitchFamily="34" charset="0"/>
            </a:endParaRPr>
          </a:p>
          <a:p>
            <a:pPr algn="just"/>
            <a:r>
              <a:rPr lang="ru-RU" sz="2000" dirty="0">
                <a:solidFill>
                  <a:schemeClr val="bg2">
                    <a:lumMod val="10000"/>
                  </a:schemeClr>
                </a:solidFill>
                <a:latin typeface="Arial" panose="020B0604020202020204" pitchFamily="34" charset="0"/>
                <a:cs typeface="Arial" panose="020B0604020202020204" pitchFamily="34" charset="0"/>
              </a:rPr>
              <a:t>о</a:t>
            </a:r>
            <a:r>
              <a:rPr lang="ru-RU" sz="2000" dirty="0" smtClean="0">
                <a:solidFill>
                  <a:schemeClr val="bg2">
                    <a:lumMod val="10000"/>
                  </a:schemeClr>
                </a:solidFill>
                <a:latin typeface="Arial" panose="020B0604020202020204" pitchFamily="34" charset="0"/>
                <a:cs typeface="Arial" panose="020B0604020202020204" pitchFamily="34" charset="0"/>
              </a:rPr>
              <a:t>длуката </a:t>
            </a:r>
            <a:r>
              <a:rPr lang="ru-RU" sz="2000" dirty="0">
                <a:solidFill>
                  <a:schemeClr val="bg2">
                    <a:lumMod val="10000"/>
                  </a:schemeClr>
                </a:solidFill>
                <a:latin typeface="Arial" panose="020B0604020202020204" pitchFamily="34" charset="0"/>
                <a:cs typeface="Arial" panose="020B0604020202020204" pitchFamily="34" charset="0"/>
              </a:rPr>
              <a:t>за исплата на дивидендата ја носи собранието на акционерското друштво, на предлог на одборот на директори, и тоа на истата седница на која се усвојува годишната сметка на </a:t>
            </a:r>
            <a:r>
              <a:rPr lang="ru-RU" sz="2000" dirty="0" smtClean="0">
                <a:solidFill>
                  <a:schemeClr val="bg2">
                    <a:lumMod val="10000"/>
                  </a:schemeClr>
                </a:solidFill>
                <a:latin typeface="Arial" panose="020B0604020202020204" pitchFamily="34" charset="0"/>
                <a:cs typeface="Arial" panose="020B0604020202020204" pitchFamily="34" charset="0"/>
              </a:rPr>
              <a:t>друштвото</a:t>
            </a:r>
            <a:endParaRPr lang="ru-RU" sz="2000" dirty="0">
              <a:solidFill>
                <a:schemeClr val="bg2">
                  <a:lumMod val="10000"/>
                </a:schemeClr>
              </a:solidFill>
              <a:latin typeface="Arial" panose="020B0604020202020204" pitchFamily="34" charset="0"/>
              <a:cs typeface="Arial" panose="020B0604020202020204" pitchFamily="34" charset="0"/>
            </a:endParaRPr>
          </a:p>
          <a:p>
            <a:pPr algn="just"/>
            <a:r>
              <a:rPr lang="ru-RU" sz="2000" dirty="0">
                <a:solidFill>
                  <a:schemeClr val="bg2">
                    <a:lumMod val="10000"/>
                  </a:schemeClr>
                </a:solidFill>
                <a:latin typeface="Arial" panose="020B0604020202020204" pitchFamily="34" charset="0"/>
                <a:cs typeface="Arial" panose="020B0604020202020204" pitchFamily="34" charset="0"/>
              </a:rPr>
              <a:t>в</a:t>
            </a:r>
            <a:r>
              <a:rPr lang="ru-RU" sz="2000" dirty="0" smtClean="0">
                <a:solidFill>
                  <a:schemeClr val="bg2">
                    <a:lumMod val="10000"/>
                  </a:schemeClr>
                </a:solidFill>
                <a:latin typeface="Arial" panose="020B0604020202020204" pitchFamily="34" charset="0"/>
                <a:cs typeface="Arial" panose="020B0604020202020204" pitchFamily="34" charset="0"/>
              </a:rPr>
              <a:t>купната </a:t>
            </a:r>
            <a:r>
              <a:rPr lang="ru-RU" sz="2000" dirty="0">
                <a:solidFill>
                  <a:schemeClr val="bg2">
                    <a:lumMod val="10000"/>
                  </a:schemeClr>
                </a:solidFill>
                <a:latin typeface="Arial" panose="020B0604020202020204" pitchFamily="34" charset="0"/>
                <a:cs typeface="Arial" panose="020B0604020202020204" pitchFamily="34" charset="0"/>
              </a:rPr>
              <a:t>дивиденда што им се исплаќа на акционерите е дел од нето-добивката (добивката по оданочување) на акционерското друштво за тековната година или дел од акумулираната добивка во претходните </a:t>
            </a:r>
            <a:r>
              <a:rPr lang="ru-RU" sz="2000" dirty="0" smtClean="0">
                <a:solidFill>
                  <a:schemeClr val="bg2">
                    <a:lumMod val="10000"/>
                  </a:schemeClr>
                </a:solidFill>
                <a:latin typeface="Arial" panose="020B0604020202020204" pitchFamily="34" charset="0"/>
                <a:cs typeface="Arial" panose="020B0604020202020204" pitchFamily="34" charset="0"/>
              </a:rPr>
              <a:t>години</a:t>
            </a:r>
            <a:endParaRPr lang="mk-MK" sz="2000" dirty="0">
              <a:solidFill>
                <a:schemeClr val="bg2">
                  <a:lumMod val="1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4240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26FEF2-8F65-4028-A163-EB47DDBD036B}"/>
              </a:ext>
            </a:extLst>
          </p:cNvPr>
          <p:cNvSpPr>
            <a:spLocks noGrp="1"/>
          </p:cNvSpPr>
          <p:nvPr>
            <p:ph type="title"/>
          </p:nvPr>
        </p:nvSpPr>
        <p:spPr>
          <a:xfrm>
            <a:off x="513432" y="204159"/>
            <a:ext cx="8596668" cy="1320800"/>
          </a:xfrm>
        </p:spPr>
        <p:txBody>
          <a:bodyPr>
            <a:normAutofit/>
          </a:bodyPr>
          <a:lstStyle/>
          <a:p>
            <a:pPr algn="ctr"/>
            <a:r>
              <a:rPr lang="mk-MK" sz="3200" b="1" u="sng" dirty="0">
                <a:solidFill>
                  <a:schemeClr val="accent1">
                    <a:lumMod val="75000"/>
                  </a:schemeClr>
                </a:solidFill>
                <a:latin typeface="Arial" panose="020B0604020202020204" pitchFamily="34" charset="0"/>
                <a:cs typeface="Arial" panose="020B0604020202020204" pitchFamily="34" charset="0"/>
              </a:rPr>
              <a:t>Видови акции</a:t>
            </a:r>
          </a:p>
        </p:txBody>
      </p:sp>
      <p:sp>
        <p:nvSpPr>
          <p:cNvPr id="3" name="Content Placeholder 2">
            <a:extLst>
              <a:ext uri="{FF2B5EF4-FFF2-40B4-BE49-F238E27FC236}">
                <a16:creationId xmlns:a16="http://schemas.microsoft.com/office/drawing/2014/main" xmlns="" id="{B5D1AA03-A197-45BC-9B37-800041B510B1}"/>
              </a:ext>
            </a:extLst>
          </p:cNvPr>
          <p:cNvSpPr>
            <a:spLocks noGrp="1"/>
          </p:cNvSpPr>
          <p:nvPr>
            <p:ph idx="1"/>
          </p:nvPr>
        </p:nvSpPr>
        <p:spPr>
          <a:xfrm>
            <a:off x="435795" y="761699"/>
            <a:ext cx="8596668" cy="4744826"/>
          </a:xfrm>
        </p:spPr>
        <p:txBody>
          <a:bodyPr>
            <a:noAutofit/>
          </a:bodyPr>
          <a:lstStyle/>
          <a:p>
            <a:pPr algn="just"/>
            <a:r>
              <a:rPr lang="mk-MK" sz="2000" b="1" dirty="0">
                <a:solidFill>
                  <a:schemeClr val="accent1">
                    <a:lumMod val="75000"/>
                  </a:schemeClr>
                </a:solidFill>
                <a:latin typeface="Arial" panose="020B0604020202020204" pitchFamily="34" charset="0"/>
                <a:ea typeface="Times New Roman" panose="02020603050405020304" pitchFamily="18" charset="0"/>
              </a:rPr>
              <a:t>Обични акции: </a:t>
            </a:r>
          </a:p>
          <a:p>
            <a:pPr lvl="1" algn="just"/>
            <a:r>
              <a:rPr lang="mk-MK" sz="2000" dirty="0">
                <a:solidFill>
                  <a:schemeClr val="bg2">
                    <a:lumMod val="10000"/>
                  </a:schemeClr>
                </a:solidFill>
                <a:latin typeface="Arial" panose="020B0604020202020204" pitchFamily="34" charset="0"/>
                <a:ea typeface="Times New Roman" panose="02020603050405020304" pitchFamily="18" charset="0"/>
              </a:rPr>
              <a:t>акции кои на сопственикот му обезбедуваат учество во поделбата на нето добивката на друштвото. </a:t>
            </a:r>
          </a:p>
          <a:p>
            <a:pPr lvl="1" algn="just"/>
            <a:r>
              <a:rPr lang="mk-MK" sz="2000" dirty="0">
                <a:solidFill>
                  <a:schemeClr val="bg2">
                    <a:lumMod val="10000"/>
                  </a:schemeClr>
                </a:solidFill>
                <a:latin typeface="Arial" panose="020B0604020202020204" pitchFamily="34" charset="0"/>
                <a:ea typeface="Times New Roman" panose="02020603050405020304" pitchFamily="18" charset="0"/>
              </a:rPr>
              <a:t>с</a:t>
            </a:r>
            <a:r>
              <a:rPr lang="mk-MK" sz="2000" dirty="0" smtClean="0">
                <a:solidFill>
                  <a:schemeClr val="bg2">
                    <a:lumMod val="10000"/>
                  </a:schemeClr>
                </a:solidFill>
                <a:latin typeface="Arial" panose="020B0604020202020204" pitchFamily="34" charset="0"/>
                <a:ea typeface="Times New Roman" panose="02020603050405020304" pitchFamily="18" charset="0"/>
              </a:rPr>
              <a:t>опствениците </a:t>
            </a:r>
            <a:r>
              <a:rPr lang="mk-MK" sz="2000" dirty="0">
                <a:solidFill>
                  <a:schemeClr val="bg2">
                    <a:lumMod val="10000"/>
                  </a:schemeClr>
                </a:solidFill>
                <a:latin typeface="Arial" panose="020B0604020202020204" pitchFamily="34" charset="0"/>
                <a:ea typeface="Times New Roman" panose="02020603050405020304" pitchFamily="18" charset="0"/>
              </a:rPr>
              <a:t>на обични акции имаат и право на управување со друштвото односно право на глас при донесувањето на одлуки од страна на акционерското </a:t>
            </a:r>
            <a:r>
              <a:rPr lang="mk-MK" sz="2000" dirty="0" smtClean="0">
                <a:solidFill>
                  <a:schemeClr val="bg2">
                    <a:lumMod val="10000"/>
                  </a:schemeClr>
                </a:solidFill>
                <a:latin typeface="Arial" panose="020B0604020202020204" pitchFamily="34" charset="0"/>
                <a:ea typeface="Times New Roman" panose="02020603050405020304" pitchFamily="18" charset="0"/>
              </a:rPr>
              <a:t>собрание </a:t>
            </a:r>
            <a:endParaRPr lang="mk-MK" sz="2000" dirty="0">
              <a:solidFill>
                <a:schemeClr val="bg2">
                  <a:lumMod val="10000"/>
                </a:schemeClr>
              </a:solidFill>
              <a:latin typeface="Arial" panose="020B0604020202020204" pitchFamily="34" charset="0"/>
              <a:ea typeface="Times New Roman" panose="02020603050405020304" pitchFamily="18" charset="0"/>
            </a:endParaRPr>
          </a:p>
          <a:p>
            <a:pPr lvl="1" algn="just"/>
            <a:r>
              <a:rPr lang="mk-MK" sz="2000" dirty="0">
                <a:solidFill>
                  <a:schemeClr val="bg2">
                    <a:lumMod val="10000"/>
                  </a:schemeClr>
                </a:solidFill>
                <a:latin typeface="Arial" panose="020B0604020202020204" pitchFamily="34" charset="0"/>
                <a:ea typeface="Times New Roman" panose="02020603050405020304" pitchFamily="18" charset="0"/>
              </a:rPr>
              <a:t>сопствениците на обичните акции имаат право, во случај на ликвидирање или стечај на друштвото, да го поделат меѓу себе остатокот од имотот, но само по намирување на обврските на друштвото кои имаат приоритет на </a:t>
            </a:r>
            <a:r>
              <a:rPr lang="mk-MK" sz="2000" dirty="0" smtClean="0">
                <a:solidFill>
                  <a:schemeClr val="bg2">
                    <a:lumMod val="10000"/>
                  </a:schemeClr>
                </a:solidFill>
                <a:latin typeface="Arial" panose="020B0604020202020204" pitchFamily="34" charset="0"/>
                <a:ea typeface="Times New Roman" panose="02020603050405020304" pitchFamily="18" charset="0"/>
              </a:rPr>
              <a:t>наплата</a:t>
            </a:r>
            <a:endParaRPr lang="mk-MK" sz="2000" dirty="0">
              <a:solidFill>
                <a:schemeClr val="bg2">
                  <a:lumMod val="10000"/>
                </a:schemeClr>
              </a:solidFill>
              <a:latin typeface="Times New Roman" panose="02020603050405020304" pitchFamily="18" charset="0"/>
              <a:ea typeface="Times New Roman" panose="02020603050405020304" pitchFamily="18" charset="0"/>
            </a:endParaRPr>
          </a:p>
          <a:p>
            <a:pPr algn="just"/>
            <a:r>
              <a:rPr lang="mk-MK" sz="2000" b="1" dirty="0">
                <a:solidFill>
                  <a:schemeClr val="accent1">
                    <a:lumMod val="75000"/>
                  </a:schemeClr>
                </a:solidFill>
                <a:latin typeface="Arial" panose="020B0604020202020204" pitchFamily="34" charset="0"/>
                <a:ea typeface="Calibri" panose="020F0502020204030204" pitchFamily="34" charset="0"/>
              </a:rPr>
              <a:t>Приоритетни акции: </a:t>
            </a:r>
          </a:p>
          <a:p>
            <a:pPr lvl="1" algn="just"/>
            <a:r>
              <a:rPr lang="mk-MK" sz="2000" dirty="0">
                <a:solidFill>
                  <a:schemeClr val="bg2">
                    <a:lumMod val="10000"/>
                  </a:schemeClr>
                </a:solidFill>
                <a:latin typeface="Arial" panose="020B0604020202020204" pitchFamily="34" charset="0"/>
                <a:ea typeface="Calibri" panose="020F0502020204030204" pitchFamily="34" charset="0"/>
              </a:rPr>
              <a:t>приоритетот во исплатата на дивиденда за нивните сопственици, како и приоритетот во однос на обичните акции при наплатата на дел од стечајната маса во случај на ликвидација на </a:t>
            </a:r>
            <a:r>
              <a:rPr lang="mk-MK" sz="2000" dirty="0" smtClean="0">
                <a:solidFill>
                  <a:schemeClr val="bg2">
                    <a:lumMod val="10000"/>
                  </a:schemeClr>
                </a:solidFill>
                <a:latin typeface="Arial" panose="020B0604020202020204" pitchFamily="34" charset="0"/>
                <a:ea typeface="Calibri" panose="020F0502020204030204" pitchFamily="34" charset="0"/>
              </a:rPr>
              <a:t>друштвото </a:t>
            </a:r>
            <a:endParaRPr lang="mk-MK" sz="2000" dirty="0">
              <a:solidFill>
                <a:schemeClr val="bg2">
                  <a:lumMod val="10000"/>
                </a:schemeClr>
              </a:solidFill>
              <a:latin typeface="Arial" panose="020B0604020202020204" pitchFamily="34" charset="0"/>
              <a:ea typeface="Calibri" panose="020F0502020204030204" pitchFamily="34" charset="0"/>
            </a:endParaRPr>
          </a:p>
          <a:p>
            <a:pPr lvl="1" algn="just"/>
            <a:r>
              <a:rPr lang="ru-RU" sz="2000" dirty="0">
                <a:solidFill>
                  <a:schemeClr val="bg2">
                    <a:lumMod val="10000"/>
                  </a:schemeClr>
                </a:solidFill>
                <a:latin typeface="Arial" panose="020B0604020202020204" pitchFamily="34" charset="0"/>
                <a:ea typeface="Calibri" panose="020F0502020204030204" pitchFamily="34" charset="0"/>
              </a:rPr>
              <a:t>о</a:t>
            </a:r>
            <a:r>
              <a:rPr lang="ru-RU" sz="2000" dirty="0" smtClean="0">
                <a:solidFill>
                  <a:schemeClr val="bg2">
                    <a:lumMod val="10000"/>
                  </a:schemeClr>
                </a:solidFill>
                <a:latin typeface="Arial" panose="020B0604020202020204" pitchFamily="34" charset="0"/>
                <a:ea typeface="Calibri" panose="020F0502020204030204" pitchFamily="34" charset="0"/>
              </a:rPr>
              <a:t>вие </a:t>
            </a:r>
            <a:r>
              <a:rPr lang="ru-RU" sz="2000" dirty="0">
                <a:solidFill>
                  <a:schemeClr val="bg2">
                    <a:lumMod val="10000"/>
                  </a:schemeClr>
                </a:solidFill>
                <a:latin typeface="Arial" panose="020B0604020202020204" pitchFamily="34" charset="0"/>
                <a:ea typeface="Calibri" panose="020F0502020204030204" pitchFamily="34" charset="0"/>
              </a:rPr>
              <a:t>привилегии најчесто (но, не задолж</a:t>
            </a:r>
            <a:r>
              <a:rPr lang="ru-RU" sz="1800" dirty="0">
                <a:solidFill>
                  <a:schemeClr val="bg2">
                    <a:lumMod val="10000"/>
                  </a:schemeClr>
                </a:solidFill>
                <a:latin typeface="Arial" panose="020B0604020202020204" pitchFamily="34" charset="0"/>
                <a:ea typeface="Calibri" panose="020F0502020204030204" pitchFamily="34" charset="0"/>
              </a:rPr>
              <a:t>ително) се компензирани со губењето на управувачкото право</a:t>
            </a:r>
            <a:endParaRPr lang="mk-MK" sz="1800" dirty="0">
              <a:solidFill>
                <a:schemeClr val="bg2">
                  <a:lumMod val="10000"/>
                </a:schemeClr>
              </a:solidFill>
              <a:latin typeface="Arial" panose="020B0604020202020204" pitchFamily="34" charset="0"/>
              <a:ea typeface="Calibri" panose="020F0502020204030204" pitchFamily="34" charset="0"/>
            </a:endParaRPr>
          </a:p>
          <a:p>
            <a:pPr lvl="1"/>
            <a:endParaRPr lang="mk-MK" sz="1800" dirty="0"/>
          </a:p>
        </p:txBody>
      </p:sp>
    </p:spTree>
    <p:extLst>
      <p:ext uri="{BB962C8B-B14F-4D97-AF65-F5344CB8AC3E}">
        <p14:creationId xmlns:p14="http://schemas.microsoft.com/office/powerpoint/2010/main" val="2187827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3F2C40-F5BB-469E-8F47-9BA109C958FD}"/>
              </a:ext>
            </a:extLst>
          </p:cNvPr>
          <p:cNvSpPr>
            <a:spLocks noGrp="1"/>
          </p:cNvSpPr>
          <p:nvPr>
            <p:ph type="title"/>
          </p:nvPr>
        </p:nvSpPr>
        <p:spPr>
          <a:xfrm>
            <a:off x="703213" y="859766"/>
            <a:ext cx="8596668" cy="1320800"/>
          </a:xfrm>
        </p:spPr>
        <p:txBody>
          <a:bodyPr>
            <a:normAutofit/>
          </a:bodyPr>
          <a:lstStyle/>
          <a:p>
            <a:pPr algn="ctr"/>
            <a:r>
              <a:rPr lang="mk-MK" sz="3200" b="1" u="sng" dirty="0">
                <a:solidFill>
                  <a:schemeClr val="accent1">
                    <a:lumMod val="75000"/>
                  </a:schemeClr>
                </a:solidFill>
                <a:latin typeface="Arial" panose="020B0604020202020204" pitchFamily="34" charset="0"/>
                <a:ea typeface="Times New Roman" panose="02020603050405020304" pitchFamily="18" charset="0"/>
              </a:rPr>
              <a:t>Обврзници</a:t>
            </a:r>
            <a:endParaRPr lang="mk-MK" sz="3200" b="1" u="sng" dirty="0">
              <a:solidFill>
                <a:schemeClr val="accent1">
                  <a:lumMod val="75000"/>
                </a:schemeClr>
              </a:solidFill>
            </a:endParaRPr>
          </a:p>
        </p:txBody>
      </p:sp>
      <p:sp>
        <p:nvSpPr>
          <p:cNvPr id="3" name="Content Placeholder 2">
            <a:extLst>
              <a:ext uri="{FF2B5EF4-FFF2-40B4-BE49-F238E27FC236}">
                <a16:creationId xmlns:a16="http://schemas.microsoft.com/office/drawing/2014/main" xmlns="" id="{46F1126C-2CF7-4A5E-BC98-AB98FC41FAFE}"/>
              </a:ext>
            </a:extLst>
          </p:cNvPr>
          <p:cNvSpPr>
            <a:spLocks noGrp="1"/>
          </p:cNvSpPr>
          <p:nvPr>
            <p:ph idx="1"/>
          </p:nvPr>
        </p:nvSpPr>
        <p:spPr>
          <a:xfrm>
            <a:off x="379563" y="2096219"/>
            <a:ext cx="8566636" cy="4471354"/>
          </a:xfrm>
        </p:spPr>
        <p:txBody>
          <a:bodyPr/>
          <a:lstStyle/>
          <a:p>
            <a:pPr algn="just"/>
            <a:r>
              <a:rPr lang="mk-MK" sz="2000" dirty="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о</a:t>
            </a:r>
            <a:r>
              <a:rPr lang="mk-MK" sz="2000" dirty="0" smtClean="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бврзницата </a:t>
            </a:r>
            <a:r>
              <a:rPr lang="mk-MK" sz="2000" dirty="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е заем кој инвеститорот ѝ го дава на компанијата и се согласува на компанијата да ѝ даде одредена сума пари за одреден временски период во замена за периодична исплата на камата во однапред утврдени временски интервали</a:t>
            </a:r>
          </a:p>
          <a:p>
            <a:pPr algn="just"/>
            <a:r>
              <a:rPr lang="mk-MK" sz="2000" dirty="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ф</a:t>
            </a:r>
            <a:r>
              <a:rPr lang="mk-MK" sz="2000" dirty="0" smtClean="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инансирањето </a:t>
            </a:r>
            <a:r>
              <a:rPr lang="mk-MK" sz="2000" dirty="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преку издавање на обврзници има предности за двете страни: позајмувачот ќе плати пониска камата отколку кога би земал кредит од банка, а заем давателот ќе земе повисока камата отколку кога би ги вложил парите во банка како </a:t>
            </a:r>
            <a:r>
              <a:rPr lang="mk-MK" sz="2000" dirty="0" smtClean="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депозит</a:t>
            </a:r>
            <a:endParaRPr lang="mk-MK" sz="2000" dirty="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endParaRPr>
          </a:p>
          <a:p>
            <a:pPr algn="just"/>
            <a:endParaRPr lang="mk-MK" dirty="0">
              <a:solidFill>
                <a:schemeClr val="bg2">
                  <a:lumMod val="10000"/>
                </a:schemeClr>
              </a:solidFill>
            </a:endParaRPr>
          </a:p>
        </p:txBody>
      </p:sp>
    </p:spTree>
    <p:extLst>
      <p:ext uri="{BB962C8B-B14F-4D97-AF65-F5344CB8AC3E}">
        <p14:creationId xmlns:p14="http://schemas.microsoft.com/office/powerpoint/2010/main" val="1376059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3F2C40-F5BB-469E-8F47-9BA109C958FD}"/>
              </a:ext>
            </a:extLst>
          </p:cNvPr>
          <p:cNvSpPr>
            <a:spLocks noGrp="1"/>
          </p:cNvSpPr>
          <p:nvPr>
            <p:ph type="title"/>
          </p:nvPr>
        </p:nvSpPr>
        <p:spPr/>
        <p:txBody>
          <a:bodyPr>
            <a:normAutofit/>
          </a:bodyPr>
          <a:lstStyle/>
          <a:p>
            <a:pPr algn="ctr"/>
            <a:r>
              <a:rPr lang="mk-MK" sz="3200" b="1" u="sng" dirty="0">
                <a:solidFill>
                  <a:schemeClr val="accent1">
                    <a:lumMod val="75000"/>
                  </a:schemeClr>
                </a:solidFill>
                <a:latin typeface="Arial" panose="020B0604020202020204" pitchFamily="34" charset="0"/>
                <a:cs typeface="Arial" panose="020B0604020202020204" pitchFamily="34" charset="0"/>
              </a:rPr>
              <a:t>Финансиските извештаи </a:t>
            </a:r>
          </a:p>
        </p:txBody>
      </p:sp>
      <p:sp>
        <p:nvSpPr>
          <p:cNvPr id="3" name="Content Placeholder 2">
            <a:extLst>
              <a:ext uri="{FF2B5EF4-FFF2-40B4-BE49-F238E27FC236}">
                <a16:creationId xmlns:a16="http://schemas.microsoft.com/office/drawing/2014/main" xmlns="" id="{46F1126C-2CF7-4A5E-BC98-AB98FC41FAFE}"/>
              </a:ext>
            </a:extLst>
          </p:cNvPr>
          <p:cNvSpPr>
            <a:spLocks noGrp="1"/>
          </p:cNvSpPr>
          <p:nvPr>
            <p:ph idx="1"/>
          </p:nvPr>
        </p:nvSpPr>
        <p:spPr>
          <a:xfrm>
            <a:off x="392662" y="1806906"/>
            <a:ext cx="8596668" cy="3880773"/>
          </a:xfrm>
        </p:spPr>
        <p:txBody>
          <a:bodyPr>
            <a:noAutofit/>
          </a:bodyPr>
          <a:lstStyle/>
          <a:p>
            <a:pPr algn="just"/>
            <a:r>
              <a:rPr lang="ru-RU" sz="2000" dirty="0">
                <a:solidFill>
                  <a:schemeClr val="bg2">
                    <a:lumMod val="10000"/>
                  </a:schemeClr>
                </a:solidFill>
                <a:latin typeface="Arial" panose="020B0604020202020204" pitchFamily="34" charset="0"/>
                <a:cs typeface="Arial" panose="020B0604020202020204" pitchFamily="34" charset="0"/>
              </a:rPr>
              <a:t>ф</a:t>
            </a:r>
            <a:r>
              <a:rPr lang="ru-RU" sz="2000" dirty="0" smtClean="0">
                <a:solidFill>
                  <a:schemeClr val="bg2">
                    <a:lumMod val="10000"/>
                  </a:schemeClr>
                </a:solidFill>
                <a:latin typeface="Arial" panose="020B0604020202020204" pitchFamily="34" charset="0"/>
                <a:cs typeface="Arial" panose="020B0604020202020204" pitchFamily="34" charset="0"/>
              </a:rPr>
              <a:t>инансиските </a:t>
            </a:r>
            <a:r>
              <a:rPr lang="ru-RU" sz="2000" dirty="0">
                <a:solidFill>
                  <a:schemeClr val="bg2">
                    <a:lumMod val="10000"/>
                  </a:schemeClr>
                </a:solidFill>
                <a:latin typeface="Arial" panose="020B0604020202020204" pitchFamily="34" charset="0"/>
                <a:cs typeface="Arial" panose="020B0604020202020204" pitchFamily="34" charset="0"/>
              </a:rPr>
              <a:t>извештаи обезбедуваат информации за финансиската состојба, успешноста и промените во финансиската состојба на компанија која е корисна за широк опсег на корисници во донесувањето на нивните економски </a:t>
            </a:r>
            <a:r>
              <a:rPr lang="ru-RU" sz="2000" dirty="0" smtClean="0">
                <a:solidFill>
                  <a:schemeClr val="bg2">
                    <a:lumMod val="10000"/>
                  </a:schemeClr>
                </a:solidFill>
                <a:latin typeface="Arial" panose="020B0604020202020204" pitchFamily="34" charset="0"/>
                <a:cs typeface="Arial" panose="020B0604020202020204" pitchFamily="34" charset="0"/>
              </a:rPr>
              <a:t>одлуки. </a:t>
            </a:r>
            <a:r>
              <a:rPr lang="ru-RU" sz="2000" dirty="0">
                <a:solidFill>
                  <a:schemeClr val="bg2">
                    <a:lumMod val="10000"/>
                  </a:schemeClr>
                </a:solidFill>
                <a:latin typeface="Arial" panose="020B0604020202020204" pitchFamily="34" charset="0"/>
                <a:cs typeface="Arial" panose="020B0604020202020204" pitchFamily="34" charset="0"/>
              </a:rPr>
              <a:t>Корисници на финансиските извештаи се сопственици и менаџери на компании, инвеститори, финансиски институции, добавувачи, клиенти, вработени, влади итн.</a:t>
            </a:r>
          </a:p>
          <a:p>
            <a:pPr algn="just"/>
            <a:r>
              <a:rPr lang="ru-RU" sz="2000" dirty="0">
                <a:solidFill>
                  <a:schemeClr val="bg2">
                    <a:lumMod val="10000"/>
                  </a:schemeClr>
                </a:solidFill>
                <a:latin typeface="Arial" panose="020B0604020202020204" pitchFamily="34" charset="0"/>
                <a:cs typeface="Arial" panose="020B0604020202020204" pitchFamily="34" charset="0"/>
              </a:rPr>
              <a:t>р</a:t>
            </a:r>
            <a:r>
              <a:rPr lang="ru-RU" sz="2000" dirty="0" smtClean="0">
                <a:solidFill>
                  <a:schemeClr val="bg2">
                    <a:lumMod val="10000"/>
                  </a:schemeClr>
                </a:solidFill>
                <a:latin typeface="Arial" panose="020B0604020202020204" pitchFamily="34" charset="0"/>
                <a:cs typeface="Arial" panose="020B0604020202020204" pitchFamily="34" charset="0"/>
              </a:rPr>
              <a:t>елевантните </a:t>
            </a:r>
            <a:r>
              <a:rPr lang="ru-RU" sz="2000" dirty="0">
                <a:solidFill>
                  <a:schemeClr val="bg2">
                    <a:lumMod val="10000"/>
                  </a:schemeClr>
                </a:solidFill>
                <a:latin typeface="Arial" panose="020B0604020202020204" pitchFamily="34" charset="0"/>
                <a:cs typeface="Arial" panose="020B0604020202020204" pitchFamily="34" charset="0"/>
              </a:rPr>
              <a:t>финансиски информации се презентираат на структуриран начин и во форма лесно да се </a:t>
            </a:r>
            <a:r>
              <a:rPr lang="ru-RU" sz="2000" dirty="0" smtClean="0">
                <a:solidFill>
                  <a:schemeClr val="bg2">
                    <a:lumMod val="10000"/>
                  </a:schemeClr>
                </a:solidFill>
                <a:latin typeface="Arial" panose="020B0604020202020204" pitchFamily="34" charset="0"/>
                <a:cs typeface="Arial" panose="020B0604020202020204" pitchFamily="34" charset="0"/>
              </a:rPr>
              <a:t>разберат</a:t>
            </a:r>
            <a:endParaRPr lang="mk-MK" sz="2000" dirty="0">
              <a:solidFill>
                <a:schemeClr val="bg2">
                  <a:lumMod val="1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26555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3F2C40-F5BB-469E-8F47-9BA109C958FD}"/>
              </a:ext>
            </a:extLst>
          </p:cNvPr>
          <p:cNvSpPr>
            <a:spLocks noGrp="1"/>
          </p:cNvSpPr>
          <p:nvPr>
            <p:ph type="title"/>
          </p:nvPr>
        </p:nvSpPr>
        <p:spPr>
          <a:xfrm>
            <a:off x="677334" y="1023668"/>
            <a:ext cx="8596668" cy="1320800"/>
          </a:xfrm>
        </p:spPr>
        <p:txBody>
          <a:bodyPr>
            <a:normAutofit/>
          </a:bodyPr>
          <a:lstStyle/>
          <a:p>
            <a:pPr algn="ctr"/>
            <a:r>
              <a:rPr lang="mk-MK" sz="3200" b="1" u="sng" dirty="0">
                <a:solidFill>
                  <a:schemeClr val="accent1">
                    <a:lumMod val="75000"/>
                  </a:schemeClr>
                </a:solidFill>
                <a:latin typeface="Arial" panose="020B0604020202020204" pitchFamily="34" charset="0"/>
                <a:cs typeface="Arial" panose="020B0604020202020204" pitchFamily="34" charset="0"/>
              </a:rPr>
              <a:t>Видови на финансиски извештаи</a:t>
            </a:r>
          </a:p>
        </p:txBody>
      </p:sp>
      <p:sp>
        <p:nvSpPr>
          <p:cNvPr id="3" name="Content Placeholder 2">
            <a:extLst>
              <a:ext uri="{FF2B5EF4-FFF2-40B4-BE49-F238E27FC236}">
                <a16:creationId xmlns:a16="http://schemas.microsoft.com/office/drawing/2014/main" xmlns="" id="{46F1126C-2CF7-4A5E-BC98-AB98FC41FAFE}"/>
              </a:ext>
            </a:extLst>
          </p:cNvPr>
          <p:cNvSpPr>
            <a:spLocks noGrp="1"/>
          </p:cNvSpPr>
          <p:nvPr>
            <p:ph idx="1"/>
          </p:nvPr>
        </p:nvSpPr>
        <p:spPr>
          <a:xfrm>
            <a:off x="677334" y="1930401"/>
            <a:ext cx="8596668" cy="4110962"/>
          </a:xfrm>
        </p:spPr>
        <p:txBody>
          <a:bodyPr>
            <a:normAutofit/>
          </a:bodyPr>
          <a:lstStyle/>
          <a:p>
            <a:pPr algn="just">
              <a:lnSpc>
                <a:spcPct val="150000"/>
              </a:lnSpc>
            </a:pPr>
            <a:r>
              <a:rPr lang="mk-MK" sz="2200" dirty="0">
                <a:solidFill>
                  <a:schemeClr val="bg2">
                    <a:lumMod val="10000"/>
                  </a:schemeClr>
                </a:solidFill>
                <a:latin typeface="Arial" panose="020B0604020202020204" pitchFamily="34" charset="0"/>
                <a:ea typeface="Times New Roman" panose="02020603050405020304" pitchFamily="18" charset="0"/>
              </a:rPr>
              <a:t>Финансиските извештаи на компанијата се состојат од четири главни извештаи кои се поддржани со детални белешки:</a:t>
            </a:r>
            <a:endParaRPr lang="mk-MK" sz="2200" dirty="0">
              <a:solidFill>
                <a:schemeClr val="bg2">
                  <a:lumMod val="10000"/>
                </a:schemeClr>
              </a:solidFill>
              <a:latin typeface="Times New Roman" panose="02020603050405020304" pitchFamily="18" charset="0"/>
              <a:ea typeface="Times New Roman" panose="02020603050405020304" pitchFamily="18" charset="0"/>
            </a:endParaRPr>
          </a:p>
          <a:p>
            <a:pPr lvl="0" algn="just">
              <a:lnSpc>
                <a:spcPct val="150000"/>
              </a:lnSpc>
              <a:buSzPts val="1000"/>
              <a:buFont typeface="Wingdings" panose="05000000000000000000" pitchFamily="2" charset="2"/>
              <a:buChar char="q"/>
              <a:tabLst>
                <a:tab pos="457200" algn="l"/>
              </a:tabLst>
            </a:pPr>
            <a:r>
              <a:rPr lang="mk-MK" sz="2200" dirty="0">
                <a:solidFill>
                  <a:schemeClr val="bg2">
                    <a:lumMod val="10000"/>
                  </a:schemeClr>
                </a:solidFill>
                <a:latin typeface="Arial" panose="020B0604020202020204" pitchFamily="34" charset="0"/>
                <a:ea typeface="Calibri" panose="020F0502020204030204" pitchFamily="34" charset="0"/>
                <a:cs typeface="Times New Roman" panose="02020603050405020304" pitchFamily="18" charset="0"/>
              </a:rPr>
              <a:t>Билансот на состојба (Извештај за финансиската состојба)</a:t>
            </a:r>
            <a:endParaRPr lang="mk-MK" sz="2200" dirty="0">
              <a:solidFill>
                <a:schemeClr val="bg2">
                  <a:lumMod val="10000"/>
                </a:schemeClr>
              </a:solidFill>
              <a:latin typeface="Calibri" panose="020F0502020204030204" pitchFamily="34" charset="0"/>
              <a:ea typeface="Calibri" panose="020F0502020204030204" pitchFamily="34" charset="0"/>
              <a:cs typeface="Times New Roman" panose="02020603050405020304" pitchFamily="18" charset="0"/>
            </a:endParaRPr>
          </a:p>
          <a:p>
            <a:pPr lvl="0" algn="just">
              <a:lnSpc>
                <a:spcPct val="150000"/>
              </a:lnSpc>
              <a:buSzPts val="1000"/>
              <a:buFont typeface="Wingdings" panose="05000000000000000000" pitchFamily="2" charset="2"/>
              <a:buChar char="q"/>
              <a:tabLst>
                <a:tab pos="457200" algn="l"/>
              </a:tabLst>
            </a:pPr>
            <a:r>
              <a:rPr lang="mk-MK" sz="2200" dirty="0">
                <a:solidFill>
                  <a:schemeClr val="bg2">
                    <a:lumMod val="10000"/>
                  </a:schemeClr>
                </a:solidFill>
                <a:latin typeface="Arial" panose="020B0604020202020204" pitchFamily="34" charset="0"/>
                <a:ea typeface="Calibri" panose="020F0502020204030204" pitchFamily="34" charset="0"/>
                <a:cs typeface="Times New Roman" panose="02020603050405020304" pitchFamily="18" charset="0"/>
              </a:rPr>
              <a:t>Биланс на успех (</a:t>
            </a:r>
            <a:r>
              <a:rPr lang="mk-MK" sz="2200" dirty="0" smtClean="0">
                <a:solidFill>
                  <a:schemeClr val="bg2">
                    <a:lumMod val="10000"/>
                  </a:schemeClr>
                </a:solidFill>
                <a:latin typeface="Arial" panose="020B0604020202020204" pitchFamily="34" charset="0"/>
                <a:ea typeface="Calibri" panose="020F0502020204030204" pitchFamily="34" charset="0"/>
                <a:cs typeface="Times New Roman" panose="02020603050405020304" pitchFamily="18" charset="0"/>
              </a:rPr>
              <a:t>Извештај </a:t>
            </a:r>
            <a:r>
              <a:rPr lang="mk-MK" sz="2200" dirty="0">
                <a:solidFill>
                  <a:schemeClr val="bg2">
                    <a:lumMod val="10000"/>
                  </a:schemeClr>
                </a:solidFill>
                <a:latin typeface="Arial" panose="020B0604020202020204" pitchFamily="34" charset="0"/>
                <a:ea typeface="Calibri" panose="020F0502020204030204" pitchFamily="34" charset="0"/>
                <a:cs typeface="Times New Roman" panose="02020603050405020304" pitchFamily="18" charset="0"/>
              </a:rPr>
              <a:t>за добивка и загуба)</a:t>
            </a:r>
            <a:endParaRPr lang="mk-MK" sz="2200" dirty="0">
              <a:solidFill>
                <a:schemeClr val="bg2">
                  <a:lumMod val="10000"/>
                </a:schemeClr>
              </a:solidFill>
              <a:latin typeface="Calibri" panose="020F0502020204030204" pitchFamily="34" charset="0"/>
              <a:ea typeface="Calibri" panose="020F0502020204030204" pitchFamily="34" charset="0"/>
              <a:cs typeface="Times New Roman" panose="02020603050405020304" pitchFamily="18" charset="0"/>
            </a:endParaRPr>
          </a:p>
          <a:p>
            <a:pPr lvl="0" algn="just">
              <a:lnSpc>
                <a:spcPct val="150000"/>
              </a:lnSpc>
              <a:buSzPts val="1000"/>
              <a:buFont typeface="Wingdings" panose="05000000000000000000" pitchFamily="2" charset="2"/>
              <a:buChar char="q"/>
              <a:tabLst>
                <a:tab pos="457200" algn="l"/>
              </a:tabLst>
            </a:pPr>
            <a:r>
              <a:rPr lang="mk-MK" sz="2200" dirty="0">
                <a:solidFill>
                  <a:schemeClr val="bg2">
                    <a:lumMod val="10000"/>
                  </a:schemeClr>
                </a:solidFill>
                <a:latin typeface="Arial" panose="020B0604020202020204" pitchFamily="34" charset="0"/>
                <a:ea typeface="Calibri" panose="020F0502020204030204" pitchFamily="34" charset="0"/>
                <a:cs typeface="Times New Roman" panose="02020603050405020304" pitchFamily="18" charset="0"/>
              </a:rPr>
              <a:t>Извештај за парични текови </a:t>
            </a:r>
            <a:endParaRPr lang="mk-MK" sz="2200" dirty="0">
              <a:solidFill>
                <a:schemeClr val="bg2">
                  <a:lumMod val="10000"/>
                </a:schemeClr>
              </a:solidFill>
              <a:latin typeface="Calibri" panose="020F0502020204030204" pitchFamily="34" charset="0"/>
              <a:ea typeface="Calibri" panose="020F0502020204030204" pitchFamily="34" charset="0"/>
              <a:cs typeface="Times New Roman" panose="02020603050405020304" pitchFamily="18" charset="0"/>
            </a:endParaRPr>
          </a:p>
          <a:p>
            <a:pPr lvl="0" algn="just">
              <a:lnSpc>
                <a:spcPct val="150000"/>
              </a:lnSpc>
              <a:spcAft>
                <a:spcPts val="800"/>
              </a:spcAft>
              <a:buSzPts val="1000"/>
              <a:buFont typeface="Wingdings" panose="05000000000000000000" pitchFamily="2" charset="2"/>
              <a:buChar char="q"/>
              <a:tabLst>
                <a:tab pos="457200" algn="l"/>
              </a:tabLst>
            </a:pPr>
            <a:r>
              <a:rPr lang="mk-MK" sz="2200" dirty="0">
                <a:solidFill>
                  <a:schemeClr val="bg2">
                    <a:lumMod val="10000"/>
                  </a:schemeClr>
                </a:solidFill>
                <a:latin typeface="Arial" panose="020B0604020202020204" pitchFamily="34" charset="0"/>
                <a:ea typeface="Calibri" panose="020F0502020204030204" pitchFamily="34" charset="0"/>
                <a:cs typeface="Times New Roman" panose="02020603050405020304" pitchFamily="18" charset="0"/>
              </a:rPr>
              <a:t>Извештај за промени во капиталот</a:t>
            </a:r>
            <a:endParaRPr lang="mk-MK" sz="2200" dirty="0">
              <a:solidFill>
                <a:schemeClr val="bg2">
                  <a:lumMod val="10000"/>
                </a:schemeClr>
              </a:solidFill>
              <a:latin typeface="Calibri" panose="020F0502020204030204" pitchFamily="34" charset="0"/>
              <a:ea typeface="Calibri" panose="020F0502020204030204" pitchFamily="34" charset="0"/>
              <a:cs typeface="Times New Roman" panose="02020603050405020304" pitchFamily="18" charset="0"/>
            </a:endParaRPr>
          </a:p>
          <a:p>
            <a:endParaRPr lang="mk-MK" dirty="0"/>
          </a:p>
        </p:txBody>
      </p:sp>
    </p:spTree>
    <p:extLst>
      <p:ext uri="{BB962C8B-B14F-4D97-AF65-F5344CB8AC3E}">
        <p14:creationId xmlns:p14="http://schemas.microsoft.com/office/powerpoint/2010/main" val="36015686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3F2C40-F5BB-469E-8F47-9BA109C958FD}"/>
              </a:ext>
            </a:extLst>
          </p:cNvPr>
          <p:cNvSpPr>
            <a:spLocks noGrp="1"/>
          </p:cNvSpPr>
          <p:nvPr>
            <p:ph type="title"/>
          </p:nvPr>
        </p:nvSpPr>
        <p:spPr>
          <a:xfrm>
            <a:off x="677334" y="1006415"/>
            <a:ext cx="8596668" cy="1320800"/>
          </a:xfrm>
        </p:spPr>
        <p:txBody>
          <a:bodyPr>
            <a:normAutofit/>
          </a:bodyPr>
          <a:lstStyle/>
          <a:p>
            <a:pPr algn="ctr"/>
            <a:r>
              <a:rPr lang="mk-MK" sz="3200" b="1" u="sng" dirty="0">
                <a:solidFill>
                  <a:schemeClr val="accent1">
                    <a:lumMod val="75000"/>
                  </a:schemeClr>
                </a:solidFill>
                <a:latin typeface="Arial" panose="020B0604020202020204" pitchFamily="34" charset="0"/>
                <a:cs typeface="Arial" panose="020B0604020202020204" pitchFamily="34" charset="0"/>
              </a:rPr>
              <a:t>Примарен</a:t>
            </a:r>
            <a:r>
              <a:rPr lang="mk-MK" sz="3200" b="1" u="sng" dirty="0">
                <a:solidFill>
                  <a:schemeClr val="accent1">
                    <a:lumMod val="75000"/>
                  </a:schemeClr>
                </a:solidFill>
              </a:rPr>
              <a:t> пазар</a:t>
            </a:r>
          </a:p>
        </p:txBody>
      </p:sp>
      <p:sp>
        <p:nvSpPr>
          <p:cNvPr id="3" name="Content Placeholder 2">
            <a:extLst>
              <a:ext uri="{FF2B5EF4-FFF2-40B4-BE49-F238E27FC236}">
                <a16:creationId xmlns:a16="http://schemas.microsoft.com/office/drawing/2014/main" xmlns="" id="{46F1126C-2CF7-4A5E-BC98-AB98FC41FAFE}"/>
              </a:ext>
            </a:extLst>
          </p:cNvPr>
          <p:cNvSpPr>
            <a:spLocks noGrp="1"/>
          </p:cNvSpPr>
          <p:nvPr>
            <p:ph idx="1"/>
          </p:nvPr>
        </p:nvSpPr>
        <p:spPr/>
        <p:txBody>
          <a:bodyPr/>
          <a:lstStyle/>
          <a:p>
            <a:pPr algn="just"/>
            <a:r>
              <a:rPr lang="mk-MK" sz="2000" dirty="0">
                <a:solidFill>
                  <a:schemeClr val="bg2">
                    <a:lumMod val="10000"/>
                  </a:schemeClr>
                </a:solidFill>
                <a:latin typeface="Arial" panose="020B0604020202020204" pitchFamily="34" charset="0"/>
                <a:cs typeface="Arial" panose="020B0604020202020204" pitchFamily="34" charset="0"/>
              </a:rPr>
              <a:t>п</a:t>
            </a:r>
            <a:r>
              <a:rPr lang="mk-MK" sz="2000" dirty="0" smtClean="0">
                <a:solidFill>
                  <a:schemeClr val="bg2">
                    <a:lumMod val="10000"/>
                  </a:schemeClr>
                </a:solidFill>
                <a:latin typeface="Arial" panose="020B0604020202020204" pitchFamily="34" charset="0"/>
                <a:cs typeface="Arial" panose="020B0604020202020204" pitchFamily="34" charset="0"/>
              </a:rPr>
              <a:t>римарен </a:t>
            </a:r>
            <a:r>
              <a:rPr lang="mk-MK" sz="2000" dirty="0">
                <a:solidFill>
                  <a:schemeClr val="bg2">
                    <a:lumMod val="10000"/>
                  </a:schemeClr>
                </a:solidFill>
                <a:latin typeface="Arial" panose="020B0604020202020204" pitchFamily="34" charset="0"/>
                <a:cs typeface="Arial" panose="020B0604020202020204" pitchFamily="34" charset="0"/>
              </a:rPr>
              <a:t>пазар е пазарот на кој новите хартии од вредност се издаваат и продаваат директно од страна на издавачот на </a:t>
            </a:r>
            <a:r>
              <a:rPr lang="mk-MK" sz="2000" dirty="0" smtClean="0">
                <a:solidFill>
                  <a:schemeClr val="bg2">
                    <a:lumMod val="10000"/>
                  </a:schemeClr>
                </a:solidFill>
                <a:latin typeface="Arial" panose="020B0604020202020204" pitchFamily="34" charset="0"/>
                <a:cs typeface="Arial" panose="020B0604020202020204" pitchFamily="34" charset="0"/>
              </a:rPr>
              <a:t>инвеститори</a:t>
            </a:r>
          </a:p>
          <a:p>
            <a:pPr algn="just"/>
            <a:r>
              <a:rPr lang="mk-MK" sz="2000" dirty="0">
                <a:solidFill>
                  <a:schemeClr val="bg2">
                    <a:lumMod val="10000"/>
                  </a:schemeClr>
                </a:solidFill>
                <a:latin typeface="Arial" panose="020B0604020202020204" pitchFamily="34" charset="0"/>
                <a:cs typeface="Arial" panose="020B0604020202020204" pitchFamily="34" charset="0"/>
              </a:rPr>
              <a:t>н</a:t>
            </a:r>
            <a:r>
              <a:rPr lang="mk-MK" sz="2000" dirty="0" smtClean="0">
                <a:solidFill>
                  <a:schemeClr val="bg2">
                    <a:lumMod val="10000"/>
                  </a:schemeClr>
                </a:solidFill>
                <a:latin typeface="Arial" panose="020B0604020202020204" pitchFamily="34" charset="0"/>
                <a:cs typeface="Arial" panose="020B0604020202020204" pitchFamily="34" charset="0"/>
              </a:rPr>
              <a:t>ационалните </a:t>
            </a:r>
            <a:r>
              <a:rPr lang="mk-MK" sz="2000" dirty="0">
                <a:solidFill>
                  <a:schemeClr val="bg2">
                    <a:lumMod val="10000"/>
                  </a:schemeClr>
                </a:solidFill>
                <a:latin typeface="Arial" panose="020B0604020202020204" pitchFamily="34" charset="0"/>
                <a:cs typeface="Arial" panose="020B0604020202020204" pitchFamily="34" charset="0"/>
              </a:rPr>
              <a:t>и локалните власти и другите институции од јавниот сектор можат да се финансиираат преку продажба на нови хартии од вредност како што се обврзниците преку примарниот </a:t>
            </a:r>
            <a:r>
              <a:rPr lang="mk-MK" sz="2000" dirty="0" smtClean="0">
                <a:solidFill>
                  <a:schemeClr val="bg2">
                    <a:lumMod val="10000"/>
                  </a:schemeClr>
                </a:solidFill>
                <a:latin typeface="Arial" panose="020B0604020202020204" pitchFamily="34" charset="0"/>
                <a:cs typeface="Arial" panose="020B0604020202020204" pitchFamily="34" charset="0"/>
              </a:rPr>
              <a:t>пазар </a:t>
            </a:r>
          </a:p>
          <a:p>
            <a:pPr algn="just"/>
            <a:r>
              <a:rPr lang="mk-MK" sz="2000" dirty="0">
                <a:solidFill>
                  <a:schemeClr val="bg2">
                    <a:lumMod val="10000"/>
                  </a:schemeClr>
                </a:solidFill>
                <a:latin typeface="Arial" panose="020B0604020202020204" pitchFamily="34" charset="0"/>
                <a:cs typeface="Arial" panose="020B0604020202020204" pitchFamily="34" charset="0"/>
              </a:rPr>
              <a:t>к</a:t>
            </a:r>
            <a:r>
              <a:rPr lang="mk-MK" sz="2000" dirty="0" smtClean="0">
                <a:solidFill>
                  <a:schemeClr val="bg2">
                    <a:lumMod val="10000"/>
                  </a:schemeClr>
                </a:solidFill>
                <a:latin typeface="Arial" panose="020B0604020202020204" pitchFamily="34" charset="0"/>
                <a:cs typeface="Arial" panose="020B0604020202020204" pitchFamily="34" charset="0"/>
              </a:rPr>
              <a:t>омпаниите </a:t>
            </a:r>
            <a:r>
              <a:rPr lang="mk-MK" sz="2000" dirty="0">
                <a:solidFill>
                  <a:schemeClr val="bg2">
                    <a:lumMod val="10000"/>
                  </a:schemeClr>
                </a:solidFill>
                <a:latin typeface="Arial" panose="020B0604020202020204" pitchFamily="34" charset="0"/>
                <a:cs typeface="Arial" panose="020B0604020202020204" pitchFamily="34" charset="0"/>
              </a:rPr>
              <a:t>можат да се финансираат преку продажба на нови акции или обврзници преку примарниот </a:t>
            </a:r>
            <a:r>
              <a:rPr lang="mk-MK" sz="2000" dirty="0" smtClean="0">
                <a:solidFill>
                  <a:schemeClr val="bg2">
                    <a:lumMod val="10000"/>
                  </a:schemeClr>
                </a:solidFill>
                <a:latin typeface="Arial" panose="020B0604020202020204" pitchFamily="34" charset="0"/>
                <a:cs typeface="Arial" panose="020B0604020202020204" pitchFamily="34" charset="0"/>
              </a:rPr>
              <a:t>пазар</a:t>
            </a:r>
            <a:endParaRPr lang="mk-MK" sz="2000" dirty="0">
              <a:solidFill>
                <a:schemeClr val="bg2">
                  <a:lumMod val="10000"/>
                </a:schemeClr>
              </a:solidFill>
              <a:latin typeface="Arial" panose="020B0604020202020204" pitchFamily="34" charset="0"/>
              <a:cs typeface="Arial" panose="020B0604020202020204" pitchFamily="34" charset="0"/>
            </a:endParaRPr>
          </a:p>
          <a:p>
            <a:endParaRPr lang="mk-MK" dirty="0"/>
          </a:p>
        </p:txBody>
      </p:sp>
    </p:spTree>
    <p:extLst>
      <p:ext uri="{BB962C8B-B14F-4D97-AF65-F5344CB8AC3E}">
        <p14:creationId xmlns:p14="http://schemas.microsoft.com/office/powerpoint/2010/main" val="7723377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3F2C40-F5BB-469E-8F47-9BA109C958FD}"/>
              </a:ext>
            </a:extLst>
          </p:cNvPr>
          <p:cNvSpPr>
            <a:spLocks noGrp="1"/>
          </p:cNvSpPr>
          <p:nvPr>
            <p:ph type="title"/>
          </p:nvPr>
        </p:nvSpPr>
        <p:spPr>
          <a:xfrm>
            <a:off x="737719" y="937404"/>
            <a:ext cx="8596668" cy="1320800"/>
          </a:xfrm>
        </p:spPr>
        <p:txBody>
          <a:bodyPr>
            <a:normAutofit/>
          </a:bodyPr>
          <a:lstStyle/>
          <a:p>
            <a:pPr algn="ctr"/>
            <a:r>
              <a:rPr lang="mk-MK" sz="3200" b="1" u="sng" dirty="0">
                <a:solidFill>
                  <a:schemeClr val="accent1">
                    <a:lumMod val="75000"/>
                  </a:schemeClr>
                </a:solidFill>
                <a:latin typeface="Arial" panose="020B0604020202020204" pitchFamily="34" charset="0"/>
                <a:cs typeface="Arial" panose="020B0604020202020204" pitchFamily="34" charset="0"/>
              </a:rPr>
              <a:t>Секундарниот пазар</a:t>
            </a:r>
          </a:p>
        </p:txBody>
      </p:sp>
      <p:sp>
        <p:nvSpPr>
          <p:cNvPr id="3" name="Content Placeholder 2">
            <a:extLst>
              <a:ext uri="{FF2B5EF4-FFF2-40B4-BE49-F238E27FC236}">
                <a16:creationId xmlns:a16="http://schemas.microsoft.com/office/drawing/2014/main" xmlns="" id="{46F1126C-2CF7-4A5E-BC98-AB98FC41FAFE}"/>
              </a:ext>
            </a:extLst>
          </p:cNvPr>
          <p:cNvSpPr>
            <a:spLocks noGrp="1"/>
          </p:cNvSpPr>
          <p:nvPr>
            <p:ph idx="1"/>
          </p:nvPr>
        </p:nvSpPr>
        <p:spPr/>
        <p:txBody>
          <a:bodyPr>
            <a:normAutofit/>
          </a:bodyPr>
          <a:lstStyle/>
          <a:p>
            <a:pPr algn="just"/>
            <a:r>
              <a:rPr lang="ru-RU" sz="2000" dirty="0">
                <a:solidFill>
                  <a:schemeClr val="bg2">
                    <a:lumMod val="10000"/>
                  </a:schemeClr>
                </a:solidFill>
                <a:latin typeface="Arial" panose="020B0604020202020204" pitchFamily="34" charset="0"/>
                <a:cs typeface="Arial" panose="020B0604020202020204" pitchFamily="34" charset="0"/>
              </a:rPr>
              <a:t>с</a:t>
            </a:r>
            <a:r>
              <a:rPr lang="ru-RU" sz="2000" dirty="0" smtClean="0">
                <a:solidFill>
                  <a:schemeClr val="bg2">
                    <a:lumMod val="10000"/>
                  </a:schemeClr>
                </a:solidFill>
                <a:latin typeface="Arial" panose="020B0604020202020204" pitchFamily="34" charset="0"/>
                <a:cs typeface="Arial" panose="020B0604020202020204" pitchFamily="34" charset="0"/>
              </a:rPr>
              <a:t>екундарниот </a:t>
            </a:r>
            <a:r>
              <a:rPr lang="ru-RU" sz="2000" dirty="0">
                <a:solidFill>
                  <a:schemeClr val="bg2">
                    <a:lumMod val="10000"/>
                  </a:schemeClr>
                </a:solidFill>
                <a:latin typeface="Arial" panose="020B0604020202020204" pitchFamily="34" charset="0"/>
                <a:cs typeface="Arial" panose="020B0604020202020204" pitchFamily="34" charset="0"/>
              </a:rPr>
              <a:t>пазар, односно овластената берза, им овозможува на постојните акционери да ги продаваат своите акции во секој момент и да ги конвертираат своите вложувања во </a:t>
            </a:r>
            <a:r>
              <a:rPr lang="ru-RU" sz="2000" dirty="0" smtClean="0">
                <a:solidFill>
                  <a:schemeClr val="bg2">
                    <a:lumMod val="10000"/>
                  </a:schemeClr>
                </a:solidFill>
                <a:latin typeface="Arial" panose="020B0604020202020204" pitchFamily="34" charset="0"/>
                <a:cs typeface="Arial" panose="020B0604020202020204" pitchFamily="34" charset="0"/>
              </a:rPr>
              <a:t>пари</a:t>
            </a:r>
          </a:p>
          <a:p>
            <a:pPr algn="just"/>
            <a:r>
              <a:rPr lang="ru-RU" sz="2000" dirty="0" smtClean="0">
                <a:solidFill>
                  <a:schemeClr val="bg2">
                    <a:lumMod val="10000"/>
                  </a:schemeClr>
                </a:solidFill>
                <a:latin typeface="Arial" panose="020B0604020202020204" pitchFamily="34" charset="0"/>
                <a:cs typeface="Arial" panose="020B0604020202020204" pitchFamily="34" charset="0"/>
              </a:rPr>
              <a:t>колку </a:t>
            </a:r>
            <a:r>
              <a:rPr lang="ru-RU" sz="2000" dirty="0">
                <a:solidFill>
                  <a:schemeClr val="bg2">
                    <a:lumMod val="10000"/>
                  </a:schemeClr>
                </a:solidFill>
                <a:latin typeface="Arial" panose="020B0604020202020204" pitchFamily="34" charset="0"/>
                <a:cs typeface="Arial" panose="020B0604020202020204" pitchFamily="34" charset="0"/>
              </a:rPr>
              <a:t>повеќе се развива пазарот на капитал и ликвидноста на хартиите од вредност е поголема, толку е полесно акционерите да ги конвертираат своите инвестиции во пари, навремено и </a:t>
            </a:r>
            <a:r>
              <a:rPr lang="ru-RU" sz="2000" dirty="0" smtClean="0">
                <a:solidFill>
                  <a:schemeClr val="bg2">
                    <a:lumMod val="10000"/>
                  </a:schemeClr>
                </a:solidFill>
                <a:latin typeface="Arial" panose="020B0604020202020204" pitchFamily="34" charset="0"/>
                <a:cs typeface="Arial" panose="020B0604020202020204" pitchFamily="34" charset="0"/>
              </a:rPr>
              <a:t>објективно</a:t>
            </a:r>
            <a:endParaRPr lang="mk-MK" sz="2000" dirty="0">
              <a:solidFill>
                <a:schemeClr val="bg2">
                  <a:lumMod val="1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07603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F40B82-F71C-4089-B3E2-EE83D82B1DC3}"/>
              </a:ext>
            </a:extLst>
          </p:cNvPr>
          <p:cNvSpPr>
            <a:spLocks noGrp="1"/>
          </p:cNvSpPr>
          <p:nvPr>
            <p:ph type="title"/>
          </p:nvPr>
        </p:nvSpPr>
        <p:spPr/>
        <p:txBody>
          <a:bodyPr>
            <a:normAutofit/>
          </a:bodyPr>
          <a:lstStyle/>
          <a:p>
            <a:pPr algn="ctr"/>
            <a:r>
              <a:rPr lang="mk-MK" sz="3200" b="1" u="sng" dirty="0">
                <a:solidFill>
                  <a:schemeClr val="accent1">
                    <a:lumMod val="75000"/>
                  </a:schemeClr>
                </a:solidFill>
                <a:latin typeface="Arial" panose="020B0604020202020204" pitchFamily="34" charset="0"/>
                <a:cs typeface="Arial" panose="020B0604020202020204" pitchFamily="34" charset="0"/>
              </a:rPr>
              <a:t>Берза</a:t>
            </a:r>
          </a:p>
        </p:txBody>
      </p:sp>
      <p:sp>
        <p:nvSpPr>
          <p:cNvPr id="3" name="Content Placeholder 2">
            <a:extLst>
              <a:ext uri="{FF2B5EF4-FFF2-40B4-BE49-F238E27FC236}">
                <a16:creationId xmlns:a16="http://schemas.microsoft.com/office/drawing/2014/main" xmlns="" id="{5C69EDF6-4F91-491A-9535-0583A500A00E}"/>
              </a:ext>
            </a:extLst>
          </p:cNvPr>
          <p:cNvSpPr>
            <a:spLocks noGrp="1"/>
          </p:cNvSpPr>
          <p:nvPr>
            <p:ph idx="1"/>
          </p:nvPr>
        </p:nvSpPr>
        <p:spPr>
          <a:xfrm>
            <a:off x="340904" y="1930400"/>
            <a:ext cx="9026224" cy="4321744"/>
          </a:xfrm>
        </p:spPr>
        <p:txBody>
          <a:bodyPr>
            <a:normAutofit/>
          </a:bodyPr>
          <a:lstStyle/>
          <a:p>
            <a:pPr algn="just">
              <a:spcAft>
                <a:spcPts val="800"/>
              </a:spcAft>
            </a:pPr>
            <a:r>
              <a:rPr lang="mk-MK" sz="2000" dirty="0">
                <a:solidFill>
                  <a:schemeClr val="bg2">
                    <a:lumMod val="10000"/>
                  </a:schemeClr>
                </a:solidFill>
                <a:latin typeface="Arial" panose="020B0604020202020204" pitchFamily="34" charset="0"/>
                <a:ea typeface="Times New Roman" panose="02020603050405020304" pitchFamily="18" charset="0"/>
                <a:cs typeface="Arial" panose="020B0604020202020204" pitchFamily="34" charset="0"/>
              </a:rPr>
              <a:t>б</a:t>
            </a:r>
            <a:r>
              <a:rPr lang="mk-MK" sz="2000" dirty="0" smtClean="0">
                <a:solidFill>
                  <a:schemeClr val="bg2">
                    <a:lumMod val="10000"/>
                  </a:schemeClr>
                </a:solidFill>
                <a:latin typeface="Arial" panose="020B0604020202020204" pitchFamily="34" charset="0"/>
                <a:ea typeface="Times New Roman" panose="02020603050405020304" pitchFamily="18" charset="0"/>
                <a:cs typeface="Arial" panose="020B0604020202020204" pitchFamily="34" charset="0"/>
              </a:rPr>
              <a:t>ерзата </a:t>
            </a:r>
            <a:r>
              <a:rPr lang="mk-MK" sz="2000" dirty="0">
                <a:solidFill>
                  <a:schemeClr val="bg2">
                    <a:lumMod val="10000"/>
                  </a:schemeClr>
                </a:solidFill>
                <a:latin typeface="Arial" panose="020B0604020202020204" pitchFamily="34" charset="0"/>
                <a:ea typeface="Times New Roman" panose="02020603050405020304" pitchFamily="18" charset="0"/>
                <a:cs typeface="Arial" panose="020B0604020202020204" pitchFamily="34" charset="0"/>
              </a:rPr>
              <a:t>претставува организиран пазар за продажба и купување на хартии од вредност, како што се акции и </a:t>
            </a:r>
            <a:r>
              <a:rPr lang="mk-MK" sz="2000" dirty="0" smtClean="0">
                <a:solidFill>
                  <a:schemeClr val="bg2">
                    <a:lumMod val="10000"/>
                  </a:schemeClr>
                </a:solidFill>
                <a:latin typeface="Arial" panose="020B0604020202020204" pitchFamily="34" charset="0"/>
                <a:ea typeface="Times New Roman" panose="02020603050405020304" pitchFamily="18" charset="0"/>
                <a:cs typeface="Arial" panose="020B0604020202020204" pitchFamily="34" charset="0"/>
              </a:rPr>
              <a:t>обврзници</a:t>
            </a:r>
            <a:endParaRPr lang="mk-MK" sz="2000" dirty="0">
              <a:solidFill>
                <a:schemeClr val="bg2">
                  <a:lumMod val="10000"/>
                </a:schemeClr>
              </a:solidFill>
              <a:latin typeface="Arial" panose="020B0604020202020204" pitchFamily="34" charset="0"/>
              <a:ea typeface="Times New Roman" panose="02020603050405020304" pitchFamily="18" charset="0"/>
              <a:cs typeface="Arial" panose="020B0604020202020204" pitchFamily="34" charset="0"/>
            </a:endParaRPr>
          </a:p>
          <a:p>
            <a:pPr algn="just"/>
            <a:r>
              <a:rPr lang="mk-MK" sz="2000" dirty="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в</a:t>
            </a:r>
            <a:r>
              <a:rPr lang="mk-MK" sz="2000" dirty="0" smtClean="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о </a:t>
            </a:r>
            <a:r>
              <a:rPr lang="mk-MK" sz="2000" dirty="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повеќето земји берзата има две важни </a:t>
            </a:r>
            <a:r>
              <a:rPr lang="mk-MK" sz="2000" dirty="0" smtClean="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функции</a:t>
            </a:r>
          </a:p>
          <a:p>
            <a:pPr algn="just"/>
            <a:r>
              <a:rPr lang="mk-MK" sz="2000" dirty="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к</a:t>
            </a:r>
            <a:r>
              <a:rPr lang="mk-MK" sz="2000" dirty="0" smtClean="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ако </a:t>
            </a:r>
            <a:r>
              <a:rPr lang="mk-MK" sz="2000" dirty="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организиран пазар за хартии од вредност, тој ја обезбедува нивната ликвидност и на тој начин ги поттикнува луѓето да ги насочат заштедите во корпоративни </a:t>
            </a:r>
            <a:r>
              <a:rPr lang="mk-MK" sz="2000" dirty="0" smtClean="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инвестиции</a:t>
            </a:r>
            <a:endParaRPr lang="mk-MK" sz="2000" dirty="0">
              <a:solidFill>
                <a:schemeClr val="bg2">
                  <a:lumMod val="1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74037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445E51-CEF1-4C23-90F1-2EBDF3CF935C}"/>
              </a:ext>
            </a:extLst>
          </p:cNvPr>
          <p:cNvSpPr>
            <a:spLocks noGrp="1"/>
          </p:cNvSpPr>
          <p:nvPr>
            <p:ph type="title"/>
          </p:nvPr>
        </p:nvSpPr>
        <p:spPr>
          <a:xfrm>
            <a:off x="677334" y="609600"/>
            <a:ext cx="8548962" cy="1320800"/>
          </a:xfrm>
        </p:spPr>
        <p:txBody>
          <a:bodyPr>
            <a:noAutofit/>
          </a:bodyPr>
          <a:lstStyle/>
          <a:p>
            <a:pPr algn="just"/>
            <a:r>
              <a:rPr lang="ru-RU" sz="2800" b="1" dirty="0" smtClean="0">
                <a:solidFill>
                  <a:schemeClr val="accent1">
                    <a:lumMod val="75000"/>
                  </a:schemeClr>
                </a:solidFill>
                <a:latin typeface="Arial" panose="020B0604020202020204" pitchFamily="34" charset="0"/>
                <a:cs typeface="Arial" panose="020B0604020202020204" pitchFamily="34" charset="0"/>
              </a:rPr>
              <a:t/>
            </a:r>
            <a:br>
              <a:rPr lang="ru-RU" sz="2800" b="1" dirty="0" smtClean="0">
                <a:solidFill>
                  <a:schemeClr val="accent1">
                    <a:lumMod val="75000"/>
                  </a:schemeClr>
                </a:solidFill>
                <a:latin typeface="Arial" panose="020B0604020202020204" pitchFamily="34" charset="0"/>
                <a:cs typeface="Arial" panose="020B0604020202020204" pitchFamily="34" charset="0"/>
              </a:rPr>
            </a:br>
            <a:r>
              <a:rPr lang="ru-RU" sz="2800" b="1" dirty="0" smtClean="0">
                <a:solidFill>
                  <a:schemeClr val="accent1">
                    <a:lumMod val="75000"/>
                  </a:schemeClr>
                </a:solidFill>
                <a:latin typeface="Arial" panose="020B0604020202020204" pitchFamily="34" charset="0"/>
                <a:cs typeface="Arial" panose="020B0604020202020204" pitchFamily="34" charset="0"/>
              </a:rPr>
              <a:t>БИКОВ </a:t>
            </a:r>
            <a:r>
              <a:rPr lang="ru-RU" sz="2800" b="1" dirty="0">
                <a:solidFill>
                  <a:schemeClr val="accent1">
                    <a:lumMod val="75000"/>
                  </a:schemeClr>
                </a:solidFill>
                <a:latin typeface="Arial" panose="020B0604020202020204" pitchFamily="34" charset="0"/>
                <a:cs typeface="Arial" panose="020B0604020202020204" pitchFamily="34" charset="0"/>
              </a:rPr>
              <a:t>ПАЗАР </a:t>
            </a:r>
            <a:r>
              <a:rPr lang="ru-RU" sz="2800" dirty="0">
                <a:solidFill>
                  <a:schemeClr val="bg2">
                    <a:lumMod val="10000"/>
                  </a:schemeClr>
                </a:solidFill>
                <a:latin typeface="Arial" panose="020B0604020202020204" pitchFamily="34" charset="0"/>
                <a:cs typeface="Arial" panose="020B0604020202020204" pitchFamily="34" charset="0"/>
              </a:rPr>
              <a:t>или растечки пазар</a:t>
            </a:r>
            <a:r>
              <a:rPr lang="ru-RU" sz="2800" dirty="0" smtClean="0">
                <a:solidFill>
                  <a:schemeClr val="bg2">
                    <a:lumMod val="10000"/>
                  </a:schemeClr>
                </a:solidFill>
                <a:latin typeface="Arial" panose="020B0604020202020204" pitchFamily="34" charset="0"/>
                <a:cs typeface="Arial" panose="020B0604020202020204" pitchFamily="34" charset="0"/>
              </a:rPr>
              <a:t>. </a:t>
            </a:r>
            <a:r>
              <a:rPr lang="en-US" sz="2800" dirty="0" smtClean="0">
                <a:solidFill>
                  <a:schemeClr val="bg2">
                    <a:lumMod val="10000"/>
                  </a:schemeClr>
                </a:solidFill>
                <a:latin typeface="Arial" panose="020B0604020202020204" pitchFamily="34" charset="0"/>
                <a:cs typeface="Arial" panose="020B0604020202020204" pitchFamily="34" charset="0"/>
              </a:rPr>
              <a:t/>
            </a:r>
            <a:br>
              <a:rPr lang="en-US" sz="2800" dirty="0" smtClean="0">
                <a:solidFill>
                  <a:schemeClr val="bg2">
                    <a:lumMod val="10000"/>
                  </a:schemeClr>
                </a:solidFill>
                <a:latin typeface="Arial" panose="020B0604020202020204" pitchFamily="34" charset="0"/>
                <a:cs typeface="Arial" panose="020B0604020202020204" pitchFamily="34" charset="0"/>
              </a:rPr>
            </a:br>
            <a:r>
              <a:rPr lang="ru-RU" sz="2800" dirty="0" smtClean="0">
                <a:solidFill>
                  <a:schemeClr val="bg2">
                    <a:lumMod val="10000"/>
                  </a:schemeClr>
                </a:solidFill>
                <a:latin typeface="Arial" panose="020B0604020202020204" pitchFamily="34" charset="0"/>
                <a:cs typeface="Arial" panose="020B0604020202020204" pitchFamily="34" charset="0"/>
              </a:rPr>
              <a:t>Бик </a:t>
            </a:r>
            <a:r>
              <a:rPr lang="ru-RU" sz="2800" dirty="0">
                <a:solidFill>
                  <a:schemeClr val="bg2">
                    <a:lumMod val="10000"/>
                  </a:schemeClr>
                </a:solidFill>
                <a:latin typeface="Arial" panose="020B0604020202020204" pitchFamily="34" charset="0"/>
                <a:cs typeface="Arial" panose="020B0604020202020204" pitchFamily="34" charset="0"/>
              </a:rPr>
              <a:t>е инвеститор кој очекува цените да растат и по оваа претпоставка купува хатии од вредност со сигурност или со надеж дека истите ќе ги продаде подоцна за профит. </a:t>
            </a:r>
            <a:r>
              <a:rPr lang="ru-RU" sz="2800" dirty="0" smtClean="0">
                <a:solidFill>
                  <a:schemeClr val="bg2">
                    <a:lumMod val="10000"/>
                  </a:schemeClr>
                </a:solidFill>
                <a:latin typeface="Arial" panose="020B0604020202020204" pitchFamily="34" charset="0"/>
                <a:cs typeface="Arial" panose="020B0604020202020204" pitchFamily="34" charset="0"/>
              </a:rPr>
              <a:t>Растечки </a:t>
            </a:r>
            <a:r>
              <a:rPr lang="ru-RU" sz="2800" dirty="0">
                <a:solidFill>
                  <a:schemeClr val="bg2">
                    <a:lumMod val="10000"/>
                  </a:schemeClr>
                </a:solidFill>
                <a:latin typeface="Arial" panose="020B0604020202020204" pitchFamily="34" charset="0"/>
                <a:cs typeface="Arial" panose="020B0604020202020204" pitchFamily="34" charset="0"/>
              </a:rPr>
              <a:t>пазар е оној каде цените генерално се очекува да растат.</a:t>
            </a:r>
            <a:r>
              <a:rPr lang="en-US" sz="2800" dirty="0">
                <a:solidFill>
                  <a:schemeClr val="bg2">
                    <a:lumMod val="10000"/>
                  </a:schemeClr>
                </a:solidFill>
                <a:latin typeface="Arial" panose="020B0604020202020204" pitchFamily="34" charset="0"/>
                <a:cs typeface="Arial" panose="020B0604020202020204" pitchFamily="34" charset="0"/>
              </a:rPr>
              <a:t/>
            </a:r>
            <a:br>
              <a:rPr lang="en-US" sz="2800" dirty="0">
                <a:solidFill>
                  <a:schemeClr val="bg2">
                    <a:lumMod val="10000"/>
                  </a:schemeClr>
                </a:solidFill>
                <a:latin typeface="Arial" panose="020B0604020202020204" pitchFamily="34" charset="0"/>
                <a:cs typeface="Arial" panose="020B0604020202020204" pitchFamily="34" charset="0"/>
              </a:rPr>
            </a:br>
            <a:r>
              <a:rPr lang="ru-RU" sz="2800" dirty="0">
                <a:solidFill>
                  <a:schemeClr val="bg2">
                    <a:lumMod val="10000"/>
                  </a:schemeClr>
                </a:solidFill>
                <a:latin typeface="Arial" panose="020B0604020202020204" pitchFamily="34" charset="0"/>
                <a:cs typeface="Arial" panose="020B0604020202020204" pitchFamily="34" charset="0"/>
              </a:rPr>
              <a:t/>
            </a:r>
            <a:br>
              <a:rPr lang="ru-RU" sz="2800" dirty="0">
                <a:solidFill>
                  <a:schemeClr val="bg2">
                    <a:lumMod val="10000"/>
                  </a:schemeClr>
                </a:solidFill>
                <a:latin typeface="Arial" panose="020B0604020202020204" pitchFamily="34" charset="0"/>
                <a:cs typeface="Arial" panose="020B0604020202020204" pitchFamily="34" charset="0"/>
              </a:rPr>
            </a:br>
            <a:r>
              <a:rPr lang="ru-RU" sz="2800" b="1" dirty="0" smtClean="0">
                <a:solidFill>
                  <a:schemeClr val="accent1">
                    <a:lumMod val="75000"/>
                  </a:schemeClr>
                </a:solidFill>
                <a:latin typeface="Arial" panose="020B0604020202020204" pitchFamily="34" charset="0"/>
                <a:cs typeface="Arial" panose="020B0604020202020204" pitchFamily="34" charset="0"/>
              </a:rPr>
              <a:t>МЕЧКИН</a:t>
            </a:r>
            <a:r>
              <a:rPr lang="en-US" sz="2800" b="1" dirty="0" smtClean="0">
                <a:solidFill>
                  <a:schemeClr val="accent1">
                    <a:lumMod val="75000"/>
                  </a:schemeClr>
                </a:solidFill>
                <a:latin typeface="Arial" panose="020B0604020202020204" pitchFamily="34" charset="0"/>
                <a:cs typeface="Arial" panose="020B0604020202020204" pitchFamily="34" charset="0"/>
              </a:rPr>
              <a:t> </a:t>
            </a:r>
            <a:r>
              <a:rPr lang="ru-RU" sz="2800" b="1" dirty="0" smtClean="0">
                <a:solidFill>
                  <a:schemeClr val="accent1">
                    <a:lumMod val="75000"/>
                  </a:schemeClr>
                </a:solidFill>
                <a:latin typeface="Arial" panose="020B0604020202020204" pitchFamily="34" charset="0"/>
                <a:cs typeface="Arial" panose="020B0604020202020204" pitchFamily="34" charset="0"/>
              </a:rPr>
              <a:t>ПАЗАР </a:t>
            </a:r>
            <a:r>
              <a:rPr lang="ru-RU" sz="2800" dirty="0" smtClean="0">
                <a:solidFill>
                  <a:schemeClr val="bg2">
                    <a:lumMod val="10000"/>
                  </a:schemeClr>
                </a:solidFill>
                <a:latin typeface="Arial" panose="020B0604020202020204" pitchFamily="34" charset="0"/>
                <a:cs typeface="Arial" panose="020B0604020202020204" pitchFamily="34" charset="0"/>
              </a:rPr>
              <a:t>или </a:t>
            </a:r>
            <a:r>
              <a:rPr lang="ru-RU" sz="2800" dirty="0">
                <a:solidFill>
                  <a:schemeClr val="bg2">
                    <a:lumMod val="10000"/>
                  </a:schemeClr>
                </a:solidFill>
                <a:latin typeface="Arial" panose="020B0604020202020204" pitchFamily="34" charset="0"/>
                <a:cs typeface="Arial" panose="020B0604020202020204" pitchFamily="34" charset="0"/>
              </a:rPr>
              <a:t>опаѓачки пазар</a:t>
            </a:r>
            <a:r>
              <a:rPr lang="ru-RU" sz="2800" dirty="0" smtClean="0">
                <a:solidFill>
                  <a:schemeClr val="bg2">
                    <a:lumMod val="10000"/>
                  </a:schemeClr>
                </a:solidFill>
                <a:latin typeface="Arial" panose="020B0604020202020204" pitchFamily="34" charset="0"/>
                <a:cs typeface="Arial" panose="020B0604020202020204" pitchFamily="34" charset="0"/>
              </a:rPr>
              <a:t>. </a:t>
            </a:r>
            <a:br>
              <a:rPr lang="ru-RU" sz="2800" dirty="0" smtClean="0">
                <a:solidFill>
                  <a:schemeClr val="bg2">
                    <a:lumMod val="10000"/>
                  </a:schemeClr>
                </a:solidFill>
                <a:latin typeface="Arial" panose="020B0604020202020204" pitchFamily="34" charset="0"/>
                <a:cs typeface="Arial" panose="020B0604020202020204" pitchFamily="34" charset="0"/>
              </a:rPr>
            </a:br>
            <a:r>
              <a:rPr lang="ru-RU" sz="2800" dirty="0" smtClean="0">
                <a:solidFill>
                  <a:schemeClr val="bg2">
                    <a:lumMod val="10000"/>
                  </a:schemeClr>
                </a:solidFill>
                <a:latin typeface="Arial" panose="020B0604020202020204" pitchFamily="34" charset="0"/>
                <a:cs typeface="Arial" panose="020B0604020202020204" pitchFamily="34" charset="0"/>
              </a:rPr>
              <a:t>Мечка </a:t>
            </a:r>
            <a:r>
              <a:rPr lang="ru-RU" sz="2800" dirty="0">
                <a:solidFill>
                  <a:schemeClr val="bg2">
                    <a:lumMod val="10000"/>
                  </a:schemeClr>
                </a:solidFill>
                <a:latin typeface="Arial" panose="020B0604020202020204" pitchFamily="34" charset="0"/>
                <a:cs typeface="Arial" panose="020B0604020202020204" pitchFamily="34" charset="0"/>
              </a:rPr>
              <a:t>е инвеститор кој очекува цените да се намалат и по оваа претпоставка, ги продава хартиите од вредност со надеж дека ќе </a:t>
            </a:r>
            <a:r>
              <a:rPr lang="en-US" sz="2800" dirty="0" smtClean="0">
                <a:solidFill>
                  <a:schemeClr val="bg2">
                    <a:lumMod val="10000"/>
                  </a:schemeClr>
                </a:solidFill>
                <a:latin typeface="Arial" panose="020B0604020202020204" pitchFamily="34" charset="0"/>
                <a:cs typeface="Arial" panose="020B0604020202020204" pitchFamily="34" charset="0"/>
              </a:rPr>
              <a:t/>
            </a:r>
            <a:br>
              <a:rPr lang="en-US" sz="2800" dirty="0" smtClean="0">
                <a:solidFill>
                  <a:schemeClr val="bg2">
                    <a:lumMod val="10000"/>
                  </a:schemeClr>
                </a:solidFill>
                <a:latin typeface="Arial" panose="020B0604020202020204" pitchFamily="34" charset="0"/>
                <a:cs typeface="Arial" panose="020B0604020202020204" pitchFamily="34" charset="0"/>
              </a:rPr>
            </a:br>
            <a:r>
              <a:rPr lang="ru-RU" sz="2800" dirty="0" smtClean="0">
                <a:solidFill>
                  <a:schemeClr val="bg2">
                    <a:lumMod val="10000"/>
                  </a:schemeClr>
                </a:solidFill>
                <a:latin typeface="Arial" panose="020B0604020202020204" pitchFamily="34" charset="0"/>
                <a:cs typeface="Arial" panose="020B0604020202020204" pitchFamily="34" charset="0"/>
              </a:rPr>
              <a:t>ги </a:t>
            </a:r>
            <a:r>
              <a:rPr lang="ru-RU" sz="2800" dirty="0">
                <a:solidFill>
                  <a:schemeClr val="bg2">
                    <a:lumMod val="10000"/>
                  </a:schemeClr>
                </a:solidFill>
                <a:latin typeface="Arial" panose="020B0604020202020204" pitchFamily="34" charset="0"/>
                <a:cs typeface="Arial" panose="020B0604020202020204" pitchFamily="34" charset="0"/>
              </a:rPr>
              <a:t>купи назад подоцна по пониска цена. </a:t>
            </a:r>
            <a:br>
              <a:rPr lang="ru-RU" sz="2800" dirty="0">
                <a:solidFill>
                  <a:schemeClr val="bg2">
                    <a:lumMod val="10000"/>
                  </a:schemeClr>
                </a:solidFill>
                <a:latin typeface="Arial" panose="020B0604020202020204" pitchFamily="34" charset="0"/>
                <a:cs typeface="Arial" panose="020B0604020202020204" pitchFamily="34" charset="0"/>
              </a:rPr>
            </a:br>
            <a:endParaRPr lang="mk-MK" sz="2800" dirty="0">
              <a:solidFill>
                <a:schemeClr val="bg2">
                  <a:lumMod val="1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22547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33EFD2-BDF1-42AA-A0B3-420529D60076}"/>
              </a:ext>
            </a:extLst>
          </p:cNvPr>
          <p:cNvSpPr>
            <a:spLocks noGrp="1"/>
          </p:cNvSpPr>
          <p:nvPr>
            <p:ph type="title"/>
          </p:nvPr>
        </p:nvSpPr>
        <p:spPr>
          <a:xfrm>
            <a:off x="989841" y="664233"/>
            <a:ext cx="8592275" cy="1317925"/>
          </a:xfrm>
        </p:spPr>
        <p:txBody>
          <a:bodyPr/>
          <a:lstStyle/>
          <a:p>
            <a:pPr algn="ctr"/>
            <a:r>
              <a:rPr lang="mk-MK" sz="3200" b="1" u="sng" dirty="0" smtClean="0">
                <a:solidFill>
                  <a:schemeClr val="accent1">
                    <a:lumMod val="75000"/>
                  </a:schemeClr>
                </a:solidFill>
                <a:latin typeface="Arial" panose="020B0604020202020204" pitchFamily="34" charset="0"/>
                <a:cs typeface="Arial" panose="020B0604020202020204" pitchFamily="34" charset="0"/>
              </a:rPr>
              <a:t>Македонска берза</a:t>
            </a:r>
            <a:endParaRPr lang="mk-MK" u="sng" dirty="0">
              <a:solidFill>
                <a:schemeClr val="accent1">
                  <a:lumMod val="75000"/>
                </a:schemeClr>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7AF5842A-DBBE-47BB-A23D-4CB3BC8B8796}"/>
              </a:ext>
            </a:extLst>
          </p:cNvPr>
          <p:cNvSpPr>
            <a:spLocks noGrp="1"/>
          </p:cNvSpPr>
          <p:nvPr>
            <p:ph idx="1"/>
          </p:nvPr>
        </p:nvSpPr>
        <p:spPr>
          <a:xfrm>
            <a:off x="677333" y="2160589"/>
            <a:ext cx="9217293" cy="3880773"/>
          </a:xfrm>
        </p:spPr>
        <p:txBody>
          <a:bodyPr>
            <a:noAutofit/>
          </a:bodyPr>
          <a:lstStyle/>
          <a:p>
            <a:pPr algn="just"/>
            <a:r>
              <a:rPr lang="ru-RU" sz="2000" dirty="0">
                <a:solidFill>
                  <a:schemeClr val="bg2">
                    <a:lumMod val="10000"/>
                  </a:schemeClr>
                </a:solidFill>
                <a:latin typeface="Arial" panose="020B0604020202020204" pitchFamily="34" charset="0"/>
                <a:cs typeface="Arial" panose="020B0604020202020204" pitchFamily="34" charset="0"/>
              </a:rPr>
              <a:t>Македонската берза АД Скопје е првата организирана берза за хартии од вредност во историјата на Република Северна Македонија основана во 1996 година како акционерско друштво во целосна приватна </a:t>
            </a:r>
            <a:r>
              <a:rPr lang="ru-RU" sz="2000" dirty="0" smtClean="0">
                <a:solidFill>
                  <a:schemeClr val="bg2">
                    <a:lumMod val="10000"/>
                  </a:schemeClr>
                </a:solidFill>
                <a:latin typeface="Arial" panose="020B0604020202020204" pitchFamily="34" charset="0"/>
                <a:cs typeface="Arial" panose="020B0604020202020204" pitchFamily="34" charset="0"/>
              </a:rPr>
              <a:t>сопственост</a:t>
            </a:r>
          </a:p>
          <a:p>
            <a:pPr algn="just"/>
            <a:r>
              <a:rPr lang="ru-RU" sz="2000" dirty="0" smtClean="0">
                <a:solidFill>
                  <a:schemeClr val="bg2">
                    <a:lumMod val="10000"/>
                  </a:schemeClr>
                </a:solidFill>
                <a:latin typeface="Arial" panose="020B0604020202020204" pitchFamily="34" charset="0"/>
                <a:cs typeface="Arial" panose="020B0604020202020204" pitchFamily="34" charset="0"/>
              </a:rPr>
              <a:t>тргувањето </a:t>
            </a:r>
            <a:r>
              <a:rPr lang="ru-RU" sz="2000" dirty="0">
                <a:solidFill>
                  <a:schemeClr val="bg2">
                    <a:lumMod val="10000"/>
                  </a:schemeClr>
                </a:solidFill>
                <a:latin typeface="Arial" panose="020B0604020202020204" pitchFamily="34" charset="0"/>
                <a:cs typeface="Arial" panose="020B0604020202020204" pitchFamily="34" charset="0"/>
              </a:rPr>
              <a:t>со хартии од вредност е целосно автоматизирано и истото се прави преку берзанскиот електронски систем за тргување (BEST</a:t>
            </a:r>
            <a:r>
              <a:rPr lang="ru-RU" sz="2000" dirty="0" smtClean="0">
                <a:solidFill>
                  <a:schemeClr val="bg2">
                    <a:lumMod val="10000"/>
                  </a:schemeClr>
                </a:solidFill>
                <a:latin typeface="Arial" panose="020B0604020202020204" pitchFamily="34" charset="0"/>
                <a:cs typeface="Arial" panose="020B0604020202020204" pitchFamily="34" charset="0"/>
              </a:rPr>
              <a:t>)</a:t>
            </a:r>
            <a:endParaRPr lang="mk-MK" sz="2000" dirty="0">
              <a:solidFill>
                <a:schemeClr val="bg2">
                  <a:lumMod val="1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1473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7C8C87-E0E9-4B9A-A08E-31838EC2B20C}"/>
              </a:ext>
            </a:extLst>
          </p:cNvPr>
          <p:cNvSpPr>
            <a:spLocks noGrp="1"/>
          </p:cNvSpPr>
          <p:nvPr>
            <p:ph type="title"/>
          </p:nvPr>
        </p:nvSpPr>
        <p:spPr>
          <a:xfrm>
            <a:off x="484828" y="853830"/>
            <a:ext cx="8596668" cy="1320800"/>
          </a:xfrm>
        </p:spPr>
        <p:txBody>
          <a:bodyPr/>
          <a:lstStyle/>
          <a:p>
            <a:pPr algn="ctr"/>
            <a:r>
              <a:rPr lang="mk-MK" sz="3200" b="1" u="sng" dirty="0">
                <a:solidFill>
                  <a:schemeClr val="accent1">
                    <a:lumMod val="75000"/>
                  </a:schemeClr>
                </a:solidFill>
                <a:latin typeface="Arial" panose="020B0604020202020204" pitchFamily="34" charset="0"/>
                <a:ea typeface="Calibri" panose="020F0502020204030204" pitchFamily="34" charset="0"/>
              </a:rPr>
              <a:t>Финансискиот пазар </a:t>
            </a:r>
            <a:r>
              <a:rPr lang="en-US" dirty="0">
                <a:solidFill>
                  <a:schemeClr val="accent1">
                    <a:lumMod val="75000"/>
                  </a:schemeClr>
                </a:solidFill>
                <a:latin typeface="Arial" panose="020B0604020202020204" pitchFamily="34" charset="0"/>
                <a:ea typeface="Calibri" panose="020F0502020204030204" pitchFamily="34" charset="0"/>
              </a:rPr>
              <a:t/>
            </a:r>
            <a:br>
              <a:rPr lang="en-US" dirty="0">
                <a:solidFill>
                  <a:schemeClr val="accent1">
                    <a:lumMod val="75000"/>
                  </a:schemeClr>
                </a:solidFill>
                <a:latin typeface="Arial" panose="020B0604020202020204" pitchFamily="34" charset="0"/>
                <a:ea typeface="Calibri" panose="020F0502020204030204" pitchFamily="34" charset="0"/>
              </a:rPr>
            </a:br>
            <a:endParaRPr lang="mk-MK" dirty="0">
              <a:solidFill>
                <a:schemeClr val="accent1">
                  <a:lumMod val="75000"/>
                </a:schemeClr>
              </a:solidFill>
            </a:endParaRPr>
          </a:p>
        </p:txBody>
      </p:sp>
      <p:sp>
        <p:nvSpPr>
          <p:cNvPr id="3" name="Content Placeholder 2">
            <a:extLst>
              <a:ext uri="{FF2B5EF4-FFF2-40B4-BE49-F238E27FC236}">
                <a16:creationId xmlns:a16="http://schemas.microsoft.com/office/drawing/2014/main" xmlns="" id="{0E9F1107-4C38-40D3-8C8A-117790CBC42B}"/>
              </a:ext>
            </a:extLst>
          </p:cNvPr>
          <p:cNvSpPr>
            <a:spLocks noGrp="1"/>
          </p:cNvSpPr>
          <p:nvPr>
            <p:ph idx="1"/>
          </p:nvPr>
        </p:nvSpPr>
        <p:spPr>
          <a:xfrm>
            <a:off x="484828" y="2174630"/>
            <a:ext cx="8596668" cy="4050612"/>
          </a:xfrm>
        </p:spPr>
        <p:txBody>
          <a:bodyPr/>
          <a:lstStyle/>
          <a:p>
            <a:r>
              <a:rPr lang="mk-MK" sz="2000" dirty="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пазарот кој се користи за прибирање средства за финансирање на </a:t>
            </a:r>
            <a:r>
              <a:rPr lang="mk-MK" sz="2000" dirty="0" smtClean="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бизнисот</a:t>
            </a:r>
            <a:endParaRPr lang="en-US" sz="2000" dirty="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endParaRPr>
          </a:p>
          <a:p>
            <a:r>
              <a:rPr lang="mk-MK" sz="2000" dirty="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краткорочно финансирање се врши на пазарот на </a:t>
            </a:r>
            <a:r>
              <a:rPr lang="mk-MK" sz="2000" dirty="0" smtClean="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пари </a:t>
            </a:r>
            <a:endParaRPr lang="en-US" sz="2000" dirty="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endParaRPr>
          </a:p>
          <a:p>
            <a:r>
              <a:rPr lang="mk-MK" sz="2000" dirty="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долгорочно финансирање се врши на пазарот на капитал</a:t>
            </a:r>
            <a:r>
              <a:rPr lang="en-US" sz="2000" i="1" dirty="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 </a:t>
            </a:r>
          </a:p>
          <a:p>
            <a:pPr marL="0" indent="0">
              <a:buNone/>
            </a:pPr>
            <a:r>
              <a:rPr lang="en-US" sz="2000" i="1" dirty="0" smtClean="0">
                <a:solidFill>
                  <a:schemeClr val="bg2">
                    <a:lumMod val="10000"/>
                  </a:schemeClr>
                </a:solidFill>
                <a:latin typeface="Arial" panose="020B0604020202020204" pitchFamily="34" charset="0"/>
                <a:cs typeface="Arial" panose="020B0604020202020204" pitchFamily="34" charset="0"/>
              </a:rPr>
              <a:t>     </a:t>
            </a:r>
            <a:r>
              <a:rPr lang="mk-MK" sz="2000" dirty="0" smtClean="0">
                <a:solidFill>
                  <a:schemeClr val="bg2">
                    <a:lumMod val="10000"/>
                  </a:schemeClr>
                </a:solidFill>
                <a:latin typeface="Arial" panose="020B0604020202020204" pitchFamily="34" charset="0"/>
                <a:cs typeface="Arial" panose="020B0604020202020204" pitchFamily="34" charset="0"/>
              </a:rPr>
              <a:t>(</a:t>
            </a:r>
            <a:r>
              <a:rPr lang="mk-MK" sz="2000" dirty="0">
                <a:solidFill>
                  <a:schemeClr val="bg2">
                    <a:lumMod val="10000"/>
                  </a:schemeClr>
                </a:solidFill>
                <a:latin typeface="Arial" panose="020B0604020202020204" pitchFamily="34" charset="0"/>
                <a:cs typeface="Arial" panose="020B0604020202020204" pitchFamily="34" charset="0"/>
              </a:rPr>
              <a:t>повеќе од една година</a:t>
            </a:r>
            <a:r>
              <a:rPr lang="mk-MK" sz="2000" dirty="0" smtClean="0">
                <a:solidFill>
                  <a:schemeClr val="bg2">
                    <a:lumMod val="10000"/>
                  </a:schemeClr>
                </a:solidFill>
                <a:latin typeface="Arial" panose="020B0604020202020204" pitchFamily="34" charset="0"/>
                <a:cs typeface="Arial" panose="020B0604020202020204" pitchFamily="34" charset="0"/>
              </a:rPr>
              <a:t>)</a:t>
            </a:r>
            <a:endParaRPr lang="en-US" sz="2000" i="1" dirty="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endParaRPr>
          </a:p>
          <a:p>
            <a:endParaRPr lang="en-US" dirty="0">
              <a:solidFill>
                <a:schemeClr val="bg2">
                  <a:lumMod val="10000"/>
                </a:schemeClr>
              </a:solidFill>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36056245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6BB28F-3D0E-4721-9748-09493BC6A3F6}"/>
              </a:ext>
            </a:extLst>
          </p:cNvPr>
          <p:cNvSpPr>
            <a:spLocks noGrp="1"/>
          </p:cNvSpPr>
          <p:nvPr>
            <p:ph type="title"/>
          </p:nvPr>
        </p:nvSpPr>
        <p:spPr>
          <a:xfrm>
            <a:off x="677333" y="1040920"/>
            <a:ext cx="8596668" cy="1320800"/>
          </a:xfrm>
        </p:spPr>
        <p:txBody>
          <a:bodyPr>
            <a:normAutofit/>
          </a:bodyPr>
          <a:lstStyle/>
          <a:p>
            <a:pPr algn="ctr"/>
            <a:r>
              <a:rPr lang="mk-MK" sz="3200" b="1" u="sng" dirty="0">
                <a:solidFill>
                  <a:schemeClr val="accent1">
                    <a:lumMod val="75000"/>
                  </a:schemeClr>
                </a:solidFill>
                <a:latin typeface="Arial" panose="020B0604020202020204" pitchFamily="34" charset="0"/>
                <a:cs typeface="Arial" panose="020B0604020202020204" pitchFamily="34" charset="0"/>
              </a:rPr>
              <a:t>Д</a:t>
            </a:r>
            <a:r>
              <a:rPr lang="ru-RU" sz="3200" b="1" u="sng" dirty="0">
                <a:solidFill>
                  <a:schemeClr val="accent1">
                    <a:lumMod val="75000"/>
                  </a:schemeClr>
                </a:solidFill>
                <a:latin typeface="Arial" panose="020B0604020202020204" pitchFamily="34" charset="0"/>
                <a:cs typeface="Arial" panose="020B0604020202020204" pitchFamily="34" charset="0"/>
              </a:rPr>
              <a:t>епозитар за хартии од вредност </a:t>
            </a:r>
            <a:endParaRPr lang="mk-MK" sz="3200" b="1" u="sng" dirty="0">
              <a:solidFill>
                <a:schemeClr val="accent1">
                  <a:lumMod val="75000"/>
                </a:schemeClr>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74518AA3-92CC-4517-B677-D2DF0B54A814}"/>
              </a:ext>
            </a:extLst>
          </p:cNvPr>
          <p:cNvSpPr>
            <a:spLocks noGrp="1"/>
          </p:cNvSpPr>
          <p:nvPr>
            <p:ph idx="1"/>
          </p:nvPr>
        </p:nvSpPr>
        <p:spPr>
          <a:xfrm>
            <a:off x="343926" y="2077049"/>
            <a:ext cx="9263482" cy="4861178"/>
          </a:xfrm>
        </p:spPr>
        <p:txBody>
          <a:bodyPr>
            <a:normAutofit/>
          </a:bodyPr>
          <a:lstStyle/>
          <a:p>
            <a:pPr algn="just"/>
            <a:r>
              <a:rPr lang="ru-RU" sz="2000" dirty="0" smtClean="0">
                <a:solidFill>
                  <a:schemeClr val="bg2">
                    <a:lumMod val="10000"/>
                  </a:schemeClr>
                </a:solidFill>
                <a:latin typeface="Arial" panose="020B0604020202020204" pitchFamily="34" charset="0"/>
                <a:cs typeface="Arial" panose="020B0604020202020204" pitchFamily="34" charset="0"/>
              </a:rPr>
              <a:t>Централен </a:t>
            </a:r>
            <a:r>
              <a:rPr lang="ru-RU" sz="2000" dirty="0">
                <a:solidFill>
                  <a:schemeClr val="bg2">
                    <a:lumMod val="10000"/>
                  </a:schemeClr>
                </a:solidFill>
                <a:latin typeface="Arial" panose="020B0604020202020204" pitchFamily="34" charset="0"/>
                <a:cs typeface="Arial" panose="020B0604020202020204" pitchFamily="34" charset="0"/>
              </a:rPr>
              <a:t>депозитар за хартии од </a:t>
            </a:r>
            <a:r>
              <a:rPr lang="ru-RU" sz="2000" dirty="0" smtClean="0">
                <a:solidFill>
                  <a:schemeClr val="bg2">
                    <a:lumMod val="10000"/>
                  </a:schemeClr>
                </a:solidFill>
                <a:latin typeface="Arial" panose="020B0604020202020204" pitchFamily="34" charset="0"/>
                <a:cs typeface="Arial" panose="020B0604020202020204" pitchFamily="34" charset="0"/>
              </a:rPr>
              <a:t>вредност АД Скопје </a:t>
            </a:r>
            <a:r>
              <a:rPr lang="ru-RU" sz="2000" dirty="0">
                <a:solidFill>
                  <a:schemeClr val="bg2">
                    <a:lumMod val="10000"/>
                  </a:schemeClr>
                </a:solidFill>
                <a:latin typeface="Arial" panose="020B0604020202020204" pitchFamily="34" charset="0"/>
                <a:cs typeface="Arial" panose="020B0604020202020204" pitchFamily="34" charset="0"/>
              </a:rPr>
              <a:t>е специјализирана финансиска организација која поседува хартии од вредност како што се акции во дематеријализирана форма, така што сопственоста може лесно да се пренесува преку книжен запис наместо трансфер на физички </a:t>
            </a:r>
            <a:r>
              <a:rPr lang="ru-RU" sz="2000" dirty="0" smtClean="0">
                <a:solidFill>
                  <a:schemeClr val="bg2">
                    <a:lumMod val="10000"/>
                  </a:schemeClr>
                </a:solidFill>
                <a:latin typeface="Arial" panose="020B0604020202020204" pitchFamily="34" charset="0"/>
                <a:cs typeface="Arial" panose="020B0604020202020204" pitchFamily="34" charset="0"/>
              </a:rPr>
              <a:t>сертификати </a:t>
            </a:r>
          </a:p>
          <a:p>
            <a:pPr algn="just"/>
            <a:r>
              <a:rPr lang="ru-RU" sz="2000" dirty="0">
                <a:solidFill>
                  <a:schemeClr val="bg2">
                    <a:lumMod val="10000"/>
                  </a:schemeClr>
                </a:solidFill>
                <a:latin typeface="Arial" panose="020B0604020202020204" pitchFamily="34" charset="0"/>
                <a:cs typeface="Arial" panose="020B0604020202020204" pitchFamily="34" charset="0"/>
              </a:rPr>
              <a:t>о</a:t>
            </a:r>
            <a:r>
              <a:rPr lang="ru-RU" sz="2000" dirty="0" smtClean="0">
                <a:solidFill>
                  <a:schemeClr val="bg2">
                    <a:lumMod val="10000"/>
                  </a:schemeClr>
                </a:solidFill>
                <a:latin typeface="Arial" panose="020B0604020202020204" pitchFamily="34" charset="0"/>
                <a:cs typeface="Arial" panose="020B0604020202020204" pitchFamily="34" charset="0"/>
              </a:rPr>
              <a:t>ва </a:t>
            </a:r>
            <a:r>
              <a:rPr lang="ru-RU" sz="2000" dirty="0">
                <a:solidFill>
                  <a:schemeClr val="bg2">
                    <a:lumMod val="10000"/>
                  </a:schemeClr>
                </a:solidFill>
                <a:latin typeface="Arial" panose="020B0604020202020204" pitchFamily="34" charset="0"/>
                <a:cs typeface="Arial" panose="020B0604020202020204" pitchFamily="34" charset="0"/>
              </a:rPr>
              <a:t>им овозможува на брокерите и финансиските компании да ги чуваат своите хартии од вредност на едно место каде што можат да бидат достапни за порамнување и </a:t>
            </a:r>
            <a:r>
              <a:rPr lang="ru-RU" sz="2000" dirty="0" smtClean="0">
                <a:solidFill>
                  <a:schemeClr val="bg2">
                    <a:lumMod val="10000"/>
                  </a:schemeClr>
                </a:solidFill>
                <a:latin typeface="Arial" panose="020B0604020202020204" pitchFamily="34" charset="0"/>
                <a:cs typeface="Arial" panose="020B0604020202020204" pitchFamily="34" charset="0"/>
              </a:rPr>
              <a:t>клиринг </a:t>
            </a:r>
            <a:endParaRPr lang="mk-MK" sz="2000" dirty="0">
              <a:solidFill>
                <a:schemeClr val="bg2">
                  <a:lumMod val="1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59170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DFB6F8-68DF-4CCC-984D-27E2672B3F1C}"/>
              </a:ext>
            </a:extLst>
          </p:cNvPr>
          <p:cNvSpPr>
            <a:spLocks noGrp="1"/>
          </p:cNvSpPr>
          <p:nvPr>
            <p:ph type="title"/>
          </p:nvPr>
        </p:nvSpPr>
        <p:spPr/>
        <p:txBody>
          <a:bodyPr>
            <a:normAutofit/>
          </a:bodyPr>
          <a:lstStyle/>
          <a:p>
            <a:pPr algn="ctr"/>
            <a:r>
              <a:rPr lang="ru-RU" sz="3200" b="1" u="sng" dirty="0">
                <a:solidFill>
                  <a:schemeClr val="accent1">
                    <a:lumMod val="75000"/>
                  </a:schemeClr>
                </a:solidFill>
                <a:latin typeface="Arial" panose="020B0604020202020204" pitchFamily="34" charset="0"/>
                <a:cs typeface="Arial" panose="020B0604020202020204" pitchFamily="34" charset="0"/>
              </a:rPr>
              <a:t>Централниот депозитар за хартии од вредност (ЦДХВ)</a:t>
            </a:r>
            <a:endParaRPr lang="mk-MK" sz="3200" b="1" u="sng" dirty="0">
              <a:solidFill>
                <a:schemeClr val="accent1">
                  <a:lumMod val="75000"/>
                </a:schemeClr>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80BC62C1-ECE7-493E-AED7-02F2C29F3F5F}"/>
              </a:ext>
            </a:extLst>
          </p:cNvPr>
          <p:cNvSpPr>
            <a:spLocks noGrp="1"/>
          </p:cNvSpPr>
          <p:nvPr>
            <p:ph idx="1"/>
          </p:nvPr>
        </p:nvSpPr>
        <p:spPr>
          <a:xfrm>
            <a:off x="332277" y="1930400"/>
            <a:ext cx="8596668" cy="4544705"/>
          </a:xfrm>
        </p:spPr>
        <p:txBody>
          <a:bodyPr>
            <a:normAutofit fontScale="92500"/>
          </a:bodyPr>
          <a:lstStyle/>
          <a:p>
            <a:pPr algn="just"/>
            <a:r>
              <a:rPr lang="mk-MK" sz="2200" dirty="0">
                <a:solidFill>
                  <a:schemeClr val="bg2">
                    <a:lumMod val="10000"/>
                  </a:schemeClr>
                </a:solidFill>
                <a:latin typeface="Arial" panose="020B0604020202020204" pitchFamily="34" charset="0"/>
                <a:cs typeface="Arial" panose="020B0604020202020204" pitchFamily="34" charset="0"/>
              </a:rPr>
              <a:t>п</a:t>
            </a:r>
            <a:r>
              <a:rPr lang="mk-MK" sz="2200" dirty="0" smtClean="0">
                <a:solidFill>
                  <a:schemeClr val="bg2">
                    <a:lumMod val="10000"/>
                  </a:schemeClr>
                </a:solidFill>
                <a:latin typeface="Arial" panose="020B0604020202020204" pitchFamily="34" charset="0"/>
                <a:cs typeface="Arial" panose="020B0604020202020204" pitchFamily="34" charset="0"/>
              </a:rPr>
              <a:t>ред </a:t>
            </a:r>
            <a:r>
              <a:rPr lang="mk-MK" sz="2200" dirty="0">
                <a:solidFill>
                  <a:schemeClr val="bg2">
                    <a:lumMod val="10000"/>
                  </a:schemeClr>
                </a:solidFill>
                <a:latin typeface="Arial" panose="020B0604020202020204" pitchFamily="34" charset="0"/>
                <a:cs typeface="Arial" panose="020B0604020202020204" pitchFamily="34" charset="0"/>
              </a:rPr>
              <a:t>формирањето на Депозитарот сите хартии од вредност издадени во државата беа во материјална форма (печатена форма), а за издавачите, берзата, брокерите и носителите тоа значеше комплициран процес на издавање, тргување и регистрација на сопственоста на хартиите од </a:t>
            </a:r>
            <a:r>
              <a:rPr lang="mk-MK" sz="2200" dirty="0" smtClean="0">
                <a:solidFill>
                  <a:schemeClr val="bg2">
                    <a:lumMod val="10000"/>
                  </a:schemeClr>
                </a:solidFill>
                <a:latin typeface="Arial" panose="020B0604020202020204" pitchFamily="34" charset="0"/>
                <a:cs typeface="Arial" panose="020B0604020202020204" pitchFamily="34" charset="0"/>
              </a:rPr>
              <a:t>вредност</a:t>
            </a:r>
          </a:p>
          <a:p>
            <a:pPr algn="just"/>
            <a:r>
              <a:rPr lang="mk-MK" sz="2200" dirty="0">
                <a:solidFill>
                  <a:schemeClr val="bg2">
                    <a:lumMod val="10000"/>
                  </a:schemeClr>
                </a:solidFill>
                <a:latin typeface="Arial" panose="020B0604020202020204" pitchFamily="34" charset="0"/>
                <a:cs typeface="Arial" panose="020B0604020202020204" pitchFamily="34" charset="0"/>
              </a:rPr>
              <a:t>п</a:t>
            </a:r>
            <a:r>
              <a:rPr lang="mk-MK" sz="2200" dirty="0" smtClean="0">
                <a:solidFill>
                  <a:schemeClr val="bg2">
                    <a:lumMod val="10000"/>
                  </a:schemeClr>
                </a:solidFill>
                <a:latin typeface="Arial" panose="020B0604020202020204" pitchFamily="34" charset="0"/>
                <a:cs typeface="Arial" panose="020B0604020202020204" pitchFamily="34" charset="0"/>
              </a:rPr>
              <a:t>о </a:t>
            </a:r>
            <a:r>
              <a:rPr lang="mk-MK" sz="2200" dirty="0">
                <a:solidFill>
                  <a:schemeClr val="bg2">
                    <a:lumMod val="10000"/>
                  </a:schemeClr>
                </a:solidFill>
                <a:latin typeface="Arial" panose="020B0604020202020204" pitchFamily="34" charset="0"/>
                <a:cs typeface="Arial" panose="020B0604020202020204" pitchFamily="34" charset="0"/>
              </a:rPr>
              <a:t>основањето на Депозитарот, на крајот на ноември 2001 година, беше завршен процесот на дематеријализација (конверзија на хартии од вредност од материјална во електронска форма</a:t>
            </a:r>
            <a:r>
              <a:rPr lang="mk-MK" sz="2200" dirty="0" smtClean="0">
                <a:solidFill>
                  <a:schemeClr val="bg2">
                    <a:lumMod val="10000"/>
                  </a:schemeClr>
                </a:solidFill>
                <a:latin typeface="Arial" panose="020B0604020202020204" pitchFamily="34" charset="0"/>
                <a:cs typeface="Arial" panose="020B0604020202020204" pitchFamily="34" charset="0"/>
              </a:rPr>
              <a:t>)</a:t>
            </a:r>
          </a:p>
          <a:p>
            <a:pPr algn="just"/>
            <a:r>
              <a:rPr lang="mk-MK" sz="2200" dirty="0" smtClean="0">
                <a:solidFill>
                  <a:schemeClr val="bg2">
                    <a:lumMod val="10000"/>
                  </a:schemeClr>
                </a:solidFill>
                <a:latin typeface="Arial" panose="020B0604020202020204" pitchFamily="34" charset="0"/>
                <a:cs typeface="Arial" panose="020B0604020202020204" pitchFamily="34" charset="0"/>
              </a:rPr>
              <a:t>по </a:t>
            </a:r>
            <a:r>
              <a:rPr lang="mk-MK" sz="2200" dirty="0">
                <a:solidFill>
                  <a:schemeClr val="bg2">
                    <a:lumMod val="10000"/>
                  </a:schemeClr>
                </a:solidFill>
                <a:latin typeface="Arial" panose="020B0604020202020204" pitchFamily="34" charset="0"/>
                <a:cs typeface="Arial" panose="020B0604020202020204" pitchFamily="34" charset="0"/>
              </a:rPr>
              <a:t>дематеријализацијата, Депозитарот ја презеде улогата на централна база на податоци преку која имателите на хартии од вредност, инвеститори, на сите релевантни институции и други засегнати страни им беше даден брз и едноставен начин да се добие пристап до потребните </a:t>
            </a:r>
            <a:r>
              <a:rPr lang="mk-MK" sz="2200" dirty="0" smtClean="0">
                <a:solidFill>
                  <a:schemeClr val="bg2">
                    <a:lumMod val="10000"/>
                  </a:schemeClr>
                </a:solidFill>
                <a:latin typeface="Arial" panose="020B0604020202020204" pitchFamily="34" charset="0"/>
                <a:cs typeface="Arial" panose="020B0604020202020204" pitchFamily="34" charset="0"/>
              </a:rPr>
              <a:t>податоци</a:t>
            </a:r>
            <a:endParaRPr lang="mk-MK" sz="2200" dirty="0">
              <a:solidFill>
                <a:schemeClr val="bg2">
                  <a:lumMod val="10000"/>
                </a:schemeClr>
              </a:solidFill>
              <a:latin typeface="Arial" panose="020B0604020202020204" pitchFamily="34" charset="0"/>
              <a:cs typeface="Arial" panose="020B0604020202020204" pitchFamily="34" charset="0"/>
            </a:endParaRPr>
          </a:p>
          <a:p>
            <a:endParaRPr lang="mk-MK" dirty="0"/>
          </a:p>
        </p:txBody>
      </p:sp>
    </p:spTree>
    <p:extLst>
      <p:ext uri="{BB962C8B-B14F-4D97-AF65-F5344CB8AC3E}">
        <p14:creationId xmlns:p14="http://schemas.microsoft.com/office/powerpoint/2010/main" val="32962744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FF639F-6665-4ABD-9A5C-A1B5FF39F117}"/>
              </a:ext>
            </a:extLst>
          </p:cNvPr>
          <p:cNvSpPr>
            <a:spLocks noGrp="1"/>
          </p:cNvSpPr>
          <p:nvPr>
            <p:ph type="title"/>
          </p:nvPr>
        </p:nvSpPr>
        <p:spPr>
          <a:xfrm>
            <a:off x="974785" y="839789"/>
            <a:ext cx="8583889" cy="1230551"/>
          </a:xfrm>
        </p:spPr>
        <p:txBody>
          <a:bodyPr>
            <a:normAutofit/>
          </a:bodyPr>
          <a:lstStyle/>
          <a:p>
            <a:pPr algn="ctr"/>
            <a:r>
              <a:rPr lang="mk-MK" sz="3200" b="1" u="sng" dirty="0" smtClean="0">
                <a:solidFill>
                  <a:schemeClr val="accent1">
                    <a:lumMod val="75000"/>
                  </a:schemeClr>
                </a:solidFill>
                <a:latin typeface="Arial" panose="020B0604020202020204" pitchFamily="34" charset="0"/>
                <a:cs typeface="Arial" panose="020B0604020202020204" pitchFamily="34" charset="0"/>
              </a:rPr>
              <a:t>Брокерска </a:t>
            </a:r>
            <a:r>
              <a:rPr lang="mk-MK" sz="3200" b="1" u="sng" dirty="0">
                <a:solidFill>
                  <a:schemeClr val="accent1">
                    <a:lumMod val="75000"/>
                  </a:schemeClr>
                </a:solidFill>
                <a:latin typeface="Arial" panose="020B0604020202020204" pitchFamily="34" charset="0"/>
                <a:cs typeface="Arial" panose="020B0604020202020204" pitchFamily="34" charset="0"/>
              </a:rPr>
              <a:t>куќа</a:t>
            </a:r>
          </a:p>
        </p:txBody>
      </p:sp>
      <p:sp>
        <p:nvSpPr>
          <p:cNvPr id="3" name="Content Placeholder 2">
            <a:extLst>
              <a:ext uri="{FF2B5EF4-FFF2-40B4-BE49-F238E27FC236}">
                <a16:creationId xmlns:a16="http://schemas.microsoft.com/office/drawing/2014/main" xmlns="" id="{44D273BE-1C40-46E8-A7F7-C21F9219249D}"/>
              </a:ext>
            </a:extLst>
          </p:cNvPr>
          <p:cNvSpPr>
            <a:spLocks noGrp="1"/>
          </p:cNvSpPr>
          <p:nvPr>
            <p:ph idx="1"/>
          </p:nvPr>
        </p:nvSpPr>
        <p:spPr/>
        <p:txBody>
          <a:bodyPr>
            <a:normAutofit/>
          </a:bodyPr>
          <a:lstStyle/>
          <a:p>
            <a:pPr algn="just"/>
            <a:r>
              <a:rPr lang="ru-RU" sz="2000" b="1" dirty="0">
                <a:solidFill>
                  <a:schemeClr val="accent1">
                    <a:lumMod val="75000"/>
                  </a:schemeClr>
                </a:solidFill>
                <a:latin typeface="Arial" panose="020B0604020202020204" pitchFamily="34" charset="0"/>
                <a:cs typeface="Arial" panose="020B0604020202020204" pitchFamily="34" charset="0"/>
              </a:rPr>
              <a:t>Брокерска куќа </a:t>
            </a:r>
            <a:r>
              <a:rPr lang="ru-RU" sz="2000" dirty="0">
                <a:solidFill>
                  <a:schemeClr val="bg2">
                    <a:lumMod val="10000"/>
                  </a:schemeClr>
                </a:solidFill>
                <a:latin typeface="Arial" panose="020B0604020202020204" pitchFamily="34" charset="0"/>
                <a:cs typeface="Arial" panose="020B0604020202020204" pitchFamily="34" charset="0"/>
              </a:rPr>
              <a:t>е финансиска институција која го олеснува купувањето и продавањето на хартиите од вредност помеѓу купувачот и продавачот. Брокерските куќи им служат на инвеститорите кои тргуваат со акции и други хартии од вредност, обично преку посредници – овластени </a:t>
            </a:r>
            <a:r>
              <a:rPr lang="ru-RU" sz="2000" dirty="0" smtClean="0">
                <a:solidFill>
                  <a:schemeClr val="bg2">
                    <a:lumMod val="10000"/>
                  </a:schemeClr>
                </a:solidFill>
                <a:latin typeface="Arial" panose="020B0604020202020204" pitchFamily="34" charset="0"/>
                <a:cs typeface="Arial" panose="020B0604020202020204" pitchFamily="34" charset="0"/>
              </a:rPr>
              <a:t>брокери </a:t>
            </a:r>
            <a:endParaRPr lang="ru-RU" sz="2000" dirty="0">
              <a:solidFill>
                <a:schemeClr val="bg2">
                  <a:lumMod val="10000"/>
                </a:schemeClr>
              </a:solidFill>
              <a:latin typeface="Arial" panose="020B0604020202020204" pitchFamily="34" charset="0"/>
              <a:cs typeface="Arial" panose="020B0604020202020204" pitchFamily="34" charset="0"/>
            </a:endParaRPr>
          </a:p>
          <a:p>
            <a:pPr algn="just"/>
            <a:r>
              <a:rPr lang="ru-RU" sz="2000" b="1" dirty="0">
                <a:solidFill>
                  <a:schemeClr val="accent1">
                    <a:lumMod val="75000"/>
                  </a:schemeClr>
                </a:solidFill>
                <a:latin typeface="Arial" panose="020B0604020202020204" pitchFamily="34" charset="0"/>
                <a:cs typeface="Arial" panose="020B0604020202020204" pitchFamily="34" charset="0"/>
              </a:rPr>
              <a:t>Брокер</a:t>
            </a:r>
            <a:r>
              <a:rPr lang="ru-RU" sz="2000" dirty="0">
                <a:solidFill>
                  <a:schemeClr val="bg2">
                    <a:lumMod val="10000"/>
                  </a:schemeClr>
                </a:solidFill>
                <a:latin typeface="Arial" panose="020B0604020202020204" pitchFamily="34" charset="0"/>
                <a:cs typeface="Arial" panose="020B0604020202020204" pitchFamily="34" charset="0"/>
              </a:rPr>
              <a:t> е лице овластено од страна на регулаторниот орган за вршење на услуги во врска со извршувањето на дадените налози од страна на клиентите, информирање на клиентите за купувањето или продажба на хартии од вредност, која не претставува инвестициско </a:t>
            </a:r>
            <a:r>
              <a:rPr lang="ru-RU" sz="2000" dirty="0" smtClean="0">
                <a:solidFill>
                  <a:schemeClr val="bg2">
                    <a:lumMod val="10000"/>
                  </a:schemeClr>
                </a:solidFill>
                <a:latin typeface="Arial" panose="020B0604020202020204" pitchFamily="34" charset="0"/>
                <a:cs typeface="Arial" panose="020B0604020202020204" pitchFamily="34" charset="0"/>
              </a:rPr>
              <a:t>советување</a:t>
            </a:r>
            <a:endParaRPr lang="mk-MK" sz="2000" dirty="0">
              <a:solidFill>
                <a:schemeClr val="bg2">
                  <a:lumMod val="1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87691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997D0A-248A-4EAD-9D43-A8BEB4A6CD79}"/>
              </a:ext>
            </a:extLst>
          </p:cNvPr>
          <p:cNvSpPr>
            <a:spLocks noGrp="1"/>
          </p:cNvSpPr>
          <p:nvPr>
            <p:ph type="title"/>
          </p:nvPr>
        </p:nvSpPr>
        <p:spPr>
          <a:xfrm>
            <a:off x="677334" y="839789"/>
            <a:ext cx="8596668" cy="1320800"/>
          </a:xfrm>
        </p:spPr>
        <p:txBody>
          <a:bodyPr/>
          <a:lstStyle/>
          <a:p>
            <a:pPr algn="ctr"/>
            <a:r>
              <a:rPr lang="mk-MK" sz="3200" b="1" u="sng" dirty="0">
                <a:solidFill>
                  <a:schemeClr val="accent1">
                    <a:lumMod val="75000"/>
                  </a:schemeClr>
                </a:solidFill>
                <a:latin typeface="Arial" panose="020B0604020202020204" pitchFamily="34" charset="0"/>
                <a:cs typeface="Arial" panose="020B0604020202020204" pitchFamily="34" charset="0"/>
              </a:rPr>
              <a:t>Инвестициски фонд</a:t>
            </a:r>
            <a:r>
              <a:rPr lang="mk-MK" b="1" u="sng" dirty="0">
                <a:latin typeface="Arial" panose="020B0604020202020204" pitchFamily="34" charset="0"/>
                <a:cs typeface="Arial" panose="020B0604020202020204" pitchFamily="34" charset="0"/>
              </a:rPr>
              <a:t> </a:t>
            </a:r>
          </a:p>
        </p:txBody>
      </p:sp>
      <p:sp>
        <p:nvSpPr>
          <p:cNvPr id="3" name="Content Placeholder 2">
            <a:extLst>
              <a:ext uri="{FF2B5EF4-FFF2-40B4-BE49-F238E27FC236}">
                <a16:creationId xmlns:a16="http://schemas.microsoft.com/office/drawing/2014/main" xmlns="" id="{CE4F8133-0CF1-4B43-8FAB-870C54A125B2}"/>
              </a:ext>
            </a:extLst>
          </p:cNvPr>
          <p:cNvSpPr>
            <a:spLocks noGrp="1"/>
          </p:cNvSpPr>
          <p:nvPr>
            <p:ph idx="1"/>
          </p:nvPr>
        </p:nvSpPr>
        <p:spPr>
          <a:xfrm>
            <a:off x="358157" y="1988060"/>
            <a:ext cx="8596668" cy="3880773"/>
          </a:xfrm>
        </p:spPr>
        <p:txBody>
          <a:bodyPr>
            <a:normAutofit/>
          </a:bodyPr>
          <a:lstStyle/>
          <a:p>
            <a:pPr algn="just"/>
            <a:r>
              <a:rPr lang="ru-RU" sz="2000" b="1" dirty="0">
                <a:solidFill>
                  <a:schemeClr val="accent1">
                    <a:lumMod val="75000"/>
                  </a:schemeClr>
                </a:solidFill>
                <a:latin typeface="Arial" panose="020B0604020202020204" pitchFamily="34" charset="0"/>
                <a:cs typeface="Arial" panose="020B0604020202020204" pitchFamily="34" charset="0"/>
              </a:rPr>
              <a:t>Инвестициски фонд </a:t>
            </a:r>
            <a:r>
              <a:rPr lang="ru-RU" sz="2000" dirty="0">
                <a:solidFill>
                  <a:schemeClr val="bg2">
                    <a:lumMod val="10000"/>
                  </a:schemeClr>
                </a:solidFill>
                <a:latin typeface="Arial" panose="020B0604020202020204" pitchFamily="34" charset="0"/>
                <a:cs typeface="Arial" panose="020B0604020202020204" pitchFamily="34" charset="0"/>
              </a:rPr>
              <a:t>како професионално управувана форма на инвестирање се основа заради здружување на парични средства од домашни и/или странски физички и/или правни лица, кои потоа се вложуваат на пазарот на капитал во најразлични хартии од вредност:  акции, обврзници, записи и сл</a:t>
            </a:r>
            <a:r>
              <a:rPr lang="ru-RU" sz="2000" dirty="0" smtClean="0">
                <a:solidFill>
                  <a:schemeClr val="bg2">
                    <a:lumMod val="10000"/>
                  </a:schemeClr>
                </a:solidFill>
                <a:latin typeface="Arial" panose="020B0604020202020204" pitchFamily="34" charset="0"/>
                <a:cs typeface="Arial" panose="020B0604020202020204" pitchFamily="34" charset="0"/>
              </a:rPr>
              <a:t>., а </a:t>
            </a:r>
            <a:r>
              <a:rPr lang="ru-RU" sz="2000" dirty="0">
                <a:solidFill>
                  <a:schemeClr val="bg2">
                    <a:lumMod val="10000"/>
                  </a:schemeClr>
                </a:solidFill>
                <a:latin typeface="Arial" panose="020B0604020202020204" pitchFamily="34" charset="0"/>
                <a:cs typeface="Arial" panose="020B0604020202020204" pitchFamily="34" charset="0"/>
              </a:rPr>
              <a:t>с</a:t>
            </a:r>
            <a:r>
              <a:rPr lang="ru-RU" sz="2000" dirty="0" smtClean="0">
                <a:solidFill>
                  <a:schemeClr val="bg2">
                    <a:lumMod val="10000"/>
                  </a:schemeClr>
                </a:solidFill>
                <a:latin typeface="Arial" panose="020B0604020202020204" pitchFamily="34" charset="0"/>
                <a:cs typeface="Arial" panose="020B0604020202020204" pitchFamily="34" charset="0"/>
              </a:rPr>
              <a:t>о </a:t>
            </a:r>
            <a:r>
              <a:rPr lang="ru-RU" sz="2000" dirty="0">
                <a:solidFill>
                  <a:schemeClr val="bg2">
                    <a:lumMod val="10000"/>
                  </a:schemeClr>
                </a:solidFill>
                <a:latin typeface="Arial" panose="020B0604020202020204" pitchFamily="34" charset="0"/>
                <a:cs typeface="Arial" panose="020B0604020202020204" pitchFamily="34" charset="0"/>
              </a:rPr>
              <a:t>средствата на фондот управува друштво за управување со инвестициски </a:t>
            </a:r>
            <a:r>
              <a:rPr lang="ru-RU" sz="2000" dirty="0" smtClean="0">
                <a:solidFill>
                  <a:schemeClr val="bg2">
                    <a:lumMod val="10000"/>
                  </a:schemeClr>
                </a:solidFill>
                <a:latin typeface="Arial" panose="020B0604020202020204" pitchFamily="34" charset="0"/>
                <a:cs typeface="Arial" panose="020B0604020202020204" pitchFamily="34" charset="0"/>
              </a:rPr>
              <a:t>фондови</a:t>
            </a:r>
            <a:endParaRPr lang="ru-RU" sz="2000" dirty="0">
              <a:solidFill>
                <a:schemeClr val="bg2">
                  <a:lumMod val="10000"/>
                </a:schemeClr>
              </a:solidFill>
              <a:latin typeface="Arial" panose="020B0604020202020204" pitchFamily="34" charset="0"/>
              <a:cs typeface="Arial" panose="020B0604020202020204" pitchFamily="34" charset="0"/>
            </a:endParaRPr>
          </a:p>
          <a:p>
            <a:pPr algn="just"/>
            <a:r>
              <a:rPr lang="ru-RU" sz="2000" b="1" dirty="0">
                <a:solidFill>
                  <a:schemeClr val="accent1">
                    <a:lumMod val="75000"/>
                  </a:schemeClr>
                </a:solidFill>
                <a:latin typeface="Arial" panose="020B0604020202020204" pitchFamily="34" charset="0"/>
                <a:cs typeface="Arial" panose="020B0604020202020204" pitchFamily="34" charset="0"/>
              </a:rPr>
              <a:t>Инвестициски советник </a:t>
            </a:r>
            <a:r>
              <a:rPr lang="ru-RU" sz="2000" dirty="0">
                <a:solidFill>
                  <a:schemeClr val="bg2">
                    <a:lumMod val="10000"/>
                  </a:schemeClr>
                </a:solidFill>
                <a:latin typeface="Arial" panose="020B0604020202020204" pitchFamily="34" charset="0"/>
                <a:cs typeface="Arial" panose="020B0604020202020204" pitchFamily="34" charset="0"/>
              </a:rPr>
              <a:t>е лице овластено од страна на регулаторниот орган кој ги врши услугите поврзани со инвестициско советување на </a:t>
            </a:r>
            <a:r>
              <a:rPr lang="ru-RU" sz="2000" dirty="0" smtClean="0">
                <a:solidFill>
                  <a:schemeClr val="bg2">
                    <a:lumMod val="10000"/>
                  </a:schemeClr>
                </a:solidFill>
                <a:latin typeface="Arial" panose="020B0604020202020204" pitchFamily="34" charset="0"/>
                <a:cs typeface="Arial" panose="020B0604020202020204" pitchFamily="34" charset="0"/>
              </a:rPr>
              <a:t>клиенти</a:t>
            </a:r>
            <a:endParaRPr lang="mk-MK" sz="2000" dirty="0">
              <a:solidFill>
                <a:schemeClr val="bg2">
                  <a:lumMod val="1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4712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15AB48-A8B9-49FD-AD9F-925FE61AC8DE}"/>
              </a:ext>
            </a:extLst>
          </p:cNvPr>
          <p:cNvSpPr>
            <a:spLocks noGrp="1"/>
          </p:cNvSpPr>
          <p:nvPr>
            <p:ph type="title"/>
          </p:nvPr>
        </p:nvSpPr>
        <p:spPr/>
        <p:txBody>
          <a:bodyPr>
            <a:normAutofit/>
          </a:bodyPr>
          <a:lstStyle/>
          <a:p>
            <a:pPr algn="ctr"/>
            <a:r>
              <a:rPr lang="ru-RU" sz="3200" b="1" u="sng" dirty="0">
                <a:solidFill>
                  <a:schemeClr val="accent1">
                    <a:lumMod val="75000"/>
                  </a:schemeClr>
                </a:solidFill>
                <a:latin typeface="Arial" panose="020B0604020202020204" pitchFamily="34" charset="0"/>
                <a:cs typeface="Arial" panose="020B0604020202020204" pitchFamily="34" charset="0"/>
              </a:rPr>
              <a:t>Регулатор </a:t>
            </a:r>
            <a:r>
              <a:rPr lang="ru-RU" sz="3200" b="1" u="sng" dirty="0" smtClean="0">
                <a:solidFill>
                  <a:schemeClr val="accent1">
                    <a:lumMod val="75000"/>
                  </a:schemeClr>
                </a:solidFill>
                <a:latin typeface="Arial" panose="020B0604020202020204" pitchFamily="34" charset="0"/>
                <a:cs typeface="Arial" panose="020B0604020202020204" pitchFamily="34" charset="0"/>
              </a:rPr>
              <a:t/>
            </a:r>
            <a:br>
              <a:rPr lang="ru-RU" sz="3200" b="1" u="sng" dirty="0" smtClean="0">
                <a:solidFill>
                  <a:schemeClr val="accent1">
                    <a:lumMod val="75000"/>
                  </a:schemeClr>
                </a:solidFill>
                <a:latin typeface="Arial" panose="020B0604020202020204" pitchFamily="34" charset="0"/>
                <a:cs typeface="Arial" panose="020B0604020202020204" pitchFamily="34" charset="0"/>
              </a:rPr>
            </a:br>
            <a:r>
              <a:rPr lang="ru-RU" sz="3200" b="1" u="sng" dirty="0" smtClean="0">
                <a:solidFill>
                  <a:schemeClr val="accent1">
                    <a:lumMod val="75000"/>
                  </a:schemeClr>
                </a:solidFill>
                <a:latin typeface="Arial" panose="020B0604020202020204" pitchFamily="34" charset="0"/>
                <a:cs typeface="Arial" panose="020B0604020202020204" pitchFamily="34" charset="0"/>
              </a:rPr>
              <a:t>на </a:t>
            </a:r>
            <a:r>
              <a:rPr lang="ru-RU" sz="3200" b="1" u="sng" dirty="0">
                <a:solidFill>
                  <a:schemeClr val="accent1">
                    <a:lumMod val="75000"/>
                  </a:schemeClr>
                </a:solidFill>
                <a:latin typeface="Arial" panose="020B0604020202020204" pitchFamily="34" charset="0"/>
                <a:cs typeface="Arial" panose="020B0604020202020204" pitchFamily="34" charset="0"/>
              </a:rPr>
              <a:t>пазарот на хартии од вредност</a:t>
            </a:r>
            <a:endParaRPr lang="mk-MK" sz="3200" b="1" u="sng" dirty="0">
              <a:solidFill>
                <a:schemeClr val="accent1">
                  <a:lumMod val="75000"/>
                </a:schemeClr>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7C8A23A7-CF2A-4054-8A4F-48EC0F66FDC1}"/>
              </a:ext>
            </a:extLst>
          </p:cNvPr>
          <p:cNvSpPr>
            <a:spLocks noGrp="1"/>
          </p:cNvSpPr>
          <p:nvPr>
            <p:ph idx="1"/>
          </p:nvPr>
        </p:nvSpPr>
        <p:spPr>
          <a:xfrm>
            <a:off x="332278" y="2005313"/>
            <a:ext cx="8596668" cy="4335745"/>
          </a:xfrm>
        </p:spPr>
        <p:txBody>
          <a:bodyPr>
            <a:normAutofit/>
          </a:bodyPr>
          <a:lstStyle/>
          <a:p>
            <a:pPr algn="just"/>
            <a:r>
              <a:rPr lang="ru-RU" sz="2000" dirty="0">
                <a:solidFill>
                  <a:schemeClr val="bg2">
                    <a:lumMod val="10000"/>
                  </a:schemeClr>
                </a:solidFill>
                <a:latin typeface="Arial" panose="020B0604020202020204" pitchFamily="34" charset="0"/>
                <a:cs typeface="Arial" panose="020B0604020202020204" pitchFamily="34" charset="0"/>
              </a:rPr>
              <a:t>д</a:t>
            </a:r>
            <a:r>
              <a:rPr lang="ru-RU" sz="2000" dirty="0" smtClean="0">
                <a:solidFill>
                  <a:schemeClr val="bg2">
                    <a:lumMod val="10000"/>
                  </a:schemeClr>
                </a:solidFill>
                <a:latin typeface="Arial" panose="020B0604020202020204" pitchFamily="34" charset="0"/>
                <a:cs typeface="Arial" panose="020B0604020202020204" pitchFamily="34" charset="0"/>
              </a:rPr>
              <a:t>ржавен </a:t>
            </a:r>
            <a:r>
              <a:rPr lang="ru-RU" sz="2000" dirty="0">
                <a:solidFill>
                  <a:schemeClr val="bg2">
                    <a:lumMod val="10000"/>
                  </a:schemeClr>
                </a:solidFill>
                <a:latin typeface="Arial" panose="020B0604020202020204" pitchFamily="34" charset="0"/>
                <a:cs typeface="Arial" panose="020B0604020202020204" pitchFamily="34" charset="0"/>
              </a:rPr>
              <a:t>регулаторен орган кој ги врши надзор и супервизија врз трансакциите со хартии од вредност, активностите на овластените учесници на пазарот и инвестициските фондови за да се спречи измама и злоупотреба на законските </a:t>
            </a:r>
            <a:r>
              <a:rPr lang="ru-RU" sz="2000" dirty="0" smtClean="0">
                <a:solidFill>
                  <a:schemeClr val="bg2">
                    <a:lumMod val="10000"/>
                  </a:schemeClr>
                </a:solidFill>
                <a:latin typeface="Arial" panose="020B0604020202020204" pitchFamily="34" charset="0"/>
                <a:cs typeface="Arial" panose="020B0604020202020204" pitchFamily="34" charset="0"/>
              </a:rPr>
              <a:t>одредби</a:t>
            </a:r>
            <a:endParaRPr lang="ru-RU" sz="2000" dirty="0">
              <a:solidFill>
                <a:schemeClr val="bg2">
                  <a:lumMod val="10000"/>
                </a:schemeClr>
              </a:solidFill>
              <a:latin typeface="Arial" panose="020B0604020202020204" pitchFamily="34" charset="0"/>
              <a:cs typeface="Arial" panose="020B0604020202020204" pitchFamily="34" charset="0"/>
            </a:endParaRPr>
          </a:p>
          <a:p>
            <a:pPr algn="just"/>
            <a:r>
              <a:rPr lang="ru-RU" sz="2000" dirty="0" smtClean="0">
                <a:solidFill>
                  <a:schemeClr val="bg2">
                    <a:lumMod val="10000"/>
                  </a:schemeClr>
                </a:solidFill>
                <a:latin typeface="Arial" panose="020B0604020202020204" pitchFamily="34" charset="0"/>
                <a:cs typeface="Arial" panose="020B0604020202020204" pitchFamily="34" charset="0"/>
              </a:rPr>
              <a:t>со </a:t>
            </a:r>
            <a:r>
              <a:rPr lang="ru-RU" sz="2000" dirty="0">
                <a:solidFill>
                  <a:schemeClr val="bg2">
                    <a:lumMod val="10000"/>
                  </a:schemeClr>
                </a:solidFill>
                <a:latin typeface="Arial" panose="020B0604020202020204" pitchFamily="34" charset="0"/>
                <a:cs typeface="Arial" panose="020B0604020202020204" pitchFamily="34" charset="0"/>
              </a:rPr>
              <a:t>воспоставените правила и прописи за работа со хартии од вредност, Комисијата промовира обелоденување и споделување на информации поврзани со пазарот, фер договор и заштита од </a:t>
            </a:r>
            <a:r>
              <a:rPr lang="ru-RU" sz="2000" dirty="0" smtClean="0">
                <a:solidFill>
                  <a:schemeClr val="bg2">
                    <a:lumMod val="10000"/>
                  </a:schemeClr>
                </a:solidFill>
                <a:latin typeface="Arial" panose="020B0604020202020204" pitchFamily="34" charset="0"/>
                <a:cs typeface="Arial" panose="020B0604020202020204" pitchFamily="34" charset="0"/>
              </a:rPr>
              <a:t>измама</a:t>
            </a:r>
          </a:p>
          <a:p>
            <a:pPr algn="just"/>
            <a:r>
              <a:rPr lang="ru-RU" sz="2000" dirty="0">
                <a:solidFill>
                  <a:schemeClr val="bg2">
                    <a:lumMod val="10000"/>
                  </a:schemeClr>
                </a:solidFill>
                <a:latin typeface="Arial" panose="020B0604020202020204" pitchFamily="34" charset="0"/>
                <a:cs typeface="Arial" panose="020B0604020202020204" pitchFamily="34" charset="0"/>
              </a:rPr>
              <a:t>и</a:t>
            </a:r>
            <a:r>
              <a:rPr lang="ru-RU" sz="2000" dirty="0" smtClean="0">
                <a:solidFill>
                  <a:schemeClr val="bg2">
                    <a:lumMod val="10000"/>
                  </a:schemeClr>
                </a:solidFill>
                <a:latin typeface="Arial" panose="020B0604020202020204" pitchFamily="34" charset="0"/>
                <a:cs typeface="Arial" panose="020B0604020202020204" pitchFamily="34" charset="0"/>
              </a:rPr>
              <a:t>м </a:t>
            </a:r>
            <a:r>
              <a:rPr lang="ru-RU" sz="2000" dirty="0">
                <a:solidFill>
                  <a:schemeClr val="bg2">
                    <a:lumMod val="10000"/>
                  </a:schemeClr>
                </a:solidFill>
                <a:latin typeface="Arial" panose="020B0604020202020204" pitchFamily="34" charset="0"/>
                <a:cs typeface="Arial" panose="020B0604020202020204" pitchFamily="34" charset="0"/>
              </a:rPr>
              <a:t>овозможува на инвеститорите пристап до финансиски извештаи, периодични финансиски извештаи и други податоци и информации преку сеопфатна електронски пристап, собирање на податоци и база на податоци за анализа и </a:t>
            </a:r>
            <a:r>
              <a:rPr lang="ru-RU" sz="2000" dirty="0" smtClean="0">
                <a:solidFill>
                  <a:schemeClr val="bg2">
                    <a:lumMod val="10000"/>
                  </a:schemeClr>
                </a:solidFill>
                <a:latin typeface="Arial" panose="020B0604020202020204" pitchFamily="34" charset="0"/>
                <a:cs typeface="Arial" panose="020B0604020202020204" pitchFamily="34" charset="0"/>
              </a:rPr>
              <a:t>пребарување</a:t>
            </a:r>
            <a:endParaRPr lang="mk-MK" sz="2000" dirty="0">
              <a:solidFill>
                <a:schemeClr val="bg2">
                  <a:lumMod val="1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13802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57395E-C800-45EA-91E5-96EF75F93738}"/>
              </a:ext>
            </a:extLst>
          </p:cNvPr>
          <p:cNvSpPr>
            <a:spLocks noGrp="1"/>
          </p:cNvSpPr>
          <p:nvPr>
            <p:ph type="title"/>
          </p:nvPr>
        </p:nvSpPr>
        <p:spPr>
          <a:xfrm>
            <a:off x="651455" y="782129"/>
            <a:ext cx="8596668" cy="1320800"/>
          </a:xfrm>
        </p:spPr>
        <p:txBody>
          <a:bodyPr>
            <a:noAutofit/>
          </a:bodyPr>
          <a:lstStyle/>
          <a:p>
            <a:pPr algn="ctr"/>
            <a:r>
              <a:rPr lang="ru-RU" sz="3200" b="1" u="sng" dirty="0">
                <a:solidFill>
                  <a:schemeClr val="accent1">
                    <a:lumMod val="75000"/>
                  </a:schemeClr>
                </a:solidFill>
                <a:latin typeface="Arial" panose="020B0604020202020204" pitchFamily="34" charset="0"/>
                <a:cs typeface="Arial" panose="020B0604020202020204" pitchFamily="34" charset="0"/>
              </a:rPr>
              <a:t>Комисија за хартии од вредност на Република Северна </a:t>
            </a:r>
            <a:r>
              <a:rPr lang="ru-RU" sz="3200" b="1" u="sng" dirty="0" smtClean="0">
                <a:solidFill>
                  <a:schemeClr val="accent1">
                    <a:lumMod val="75000"/>
                  </a:schemeClr>
                </a:solidFill>
                <a:latin typeface="Arial" panose="020B0604020202020204" pitchFamily="34" charset="0"/>
                <a:cs typeface="Arial" panose="020B0604020202020204" pitchFamily="34" charset="0"/>
              </a:rPr>
              <a:t>Македонија</a:t>
            </a:r>
            <a:endParaRPr lang="mk-MK" sz="3200" b="1" u="sng" dirty="0">
              <a:solidFill>
                <a:schemeClr val="accent1">
                  <a:lumMod val="75000"/>
                </a:schemeClr>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EC31AB18-5B11-488F-A02F-0DBFA33956E5}"/>
              </a:ext>
            </a:extLst>
          </p:cNvPr>
          <p:cNvSpPr>
            <a:spLocks noGrp="1"/>
          </p:cNvSpPr>
          <p:nvPr>
            <p:ph idx="1"/>
          </p:nvPr>
        </p:nvSpPr>
        <p:spPr>
          <a:xfrm>
            <a:off x="280519" y="2240951"/>
            <a:ext cx="8596668" cy="3880773"/>
          </a:xfrm>
        </p:spPr>
        <p:txBody>
          <a:bodyPr>
            <a:normAutofit/>
          </a:bodyPr>
          <a:lstStyle/>
          <a:p>
            <a:pPr algn="just"/>
            <a:r>
              <a:rPr lang="ru-RU" sz="2000" dirty="0">
                <a:solidFill>
                  <a:schemeClr val="bg2">
                    <a:lumMod val="10000"/>
                  </a:schemeClr>
                </a:solidFill>
                <a:latin typeface="Arial" panose="020B0604020202020204" pitchFamily="34" charset="0"/>
                <a:cs typeface="Arial" panose="020B0604020202020204" pitchFamily="34" charset="0"/>
              </a:rPr>
              <a:t>Комисијата за хартии од вредност на Република Северна Македонија е самостоен и независен орган кој </a:t>
            </a:r>
            <a:r>
              <a:rPr lang="ru-RU" sz="2000" dirty="0" smtClean="0">
                <a:solidFill>
                  <a:schemeClr val="bg2">
                    <a:lumMod val="10000"/>
                  </a:schemeClr>
                </a:solidFill>
                <a:latin typeface="Arial" panose="020B0604020202020204" pitchFamily="34" charset="0"/>
                <a:cs typeface="Arial" panose="020B0604020202020204" pitchFamily="34" charset="0"/>
              </a:rPr>
              <a:t>го </a:t>
            </a:r>
            <a:r>
              <a:rPr lang="ru-RU" sz="2000" dirty="0">
                <a:solidFill>
                  <a:schemeClr val="bg2">
                    <a:lumMod val="10000"/>
                  </a:schemeClr>
                </a:solidFill>
                <a:latin typeface="Arial" panose="020B0604020202020204" pitchFamily="34" charset="0"/>
                <a:cs typeface="Arial" panose="020B0604020202020204" pitchFamily="34" charset="0"/>
              </a:rPr>
              <a:t>регулира и врши </a:t>
            </a:r>
            <a:r>
              <a:rPr lang="ru-RU" sz="2000" dirty="0" smtClean="0">
                <a:solidFill>
                  <a:schemeClr val="bg2">
                    <a:lumMod val="10000"/>
                  </a:schemeClr>
                </a:solidFill>
                <a:latin typeface="Arial" panose="020B0604020202020204" pitchFamily="34" charset="0"/>
                <a:cs typeface="Arial" panose="020B0604020202020204" pitchFamily="34" charset="0"/>
              </a:rPr>
              <a:t>надзорот над </a:t>
            </a:r>
            <a:r>
              <a:rPr lang="ru-RU" sz="2000" dirty="0">
                <a:solidFill>
                  <a:schemeClr val="bg2">
                    <a:lumMod val="10000"/>
                  </a:schemeClr>
                </a:solidFill>
                <a:latin typeface="Arial" panose="020B0604020202020204" pitchFamily="34" charset="0"/>
                <a:cs typeface="Arial" panose="020B0604020202020204" pitchFamily="34" charset="0"/>
              </a:rPr>
              <a:t>работењето со хартии од вредност во Република Северна </a:t>
            </a:r>
            <a:r>
              <a:rPr lang="ru-RU" sz="2000" dirty="0" smtClean="0">
                <a:solidFill>
                  <a:schemeClr val="bg2">
                    <a:lumMod val="10000"/>
                  </a:schemeClr>
                </a:solidFill>
                <a:latin typeface="Arial" panose="020B0604020202020204" pitchFamily="34" charset="0"/>
                <a:cs typeface="Arial" panose="020B0604020202020204" pitchFamily="34" charset="0"/>
              </a:rPr>
              <a:t>Македонија </a:t>
            </a:r>
            <a:endParaRPr lang="ru-RU" sz="2000" dirty="0">
              <a:solidFill>
                <a:schemeClr val="bg2">
                  <a:lumMod val="10000"/>
                </a:schemeClr>
              </a:solidFill>
              <a:latin typeface="Arial" panose="020B0604020202020204" pitchFamily="34" charset="0"/>
              <a:cs typeface="Arial" panose="020B0604020202020204" pitchFamily="34" charset="0"/>
            </a:endParaRPr>
          </a:p>
          <a:p>
            <a:pPr algn="just"/>
            <a:r>
              <a:rPr lang="ru-RU" sz="2000" dirty="0">
                <a:solidFill>
                  <a:schemeClr val="bg2">
                    <a:lumMod val="10000"/>
                  </a:schemeClr>
                </a:solidFill>
                <a:latin typeface="Arial" panose="020B0604020202020204" pitchFamily="34" charset="0"/>
                <a:cs typeface="Arial" panose="020B0604020202020204" pitchFamily="34" charset="0"/>
              </a:rPr>
              <a:t>Комисијата во рамките на своите надлежности се грижи за легитимно и ефикасно функционирање на пазарот на хартии од вредност и за заштита на правата на инвеститорите, со цел постојано да ја зајакнува довербата на јавноста во институциите на пазарот на хартии од </a:t>
            </a:r>
            <a:r>
              <a:rPr lang="ru-RU" sz="2000" dirty="0" smtClean="0">
                <a:solidFill>
                  <a:schemeClr val="bg2">
                    <a:lumMod val="10000"/>
                  </a:schemeClr>
                </a:solidFill>
                <a:latin typeface="Arial" panose="020B0604020202020204" pitchFamily="34" charset="0"/>
                <a:cs typeface="Arial" panose="020B0604020202020204" pitchFamily="34" charset="0"/>
              </a:rPr>
              <a:t>вредност </a:t>
            </a:r>
            <a:endParaRPr lang="ru-RU" sz="2000" dirty="0">
              <a:solidFill>
                <a:schemeClr val="bg2">
                  <a:lumMod val="1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25807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5BC1D2-054B-4BF6-97D4-4898436DA3B0}"/>
              </a:ext>
            </a:extLst>
          </p:cNvPr>
          <p:cNvSpPr>
            <a:spLocks noGrp="1"/>
          </p:cNvSpPr>
          <p:nvPr>
            <p:ph type="title"/>
          </p:nvPr>
        </p:nvSpPr>
        <p:spPr>
          <a:xfrm>
            <a:off x="677334" y="2411896"/>
            <a:ext cx="8596668" cy="3843130"/>
          </a:xfrm>
        </p:spPr>
        <p:txBody>
          <a:bodyPr>
            <a:normAutofit/>
          </a:bodyPr>
          <a:lstStyle/>
          <a:p>
            <a:pPr algn="ctr"/>
            <a:r>
              <a:rPr lang="mk-MK" sz="4800" dirty="0">
                <a:solidFill>
                  <a:schemeClr val="accent1">
                    <a:lumMod val="75000"/>
                  </a:schemeClr>
                </a:solidFill>
                <a:latin typeface="Arial" panose="020B0604020202020204" pitchFamily="34" charset="0"/>
                <a:cs typeface="Arial" panose="020B0604020202020204" pitchFamily="34" charset="0"/>
              </a:rPr>
              <a:t>Ви благодарам </a:t>
            </a:r>
            <a:br>
              <a:rPr lang="mk-MK" sz="4800" dirty="0">
                <a:solidFill>
                  <a:schemeClr val="accent1">
                    <a:lumMod val="75000"/>
                  </a:schemeClr>
                </a:solidFill>
                <a:latin typeface="Arial" panose="020B0604020202020204" pitchFamily="34" charset="0"/>
                <a:cs typeface="Arial" panose="020B0604020202020204" pitchFamily="34" charset="0"/>
              </a:rPr>
            </a:br>
            <a:r>
              <a:rPr lang="mk-MK" sz="4800" dirty="0">
                <a:solidFill>
                  <a:schemeClr val="accent1">
                    <a:lumMod val="75000"/>
                  </a:schemeClr>
                </a:solidFill>
                <a:latin typeface="Arial" panose="020B0604020202020204" pitchFamily="34" charset="0"/>
                <a:cs typeface="Arial" panose="020B0604020202020204" pitchFamily="34" charset="0"/>
              </a:rPr>
              <a:t> за вниманието!</a:t>
            </a:r>
            <a:endParaRPr lang="mk-MK" sz="4800" dirty="0">
              <a:solidFill>
                <a:schemeClr val="accent1">
                  <a:lumMod val="75000"/>
                </a:schemeClr>
              </a:solidFill>
            </a:endParaRPr>
          </a:p>
        </p:txBody>
      </p:sp>
    </p:spTree>
    <p:extLst>
      <p:ext uri="{BB962C8B-B14F-4D97-AF65-F5344CB8AC3E}">
        <p14:creationId xmlns:p14="http://schemas.microsoft.com/office/powerpoint/2010/main" val="1102476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A0A91D-0C25-4750-ABCA-D87A4F137590}"/>
              </a:ext>
            </a:extLst>
          </p:cNvPr>
          <p:cNvSpPr>
            <a:spLocks noGrp="1"/>
          </p:cNvSpPr>
          <p:nvPr>
            <p:ph type="title"/>
          </p:nvPr>
        </p:nvSpPr>
        <p:spPr/>
        <p:txBody>
          <a:bodyPr>
            <a:normAutofit/>
          </a:bodyPr>
          <a:lstStyle/>
          <a:p>
            <a:pPr algn="ctr"/>
            <a:r>
              <a:rPr lang="en-US" sz="3200" b="1" u="sng" dirty="0" smtClean="0">
                <a:solidFill>
                  <a:schemeClr val="bg2">
                    <a:lumMod val="10000"/>
                  </a:schemeClr>
                </a:solidFill>
                <a:latin typeface="Arial" panose="020B0604020202020204" pitchFamily="34" charset="0"/>
                <a:ea typeface="Calibri" panose="020F0502020204030204" pitchFamily="34" charset="0"/>
              </a:rPr>
              <a:t/>
            </a:r>
            <a:br>
              <a:rPr lang="en-US" sz="3200" b="1" u="sng" dirty="0" smtClean="0">
                <a:solidFill>
                  <a:schemeClr val="bg2">
                    <a:lumMod val="10000"/>
                  </a:schemeClr>
                </a:solidFill>
                <a:latin typeface="Arial" panose="020B0604020202020204" pitchFamily="34" charset="0"/>
                <a:ea typeface="Calibri" panose="020F0502020204030204" pitchFamily="34" charset="0"/>
              </a:rPr>
            </a:br>
            <a:r>
              <a:rPr lang="mk-MK" sz="3200" b="1" u="sng" dirty="0" smtClean="0">
                <a:solidFill>
                  <a:schemeClr val="accent1">
                    <a:lumMod val="75000"/>
                  </a:schemeClr>
                </a:solidFill>
                <a:latin typeface="Arial" panose="020B0604020202020204" pitchFamily="34" charset="0"/>
                <a:ea typeface="Calibri" panose="020F0502020204030204" pitchFamily="34" charset="0"/>
              </a:rPr>
              <a:t>Пазарот </a:t>
            </a:r>
            <a:r>
              <a:rPr lang="mk-MK" sz="3200" b="1" u="sng" dirty="0">
                <a:solidFill>
                  <a:schemeClr val="accent1">
                    <a:lumMod val="75000"/>
                  </a:schemeClr>
                </a:solidFill>
                <a:latin typeface="Arial" panose="020B0604020202020204" pitchFamily="34" charset="0"/>
                <a:ea typeface="Calibri" panose="020F0502020204030204" pitchFamily="34" charset="0"/>
              </a:rPr>
              <a:t>на капитал </a:t>
            </a:r>
            <a:endParaRPr lang="mk-MK" sz="3200" b="1" u="sng" dirty="0">
              <a:solidFill>
                <a:schemeClr val="accent1">
                  <a:lumMod val="75000"/>
                </a:schemeClr>
              </a:solidFill>
            </a:endParaRPr>
          </a:p>
        </p:txBody>
      </p:sp>
      <p:sp>
        <p:nvSpPr>
          <p:cNvPr id="3" name="Content Placeholder 2">
            <a:extLst>
              <a:ext uri="{FF2B5EF4-FFF2-40B4-BE49-F238E27FC236}">
                <a16:creationId xmlns:a16="http://schemas.microsoft.com/office/drawing/2014/main" xmlns="" id="{7B168348-A479-4CA1-A537-1973FE881C22}"/>
              </a:ext>
            </a:extLst>
          </p:cNvPr>
          <p:cNvSpPr>
            <a:spLocks noGrp="1"/>
          </p:cNvSpPr>
          <p:nvPr>
            <p:ph idx="1"/>
          </p:nvPr>
        </p:nvSpPr>
        <p:spPr>
          <a:xfrm>
            <a:off x="297771" y="2232324"/>
            <a:ext cx="8596668" cy="3880773"/>
          </a:xfrm>
        </p:spPr>
        <p:txBody>
          <a:bodyPr>
            <a:normAutofit/>
          </a:bodyPr>
          <a:lstStyle/>
          <a:p>
            <a:pPr algn="just"/>
            <a:r>
              <a:rPr lang="mk-MK" sz="2000" dirty="0">
                <a:solidFill>
                  <a:schemeClr val="bg2">
                    <a:lumMod val="10000"/>
                  </a:schemeClr>
                </a:solidFill>
                <a:latin typeface="Arial" panose="020B0604020202020204" pitchFamily="34" charset="0"/>
                <a:ea typeface="Calibri" panose="020F0502020204030204" pitchFamily="34" charset="0"/>
              </a:rPr>
              <a:t>компонента на поширокиот финансиски пазар  каде  хартиите од вредност  може да  се купат и продадат меѓу субјектите од економијата, врз основа на побарувачката и </a:t>
            </a:r>
            <a:r>
              <a:rPr lang="mk-MK" sz="2000" dirty="0" smtClean="0">
                <a:solidFill>
                  <a:schemeClr val="bg2">
                    <a:lumMod val="10000"/>
                  </a:schemeClr>
                </a:solidFill>
                <a:latin typeface="Arial" panose="020B0604020202020204" pitchFamily="34" charset="0"/>
                <a:ea typeface="Calibri" panose="020F0502020204030204" pitchFamily="34" charset="0"/>
              </a:rPr>
              <a:t>понудата</a:t>
            </a:r>
            <a:endParaRPr lang="en-US" sz="2000" dirty="0">
              <a:solidFill>
                <a:schemeClr val="bg2">
                  <a:lumMod val="10000"/>
                </a:schemeClr>
              </a:solidFill>
              <a:latin typeface="Arial" panose="020B0604020202020204" pitchFamily="34" charset="0"/>
              <a:ea typeface="Calibri" panose="020F0502020204030204" pitchFamily="34" charset="0"/>
            </a:endParaRPr>
          </a:p>
          <a:p>
            <a:pPr algn="just"/>
            <a:r>
              <a:rPr lang="mk-MK" sz="2000" dirty="0">
                <a:solidFill>
                  <a:schemeClr val="bg2">
                    <a:lumMod val="10000"/>
                  </a:schemeClr>
                </a:solidFill>
                <a:latin typeface="Arial" panose="020B0604020202020204" pitchFamily="34" charset="0"/>
                <a:ea typeface="Calibri" panose="020F0502020204030204" pitchFamily="34" charset="0"/>
              </a:rPr>
              <a:t>пазар на капитал обично се однесува на пазарот на долгорочни хартии од </a:t>
            </a:r>
            <a:r>
              <a:rPr lang="mk-MK" sz="2000" dirty="0" smtClean="0">
                <a:solidFill>
                  <a:schemeClr val="bg2">
                    <a:lumMod val="10000"/>
                  </a:schemeClr>
                </a:solidFill>
                <a:latin typeface="Arial" panose="020B0604020202020204" pitchFamily="34" charset="0"/>
                <a:ea typeface="Calibri" panose="020F0502020204030204" pitchFamily="34" charset="0"/>
              </a:rPr>
              <a:t>вредност</a:t>
            </a:r>
            <a:endParaRPr lang="mk-MK" sz="2000" dirty="0">
              <a:solidFill>
                <a:schemeClr val="bg2">
                  <a:lumMod val="10000"/>
                </a:schemeClr>
              </a:solidFill>
            </a:endParaRPr>
          </a:p>
        </p:txBody>
      </p:sp>
    </p:spTree>
    <p:extLst>
      <p:ext uri="{BB962C8B-B14F-4D97-AF65-F5344CB8AC3E}">
        <p14:creationId xmlns:p14="http://schemas.microsoft.com/office/powerpoint/2010/main" val="37556693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26FEF2-8F65-4028-A163-EB47DDBD036B}"/>
              </a:ext>
            </a:extLst>
          </p:cNvPr>
          <p:cNvSpPr>
            <a:spLocks noGrp="1"/>
          </p:cNvSpPr>
          <p:nvPr>
            <p:ph type="title"/>
          </p:nvPr>
        </p:nvSpPr>
        <p:spPr>
          <a:xfrm>
            <a:off x="621423" y="839789"/>
            <a:ext cx="8596668" cy="1320800"/>
          </a:xfrm>
        </p:spPr>
        <p:txBody>
          <a:bodyPr>
            <a:normAutofit/>
          </a:bodyPr>
          <a:lstStyle/>
          <a:p>
            <a:pPr algn="ctr"/>
            <a:r>
              <a:rPr lang="mk-MK" sz="3200" b="1" u="sng" dirty="0" smtClean="0">
                <a:solidFill>
                  <a:schemeClr val="accent1">
                    <a:lumMod val="75000"/>
                  </a:schemeClr>
                </a:solidFill>
                <a:latin typeface="Arial" panose="020B0604020202020204" pitchFamily="34" charset="0"/>
                <a:ea typeface="Calibri" panose="020F0502020204030204" pitchFamily="34" charset="0"/>
              </a:rPr>
              <a:t>Видовите </a:t>
            </a:r>
            <a:r>
              <a:rPr lang="mk-MK" sz="3200" b="1" u="sng" dirty="0">
                <a:solidFill>
                  <a:schemeClr val="accent1">
                    <a:lumMod val="75000"/>
                  </a:schemeClr>
                </a:solidFill>
                <a:latin typeface="Arial" panose="020B0604020202020204" pitchFamily="34" charset="0"/>
                <a:ea typeface="Calibri" panose="020F0502020204030204" pitchFamily="34" charset="0"/>
              </a:rPr>
              <a:t>на финансиски инструменти</a:t>
            </a:r>
            <a:endParaRPr lang="mk-MK" sz="3200" b="1" u="sng" dirty="0">
              <a:solidFill>
                <a:schemeClr val="accent1">
                  <a:lumMod val="75000"/>
                </a:schemeClr>
              </a:solidFill>
            </a:endParaRPr>
          </a:p>
        </p:txBody>
      </p:sp>
      <p:sp>
        <p:nvSpPr>
          <p:cNvPr id="3" name="Content Placeholder 2">
            <a:extLst>
              <a:ext uri="{FF2B5EF4-FFF2-40B4-BE49-F238E27FC236}">
                <a16:creationId xmlns:a16="http://schemas.microsoft.com/office/drawing/2014/main" xmlns="" id="{B5D1AA03-A197-45BC-9B37-800041B510B1}"/>
              </a:ext>
            </a:extLst>
          </p:cNvPr>
          <p:cNvSpPr>
            <a:spLocks noGrp="1"/>
          </p:cNvSpPr>
          <p:nvPr>
            <p:ph idx="1"/>
          </p:nvPr>
        </p:nvSpPr>
        <p:spPr>
          <a:xfrm>
            <a:off x="470300" y="2160589"/>
            <a:ext cx="8596668" cy="3880773"/>
          </a:xfrm>
        </p:spPr>
        <p:txBody>
          <a:bodyPr/>
          <a:lstStyle/>
          <a:p>
            <a:r>
              <a:rPr lang="ru-RU" sz="2000" dirty="0">
                <a:solidFill>
                  <a:schemeClr val="bg2">
                    <a:lumMod val="10000"/>
                  </a:schemeClr>
                </a:solidFill>
                <a:latin typeface="Arial" panose="020B0604020202020204" pitchFamily="34" charset="0"/>
                <a:cs typeface="Arial" panose="020B0604020202020204" pitchFamily="34" charset="0"/>
              </a:rPr>
              <a:t>а</a:t>
            </a:r>
            <a:r>
              <a:rPr lang="ru-RU" sz="2000" dirty="0" smtClean="0">
                <a:solidFill>
                  <a:schemeClr val="bg2">
                    <a:lumMod val="10000"/>
                  </a:schemeClr>
                </a:solidFill>
                <a:latin typeface="Arial" panose="020B0604020202020204" pitchFamily="34" charset="0"/>
                <a:cs typeface="Arial" panose="020B0604020202020204" pitchFamily="34" charset="0"/>
              </a:rPr>
              <a:t>кционерски </a:t>
            </a:r>
            <a:r>
              <a:rPr lang="ru-RU" sz="2000" dirty="0">
                <a:solidFill>
                  <a:schemeClr val="bg2">
                    <a:lumMod val="10000"/>
                  </a:schemeClr>
                </a:solidFill>
                <a:latin typeface="Arial" panose="020B0604020202020204" pitchFamily="34" charset="0"/>
                <a:cs typeface="Arial" panose="020B0604020202020204" pitchFamily="34" charset="0"/>
              </a:rPr>
              <a:t>капитал (обични </a:t>
            </a:r>
            <a:r>
              <a:rPr lang="ru-RU" sz="2000" dirty="0" smtClean="0">
                <a:solidFill>
                  <a:schemeClr val="bg2">
                    <a:lumMod val="10000"/>
                  </a:schemeClr>
                </a:solidFill>
                <a:latin typeface="Arial" panose="020B0604020202020204" pitchFamily="34" charset="0"/>
                <a:cs typeface="Arial" panose="020B0604020202020204" pitchFamily="34" charset="0"/>
              </a:rPr>
              <a:t>акции</a:t>
            </a:r>
            <a:r>
              <a:rPr lang="en-US" sz="2000" dirty="0" smtClean="0">
                <a:solidFill>
                  <a:schemeClr val="bg2">
                    <a:lumMod val="10000"/>
                  </a:schemeClr>
                </a:solidFill>
                <a:latin typeface="Arial" panose="020B0604020202020204" pitchFamily="34" charset="0"/>
                <a:cs typeface="Arial" panose="020B0604020202020204" pitchFamily="34" charset="0"/>
              </a:rPr>
              <a:t> </a:t>
            </a:r>
            <a:r>
              <a:rPr lang="mk-MK" sz="2000" dirty="0" smtClean="0">
                <a:solidFill>
                  <a:schemeClr val="bg2">
                    <a:lumMod val="10000"/>
                  </a:schemeClr>
                </a:solidFill>
                <a:latin typeface="Arial" panose="020B0604020202020204" pitchFamily="34" charset="0"/>
                <a:cs typeface="Arial" panose="020B0604020202020204" pitchFamily="34" charset="0"/>
              </a:rPr>
              <a:t>и </a:t>
            </a:r>
            <a:r>
              <a:rPr lang="ru-RU" sz="2000" dirty="0" smtClean="0">
                <a:solidFill>
                  <a:schemeClr val="bg2">
                    <a:lumMod val="10000"/>
                  </a:schemeClr>
                </a:solidFill>
                <a:latin typeface="Arial" panose="020B0604020202020204" pitchFamily="34" charset="0"/>
                <a:cs typeface="Arial" panose="020B0604020202020204" pitchFamily="34" charset="0"/>
              </a:rPr>
              <a:t>приоритетни </a:t>
            </a:r>
            <a:r>
              <a:rPr lang="ru-RU" sz="2000" dirty="0">
                <a:solidFill>
                  <a:schemeClr val="bg2">
                    <a:lumMod val="10000"/>
                  </a:schemeClr>
                </a:solidFill>
                <a:latin typeface="Arial" panose="020B0604020202020204" pitchFamily="34" charset="0"/>
                <a:cs typeface="Arial" panose="020B0604020202020204" pitchFamily="34" charset="0"/>
              </a:rPr>
              <a:t>акции)</a:t>
            </a:r>
          </a:p>
          <a:p>
            <a:r>
              <a:rPr lang="ru-RU" sz="2000" dirty="0">
                <a:solidFill>
                  <a:schemeClr val="bg2">
                    <a:lumMod val="10000"/>
                  </a:schemeClr>
                </a:solidFill>
                <a:latin typeface="Arial" panose="020B0604020202020204" pitchFamily="34" charset="0"/>
                <a:cs typeface="Arial" panose="020B0604020202020204" pitchFamily="34" charset="0"/>
              </a:rPr>
              <a:t>д</a:t>
            </a:r>
            <a:r>
              <a:rPr lang="ru-RU" sz="2000" dirty="0" smtClean="0">
                <a:solidFill>
                  <a:schemeClr val="bg2">
                    <a:lumMod val="10000"/>
                  </a:schemeClr>
                </a:solidFill>
                <a:latin typeface="Arial" panose="020B0604020202020204" pitchFamily="34" charset="0"/>
                <a:cs typeface="Arial" panose="020B0604020202020204" pitchFamily="34" charset="0"/>
              </a:rPr>
              <a:t>олг </a:t>
            </a:r>
            <a:r>
              <a:rPr lang="ru-RU" sz="2000" dirty="0">
                <a:solidFill>
                  <a:schemeClr val="bg2">
                    <a:lumMod val="10000"/>
                  </a:schemeClr>
                </a:solidFill>
                <a:latin typeface="Arial" panose="020B0604020202020204" pitchFamily="34" charset="0"/>
                <a:cs typeface="Arial" panose="020B0604020202020204" pitchFamily="34" charset="0"/>
              </a:rPr>
              <a:t>(обврзници)</a:t>
            </a:r>
          </a:p>
          <a:p>
            <a:r>
              <a:rPr lang="ru-RU" sz="2000" dirty="0">
                <a:solidFill>
                  <a:schemeClr val="bg2">
                    <a:lumMod val="10000"/>
                  </a:schemeClr>
                </a:solidFill>
                <a:latin typeface="Arial" panose="020B0604020202020204" pitchFamily="34" charset="0"/>
                <a:cs typeface="Arial" panose="020B0604020202020204" pitchFamily="34" charset="0"/>
              </a:rPr>
              <a:t>х</a:t>
            </a:r>
            <a:r>
              <a:rPr lang="ru-RU" sz="2000" dirty="0" smtClean="0">
                <a:solidFill>
                  <a:schemeClr val="bg2">
                    <a:lumMod val="10000"/>
                  </a:schemeClr>
                </a:solidFill>
                <a:latin typeface="Arial" panose="020B0604020202020204" pitchFamily="34" charset="0"/>
                <a:cs typeface="Arial" panose="020B0604020202020204" pitchFamily="34" charset="0"/>
              </a:rPr>
              <a:t>ибриди </a:t>
            </a:r>
            <a:r>
              <a:rPr lang="ru-RU" sz="2000" dirty="0">
                <a:solidFill>
                  <a:schemeClr val="bg2">
                    <a:lumMod val="10000"/>
                  </a:schemeClr>
                </a:solidFill>
                <a:latin typeface="Arial" panose="020B0604020202020204" pitchFamily="34" charset="0"/>
                <a:cs typeface="Arial" panose="020B0604020202020204" pitchFamily="34" charset="0"/>
              </a:rPr>
              <a:t>(конвертибилни хартии од вредност, варанти и сл.)</a:t>
            </a:r>
          </a:p>
          <a:p>
            <a:r>
              <a:rPr lang="ru-RU" sz="2000" dirty="0">
                <a:solidFill>
                  <a:schemeClr val="bg2">
                    <a:lumMod val="10000"/>
                  </a:schemeClr>
                </a:solidFill>
                <a:latin typeface="Arial" panose="020B0604020202020204" pitchFamily="34" charset="0"/>
                <a:cs typeface="Arial" panose="020B0604020202020204" pitchFamily="34" charset="0"/>
              </a:rPr>
              <a:t>д</a:t>
            </a:r>
            <a:r>
              <a:rPr lang="ru-RU" sz="2000" dirty="0" smtClean="0">
                <a:solidFill>
                  <a:schemeClr val="bg2">
                    <a:lumMod val="10000"/>
                  </a:schemeClr>
                </a:solidFill>
                <a:latin typeface="Arial" panose="020B0604020202020204" pitchFamily="34" charset="0"/>
                <a:cs typeface="Arial" panose="020B0604020202020204" pitchFamily="34" charset="0"/>
              </a:rPr>
              <a:t>еривати </a:t>
            </a:r>
            <a:r>
              <a:rPr lang="ru-RU" sz="2000" dirty="0">
                <a:solidFill>
                  <a:schemeClr val="bg2">
                    <a:lumMod val="10000"/>
                  </a:schemeClr>
                </a:solidFill>
                <a:latin typeface="Arial" panose="020B0604020202020204" pitchFamily="34" charset="0"/>
                <a:cs typeface="Arial" panose="020B0604020202020204" pitchFamily="34" charset="0"/>
              </a:rPr>
              <a:t>(опции, </a:t>
            </a:r>
            <a:r>
              <a:rPr lang="ru-RU" sz="2000" dirty="0" smtClean="0">
                <a:solidFill>
                  <a:schemeClr val="bg2">
                    <a:lumMod val="10000"/>
                  </a:schemeClr>
                </a:solidFill>
                <a:latin typeface="Arial" panose="020B0604020202020204" pitchFamily="34" charset="0"/>
                <a:cs typeface="Arial" panose="020B0604020202020204" pitchFamily="34" charset="0"/>
              </a:rPr>
              <a:t>фјучерси и </a:t>
            </a:r>
            <a:r>
              <a:rPr lang="ru-RU" sz="2000" dirty="0">
                <a:solidFill>
                  <a:schemeClr val="bg2">
                    <a:lumMod val="10000"/>
                  </a:schemeClr>
                </a:solidFill>
                <a:latin typeface="Arial" panose="020B0604020202020204" pitchFamily="34" charset="0"/>
                <a:cs typeface="Arial" panose="020B0604020202020204" pitchFamily="34" charset="0"/>
              </a:rPr>
              <a:t>свопови)</a:t>
            </a:r>
          </a:p>
          <a:p>
            <a:endParaRPr lang="mk-MK" dirty="0"/>
          </a:p>
        </p:txBody>
      </p:sp>
    </p:spTree>
    <p:extLst>
      <p:ext uri="{BB962C8B-B14F-4D97-AF65-F5344CB8AC3E}">
        <p14:creationId xmlns:p14="http://schemas.microsoft.com/office/powerpoint/2010/main" val="22085075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26FEF2-8F65-4028-A163-EB47DDBD036B}"/>
              </a:ext>
            </a:extLst>
          </p:cNvPr>
          <p:cNvSpPr>
            <a:spLocks noGrp="1"/>
          </p:cNvSpPr>
          <p:nvPr>
            <p:ph type="title"/>
          </p:nvPr>
        </p:nvSpPr>
        <p:spPr/>
        <p:txBody>
          <a:bodyPr>
            <a:noAutofit/>
          </a:bodyPr>
          <a:lstStyle/>
          <a:p>
            <a:pPr algn="ctr"/>
            <a:r>
              <a:rPr lang="mk-MK" sz="3200" b="1" u="sng" dirty="0">
                <a:solidFill>
                  <a:schemeClr val="accent1">
                    <a:lumMod val="75000"/>
                  </a:schemeClr>
                </a:solidFill>
                <a:latin typeface="Arial" panose="020B0604020202020204" pitchFamily="34" charset="0"/>
                <a:ea typeface="Times New Roman" panose="02020603050405020304" pitchFamily="18" charset="0"/>
              </a:rPr>
              <a:t>Хартиите од вредност како преносливи финансиски инструменти</a:t>
            </a:r>
            <a:r>
              <a:rPr lang="mk-MK" sz="3200" b="1" dirty="0">
                <a:solidFill>
                  <a:schemeClr val="accent1">
                    <a:lumMod val="75000"/>
                  </a:schemeClr>
                </a:solidFill>
                <a:latin typeface="Times New Roman" panose="02020603050405020304" pitchFamily="18" charset="0"/>
                <a:ea typeface="Times New Roman" panose="02020603050405020304" pitchFamily="18" charset="0"/>
              </a:rPr>
              <a:t/>
            </a:r>
            <a:br>
              <a:rPr lang="mk-MK" sz="3200" b="1" dirty="0">
                <a:solidFill>
                  <a:schemeClr val="accent1">
                    <a:lumMod val="75000"/>
                  </a:schemeClr>
                </a:solidFill>
                <a:latin typeface="Times New Roman" panose="02020603050405020304" pitchFamily="18" charset="0"/>
                <a:ea typeface="Times New Roman" panose="02020603050405020304" pitchFamily="18" charset="0"/>
              </a:rPr>
            </a:br>
            <a:endParaRPr lang="mk-MK" sz="3200" b="1" dirty="0">
              <a:solidFill>
                <a:schemeClr val="accent1">
                  <a:lumMod val="75000"/>
                </a:schemeClr>
              </a:solidFill>
            </a:endParaRPr>
          </a:p>
        </p:txBody>
      </p:sp>
      <p:sp>
        <p:nvSpPr>
          <p:cNvPr id="3" name="Content Placeholder 2">
            <a:extLst>
              <a:ext uri="{FF2B5EF4-FFF2-40B4-BE49-F238E27FC236}">
                <a16:creationId xmlns:a16="http://schemas.microsoft.com/office/drawing/2014/main" xmlns="" id="{B5D1AA03-A197-45BC-9B37-800041B510B1}"/>
              </a:ext>
            </a:extLst>
          </p:cNvPr>
          <p:cNvSpPr>
            <a:spLocks noGrp="1"/>
          </p:cNvSpPr>
          <p:nvPr>
            <p:ph idx="1"/>
          </p:nvPr>
        </p:nvSpPr>
        <p:spPr/>
        <p:txBody>
          <a:bodyPr>
            <a:normAutofit fontScale="25000" lnSpcReduction="20000"/>
          </a:bodyPr>
          <a:lstStyle/>
          <a:p>
            <a:r>
              <a:rPr lang="ru-RU" sz="8000" b="1" dirty="0">
                <a:solidFill>
                  <a:schemeClr val="accent1">
                    <a:lumMod val="75000"/>
                  </a:schemeClr>
                </a:solidFill>
                <a:latin typeface="Arial" panose="020B0604020202020204" pitchFamily="34" charset="0"/>
                <a:cs typeface="Arial" panose="020B0604020202020204" pitchFamily="34" charset="0"/>
              </a:rPr>
              <a:t>Примарен пазар - првично издавање на акции, обврзници и други хартии од вредност</a:t>
            </a:r>
            <a:r>
              <a:rPr lang="ru-RU" sz="8000" dirty="0">
                <a:solidFill>
                  <a:schemeClr val="accent1">
                    <a:lumMod val="75000"/>
                  </a:schemeClr>
                </a:solidFill>
                <a:latin typeface="Arial" panose="020B0604020202020204" pitchFamily="34" charset="0"/>
                <a:cs typeface="Arial" panose="020B0604020202020204" pitchFamily="34" charset="0"/>
              </a:rPr>
              <a:t> </a:t>
            </a:r>
          </a:p>
          <a:p>
            <a:pPr lvl="1" algn="just"/>
            <a:r>
              <a:rPr lang="ru-RU" sz="8000" dirty="0">
                <a:solidFill>
                  <a:schemeClr val="bg2">
                    <a:lumMod val="10000"/>
                  </a:schemeClr>
                </a:solidFill>
                <a:latin typeface="Arial" panose="020B0604020202020204" pitchFamily="34" charset="0"/>
                <a:cs typeface="Arial" panose="020B0604020202020204" pitchFamily="34" charset="0"/>
              </a:rPr>
              <a:t>и</a:t>
            </a:r>
            <a:r>
              <a:rPr lang="ru-RU" sz="8000" dirty="0" smtClean="0">
                <a:solidFill>
                  <a:schemeClr val="bg2">
                    <a:lumMod val="10000"/>
                  </a:schemeClr>
                </a:solidFill>
                <a:latin typeface="Arial" panose="020B0604020202020204" pitchFamily="34" charset="0"/>
                <a:cs typeface="Arial" panose="020B0604020202020204" pitchFamily="34" charset="0"/>
              </a:rPr>
              <a:t>здавачите </a:t>
            </a:r>
            <a:r>
              <a:rPr lang="ru-RU" sz="8000" dirty="0">
                <a:solidFill>
                  <a:schemeClr val="bg2">
                    <a:lumMod val="10000"/>
                  </a:schemeClr>
                </a:solidFill>
                <a:latin typeface="Arial" panose="020B0604020202020204" pitchFamily="34" charset="0"/>
                <a:cs typeface="Arial" panose="020B0604020202020204" pitchFamily="34" charset="0"/>
              </a:rPr>
              <a:t>на хартии од вредност на примарниот пазар прибираат средства за финансирање за нивното работење</a:t>
            </a:r>
          </a:p>
          <a:p>
            <a:pPr lvl="1" algn="just"/>
            <a:r>
              <a:rPr lang="ru-RU" sz="8000" dirty="0">
                <a:solidFill>
                  <a:schemeClr val="bg2">
                    <a:lumMod val="10000"/>
                  </a:schemeClr>
                </a:solidFill>
                <a:latin typeface="Arial" panose="020B0604020202020204" pitchFamily="34" charset="0"/>
                <a:cs typeface="Arial" panose="020B0604020202020204" pitchFamily="34" charset="0"/>
              </a:rPr>
              <a:t>инвеститорите купуваат хартии од вредност директно од друштвото кое ги </a:t>
            </a:r>
            <a:r>
              <a:rPr lang="ru-RU" sz="8000" dirty="0" smtClean="0">
                <a:solidFill>
                  <a:schemeClr val="bg2">
                    <a:lumMod val="10000"/>
                  </a:schemeClr>
                </a:solidFill>
                <a:latin typeface="Arial" panose="020B0604020202020204" pitchFamily="34" charset="0"/>
                <a:cs typeface="Arial" panose="020B0604020202020204" pitchFamily="34" charset="0"/>
              </a:rPr>
              <a:t>издава</a:t>
            </a:r>
            <a:endParaRPr lang="ru-RU" sz="8000" dirty="0">
              <a:solidFill>
                <a:schemeClr val="bg2">
                  <a:lumMod val="10000"/>
                </a:schemeClr>
              </a:solidFill>
              <a:latin typeface="Arial" panose="020B0604020202020204" pitchFamily="34" charset="0"/>
              <a:cs typeface="Arial" panose="020B0604020202020204" pitchFamily="34" charset="0"/>
            </a:endParaRPr>
          </a:p>
          <a:p>
            <a:r>
              <a:rPr lang="ru-RU" sz="8000" b="1" dirty="0">
                <a:solidFill>
                  <a:schemeClr val="accent1">
                    <a:lumMod val="75000"/>
                  </a:schemeClr>
                </a:solidFill>
                <a:latin typeface="Arial" panose="020B0604020202020204" pitchFamily="34" charset="0"/>
                <a:cs typeface="Arial" panose="020B0604020202020204" pitchFamily="34" charset="0"/>
              </a:rPr>
              <a:t>Секундарен пазар - тргување со овие инструменти </a:t>
            </a:r>
          </a:p>
          <a:p>
            <a:pPr lvl="1" algn="just"/>
            <a:r>
              <a:rPr lang="ru-RU" sz="8000" dirty="0">
                <a:solidFill>
                  <a:schemeClr val="bg2">
                    <a:lumMod val="10000"/>
                  </a:schemeClr>
                </a:solidFill>
                <a:latin typeface="Arial" panose="020B0604020202020204" pitchFamily="34" charset="0"/>
                <a:cs typeface="Arial" panose="020B0604020202020204" pitchFamily="34" charset="0"/>
              </a:rPr>
              <a:t>в</a:t>
            </a:r>
            <a:r>
              <a:rPr lang="ru-RU" sz="8000" dirty="0" smtClean="0">
                <a:solidFill>
                  <a:schemeClr val="bg2">
                    <a:lumMod val="10000"/>
                  </a:schemeClr>
                </a:solidFill>
                <a:latin typeface="Arial" panose="020B0604020202020204" pitchFamily="34" charset="0"/>
                <a:cs typeface="Arial" panose="020B0604020202020204" pitchFamily="34" charset="0"/>
              </a:rPr>
              <a:t>еќе </a:t>
            </a:r>
            <a:r>
              <a:rPr lang="ru-RU" sz="8000" dirty="0">
                <a:solidFill>
                  <a:schemeClr val="bg2">
                    <a:lumMod val="10000"/>
                  </a:schemeClr>
                </a:solidFill>
                <a:latin typeface="Arial" panose="020B0604020202020204" pitchFamily="34" charset="0"/>
                <a:cs typeface="Arial" panose="020B0604020202020204" pitchFamily="34" charset="0"/>
              </a:rPr>
              <a:t>издадените хартии од вредност се тргуваат на секундарниот </a:t>
            </a:r>
            <a:r>
              <a:rPr lang="ru-RU" sz="8000" dirty="0" smtClean="0">
                <a:solidFill>
                  <a:schemeClr val="bg2">
                    <a:lumMod val="10000"/>
                  </a:schemeClr>
                </a:solidFill>
                <a:latin typeface="Arial" panose="020B0604020202020204" pitchFamily="34" charset="0"/>
                <a:cs typeface="Arial" panose="020B0604020202020204" pitchFamily="34" charset="0"/>
              </a:rPr>
              <a:t>пазар</a:t>
            </a:r>
          </a:p>
          <a:p>
            <a:pPr lvl="1" algn="just"/>
            <a:r>
              <a:rPr lang="ru-RU" sz="8000" dirty="0">
                <a:solidFill>
                  <a:schemeClr val="bg2">
                    <a:lumMod val="10000"/>
                  </a:schemeClr>
                </a:solidFill>
                <a:latin typeface="Arial" panose="020B0604020202020204" pitchFamily="34" charset="0"/>
                <a:cs typeface="Arial" panose="020B0604020202020204" pitchFamily="34" charset="0"/>
              </a:rPr>
              <a:t>н</a:t>
            </a:r>
            <a:r>
              <a:rPr lang="ru-RU" sz="8000" dirty="0" smtClean="0">
                <a:solidFill>
                  <a:schemeClr val="bg2">
                    <a:lumMod val="10000"/>
                  </a:schemeClr>
                </a:solidFill>
                <a:latin typeface="Arial" panose="020B0604020202020204" pitchFamily="34" charset="0"/>
                <a:cs typeface="Arial" panose="020B0604020202020204" pitchFamily="34" charset="0"/>
              </a:rPr>
              <a:t>а </a:t>
            </a:r>
            <a:r>
              <a:rPr lang="ru-RU" sz="8000" dirty="0">
                <a:solidFill>
                  <a:schemeClr val="bg2">
                    <a:lumMod val="10000"/>
                  </a:schemeClr>
                </a:solidFill>
                <a:latin typeface="Arial" panose="020B0604020202020204" pitchFamily="34" charset="0"/>
                <a:cs typeface="Arial" panose="020B0604020202020204" pitchFamily="34" charset="0"/>
              </a:rPr>
              <a:t>секундарниот пазар издавачите не прибираат пари, се случува само преносот на </a:t>
            </a:r>
            <a:r>
              <a:rPr lang="ru-RU" sz="8000" dirty="0" smtClean="0">
                <a:solidFill>
                  <a:schemeClr val="bg2">
                    <a:lumMod val="10000"/>
                  </a:schemeClr>
                </a:solidFill>
                <a:latin typeface="Arial" panose="020B0604020202020204" pitchFamily="34" charset="0"/>
                <a:cs typeface="Arial" panose="020B0604020202020204" pitchFamily="34" charset="0"/>
              </a:rPr>
              <a:t>сопственоста</a:t>
            </a:r>
            <a:endParaRPr lang="ru-RU" sz="8000" dirty="0">
              <a:solidFill>
                <a:schemeClr val="bg2">
                  <a:lumMod val="10000"/>
                </a:schemeClr>
              </a:solidFill>
              <a:latin typeface="Arial" panose="020B0604020202020204" pitchFamily="34" charset="0"/>
              <a:cs typeface="Arial" panose="020B0604020202020204" pitchFamily="34" charset="0"/>
            </a:endParaRPr>
          </a:p>
          <a:p>
            <a:pPr lvl="1" algn="just"/>
            <a:r>
              <a:rPr lang="ru-RU" sz="8000" dirty="0" smtClean="0">
                <a:solidFill>
                  <a:schemeClr val="bg2">
                    <a:lumMod val="10000"/>
                  </a:schemeClr>
                </a:solidFill>
                <a:latin typeface="Arial" panose="020B0604020202020204" pitchFamily="34" charset="0"/>
                <a:cs typeface="Arial" panose="020B0604020202020204" pitchFamily="34" charset="0"/>
              </a:rPr>
              <a:t>друштвото </a:t>
            </a:r>
            <a:r>
              <a:rPr lang="ru-RU" sz="8000" dirty="0">
                <a:solidFill>
                  <a:schemeClr val="bg2">
                    <a:lumMod val="10000"/>
                  </a:schemeClr>
                </a:solidFill>
                <a:latin typeface="Arial" panose="020B0604020202020204" pitchFamily="34" charset="0"/>
                <a:cs typeface="Arial" panose="020B0604020202020204" pitchFamily="34" charset="0"/>
              </a:rPr>
              <a:t>издавач на хартиите од вредност обично не учествува во трансакцијата</a:t>
            </a:r>
          </a:p>
          <a:p>
            <a:endParaRPr lang="mk-MK" dirty="0"/>
          </a:p>
        </p:txBody>
      </p:sp>
    </p:spTree>
    <p:extLst>
      <p:ext uri="{BB962C8B-B14F-4D97-AF65-F5344CB8AC3E}">
        <p14:creationId xmlns:p14="http://schemas.microsoft.com/office/powerpoint/2010/main" val="3532795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26FEF2-8F65-4028-A163-EB47DDBD036B}"/>
              </a:ext>
            </a:extLst>
          </p:cNvPr>
          <p:cNvSpPr>
            <a:spLocks noGrp="1"/>
          </p:cNvSpPr>
          <p:nvPr>
            <p:ph type="title"/>
          </p:nvPr>
        </p:nvSpPr>
        <p:spPr/>
        <p:txBody>
          <a:bodyPr>
            <a:normAutofit/>
          </a:bodyPr>
          <a:lstStyle/>
          <a:p>
            <a:pPr algn="ctr"/>
            <a:r>
              <a:rPr lang="mk-MK" sz="3200" b="1" u="sng" dirty="0">
                <a:solidFill>
                  <a:schemeClr val="accent1">
                    <a:lumMod val="75000"/>
                  </a:schemeClr>
                </a:solidFill>
                <a:latin typeface="Arial" panose="020B0604020202020204" pitchFamily="34" charset="0"/>
                <a:ea typeface="Calibri" panose="020F0502020204030204" pitchFamily="34" charset="0"/>
              </a:rPr>
              <a:t>Главни играчи на пазарот на хартии од вредност се:</a:t>
            </a:r>
            <a:endParaRPr lang="mk-MK" sz="3200" b="1" u="sng" dirty="0">
              <a:solidFill>
                <a:schemeClr val="accent1">
                  <a:lumMod val="75000"/>
                </a:schemeClr>
              </a:solidFill>
            </a:endParaRPr>
          </a:p>
        </p:txBody>
      </p:sp>
      <p:sp>
        <p:nvSpPr>
          <p:cNvPr id="3" name="Content Placeholder 2">
            <a:extLst>
              <a:ext uri="{FF2B5EF4-FFF2-40B4-BE49-F238E27FC236}">
                <a16:creationId xmlns:a16="http://schemas.microsoft.com/office/drawing/2014/main" xmlns="" id="{B5D1AA03-A197-45BC-9B37-800041B510B1}"/>
              </a:ext>
            </a:extLst>
          </p:cNvPr>
          <p:cNvSpPr>
            <a:spLocks noGrp="1"/>
          </p:cNvSpPr>
          <p:nvPr>
            <p:ph idx="1"/>
          </p:nvPr>
        </p:nvSpPr>
        <p:spPr>
          <a:xfrm>
            <a:off x="677334" y="1789653"/>
            <a:ext cx="8596668" cy="3880773"/>
          </a:xfrm>
        </p:spPr>
        <p:txBody>
          <a:bodyPr>
            <a:normAutofit fontScale="25000" lnSpcReduction="20000"/>
          </a:bodyPr>
          <a:lstStyle/>
          <a:p>
            <a:pPr algn="just"/>
            <a:r>
              <a:rPr lang="mk-MK" sz="8000" b="1"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rPr>
              <a:t>и</a:t>
            </a:r>
            <a:r>
              <a:rPr lang="mk-MK" sz="8000" b="1" dirty="0" smtClean="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rPr>
              <a:t>здавачи</a:t>
            </a:r>
            <a:endParaRPr lang="en-US" sz="8000" b="1"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lvl="1" algn="just"/>
            <a:r>
              <a:rPr lang="mk-MK" sz="8000" dirty="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влади, владини агенции, наднационални организации, банки и </a:t>
            </a:r>
            <a:r>
              <a:rPr lang="mk-MK" sz="8000" dirty="0" smtClean="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компании кои можат </a:t>
            </a:r>
            <a:r>
              <a:rPr lang="mk-MK" sz="8000" dirty="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да издаваат сопственички и должнички инструменти (акции и обврзници), додека владите, агенциите и организациите можат да издаваат само должнички хартии од вредност (обврзници</a:t>
            </a:r>
            <a:r>
              <a:rPr lang="mk-MK" sz="8000" dirty="0" smtClean="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a:t>
            </a:r>
            <a:endParaRPr lang="en-US" sz="8000" dirty="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endParaRPr>
          </a:p>
          <a:p>
            <a:pPr algn="just"/>
            <a:r>
              <a:rPr lang="mk-MK" sz="8000" b="1"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rPr>
              <a:t>инвеститори </a:t>
            </a:r>
            <a:endParaRPr lang="en-US" sz="8000" b="1"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lvl="1" algn="just"/>
            <a:r>
              <a:rPr lang="mk-MK" sz="8000" dirty="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друштвата за управување со </a:t>
            </a:r>
            <a:r>
              <a:rPr lang="mk-MK" sz="8000" dirty="0" smtClean="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инвестициските фондови, </a:t>
            </a:r>
            <a:r>
              <a:rPr lang="mk-MK" sz="8000" dirty="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пензиските фондови, осигурителните компании, банките, компаниите и поединците како приватни инвеститори</a:t>
            </a:r>
            <a:endParaRPr lang="en-US" sz="8000" dirty="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endParaRPr>
          </a:p>
          <a:p>
            <a:pPr algn="just"/>
            <a:r>
              <a:rPr lang="mk-MK" sz="8000" b="1"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rPr>
              <a:t>посредници</a:t>
            </a:r>
            <a:endParaRPr lang="en-US" sz="8000" b="1"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lvl="1" algn="just"/>
            <a:r>
              <a:rPr lang="mk-MK" sz="8000" dirty="0">
                <a:solidFill>
                  <a:schemeClr val="bg2">
                    <a:lumMod val="10000"/>
                  </a:schemeClr>
                </a:solidFill>
                <a:latin typeface="Arial" panose="020B0604020202020204" pitchFamily="34" charset="0"/>
                <a:ea typeface="Times New Roman" panose="02020603050405020304" pitchFamily="18" charset="0"/>
                <a:cs typeface="Arial" panose="020B0604020202020204" pitchFamily="34" charset="0"/>
              </a:rPr>
              <a:t>оние што помагаат во издавањето хартии од вредност (инвестициски банки), оние кои помагаат во тргувањето (брокери, дилери и маркет </a:t>
            </a:r>
            <a:r>
              <a:rPr lang="mk-MK" sz="8000" dirty="0" err="1">
                <a:solidFill>
                  <a:schemeClr val="bg2">
                    <a:lumMod val="10000"/>
                  </a:schemeClr>
                </a:solidFill>
                <a:latin typeface="Arial" panose="020B0604020202020204" pitchFamily="34" charset="0"/>
                <a:ea typeface="Times New Roman" panose="02020603050405020304" pitchFamily="18" charset="0"/>
                <a:cs typeface="Arial" panose="020B0604020202020204" pitchFamily="34" charset="0"/>
              </a:rPr>
              <a:t>мејкери</a:t>
            </a:r>
            <a:r>
              <a:rPr lang="mk-MK" sz="8000" dirty="0">
                <a:solidFill>
                  <a:schemeClr val="bg2">
                    <a:lumMod val="10000"/>
                  </a:schemeClr>
                </a:solidFill>
                <a:latin typeface="Arial" panose="020B0604020202020204" pitchFamily="34" charset="0"/>
                <a:ea typeface="Times New Roman" panose="02020603050405020304" pitchFamily="18" charset="0"/>
                <a:cs typeface="Arial" panose="020B0604020202020204" pitchFamily="34" charset="0"/>
              </a:rPr>
              <a:t>), како и оние кои помагаат при порамнување (клириншки куќи, централни </a:t>
            </a:r>
            <a:r>
              <a:rPr lang="mk-MK" sz="8000" dirty="0" err="1">
                <a:solidFill>
                  <a:schemeClr val="bg2">
                    <a:lumMod val="10000"/>
                  </a:schemeClr>
                </a:solidFill>
                <a:latin typeface="Arial" panose="020B0604020202020204" pitchFamily="34" charset="0"/>
                <a:ea typeface="Times New Roman" panose="02020603050405020304" pitchFamily="18" charset="0"/>
                <a:cs typeface="Arial" panose="020B0604020202020204" pitchFamily="34" charset="0"/>
              </a:rPr>
              <a:t>депозитари</a:t>
            </a:r>
            <a:r>
              <a:rPr lang="mk-MK" sz="8000" dirty="0">
                <a:solidFill>
                  <a:schemeClr val="bg2">
                    <a:lumMod val="10000"/>
                  </a:schemeClr>
                </a:solidFill>
                <a:latin typeface="Arial" panose="020B0604020202020204" pitchFamily="34" charset="0"/>
                <a:ea typeface="Times New Roman" panose="02020603050405020304" pitchFamily="18" charset="0"/>
                <a:cs typeface="Arial" panose="020B0604020202020204" pitchFamily="34" charset="0"/>
              </a:rPr>
              <a:t>)</a:t>
            </a:r>
          </a:p>
          <a:p>
            <a:endParaRPr lang="mk-MK" dirty="0"/>
          </a:p>
        </p:txBody>
      </p:sp>
    </p:spTree>
    <p:extLst>
      <p:ext uri="{BB962C8B-B14F-4D97-AF65-F5344CB8AC3E}">
        <p14:creationId xmlns:p14="http://schemas.microsoft.com/office/powerpoint/2010/main" val="2594418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26FEF2-8F65-4028-A163-EB47DDBD036B}"/>
              </a:ext>
            </a:extLst>
          </p:cNvPr>
          <p:cNvSpPr>
            <a:spLocks noGrp="1"/>
          </p:cNvSpPr>
          <p:nvPr>
            <p:ph type="title"/>
          </p:nvPr>
        </p:nvSpPr>
        <p:spPr/>
        <p:txBody>
          <a:bodyPr>
            <a:noAutofit/>
          </a:bodyPr>
          <a:lstStyle/>
          <a:p>
            <a:pPr algn="ctr"/>
            <a:r>
              <a:rPr lang="mk-MK" sz="3200" b="1" u="sng" dirty="0">
                <a:solidFill>
                  <a:schemeClr val="accent1">
                    <a:lumMod val="75000"/>
                  </a:schemeClr>
                </a:solidFill>
                <a:latin typeface="Arial" panose="020B0604020202020204" pitchFamily="34" charset="0"/>
                <a:ea typeface="Times New Roman" panose="02020603050405020304" pitchFamily="18" charset="0"/>
                <a:cs typeface="Arial" panose="020B0604020202020204" pitchFamily="34" charset="0"/>
              </a:rPr>
              <a:t>Извори на финансии</a:t>
            </a:r>
            <a:r>
              <a:rPr lang="mk-MK" sz="3200" b="1" dirty="0">
                <a:solidFill>
                  <a:schemeClr val="bg2">
                    <a:lumMod val="10000"/>
                  </a:schemeClr>
                </a:solidFill>
                <a:latin typeface="Arial" panose="020B0604020202020204" pitchFamily="34" charset="0"/>
                <a:ea typeface="Times New Roman" panose="02020603050405020304" pitchFamily="18" charset="0"/>
                <a:cs typeface="Arial" panose="020B0604020202020204" pitchFamily="34" charset="0"/>
              </a:rPr>
              <a:t/>
            </a:r>
            <a:br>
              <a:rPr lang="mk-MK" sz="3200" b="1" dirty="0">
                <a:solidFill>
                  <a:schemeClr val="bg2">
                    <a:lumMod val="10000"/>
                  </a:schemeClr>
                </a:solidFill>
                <a:latin typeface="Arial" panose="020B0604020202020204" pitchFamily="34" charset="0"/>
                <a:ea typeface="Times New Roman" panose="02020603050405020304" pitchFamily="18" charset="0"/>
                <a:cs typeface="Arial" panose="020B0604020202020204" pitchFamily="34" charset="0"/>
              </a:rPr>
            </a:br>
            <a:endParaRPr lang="mk-MK" sz="3200" b="1" dirty="0">
              <a:solidFill>
                <a:schemeClr val="bg2">
                  <a:lumMod val="10000"/>
                </a:schemeClr>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B5D1AA03-A197-45BC-9B37-800041B510B1}"/>
              </a:ext>
            </a:extLst>
          </p:cNvPr>
          <p:cNvSpPr>
            <a:spLocks noGrp="1"/>
          </p:cNvSpPr>
          <p:nvPr>
            <p:ph idx="1"/>
          </p:nvPr>
        </p:nvSpPr>
        <p:spPr>
          <a:xfrm>
            <a:off x="418542" y="1992959"/>
            <a:ext cx="8596668" cy="4949541"/>
          </a:xfrm>
        </p:spPr>
        <p:txBody>
          <a:bodyPr/>
          <a:lstStyle/>
          <a:p>
            <a:pPr algn="just"/>
            <a:r>
              <a:rPr lang="mk-MK" sz="2000" dirty="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п</a:t>
            </a:r>
            <a:r>
              <a:rPr lang="mk-MK" sz="2000" dirty="0" smtClean="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роектите</a:t>
            </a:r>
            <a:r>
              <a:rPr lang="en-US" sz="2000" dirty="0" smtClean="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 </a:t>
            </a:r>
            <a:r>
              <a:rPr lang="mk-MK" sz="2000" dirty="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може да се финансираат од сопствени извори на средства, преку задолжување во банка или на пазарот на капитал со издавање на хартии од </a:t>
            </a:r>
            <a:r>
              <a:rPr lang="mk-MK" sz="2000" dirty="0" smtClean="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вредност </a:t>
            </a:r>
            <a:endParaRPr lang="mk-MK" sz="2000" dirty="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endParaRPr>
          </a:p>
          <a:p>
            <a:pPr algn="just"/>
            <a:r>
              <a:rPr lang="mk-MK" sz="2000" dirty="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в</a:t>
            </a:r>
            <a:r>
              <a:rPr lang="mk-MK" sz="2000" dirty="0" smtClean="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ладите </a:t>
            </a:r>
            <a:r>
              <a:rPr lang="mk-MK" sz="2000" dirty="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не можат да издаваат </a:t>
            </a:r>
            <a:r>
              <a:rPr lang="mk-MK" sz="2000" dirty="0" smtClean="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акции </a:t>
            </a:r>
            <a:r>
              <a:rPr lang="mk-MK" sz="2000" dirty="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па затоа обично се позајмува со издавање на </a:t>
            </a:r>
            <a:r>
              <a:rPr lang="mk-MK" sz="2000" dirty="0" smtClean="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обврзници </a:t>
            </a:r>
            <a:endParaRPr lang="mk-MK" sz="2000" dirty="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endParaRPr>
          </a:p>
          <a:p>
            <a:pPr algn="just"/>
            <a:r>
              <a:rPr lang="ru-RU" sz="2000" dirty="0">
                <a:solidFill>
                  <a:schemeClr val="bg2">
                    <a:lumMod val="10000"/>
                  </a:schemeClr>
                </a:solidFill>
                <a:latin typeface="Arial" panose="020B0604020202020204" pitchFamily="34" charset="0"/>
                <a:cs typeface="Arial" panose="020B0604020202020204" pitchFamily="34" charset="0"/>
              </a:rPr>
              <a:t>к</a:t>
            </a:r>
            <a:r>
              <a:rPr lang="ru-RU" sz="2000" dirty="0" smtClean="0">
                <a:solidFill>
                  <a:schemeClr val="bg2">
                    <a:lumMod val="10000"/>
                  </a:schemeClr>
                </a:solidFill>
                <a:latin typeface="Arial" panose="020B0604020202020204" pitchFamily="34" charset="0"/>
                <a:cs typeface="Arial" panose="020B0604020202020204" pitchFamily="34" charset="0"/>
              </a:rPr>
              <a:t>омпаниите </a:t>
            </a:r>
            <a:r>
              <a:rPr lang="ru-RU" sz="2000" dirty="0">
                <a:solidFill>
                  <a:schemeClr val="bg2">
                    <a:lumMod val="10000"/>
                  </a:schemeClr>
                </a:solidFill>
                <a:latin typeface="Arial" panose="020B0604020202020204" pitchFamily="34" charset="0"/>
                <a:cs typeface="Arial" panose="020B0604020202020204" pitchFamily="34" charset="0"/>
              </a:rPr>
              <a:t>добиваат дополнителни средства на два </a:t>
            </a:r>
            <a:r>
              <a:rPr lang="ru-RU" sz="2000" dirty="0" smtClean="0">
                <a:solidFill>
                  <a:schemeClr val="bg2">
                    <a:lumMod val="10000"/>
                  </a:schemeClr>
                </a:solidFill>
                <a:latin typeface="Arial" panose="020B0604020202020204" pitchFamily="34" charset="0"/>
                <a:cs typeface="Arial" panose="020B0604020202020204" pitchFamily="34" charset="0"/>
              </a:rPr>
              <a:t>начини: со </a:t>
            </a:r>
            <a:r>
              <a:rPr lang="ru-RU" sz="2000" dirty="0">
                <a:solidFill>
                  <a:schemeClr val="bg2">
                    <a:lumMod val="10000"/>
                  </a:schemeClr>
                </a:solidFill>
                <a:latin typeface="Arial" panose="020B0604020202020204" pitchFamily="34" charset="0"/>
                <a:cs typeface="Arial" panose="020B0604020202020204" pitchFamily="34" charset="0"/>
              </a:rPr>
              <a:t>издавање акции </a:t>
            </a:r>
            <a:r>
              <a:rPr lang="ru-RU" sz="2000" dirty="0" smtClean="0">
                <a:solidFill>
                  <a:schemeClr val="bg2">
                    <a:lumMod val="10000"/>
                  </a:schemeClr>
                </a:solidFill>
                <a:latin typeface="Arial" panose="020B0604020202020204" pitchFamily="34" charset="0"/>
                <a:cs typeface="Arial" panose="020B0604020202020204" pitchFamily="34" charset="0"/>
              </a:rPr>
              <a:t>или  со задолжување</a:t>
            </a:r>
            <a:endParaRPr lang="ru-RU" sz="2000" dirty="0">
              <a:solidFill>
                <a:schemeClr val="bg2">
                  <a:lumMod val="10000"/>
                </a:schemeClr>
              </a:solidFill>
              <a:latin typeface="Arial" panose="020B0604020202020204" pitchFamily="34" charset="0"/>
              <a:cs typeface="Arial" panose="020B0604020202020204" pitchFamily="34" charset="0"/>
            </a:endParaRPr>
          </a:p>
          <a:p>
            <a:endParaRPr lang="mk-MK" dirty="0"/>
          </a:p>
        </p:txBody>
      </p:sp>
    </p:spTree>
    <p:extLst>
      <p:ext uri="{BB962C8B-B14F-4D97-AF65-F5344CB8AC3E}">
        <p14:creationId xmlns:p14="http://schemas.microsoft.com/office/powerpoint/2010/main" val="3460201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26FEF2-8F65-4028-A163-EB47DDBD036B}"/>
              </a:ext>
            </a:extLst>
          </p:cNvPr>
          <p:cNvSpPr>
            <a:spLocks noGrp="1"/>
          </p:cNvSpPr>
          <p:nvPr>
            <p:ph type="title"/>
          </p:nvPr>
        </p:nvSpPr>
        <p:spPr/>
        <p:txBody>
          <a:bodyPr>
            <a:normAutofit/>
          </a:bodyPr>
          <a:lstStyle/>
          <a:p>
            <a:pPr algn="ctr"/>
            <a:r>
              <a:rPr lang="mk-MK" sz="3200" b="1" u="sng" dirty="0">
                <a:solidFill>
                  <a:schemeClr val="accent1">
                    <a:lumMod val="75000"/>
                  </a:schemeClr>
                </a:solidFill>
                <a:latin typeface="Arial" panose="020B0604020202020204" pitchFamily="34" charset="0"/>
                <a:ea typeface="Times New Roman" panose="02020603050405020304" pitchFamily="18" charset="0"/>
              </a:rPr>
              <a:t>Акции</a:t>
            </a:r>
            <a:endParaRPr lang="mk-MK" sz="3200" b="1" u="sng" dirty="0">
              <a:solidFill>
                <a:schemeClr val="accent1">
                  <a:lumMod val="75000"/>
                </a:schemeClr>
              </a:solidFill>
            </a:endParaRPr>
          </a:p>
        </p:txBody>
      </p:sp>
      <p:sp>
        <p:nvSpPr>
          <p:cNvPr id="3" name="Content Placeholder 2">
            <a:extLst>
              <a:ext uri="{FF2B5EF4-FFF2-40B4-BE49-F238E27FC236}">
                <a16:creationId xmlns:a16="http://schemas.microsoft.com/office/drawing/2014/main" xmlns="" id="{B5D1AA03-A197-45BC-9B37-800041B510B1}"/>
              </a:ext>
            </a:extLst>
          </p:cNvPr>
          <p:cNvSpPr>
            <a:spLocks noGrp="1"/>
          </p:cNvSpPr>
          <p:nvPr>
            <p:ph idx="1"/>
          </p:nvPr>
        </p:nvSpPr>
        <p:spPr>
          <a:xfrm>
            <a:off x="677334" y="1719619"/>
            <a:ext cx="8596668" cy="4321744"/>
          </a:xfrm>
        </p:spPr>
        <p:txBody>
          <a:bodyPr>
            <a:normAutofit/>
          </a:bodyPr>
          <a:lstStyle/>
          <a:p>
            <a:pPr algn="just"/>
            <a:r>
              <a:rPr lang="mk-MK" sz="2000" dirty="0">
                <a:solidFill>
                  <a:schemeClr val="bg2">
                    <a:lumMod val="10000"/>
                  </a:schemeClr>
                </a:solidFill>
                <a:latin typeface="Arial" panose="020B0604020202020204" pitchFamily="34" charset="0"/>
                <a:ea typeface="Calibri" panose="020F0502020204030204" pitchFamily="34" charset="0"/>
              </a:rPr>
              <a:t>а</a:t>
            </a:r>
            <a:r>
              <a:rPr lang="mk-MK" sz="2000" dirty="0" smtClean="0">
                <a:solidFill>
                  <a:schemeClr val="bg2">
                    <a:lumMod val="10000"/>
                  </a:schemeClr>
                </a:solidFill>
                <a:latin typeface="Arial" panose="020B0604020202020204" pitchFamily="34" charset="0"/>
                <a:ea typeface="Calibri" panose="020F0502020204030204" pitchFamily="34" charset="0"/>
              </a:rPr>
              <a:t>кцијата </a:t>
            </a:r>
            <a:r>
              <a:rPr lang="mk-MK" sz="2000" dirty="0">
                <a:solidFill>
                  <a:schemeClr val="bg2">
                    <a:lumMod val="10000"/>
                  </a:schemeClr>
                </a:solidFill>
                <a:latin typeface="Arial" panose="020B0604020202020204" pitchFamily="34" charset="0"/>
                <a:ea typeface="Calibri" panose="020F0502020204030204" pitchFamily="34" charset="0"/>
              </a:rPr>
              <a:t>(англиски: share, stock) е сопственичка хартија од вредност, која претставува неделив и идеален дел од основната главнина на акционерското друштво или командитно друштво со </a:t>
            </a:r>
            <a:r>
              <a:rPr lang="mk-MK" sz="2000" dirty="0" smtClean="0">
                <a:solidFill>
                  <a:schemeClr val="bg2">
                    <a:lumMod val="10000"/>
                  </a:schemeClr>
                </a:solidFill>
                <a:latin typeface="Arial" panose="020B0604020202020204" pitchFamily="34" charset="0"/>
                <a:ea typeface="Calibri" panose="020F0502020204030204" pitchFamily="34" charset="0"/>
              </a:rPr>
              <a:t>акции</a:t>
            </a:r>
            <a:endParaRPr lang="mk-MK" sz="2000" dirty="0">
              <a:solidFill>
                <a:schemeClr val="bg2">
                  <a:lumMod val="10000"/>
                </a:schemeClr>
              </a:solidFill>
              <a:latin typeface="Arial" panose="020B0604020202020204" pitchFamily="34" charset="0"/>
              <a:ea typeface="Calibri" panose="020F0502020204030204" pitchFamily="34" charset="0"/>
            </a:endParaRPr>
          </a:p>
          <a:p>
            <a:pPr algn="just"/>
            <a:r>
              <a:rPr lang="mk-MK" sz="2000" dirty="0">
                <a:solidFill>
                  <a:schemeClr val="bg2">
                    <a:lumMod val="10000"/>
                  </a:schemeClr>
                </a:solidFill>
                <a:latin typeface="Arial" panose="020B0604020202020204" pitchFamily="34" charset="0"/>
                <a:ea typeface="Calibri" panose="020F0502020204030204" pitchFamily="34" charset="0"/>
              </a:rPr>
              <a:t>д</a:t>
            </a:r>
            <a:r>
              <a:rPr lang="mk-MK" sz="2000" dirty="0" smtClean="0">
                <a:solidFill>
                  <a:schemeClr val="bg2">
                    <a:lumMod val="10000"/>
                  </a:schemeClr>
                </a:solidFill>
                <a:latin typeface="Arial" panose="020B0604020202020204" pitchFamily="34" charset="0"/>
                <a:ea typeface="Calibri" panose="020F0502020204030204" pitchFamily="34" charset="0"/>
              </a:rPr>
              <a:t>руштвото </a:t>
            </a:r>
            <a:r>
              <a:rPr lang="mk-MK" sz="2000" dirty="0">
                <a:solidFill>
                  <a:schemeClr val="bg2">
                    <a:lumMod val="10000"/>
                  </a:schemeClr>
                </a:solidFill>
                <a:latin typeface="Arial" panose="020B0604020202020204" pitchFamily="34" charset="0"/>
                <a:ea typeface="Calibri" panose="020F0502020204030204" pitchFamily="34" charset="0"/>
              </a:rPr>
              <a:t>што се создава врз основа на издадените акции се нарекува акционерско друштво (компанија</a:t>
            </a:r>
            <a:r>
              <a:rPr lang="mk-MK" sz="2000" dirty="0" smtClean="0">
                <a:solidFill>
                  <a:schemeClr val="bg2">
                    <a:lumMod val="10000"/>
                  </a:schemeClr>
                </a:solidFill>
                <a:latin typeface="Arial" panose="020B0604020202020204" pitchFamily="34" charset="0"/>
                <a:ea typeface="Calibri" panose="020F0502020204030204" pitchFamily="34" charset="0"/>
              </a:rPr>
              <a:t>) </a:t>
            </a:r>
            <a:endParaRPr lang="mk-MK" sz="2000" dirty="0">
              <a:solidFill>
                <a:schemeClr val="bg2">
                  <a:lumMod val="10000"/>
                </a:schemeClr>
              </a:solidFill>
              <a:latin typeface="Arial" panose="020B0604020202020204" pitchFamily="34" charset="0"/>
              <a:ea typeface="Calibri" panose="020F0502020204030204" pitchFamily="34" charset="0"/>
            </a:endParaRPr>
          </a:p>
          <a:p>
            <a:pPr algn="just"/>
            <a:r>
              <a:rPr lang="mk-MK" sz="2000" dirty="0">
                <a:solidFill>
                  <a:schemeClr val="bg2">
                    <a:lumMod val="10000"/>
                  </a:schemeClr>
                </a:solidFill>
                <a:latin typeface="Arial" panose="020B0604020202020204" pitchFamily="34" charset="0"/>
                <a:ea typeface="Calibri" panose="020F0502020204030204" pitchFamily="34" charset="0"/>
              </a:rPr>
              <a:t>к</a:t>
            </a:r>
            <a:r>
              <a:rPr lang="mk-MK" sz="2000" dirty="0" smtClean="0">
                <a:solidFill>
                  <a:schemeClr val="bg2">
                    <a:lumMod val="10000"/>
                  </a:schemeClr>
                </a:solidFill>
                <a:latin typeface="Arial" panose="020B0604020202020204" pitchFamily="34" charset="0"/>
                <a:ea typeface="Calibri" panose="020F0502020204030204" pitchFamily="34" charset="0"/>
              </a:rPr>
              <a:t>ога </a:t>
            </a:r>
            <a:r>
              <a:rPr lang="mk-MK" sz="2000" dirty="0">
                <a:solidFill>
                  <a:schemeClr val="bg2">
                    <a:lumMod val="10000"/>
                  </a:schemeClr>
                </a:solidFill>
                <a:latin typeface="Arial" panose="020B0604020202020204" pitchFamily="34" charset="0"/>
                <a:ea typeface="Calibri" panose="020F0502020204030204" pitchFamily="34" charset="0"/>
              </a:rPr>
              <a:t>ќе купите акции од некоја компанија, станувате </a:t>
            </a:r>
            <a:r>
              <a:rPr lang="mk-MK" sz="2000" dirty="0" smtClean="0">
                <a:solidFill>
                  <a:schemeClr val="bg2">
                    <a:lumMod val="10000"/>
                  </a:schemeClr>
                </a:solidFill>
                <a:latin typeface="Arial" panose="020B0604020202020204" pitchFamily="34" charset="0"/>
                <a:ea typeface="Calibri" panose="020F0502020204030204" pitchFamily="34" charset="0"/>
              </a:rPr>
              <a:t>акционер </a:t>
            </a:r>
            <a:endParaRPr lang="mk-MK" sz="2000" dirty="0">
              <a:solidFill>
                <a:schemeClr val="bg2">
                  <a:lumMod val="10000"/>
                </a:schemeClr>
              </a:solidFill>
            </a:endParaRPr>
          </a:p>
        </p:txBody>
      </p:sp>
    </p:spTree>
    <p:extLst>
      <p:ext uri="{BB962C8B-B14F-4D97-AF65-F5344CB8AC3E}">
        <p14:creationId xmlns:p14="http://schemas.microsoft.com/office/powerpoint/2010/main" val="4201748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26FEF2-8F65-4028-A163-EB47DDBD036B}"/>
              </a:ext>
            </a:extLst>
          </p:cNvPr>
          <p:cNvSpPr>
            <a:spLocks noGrp="1"/>
          </p:cNvSpPr>
          <p:nvPr>
            <p:ph type="title"/>
          </p:nvPr>
        </p:nvSpPr>
        <p:spPr>
          <a:xfrm>
            <a:off x="568152" y="573206"/>
            <a:ext cx="8596668" cy="1103952"/>
          </a:xfrm>
        </p:spPr>
        <p:txBody>
          <a:bodyPr>
            <a:normAutofit/>
          </a:bodyPr>
          <a:lstStyle/>
          <a:p>
            <a:pPr algn="ctr"/>
            <a:r>
              <a:rPr lang="mk-MK" sz="3200" b="1" u="sng" dirty="0">
                <a:solidFill>
                  <a:schemeClr val="accent1">
                    <a:lumMod val="75000"/>
                  </a:schemeClr>
                </a:solidFill>
                <a:latin typeface="Arial" panose="020B0604020202020204" pitchFamily="34" charset="0"/>
                <a:ea typeface="Times New Roman" panose="02020603050405020304" pitchFamily="18" charset="0"/>
              </a:rPr>
              <a:t>Права на сопствениците на акциите</a:t>
            </a:r>
            <a:endParaRPr lang="mk-MK" sz="3200" b="1" u="sng" dirty="0">
              <a:solidFill>
                <a:schemeClr val="accent1">
                  <a:lumMod val="75000"/>
                </a:schemeClr>
              </a:solidFill>
            </a:endParaRPr>
          </a:p>
        </p:txBody>
      </p:sp>
      <p:sp>
        <p:nvSpPr>
          <p:cNvPr id="3" name="Content Placeholder 2">
            <a:extLst>
              <a:ext uri="{FF2B5EF4-FFF2-40B4-BE49-F238E27FC236}">
                <a16:creationId xmlns:a16="http://schemas.microsoft.com/office/drawing/2014/main" xmlns="" id="{B5D1AA03-A197-45BC-9B37-800041B510B1}"/>
              </a:ext>
            </a:extLst>
          </p:cNvPr>
          <p:cNvSpPr>
            <a:spLocks noGrp="1"/>
          </p:cNvSpPr>
          <p:nvPr>
            <p:ph idx="1"/>
          </p:nvPr>
        </p:nvSpPr>
        <p:spPr>
          <a:xfrm>
            <a:off x="838200" y="1501254"/>
            <a:ext cx="8933597" cy="4339988"/>
          </a:xfrm>
        </p:spPr>
        <p:txBody>
          <a:bodyPr>
            <a:normAutofit fontScale="92500" lnSpcReduction="10000"/>
          </a:bodyPr>
          <a:lstStyle/>
          <a:p>
            <a:pPr algn="just">
              <a:lnSpc>
                <a:spcPct val="150000"/>
              </a:lnSpc>
            </a:pPr>
            <a:r>
              <a:rPr lang="mk-MK" sz="2200" b="1" dirty="0">
                <a:solidFill>
                  <a:schemeClr val="accent1">
                    <a:lumMod val="75000"/>
                  </a:schemeClr>
                </a:solidFill>
                <a:latin typeface="Arial" panose="020B0604020202020204" pitchFamily="34" charset="0"/>
                <a:ea typeface="Times New Roman" panose="02020603050405020304" pitchFamily="18" charset="0"/>
                <a:cs typeface="Arial" panose="020B0604020202020204" pitchFamily="34" charset="0"/>
              </a:rPr>
              <a:t>Основни</a:t>
            </a:r>
            <a:r>
              <a:rPr lang="mk-MK" sz="2200" b="1" dirty="0">
                <a:solidFill>
                  <a:schemeClr val="bg2">
                    <a:lumMod val="10000"/>
                  </a:schemeClr>
                </a:solidFill>
                <a:latin typeface="Arial" panose="020B0604020202020204" pitchFamily="34" charset="0"/>
                <a:ea typeface="Times New Roman" panose="02020603050405020304" pitchFamily="18" charset="0"/>
                <a:cs typeface="Arial" panose="020B0604020202020204" pitchFamily="34" charset="0"/>
              </a:rPr>
              <a:t> </a:t>
            </a:r>
          </a:p>
          <a:p>
            <a:pPr lvl="1" algn="just">
              <a:lnSpc>
                <a:spcPct val="100000"/>
              </a:lnSpc>
            </a:pPr>
            <a:r>
              <a:rPr lang="ru-RU" sz="2200" dirty="0">
                <a:solidFill>
                  <a:schemeClr val="bg2">
                    <a:lumMod val="10000"/>
                  </a:schemeClr>
                </a:solidFill>
                <a:latin typeface="Arial" panose="020B0604020202020204" pitchFamily="34" charset="0"/>
                <a:cs typeface="Arial" panose="020B0604020202020204" pitchFamily="34" charset="0"/>
              </a:rPr>
              <a:t>право на глас во акционерското </a:t>
            </a:r>
            <a:r>
              <a:rPr lang="ru-RU" sz="2200" dirty="0" smtClean="0">
                <a:solidFill>
                  <a:schemeClr val="bg2">
                    <a:lumMod val="10000"/>
                  </a:schemeClr>
                </a:solidFill>
                <a:latin typeface="Arial" panose="020B0604020202020204" pitchFamily="34" charset="0"/>
                <a:cs typeface="Arial" panose="020B0604020202020204" pitchFamily="34" charset="0"/>
              </a:rPr>
              <a:t>собрание</a:t>
            </a:r>
            <a:endParaRPr lang="ru-RU" sz="2200" dirty="0">
              <a:solidFill>
                <a:schemeClr val="bg2">
                  <a:lumMod val="10000"/>
                </a:schemeClr>
              </a:solidFill>
              <a:latin typeface="Arial" panose="020B0604020202020204" pitchFamily="34" charset="0"/>
              <a:cs typeface="Arial" panose="020B0604020202020204" pitchFamily="34" charset="0"/>
            </a:endParaRPr>
          </a:p>
          <a:p>
            <a:pPr lvl="1" algn="just">
              <a:lnSpc>
                <a:spcPct val="100000"/>
              </a:lnSpc>
            </a:pPr>
            <a:r>
              <a:rPr lang="ru-RU" sz="2200" dirty="0">
                <a:solidFill>
                  <a:schemeClr val="bg2">
                    <a:lumMod val="10000"/>
                  </a:schemeClr>
                </a:solidFill>
                <a:latin typeface="Arial" panose="020B0604020202020204" pitchFamily="34" charset="0"/>
                <a:cs typeface="Arial" panose="020B0604020202020204" pitchFamily="34" charset="0"/>
              </a:rPr>
              <a:t>право на дивиденда која претставува дел од добивката на друштвото </a:t>
            </a:r>
          </a:p>
          <a:p>
            <a:pPr lvl="1" algn="just">
              <a:lnSpc>
                <a:spcPct val="100000"/>
              </a:lnSpc>
            </a:pPr>
            <a:r>
              <a:rPr lang="ru-RU" sz="2200" dirty="0">
                <a:solidFill>
                  <a:schemeClr val="bg2">
                    <a:lumMod val="10000"/>
                  </a:schemeClr>
                </a:solidFill>
                <a:latin typeface="Arial" panose="020B0604020202020204" pitchFamily="34" charset="0"/>
                <a:cs typeface="Arial" panose="020B0604020202020204" pitchFamily="34" charset="0"/>
              </a:rPr>
              <a:t>право на дел од стечајната маса, во случај на ликвидација на </a:t>
            </a:r>
            <a:r>
              <a:rPr lang="ru-RU" sz="2200" dirty="0" smtClean="0">
                <a:solidFill>
                  <a:schemeClr val="bg2">
                    <a:lumMod val="10000"/>
                  </a:schemeClr>
                </a:solidFill>
                <a:latin typeface="Arial" panose="020B0604020202020204" pitchFamily="34" charset="0"/>
                <a:cs typeface="Arial" panose="020B0604020202020204" pitchFamily="34" charset="0"/>
              </a:rPr>
              <a:t>друштвото </a:t>
            </a:r>
            <a:endParaRPr lang="ru-RU" sz="2200" dirty="0">
              <a:solidFill>
                <a:schemeClr val="bg2">
                  <a:lumMod val="10000"/>
                </a:schemeClr>
              </a:solidFill>
              <a:latin typeface="Arial" panose="020B0604020202020204" pitchFamily="34" charset="0"/>
              <a:cs typeface="Arial" panose="020B0604020202020204" pitchFamily="34" charset="0"/>
            </a:endParaRPr>
          </a:p>
          <a:p>
            <a:r>
              <a:rPr lang="mk-MK" sz="2200" b="1"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rPr>
              <a:t>Дополнителни</a:t>
            </a:r>
          </a:p>
          <a:p>
            <a:pPr lvl="1"/>
            <a:r>
              <a:rPr lang="mk-MK" sz="2200" dirty="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правото на првенствено купување акции од новите емисии на акционерското </a:t>
            </a:r>
            <a:r>
              <a:rPr lang="mk-MK" sz="2200" dirty="0" smtClean="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друштво </a:t>
            </a:r>
            <a:endParaRPr lang="mk-MK" sz="2200" dirty="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endParaRPr>
          </a:p>
          <a:p>
            <a:pPr lvl="1"/>
            <a:r>
              <a:rPr lang="mk-MK" sz="2200" dirty="0">
                <a:solidFill>
                  <a:schemeClr val="bg2">
                    <a:lumMod val="10000"/>
                  </a:schemeClr>
                </a:solidFill>
                <a:latin typeface="Arial" panose="020B0604020202020204" pitchFamily="34" charset="0"/>
                <a:ea typeface="Calibri" panose="020F0502020204030204" pitchFamily="34" charset="0"/>
                <a:cs typeface="Arial" panose="020B0604020202020204" pitchFamily="34" charset="0"/>
              </a:rPr>
              <a:t>можност да добијат права за купување акции по повластени услови </a:t>
            </a:r>
            <a:endParaRPr lang="mk-MK" sz="2200" dirty="0">
              <a:solidFill>
                <a:schemeClr val="bg2">
                  <a:lumMod val="10000"/>
                </a:schemeClr>
              </a:solidFill>
              <a:latin typeface="Arial" panose="020B0604020202020204" pitchFamily="34" charset="0"/>
              <a:cs typeface="Arial" panose="020B0604020202020204" pitchFamily="34" charset="0"/>
            </a:endParaRPr>
          </a:p>
          <a:p>
            <a:pPr algn="just">
              <a:lnSpc>
                <a:spcPct val="150000"/>
              </a:lnSpc>
            </a:pPr>
            <a:endParaRPr lang="mk-MK" sz="2800" dirty="0">
              <a:solidFill>
                <a:schemeClr val="bg2">
                  <a:lumMod val="10000"/>
                </a:schemeClr>
              </a:solidFill>
              <a:latin typeface="Arial" panose="020B0604020202020204" pitchFamily="34" charset="0"/>
              <a:ea typeface="Times New Roman" panose="02020603050405020304" pitchFamily="18" charset="0"/>
              <a:cs typeface="Arial" panose="020B0604020202020204" pitchFamily="34" charset="0"/>
            </a:endParaRPr>
          </a:p>
          <a:p>
            <a:endParaRPr lang="mk-MK" dirty="0"/>
          </a:p>
        </p:txBody>
      </p:sp>
    </p:spTree>
    <p:extLst>
      <p:ext uri="{BB962C8B-B14F-4D97-AF65-F5344CB8AC3E}">
        <p14:creationId xmlns:p14="http://schemas.microsoft.com/office/powerpoint/2010/main" val="3238846457"/>
      </p:ext>
    </p:extLst>
  </p:cSld>
  <p:clrMapOvr>
    <a:masterClrMapping/>
  </p:clrMapOvr>
</p:sld>
</file>

<file path=ppt/theme/theme1.xml><?xml version="1.0" encoding="utf-8"?>
<a:theme xmlns:a="http://schemas.openxmlformats.org/drawingml/2006/main" name="1_Facet">
  <a:themeElements>
    <a:clrScheme name="Custom 10">
      <a:dk1>
        <a:sysClr val="windowText" lastClr="000000"/>
      </a:dk1>
      <a:lt1>
        <a:sysClr val="window" lastClr="FFFFFF"/>
      </a:lt1>
      <a:dk2>
        <a:srgbClr val="2C3C43"/>
      </a:dk2>
      <a:lt2>
        <a:srgbClr val="EBEBEB"/>
      </a:lt2>
      <a:accent1>
        <a:srgbClr val="164161"/>
      </a:accent1>
      <a:accent2>
        <a:srgbClr val="226292"/>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1976</TotalTime>
  <Words>1678</Words>
  <Application>Microsoft Office PowerPoint</Application>
  <PresentationFormat>Widescreen</PresentationFormat>
  <Paragraphs>105</Paragraphs>
  <Slides>26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Times New Roman</vt:lpstr>
      <vt:lpstr>Trebuchet MS</vt:lpstr>
      <vt:lpstr>Wingdings</vt:lpstr>
      <vt:lpstr>Wingdings 3</vt:lpstr>
      <vt:lpstr>1_Facet</vt:lpstr>
      <vt:lpstr>   ПАЗАР НА ХАРТИИ ОД ВРЕДНОСТ  КОМИСИЈА ЗА ХАРТИИ ОД ВРЕДНОСТ НА  РЕПУБЛИКА СЕВЕРНА МАКЕДОНИЈА                                                                     подготвил: М-р Ивана Бољат Секулоски                                                                                     ivana@sec.gov.mk   Февруари 2020</vt:lpstr>
      <vt:lpstr>Финансискиот пазар  </vt:lpstr>
      <vt:lpstr> Пазарот на капитал </vt:lpstr>
      <vt:lpstr>Видовите на финансиски инструменти</vt:lpstr>
      <vt:lpstr>Хартиите од вредност како преносливи финансиски инструменти </vt:lpstr>
      <vt:lpstr>Главни играчи на пазарот на хартии од вредност се:</vt:lpstr>
      <vt:lpstr>Извори на финансии </vt:lpstr>
      <vt:lpstr>Акции</vt:lpstr>
      <vt:lpstr>Права на сопствениците на акциите</vt:lpstr>
      <vt:lpstr> Дивиденда</vt:lpstr>
      <vt:lpstr>Видови акции</vt:lpstr>
      <vt:lpstr>Обврзници</vt:lpstr>
      <vt:lpstr>Финансиските извештаи </vt:lpstr>
      <vt:lpstr>Видови на финансиски извештаи</vt:lpstr>
      <vt:lpstr>Примарен пазар</vt:lpstr>
      <vt:lpstr>Секундарниот пазар</vt:lpstr>
      <vt:lpstr>Берза</vt:lpstr>
      <vt:lpstr> БИКОВ ПАЗАР или растечки пазар.  Бик е инвеститор кој очекува цените да растат и по оваа претпоставка купува хатии од вредност со сигурност или со надеж дека истите ќе ги продаде подоцна за профит. Растечки пазар е оној каде цените генерално се очекува да растат.  МЕЧКИН ПАЗАР или опаѓачки пазар.  Мечка е инвеститор кој очекува цените да се намалат и по оваа претпоставка, ги продава хартиите од вредност со надеж дека ќе  ги купи назад подоцна по пониска цена.  </vt:lpstr>
      <vt:lpstr>Македонска берза</vt:lpstr>
      <vt:lpstr>Депозитар за хартии од вредност </vt:lpstr>
      <vt:lpstr>Централниот депозитар за хартии од вредност (ЦДХВ)</vt:lpstr>
      <vt:lpstr>Брокерска куќа</vt:lpstr>
      <vt:lpstr>Инвестициски фонд </vt:lpstr>
      <vt:lpstr>Регулатор  на пазарот на хартии од вредност</vt:lpstr>
      <vt:lpstr>Комисија за хартии од вредност на Република Северна Македонија</vt:lpstr>
      <vt:lpstr>Ви благодарам   за вниманието!</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Финансиски пазар</dc:title>
  <dc:creator>ivana boljat</dc:creator>
  <cp:lastModifiedBy>Ivana Boljat</cp:lastModifiedBy>
  <cp:revision>24</cp:revision>
  <dcterms:created xsi:type="dcterms:W3CDTF">2019-02-16T09:08:49Z</dcterms:created>
  <dcterms:modified xsi:type="dcterms:W3CDTF">2020-02-26T13:24:53Z</dcterms:modified>
</cp:coreProperties>
</file>