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7"/>
  </p:notesMasterIdLst>
  <p:handoutMasterIdLst>
    <p:handoutMasterId r:id="rId18"/>
  </p:handoutMasterIdLst>
  <p:sldIdLst>
    <p:sldId id="256" r:id="rId2"/>
    <p:sldId id="310" r:id="rId3"/>
    <p:sldId id="311" r:id="rId4"/>
    <p:sldId id="278" r:id="rId5"/>
    <p:sldId id="304" r:id="rId6"/>
    <p:sldId id="288" r:id="rId7"/>
    <p:sldId id="289" r:id="rId8"/>
    <p:sldId id="292" r:id="rId9"/>
    <p:sldId id="294" r:id="rId10"/>
    <p:sldId id="293" r:id="rId11"/>
    <p:sldId id="312" r:id="rId12"/>
    <p:sldId id="296" r:id="rId13"/>
    <p:sldId id="309" r:id="rId14"/>
    <p:sldId id="313" r:id="rId15"/>
    <p:sldId id="27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585D93B-CFA9-437B-B33F-D3E624A009C4}" type="datetimeFigureOut">
              <a:rPr lang="en-US" smtClean="0"/>
              <a:t>2/26/2020</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420178B-34AF-4D2E-912D-22C7B877161D}" type="slidenum">
              <a:rPr lang="en-US" smtClean="0"/>
              <a:t>‹#›</a:t>
            </a:fld>
            <a:endParaRPr lang="en-US"/>
          </a:p>
        </p:txBody>
      </p:sp>
    </p:spTree>
    <p:extLst>
      <p:ext uri="{BB962C8B-B14F-4D97-AF65-F5344CB8AC3E}">
        <p14:creationId xmlns:p14="http://schemas.microsoft.com/office/powerpoint/2010/main" val="4142129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A1C3CD6-8BFC-428E-A52B-EAF0835C7A05}" type="datetimeFigureOut">
              <a:rPr lang="en-US" smtClean="0"/>
              <a:t>2/26/2020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B4C6B47-7D05-4370-9E42-A9C6EF19E458}" type="slidenum">
              <a:rPr lang="en-US" smtClean="0"/>
              <a:t>‹#›</a:t>
            </a:fld>
            <a:endParaRPr lang="en-US" dirty="0"/>
          </a:p>
        </p:txBody>
      </p:sp>
    </p:spTree>
    <p:extLst>
      <p:ext uri="{BB962C8B-B14F-4D97-AF65-F5344CB8AC3E}">
        <p14:creationId xmlns:p14="http://schemas.microsoft.com/office/powerpoint/2010/main" val="3931322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2/26/2020</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2/26/2020</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2/26/2020</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ukacija@aso.mk/" TargetMode="External"/><Relationship Id="rId2" Type="http://schemas.openxmlformats.org/officeDocument/2006/relationships/hyperlink" Target="http://www.aso.m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dukacija.aso.mk/" TargetMode="External"/><Relationship Id="rId2" Type="http://schemas.openxmlformats.org/officeDocument/2006/relationships/hyperlink" Target="http://www.aso.mk/" TargetMode="External"/><Relationship Id="rId1" Type="http://schemas.openxmlformats.org/officeDocument/2006/relationships/slideLayout" Target="../slideLayouts/slideLayout2.xml"/><Relationship Id="rId5" Type="http://schemas.openxmlformats.org/officeDocument/2006/relationships/hyperlink" Target="http://edukacija.aso.mk/%D0%BF%D0%BE%D0%B8%D0%BC%D0%BD%D0%B8%D0%BA/" TargetMode="External"/><Relationship Id="rId4" Type="http://schemas.openxmlformats.org/officeDocument/2006/relationships/hyperlink" Target="http://edukacija.aso.mk/wp-content/uploads/2015/12/Kniga__Pametno-upravuvanje-so-parite.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edukacija@aso.mk/" TargetMode="External"/><Relationship Id="rId2" Type="http://schemas.openxmlformats.org/officeDocument/2006/relationships/hyperlink" Target="http://www.aso.mk/"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4442" y="4126707"/>
            <a:ext cx="2133600" cy="507831"/>
          </a:xfrm>
          <a:prstGeom prst="rect">
            <a:avLst/>
          </a:prstGeom>
          <a:noFill/>
        </p:spPr>
        <p:txBody>
          <a:bodyPr wrap="square" rtlCol="0">
            <a:spAutoFit/>
          </a:bodyPr>
          <a:lstStyle/>
          <a:p>
            <a:r>
              <a:rPr lang="mk-MK" sz="1100" b="1" dirty="0" smtClean="0">
                <a:latin typeface="+mj-lt"/>
              </a:rPr>
              <a:t>Скопје</a:t>
            </a:r>
            <a:r>
              <a:rPr lang="en-US" sz="1100" b="1" dirty="0" smtClean="0">
                <a:latin typeface="+mj-lt"/>
              </a:rPr>
              <a:t>,</a:t>
            </a:r>
            <a:r>
              <a:rPr lang="mk-MK" sz="1100" b="1" dirty="0" smtClean="0">
                <a:latin typeface="+mj-lt"/>
              </a:rPr>
              <a:t> 25 фефруари, 2020</a:t>
            </a:r>
          </a:p>
          <a:p>
            <a:endParaRPr lang="en-US" sz="1600" b="1" dirty="0">
              <a:latin typeface="+mj-lt"/>
            </a:endParaRPr>
          </a:p>
        </p:txBody>
      </p:sp>
      <p:sp>
        <p:nvSpPr>
          <p:cNvPr id="5" name="TextBox 4"/>
          <p:cNvSpPr txBox="1"/>
          <p:nvPr/>
        </p:nvSpPr>
        <p:spPr>
          <a:xfrm>
            <a:off x="76200" y="1676400"/>
            <a:ext cx="4436836" cy="646331"/>
          </a:xfrm>
          <a:prstGeom prst="rect">
            <a:avLst/>
          </a:prstGeom>
          <a:noFill/>
        </p:spPr>
        <p:txBody>
          <a:bodyPr wrap="square" rtlCol="0">
            <a:spAutoFit/>
          </a:bodyPr>
          <a:lstStyle/>
          <a:p>
            <a:r>
              <a:rPr lang="ru-RU" b="1" dirty="0"/>
              <a:t>Работна средба за подготовка за натпреварот </a:t>
            </a:r>
            <a:r>
              <a:rPr lang="ru-RU" b="1" dirty="0" smtClean="0"/>
              <a:t>„</a:t>
            </a:r>
            <a:r>
              <a:rPr lang="ru-RU" b="1" dirty="0"/>
              <a:t>Европски квиз на пари“</a:t>
            </a:r>
          </a:p>
        </p:txBody>
      </p:sp>
      <p:sp>
        <p:nvSpPr>
          <p:cNvPr id="3" name="TextBox 2"/>
          <p:cNvSpPr txBox="1"/>
          <p:nvPr/>
        </p:nvSpPr>
        <p:spPr>
          <a:xfrm>
            <a:off x="4876800" y="4267200"/>
            <a:ext cx="2417650" cy="1892826"/>
          </a:xfrm>
          <a:prstGeom prst="rect">
            <a:avLst/>
          </a:prstGeom>
          <a:noFill/>
        </p:spPr>
        <p:txBody>
          <a:bodyPr wrap="none" rtlCol="0">
            <a:spAutoFit/>
          </a:bodyPr>
          <a:lstStyle/>
          <a:p>
            <a:endParaRPr lang="en-US" sz="1100" dirty="0" smtClean="0"/>
          </a:p>
          <a:p>
            <a:endParaRPr lang="en-US" sz="1100" dirty="0"/>
          </a:p>
          <a:p>
            <a:r>
              <a:rPr lang="ru-RU" sz="1100" dirty="0" smtClean="0"/>
              <a:t>Палата </a:t>
            </a:r>
            <a:r>
              <a:rPr lang="ru-RU" sz="1100" dirty="0"/>
              <a:t>Лазар </a:t>
            </a:r>
            <a:r>
              <a:rPr lang="ru-RU" sz="1100" dirty="0" smtClean="0"/>
              <a:t>Поп </a:t>
            </a:r>
            <a:r>
              <a:rPr lang="ru-RU" sz="1100" dirty="0"/>
              <a:t>Трајков, 5 кат</a:t>
            </a:r>
          </a:p>
          <a:p>
            <a:r>
              <a:rPr lang="ru-RU" sz="1100" dirty="0" smtClean="0"/>
              <a:t>Ул. Македонија бр.25, 1000 </a:t>
            </a:r>
            <a:r>
              <a:rPr lang="ru-RU" sz="1100" dirty="0"/>
              <a:t>Скопје, </a:t>
            </a:r>
          </a:p>
          <a:p>
            <a:r>
              <a:rPr lang="ru-RU" sz="1100" dirty="0"/>
              <a:t>Tел: +389 2 3254 050; </a:t>
            </a:r>
          </a:p>
          <a:p>
            <a:r>
              <a:rPr lang="ru-RU" sz="1100" dirty="0" smtClean="0"/>
              <a:t>E-mail</a:t>
            </a:r>
            <a:r>
              <a:rPr lang="ru-RU" sz="1100" dirty="0"/>
              <a:t>: contact@aso.mk,</a:t>
            </a:r>
          </a:p>
          <a:p>
            <a:r>
              <a:rPr lang="ru-RU" sz="1100" b="1" dirty="0"/>
              <a:t>web</a:t>
            </a:r>
            <a:r>
              <a:rPr lang="ru-RU" sz="1100" b="1" dirty="0" smtClean="0"/>
              <a:t>:</a:t>
            </a:r>
            <a:r>
              <a:rPr lang="en-US" sz="1100" b="1" dirty="0" smtClean="0"/>
              <a:t> </a:t>
            </a:r>
            <a:r>
              <a:rPr lang="ru-RU" sz="1100" b="1" dirty="0" smtClean="0">
                <a:hlinkClick r:id="rId2"/>
              </a:rPr>
              <a:t>www.aso.mk</a:t>
            </a:r>
            <a:endParaRPr lang="ru-RU" sz="1100" b="1" dirty="0" smtClean="0"/>
          </a:p>
          <a:p>
            <a:r>
              <a:rPr lang="ru-RU" sz="1100" b="1" dirty="0" smtClean="0">
                <a:hlinkClick r:id="rId3"/>
              </a:rPr>
              <a:t>www.edukacija@aso.mk</a:t>
            </a:r>
            <a:endParaRPr lang="ru-RU" sz="1100" b="1" dirty="0" smtClean="0"/>
          </a:p>
          <a:p>
            <a:endParaRPr lang="ru-RU" sz="1100" b="1" dirty="0"/>
          </a:p>
          <a:p>
            <a:endParaRPr lang="en-US" dirty="0"/>
          </a:p>
        </p:txBody>
      </p:sp>
      <p:pic>
        <p:nvPicPr>
          <p:cNvPr id="1028" name="Picture 4"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53642" y="2819400"/>
            <a:ext cx="2333625"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259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990600"/>
            <a:ext cx="4114800" cy="685800"/>
          </a:xfrm>
        </p:spPr>
        <p:txBody>
          <a:bodyPr>
            <a:normAutofit/>
          </a:bodyPr>
          <a:lstStyle/>
          <a:p>
            <a:r>
              <a:rPr lang="ru-RU" sz="1800" b="1" dirty="0" smtClean="0">
                <a:solidFill>
                  <a:schemeClr val="tx1"/>
                </a:solidFill>
              </a:rPr>
              <a:t>ПРИЈАВА И ИСПЛАТА НА ШТЕТИ</a:t>
            </a:r>
            <a:endParaRPr lang="en-US" sz="1800" b="1" dirty="0">
              <a:solidFill>
                <a:schemeClr val="tx1"/>
              </a:solidFill>
            </a:endParaRPr>
          </a:p>
        </p:txBody>
      </p:sp>
      <p:sp>
        <p:nvSpPr>
          <p:cNvPr id="3" name="Content Placeholder 2"/>
          <p:cNvSpPr>
            <a:spLocks noGrp="1"/>
          </p:cNvSpPr>
          <p:nvPr>
            <p:ph idx="1"/>
          </p:nvPr>
        </p:nvSpPr>
        <p:spPr>
          <a:xfrm>
            <a:off x="990600" y="1752600"/>
            <a:ext cx="7262308" cy="4232429"/>
          </a:xfrm>
        </p:spPr>
        <p:txBody>
          <a:bodyPr>
            <a:noAutofit/>
          </a:bodyPr>
          <a:lstStyle/>
          <a:p>
            <a:pPr marL="68580" indent="0" algn="just">
              <a:buNone/>
            </a:pPr>
            <a:r>
              <a:rPr lang="mk-MK" sz="1200" b="1" i="1" dirty="0" smtClean="0">
                <a:solidFill>
                  <a:schemeClr val="tx1"/>
                </a:solidFill>
              </a:rPr>
              <a:t>Дали е потребно да се пријави штетата  и каде?</a:t>
            </a:r>
          </a:p>
          <a:p>
            <a:pPr algn="just"/>
            <a:r>
              <a:rPr lang="ru-RU" sz="1200" dirty="0">
                <a:solidFill>
                  <a:schemeClr val="tx1"/>
                </a:solidFill>
              </a:rPr>
              <a:t>Оштетено лице е секое лице на кое му нанесена штета од материјална или нематеријална природа и кое има право да поднесе отштетно побарување до друштвото за осигурување кое е одговорно за исплата на настанатата штета</a:t>
            </a:r>
            <a:r>
              <a:rPr lang="ru-RU" sz="1200" dirty="0" smtClean="0">
                <a:solidFill>
                  <a:schemeClr val="tx1"/>
                </a:solidFill>
              </a:rPr>
              <a:t>.. </a:t>
            </a:r>
            <a:r>
              <a:rPr lang="mk-MK" sz="1200" dirty="0" smtClean="0">
                <a:solidFill>
                  <a:schemeClr val="tx1"/>
                </a:solidFill>
              </a:rPr>
              <a:t>Осигуреникот </a:t>
            </a:r>
            <a:r>
              <a:rPr lang="mk-MK" sz="1200" dirty="0">
                <a:solidFill>
                  <a:schemeClr val="tx1"/>
                </a:solidFill>
              </a:rPr>
              <a:t>е должен, по сознанието за настанување на осигурениот случај, за тоа да го извести друштвото за осигурување од каде ќе добие инструкции за понатамошната постапка во однос на обработка и исплата на пријавената штета. </a:t>
            </a:r>
            <a:endParaRPr lang="mk-MK" sz="1200" dirty="0" smtClean="0">
              <a:solidFill>
                <a:schemeClr val="tx1"/>
              </a:solidFill>
            </a:endParaRPr>
          </a:p>
          <a:p>
            <a:pPr marL="68580" indent="0" algn="just">
              <a:buNone/>
            </a:pPr>
            <a:endParaRPr lang="mk-MK" sz="1200" dirty="0" smtClean="0">
              <a:solidFill>
                <a:schemeClr val="tx1"/>
              </a:solidFill>
            </a:endParaRPr>
          </a:p>
          <a:p>
            <a:pPr algn="just"/>
            <a:r>
              <a:rPr lang="mk-MK" sz="1200" dirty="0" smtClean="0">
                <a:solidFill>
                  <a:schemeClr val="tx1"/>
                </a:solidFill>
              </a:rPr>
              <a:t>Доколку </a:t>
            </a:r>
            <a:r>
              <a:rPr lang="mk-MK" sz="1200" dirty="0">
                <a:solidFill>
                  <a:schemeClr val="tx1"/>
                </a:solidFill>
              </a:rPr>
              <a:t>се најдете на местото и во моментот на настан на штетата, потребно е да преземете мерки за намалување на настанатата штета, односно спречување на зголемување на штетата.</a:t>
            </a:r>
            <a:endParaRPr lang="en-US" sz="1200" dirty="0">
              <a:solidFill>
                <a:schemeClr val="tx1"/>
              </a:solidFill>
            </a:endParaRPr>
          </a:p>
          <a:p>
            <a:pPr algn="just"/>
            <a:endParaRPr lang="mk-MK" sz="1200" dirty="0" smtClean="0">
              <a:solidFill>
                <a:schemeClr val="tx1"/>
              </a:solidFill>
            </a:endParaRPr>
          </a:p>
          <a:p>
            <a:pPr algn="just"/>
            <a:r>
              <a:rPr lang="mk-MK" sz="1200" dirty="0" smtClean="0">
                <a:solidFill>
                  <a:schemeClr val="tx1"/>
                </a:solidFill>
              </a:rPr>
              <a:t>Кога </a:t>
            </a:r>
            <a:r>
              <a:rPr lang="mk-MK" sz="1200" dirty="0">
                <a:solidFill>
                  <a:schemeClr val="tx1"/>
                </a:solidFill>
              </a:rPr>
              <a:t>пријавуваш штета </a:t>
            </a:r>
            <a:r>
              <a:rPr lang="mk-MK" sz="1200" dirty="0" smtClean="0">
                <a:solidFill>
                  <a:schemeClr val="tx1"/>
                </a:solidFill>
              </a:rPr>
              <a:t>до </a:t>
            </a:r>
            <a:r>
              <a:rPr lang="mk-MK" sz="1200" dirty="0">
                <a:solidFill>
                  <a:schemeClr val="tx1"/>
                </a:solidFill>
              </a:rPr>
              <a:t>друштвото за осигурување ги доставуваш сите потребни документи заради одлучување и исплата на истата</a:t>
            </a:r>
            <a:r>
              <a:rPr lang="mk-MK" sz="1200" dirty="0" smtClean="0">
                <a:solidFill>
                  <a:schemeClr val="tx1"/>
                </a:solidFill>
              </a:rPr>
              <a:t>.</a:t>
            </a:r>
          </a:p>
          <a:p>
            <a:pPr marL="68580" indent="0" algn="just">
              <a:buNone/>
            </a:pPr>
            <a:endParaRPr lang="en-US" sz="1200" dirty="0">
              <a:solidFill>
                <a:schemeClr val="tx1"/>
              </a:solidFill>
            </a:endParaRPr>
          </a:p>
          <a:p>
            <a:pPr marL="68580" indent="0" algn="just">
              <a:buNone/>
            </a:pPr>
            <a:r>
              <a:rPr lang="mk-MK" sz="1200" b="1" i="1" dirty="0" smtClean="0">
                <a:solidFill>
                  <a:schemeClr val="tx1"/>
                </a:solidFill>
              </a:rPr>
              <a:t>Обврска за исплата на штета</a:t>
            </a:r>
            <a:endParaRPr lang="en-US" sz="1200" i="1" dirty="0">
              <a:solidFill>
                <a:schemeClr val="tx1"/>
              </a:solidFill>
            </a:endParaRPr>
          </a:p>
          <a:p>
            <a:pPr algn="just"/>
            <a:r>
              <a:rPr lang="mk-MK" sz="1200" dirty="0">
                <a:solidFill>
                  <a:schemeClr val="tx1"/>
                </a:solidFill>
              </a:rPr>
              <a:t>Кога ќе настане осигурен случај, осигурителот е должен да ја исплати осигурената сума односно да го исплати надоместот на осигуреникот согласно договорот за осигурување. </a:t>
            </a:r>
            <a:endParaRPr lang="en-US" sz="1200" dirty="0">
              <a:solidFill>
                <a:schemeClr val="tx1"/>
              </a:solidFill>
            </a:endParaRPr>
          </a:p>
          <a:p>
            <a:pPr algn="just"/>
            <a:endParaRPr lang="en-US" sz="2000" dirty="0">
              <a:solidFill>
                <a:schemeClr val="tx1"/>
              </a:solidFill>
            </a:endParaRPr>
          </a:p>
        </p:txBody>
      </p:sp>
    </p:spTree>
    <p:extLst>
      <p:ext uri="{BB962C8B-B14F-4D97-AF65-F5344CB8AC3E}">
        <p14:creationId xmlns:p14="http://schemas.microsoft.com/office/powerpoint/2010/main" val="11892924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6849034" cy="496336"/>
          </a:xfrm>
        </p:spPr>
        <p:txBody>
          <a:bodyPr>
            <a:normAutofit fontScale="90000"/>
          </a:bodyPr>
          <a:lstStyle/>
          <a:p>
            <a:r>
              <a:rPr lang="ru-RU" sz="1800" b="1" dirty="0" smtClean="0">
                <a:solidFill>
                  <a:schemeClr val="tx1"/>
                </a:solidFill>
              </a:rPr>
              <a:t>ШТО ДА ПРАВИТЕ КОГА НЕ СТЕ ЗАДОВОЛНИ ОД РЕШАВАЊЕ НА ШТЕТАТА </a:t>
            </a:r>
            <a:endParaRPr lang="en-US" sz="1800" b="1" dirty="0">
              <a:solidFill>
                <a:schemeClr val="tx1"/>
              </a:solidFill>
            </a:endParaRPr>
          </a:p>
        </p:txBody>
      </p:sp>
      <p:sp>
        <p:nvSpPr>
          <p:cNvPr id="3" name="Content Placeholder 2"/>
          <p:cNvSpPr>
            <a:spLocks noGrp="1"/>
          </p:cNvSpPr>
          <p:nvPr>
            <p:ph idx="1"/>
          </p:nvPr>
        </p:nvSpPr>
        <p:spPr>
          <a:xfrm>
            <a:off x="914400" y="2743200"/>
            <a:ext cx="7543800" cy="2286000"/>
          </a:xfrm>
        </p:spPr>
        <p:txBody>
          <a:bodyPr>
            <a:normAutofit/>
          </a:bodyPr>
          <a:lstStyle/>
          <a:p>
            <a:pPr marL="68580" indent="0">
              <a:buNone/>
            </a:pPr>
            <a:endParaRPr lang="en-US" sz="1200" dirty="0" smtClean="0">
              <a:solidFill>
                <a:schemeClr val="tx1"/>
              </a:solidFill>
            </a:endParaRPr>
          </a:p>
          <a:p>
            <a:pPr marL="68580" indent="0">
              <a:buNone/>
            </a:pPr>
            <a:endParaRPr lang="en-US" sz="1200" dirty="0">
              <a:solidFill>
                <a:schemeClr val="tx1"/>
              </a:solidFill>
            </a:endParaRPr>
          </a:p>
          <a:p>
            <a:pPr marL="68580" indent="0">
              <a:buNone/>
            </a:pPr>
            <a:r>
              <a:rPr lang="mk-MK" sz="1200" dirty="0" smtClean="0">
                <a:solidFill>
                  <a:schemeClr val="tx1"/>
                </a:solidFill>
              </a:rPr>
              <a:t>Доколку штетата Ви е одбиена или пак не се согласувате со донесената одлука  може да поднесете претставка до:</a:t>
            </a:r>
          </a:p>
          <a:p>
            <a:pPr marL="68580" indent="0">
              <a:buNone/>
            </a:pPr>
            <a:endParaRPr lang="en-US" sz="1200" dirty="0">
              <a:solidFill>
                <a:schemeClr val="tx1"/>
              </a:solidFill>
            </a:endParaRPr>
          </a:p>
          <a:p>
            <a:r>
              <a:rPr lang="mk-MK" sz="1200" dirty="0" smtClean="0">
                <a:solidFill>
                  <a:schemeClr val="tx1"/>
                </a:solidFill>
              </a:rPr>
              <a:t>Друштвото за осигурување ,</a:t>
            </a:r>
            <a:endParaRPr lang="en-US" sz="1200" dirty="0">
              <a:solidFill>
                <a:schemeClr val="tx1"/>
              </a:solidFill>
            </a:endParaRPr>
          </a:p>
          <a:p>
            <a:r>
              <a:rPr lang="mk-MK" sz="1200" dirty="0" smtClean="0">
                <a:solidFill>
                  <a:schemeClr val="tx1"/>
                </a:solidFill>
              </a:rPr>
              <a:t>Организација за заштита на потрошувачи ,</a:t>
            </a:r>
            <a:endParaRPr lang="en-US" sz="1200" dirty="0">
              <a:solidFill>
                <a:schemeClr val="tx1"/>
              </a:solidFill>
            </a:endParaRPr>
          </a:p>
          <a:p>
            <a:r>
              <a:rPr lang="mk-MK" sz="1200" dirty="0" smtClean="0">
                <a:solidFill>
                  <a:schemeClr val="tx1"/>
                </a:solidFill>
              </a:rPr>
              <a:t>Агенција за супервизија на осигурување</a:t>
            </a:r>
            <a:endParaRPr lang="en-US" sz="1200" dirty="0">
              <a:solidFill>
                <a:schemeClr val="tx1"/>
              </a:solidFill>
            </a:endParaRPr>
          </a:p>
          <a:p>
            <a:pPr marL="68580" indent="0">
              <a:buNone/>
            </a:pPr>
            <a:endParaRPr lang="en-US" sz="1200" dirty="0">
              <a:solidFill>
                <a:schemeClr val="tx1"/>
              </a:solidFill>
            </a:endParaRPr>
          </a:p>
          <a:p>
            <a:pPr marL="68580" indent="0">
              <a:buNone/>
            </a:pPr>
            <a:endParaRPr lang="en-US" sz="1200" b="1" dirty="0" smtClean="0">
              <a:solidFill>
                <a:schemeClr val="tx1"/>
              </a:solidFill>
            </a:endParaRPr>
          </a:p>
          <a:p>
            <a:pPr marL="68580" indent="0">
              <a:buNone/>
            </a:pPr>
            <a:endParaRPr lang="en-US" sz="1200" b="1" dirty="0">
              <a:solidFill>
                <a:schemeClr val="tx1"/>
              </a:solidFill>
            </a:endParaRPr>
          </a:p>
          <a:p>
            <a:pPr marL="68580" indent="0">
              <a:buNone/>
            </a:pPr>
            <a:endParaRPr lang="en-US" sz="1200" b="1" dirty="0" smtClean="0">
              <a:solidFill>
                <a:schemeClr val="tx1"/>
              </a:solidFill>
            </a:endParaRPr>
          </a:p>
          <a:p>
            <a:pPr marL="68580" indent="0">
              <a:buNone/>
            </a:pPr>
            <a:endParaRPr lang="en-US" sz="1200" b="1" dirty="0">
              <a:solidFill>
                <a:schemeClr val="tx1"/>
              </a:solidFill>
            </a:endParaRPr>
          </a:p>
          <a:p>
            <a:pPr marL="68580" indent="0">
              <a:buNone/>
            </a:pPr>
            <a:endParaRPr lang="en-US" sz="1200" dirty="0"/>
          </a:p>
        </p:txBody>
      </p:sp>
    </p:spTree>
    <p:extLst>
      <p:ext uri="{BB962C8B-B14F-4D97-AF65-F5344CB8AC3E}">
        <p14:creationId xmlns:p14="http://schemas.microsoft.com/office/powerpoint/2010/main" val="2877323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2" cy="496336"/>
          </a:xfrm>
        </p:spPr>
        <p:txBody>
          <a:bodyPr>
            <a:normAutofit/>
          </a:bodyPr>
          <a:lstStyle/>
          <a:p>
            <a:r>
              <a:rPr lang="ru-RU" sz="2400" b="1" dirty="0" smtClean="0">
                <a:solidFill>
                  <a:schemeClr val="tx1"/>
                </a:solidFill>
              </a:rPr>
              <a:t>ПОИМИ ОД ОБЛАСТА НА ОСИГУРУВАЊЕ</a:t>
            </a:r>
            <a:endParaRPr lang="en-US" sz="2400" b="1" dirty="0">
              <a:solidFill>
                <a:schemeClr val="tx1"/>
              </a:solidFill>
            </a:endParaRPr>
          </a:p>
        </p:txBody>
      </p:sp>
      <p:sp>
        <p:nvSpPr>
          <p:cNvPr id="3" name="Content Placeholder 2"/>
          <p:cNvSpPr>
            <a:spLocks noGrp="1"/>
          </p:cNvSpPr>
          <p:nvPr>
            <p:ph idx="1"/>
          </p:nvPr>
        </p:nvSpPr>
        <p:spPr>
          <a:xfrm>
            <a:off x="609600" y="2362200"/>
            <a:ext cx="7953488" cy="3048000"/>
          </a:xfrm>
        </p:spPr>
        <p:txBody>
          <a:bodyPr>
            <a:noAutofit/>
          </a:bodyPr>
          <a:lstStyle/>
          <a:p>
            <a:pPr algn="just"/>
            <a:r>
              <a:rPr lang="mk-MK" sz="1200" b="1" u="sng" dirty="0">
                <a:solidFill>
                  <a:schemeClr val="tx1"/>
                </a:solidFill>
              </a:rPr>
              <a:t>Полиса за осигурување</a:t>
            </a:r>
            <a:r>
              <a:rPr lang="mk-MK" sz="1200" u="sng" dirty="0">
                <a:solidFill>
                  <a:schemeClr val="tx1"/>
                </a:solidFill>
              </a:rPr>
              <a:t> </a:t>
            </a:r>
            <a:r>
              <a:rPr lang="mk-MK" sz="1200" dirty="0">
                <a:solidFill>
                  <a:schemeClr val="tx1"/>
                </a:solidFill>
              </a:rPr>
              <a:t>- е пишан документ за договореното </a:t>
            </a:r>
            <a:r>
              <a:rPr lang="mk-MK" sz="1200" dirty="0" smtClean="0">
                <a:solidFill>
                  <a:schemeClr val="tx1"/>
                </a:solidFill>
              </a:rPr>
              <a:t>осигурување. </a:t>
            </a:r>
            <a:r>
              <a:rPr lang="mk-MK" sz="1200" dirty="0">
                <a:solidFill>
                  <a:schemeClr val="tx1"/>
                </a:solidFill>
              </a:rPr>
              <a:t>Основни елементи на полисата за осигурување се договорните страни, осигурениот предмет, односно осигуреното лице, ризикот опфатен со осигурувањето, траењето на осигурувањето и периодот на покритието, сумата на осигурувањето, или лимитот на покритието, износот на премијата, или придонесот, датумот на издавањето на полисата, и потписи на договорните страни.</a:t>
            </a:r>
            <a:endParaRPr lang="en-US" sz="1200" dirty="0">
              <a:solidFill>
                <a:schemeClr val="tx1"/>
              </a:solidFill>
            </a:endParaRPr>
          </a:p>
          <a:p>
            <a:r>
              <a:rPr lang="mk-MK" sz="1200" b="1" u="sng" dirty="0">
                <a:solidFill>
                  <a:schemeClr val="tx1"/>
                </a:solidFill>
              </a:rPr>
              <a:t>Осигурен случај</a:t>
            </a:r>
            <a:r>
              <a:rPr lang="mk-MK" sz="1200" dirty="0">
                <a:solidFill>
                  <a:schemeClr val="tx1"/>
                </a:solidFill>
              </a:rPr>
              <a:t> - е настан предизвикан од осигурениот ризик.</a:t>
            </a:r>
            <a:endParaRPr lang="en-US" sz="1200" dirty="0">
              <a:solidFill>
                <a:schemeClr val="tx1"/>
              </a:solidFill>
            </a:endParaRPr>
          </a:p>
          <a:p>
            <a:r>
              <a:rPr lang="mk-MK" sz="1200" b="1" u="sng" dirty="0">
                <a:solidFill>
                  <a:schemeClr val="tx1"/>
                </a:solidFill>
              </a:rPr>
              <a:t>Осигурена сума</a:t>
            </a:r>
            <a:r>
              <a:rPr lang="mk-MK" sz="1200" dirty="0">
                <a:solidFill>
                  <a:schemeClr val="tx1"/>
                </a:solidFill>
              </a:rPr>
              <a:t> - е максимален износ на обврската на осигурителот кон осигуреникот, односно корисникот на осигурувањето, доколку настапи осигурениот случај. е паричен износ кој осигурувачот се обврзува да му го исплати на осигуреникот, односно на корисникот на осигурување, врз основа на склучениот договор за осигурување.</a:t>
            </a:r>
            <a:endParaRPr lang="en-US" sz="1200" dirty="0">
              <a:solidFill>
                <a:schemeClr val="tx1"/>
              </a:solidFill>
            </a:endParaRPr>
          </a:p>
          <a:p>
            <a:r>
              <a:rPr lang="mk-MK" sz="1200" b="1" u="sng" dirty="0">
                <a:solidFill>
                  <a:schemeClr val="tx1"/>
                </a:solidFill>
              </a:rPr>
              <a:t>Осигурител</a:t>
            </a:r>
            <a:r>
              <a:rPr lang="mk-MK" sz="1200" b="1" dirty="0">
                <a:solidFill>
                  <a:schemeClr val="tx1"/>
                </a:solidFill>
              </a:rPr>
              <a:t> </a:t>
            </a:r>
            <a:r>
              <a:rPr lang="mk-MK" sz="1200" dirty="0">
                <a:solidFill>
                  <a:schemeClr val="tx1"/>
                </a:solidFill>
              </a:rPr>
              <a:t>– е друштво за осигурување.</a:t>
            </a:r>
            <a:endParaRPr lang="en-US" sz="1200" dirty="0">
              <a:solidFill>
                <a:schemeClr val="tx1"/>
              </a:solidFill>
            </a:endParaRPr>
          </a:p>
          <a:p>
            <a:r>
              <a:rPr lang="mk-MK" sz="1200" b="1" u="sng" dirty="0">
                <a:solidFill>
                  <a:schemeClr val="tx1"/>
                </a:solidFill>
              </a:rPr>
              <a:t>Договарач на осигурување</a:t>
            </a:r>
            <a:r>
              <a:rPr lang="mk-MK" sz="1200" dirty="0">
                <a:solidFill>
                  <a:schemeClr val="tx1"/>
                </a:solidFill>
              </a:rPr>
              <a:t> – е правно или физичко лице кое со осигурувачот склучува договор за осигурување, односно плаќа премија на осигурувањето, но не значи дека мора да го има и правото за надомест. </a:t>
            </a:r>
            <a:endParaRPr lang="en-US" sz="1200" dirty="0" smtClean="0">
              <a:solidFill>
                <a:schemeClr val="tx1"/>
              </a:solidFill>
            </a:endParaRPr>
          </a:p>
          <a:p>
            <a:pPr marL="68580" indent="0">
              <a:buNone/>
            </a:pPr>
            <a:endParaRPr lang="en-US" sz="1200" dirty="0">
              <a:solidFill>
                <a:schemeClr val="tx1"/>
              </a:solidFill>
            </a:endParaRPr>
          </a:p>
          <a:p>
            <a:pPr marL="68580" indent="0">
              <a:buNone/>
            </a:pPr>
            <a:endParaRPr lang="en-US" sz="1200" u="sng" dirty="0">
              <a:solidFill>
                <a:schemeClr val="tx1"/>
              </a:solidFill>
            </a:endParaRPr>
          </a:p>
          <a:p>
            <a:pPr marL="68580" indent="0" algn="just">
              <a:buNone/>
            </a:pPr>
            <a:endParaRPr lang="en-US" sz="1200" dirty="0">
              <a:solidFill>
                <a:schemeClr val="tx1"/>
              </a:solidFill>
            </a:endParaRPr>
          </a:p>
        </p:txBody>
      </p:sp>
    </p:spTree>
    <p:extLst>
      <p:ext uri="{BB962C8B-B14F-4D97-AF65-F5344CB8AC3E}">
        <p14:creationId xmlns:p14="http://schemas.microsoft.com/office/powerpoint/2010/main" val="34735079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00"/>
            <a:ext cx="7024742" cy="496336"/>
          </a:xfrm>
        </p:spPr>
        <p:txBody>
          <a:bodyPr>
            <a:normAutofit/>
          </a:bodyPr>
          <a:lstStyle/>
          <a:p>
            <a:r>
              <a:rPr lang="ru-RU" sz="2400" b="1" dirty="0" smtClean="0">
                <a:solidFill>
                  <a:schemeClr val="tx1"/>
                </a:solidFill>
              </a:rPr>
              <a:t>ПОИМИ ОД ОБЛАСТА НА ОСИГУРУВАЊЕ</a:t>
            </a:r>
            <a:endParaRPr lang="en-US" sz="2400" b="1" dirty="0">
              <a:solidFill>
                <a:schemeClr val="tx1"/>
              </a:solidFill>
            </a:endParaRPr>
          </a:p>
        </p:txBody>
      </p:sp>
      <p:sp>
        <p:nvSpPr>
          <p:cNvPr id="3" name="Content Placeholder 2"/>
          <p:cNvSpPr>
            <a:spLocks noGrp="1"/>
          </p:cNvSpPr>
          <p:nvPr>
            <p:ph idx="1"/>
          </p:nvPr>
        </p:nvSpPr>
        <p:spPr>
          <a:xfrm>
            <a:off x="609600" y="2133600"/>
            <a:ext cx="7953488" cy="4191000"/>
          </a:xfrm>
        </p:spPr>
        <p:txBody>
          <a:bodyPr>
            <a:noAutofit/>
          </a:bodyPr>
          <a:lstStyle/>
          <a:p>
            <a:r>
              <a:rPr lang="mk-MK" sz="1200" b="1" u="sng" dirty="0" smtClean="0">
                <a:solidFill>
                  <a:schemeClr val="tx1"/>
                </a:solidFill>
              </a:rPr>
              <a:t>Осигуреник</a:t>
            </a:r>
            <a:r>
              <a:rPr lang="mk-MK" sz="1200" b="1" dirty="0" smtClean="0">
                <a:solidFill>
                  <a:schemeClr val="tx1"/>
                </a:solidFill>
              </a:rPr>
              <a:t> </a:t>
            </a:r>
            <a:r>
              <a:rPr lang="mk-MK" sz="1200" dirty="0">
                <a:solidFill>
                  <a:schemeClr val="tx1"/>
                </a:solidFill>
              </a:rPr>
              <a:t>– е физичко, или правно лице на чие име гласи договорот за осигурување, </a:t>
            </a:r>
            <a:r>
              <a:rPr lang="mk-MK" sz="1200" dirty="0" smtClean="0">
                <a:solidFill>
                  <a:schemeClr val="tx1"/>
                </a:solidFill>
              </a:rPr>
              <a:t>Во </a:t>
            </a:r>
            <a:r>
              <a:rPr lang="mk-MK" sz="1200" dirty="0">
                <a:solidFill>
                  <a:schemeClr val="tx1"/>
                </a:solidFill>
              </a:rPr>
              <a:t>пракса, најчесто се случува осигуреникот во исто време да биде и договорувач. Постојат ситуации, кога на ризик се изложени туѓи добра, за кои што трето лице (договорувачот) има интерес тие да бидат осигурени. Така на пример, кај имотните осигурувања договорувач не мора секогаш да биде сопственикот на осигурените добра. При осигурувањето на стан, договорувач не мора да биде сопственикот на станот, бидејќи станот може да биде изнајмен на користење на подолг временски период. Кај осигурувањето на лица од последици на несреќен случај родителот може да ги осигура своите деца, или пак својот брачен партнер. Кај осигурувањето на живот осигуреник е лицето од чие доживување или смрт зависи исплатата на осигурената сума.</a:t>
            </a:r>
            <a:endParaRPr lang="en-US" sz="1200" dirty="0">
              <a:solidFill>
                <a:schemeClr val="tx1"/>
              </a:solidFill>
            </a:endParaRPr>
          </a:p>
          <a:p>
            <a:r>
              <a:rPr lang="mk-MK" sz="1200" b="1" u="sng" dirty="0">
                <a:solidFill>
                  <a:schemeClr val="tx1"/>
                </a:solidFill>
              </a:rPr>
              <a:t>Корисник на осигурување</a:t>
            </a:r>
            <a:r>
              <a:rPr lang="mk-MK" sz="1200" b="1" dirty="0">
                <a:solidFill>
                  <a:schemeClr val="tx1"/>
                </a:solidFill>
              </a:rPr>
              <a:t> </a:t>
            </a:r>
            <a:r>
              <a:rPr lang="mk-MK" sz="1200" dirty="0">
                <a:solidFill>
                  <a:schemeClr val="tx1"/>
                </a:solidFill>
              </a:rPr>
              <a:t>– е правно или физичко лице кое има право на надомест доколку настапи осигурениот случај. По еден договор за осигурување, односно по полиса на осигурување, може да постојат повеќе корисници. Доколку во договорот за осигурување се одредени повеќе корисници, во случај на настапување на осигурениот случај надоместот се дели меѓу корисниците.  </a:t>
            </a:r>
            <a:endParaRPr lang="mk-MK" sz="1200" dirty="0" smtClean="0">
              <a:solidFill>
                <a:schemeClr val="tx1"/>
              </a:solidFill>
            </a:endParaRPr>
          </a:p>
          <a:p>
            <a:r>
              <a:rPr lang="mk-MK" sz="1200" b="1" u="sng" dirty="0" smtClean="0">
                <a:solidFill>
                  <a:schemeClr val="tx1"/>
                </a:solidFill>
              </a:rPr>
              <a:t>Франшиза</a:t>
            </a:r>
            <a:r>
              <a:rPr lang="mk-MK" sz="1200" dirty="0" smtClean="0">
                <a:solidFill>
                  <a:schemeClr val="tx1"/>
                </a:solidFill>
              </a:rPr>
              <a:t>- Износ кој го означува учеството на осигуреникот во настаната штета.</a:t>
            </a:r>
          </a:p>
          <a:p>
            <a:r>
              <a:rPr lang="mk-MK" sz="1200" b="1" u="sng" dirty="0" smtClean="0">
                <a:solidFill>
                  <a:schemeClr val="tx1"/>
                </a:solidFill>
              </a:rPr>
              <a:t>Европски Извештај </a:t>
            </a:r>
            <a:r>
              <a:rPr lang="mk-MK" sz="1200" dirty="0" smtClean="0">
                <a:solidFill>
                  <a:schemeClr val="tx1"/>
                </a:solidFill>
              </a:rPr>
              <a:t>– унифициран образец кој се пополнува во случај на сообраќајна незгода со мала материјална штета, а го пополнуваат учесниците во сообраќајната незгода , без присуство на овластен полициски службеник,</a:t>
            </a:r>
          </a:p>
          <a:p>
            <a:r>
              <a:rPr lang="ru-RU" sz="1200" b="1" u="sng" dirty="0" smtClean="0">
                <a:solidFill>
                  <a:schemeClr val="tx1"/>
                </a:solidFill>
              </a:rPr>
              <a:t>Актуари</a:t>
            </a:r>
            <a:r>
              <a:rPr lang="ru-RU" sz="1200" b="1" dirty="0" smtClean="0">
                <a:solidFill>
                  <a:schemeClr val="tx1"/>
                </a:solidFill>
              </a:rPr>
              <a:t>-</a:t>
            </a:r>
            <a:r>
              <a:rPr lang="ru-RU" sz="1200" dirty="0" smtClean="0">
                <a:solidFill>
                  <a:schemeClr val="tx1"/>
                </a:solidFill>
              </a:rPr>
              <a:t> </a:t>
            </a:r>
            <a:r>
              <a:rPr lang="ru-RU" sz="1200" dirty="0">
                <a:solidFill>
                  <a:schemeClr val="tx1"/>
                </a:solidFill>
              </a:rPr>
              <a:t>се стручни лица, едуцирани од областа на математика, статистика, веројатност и финансии. </a:t>
            </a:r>
            <a:r>
              <a:rPr lang="ru-RU" sz="1200" dirty="0" smtClean="0">
                <a:solidFill>
                  <a:schemeClr val="tx1"/>
                </a:solidFill>
              </a:rPr>
              <a:t>Актуарите </a:t>
            </a:r>
            <a:r>
              <a:rPr lang="ru-RU" sz="1200" dirty="0">
                <a:solidFill>
                  <a:schemeClr val="tx1"/>
                </a:solidFill>
              </a:rPr>
              <a:t>преку анализа на минатите настани, и оценка на тековните ризици, креираат модели кои ги користат за проектирање на идните настани. На тој начин ги предвидуваат финансиските импликации врз работењето и обезбедуваат значајни информации за креаторите на долгорочните стратегии.</a:t>
            </a:r>
            <a:endParaRPr lang="en-US" sz="1200" dirty="0">
              <a:solidFill>
                <a:schemeClr val="tx1"/>
              </a:solidFill>
            </a:endParaRPr>
          </a:p>
          <a:p>
            <a:pPr algn="just"/>
            <a:endParaRPr lang="en-US" sz="1200" dirty="0">
              <a:solidFill>
                <a:schemeClr val="tx1"/>
              </a:solidFill>
            </a:endParaRPr>
          </a:p>
        </p:txBody>
      </p:sp>
    </p:spTree>
    <p:extLst>
      <p:ext uri="{BB962C8B-B14F-4D97-AF65-F5344CB8AC3E}">
        <p14:creationId xmlns:p14="http://schemas.microsoft.com/office/powerpoint/2010/main" val="3769759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7024742" cy="877336"/>
          </a:xfrm>
        </p:spPr>
        <p:txBody>
          <a:bodyPr>
            <a:normAutofit fontScale="90000"/>
          </a:bodyPr>
          <a:lstStyle/>
          <a:p>
            <a:r>
              <a:rPr lang="ru-RU" sz="2400" b="1" dirty="0" smtClean="0">
                <a:solidFill>
                  <a:schemeClr val="tx1"/>
                </a:solidFill>
              </a:rPr>
              <a:t>Агенција за супервизија на осигурување, Осигурување, поими од областа на осигурување и супервизија на осигурување</a:t>
            </a:r>
            <a:endParaRPr lang="en-US" sz="2400" b="1" dirty="0">
              <a:solidFill>
                <a:schemeClr val="tx1"/>
              </a:solidFill>
            </a:endParaRPr>
          </a:p>
        </p:txBody>
      </p:sp>
      <p:sp>
        <p:nvSpPr>
          <p:cNvPr id="3" name="Content Placeholder 2"/>
          <p:cNvSpPr>
            <a:spLocks noGrp="1"/>
          </p:cNvSpPr>
          <p:nvPr>
            <p:ph idx="1"/>
          </p:nvPr>
        </p:nvSpPr>
        <p:spPr>
          <a:xfrm>
            <a:off x="914400" y="2819400"/>
            <a:ext cx="7239000" cy="3429000"/>
          </a:xfrm>
        </p:spPr>
        <p:txBody>
          <a:bodyPr>
            <a:noAutofit/>
          </a:bodyPr>
          <a:lstStyle/>
          <a:p>
            <a:pPr marL="68580" indent="0" algn="just">
              <a:buNone/>
            </a:pPr>
            <a:endParaRPr lang="en-US" sz="1100" dirty="0">
              <a:solidFill>
                <a:schemeClr val="tx1"/>
              </a:solidFill>
            </a:endParaRPr>
          </a:p>
          <a:p>
            <a:pPr marL="68580" indent="0" algn="just">
              <a:buNone/>
            </a:pPr>
            <a:r>
              <a:rPr lang="mk-MK" sz="1800" dirty="0" smtClean="0">
                <a:solidFill>
                  <a:schemeClr val="tx1"/>
                </a:solidFill>
              </a:rPr>
              <a:t>Повеќе информации може да се преземат на следните линкови:</a:t>
            </a:r>
          </a:p>
          <a:p>
            <a:pPr marL="68580" indent="0" algn="just">
              <a:buNone/>
            </a:pPr>
            <a:endParaRPr lang="mk-MK" sz="1800" dirty="0">
              <a:solidFill>
                <a:schemeClr val="tx1"/>
              </a:solidFill>
            </a:endParaRPr>
          </a:p>
          <a:p>
            <a:pPr marL="68580" indent="0" algn="just">
              <a:buNone/>
            </a:pPr>
            <a:r>
              <a:rPr lang="en-US" sz="1800" dirty="0" smtClean="0">
                <a:solidFill>
                  <a:schemeClr val="tx1"/>
                </a:solidFill>
                <a:hlinkClick r:id="rId2"/>
              </a:rPr>
              <a:t>www.aso.mk</a:t>
            </a:r>
            <a:endParaRPr lang="en-US" sz="1800" dirty="0" smtClean="0">
              <a:solidFill>
                <a:schemeClr val="tx1"/>
              </a:solidFill>
            </a:endParaRPr>
          </a:p>
          <a:p>
            <a:pPr marL="68580" indent="0" algn="just">
              <a:buNone/>
            </a:pPr>
            <a:r>
              <a:rPr lang="en-US" sz="1800" dirty="0" smtClean="0">
                <a:solidFill>
                  <a:schemeClr val="tx1"/>
                </a:solidFill>
                <a:hlinkClick r:id="rId3"/>
              </a:rPr>
              <a:t>www.edukacija.aso.mk</a:t>
            </a:r>
            <a:endParaRPr lang="en-US" sz="1800" dirty="0" smtClean="0">
              <a:solidFill>
                <a:schemeClr val="tx1"/>
              </a:solidFill>
            </a:endParaRPr>
          </a:p>
          <a:p>
            <a:pPr marL="68580" indent="0" algn="just">
              <a:buNone/>
            </a:pPr>
            <a:r>
              <a:rPr lang="en-US" sz="1800" dirty="0">
                <a:solidFill>
                  <a:schemeClr val="tx1"/>
                </a:solidFill>
                <a:hlinkClick r:id="rId4"/>
              </a:rPr>
              <a:t>http://edukacija.aso.mk/wp-content/uploads/2015/12/Kniga__</a:t>
            </a:r>
            <a:r>
              <a:rPr lang="en-US" sz="1800" dirty="0" smtClean="0">
                <a:solidFill>
                  <a:schemeClr val="tx1"/>
                </a:solidFill>
                <a:hlinkClick r:id="rId4"/>
              </a:rPr>
              <a:t>Pametno-upravuvanje-so-parite.pdf</a:t>
            </a:r>
            <a:endParaRPr lang="en-US" sz="1800" dirty="0" smtClean="0">
              <a:solidFill>
                <a:schemeClr val="tx1"/>
              </a:solidFill>
            </a:endParaRPr>
          </a:p>
          <a:p>
            <a:pPr marL="68580" indent="0" algn="just">
              <a:buNone/>
            </a:pPr>
            <a:r>
              <a:rPr lang="en-US" sz="1800" dirty="0">
                <a:solidFill>
                  <a:schemeClr val="tx1"/>
                </a:solidFill>
                <a:hlinkClick r:id="rId5"/>
              </a:rPr>
              <a:t>http://edukacija.aso.mk/%D0%BF%D0%BE%D0%B8%D0%BC%D0%BD%D0%B8%D0%BA</a:t>
            </a:r>
            <a:r>
              <a:rPr lang="en-US" sz="1800" dirty="0" smtClean="0">
                <a:solidFill>
                  <a:schemeClr val="tx1"/>
                </a:solidFill>
                <a:hlinkClick r:id="rId5"/>
              </a:rPr>
              <a:t>/</a:t>
            </a:r>
            <a:endParaRPr lang="en-US" sz="1800" dirty="0" smtClean="0">
              <a:solidFill>
                <a:schemeClr val="tx1"/>
              </a:solidFill>
            </a:endParaRPr>
          </a:p>
          <a:p>
            <a:pPr marL="68580" indent="0" algn="just">
              <a:buNone/>
            </a:pPr>
            <a:endParaRPr lang="en-US" sz="1800" dirty="0">
              <a:solidFill>
                <a:schemeClr val="tx1"/>
              </a:solidFill>
            </a:endParaRPr>
          </a:p>
        </p:txBody>
      </p:sp>
    </p:spTree>
    <p:extLst>
      <p:ext uri="{BB962C8B-B14F-4D97-AF65-F5344CB8AC3E}">
        <p14:creationId xmlns:p14="http://schemas.microsoft.com/office/powerpoint/2010/main" val="2245623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65435" y="4280628"/>
            <a:ext cx="3844159" cy="1277273"/>
          </a:xfrm>
          <a:prstGeom prst="rect">
            <a:avLst/>
          </a:prstGeom>
        </p:spPr>
        <p:txBody>
          <a:bodyPr wrap="square">
            <a:spAutoFit/>
          </a:bodyPr>
          <a:lstStyle/>
          <a:p>
            <a:pPr algn="ctr"/>
            <a:r>
              <a:rPr lang="mk-MK" sz="1100" b="1" kern="0" dirty="0" smtClean="0">
                <a:latin typeface="+mj-lt"/>
                <a:cs typeface="Arial" pitchFamily="34" charset="0"/>
              </a:rPr>
              <a:t>Палата Лазар Поп Трајков, </a:t>
            </a:r>
          </a:p>
          <a:p>
            <a:pPr algn="ctr"/>
            <a:r>
              <a:rPr lang="mk-MK" sz="1100" b="1" kern="0" dirty="0" smtClean="0">
                <a:latin typeface="+mj-lt"/>
                <a:cs typeface="Arial" pitchFamily="34" charset="0"/>
              </a:rPr>
              <a:t>Ул. Македонија бр.25, 5 кат</a:t>
            </a:r>
            <a:r>
              <a:rPr lang="en-US" sz="1100" b="1" kern="0" dirty="0" smtClean="0">
                <a:latin typeface="+mj-lt"/>
                <a:cs typeface="Arial" pitchFamily="34" charset="0"/>
              </a:rPr>
              <a:t>, </a:t>
            </a:r>
            <a:r>
              <a:rPr lang="mk-MK" sz="1100" b="1" kern="0" dirty="0" smtClean="0">
                <a:latin typeface="+mj-lt"/>
                <a:cs typeface="Arial" pitchFamily="34" charset="0"/>
              </a:rPr>
              <a:t>Скопје</a:t>
            </a:r>
            <a:r>
              <a:rPr lang="pt-BR" sz="1100" b="1" kern="0" dirty="0" smtClean="0">
                <a:latin typeface="+mj-lt"/>
                <a:cs typeface="Arial" pitchFamily="34" charset="0"/>
              </a:rPr>
              <a:t>, </a:t>
            </a:r>
            <a:endParaRPr lang="mk-MK" sz="1100" b="1" kern="0" dirty="0" smtClean="0">
              <a:latin typeface="+mj-lt"/>
              <a:cs typeface="Arial" pitchFamily="34" charset="0"/>
            </a:endParaRPr>
          </a:p>
          <a:p>
            <a:pPr algn="ctr"/>
            <a:r>
              <a:rPr lang="en-US" sz="1100" b="1" kern="0" dirty="0" smtClean="0">
                <a:latin typeface="+mj-lt"/>
                <a:cs typeface="Arial" pitchFamily="34" charset="0"/>
              </a:rPr>
              <a:t>T</a:t>
            </a:r>
            <a:r>
              <a:rPr lang="mk-MK" sz="1100" b="1" kern="0" dirty="0" smtClean="0">
                <a:latin typeface="+mj-lt"/>
                <a:cs typeface="Arial" pitchFamily="34" charset="0"/>
              </a:rPr>
              <a:t>ел</a:t>
            </a:r>
            <a:r>
              <a:rPr lang="en-US" sz="1100" b="1" kern="0" dirty="0" smtClean="0">
                <a:latin typeface="+mj-lt"/>
                <a:cs typeface="Arial" pitchFamily="34" charset="0"/>
              </a:rPr>
              <a:t>: </a:t>
            </a:r>
            <a:r>
              <a:rPr lang="en-US" sz="1100" b="1" kern="0" dirty="0">
                <a:latin typeface="+mj-lt"/>
                <a:cs typeface="Arial" pitchFamily="34" charset="0"/>
              </a:rPr>
              <a:t>+389 2 3254 </a:t>
            </a:r>
            <a:r>
              <a:rPr lang="en-US" sz="1100" b="1" kern="0" dirty="0" smtClean="0">
                <a:latin typeface="+mj-lt"/>
                <a:cs typeface="Arial" pitchFamily="34" charset="0"/>
              </a:rPr>
              <a:t>050</a:t>
            </a:r>
            <a:r>
              <a:rPr lang="mk-MK" sz="1100" b="1" kern="0" dirty="0" smtClean="0">
                <a:latin typeface="+mj-lt"/>
                <a:cs typeface="Arial" pitchFamily="34" charset="0"/>
              </a:rPr>
              <a:t>; </a:t>
            </a:r>
          </a:p>
          <a:p>
            <a:pPr algn="ctr"/>
            <a:r>
              <a:rPr lang="pt-BR" sz="1100" b="1" kern="0" dirty="0" smtClean="0">
                <a:latin typeface="+mj-lt"/>
                <a:cs typeface="Arial" pitchFamily="34" charset="0"/>
              </a:rPr>
              <a:t>E-mail:</a:t>
            </a:r>
            <a:r>
              <a:rPr lang="mk-MK" sz="1100" b="1" kern="0" dirty="0" smtClean="0">
                <a:latin typeface="+mj-lt"/>
                <a:cs typeface="Arial" pitchFamily="34" charset="0"/>
              </a:rPr>
              <a:t> </a:t>
            </a:r>
            <a:r>
              <a:rPr lang="en-US" sz="1100" b="1" kern="0" dirty="0" smtClean="0">
                <a:latin typeface="+mj-lt"/>
                <a:cs typeface="Arial" pitchFamily="34" charset="0"/>
              </a:rPr>
              <a:t>contact@aso.mk,</a:t>
            </a:r>
            <a:endParaRPr lang="mk-MK" sz="1100" b="1" kern="0" dirty="0" smtClean="0">
              <a:latin typeface="+mj-lt"/>
              <a:cs typeface="Arial" pitchFamily="34" charset="0"/>
            </a:endParaRPr>
          </a:p>
          <a:p>
            <a:pPr algn="ctr"/>
            <a:r>
              <a:rPr lang="en-US" sz="1100" b="1" kern="0" dirty="0" smtClean="0">
                <a:latin typeface="+mj-lt"/>
                <a:cs typeface="Arial" pitchFamily="34" charset="0"/>
              </a:rPr>
              <a:t>web: </a:t>
            </a:r>
            <a:r>
              <a:rPr lang="en-US" sz="1100" b="1" kern="0" dirty="0" smtClean="0">
                <a:latin typeface="+mj-lt"/>
                <a:cs typeface="Arial" pitchFamily="34" charset="0"/>
                <a:hlinkClick r:id="rId2"/>
              </a:rPr>
              <a:t>www.aso.mk</a:t>
            </a:r>
            <a:endParaRPr lang="mk-MK" sz="1100" b="1" kern="0" dirty="0" smtClean="0">
              <a:latin typeface="+mj-lt"/>
              <a:cs typeface="Arial" pitchFamily="34" charset="0"/>
            </a:endParaRPr>
          </a:p>
          <a:p>
            <a:pPr algn="ctr"/>
            <a:r>
              <a:rPr lang="en-US" sz="1100" b="1" kern="0" dirty="0" smtClean="0">
                <a:latin typeface="+mj-lt"/>
                <a:cs typeface="Arial" pitchFamily="34" charset="0"/>
                <a:hlinkClick r:id="rId3"/>
              </a:rPr>
              <a:t>www.edukacija@aso.mk</a:t>
            </a:r>
            <a:endParaRPr lang="mk-MK" sz="1100" b="1" kern="0" dirty="0" smtClean="0">
              <a:latin typeface="+mj-lt"/>
              <a:cs typeface="Arial" pitchFamily="34" charset="0"/>
            </a:endParaRPr>
          </a:p>
          <a:p>
            <a:pPr algn="ctr"/>
            <a:endParaRPr lang="en-US" sz="1100" b="1" kern="0" dirty="0">
              <a:latin typeface="+mj-lt"/>
              <a:cs typeface="Arial" pitchFamily="34" charset="0"/>
            </a:endParaRPr>
          </a:p>
        </p:txBody>
      </p:sp>
      <p:sp>
        <p:nvSpPr>
          <p:cNvPr id="3" name="TextBox 2"/>
          <p:cNvSpPr txBox="1"/>
          <p:nvPr/>
        </p:nvSpPr>
        <p:spPr>
          <a:xfrm>
            <a:off x="533400" y="2514600"/>
            <a:ext cx="3903280" cy="3062377"/>
          </a:xfrm>
          <a:prstGeom prst="rect">
            <a:avLst/>
          </a:prstGeom>
          <a:noFill/>
        </p:spPr>
        <p:txBody>
          <a:bodyPr wrap="square" rtlCol="0">
            <a:spAutoFit/>
          </a:bodyPr>
          <a:lstStyle/>
          <a:p>
            <a:r>
              <a:rPr lang="mk-MK" sz="3400" b="1" dirty="0" smtClean="0">
                <a:latin typeface="+mj-lt"/>
              </a:rPr>
              <a:t>Ви благодариме на вниманието</a:t>
            </a:r>
            <a:endParaRPr lang="en-US" sz="3400" b="1" dirty="0" smtClean="0">
              <a:latin typeface="+mj-lt"/>
            </a:endParaRPr>
          </a:p>
          <a:p>
            <a:endParaRPr lang="mk-MK" sz="3400" b="1" dirty="0" smtClean="0">
              <a:latin typeface="+mj-lt"/>
            </a:endParaRPr>
          </a:p>
          <a:p>
            <a:endParaRPr lang="mk-MK" sz="3400" b="1" dirty="0">
              <a:latin typeface="+mj-lt"/>
            </a:endParaRPr>
          </a:p>
          <a:p>
            <a:r>
              <a:rPr lang="mk-MK" sz="1200" b="1" dirty="0" smtClean="0">
                <a:latin typeface="+mj-lt"/>
              </a:rPr>
              <a:t>Подготвил</a:t>
            </a:r>
            <a:r>
              <a:rPr lang="mk-MK" sz="1200" b="1" dirty="0">
                <a:latin typeface="+mj-lt"/>
              </a:rPr>
              <a:t>: Ратка Целаковски</a:t>
            </a:r>
          </a:p>
          <a:p>
            <a:endParaRPr lang="en-US" sz="3400" b="1" dirty="0">
              <a:latin typeface="+mj-lt"/>
            </a:endParaRPr>
          </a:p>
          <a:p>
            <a:endParaRPr lang="en-US" sz="1100" b="1" dirty="0">
              <a:latin typeface="+mj-lt"/>
            </a:endParaRPr>
          </a:p>
        </p:txBody>
      </p:sp>
      <p:pic>
        <p:nvPicPr>
          <p:cNvPr id="2050" name="Picture 2"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1946" y="2998037"/>
            <a:ext cx="2333625" cy="1047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497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024744" cy="1143000"/>
          </a:xfrm>
        </p:spPr>
        <p:txBody>
          <a:bodyPr>
            <a:normAutofit/>
          </a:bodyPr>
          <a:lstStyle/>
          <a:p>
            <a:r>
              <a:rPr lang="mk-MK" sz="1800" b="1" dirty="0" smtClean="0">
                <a:solidFill>
                  <a:schemeClr val="tx1"/>
                </a:solidFill>
              </a:rPr>
              <a:t>ФИНАНСИСКИ СИСТЕМ</a:t>
            </a:r>
            <a:endParaRPr lang="en-US" sz="1800" b="1" dirty="0">
              <a:solidFill>
                <a:schemeClr val="tx1"/>
              </a:solidFill>
            </a:endParaRPr>
          </a:p>
        </p:txBody>
      </p:sp>
      <p:sp>
        <p:nvSpPr>
          <p:cNvPr id="3" name="Content Placeholder 2"/>
          <p:cNvSpPr>
            <a:spLocks noGrp="1"/>
          </p:cNvSpPr>
          <p:nvPr>
            <p:ph idx="1"/>
          </p:nvPr>
        </p:nvSpPr>
        <p:spPr>
          <a:xfrm>
            <a:off x="1043492" y="2323652"/>
            <a:ext cx="6777317" cy="3924748"/>
          </a:xfrm>
        </p:spPr>
        <p:txBody>
          <a:bodyPr>
            <a:noAutofit/>
          </a:bodyPr>
          <a:lstStyle/>
          <a:p>
            <a:pPr marL="68580" indent="0">
              <a:buNone/>
            </a:pPr>
            <a:r>
              <a:rPr lang="mk-MK" sz="1400" dirty="0" smtClean="0">
                <a:solidFill>
                  <a:schemeClr val="tx1"/>
                </a:solidFill>
              </a:rPr>
              <a:t>Структура на вкупни средства во финансискиот сектор:</a:t>
            </a:r>
          </a:p>
          <a:p>
            <a:pPr marL="68580" indent="0">
              <a:buNone/>
            </a:pPr>
            <a:endParaRPr lang="mk-MK" sz="1400" dirty="0" smtClean="0">
              <a:solidFill>
                <a:schemeClr val="tx1"/>
              </a:solidFill>
            </a:endParaRPr>
          </a:p>
          <a:p>
            <a:pPr lvl="1"/>
            <a:r>
              <a:rPr lang="mk-MK" sz="1400" b="1" dirty="0" smtClean="0">
                <a:solidFill>
                  <a:srgbClr val="FF0000"/>
                </a:solidFill>
              </a:rPr>
              <a:t>Банки............................................................................ </a:t>
            </a:r>
            <a:r>
              <a:rPr lang="mk-MK" sz="1400" b="1" dirty="0" smtClean="0">
                <a:solidFill>
                  <a:srgbClr val="FF0000"/>
                </a:solidFill>
              </a:rPr>
              <a:t>82,5%</a:t>
            </a:r>
            <a:endParaRPr lang="mk-MK" sz="1400" b="1" dirty="0" smtClean="0">
              <a:solidFill>
                <a:srgbClr val="FF0000"/>
              </a:solidFill>
            </a:endParaRPr>
          </a:p>
          <a:p>
            <a:pPr lvl="1"/>
            <a:r>
              <a:rPr lang="mk-MK" sz="1400" dirty="0" smtClean="0">
                <a:solidFill>
                  <a:schemeClr val="tx1"/>
                </a:solidFill>
              </a:rPr>
              <a:t>Штедилници</a:t>
            </a:r>
          </a:p>
          <a:p>
            <a:pPr lvl="1"/>
            <a:r>
              <a:rPr lang="mk-MK" sz="1400" b="1" dirty="0" smtClean="0">
                <a:solidFill>
                  <a:srgbClr val="FF0000"/>
                </a:solidFill>
              </a:rPr>
              <a:t>Друштва за осигурување....................................... 3,5 </a:t>
            </a:r>
            <a:r>
              <a:rPr lang="mk-MK" sz="1400" b="1" dirty="0" smtClean="0">
                <a:solidFill>
                  <a:srgbClr val="FF0000"/>
                </a:solidFill>
              </a:rPr>
              <a:t>%</a:t>
            </a:r>
          </a:p>
          <a:p>
            <a:pPr lvl="1"/>
            <a:r>
              <a:rPr lang="mk-MK" sz="1400" b="1" dirty="0" smtClean="0">
                <a:solidFill>
                  <a:srgbClr val="FF0000"/>
                </a:solidFill>
              </a:rPr>
              <a:t>Осигурително </a:t>
            </a:r>
            <a:r>
              <a:rPr lang="mk-MK" sz="1400" b="1" dirty="0" smtClean="0">
                <a:solidFill>
                  <a:srgbClr val="FF0000"/>
                </a:solidFill>
              </a:rPr>
              <a:t>брокерски друштва....................</a:t>
            </a:r>
            <a:r>
              <a:rPr lang="mk-MK" sz="1400" b="1" dirty="0" smtClean="0">
                <a:solidFill>
                  <a:srgbClr val="FF0000"/>
                </a:solidFill>
              </a:rPr>
              <a:t>0,3%</a:t>
            </a:r>
            <a:endParaRPr lang="mk-MK" sz="1400" b="1" dirty="0" smtClean="0">
              <a:solidFill>
                <a:srgbClr val="FF0000"/>
              </a:solidFill>
            </a:endParaRPr>
          </a:p>
          <a:p>
            <a:pPr lvl="1"/>
            <a:r>
              <a:rPr lang="mk-MK" sz="1400" b="1" dirty="0" smtClean="0">
                <a:solidFill>
                  <a:srgbClr val="FF0000"/>
                </a:solidFill>
              </a:rPr>
              <a:t>Друштва за застапување во осигурување.......</a:t>
            </a:r>
            <a:r>
              <a:rPr lang="mk-MK" sz="1400" b="1" dirty="0" smtClean="0">
                <a:solidFill>
                  <a:srgbClr val="FF0000"/>
                </a:solidFill>
              </a:rPr>
              <a:t>0,02%</a:t>
            </a:r>
          </a:p>
          <a:p>
            <a:pPr lvl="1"/>
            <a:r>
              <a:rPr lang="mk-MK" sz="1400" dirty="0" smtClean="0">
                <a:solidFill>
                  <a:schemeClr val="tx1"/>
                </a:solidFill>
              </a:rPr>
              <a:t>Лизинг </a:t>
            </a:r>
            <a:r>
              <a:rPr lang="mk-MK" sz="1400" dirty="0" smtClean="0">
                <a:solidFill>
                  <a:schemeClr val="tx1"/>
                </a:solidFill>
              </a:rPr>
              <a:t>душтва</a:t>
            </a:r>
          </a:p>
          <a:p>
            <a:pPr lvl="1"/>
            <a:r>
              <a:rPr lang="mk-MK" sz="1400" dirty="0" smtClean="0">
                <a:solidFill>
                  <a:schemeClr val="tx1"/>
                </a:solidFill>
              </a:rPr>
              <a:t>Пензиски фонсови</a:t>
            </a:r>
          </a:p>
          <a:p>
            <a:pPr lvl="1"/>
            <a:r>
              <a:rPr lang="mk-MK" sz="1400" dirty="0" smtClean="0">
                <a:solidFill>
                  <a:schemeClr val="tx1"/>
                </a:solidFill>
              </a:rPr>
              <a:t>Друштва за управување со пензиски фондови</a:t>
            </a:r>
          </a:p>
          <a:p>
            <a:pPr lvl="1"/>
            <a:r>
              <a:rPr lang="mk-MK" sz="1400" dirty="0" smtClean="0">
                <a:solidFill>
                  <a:schemeClr val="tx1"/>
                </a:solidFill>
              </a:rPr>
              <a:t>Брокерски куќи</a:t>
            </a:r>
          </a:p>
          <a:p>
            <a:pPr lvl="1"/>
            <a:r>
              <a:rPr lang="mk-MK" sz="1400" dirty="0" smtClean="0">
                <a:solidFill>
                  <a:schemeClr val="tx1"/>
                </a:solidFill>
              </a:rPr>
              <a:t>Инвестициски фондови</a:t>
            </a:r>
          </a:p>
          <a:p>
            <a:pPr lvl="1"/>
            <a:r>
              <a:rPr lang="mk-MK" sz="1400" dirty="0" smtClean="0">
                <a:solidFill>
                  <a:schemeClr val="tx1"/>
                </a:solidFill>
              </a:rPr>
              <a:t>Друштва за управување со инвестициски фондови</a:t>
            </a:r>
          </a:p>
          <a:p>
            <a:pPr lvl="1"/>
            <a:r>
              <a:rPr lang="mk-MK" sz="1400" dirty="0" smtClean="0">
                <a:solidFill>
                  <a:schemeClr val="tx1"/>
                </a:solidFill>
              </a:rPr>
              <a:t>Друштва за управување со приватни фондови</a:t>
            </a:r>
          </a:p>
          <a:p>
            <a:pPr lvl="1"/>
            <a:r>
              <a:rPr lang="mk-MK" sz="1400" dirty="0" smtClean="0">
                <a:solidFill>
                  <a:schemeClr val="tx1"/>
                </a:solidFill>
              </a:rPr>
              <a:t>Финансиски друштва</a:t>
            </a:r>
            <a:endParaRPr lang="en-US" sz="1400" dirty="0">
              <a:solidFill>
                <a:schemeClr val="tx1"/>
              </a:solidFill>
            </a:endParaRPr>
          </a:p>
        </p:txBody>
      </p:sp>
    </p:spTree>
    <p:extLst>
      <p:ext uri="{BB962C8B-B14F-4D97-AF65-F5344CB8AC3E}">
        <p14:creationId xmlns:p14="http://schemas.microsoft.com/office/powerpoint/2010/main" val="2197901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1828800"/>
            <a:ext cx="7024744" cy="1143000"/>
          </a:xfrm>
        </p:spPr>
        <p:txBody>
          <a:bodyPr>
            <a:normAutofit/>
          </a:bodyPr>
          <a:lstStyle/>
          <a:p>
            <a:r>
              <a:rPr lang="mk-MK" sz="1800" b="1" dirty="0">
                <a:solidFill>
                  <a:schemeClr val="tx1"/>
                </a:solidFill>
              </a:rPr>
              <a:t>ПАЗАР НА ОСИГУРУВАЊЕ</a:t>
            </a:r>
            <a:br>
              <a:rPr lang="mk-MK" sz="1800" b="1" dirty="0">
                <a:solidFill>
                  <a:schemeClr val="tx1"/>
                </a:solidFill>
              </a:rPr>
            </a:br>
            <a:endParaRPr lang="en-US" sz="1800" b="1" dirty="0">
              <a:solidFill>
                <a:schemeClr val="tx1"/>
              </a:solidFill>
            </a:endParaRPr>
          </a:p>
        </p:txBody>
      </p:sp>
      <p:sp>
        <p:nvSpPr>
          <p:cNvPr id="3" name="Content Placeholder 2"/>
          <p:cNvSpPr>
            <a:spLocks noGrp="1"/>
          </p:cNvSpPr>
          <p:nvPr>
            <p:ph idx="1"/>
          </p:nvPr>
        </p:nvSpPr>
        <p:spPr>
          <a:xfrm>
            <a:off x="1066800" y="3200400"/>
            <a:ext cx="6777317" cy="2355011"/>
          </a:xfrm>
        </p:spPr>
        <p:txBody>
          <a:bodyPr>
            <a:normAutofit/>
          </a:bodyPr>
          <a:lstStyle/>
          <a:p>
            <a:pPr lvl="1"/>
            <a:r>
              <a:rPr lang="mk-MK" sz="1400" dirty="0" smtClean="0">
                <a:solidFill>
                  <a:schemeClr val="tx1"/>
                </a:solidFill>
              </a:rPr>
              <a:t>Друштва за осигурување</a:t>
            </a:r>
            <a:r>
              <a:rPr lang="en-US" sz="1400" dirty="0" smtClean="0">
                <a:solidFill>
                  <a:schemeClr val="tx1"/>
                </a:solidFill>
              </a:rPr>
              <a:t> (</a:t>
            </a:r>
            <a:r>
              <a:rPr lang="mk-MK" sz="1400" dirty="0" smtClean="0">
                <a:solidFill>
                  <a:schemeClr val="tx1"/>
                </a:solidFill>
              </a:rPr>
              <a:t>11-неживот, 5 живот),  </a:t>
            </a:r>
            <a:endParaRPr lang="en-US" sz="1400" dirty="0" smtClean="0">
              <a:solidFill>
                <a:schemeClr val="tx1"/>
              </a:solidFill>
            </a:endParaRPr>
          </a:p>
          <a:p>
            <a:pPr lvl="1"/>
            <a:r>
              <a:rPr lang="mk-MK" sz="1400" dirty="0" smtClean="0">
                <a:solidFill>
                  <a:schemeClr val="tx1"/>
                </a:solidFill>
              </a:rPr>
              <a:t>Осигурително брокерски друштва, 39</a:t>
            </a:r>
            <a:endParaRPr lang="en-US" sz="1400" dirty="0" smtClean="0">
              <a:solidFill>
                <a:schemeClr val="tx1"/>
              </a:solidFill>
            </a:endParaRPr>
          </a:p>
          <a:p>
            <a:pPr lvl="1"/>
            <a:r>
              <a:rPr lang="mk-MK" sz="1400" dirty="0" smtClean="0">
                <a:solidFill>
                  <a:schemeClr val="tx1"/>
                </a:solidFill>
              </a:rPr>
              <a:t>Друштва за застапување во осигурување, 10</a:t>
            </a:r>
            <a:endParaRPr lang="en-US" sz="1400" dirty="0" smtClean="0">
              <a:solidFill>
                <a:schemeClr val="tx1"/>
              </a:solidFill>
            </a:endParaRPr>
          </a:p>
          <a:p>
            <a:pPr lvl="1"/>
            <a:r>
              <a:rPr lang="mk-MK" sz="1400" dirty="0" smtClean="0">
                <a:solidFill>
                  <a:schemeClr val="tx1"/>
                </a:solidFill>
              </a:rPr>
              <a:t>Банки кои продаваат договори за осигурување делуваат како осигурителни агенти-7</a:t>
            </a:r>
          </a:p>
          <a:p>
            <a:pPr lvl="1"/>
            <a:r>
              <a:rPr lang="mk-MK" sz="1400" dirty="0" smtClean="0">
                <a:solidFill>
                  <a:schemeClr val="tx1"/>
                </a:solidFill>
              </a:rPr>
              <a:t>Физички лица, застапници 1.498</a:t>
            </a:r>
          </a:p>
          <a:p>
            <a:pPr lvl="1"/>
            <a:r>
              <a:rPr lang="mk-MK" sz="1400" dirty="0" smtClean="0">
                <a:solidFill>
                  <a:schemeClr val="tx1"/>
                </a:solidFill>
              </a:rPr>
              <a:t>Осигурителни брокери, 604</a:t>
            </a:r>
          </a:p>
          <a:p>
            <a:pPr lvl="1"/>
            <a:r>
              <a:rPr lang="mk-MK" sz="1400" dirty="0" smtClean="0">
                <a:solidFill>
                  <a:schemeClr val="tx1"/>
                </a:solidFill>
              </a:rPr>
              <a:t>Актуари, 28</a:t>
            </a:r>
          </a:p>
        </p:txBody>
      </p:sp>
    </p:spTree>
    <p:extLst>
      <p:ext uri="{BB962C8B-B14F-4D97-AF65-F5344CB8AC3E}">
        <p14:creationId xmlns:p14="http://schemas.microsoft.com/office/powerpoint/2010/main" val="4169407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b="17396"/>
          <a:stretch/>
        </p:blipFill>
        <p:spPr>
          <a:xfrm>
            <a:off x="4564117" y="-38146"/>
            <a:ext cx="1926115" cy="648799"/>
          </a:xfrm>
          <a:prstGeom prst="rect">
            <a:avLst/>
          </a:prstGeom>
        </p:spPr>
      </p:pic>
      <p:sp>
        <p:nvSpPr>
          <p:cNvPr id="6" name="TextBox 5"/>
          <p:cNvSpPr txBox="1"/>
          <p:nvPr/>
        </p:nvSpPr>
        <p:spPr>
          <a:xfrm>
            <a:off x="723900" y="2590800"/>
            <a:ext cx="7696200" cy="2585323"/>
          </a:xfrm>
          <a:prstGeom prst="rect">
            <a:avLst/>
          </a:prstGeom>
          <a:noFill/>
        </p:spPr>
        <p:txBody>
          <a:bodyPr wrap="square" rtlCol="0">
            <a:spAutoFit/>
          </a:bodyPr>
          <a:lstStyle/>
          <a:p>
            <a:endParaRPr lang="en-US" b="1" dirty="0" smtClean="0"/>
          </a:p>
          <a:p>
            <a:endParaRPr lang="ru-RU" b="1" dirty="0"/>
          </a:p>
          <a:p>
            <a:pPr algn="just"/>
            <a:r>
              <a:rPr lang="ru-RU" sz="1400" b="1" i="1" dirty="0" smtClean="0">
                <a:solidFill>
                  <a:schemeClr val="accent3">
                    <a:lumMod val="60000"/>
                    <a:lumOff val="40000"/>
                  </a:schemeClr>
                </a:solidFill>
              </a:rPr>
              <a:t>Агенција </a:t>
            </a:r>
            <a:r>
              <a:rPr lang="ru-RU" sz="1400" b="1" i="1" dirty="0">
                <a:solidFill>
                  <a:schemeClr val="accent3">
                    <a:lumMod val="60000"/>
                    <a:lumOff val="40000"/>
                  </a:schemeClr>
                </a:solidFill>
              </a:rPr>
              <a:t>за супервизија на осигурување </a:t>
            </a:r>
            <a:r>
              <a:rPr lang="ru-RU" sz="1400" b="1" i="1" dirty="0" smtClean="0">
                <a:solidFill>
                  <a:schemeClr val="accent3">
                    <a:lumMod val="60000"/>
                    <a:lumOff val="40000"/>
                  </a:schemeClr>
                </a:solidFill>
              </a:rPr>
              <a:t>е самостојно </a:t>
            </a:r>
            <a:r>
              <a:rPr lang="ru-RU" sz="1400" b="1" i="1" dirty="0">
                <a:solidFill>
                  <a:schemeClr val="accent3">
                    <a:lumMod val="60000"/>
                    <a:lumOff val="40000"/>
                  </a:schemeClr>
                </a:solidFill>
              </a:rPr>
              <a:t>и независно регулаторно тело, со јавни овластувања утврдени во </a:t>
            </a:r>
            <a:r>
              <a:rPr lang="ru-RU" sz="1400" b="1" i="1" dirty="0" smtClean="0">
                <a:solidFill>
                  <a:schemeClr val="accent3">
                    <a:lumMod val="60000"/>
                    <a:lumOff val="40000"/>
                  </a:schemeClr>
                </a:solidFill>
              </a:rPr>
              <a:t>Законот за супервизија на осигурување.</a:t>
            </a:r>
            <a:endParaRPr lang="en-US" sz="1400" b="1" i="1" dirty="0" smtClean="0">
              <a:solidFill>
                <a:schemeClr val="accent3">
                  <a:lumMod val="60000"/>
                  <a:lumOff val="40000"/>
                </a:schemeClr>
              </a:solidFill>
            </a:endParaRPr>
          </a:p>
          <a:p>
            <a:pPr algn="just"/>
            <a:endParaRPr lang="ru-RU" sz="1400" dirty="0"/>
          </a:p>
          <a:p>
            <a:pPr algn="just"/>
            <a:r>
              <a:rPr lang="ru-RU" sz="1400" dirty="0" smtClean="0"/>
              <a:t> </a:t>
            </a:r>
            <a:r>
              <a:rPr lang="ru-RU" sz="1400" u="sng" dirty="0">
                <a:solidFill>
                  <a:srgbClr val="FF0000"/>
                </a:solidFill>
              </a:rPr>
              <a:t>Агенцијата во рамките на своите надлежности и овластувања се грижи за законито и </a:t>
            </a:r>
            <a:r>
              <a:rPr lang="ru-RU" sz="1400" u="sng" dirty="0" smtClean="0">
                <a:solidFill>
                  <a:srgbClr val="FF0000"/>
                </a:solidFill>
              </a:rPr>
              <a:t>ефикасно функционирање </a:t>
            </a:r>
            <a:r>
              <a:rPr lang="ru-RU" sz="1400" u="sng" dirty="0">
                <a:solidFill>
                  <a:srgbClr val="FF0000"/>
                </a:solidFill>
              </a:rPr>
              <a:t>на пазарот на </a:t>
            </a:r>
            <a:r>
              <a:rPr lang="ru-RU" sz="1400" u="sng" dirty="0" smtClean="0">
                <a:solidFill>
                  <a:srgbClr val="FF0000"/>
                </a:solidFill>
              </a:rPr>
              <a:t>осигурување </a:t>
            </a:r>
            <a:r>
              <a:rPr lang="ru-RU" sz="1400" u="sng" dirty="0">
                <a:solidFill>
                  <a:srgbClr val="FF0000"/>
                </a:solidFill>
              </a:rPr>
              <a:t>со цел за заштита на правата на сопствениците </a:t>
            </a:r>
            <a:r>
              <a:rPr lang="ru-RU" sz="1400" u="sng" dirty="0" smtClean="0">
                <a:solidFill>
                  <a:srgbClr val="FF0000"/>
                </a:solidFill>
              </a:rPr>
              <a:t>и корисниците </a:t>
            </a:r>
            <a:r>
              <a:rPr lang="ru-RU" sz="1400" u="sng" dirty="0">
                <a:solidFill>
                  <a:srgbClr val="FF0000"/>
                </a:solidFill>
              </a:rPr>
              <a:t>на осигурување</a:t>
            </a:r>
            <a:r>
              <a:rPr lang="ru-RU" sz="1400" u="sng" dirty="0" smtClean="0">
                <a:solidFill>
                  <a:srgbClr val="FF0000"/>
                </a:solidFill>
              </a:rPr>
              <a:t>.</a:t>
            </a:r>
            <a:endParaRPr lang="en-US" sz="1400" u="sng" dirty="0" smtClean="0">
              <a:solidFill>
                <a:srgbClr val="FF0000"/>
              </a:solidFill>
            </a:endParaRPr>
          </a:p>
          <a:p>
            <a:pPr algn="just"/>
            <a:endParaRPr lang="ru-RU" sz="1400" b="1" dirty="0"/>
          </a:p>
          <a:p>
            <a:pPr algn="just"/>
            <a:r>
              <a:rPr lang="ru-RU" sz="1400" b="1" dirty="0" smtClean="0"/>
              <a:t> </a:t>
            </a:r>
            <a:r>
              <a:rPr lang="ru-RU" sz="1400" b="1" dirty="0">
                <a:solidFill>
                  <a:srgbClr val="7030A0"/>
                </a:solidFill>
              </a:rPr>
              <a:t>Агенцијата </a:t>
            </a:r>
            <a:r>
              <a:rPr lang="ru-RU" sz="1400" b="1" dirty="0" smtClean="0">
                <a:solidFill>
                  <a:srgbClr val="7030A0"/>
                </a:solidFill>
              </a:rPr>
              <a:t>е правно </a:t>
            </a:r>
            <a:r>
              <a:rPr lang="ru-RU" sz="1400" b="1" dirty="0">
                <a:solidFill>
                  <a:srgbClr val="7030A0"/>
                </a:solidFill>
              </a:rPr>
              <a:t>лице </a:t>
            </a:r>
            <a:r>
              <a:rPr lang="ru-RU" sz="1400" b="1" dirty="0" smtClean="0">
                <a:solidFill>
                  <a:srgbClr val="7030A0"/>
                </a:solidFill>
              </a:rPr>
              <a:t>со седиште во Скопје, за </a:t>
            </a:r>
            <a:r>
              <a:rPr lang="ru-RU" sz="1400" b="1" dirty="0">
                <a:solidFill>
                  <a:srgbClr val="7030A0"/>
                </a:solidFill>
              </a:rPr>
              <a:t>својата работа одговара пред Собранието на Република Македонија.</a:t>
            </a:r>
          </a:p>
        </p:txBody>
      </p:sp>
      <p:sp>
        <p:nvSpPr>
          <p:cNvPr id="2" name="TextBox 1"/>
          <p:cNvSpPr txBox="1"/>
          <p:nvPr/>
        </p:nvSpPr>
        <p:spPr>
          <a:xfrm>
            <a:off x="1066800" y="1828800"/>
            <a:ext cx="6400800" cy="646331"/>
          </a:xfrm>
          <a:prstGeom prst="rect">
            <a:avLst/>
          </a:prstGeom>
          <a:noFill/>
        </p:spPr>
        <p:txBody>
          <a:bodyPr wrap="square" rtlCol="0">
            <a:spAutoFit/>
          </a:bodyPr>
          <a:lstStyle/>
          <a:p>
            <a:r>
              <a:rPr lang="mk-MK" b="1" dirty="0" smtClean="0"/>
              <a:t>РЕГУЛАТОР НА ПАЗАРОТ НА ОСИГУРУВАЊЕ- </a:t>
            </a:r>
          </a:p>
          <a:p>
            <a:r>
              <a:rPr lang="mk-MK" b="1" dirty="0" smtClean="0"/>
              <a:t>АГЕНЦИЈА ЗА СУПЕРВИЗИЈА НА ОСИГУРУВАЊЕ (АСО)</a:t>
            </a:r>
            <a:endParaRPr lang="en-US" b="1" dirty="0"/>
          </a:p>
        </p:txBody>
      </p:sp>
    </p:spTree>
    <p:extLst>
      <p:ext uri="{BB962C8B-B14F-4D97-AF65-F5344CB8AC3E}">
        <p14:creationId xmlns:p14="http://schemas.microsoft.com/office/powerpoint/2010/main" val="12063109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3810000" cy="496336"/>
          </a:xfrm>
        </p:spPr>
        <p:txBody>
          <a:bodyPr>
            <a:noAutofit/>
          </a:bodyPr>
          <a:lstStyle/>
          <a:p>
            <a:r>
              <a:rPr lang="mk-MK" sz="1800" b="1" dirty="0" smtClean="0">
                <a:solidFill>
                  <a:schemeClr val="tx1"/>
                </a:solidFill>
              </a:rPr>
              <a:t>НАДЛЕЖНОСТИ НА АСО</a:t>
            </a:r>
            <a:br>
              <a:rPr lang="mk-MK" sz="1800" b="1" dirty="0" smtClean="0">
                <a:solidFill>
                  <a:schemeClr val="tx1"/>
                </a:solidFill>
              </a:rPr>
            </a:br>
            <a:endParaRPr lang="en-US" sz="1800" b="1" dirty="0">
              <a:solidFill>
                <a:schemeClr val="tx1"/>
              </a:solidFill>
            </a:endParaRPr>
          </a:p>
        </p:txBody>
      </p:sp>
      <p:sp>
        <p:nvSpPr>
          <p:cNvPr id="3" name="Content Placeholder 2"/>
          <p:cNvSpPr>
            <a:spLocks noGrp="1"/>
          </p:cNvSpPr>
          <p:nvPr>
            <p:ph idx="1"/>
          </p:nvPr>
        </p:nvSpPr>
        <p:spPr>
          <a:xfrm>
            <a:off x="609600" y="1752600"/>
            <a:ext cx="7848600" cy="4800600"/>
          </a:xfrm>
        </p:spPr>
        <p:txBody>
          <a:bodyPr>
            <a:noAutofit/>
          </a:bodyPr>
          <a:lstStyle/>
          <a:p>
            <a:pPr marL="68580" indent="0" algn="just">
              <a:buNone/>
            </a:pPr>
            <a:r>
              <a:rPr lang="ru-RU" sz="1200" dirty="0" smtClean="0">
                <a:solidFill>
                  <a:schemeClr val="tx1"/>
                </a:solidFill>
              </a:rPr>
              <a:t>1) спроведува </a:t>
            </a:r>
            <a:r>
              <a:rPr lang="ru-RU" sz="1200" dirty="0">
                <a:solidFill>
                  <a:schemeClr val="tx1"/>
                </a:solidFill>
              </a:rPr>
              <a:t>супервизија на друштвата за осигурување, осигурителните брокерски друштва</a:t>
            </a:r>
            <a:r>
              <a:rPr lang="ru-RU" sz="1200" dirty="0" smtClean="0">
                <a:solidFill>
                  <a:schemeClr val="tx1"/>
                </a:solidFill>
              </a:rPr>
              <a:t>, друштвата </a:t>
            </a:r>
            <a:r>
              <a:rPr lang="ru-RU" sz="1200" dirty="0">
                <a:solidFill>
                  <a:schemeClr val="tx1"/>
                </a:solidFill>
              </a:rPr>
              <a:t>за застапување во осигурувањето, осигурителните брокери, застапниците </a:t>
            </a:r>
            <a:r>
              <a:rPr lang="ru-RU" sz="1200" dirty="0" smtClean="0">
                <a:solidFill>
                  <a:schemeClr val="tx1"/>
                </a:solidFill>
              </a:rPr>
              <a:t>во осигурувањето </a:t>
            </a:r>
            <a:r>
              <a:rPr lang="ru-RU" sz="1200" dirty="0">
                <a:solidFill>
                  <a:schemeClr val="tx1"/>
                </a:solidFill>
              </a:rPr>
              <a:t>и Националното биро за осигурување</a:t>
            </a:r>
            <a:r>
              <a:rPr lang="ru-RU" sz="1200" dirty="0" smtClean="0">
                <a:solidFill>
                  <a:schemeClr val="tx1"/>
                </a:solidFill>
              </a:rPr>
              <a:t>;</a:t>
            </a:r>
          </a:p>
          <a:p>
            <a:pPr marL="68580" indent="0" algn="just">
              <a:buNone/>
            </a:pPr>
            <a:r>
              <a:rPr lang="ru-RU" sz="1200" dirty="0" smtClean="0">
                <a:solidFill>
                  <a:schemeClr val="tx1"/>
                </a:solidFill>
              </a:rPr>
              <a:t>2</a:t>
            </a:r>
            <a:r>
              <a:rPr lang="ru-RU" sz="1200" dirty="0">
                <a:solidFill>
                  <a:schemeClr val="tx1"/>
                </a:solidFill>
              </a:rPr>
              <a:t>) издава и одзема дозволи, согласности и лиценци врз основа на овој закон и другите закони </a:t>
            </a:r>
            <a:r>
              <a:rPr lang="ru-RU" sz="1200" dirty="0" smtClean="0">
                <a:solidFill>
                  <a:schemeClr val="tx1"/>
                </a:solidFill>
              </a:rPr>
              <a:t>во нејзина </a:t>
            </a:r>
            <a:r>
              <a:rPr lang="ru-RU" sz="1200" dirty="0">
                <a:solidFill>
                  <a:schemeClr val="tx1"/>
                </a:solidFill>
              </a:rPr>
              <a:t>надлежност</a:t>
            </a:r>
            <a:r>
              <a:rPr lang="ru-RU" sz="1200" dirty="0" smtClean="0">
                <a:solidFill>
                  <a:schemeClr val="tx1"/>
                </a:solidFill>
              </a:rPr>
              <a:t>;</a:t>
            </a:r>
          </a:p>
          <a:p>
            <a:pPr marL="68580" indent="0" algn="just">
              <a:buNone/>
            </a:pPr>
            <a:r>
              <a:rPr lang="ru-RU" sz="1200" dirty="0" smtClean="0">
                <a:solidFill>
                  <a:schemeClr val="tx1"/>
                </a:solidFill>
              </a:rPr>
              <a:t>3</a:t>
            </a:r>
            <a:r>
              <a:rPr lang="ru-RU" sz="1200" dirty="0">
                <a:solidFill>
                  <a:schemeClr val="tx1"/>
                </a:solidFill>
              </a:rPr>
              <a:t>) изрекува мерки на супервизија согласно со закон</a:t>
            </a:r>
            <a:r>
              <a:rPr lang="ru-RU" sz="1200" dirty="0" smtClean="0">
                <a:solidFill>
                  <a:schemeClr val="tx1"/>
                </a:solidFill>
              </a:rPr>
              <a:t>;</a:t>
            </a:r>
          </a:p>
          <a:p>
            <a:pPr marL="68580" indent="0" algn="just">
              <a:buNone/>
            </a:pPr>
            <a:r>
              <a:rPr lang="ru-RU" sz="1200" dirty="0" smtClean="0">
                <a:solidFill>
                  <a:schemeClr val="tx1"/>
                </a:solidFill>
              </a:rPr>
              <a:t>4</a:t>
            </a:r>
            <a:r>
              <a:rPr lang="ru-RU" sz="1200" dirty="0">
                <a:solidFill>
                  <a:schemeClr val="tx1"/>
                </a:solidFill>
              </a:rPr>
              <a:t>) донесува подзаконски акти за спроведување на овој закон и другите закони во нејзина </a:t>
            </a:r>
            <a:r>
              <a:rPr lang="ru-RU" sz="1200" dirty="0" smtClean="0">
                <a:solidFill>
                  <a:schemeClr val="tx1"/>
                </a:solidFill>
              </a:rPr>
              <a:t>надлежност и </a:t>
            </a:r>
            <a:r>
              <a:rPr lang="ru-RU" sz="1200" dirty="0">
                <a:solidFill>
                  <a:schemeClr val="tx1"/>
                </a:solidFill>
              </a:rPr>
              <a:t>други акти во насока на пропишување на услови, начин и процедури за спроведување </a:t>
            </a:r>
            <a:r>
              <a:rPr lang="ru-RU" sz="1200" dirty="0" smtClean="0">
                <a:solidFill>
                  <a:schemeClr val="tx1"/>
                </a:solidFill>
              </a:rPr>
              <a:t>на супервизијата; </a:t>
            </a:r>
            <a:endParaRPr lang="ru-RU" sz="1200" dirty="0">
              <a:solidFill>
                <a:schemeClr val="tx1"/>
              </a:solidFill>
            </a:endParaRPr>
          </a:p>
          <a:p>
            <a:pPr marL="68580" indent="0" algn="just">
              <a:buNone/>
            </a:pPr>
            <a:r>
              <a:rPr lang="ru-RU" sz="1200" dirty="0">
                <a:solidFill>
                  <a:schemeClr val="tx1"/>
                </a:solidFill>
              </a:rPr>
              <a:t>5) дава предлози за донесување на закони од областа на осигурувањето</a:t>
            </a:r>
            <a:r>
              <a:rPr lang="ru-RU" sz="1200" dirty="0" smtClean="0">
                <a:solidFill>
                  <a:schemeClr val="tx1"/>
                </a:solidFill>
              </a:rPr>
              <a:t>;</a:t>
            </a:r>
          </a:p>
          <a:p>
            <a:pPr marL="68580" indent="0" algn="just">
              <a:buNone/>
            </a:pPr>
            <a:r>
              <a:rPr lang="ru-RU" sz="1200" dirty="0" smtClean="0">
                <a:solidFill>
                  <a:schemeClr val="tx1"/>
                </a:solidFill>
              </a:rPr>
              <a:t>6</a:t>
            </a:r>
            <a:r>
              <a:rPr lang="ru-RU" sz="1200" dirty="0">
                <a:solidFill>
                  <a:schemeClr val="tx1"/>
                </a:solidFill>
              </a:rPr>
              <a:t>) членува во органите на Меѓународната асоцијација на осигурителни супервизори и во органите </a:t>
            </a:r>
            <a:r>
              <a:rPr lang="ru-RU" sz="1200" dirty="0" smtClean="0">
                <a:solidFill>
                  <a:schemeClr val="tx1"/>
                </a:solidFill>
              </a:rPr>
              <a:t>на</a:t>
            </a:r>
            <a:r>
              <a:rPr lang="en-US" sz="1200" dirty="0" smtClean="0">
                <a:solidFill>
                  <a:schemeClr val="tx1"/>
                </a:solidFill>
              </a:rPr>
              <a:t> </a:t>
            </a:r>
            <a:r>
              <a:rPr lang="ru-RU" sz="1200" dirty="0" smtClean="0">
                <a:solidFill>
                  <a:schemeClr val="tx1"/>
                </a:solidFill>
              </a:rPr>
              <a:t>Европскиот </a:t>
            </a:r>
            <a:r>
              <a:rPr lang="ru-RU" sz="1200" dirty="0">
                <a:solidFill>
                  <a:schemeClr val="tx1"/>
                </a:solidFill>
              </a:rPr>
              <a:t>совет на осигурителни супервизори и супервизорски органи на доброволното </a:t>
            </a:r>
            <a:r>
              <a:rPr lang="ru-RU" sz="1200" dirty="0" smtClean="0">
                <a:solidFill>
                  <a:schemeClr val="tx1"/>
                </a:solidFill>
              </a:rPr>
              <a:t>пензиско</a:t>
            </a:r>
            <a:r>
              <a:rPr lang="en-US" sz="1200" dirty="0" smtClean="0">
                <a:solidFill>
                  <a:schemeClr val="tx1"/>
                </a:solidFill>
              </a:rPr>
              <a:t> </a:t>
            </a:r>
            <a:r>
              <a:rPr lang="ru-RU" sz="1200" dirty="0" smtClean="0">
                <a:solidFill>
                  <a:schemeClr val="tx1"/>
                </a:solidFill>
              </a:rPr>
              <a:t>осигурување;</a:t>
            </a:r>
            <a:endParaRPr lang="en-US" sz="1200" dirty="0" smtClean="0">
              <a:solidFill>
                <a:schemeClr val="tx1"/>
              </a:solidFill>
            </a:endParaRPr>
          </a:p>
          <a:p>
            <a:pPr marL="68580" indent="0" algn="just">
              <a:buNone/>
            </a:pPr>
            <a:r>
              <a:rPr lang="ru-RU" sz="1200" dirty="0">
                <a:solidFill>
                  <a:schemeClr val="tx1"/>
                </a:solidFill>
              </a:rPr>
              <a:t>7) соработува со други надлежни супервизорски институции на финансискиот пазар во Република Македонија;</a:t>
            </a:r>
          </a:p>
          <a:p>
            <a:pPr marL="68580" indent="0" algn="just">
              <a:buNone/>
            </a:pPr>
            <a:r>
              <a:rPr lang="ru-RU" sz="1200" dirty="0">
                <a:solidFill>
                  <a:schemeClr val="tx1"/>
                </a:solidFill>
              </a:rPr>
              <a:t>8) го поттикнува развојот на осигурувањето во нашата држава;</a:t>
            </a:r>
          </a:p>
          <a:p>
            <a:pPr marL="68580" indent="0" algn="just">
              <a:buNone/>
            </a:pPr>
            <a:r>
              <a:rPr lang="ru-RU" sz="1200" dirty="0">
                <a:solidFill>
                  <a:schemeClr val="tx1"/>
                </a:solidFill>
              </a:rPr>
              <a:t>9) ја развива свеста на јавноста за улогата на осигурувањето и улогата на супервизијата на осигурувањето;</a:t>
            </a:r>
          </a:p>
          <a:p>
            <a:pPr marL="68580" indent="0" algn="just">
              <a:buNone/>
            </a:pPr>
            <a:r>
              <a:rPr lang="ru-RU" sz="1200" dirty="0">
                <a:solidFill>
                  <a:schemeClr val="tx1"/>
                </a:solidFill>
              </a:rPr>
              <a:t>10) врши надзор над примената на мерките и дејствијата за спречување на перење пари и финансирање на тероризам согласно со Законот за спречување на перење пари и други приноси од казниво дело и финансирање на тероризам и</a:t>
            </a:r>
          </a:p>
          <a:p>
            <a:pPr marL="68580" indent="0" algn="just">
              <a:buNone/>
            </a:pPr>
            <a:r>
              <a:rPr lang="ru-RU" sz="1200" dirty="0">
                <a:solidFill>
                  <a:schemeClr val="tx1"/>
                </a:solidFill>
              </a:rPr>
              <a:t>11) врши други работи согласно со закон.</a:t>
            </a:r>
          </a:p>
          <a:p>
            <a:pPr marL="68580" indent="0" algn="just">
              <a:buNone/>
            </a:pPr>
            <a:endParaRPr lang="en-US" sz="1200" dirty="0"/>
          </a:p>
        </p:txBody>
      </p:sp>
    </p:spTree>
    <p:extLst>
      <p:ext uri="{BB962C8B-B14F-4D97-AF65-F5344CB8AC3E}">
        <p14:creationId xmlns:p14="http://schemas.microsoft.com/office/powerpoint/2010/main" val="2675151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4800600" cy="457200"/>
          </a:xfrm>
        </p:spPr>
        <p:txBody>
          <a:bodyPr>
            <a:normAutofit fontScale="90000"/>
          </a:bodyPr>
          <a:lstStyle/>
          <a:p>
            <a:r>
              <a:rPr lang="mk-MK" sz="2000" b="1" dirty="0" smtClean="0">
                <a:solidFill>
                  <a:schemeClr val="tx1"/>
                </a:solidFill>
              </a:rPr>
              <a:t>ЗНАЧЕЊЕ НА ОСИГУРУВАЊЕТО</a:t>
            </a:r>
            <a:br>
              <a:rPr lang="mk-MK" sz="2000" b="1" dirty="0" smtClean="0">
                <a:solidFill>
                  <a:schemeClr val="tx1"/>
                </a:solidFill>
              </a:rPr>
            </a:br>
            <a:endParaRPr lang="en-US" sz="2000" b="1" dirty="0">
              <a:solidFill>
                <a:schemeClr val="tx1"/>
              </a:solidFill>
            </a:endParaRPr>
          </a:p>
        </p:txBody>
      </p:sp>
      <p:sp>
        <p:nvSpPr>
          <p:cNvPr id="3" name="Content Placeholder 2"/>
          <p:cNvSpPr>
            <a:spLocks noGrp="1"/>
          </p:cNvSpPr>
          <p:nvPr>
            <p:ph idx="1"/>
          </p:nvPr>
        </p:nvSpPr>
        <p:spPr>
          <a:xfrm>
            <a:off x="762000" y="1524000"/>
            <a:ext cx="7696200" cy="4876800"/>
          </a:xfrm>
        </p:spPr>
        <p:txBody>
          <a:bodyPr>
            <a:noAutofit/>
          </a:bodyPr>
          <a:lstStyle/>
          <a:p>
            <a:pPr marL="68580" indent="0" algn="just">
              <a:buNone/>
            </a:pPr>
            <a:r>
              <a:rPr lang="ru-RU" sz="1200" b="1" u="sng" dirty="0">
                <a:solidFill>
                  <a:srgbClr val="FF0000"/>
                </a:solidFill>
              </a:rPr>
              <a:t>Што е осигурување? </a:t>
            </a:r>
          </a:p>
          <a:p>
            <a:pPr marL="68580" indent="0" algn="just">
              <a:buNone/>
            </a:pPr>
            <a:endParaRPr lang="ru-RU" sz="1200" dirty="0">
              <a:solidFill>
                <a:schemeClr val="tx1"/>
              </a:solidFill>
            </a:endParaRPr>
          </a:p>
          <a:p>
            <a:pPr marL="68580" indent="0" algn="just">
              <a:buNone/>
            </a:pPr>
            <a:r>
              <a:rPr lang="ru-RU" sz="1200" dirty="0">
                <a:solidFill>
                  <a:schemeClr val="tx1"/>
                </a:solidFill>
              </a:rPr>
              <a:t>Осигурувањето се купува за заштита од несреќни настани што може да ви се случат вам или на вашите блиски, така што вие нема да се доведете во сериозни финансиски потешкотии.</a:t>
            </a:r>
            <a:endParaRPr lang="ru-RU" sz="1200" dirty="0" smtClean="0">
              <a:solidFill>
                <a:schemeClr val="tx1"/>
              </a:solidFill>
            </a:endParaRPr>
          </a:p>
          <a:p>
            <a:pPr marL="68580" indent="0" algn="just">
              <a:buNone/>
            </a:pPr>
            <a:r>
              <a:rPr lang="ru-RU" sz="1200" dirty="0" smtClean="0">
                <a:solidFill>
                  <a:schemeClr val="tx1"/>
                </a:solidFill>
              </a:rPr>
              <a:t>Луѓето </a:t>
            </a:r>
            <a:r>
              <a:rPr lang="ru-RU" sz="1200" dirty="0">
                <a:solidFill>
                  <a:schemeClr val="tx1"/>
                </a:solidFill>
              </a:rPr>
              <a:t>купуваат осигурување да се заштитат себеси од загуби. </a:t>
            </a:r>
          </a:p>
          <a:p>
            <a:pPr marL="68580" indent="0" algn="just">
              <a:buNone/>
            </a:pPr>
            <a:r>
              <a:rPr lang="ru-RU" sz="1200" b="1" i="1" dirty="0">
                <a:solidFill>
                  <a:schemeClr val="tx1"/>
                </a:solidFill>
              </a:rPr>
              <a:t>Целта на осигурувањето </a:t>
            </a:r>
            <a:r>
              <a:rPr lang="ru-RU" sz="1200" dirty="0">
                <a:solidFill>
                  <a:schemeClr val="tx1"/>
                </a:solidFill>
              </a:rPr>
              <a:t>е пренесување на ризикот кој се наоѓа во нашето окружување од поединецот на осигурителот (друштво за осигурување) со склучување договор за осигурување. Заедничка карактеристика на сите ризици е дека се идни, неизвесни и независни од нашата волја.</a:t>
            </a:r>
          </a:p>
          <a:p>
            <a:pPr marL="68580" indent="0" algn="just">
              <a:buNone/>
            </a:pPr>
            <a:r>
              <a:rPr lang="ru-RU" sz="1200" dirty="0">
                <a:solidFill>
                  <a:schemeClr val="tx1"/>
                </a:solidFill>
              </a:rPr>
              <a:t>Така </a:t>
            </a:r>
            <a:r>
              <a:rPr lang="ru-RU" sz="1200" b="1" i="1" dirty="0">
                <a:solidFill>
                  <a:schemeClr val="tx1"/>
                </a:solidFill>
              </a:rPr>
              <a:t>на пример</a:t>
            </a:r>
            <a:r>
              <a:rPr lang="ru-RU" sz="1200" dirty="0">
                <a:solidFill>
                  <a:schemeClr val="tx1"/>
                </a:solidFill>
              </a:rPr>
              <a:t>, кога вршите финансиска трансакција, како што е купување на куќа/стан со позајмени пари од банка Вие ги имате резервирано дел од Вашите идни приходи. Доколку се случи незгода, односно настапи смрт или инвалидитет или пак заради катастрофален настан дојде до загуба на имотот, Вашата способност за исполнување на финансиските обврски се смалила и можноста за вистинска загуба на тешко стекнатиот имот станува реална. </a:t>
            </a:r>
          </a:p>
          <a:p>
            <a:pPr marL="68580" indent="0" algn="just">
              <a:buNone/>
            </a:pPr>
            <a:r>
              <a:rPr lang="ru-RU" sz="1200" dirty="0">
                <a:solidFill>
                  <a:schemeClr val="tx1"/>
                </a:solidFill>
              </a:rPr>
              <a:t>За таа цел постои </a:t>
            </a:r>
            <a:r>
              <a:rPr lang="ru-RU" sz="1200" b="1" i="1" dirty="0">
                <a:solidFill>
                  <a:schemeClr val="tx1"/>
                </a:solidFill>
              </a:rPr>
              <a:t>финансиски инструмент кој можете да го купите за да Ве заштити од загуба и се вика осигурување</a:t>
            </a:r>
            <a:r>
              <a:rPr lang="ru-RU" sz="1200" dirty="0">
                <a:solidFill>
                  <a:schemeClr val="tx1"/>
                </a:solidFill>
              </a:rPr>
              <a:t>. Тоа е средство кое ќе овозможи заштита во случај нешто да ти се случи тебе, на твоето семејство или на твојот имот (лични предмети, куќа, стан, автомобил...). Осигурување се купува со склучување на договор за осигурување (полиса). </a:t>
            </a:r>
          </a:p>
        </p:txBody>
      </p:sp>
    </p:spTree>
    <p:extLst>
      <p:ext uri="{BB962C8B-B14F-4D97-AF65-F5344CB8AC3E}">
        <p14:creationId xmlns:p14="http://schemas.microsoft.com/office/powerpoint/2010/main" val="3404387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514600"/>
            <a:ext cx="8077200" cy="2971800"/>
          </a:xfrm>
        </p:spPr>
        <p:txBody>
          <a:bodyPr>
            <a:noAutofit/>
          </a:bodyPr>
          <a:lstStyle/>
          <a:p>
            <a:r>
              <a:rPr lang="mk-MK" sz="1200" b="1" u="sng" dirty="0">
                <a:solidFill>
                  <a:srgbClr val="FF0000"/>
                </a:solidFill>
              </a:rPr>
              <a:t>Како функционира осигурувањето?</a:t>
            </a:r>
            <a:endParaRPr lang="en-US" sz="1200" b="1" u="sng" dirty="0">
              <a:solidFill>
                <a:srgbClr val="FF0000"/>
              </a:solidFill>
            </a:endParaRPr>
          </a:p>
          <a:p>
            <a:pPr marL="68580" indent="0">
              <a:buNone/>
            </a:pPr>
            <a:endParaRPr lang="mk-MK" sz="1400" dirty="0" smtClean="0">
              <a:solidFill>
                <a:schemeClr val="tx1"/>
              </a:solidFill>
            </a:endParaRPr>
          </a:p>
          <a:p>
            <a:pPr marL="68580" indent="0">
              <a:buNone/>
            </a:pPr>
            <a:endParaRPr lang="mk-MK" sz="1400" dirty="0">
              <a:solidFill>
                <a:schemeClr val="tx1"/>
              </a:solidFill>
            </a:endParaRPr>
          </a:p>
          <a:p>
            <a:pPr marL="68580" indent="0">
              <a:buNone/>
            </a:pPr>
            <a:r>
              <a:rPr lang="mk-MK" sz="1200" dirty="0" smtClean="0">
                <a:solidFill>
                  <a:schemeClr val="tx1"/>
                </a:solidFill>
              </a:rPr>
              <a:t>Сите </a:t>
            </a:r>
            <a:r>
              <a:rPr lang="mk-MK" sz="1200" dirty="0">
                <a:solidFill>
                  <a:schemeClr val="tx1"/>
                </a:solidFill>
              </a:rPr>
              <a:t>осигуреници ја плаќаат својата премија во заеднички фонд во друштвото за осигурување. Колку повеќе осигуреници има друштвото за осигурување толку е поголем заедничкиот фонд. </a:t>
            </a:r>
            <a:endParaRPr lang="mk-MK" sz="1200" dirty="0" smtClean="0">
              <a:solidFill>
                <a:schemeClr val="tx1"/>
              </a:solidFill>
            </a:endParaRPr>
          </a:p>
          <a:p>
            <a:pPr marL="68580" indent="0">
              <a:buNone/>
            </a:pPr>
            <a:r>
              <a:rPr lang="mk-MK" sz="1200" dirty="0" smtClean="0">
                <a:solidFill>
                  <a:schemeClr val="tx1"/>
                </a:solidFill>
              </a:rPr>
              <a:t>Во фондот се собираат сретства за покритие на ризик по различни основи. Пр. Вашиот </a:t>
            </a:r>
            <a:r>
              <a:rPr lang="ru-RU" sz="1200" dirty="0" smtClean="0">
                <a:solidFill>
                  <a:schemeClr val="tx1"/>
                </a:solidFill>
              </a:rPr>
              <a:t>имот </a:t>
            </a:r>
            <a:r>
              <a:rPr lang="ru-RU" sz="1200" dirty="0">
                <a:solidFill>
                  <a:schemeClr val="tx1"/>
                </a:solidFill>
              </a:rPr>
              <a:t>е изложен на ризик од различни видови загуба како на пример: ризик од загуба поради пожар, ризик од загуба поради сообраќајна незгода, ризик од загуба поради кражба и тн.. </a:t>
            </a:r>
            <a:r>
              <a:rPr lang="ru-RU" sz="1200" dirty="0" smtClean="0">
                <a:solidFill>
                  <a:schemeClr val="tx1"/>
                </a:solidFill>
              </a:rPr>
              <a:t>Врз основа на оценка </a:t>
            </a:r>
            <a:r>
              <a:rPr lang="ru-RU" sz="1200" dirty="0">
                <a:solidFill>
                  <a:schemeClr val="tx1"/>
                </a:solidFill>
              </a:rPr>
              <a:t>на твојот ризик </a:t>
            </a:r>
            <a:r>
              <a:rPr lang="ru-RU" sz="1200" dirty="0" smtClean="0">
                <a:solidFill>
                  <a:schemeClr val="tx1"/>
                </a:solidFill>
              </a:rPr>
              <a:t> зависи </a:t>
            </a:r>
            <a:r>
              <a:rPr lang="ru-RU" sz="1200" dirty="0">
                <a:solidFill>
                  <a:schemeClr val="tx1"/>
                </a:solidFill>
              </a:rPr>
              <a:t>понатаму определувањето на цената на осигурување односно премијата</a:t>
            </a:r>
            <a:endParaRPr lang="mk-MK" sz="1200" dirty="0">
              <a:solidFill>
                <a:schemeClr val="tx1"/>
              </a:solidFill>
            </a:endParaRPr>
          </a:p>
          <a:p>
            <a:pPr marL="68580" indent="0">
              <a:buNone/>
            </a:pPr>
            <a:endParaRPr lang="mk-MK" sz="1200" dirty="0" smtClean="0">
              <a:solidFill>
                <a:schemeClr val="tx1"/>
              </a:solidFill>
            </a:endParaRPr>
          </a:p>
          <a:p>
            <a:pPr marL="68580" indent="0">
              <a:buNone/>
            </a:pPr>
            <a:r>
              <a:rPr lang="mk-MK" sz="1200" dirty="0" smtClean="0">
                <a:solidFill>
                  <a:schemeClr val="tx1"/>
                </a:solidFill>
              </a:rPr>
              <a:t>Секогаш </a:t>
            </a:r>
            <a:r>
              <a:rPr lang="mk-MK" sz="1200" dirty="0">
                <a:solidFill>
                  <a:schemeClr val="tx1"/>
                </a:solidFill>
              </a:rPr>
              <a:t>кога одреден клиент ќе побара исплата на штета, исплатата се исплаќа од заедничкиот фонд. </a:t>
            </a:r>
            <a:endParaRPr lang="mk-MK" sz="1200" dirty="0" smtClean="0">
              <a:solidFill>
                <a:schemeClr val="tx1"/>
              </a:solidFill>
            </a:endParaRPr>
          </a:p>
          <a:p>
            <a:pPr marL="68580" indent="0">
              <a:buNone/>
            </a:pPr>
            <a:endParaRPr lang="mk-MK" sz="1400" dirty="0">
              <a:solidFill>
                <a:schemeClr val="tx1"/>
              </a:solidFill>
            </a:endParaRPr>
          </a:p>
          <a:p>
            <a:pPr marL="68580" indent="0" algn="just">
              <a:buNone/>
            </a:pPr>
            <a:endParaRPr lang="en-US" sz="1400"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00200"/>
            <a:ext cx="4852987"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9386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600200"/>
            <a:ext cx="7848600" cy="3962400"/>
          </a:xfrm>
        </p:spPr>
        <p:txBody>
          <a:bodyPr>
            <a:noAutofit/>
          </a:bodyPr>
          <a:lstStyle/>
          <a:p>
            <a:pPr marL="68580" indent="0">
              <a:buNone/>
            </a:pPr>
            <a:endParaRPr lang="en-US" sz="1400" i="1" dirty="0" smtClean="0"/>
          </a:p>
          <a:p>
            <a:pPr marL="68580" indent="0">
              <a:buNone/>
            </a:pPr>
            <a:endParaRPr lang="en-US" sz="1400" i="1" dirty="0"/>
          </a:p>
          <a:p>
            <a:pPr marL="68580" indent="0">
              <a:buNone/>
            </a:pPr>
            <a:endParaRPr lang="en-US" sz="1400" i="1" dirty="0" smtClean="0"/>
          </a:p>
          <a:p>
            <a:pPr marL="68580" indent="0">
              <a:buNone/>
            </a:pPr>
            <a:r>
              <a:rPr lang="mk-MK" sz="1400" i="1" dirty="0" smtClean="0"/>
              <a:t>Осигурителните </a:t>
            </a:r>
            <a:r>
              <a:rPr lang="mk-MK" sz="1400" i="1" dirty="0"/>
              <a:t>производи се делат на две основни групи- осигурување на живот и неживотно осигурување.</a:t>
            </a:r>
            <a:endParaRPr lang="en-US" sz="1400" i="1" dirty="0"/>
          </a:p>
          <a:p>
            <a:pPr marL="68580" indent="0">
              <a:buNone/>
            </a:pPr>
            <a:endParaRPr lang="mk-MK" sz="1400" b="1" i="1" dirty="0" smtClean="0">
              <a:solidFill>
                <a:schemeClr val="tx1"/>
              </a:solidFill>
            </a:endParaRPr>
          </a:p>
          <a:p>
            <a:pPr marL="68580" indent="0">
              <a:buNone/>
            </a:pPr>
            <a:r>
              <a:rPr lang="mk-MK" sz="1400" b="1" dirty="0" smtClean="0">
                <a:solidFill>
                  <a:schemeClr val="tx1"/>
                </a:solidFill>
              </a:rPr>
              <a:t>Осигурување на живот- </a:t>
            </a:r>
            <a:r>
              <a:rPr lang="ru-RU" sz="1400" dirty="0" smtClean="0">
                <a:solidFill>
                  <a:schemeClr val="tx1"/>
                </a:solidFill>
              </a:rPr>
              <a:t>Ова </a:t>
            </a:r>
            <a:r>
              <a:rPr lang="ru-RU" sz="1400" dirty="0">
                <a:solidFill>
                  <a:schemeClr val="tx1"/>
                </a:solidFill>
              </a:rPr>
              <a:t>осигурување Ве штити Вас, Вашите деца, постари родители или членови на фамилија. </a:t>
            </a:r>
            <a:r>
              <a:rPr lang="mk-MK" sz="1400" dirty="0" smtClean="0">
                <a:solidFill>
                  <a:schemeClr val="tx1"/>
                </a:solidFill>
              </a:rPr>
              <a:t>Осигурувањето </a:t>
            </a:r>
            <a:r>
              <a:rPr lang="mk-MK" sz="1400" dirty="0">
                <a:solidFill>
                  <a:schemeClr val="tx1"/>
                </a:solidFill>
              </a:rPr>
              <a:t>на живот е покритие со кое </a:t>
            </a:r>
            <a:r>
              <a:rPr lang="mk-MK" sz="1400" dirty="0" smtClean="0">
                <a:solidFill>
                  <a:schemeClr val="tx1"/>
                </a:solidFill>
              </a:rPr>
              <a:t>друштвото за осигурување се </a:t>
            </a:r>
            <a:r>
              <a:rPr lang="mk-MK" sz="1400" dirty="0">
                <a:solidFill>
                  <a:schemeClr val="tx1"/>
                </a:solidFill>
              </a:rPr>
              <a:t>обврзува, на осигуреникот/корисникот на осигурување, врз основа на платените премии на осигурување, да му ја исплати осигурената сума во случај на смрт, односно </a:t>
            </a:r>
            <a:r>
              <a:rPr lang="mk-MK" sz="1400" dirty="0" smtClean="0">
                <a:solidFill>
                  <a:schemeClr val="tx1"/>
                </a:solidFill>
              </a:rPr>
              <a:t>доживување. Периодот </a:t>
            </a:r>
            <a:r>
              <a:rPr lang="mk-MK" sz="1400" dirty="0">
                <a:solidFill>
                  <a:schemeClr val="tx1"/>
                </a:solidFill>
              </a:rPr>
              <a:t>на покритие обично е повеќе од една година и имате избор за плаќање на премијата месечно, квартално, полугодишно или годишно во текот на периодот на важење на договорот</a:t>
            </a:r>
            <a:r>
              <a:rPr lang="mk-MK" sz="1400" dirty="0" smtClean="0">
                <a:solidFill>
                  <a:schemeClr val="tx1"/>
                </a:solidFill>
              </a:rPr>
              <a:t>.</a:t>
            </a:r>
          </a:p>
          <a:p>
            <a:pPr marL="68580" indent="0">
              <a:buNone/>
            </a:pPr>
            <a:endParaRPr lang="en-US" sz="1400" dirty="0">
              <a:solidFill>
                <a:schemeClr val="tx1"/>
              </a:solidFill>
            </a:endParaRPr>
          </a:p>
          <a:p>
            <a:pPr marL="68580" indent="0" algn="just">
              <a:buNone/>
            </a:pPr>
            <a:r>
              <a:rPr lang="ru-RU" sz="1400" b="1" dirty="0">
                <a:solidFill>
                  <a:schemeClr val="tx1"/>
                </a:solidFill>
              </a:rPr>
              <a:t>Неживотното </a:t>
            </a:r>
            <a:r>
              <a:rPr lang="ru-RU" sz="1400" b="1" dirty="0" smtClean="0">
                <a:solidFill>
                  <a:schemeClr val="tx1"/>
                </a:solidFill>
              </a:rPr>
              <a:t>осигурување-  </a:t>
            </a:r>
            <a:r>
              <a:rPr lang="ru-RU" sz="1400" dirty="0">
                <a:solidFill>
                  <a:schemeClr val="tx1"/>
                </a:solidFill>
              </a:rPr>
              <a:t>Ве заштитува од загуба која може да се случи заради кражба или штета на Вашиот имот. Исто така, ова осигурување обезбедува надомест ако причините штета на трето лице, настане случајна смрт или повреда како и згрижување во болница. </a:t>
            </a:r>
            <a:endParaRPr lang="en-US" sz="1400" dirty="0">
              <a:solidFill>
                <a:schemeClr val="tx1"/>
              </a:solidFill>
            </a:endParaRPr>
          </a:p>
        </p:txBody>
      </p:sp>
      <p:sp>
        <p:nvSpPr>
          <p:cNvPr id="4" name="TextBox 3"/>
          <p:cNvSpPr txBox="1"/>
          <p:nvPr/>
        </p:nvSpPr>
        <p:spPr>
          <a:xfrm>
            <a:off x="762000" y="1469828"/>
            <a:ext cx="3437479" cy="646331"/>
          </a:xfrm>
          <a:prstGeom prst="rect">
            <a:avLst/>
          </a:prstGeom>
          <a:noFill/>
        </p:spPr>
        <p:txBody>
          <a:bodyPr wrap="none" rtlCol="0">
            <a:spAutoFit/>
          </a:bodyPr>
          <a:lstStyle/>
          <a:p>
            <a:r>
              <a:rPr lang="mk-MK" b="1" dirty="0" smtClean="0"/>
              <a:t>ОСИГУРИТЕЛНИ ПРОИЗВОДИ</a:t>
            </a:r>
          </a:p>
          <a:p>
            <a:endParaRPr lang="en-US" dirty="0"/>
          </a:p>
        </p:txBody>
      </p:sp>
    </p:spTree>
    <p:extLst>
      <p:ext uri="{BB962C8B-B14F-4D97-AF65-F5344CB8AC3E}">
        <p14:creationId xmlns:p14="http://schemas.microsoft.com/office/powerpoint/2010/main" val="4466049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0"/>
            <a:ext cx="6849034" cy="496336"/>
          </a:xfrm>
        </p:spPr>
        <p:txBody>
          <a:bodyPr>
            <a:normAutofit/>
          </a:bodyPr>
          <a:lstStyle/>
          <a:p>
            <a:r>
              <a:rPr lang="ru-RU" sz="1800" b="1" dirty="0" smtClean="0">
                <a:solidFill>
                  <a:schemeClr val="tx1"/>
                </a:solidFill>
              </a:rPr>
              <a:t>КАДЕ </a:t>
            </a:r>
            <a:r>
              <a:rPr lang="ru-RU" sz="1800" b="1" dirty="0">
                <a:solidFill>
                  <a:schemeClr val="tx1"/>
                </a:solidFill>
              </a:rPr>
              <a:t>ДА КУПИТЕ ДОГОВОР ЗА ОСИГУРУВАЊЕ </a:t>
            </a:r>
            <a:r>
              <a:rPr lang="ru-RU" sz="1800" b="1" dirty="0" smtClean="0">
                <a:solidFill>
                  <a:schemeClr val="tx1"/>
                </a:solidFill>
              </a:rPr>
              <a:t>–ПОЛИСА? </a:t>
            </a:r>
            <a:endParaRPr lang="en-US" sz="1800" b="1" dirty="0">
              <a:solidFill>
                <a:schemeClr val="tx1"/>
              </a:solidFill>
            </a:endParaRPr>
          </a:p>
        </p:txBody>
      </p:sp>
      <p:sp>
        <p:nvSpPr>
          <p:cNvPr id="3" name="Content Placeholder 2"/>
          <p:cNvSpPr>
            <a:spLocks noGrp="1"/>
          </p:cNvSpPr>
          <p:nvPr>
            <p:ph idx="1"/>
          </p:nvPr>
        </p:nvSpPr>
        <p:spPr>
          <a:xfrm>
            <a:off x="838200" y="2286000"/>
            <a:ext cx="7543800" cy="3962400"/>
          </a:xfrm>
        </p:spPr>
        <p:txBody>
          <a:bodyPr>
            <a:normAutofit/>
          </a:bodyPr>
          <a:lstStyle/>
          <a:p>
            <a:r>
              <a:rPr lang="mk-MK" sz="1200" dirty="0" smtClean="0">
                <a:solidFill>
                  <a:schemeClr val="tx1"/>
                </a:solidFill>
              </a:rPr>
              <a:t>Друштва </a:t>
            </a:r>
            <a:r>
              <a:rPr lang="mk-MK" sz="1200" dirty="0">
                <a:solidFill>
                  <a:schemeClr val="tx1"/>
                </a:solidFill>
              </a:rPr>
              <a:t>за осигурување,</a:t>
            </a:r>
            <a:endParaRPr lang="en-US" sz="1200" dirty="0">
              <a:solidFill>
                <a:schemeClr val="tx1"/>
              </a:solidFill>
            </a:endParaRPr>
          </a:p>
          <a:p>
            <a:r>
              <a:rPr lang="mk-MK" sz="1200" dirty="0">
                <a:solidFill>
                  <a:schemeClr val="tx1"/>
                </a:solidFill>
              </a:rPr>
              <a:t>Осигурително брокерски друштва,</a:t>
            </a:r>
            <a:endParaRPr lang="en-US" sz="1200" dirty="0">
              <a:solidFill>
                <a:schemeClr val="tx1"/>
              </a:solidFill>
            </a:endParaRPr>
          </a:p>
          <a:p>
            <a:r>
              <a:rPr lang="mk-MK" sz="1200" dirty="0">
                <a:solidFill>
                  <a:schemeClr val="tx1"/>
                </a:solidFill>
              </a:rPr>
              <a:t>Друштва за застапување во осигурување,</a:t>
            </a:r>
            <a:endParaRPr lang="en-US" sz="1200" dirty="0">
              <a:solidFill>
                <a:schemeClr val="tx1"/>
              </a:solidFill>
            </a:endParaRPr>
          </a:p>
          <a:p>
            <a:r>
              <a:rPr lang="mk-MK" sz="1200" dirty="0">
                <a:solidFill>
                  <a:schemeClr val="tx1"/>
                </a:solidFill>
              </a:rPr>
              <a:t>Застапници во осигурување,</a:t>
            </a:r>
            <a:endParaRPr lang="en-US" sz="1200" dirty="0">
              <a:solidFill>
                <a:schemeClr val="tx1"/>
              </a:solidFill>
            </a:endParaRPr>
          </a:p>
          <a:p>
            <a:r>
              <a:rPr lang="mk-MK" sz="1200" dirty="0">
                <a:solidFill>
                  <a:schemeClr val="tx1"/>
                </a:solidFill>
              </a:rPr>
              <a:t>Банки– овластени застапници.</a:t>
            </a:r>
            <a:endParaRPr lang="en-US" sz="1200" dirty="0">
              <a:solidFill>
                <a:schemeClr val="tx1"/>
              </a:solidFill>
            </a:endParaRPr>
          </a:p>
          <a:p>
            <a:pPr marL="68580" indent="0">
              <a:buNone/>
            </a:pPr>
            <a:endParaRPr lang="en-US" sz="1200" dirty="0">
              <a:solidFill>
                <a:schemeClr val="tx1"/>
              </a:solidFill>
            </a:endParaRPr>
          </a:p>
          <a:p>
            <a:pPr>
              <a:buFont typeface="Wingdings" panose="05000000000000000000" pitchFamily="2" charset="2"/>
              <a:buChar char="Ø"/>
            </a:pPr>
            <a:r>
              <a:rPr lang="mk-MK" sz="1200" i="1" dirty="0">
                <a:solidFill>
                  <a:schemeClr val="tx2">
                    <a:lumMod val="50000"/>
                  </a:schemeClr>
                </a:solidFill>
              </a:rPr>
              <a:t>Купувањето на договор за осигурување е многу важна одлука. Мораш да се </a:t>
            </a:r>
            <a:r>
              <a:rPr lang="mk-MK" sz="1200" i="1" dirty="0" smtClean="0">
                <a:solidFill>
                  <a:schemeClr val="tx2">
                    <a:lumMod val="50000"/>
                  </a:schemeClr>
                </a:solidFill>
              </a:rPr>
              <a:t>информирате колку </a:t>
            </a:r>
            <a:r>
              <a:rPr lang="mk-MK" sz="1200" i="1" dirty="0">
                <a:solidFill>
                  <a:schemeClr val="tx2">
                    <a:lumMod val="50000"/>
                  </a:schemeClr>
                </a:solidFill>
              </a:rPr>
              <a:t>што </a:t>
            </a:r>
            <a:r>
              <a:rPr lang="mk-MK" sz="1200" i="1" dirty="0" smtClean="0">
                <a:solidFill>
                  <a:schemeClr val="tx2">
                    <a:lumMod val="50000"/>
                  </a:schemeClr>
                </a:solidFill>
              </a:rPr>
              <a:t>можете </a:t>
            </a:r>
            <a:r>
              <a:rPr lang="mk-MK" sz="1200" i="1" dirty="0">
                <a:solidFill>
                  <a:schemeClr val="tx2">
                    <a:lumMod val="50000"/>
                  </a:schemeClr>
                </a:solidFill>
              </a:rPr>
              <a:t>повеќе пред да </a:t>
            </a:r>
            <a:r>
              <a:rPr lang="mk-MK" sz="1200" i="1" dirty="0" smtClean="0">
                <a:solidFill>
                  <a:schemeClr val="tx2">
                    <a:lumMod val="50000"/>
                  </a:schemeClr>
                </a:solidFill>
              </a:rPr>
              <a:t>одберете </a:t>
            </a:r>
            <a:r>
              <a:rPr lang="mk-MK" sz="1200" i="1" dirty="0">
                <a:solidFill>
                  <a:schemeClr val="tx2">
                    <a:lumMod val="50000"/>
                  </a:schemeClr>
                </a:solidFill>
              </a:rPr>
              <a:t>кој осигурителен производ најмногу одговара на </a:t>
            </a:r>
            <a:r>
              <a:rPr lang="mk-MK" sz="1200" i="1" dirty="0" smtClean="0">
                <a:solidFill>
                  <a:schemeClr val="tx2">
                    <a:lumMod val="50000"/>
                  </a:schemeClr>
                </a:solidFill>
              </a:rPr>
              <a:t>Вашиот ризичен </a:t>
            </a:r>
            <a:r>
              <a:rPr lang="mk-MK" sz="1200" i="1" dirty="0">
                <a:solidFill>
                  <a:schemeClr val="tx2">
                    <a:lumMod val="50000"/>
                  </a:schemeClr>
                </a:solidFill>
              </a:rPr>
              <a:t>профил. </a:t>
            </a:r>
            <a:endParaRPr lang="mk-MK" sz="1200" i="1" dirty="0" smtClean="0">
              <a:solidFill>
                <a:schemeClr val="tx2">
                  <a:lumMod val="50000"/>
                </a:schemeClr>
              </a:solidFill>
            </a:endParaRPr>
          </a:p>
          <a:p>
            <a:pPr>
              <a:buFont typeface="Wingdings" panose="05000000000000000000" pitchFamily="2" charset="2"/>
              <a:buChar char="Ø"/>
            </a:pPr>
            <a:r>
              <a:rPr lang="mk-MK" sz="1200" i="1" dirty="0" smtClean="0">
                <a:solidFill>
                  <a:schemeClr val="tx2">
                    <a:lumMod val="50000"/>
                  </a:schemeClr>
                </a:solidFill>
              </a:rPr>
              <a:t>Пред склучување на договорот, друштвото за осигурување е должно на осигуреникот да му даде точни, целосни, разбирливи и корисни информации во врска со предметот на договорот, да му ги предочи општите и посебните услови за осигурување.</a:t>
            </a:r>
          </a:p>
          <a:p>
            <a:pPr>
              <a:buFont typeface="Wingdings" panose="05000000000000000000" pitchFamily="2" charset="2"/>
              <a:buChar char="Ø"/>
            </a:pPr>
            <a:endParaRPr lang="mk-MK" sz="1200" i="1" dirty="0" smtClean="0">
              <a:solidFill>
                <a:schemeClr val="tx2">
                  <a:lumMod val="50000"/>
                </a:schemeClr>
              </a:solidFill>
            </a:endParaRPr>
          </a:p>
          <a:p>
            <a:pPr>
              <a:buFont typeface="Wingdings" panose="05000000000000000000" pitchFamily="2" charset="2"/>
              <a:buChar char="Ø"/>
            </a:pPr>
            <a:r>
              <a:rPr lang="mk-MK" sz="1200" i="1" dirty="0" smtClean="0">
                <a:solidFill>
                  <a:schemeClr val="tx2">
                    <a:lumMod val="50000"/>
                  </a:schemeClr>
                </a:solidFill>
              </a:rPr>
              <a:t>Услови за осигурување-пишани политики на друштвата за осигурување кои содржат битни елементи и информации со кои треба осигуреникот да биде запознаен при купување на осигурителен производ. Условите треба да му бидат дадени во писмена форма. </a:t>
            </a:r>
            <a:endParaRPr lang="en-US" sz="1200" i="1" dirty="0">
              <a:solidFill>
                <a:schemeClr val="tx2">
                  <a:lumMod val="50000"/>
                </a:schemeClr>
              </a:solidFill>
            </a:endParaRPr>
          </a:p>
          <a:p>
            <a:pPr marL="68580" indent="0">
              <a:buNone/>
            </a:pPr>
            <a:endParaRPr lang="en-US" sz="1200" b="1" dirty="0" smtClean="0">
              <a:solidFill>
                <a:schemeClr val="tx1"/>
              </a:solidFill>
            </a:endParaRPr>
          </a:p>
          <a:p>
            <a:pPr marL="68580" indent="0">
              <a:buNone/>
            </a:pPr>
            <a:endParaRPr lang="en-US" b="1" u="sng" dirty="0">
              <a:solidFill>
                <a:schemeClr val="tx1"/>
              </a:solidFill>
            </a:endParaRPr>
          </a:p>
        </p:txBody>
      </p:sp>
    </p:spTree>
    <p:extLst>
      <p:ext uri="{BB962C8B-B14F-4D97-AF65-F5344CB8AC3E}">
        <p14:creationId xmlns:p14="http://schemas.microsoft.com/office/powerpoint/2010/main" val="32022844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ustom 1">
      <a:dk1>
        <a:srgbClr val="000000"/>
      </a:dk1>
      <a:lt1>
        <a:srgbClr val="FFFFFF"/>
      </a:lt1>
      <a:dk2>
        <a:srgbClr val="FF0000"/>
      </a:dk2>
      <a:lt2>
        <a:srgbClr val="4E8542"/>
      </a:lt2>
      <a:accent1>
        <a:srgbClr val="354F12"/>
      </a:accent1>
      <a:accent2>
        <a:srgbClr val="B30D19"/>
      </a:accent2>
      <a:accent3>
        <a:srgbClr val="1B587C"/>
      </a:accent3>
      <a:accent4>
        <a:srgbClr val="A1D856"/>
      </a:accent4>
      <a:accent5>
        <a:srgbClr val="604878"/>
      </a:accent5>
      <a:accent6>
        <a:srgbClr val="C19859"/>
      </a:accent6>
      <a:hlink>
        <a:srgbClr val="A1D856"/>
      </a:hlink>
      <a:folHlink>
        <a:srgbClr val="B26B02"/>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2837</TotalTime>
  <Words>1905</Words>
  <Application>Microsoft Office PowerPoint</Application>
  <PresentationFormat>On-screen Show (4:3)</PresentationFormat>
  <Paragraphs>143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Austin</vt:lpstr>
      <vt:lpstr>PowerPoint Presentation</vt:lpstr>
      <vt:lpstr>ФИНАНСИСКИ СИСТЕМ</vt:lpstr>
      <vt:lpstr>ПАЗАР НА ОСИГУРУВАЊЕ </vt:lpstr>
      <vt:lpstr>PowerPoint Presentation</vt:lpstr>
      <vt:lpstr>НАДЛЕЖНОСТИ НА АСО </vt:lpstr>
      <vt:lpstr>ЗНАЧЕЊЕ НА ОСИГУРУВАЊЕТО </vt:lpstr>
      <vt:lpstr>PowerPoint Presentation</vt:lpstr>
      <vt:lpstr>PowerPoint Presentation</vt:lpstr>
      <vt:lpstr>КАДЕ ДА КУПИТЕ ДОГОВОР ЗА ОСИГУРУВАЊЕ –ПОЛИСА? </vt:lpstr>
      <vt:lpstr>ПРИЈАВА И ИСПЛАТА НА ШТЕТИ</vt:lpstr>
      <vt:lpstr>ШТО ДА ПРАВИТЕ КОГА НЕ СТЕ ЗАДОВОЛНИ ОД РЕШАВАЊЕ НА ШТЕТАТА </vt:lpstr>
      <vt:lpstr>ПОИМИ ОД ОБЛАСТА НА ОСИГУРУВАЊЕ</vt:lpstr>
      <vt:lpstr>ПОИМИ ОД ОБЛАСТА НА ОСИГУРУВАЊЕ</vt:lpstr>
      <vt:lpstr>Агенција за супервизија на осигурување, Осигурување, поими од областа на осигурување и супервизија на осигурување</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Pazarot na osiguruvanje vo RM_za nastava</dc:title>
  <dc:creator>CELAKOVSKI Ratka</dc:creator>
  <dc:description>finalna verzija</dc:description>
  <cp:lastModifiedBy>Ratka Celakovski</cp:lastModifiedBy>
  <cp:revision>244</cp:revision>
  <cp:lastPrinted>2018-12-04T11:17:37Z</cp:lastPrinted>
  <dcterms:created xsi:type="dcterms:W3CDTF">2006-08-16T00:00:00Z</dcterms:created>
  <dcterms:modified xsi:type="dcterms:W3CDTF">2020-02-26T14:32:36Z</dcterms:modified>
  <cp:category>ASO</cp:category>
</cp:coreProperties>
</file>