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292929"/>
    <a:srgbClr val="FFFFFF"/>
    <a:srgbClr val="777777"/>
    <a:srgbClr val="130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45732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45116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2094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043285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3132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849556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798649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69220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243648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CDAA1D-3933-40F6-8331-44C05669B5DB}" type="datetimeFigureOut">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55616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CDAA1D-3933-40F6-8331-44C05669B5DB}"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4206160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CDAA1D-3933-40F6-8331-44C05669B5DB}" type="datetimeFigureOut">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73585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CDAA1D-3933-40F6-8331-44C05669B5DB}" type="datetimeFigureOut">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171364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DAA1D-3933-40F6-8331-44C05669B5DB}" type="datetimeFigureOut">
              <a:rPr lang="en-US" smtClean="0"/>
              <a:t>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255211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CDAA1D-3933-40F6-8331-44C05669B5DB}"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3939836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CDAA1D-3933-40F6-8331-44C05669B5DB}" type="datetimeFigureOut">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AEC30-B8F2-4006-9C06-C83ABB5E2E7E}" type="slidenum">
              <a:rPr lang="en-US" smtClean="0"/>
              <a:t>‹#›</a:t>
            </a:fld>
            <a:endParaRPr lang="en-US"/>
          </a:p>
        </p:txBody>
      </p:sp>
    </p:spTree>
    <p:extLst>
      <p:ext uri="{BB962C8B-B14F-4D97-AF65-F5344CB8AC3E}">
        <p14:creationId xmlns:p14="http://schemas.microsoft.com/office/powerpoint/2010/main" val="50051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CDAA1D-3933-40F6-8331-44C05669B5DB}" type="datetimeFigureOut">
              <a:rPr lang="en-US" smtClean="0"/>
              <a:t>2/22/2019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0AEC30-B8F2-4006-9C06-C83ABB5E2E7E}" type="slidenum">
              <a:rPr lang="en-US" smtClean="0"/>
              <a:t>‹#›</a:t>
            </a:fld>
            <a:endParaRPr lang="en-US"/>
          </a:p>
        </p:txBody>
      </p:sp>
    </p:spTree>
    <p:extLst>
      <p:ext uri="{BB962C8B-B14F-4D97-AF65-F5344CB8AC3E}">
        <p14:creationId xmlns:p14="http://schemas.microsoft.com/office/powerpoint/2010/main" val="424835192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35724"/>
            <a:ext cx="9285272" cy="6026331"/>
          </a:xfrm>
        </p:spPr>
        <p:txBody>
          <a:bodyPr/>
          <a:lstStyle/>
          <a:p>
            <a:pPr algn="ctr"/>
            <a:r>
              <a:rPr lang="mk-MK" dirty="0"/>
              <a:t/>
            </a:r>
            <a:br>
              <a:rPr lang="mk-MK" dirty="0"/>
            </a:br>
            <a:r>
              <a:rPr lang="mk-MK" dirty="0"/>
              <a:t/>
            </a:r>
            <a:br>
              <a:rPr lang="mk-MK" dirty="0"/>
            </a:br>
            <a:r>
              <a:rPr lang="mk-MK" dirty="0" smtClean="0"/>
              <a:t/>
            </a:r>
            <a:br>
              <a:rPr lang="mk-MK" dirty="0" smtClean="0"/>
            </a:br>
            <a:r>
              <a:rPr lang="mk-MK" dirty="0" smtClean="0"/>
              <a:t> </a:t>
            </a:r>
            <a:r>
              <a:rPr lang="mk-MK" sz="3200" b="1" dirty="0" smtClean="0">
                <a:solidFill>
                  <a:srgbClr val="5F5F5F"/>
                </a:solidFill>
                <a:latin typeface="Arial" panose="020B0604020202020204" pitchFamily="34" charset="0"/>
                <a:cs typeface="Arial" panose="020B0604020202020204" pitchFamily="34" charset="0"/>
              </a:rPr>
              <a:t>ПАЗАР </a:t>
            </a:r>
            <a:r>
              <a:rPr lang="mk-MK" sz="3200" b="1" dirty="0">
                <a:solidFill>
                  <a:srgbClr val="5F5F5F"/>
                </a:solidFill>
                <a:latin typeface="Arial" panose="020B0604020202020204" pitchFamily="34" charset="0"/>
                <a:cs typeface="Arial" panose="020B0604020202020204" pitchFamily="34" charset="0"/>
              </a:rPr>
              <a:t>НА ХАРТИИ ОД ВРЕДНОСТ</a:t>
            </a:r>
            <a:br>
              <a:rPr lang="mk-MK" sz="3200" b="1" dirty="0">
                <a:solidFill>
                  <a:srgbClr val="5F5F5F"/>
                </a:solidFill>
                <a:latin typeface="Arial" panose="020B0604020202020204" pitchFamily="34" charset="0"/>
                <a:cs typeface="Arial" panose="020B0604020202020204" pitchFamily="34" charset="0"/>
              </a:rPr>
            </a:br>
            <a:r>
              <a:rPr lang="mk-MK" sz="3200" b="1" dirty="0">
                <a:solidFill>
                  <a:srgbClr val="5F5F5F"/>
                </a:solidFill>
                <a:latin typeface="Arial" panose="020B0604020202020204" pitchFamily="34" charset="0"/>
                <a:cs typeface="Arial" panose="020B0604020202020204" pitchFamily="34" charset="0"/>
              </a:rPr>
              <a:t/>
            </a:r>
            <a:br>
              <a:rPr lang="mk-MK" sz="3200" b="1" dirty="0">
                <a:solidFill>
                  <a:srgbClr val="5F5F5F"/>
                </a:solidFill>
                <a:latin typeface="Arial" panose="020B0604020202020204" pitchFamily="34" charset="0"/>
                <a:cs typeface="Arial" panose="020B0604020202020204" pitchFamily="34" charset="0"/>
              </a:rPr>
            </a:br>
            <a:r>
              <a:rPr lang="mk-MK" sz="3200" b="1" dirty="0">
                <a:solidFill>
                  <a:srgbClr val="5F5F5F"/>
                </a:solidFill>
                <a:latin typeface="Arial" panose="020B0604020202020204" pitchFamily="34" charset="0"/>
                <a:cs typeface="Arial" panose="020B0604020202020204" pitchFamily="34" charset="0"/>
              </a:rPr>
              <a:t>КОМИСИЈА ЗА ХАРТИИ ОД ВРЕДНОСТ НА РЕПУБЛИКА </a:t>
            </a:r>
            <a:r>
              <a:rPr lang="mk-MK" sz="3200" b="1" dirty="0" smtClean="0">
                <a:solidFill>
                  <a:srgbClr val="5F5F5F"/>
                </a:solidFill>
                <a:latin typeface="Arial" panose="020B0604020202020204" pitchFamily="34" charset="0"/>
                <a:cs typeface="Arial" panose="020B0604020202020204" pitchFamily="34" charset="0"/>
              </a:rPr>
              <a:t>СЕВЕРНА МАКЕДОНИЈА</a:t>
            </a:r>
            <a:r>
              <a:rPr lang="mk-MK" sz="3200" b="1" dirty="0">
                <a:solidFill>
                  <a:srgbClr val="5F5F5F"/>
                </a:solidFill>
                <a:latin typeface="Arial" panose="020B0604020202020204" pitchFamily="34" charset="0"/>
                <a:cs typeface="Arial" panose="020B0604020202020204" pitchFamily="34" charset="0"/>
              </a:rPr>
              <a:t/>
            </a:r>
            <a:br>
              <a:rPr lang="mk-MK" sz="3200" b="1" dirty="0">
                <a:solidFill>
                  <a:srgbClr val="5F5F5F"/>
                </a:solidFill>
                <a:latin typeface="Arial" panose="020B0604020202020204" pitchFamily="34" charset="0"/>
                <a:cs typeface="Arial" panose="020B0604020202020204" pitchFamily="34" charset="0"/>
              </a:rPr>
            </a:br>
            <a:r>
              <a:rPr lang="mk-MK" sz="3200" b="1" dirty="0">
                <a:solidFill>
                  <a:srgbClr val="5F5F5F"/>
                </a:solidFill>
                <a:latin typeface="Arial" panose="020B0604020202020204" pitchFamily="34" charset="0"/>
                <a:cs typeface="Arial" panose="020B0604020202020204" pitchFamily="34" charset="0"/>
              </a:rPr>
              <a:t/>
            </a:r>
            <a:br>
              <a:rPr lang="mk-MK" sz="3200" b="1" dirty="0">
                <a:solidFill>
                  <a:srgbClr val="5F5F5F"/>
                </a:solidFill>
                <a:latin typeface="Arial" panose="020B0604020202020204" pitchFamily="34" charset="0"/>
                <a:cs typeface="Arial" panose="020B0604020202020204" pitchFamily="34" charset="0"/>
              </a:rPr>
            </a:br>
            <a:r>
              <a:rPr lang="mk-MK" sz="3200" b="1" dirty="0" smtClean="0">
                <a:solidFill>
                  <a:srgbClr val="5F5F5F"/>
                </a:solidFill>
                <a:latin typeface="Arial" panose="020B0604020202020204" pitchFamily="34" charset="0"/>
                <a:cs typeface="Arial" panose="020B0604020202020204" pitchFamily="34" charset="0"/>
              </a:rPr>
              <a:t/>
            </a:r>
            <a:br>
              <a:rPr lang="mk-MK" sz="3200" b="1" dirty="0" smtClean="0">
                <a:solidFill>
                  <a:srgbClr val="5F5F5F"/>
                </a:solidFill>
                <a:latin typeface="Arial" panose="020B0604020202020204" pitchFamily="34" charset="0"/>
                <a:cs typeface="Arial" panose="020B0604020202020204" pitchFamily="34" charset="0"/>
              </a:rPr>
            </a:br>
            <a:r>
              <a:rPr lang="mk-MK" sz="3200" dirty="0">
                <a:solidFill>
                  <a:srgbClr val="5F5F5F"/>
                </a:solidFill>
                <a:latin typeface="Arial" panose="020B0604020202020204" pitchFamily="34" charset="0"/>
                <a:cs typeface="Arial" panose="020B0604020202020204" pitchFamily="34" charset="0"/>
              </a:rPr>
              <a:t/>
            </a:r>
            <a:br>
              <a:rPr lang="mk-MK" sz="3200" dirty="0">
                <a:solidFill>
                  <a:srgbClr val="5F5F5F"/>
                </a:solidFill>
                <a:latin typeface="Arial" panose="020B0604020202020204" pitchFamily="34" charset="0"/>
                <a:cs typeface="Arial" panose="020B0604020202020204" pitchFamily="34" charset="0"/>
              </a:rPr>
            </a:br>
            <a:r>
              <a:rPr lang="mk-MK" sz="2400" b="1" dirty="0">
                <a:solidFill>
                  <a:srgbClr val="5F5F5F"/>
                </a:solidFill>
                <a:latin typeface="Arial" panose="020B0604020202020204" pitchFamily="34" charset="0"/>
                <a:cs typeface="Arial" panose="020B0604020202020204" pitchFamily="34" charset="0"/>
              </a:rPr>
              <a:t>Февруари 2019</a:t>
            </a:r>
            <a:endParaRPr lang="en-US" sz="2400" b="1" dirty="0">
              <a:solidFill>
                <a:srgbClr val="5F5F5F"/>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38364" y="155812"/>
            <a:ext cx="2353260" cy="1652159"/>
          </a:xfrm>
          <a:prstGeom prst="rect">
            <a:avLst/>
          </a:prstGeom>
        </p:spPr>
      </p:pic>
    </p:spTree>
    <p:extLst>
      <p:ext uri="{BB962C8B-B14F-4D97-AF65-F5344CB8AC3E}">
        <p14:creationId xmlns:p14="http://schemas.microsoft.com/office/powerpoint/2010/main" val="3555983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677334" y="272955"/>
            <a:ext cx="8596668" cy="1657445"/>
          </a:xfrm>
        </p:spPr>
        <p:txBody>
          <a:bodyPr/>
          <a:lstStyle/>
          <a:p>
            <a:r>
              <a:rPr lang="mk-MK" u="sng" dirty="0">
                <a:solidFill>
                  <a:schemeClr val="accent2"/>
                </a:solidFill>
                <a:latin typeface="Arial" panose="020B0604020202020204" pitchFamily="34" charset="0"/>
                <a:cs typeface="Arial" panose="020B0604020202020204" pitchFamily="34" charset="0"/>
              </a:rPr>
              <a:t>Дивиденда</a:t>
            </a: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326292"/>
            <a:ext cx="9408362" cy="5258753"/>
          </a:xfrm>
        </p:spPr>
        <p:txBody>
          <a:bodyPr>
            <a:noAutofit/>
          </a:bodyPr>
          <a:lstStyle/>
          <a:p>
            <a:r>
              <a:rPr lang="ru-RU" sz="2400" dirty="0">
                <a:solidFill>
                  <a:srgbClr val="5F5F5F"/>
                </a:solidFill>
                <a:latin typeface="Arial" panose="020B0604020202020204" pitchFamily="34" charset="0"/>
                <a:ea typeface="Times New Roman" panose="02020603050405020304" pitchFamily="18" charset="0"/>
                <a:cs typeface="Arial" panose="020B0604020202020204" pitchFamily="34" charset="0"/>
              </a:rPr>
              <a:t>Дел од добивката што акционерското друштво го исплаќа на сопствениците на </a:t>
            </a:r>
            <a:r>
              <a:rPr lang="ru-RU" sz="2400" dirty="0" smtClean="0">
                <a:solidFill>
                  <a:srgbClr val="5F5F5F"/>
                </a:solidFill>
                <a:latin typeface="Arial" panose="020B0604020202020204" pitchFamily="34" charset="0"/>
                <a:ea typeface="Times New Roman" panose="02020603050405020304" pitchFamily="18" charset="0"/>
                <a:cs typeface="Arial" panose="020B0604020202020204" pitchFamily="34" charset="0"/>
              </a:rPr>
              <a:t>акциите</a:t>
            </a:r>
            <a:endParaRPr lang="ru-RU" sz="2400" dirty="0">
              <a:solidFill>
                <a:srgbClr val="5F5F5F"/>
              </a:solidFill>
              <a:latin typeface="Arial" panose="020B0604020202020204" pitchFamily="34" charset="0"/>
              <a:ea typeface="Times New Roman" panose="02020603050405020304" pitchFamily="18" charset="0"/>
              <a:cs typeface="Arial" panose="020B0604020202020204" pitchFamily="34" charset="0"/>
            </a:endParaRPr>
          </a:p>
          <a:p>
            <a:r>
              <a:rPr lang="ru-RU" sz="2400" dirty="0">
                <a:solidFill>
                  <a:srgbClr val="5F5F5F"/>
                </a:solidFill>
                <a:latin typeface="Arial" panose="020B0604020202020204" pitchFamily="34" charset="0"/>
                <a:cs typeface="Arial" panose="020B0604020202020204" pitchFamily="34" charset="0"/>
              </a:rPr>
              <a:t>Одлуката за исплата на дивидендата ја носи собранието на акционерското друштво, на предлог на одборот на директори, и тоа на истата седница на која се усвојува годишната сметка на </a:t>
            </a:r>
            <a:r>
              <a:rPr lang="ru-RU" sz="2400" dirty="0" smtClean="0">
                <a:solidFill>
                  <a:srgbClr val="5F5F5F"/>
                </a:solidFill>
                <a:latin typeface="Arial" panose="020B0604020202020204" pitchFamily="34" charset="0"/>
                <a:cs typeface="Arial" panose="020B0604020202020204" pitchFamily="34" charset="0"/>
              </a:rPr>
              <a:t>друштвото</a:t>
            </a:r>
            <a:endParaRPr lang="ru-RU" sz="2400" dirty="0">
              <a:solidFill>
                <a:srgbClr val="5F5F5F"/>
              </a:solidFill>
              <a:latin typeface="Arial" panose="020B0604020202020204" pitchFamily="34" charset="0"/>
              <a:cs typeface="Arial" panose="020B0604020202020204" pitchFamily="34" charset="0"/>
            </a:endParaRPr>
          </a:p>
          <a:p>
            <a:r>
              <a:rPr lang="ru-RU" sz="2400" dirty="0">
                <a:solidFill>
                  <a:srgbClr val="5F5F5F"/>
                </a:solidFill>
                <a:latin typeface="Arial" panose="020B0604020202020204" pitchFamily="34" charset="0"/>
                <a:cs typeface="Arial" panose="020B0604020202020204" pitchFamily="34" charset="0"/>
              </a:rPr>
              <a:t>Вкупната дивиденда што им се исплаќа на акционерите е дел од нето-добивката (добивката по оданочување) на акционерското друштво за тековната година или дел од акумулираната добивка во претходните </a:t>
            </a:r>
            <a:r>
              <a:rPr lang="ru-RU" sz="2400" dirty="0" smtClean="0">
                <a:solidFill>
                  <a:srgbClr val="5F5F5F"/>
                </a:solidFill>
                <a:latin typeface="Arial" panose="020B0604020202020204" pitchFamily="34" charset="0"/>
                <a:cs typeface="Arial" panose="020B0604020202020204" pitchFamily="34" charset="0"/>
              </a:rPr>
              <a:t>години </a:t>
            </a:r>
            <a:endParaRPr lang="mk-MK" sz="24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240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rmAutofit/>
          </a:bodyPr>
          <a:lstStyle/>
          <a:p>
            <a:r>
              <a:rPr lang="mk-MK" u="sng" dirty="0">
                <a:solidFill>
                  <a:schemeClr val="accent2"/>
                </a:solidFill>
                <a:latin typeface="Arial" panose="020B0604020202020204" pitchFamily="34" charset="0"/>
                <a:cs typeface="Arial" panose="020B0604020202020204" pitchFamily="34" charset="0"/>
              </a:rPr>
              <a:t>Видови акции</a:t>
            </a: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296537"/>
            <a:ext cx="8596668" cy="4744826"/>
          </a:xfrm>
        </p:spPr>
        <p:txBody>
          <a:bodyPr>
            <a:noAutofit/>
          </a:bodyPr>
          <a:lstStyle/>
          <a:p>
            <a:r>
              <a:rPr lang="mk-MK" dirty="0">
                <a:solidFill>
                  <a:srgbClr val="5F5F5F"/>
                </a:solidFill>
                <a:latin typeface="Arial" panose="020B0604020202020204" pitchFamily="34" charset="0"/>
                <a:ea typeface="Times New Roman" panose="02020603050405020304" pitchFamily="18" charset="0"/>
              </a:rPr>
              <a:t>Обични акции: </a:t>
            </a:r>
          </a:p>
          <a:p>
            <a:pPr lvl="1"/>
            <a:r>
              <a:rPr lang="mk-MK" sz="1800" dirty="0">
                <a:solidFill>
                  <a:srgbClr val="5F5F5F"/>
                </a:solidFill>
                <a:latin typeface="Arial" panose="020B0604020202020204" pitchFamily="34" charset="0"/>
                <a:ea typeface="Times New Roman" panose="02020603050405020304" pitchFamily="18" charset="0"/>
              </a:rPr>
              <a:t>акции кои на сопственикот му обезбедуваат учество во поделбата на нето добивката на </a:t>
            </a:r>
            <a:r>
              <a:rPr lang="mk-MK" sz="1800" dirty="0" smtClean="0">
                <a:solidFill>
                  <a:srgbClr val="5F5F5F"/>
                </a:solidFill>
                <a:latin typeface="Arial" panose="020B0604020202020204" pitchFamily="34" charset="0"/>
                <a:ea typeface="Times New Roman" panose="02020603050405020304" pitchFamily="18" charset="0"/>
              </a:rPr>
              <a:t>друштвото </a:t>
            </a:r>
            <a:endParaRPr lang="mk-MK" sz="1800" dirty="0">
              <a:solidFill>
                <a:srgbClr val="5F5F5F"/>
              </a:solidFill>
              <a:latin typeface="Arial" panose="020B0604020202020204" pitchFamily="34" charset="0"/>
              <a:ea typeface="Times New Roman" panose="02020603050405020304" pitchFamily="18" charset="0"/>
            </a:endParaRPr>
          </a:p>
          <a:p>
            <a:pPr lvl="1"/>
            <a:r>
              <a:rPr lang="mk-MK" sz="1800" dirty="0">
                <a:solidFill>
                  <a:srgbClr val="5F5F5F"/>
                </a:solidFill>
                <a:latin typeface="Arial" panose="020B0604020202020204" pitchFamily="34" charset="0"/>
                <a:ea typeface="Times New Roman" panose="02020603050405020304" pitchFamily="18" charset="0"/>
              </a:rPr>
              <a:t>с</a:t>
            </a:r>
            <a:r>
              <a:rPr lang="mk-MK" sz="1800" dirty="0" smtClean="0">
                <a:solidFill>
                  <a:srgbClr val="5F5F5F"/>
                </a:solidFill>
                <a:latin typeface="Arial" panose="020B0604020202020204" pitchFamily="34" charset="0"/>
                <a:ea typeface="Times New Roman" panose="02020603050405020304" pitchFamily="18" charset="0"/>
              </a:rPr>
              <a:t>опствениците </a:t>
            </a:r>
            <a:r>
              <a:rPr lang="mk-MK" sz="1800" dirty="0">
                <a:solidFill>
                  <a:srgbClr val="5F5F5F"/>
                </a:solidFill>
                <a:latin typeface="Arial" panose="020B0604020202020204" pitchFamily="34" charset="0"/>
                <a:ea typeface="Times New Roman" panose="02020603050405020304" pitchFamily="18" charset="0"/>
              </a:rPr>
              <a:t>на обични акции имаат и право на управување со друштвото односно право на глас при донесувањето на одлуки од страна на акционерското </a:t>
            </a:r>
            <a:r>
              <a:rPr lang="mk-MK" sz="1800" dirty="0" smtClean="0">
                <a:solidFill>
                  <a:srgbClr val="5F5F5F"/>
                </a:solidFill>
                <a:latin typeface="Arial" panose="020B0604020202020204" pitchFamily="34" charset="0"/>
                <a:ea typeface="Times New Roman" panose="02020603050405020304" pitchFamily="18" charset="0"/>
              </a:rPr>
              <a:t>собрание </a:t>
            </a:r>
            <a:endParaRPr lang="mk-MK" sz="1800" dirty="0">
              <a:solidFill>
                <a:srgbClr val="5F5F5F"/>
              </a:solidFill>
              <a:latin typeface="Arial" panose="020B0604020202020204" pitchFamily="34" charset="0"/>
              <a:ea typeface="Times New Roman" panose="02020603050405020304" pitchFamily="18" charset="0"/>
            </a:endParaRPr>
          </a:p>
          <a:p>
            <a:pPr lvl="1"/>
            <a:r>
              <a:rPr lang="mk-MK" sz="1800" dirty="0">
                <a:solidFill>
                  <a:srgbClr val="5F5F5F"/>
                </a:solidFill>
                <a:latin typeface="Arial" panose="020B0604020202020204" pitchFamily="34" charset="0"/>
                <a:ea typeface="Times New Roman" panose="02020603050405020304" pitchFamily="18" charset="0"/>
              </a:rPr>
              <a:t>сопствениците на обичните акции имаат право, во случај на ликвидирање или стечај на друштвото, да го поделат меѓу себе остатокот од имотот, но само по намирување на обврските на друштвото кои имаат приоритет на </a:t>
            </a:r>
            <a:r>
              <a:rPr lang="mk-MK" sz="1800" dirty="0" smtClean="0">
                <a:solidFill>
                  <a:srgbClr val="5F5F5F"/>
                </a:solidFill>
                <a:latin typeface="Arial" panose="020B0604020202020204" pitchFamily="34" charset="0"/>
                <a:ea typeface="Times New Roman" panose="02020603050405020304" pitchFamily="18" charset="0"/>
              </a:rPr>
              <a:t>наплата</a:t>
            </a:r>
            <a:endParaRPr lang="mk-MK" sz="1800" dirty="0">
              <a:solidFill>
                <a:srgbClr val="5F5F5F"/>
              </a:solidFill>
              <a:latin typeface="Times New Roman" panose="02020603050405020304" pitchFamily="18" charset="0"/>
              <a:ea typeface="Times New Roman" panose="02020603050405020304" pitchFamily="18" charset="0"/>
            </a:endParaRPr>
          </a:p>
          <a:p>
            <a:r>
              <a:rPr lang="mk-MK" dirty="0">
                <a:solidFill>
                  <a:srgbClr val="5F5F5F"/>
                </a:solidFill>
                <a:latin typeface="Arial" panose="020B0604020202020204" pitchFamily="34" charset="0"/>
                <a:ea typeface="Calibri" panose="020F0502020204030204" pitchFamily="34" charset="0"/>
              </a:rPr>
              <a:t>Приоритетни акции: </a:t>
            </a:r>
          </a:p>
          <a:p>
            <a:pPr lvl="1"/>
            <a:r>
              <a:rPr lang="mk-MK" sz="1800" dirty="0">
                <a:solidFill>
                  <a:srgbClr val="5F5F5F"/>
                </a:solidFill>
                <a:latin typeface="Arial" panose="020B0604020202020204" pitchFamily="34" charset="0"/>
                <a:ea typeface="Calibri" panose="020F0502020204030204" pitchFamily="34" charset="0"/>
              </a:rPr>
              <a:t>приоритетот во исплатата на дивиденда за нивните сопственици, како и приоритетот во однос на обичните акции при наплатата на дел од стечајната маса во случај на ликвидација на </a:t>
            </a:r>
            <a:r>
              <a:rPr lang="mk-MK" sz="1800" dirty="0" smtClean="0">
                <a:solidFill>
                  <a:srgbClr val="5F5F5F"/>
                </a:solidFill>
                <a:latin typeface="Arial" panose="020B0604020202020204" pitchFamily="34" charset="0"/>
                <a:ea typeface="Calibri" panose="020F0502020204030204" pitchFamily="34" charset="0"/>
              </a:rPr>
              <a:t>друштвото </a:t>
            </a:r>
            <a:endParaRPr lang="mk-MK" sz="1800" dirty="0">
              <a:solidFill>
                <a:srgbClr val="5F5F5F"/>
              </a:solidFill>
              <a:latin typeface="Arial" panose="020B0604020202020204" pitchFamily="34" charset="0"/>
              <a:ea typeface="Calibri" panose="020F0502020204030204" pitchFamily="34" charset="0"/>
            </a:endParaRPr>
          </a:p>
          <a:p>
            <a:pPr lvl="1"/>
            <a:r>
              <a:rPr lang="ru-RU" sz="1800" dirty="0">
                <a:solidFill>
                  <a:srgbClr val="5F5F5F"/>
                </a:solidFill>
                <a:latin typeface="Arial" panose="020B0604020202020204" pitchFamily="34" charset="0"/>
                <a:ea typeface="Calibri" panose="020F0502020204030204" pitchFamily="34" charset="0"/>
              </a:rPr>
              <a:t>о</a:t>
            </a:r>
            <a:r>
              <a:rPr lang="ru-RU" sz="1800" dirty="0" smtClean="0">
                <a:solidFill>
                  <a:srgbClr val="5F5F5F"/>
                </a:solidFill>
                <a:latin typeface="Arial" panose="020B0604020202020204" pitchFamily="34" charset="0"/>
                <a:ea typeface="Calibri" panose="020F0502020204030204" pitchFamily="34" charset="0"/>
              </a:rPr>
              <a:t>вие </a:t>
            </a:r>
            <a:r>
              <a:rPr lang="ru-RU" sz="1800" dirty="0">
                <a:solidFill>
                  <a:srgbClr val="5F5F5F"/>
                </a:solidFill>
                <a:latin typeface="Arial" panose="020B0604020202020204" pitchFamily="34" charset="0"/>
                <a:ea typeface="Calibri" panose="020F0502020204030204" pitchFamily="34" charset="0"/>
              </a:rPr>
              <a:t>привилегии најчесто (но, не задолжително) се компензирани со губењето на управувачкото право</a:t>
            </a:r>
            <a:endParaRPr lang="mk-MK" sz="1800" dirty="0">
              <a:solidFill>
                <a:srgbClr val="5F5F5F"/>
              </a:solidFill>
              <a:latin typeface="Arial" panose="020B0604020202020204" pitchFamily="34" charset="0"/>
              <a:ea typeface="Calibri" panose="020F0502020204030204" pitchFamily="34" charset="0"/>
            </a:endParaRPr>
          </a:p>
          <a:p>
            <a:pPr lvl="1"/>
            <a:endParaRPr lang="mk-MK" sz="1800" dirty="0"/>
          </a:p>
        </p:txBody>
      </p:sp>
    </p:spTree>
    <p:extLst>
      <p:ext uri="{BB962C8B-B14F-4D97-AF65-F5344CB8AC3E}">
        <p14:creationId xmlns:p14="http://schemas.microsoft.com/office/powerpoint/2010/main" val="2187827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lstStyle/>
          <a:p>
            <a:r>
              <a:rPr lang="mk-MK" u="sng" dirty="0">
                <a:solidFill>
                  <a:schemeClr val="accent2"/>
                </a:solidFill>
                <a:latin typeface="Arial" panose="020B0604020202020204" pitchFamily="34" charset="0"/>
                <a:ea typeface="Times New Roman" panose="02020603050405020304" pitchFamily="18" charset="0"/>
              </a:rPr>
              <a:t>Обврзници</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677334" y="1511828"/>
            <a:ext cx="8596668" cy="4471869"/>
          </a:xfrm>
        </p:spPr>
        <p:txBody>
          <a:bodyPr/>
          <a:lstStyle/>
          <a:p>
            <a:r>
              <a:rPr lang="mk-MK" sz="2000" dirty="0">
                <a:solidFill>
                  <a:srgbClr val="5F5F5F"/>
                </a:solidFill>
                <a:latin typeface="Arial" panose="020B0604020202020204" pitchFamily="34" charset="0"/>
                <a:ea typeface="Calibri" panose="020F0502020204030204" pitchFamily="34" charset="0"/>
                <a:cs typeface="Arial" panose="020B0604020202020204" pitchFamily="34" charset="0"/>
              </a:rPr>
              <a:t>Обврзницата е заем кој инвеститорот ѝ го дава на компанијата и се согласува на компанијата да ѝ даде одредена сума пари за одреден временски период во замена за периодична исплата на камата во однапред утврдени временски интервали</a:t>
            </a:r>
          </a:p>
          <a:p>
            <a:r>
              <a:rPr lang="mk-MK" sz="2000" dirty="0">
                <a:solidFill>
                  <a:srgbClr val="5F5F5F"/>
                </a:solidFill>
                <a:latin typeface="Arial" panose="020B0604020202020204" pitchFamily="34" charset="0"/>
                <a:ea typeface="Calibri" panose="020F0502020204030204" pitchFamily="34" charset="0"/>
                <a:cs typeface="Arial" panose="020B0604020202020204" pitchFamily="34" charset="0"/>
              </a:rPr>
              <a:t>Финансирањето преку издавање на обврзници има предности за двете страни: позајмувачот ќе плати пониска камата отколку кога би земал кредит од банка, а </a:t>
            </a:r>
            <a:r>
              <a:rPr lang="mk-MK" sz="2000" dirty="0" smtClean="0">
                <a:solidFill>
                  <a:srgbClr val="5F5F5F"/>
                </a:solidFill>
                <a:latin typeface="Arial" panose="020B0604020202020204" pitchFamily="34" charset="0"/>
                <a:ea typeface="Calibri" panose="020F0502020204030204" pitchFamily="34" charset="0"/>
                <a:cs typeface="Arial" panose="020B0604020202020204" pitchFamily="34" charset="0"/>
              </a:rPr>
              <a:t>заемо </a:t>
            </a:r>
            <a:r>
              <a:rPr lang="mk-MK" sz="2000" dirty="0">
                <a:solidFill>
                  <a:srgbClr val="5F5F5F"/>
                </a:solidFill>
                <a:latin typeface="Arial" panose="020B0604020202020204" pitchFamily="34" charset="0"/>
                <a:ea typeface="Calibri" panose="020F0502020204030204" pitchFamily="34" charset="0"/>
                <a:cs typeface="Arial" panose="020B0604020202020204" pitchFamily="34" charset="0"/>
              </a:rPr>
              <a:t>давателот ќе земе повисока камата отколку кога би ги вложил парите во банка како </a:t>
            </a:r>
            <a:r>
              <a:rPr lang="mk-MK" sz="2000" dirty="0" smtClean="0">
                <a:solidFill>
                  <a:srgbClr val="5F5F5F"/>
                </a:solidFill>
                <a:latin typeface="Arial" panose="020B0604020202020204" pitchFamily="34" charset="0"/>
                <a:ea typeface="Calibri" panose="020F0502020204030204" pitchFamily="34" charset="0"/>
                <a:cs typeface="Arial" panose="020B0604020202020204" pitchFamily="34" charset="0"/>
              </a:rPr>
              <a:t>депозит</a:t>
            </a:r>
            <a:endParaRPr lang="mk-MK" sz="2000" dirty="0">
              <a:solidFill>
                <a:srgbClr val="5F5F5F"/>
              </a:solidFill>
              <a:latin typeface="Arial" panose="020B0604020202020204" pitchFamily="34" charset="0"/>
              <a:ea typeface="Calibri" panose="020F0502020204030204" pitchFamily="34" charset="0"/>
              <a:cs typeface="Arial" panose="020B0604020202020204" pitchFamily="34" charset="0"/>
            </a:endParaRPr>
          </a:p>
          <a:p>
            <a:endParaRPr lang="mk-MK" dirty="0">
              <a:solidFill>
                <a:srgbClr val="5F5F5F"/>
              </a:solidFill>
            </a:endParaRPr>
          </a:p>
        </p:txBody>
      </p:sp>
    </p:spTree>
    <p:extLst>
      <p:ext uri="{BB962C8B-B14F-4D97-AF65-F5344CB8AC3E}">
        <p14:creationId xmlns:p14="http://schemas.microsoft.com/office/powerpoint/2010/main" val="137605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Финансиските извештаи </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677334" y="1540477"/>
            <a:ext cx="8596668" cy="4500886"/>
          </a:xfrm>
        </p:spPr>
        <p:txBody>
          <a:bodyPr>
            <a:noAutofit/>
          </a:bodyPr>
          <a:lstStyle/>
          <a:p>
            <a:r>
              <a:rPr lang="ru-RU" sz="2400" dirty="0">
                <a:solidFill>
                  <a:srgbClr val="5F5F5F"/>
                </a:solidFill>
                <a:latin typeface="Arial" panose="020B0604020202020204" pitchFamily="34" charset="0"/>
                <a:cs typeface="Arial" panose="020B0604020202020204" pitchFamily="34" charset="0"/>
              </a:rPr>
              <a:t>Финансиските извештаи обезбедуваат информации за финансиската состојба, успешноста и промените во финансиската состојба на компанија која е корисна за широк опсег на корисници во донесувањето на нивните економски одлуки </a:t>
            </a:r>
            <a:endParaRPr lang="ru-RU" sz="2400" dirty="0" smtClean="0">
              <a:solidFill>
                <a:srgbClr val="5F5F5F"/>
              </a:solidFill>
              <a:latin typeface="Arial" panose="020B0604020202020204" pitchFamily="34" charset="0"/>
              <a:cs typeface="Arial" panose="020B0604020202020204" pitchFamily="34" charset="0"/>
            </a:endParaRPr>
          </a:p>
          <a:p>
            <a:r>
              <a:rPr lang="ru-RU" sz="2400" dirty="0" smtClean="0">
                <a:solidFill>
                  <a:srgbClr val="5F5F5F"/>
                </a:solidFill>
                <a:latin typeface="Arial" panose="020B0604020202020204" pitchFamily="34" charset="0"/>
                <a:cs typeface="Arial" panose="020B0604020202020204" pitchFamily="34" charset="0"/>
              </a:rPr>
              <a:t>Корисници </a:t>
            </a:r>
            <a:r>
              <a:rPr lang="ru-RU" sz="2400" dirty="0">
                <a:solidFill>
                  <a:srgbClr val="5F5F5F"/>
                </a:solidFill>
                <a:latin typeface="Arial" panose="020B0604020202020204" pitchFamily="34" charset="0"/>
                <a:cs typeface="Arial" panose="020B0604020202020204" pitchFamily="34" charset="0"/>
              </a:rPr>
              <a:t>на финансиските извештаи се сопственици и менаџери на компании, инвеститори, финансиски институции, добавувачи, клиенти, вработени, влади итн.</a:t>
            </a:r>
          </a:p>
          <a:p>
            <a:r>
              <a:rPr lang="ru-RU" sz="2400" dirty="0">
                <a:solidFill>
                  <a:srgbClr val="5F5F5F"/>
                </a:solidFill>
                <a:latin typeface="Arial" panose="020B0604020202020204" pitchFamily="34" charset="0"/>
                <a:cs typeface="Arial" panose="020B0604020202020204" pitchFamily="34" charset="0"/>
              </a:rPr>
              <a:t>Релевантните финансиски информации се презентираат на структуриран начин и во форма лесно да се </a:t>
            </a:r>
            <a:r>
              <a:rPr lang="ru-RU" sz="2400" dirty="0" smtClean="0">
                <a:solidFill>
                  <a:srgbClr val="5F5F5F"/>
                </a:solidFill>
                <a:latin typeface="Arial" panose="020B0604020202020204" pitchFamily="34" charset="0"/>
                <a:cs typeface="Arial" panose="020B0604020202020204" pitchFamily="34" charset="0"/>
              </a:rPr>
              <a:t>разберат </a:t>
            </a:r>
            <a:endParaRPr lang="mk-MK" sz="24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2655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Видови на финансиски извештаи</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677334" y="1705232"/>
            <a:ext cx="8596668" cy="4336131"/>
          </a:xfrm>
        </p:spPr>
        <p:txBody>
          <a:bodyPr>
            <a:normAutofit lnSpcReduction="10000"/>
          </a:bodyPr>
          <a:lstStyle/>
          <a:p>
            <a:pPr algn="just"/>
            <a:r>
              <a:rPr lang="mk-MK" sz="2400" dirty="0">
                <a:solidFill>
                  <a:srgbClr val="5F5F5F"/>
                </a:solidFill>
                <a:latin typeface="Arial" panose="020B0604020202020204" pitchFamily="34" charset="0"/>
                <a:ea typeface="Times New Roman" panose="02020603050405020304" pitchFamily="18" charset="0"/>
              </a:rPr>
              <a:t>Финансиските извештаи на компанијата се состојат од четири главни извештаи кои се поддржани со детални белешки:</a:t>
            </a:r>
            <a:endParaRPr lang="mk-MK" sz="2400" dirty="0">
              <a:solidFill>
                <a:srgbClr val="5F5F5F"/>
              </a:solidFill>
              <a:latin typeface="Times New Roman" panose="02020603050405020304" pitchFamily="18" charset="0"/>
              <a:ea typeface="Times New Roman" panose="02020603050405020304" pitchFamily="18" charset="0"/>
            </a:endParaRPr>
          </a:p>
          <a:p>
            <a:pPr marL="0" lvl="0" indent="0" algn="just">
              <a:lnSpc>
                <a:spcPct val="150000"/>
              </a:lnSpc>
              <a:buSzPts val="1000"/>
              <a:buNone/>
              <a:tabLst>
                <a:tab pos="457200" algn="l"/>
              </a:tabLst>
            </a:pP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     Билансот </a:t>
            </a:r>
            <a:r>
              <a:rPr lang="mk-MK" sz="2400" dirty="0">
                <a:solidFill>
                  <a:srgbClr val="5F5F5F"/>
                </a:solidFill>
                <a:latin typeface="Arial" panose="020B0604020202020204" pitchFamily="34" charset="0"/>
                <a:ea typeface="Calibri" panose="020F0502020204030204" pitchFamily="34" charset="0"/>
                <a:cs typeface="Times New Roman" panose="02020603050405020304" pitchFamily="18" charset="0"/>
              </a:rPr>
              <a:t>на состојба (Извештај за финансиската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состојба)</a:t>
            </a:r>
            <a:endPar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SzPts val="1000"/>
              <a:buNone/>
              <a:tabLst>
                <a:tab pos="457200" algn="l"/>
              </a:tabLst>
            </a:pPr>
            <a:r>
              <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Биланс </a:t>
            </a:r>
            <a:r>
              <a:rPr lang="mk-MK" sz="2400" dirty="0">
                <a:solidFill>
                  <a:srgbClr val="5F5F5F"/>
                </a:solidFill>
                <a:latin typeface="Arial" panose="020B0604020202020204" pitchFamily="34" charset="0"/>
                <a:ea typeface="Calibri" panose="020F0502020204030204" pitchFamily="34" charset="0"/>
                <a:cs typeface="Times New Roman" panose="02020603050405020304" pitchFamily="18" charset="0"/>
              </a:rPr>
              <a:t>на успех (Ивзештај за добивка и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загуба)</a:t>
            </a:r>
            <a:endPar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SzPts val="1000"/>
              <a:buNone/>
              <a:tabLst>
                <a:tab pos="457200" algn="l"/>
              </a:tabLst>
            </a:pPr>
            <a:r>
              <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Извештај </a:t>
            </a:r>
            <a:r>
              <a:rPr lang="mk-MK" sz="2400" dirty="0">
                <a:solidFill>
                  <a:srgbClr val="5F5F5F"/>
                </a:solidFill>
                <a:latin typeface="Arial" panose="020B0604020202020204" pitchFamily="34" charset="0"/>
                <a:ea typeface="Calibri" panose="020F0502020204030204" pitchFamily="34" charset="0"/>
                <a:cs typeface="Times New Roman" panose="02020603050405020304" pitchFamily="18" charset="0"/>
              </a:rPr>
              <a:t>за парични текови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и</a:t>
            </a:r>
            <a:endPar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SzPts val="1000"/>
              <a:buNone/>
              <a:tabLst>
                <a:tab pos="457200" algn="l"/>
              </a:tabLst>
            </a:pPr>
            <a:r>
              <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Calibri" panose="020F0502020204030204" pitchFamily="34" charset="0"/>
                <a:ea typeface="Calibri" panose="020F0502020204030204" pitchFamily="34" charset="0"/>
                <a:cs typeface="Times New Roman" panose="02020603050405020304" pitchFamily="18" charset="0"/>
              </a:rPr>
              <a:t>     </a:t>
            </a:r>
            <a:r>
              <a:rPr lang="mk-MK" sz="2400" dirty="0" smtClean="0">
                <a:solidFill>
                  <a:srgbClr val="5F5F5F"/>
                </a:solidFill>
                <a:latin typeface="Arial" panose="020B0604020202020204" pitchFamily="34" charset="0"/>
                <a:ea typeface="Calibri" panose="020F0502020204030204" pitchFamily="34" charset="0"/>
                <a:cs typeface="Times New Roman" panose="02020603050405020304" pitchFamily="18" charset="0"/>
              </a:rPr>
              <a:t>Извештај </a:t>
            </a:r>
            <a:r>
              <a:rPr lang="mk-MK" sz="2400" dirty="0">
                <a:solidFill>
                  <a:srgbClr val="5F5F5F"/>
                </a:solidFill>
                <a:latin typeface="Arial" panose="020B0604020202020204" pitchFamily="34" charset="0"/>
                <a:ea typeface="Calibri" panose="020F0502020204030204" pitchFamily="34" charset="0"/>
                <a:cs typeface="Times New Roman" panose="02020603050405020304" pitchFamily="18" charset="0"/>
              </a:rPr>
              <a:t>за промени во капиталот</a:t>
            </a:r>
            <a:endParaRPr lang="mk-MK" sz="2400" dirty="0">
              <a:solidFill>
                <a:srgbClr val="5F5F5F"/>
              </a:solidFill>
              <a:latin typeface="Calibri" panose="020F0502020204030204" pitchFamily="34" charset="0"/>
              <a:ea typeface="Calibri" panose="020F0502020204030204" pitchFamily="34" charset="0"/>
              <a:cs typeface="Times New Roman" panose="02020603050405020304" pitchFamily="18" charset="0"/>
            </a:endParaRPr>
          </a:p>
          <a:p>
            <a:endParaRPr lang="mk-MK" dirty="0"/>
          </a:p>
        </p:txBody>
      </p:sp>
    </p:spTree>
    <p:extLst>
      <p:ext uri="{BB962C8B-B14F-4D97-AF65-F5344CB8AC3E}">
        <p14:creationId xmlns:p14="http://schemas.microsoft.com/office/powerpoint/2010/main" val="3601568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Примарен</a:t>
            </a:r>
            <a:r>
              <a:rPr lang="mk-MK" u="sng" dirty="0">
                <a:solidFill>
                  <a:schemeClr val="accent2"/>
                </a:solidFill>
              </a:rPr>
              <a:t> пазар</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438436" y="1598142"/>
            <a:ext cx="8596668" cy="4056042"/>
          </a:xfrm>
        </p:spPr>
        <p:txBody>
          <a:bodyPr/>
          <a:lstStyle/>
          <a:p>
            <a:r>
              <a:rPr lang="mk-MK" sz="2400" dirty="0">
                <a:solidFill>
                  <a:srgbClr val="5F5F5F"/>
                </a:solidFill>
                <a:latin typeface="Arial" panose="020B0604020202020204" pitchFamily="34" charset="0"/>
                <a:cs typeface="Arial" panose="020B0604020202020204" pitchFamily="34" charset="0"/>
              </a:rPr>
              <a:t>Примарен пазар е пазарот на кој новите хартии од вредност се издаваат и продаваат директно од страна на издавачот на </a:t>
            </a:r>
            <a:r>
              <a:rPr lang="mk-MK" sz="2400" dirty="0" smtClean="0">
                <a:solidFill>
                  <a:srgbClr val="5F5F5F"/>
                </a:solidFill>
                <a:latin typeface="Arial" panose="020B0604020202020204" pitchFamily="34" charset="0"/>
                <a:cs typeface="Arial" panose="020B0604020202020204" pitchFamily="34" charset="0"/>
              </a:rPr>
              <a:t>инвеститорите</a:t>
            </a:r>
          </a:p>
          <a:p>
            <a:r>
              <a:rPr lang="mk-MK" sz="2400" dirty="0" smtClean="0">
                <a:solidFill>
                  <a:srgbClr val="5F5F5F"/>
                </a:solidFill>
                <a:latin typeface="Arial" panose="020B0604020202020204" pitchFamily="34" charset="0"/>
                <a:cs typeface="Arial" panose="020B0604020202020204" pitchFamily="34" charset="0"/>
              </a:rPr>
              <a:t>Националните </a:t>
            </a:r>
            <a:r>
              <a:rPr lang="mk-MK" sz="2400" dirty="0">
                <a:solidFill>
                  <a:srgbClr val="5F5F5F"/>
                </a:solidFill>
                <a:latin typeface="Arial" panose="020B0604020202020204" pitchFamily="34" charset="0"/>
                <a:cs typeface="Arial" panose="020B0604020202020204" pitchFamily="34" charset="0"/>
              </a:rPr>
              <a:t>и локалните власти и другите институции од јавниот сектор можат да се финансиираат преку продажба на нови хартии од вредност како што се обврзниците преку примарниот </a:t>
            </a:r>
            <a:r>
              <a:rPr lang="mk-MK" sz="2400" dirty="0" smtClean="0">
                <a:solidFill>
                  <a:srgbClr val="5F5F5F"/>
                </a:solidFill>
                <a:latin typeface="Arial" panose="020B0604020202020204" pitchFamily="34" charset="0"/>
                <a:cs typeface="Arial" panose="020B0604020202020204" pitchFamily="34" charset="0"/>
              </a:rPr>
              <a:t>пазар</a:t>
            </a:r>
          </a:p>
          <a:p>
            <a:r>
              <a:rPr lang="mk-MK" sz="2400" dirty="0" smtClean="0">
                <a:solidFill>
                  <a:srgbClr val="5F5F5F"/>
                </a:solidFill>
                <a:latin typeface="Arial" panose="020B0604020202020204" pitchFamily="34" charset="0"/>
                <a:cs typeface="Arial" panose="020B0604020202020204" pitchFamily="34" charset="0"/>
              </a:rPr>
              <a:t>Компаниите </a:t>
            </a:r>
            <a:r>
              <a:rPr lang="mk-MK" sz="2400" dirty="0">
                <a:solidFill>
                  <a:srgbClr val="5F5F5F"/>
                </a:solidFill>
                <a:latin typeface="Arial" panose="020B0604020202020204" pitchFamily="34" charset="0"/>
                <a:cs typeface="Arial" panose="020B0604020202020204" pitchFamily="34" charset="0"/>
              </a:rPr>
              <a:t>можат да се финансираат преку продажба на нови акции или обврзници преку примарниот пазар </a:t>
            </a:r>
          </a:p>
          <a:p>
            <a:endParaRPr lang="mk-MK" dirty="0"/>
          </a:p>
        </p:txBody>
      </p:sp>
    </p:spTree>
    <p:extLst>
      <p:ext uri="{BB962C8B-B14F-4D97-AF65-F5344CB8AC3E}">
        <p14:creationId xmlns:p14="http://schemas.microsoft.com/office/powerpoint/2010/main" val="772337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3F2C40-F5BB-469E-8F47-9BA109C958FD}"/>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Секундарниот пазар</a:t>
            </a:r>
          </a:p>
        </p:txBody>
      </p:sp>
      <p:sp>
        <p:nvSpPr>
          <p:cNvPr id="3" name="Content Placeholder 2">
            <a:extLst>
              <a:ext uri="{FF2B5EF4-FFF2-40B4-BE49-F238E27FC236}">
                <a16:creationId xmlns:a16="http://schemas.microsoft.com/office/drawing/2014/main" xmlns="" id="{46F1126C-2CF7-4A5E-BC98-AB98FC41FAFE}"/>
              </a:ext>
            </a:extLst>
          </p:cNvPr>
          <p:cNvSpPr>
            <a:spLocks noGrp="1"/>
          </p:cNvSpPr>
          <p:nvPr>
            <p:ph idx="1"/>
          </p:nvPr>
        </p:nvSpPr>
        <p:spPr>
          <a:xfrm>
            <a:off x="677334" y="1746423"/>
            <a:ext cx="8596668" cy="4294940"/>
          </a:xfrm>
        </p:spPr>
        <p:txBody>
          <a:bodyPr>
            <a:normAutofit/>
          </a:bodyPr>
          <a:lstStyle/>
          <a:p>
            <a:r>
              <a:rPr lang="ru-RU" sz="2400" dirty="0">
                <a:solidFill>
                  <a:srgbClr val="5F5F5F"/>
                </a:solidFill>
                <a:latin typeface="Arial" panose="020B0604020202020204" pitchFamily="34" charset="0"/>
                <a:cs typeface="Arial" panose="020B0604020202020204" pitchFamily="34" charset="0"/>
              </a:rPr>
              <a:t>Секундарниот пазар, односно овластената берза, им овозможува на постојните акционери да ги продаваат своите акции во секој момент и да ги конвертираат своите вложувања во </a:t>
            </a:r>
            <a:r>
              <a:rPr lang="ru-RU" sz="2400" dirty="0" smtClean="0">
                <a:solidFill>
                  <a:srgbClr val="5F5F5F"/>
                </a:solidFill>
                <a:latin typeface="Arial" panose="020B0604020202020204" pitchFamily="34" charset="0"/>
                <a:cs typeface="Arial" panose="020B0604020202020204" pitchFamily="34" charset="0"/>
              </a:rPr>
              <a:t>пари</a:t>
            </a:r>
          </a:p>
          <a:p>
            <a:r>
              <a:rPr lang="ru-RU" sz="2400" dirty="0" smtClean="0">
                <a:solidFill>
                  <a:srgbClr val="5F5F5F"/>
                </a:solidFill>
                <a:latin typeface="Arial" panose="020B0604020202020204" pitchFamily="34" charset="0"/>
                <a:cs typeface="Arial" panose="020B0604020202020204" pitchFamily="34" charset="0"/>
              </a:rPr>
              <a:t>Колку </a:t>
            </a:r>
            <a:r>
              <a:rPr lang="ru-RU" sz="2400" dirty="0">
                <a:solidFill>
                  <a:srgbClr val="5F5F5F"/>
                </a:solidFill>
                <a:latin typeface="Arial" panose="020B0604020202020204" pitchFamily="34" charset="0"/>
                <a:cs typeface="Arial" panose="020B0604020202020204" pitchFamily="34" charset="0"/>
              </a:rPr>
              <a:t>повеќе се развива пазарот на капитал и ликвидноста на хартиите од вредност е поголема, толку е полесно акционерите да ги конвертираат своите инвестиции во пари, навремено и </a:t>
            </a:r>
            <a:r>
              <a:rPr lang="ru-RU" sz="2400" dirty="0" smtClean="0">
                <a:solidFill>
                  <a:srgbClr val="5F5F5F"/>
                </a:solidFill>
                <a:latin typeface="Arial" panose="020B0604020202020204" pitchFamily="34" charset="0"/>
                <a:cs typeface="Arial" panose="020B0604020202020204" pitchFamily="34" charset="0"/>
              </a:rPr>
              <a:t>објективно</a:t>
            </a:r>
            <a:endParaRPr lang="mk-MK" sz="24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0760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F40B82-F71C-4089-B3E2-EE83D82B1DC3}"/>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Берза</a:t>
            </a:r>
          </a:p>
        </p:txBody>
      </p:sp>
      <p:sp>
        <p:nvSpPr>
          <p:cNvPr id="3" name="Content Placeholder 2">
            <a:extLst>
              <a:ext uri="{FF2B5EF4-FFF2-40B4-BE49-F238E27FC236}">
                <a16:creationId xmlns:a16="http://schemas.microsoft.com/office/drawing/2014/main" xmlns="" id="{5C69EDF6-4F91-491A-9535-0583A500A00E}"/>
              </a:ext>
            </a:extLst>
          </p:cNvPr>
          <p:cNvSpPr>
            <a:spLocks noGrp="1"/>
          </p:cNvSpPr>
          <p:nvPr>
            <p:ph idx="1"/>
          </p:nvPr>
        </p:nvSpPr>
        <p:spPr>
          <a:xfrm>
            <a:off x="351037" y="1606378"/>
            <a:ext cx="9249261" cy="4393796"/>
          </a:xfrm>
        </p:spPr>
        <p:txBody>
          <a:bodyPr>
            <a:normAutofit/>
          </a:bodyPr>
          <a:lstStyle/>
          <a:p>
            <a:pPr algn="just">
              <a:spcAft>
                <a:spcPts val="800"/>
              </a:spcAft>
            </a:pPr>
            <a:r>
              <a:rPr lang="mk-MK" sz="2400" dirty="0">
                <a:solidFill>
                  <a:srgbClr val="5F5F5F"/>
                </a:solidFill>
                <a:latin typeface="Arial" panose="020B0604020202020204" pitchFamily="34" charset="0"/>
                <a:ea typeface="Times New Roman" panose="02020603050405020304" pitchFamily="18" charset="0"/>
                <a:cs typeface="Arial" panose="020B0604020202020204" pitchFamily="34" charset="0"/>
              </a:rPr>
              <a:t>Берзата претставува организиран пазар за продажба и купување на хартии од вредност, како што се акции и </a:t>
            </a:r>
            <a:r>
              <a:rPr lang="mk-MK" sz="2400" dirty="0" smtClean="0">
                <a:solidFill>
                  <a:srgbClr val="5F5F5F"/>
                </a:solidFill>
                <a:latin typeface="Arial" panose="020B0604020202020204" pitchFamily="34" charset="0"/>
                <a:ea typeface="Times New Roman" panose="02020603050405020304" pitchFamily="18" charset="0"/>
                <a:cs typeface="Arial" panose="020B0604020202020204" pitchFamily="34" charset="0"/>
              </a:rPr>
              <a:t>обврзници</a:t>
            </a:r>
            <a:endParaRPr lang="mk-MK" sz="2400" dirty="0">
              <a:solidFill>
                <a:srgbClr val="5F5F5F"/>
              </a:solidFill>
              <a:latin typeface="Arial" panose="020B0604020202020204" pitchFamily="34" charset="0"/>
              <a:ea typeface="Times New Roman" panose="02020603050405020304" pitchFamily="18" charset="0"/>
              <a:cs typeface="Arial" panose="020B0604020202020204" pitchFamily="34" charset="0"/>
            </a:endParaRPr>
          </a:p>
          <a:p>
            <a:r>
              <a:rPr lang="mk-MK" sz="2400" dirty="0" smtClean="0">
                <a:solidFill>
                  <a:srgbClr val="5F5F5F"/>
                </a:solidFill>
                <a:latin typeface="Arial" panose="020B0604020202020204" pitchFamily="34" charset="0"/>
                <a:ea typeface="Calibri" panose="020F0502020204030204" pitchFamily="34" charset="0"/>
                <a:cs typeface="Arial" panose="020B0604020202020204" pitchFamily="34" charset="0"/>
              </a:rPr>
              <a:t>Како </a:t>
            </a:r>
            <a:r>
              <a:rPr lang="mk-MK" sz="2400" dirty="0">
                <a:solidFill>
                  <a:srgbClr val="5F5F5F"/>
                </a:solidFill>
                <a:latin typeface="Arial" panose="020B0604020202020204" pitchFamily="34" charset="0"/>
                <a:ea typeface="Calibri" panose="020F0502020204030204" pitchFamily="34" charset="0"/>
                <a:cs typeface="Arial" panose="020B0604020202020204" pitchFamily="34" charset="0"/>
              </a:rPr>
              <a:t>организиран пазар за хартии од вредност, тој ја обезбедува нивната ликвидност и на тој начин ги поттикнува луѓето да ги насочат заштедите во корпоративни </a:t>
            </a:r>
            <a:r>
              <a:rPr lang="mk-MK" sz="2400" dirty="0" smtClean="0">
                <a:solidFill>
                  <a:srgbClr val="5F5F5F"/>
                </a:solidFill>
                <a:latin typeface="Arial" panose="020B0604020202020204" pitchFamily="34" charset="0"/>
                <a:ea typeface="Calibri" panose="020F0502020204030204" pitchFamily="34" charset="0"/>
                <a:cs typeface="Arial" panose="020B0604020202020204" pitchFamily="34" charset="0"/>
              </a:rPr>
              <a:t>инвестиции</a:t>
            </a:r>
            <a:endParaRPr lang="mk-MK" sz="24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403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445E51-CEF1-4C23-90F1-2EBDF3CF935C}"/>
              </a:ext>
            </a:extLst>
          </p:cNvPr>
          <p:cNvSpPr>
            <a:spLocks noGrp="1"/>
          </p:cNvSpPr>
          <p:nvPr>
            <p:ph type="title"/>
          </p:nvPr>
        </p:nvSpPr>
        <p:spPr/>
        <p:txBody>
          <a:bodyPr>
            <a:noAutofit/>
          </a:bodyPr>
          <a:lstStyle/>
          <a:p>
            <a:r>
              <a:rPr lang="ru-RU" sz="2800" u="sng" dirty="0">
                <a:solidFill>
                  <a:schemeClr val="accent2"/>
                </a:solidFill>
                <a:latin typeface="Arial" panose="020B0604020202020204" pitchFamily="34" charset="0"/>
                <a:cs typeface="Arial" panose="020B0604020202020204" pitchFamily="34" charset="0"/>
              </a:rPr>
              <a:t>БИКОВ ПАЗАР </a:t>
            </a:r>
            <a:r>
              <a:rPr lang="ru-RU" sz="2800" dirty="0">
                <a:solidFill>
                  <a:schemeClr val="accent2"/>
                </a:solidFill>
                <a:latin typeface="Arial" panose="020B0604020202020204" pitchFamily="34" charset="0"/>
                <a:cs typeface="Arial" panose="020B0604020202020204" pitchFamily="34" charset="0"/>
              </a:rPr>
              <a:t>или растечки </a:t>
            </a:r>
            <a:r>
              <a:rPr lang="ru-RU" sz="2800" dirty="0" smtClean="0">
                <a:solidFill>
                  <a:schemeClr val="accent2"/>
                </a:solidFill>
                <a:latin typeface="Arial" panose="020B0604020202020204" pitchFamily="34" charset="0"/>
                <a:cs typeface="Arial" panose="020B0604020202020204" pitchFamily="34" charset="0"/>
              </a:rPr>
              <a:t>пазар</a:t>
            </a:r>
            <a:br>
              <a:rPr lang="ru-RU" sz="2800" dirty="0" smtClean="0">
                <a:solidFill>
                  <a:schemeClr val="accent2"/>
                </a:solidFill>
                <a:latin typeface="Arial" panose="020B0604020202020204" pitchFamily="34" charset="0"/>
                <a:cs typeface="Arial" panose="020B0604020202020204" pitchFamily="34" charset="0"/>
              </a:rPr>
            </a:br>
            <a:r>
              <a:rPr lang="ru-RU" sz="2800" dirty="0" smtClean="0">
                <a:solidFill>
                  <a:srgbClr val="5F5F5F"/>
                </a:solidFill>
                <a:latin typeface="Arial" panose="020B0604020202020204" pitchFamily="34" charset="0"/>
                <a:cs typeface="Arial" panose="020B0604020202020204" pitchFamily="34" charset="0"/>
              </a:rPr>
              <a:t>Бик </a:t>
            </a:r>
            <a:r>
              <a:rPr lang="ru-RU" sz="2800" dirty="0">
                <a:solidFill>
                  <a:srgbClr val="5F5F5F"/>
                </a:solidFill>
                <a:latin typeface="Arial" panose="020B0604020202020204" pitchFamily="34" charset="0"/>
                <a:cs typeface="Arial" panose="020B0604020202020204" pitchFamily="34" charset="0"/>
              </a:rPr>
              <a:t>е инвеститор кој очекува цените да растат и по оваа претпоставка купува хатии од вредност со сигурност или со надеж дека истите ќе ги продаде подоцна за </a:t>
            </a:r>
            <a:r>
              <a:rPr lang="ru-RU" sz="2800" dirty="0" smtClean="0">
                <a:solidFill>
                  <a:srgbClr val="5F5F5F"/>
                </a:solidFill>
                <a:latin typeface="Arial" panose="020B0604020202020204" pitchFamily="34" charset="0"/>
                <a:cs typeface="Arial" panose="020B0604020202020204" pitchFamily="34" charset="0"/>
              </a:rPr>
              <a:t>профит </a:t>
            </a:r>
            <a:br>
              <a:rPr lang="ru-RU" sz="2800" dirty="0" smtClean="0">
                <a:solidFill>
                  <a:srgbClr val="5F5F5F"/>
                </a:solidFill>
                <a:latin typeface="Arial" panose="020B0604020202020204" pitchFamily="34" charset="0"/>
                <a:cs typeface="Arial" panose="020B0604020202020204" pitchFamily="34" charset="0"/>
              </a:rPr>
            </a:br>
            <a:r>
              <a:rPr lang="ru-RU" sz="2800" dirty="0" smtClean="0">
                <a:solidFill>
                  <a:srgbClr val="5F5F5F"/>
                </a:solidFill>
                <a:latin typeface="Arial" panose="020B0604020202020204" pitchFamily="34" charset="0"/>
                <a:cs typeface="Arial" panose="020B0604020202020204" pitchFamily="34" charset="0"/>
              </a:rPr>
              <a:t>Растечки </a:t>
            </a:r>
            <a:r>
              <a:rPr lang="ru-RU" sz="2800" dirty="0">
                <a:solidFill>
                  <a:srgbClr val="5F5F5F"/>
                </a:solidFill>
                <a:latin typeface="Arial" panose="020B0604020202020204" pitchFamily="34" charset="0"/>
                <a:cs typeface="Arial" panose="020B0604020202020204" pitchFamily="34" charset="0"/>
              </a:rPr>
              <a:t>пазар е оној каде цените генерално се очекува да </a:t>
            </a:r>
            <a:r>
              <a:rPr lang="ru-RU" sz="2800" dirty="0" smtClean="0">
                <a:solidFill>
                  <a:srgbClr val="5F5F5F"/>
                </a:solidFill>
                <a:latin typeface="Arial" panose="020B0604020202020204" pitchFamily="34" charset="0"/>
                <a:cs typeface="Arial" panose="020B0604020202020204" pitchFamily="34" charset="0"/>
              </a:rPr>
              <a:t>растат</a:t>
            </a:r>
            <a:r>
              <a:rPr lang="en-US" sz="2800" dirty="0">
                <a:solidFill>
                  <a:srgbClr val="5F5F5F"/>
                </a:solidFill>
                <a:latin typeface="Arial" panose="020B0604020202020204" pitchFamily="34" charset="0"/>
                <a:cs typeface="Arial" panose="020B0604020202020204" pitchFamily="34" charset="0"/>
              </a:rPr>
              <a:t/>
            </a:r>
            <a:br>
              <a:rPr lang="en-US" sz="2800" dirty="0">
                <a:solidFill>
                  <a:srgbClr val="5F5F5F"/>
                </a:solidFill>
                <a:latin typeface="Arial" panose="020B0604020202020204" pitchFamily="34" charset="0"/>
                <a:cs typeface="Arial" panose="020B0604020202020204" pitchFamily="34" charset="0"/>
              </a:rPr>
            </a:br>
            <a:r>
              <a:rPr lang="ru-RU" sz="2800" dirty="0">
                <a:solidFill>
                  <a:srgbClr val="5F5F5F"/>
                </a:solidFill>
                <a:latin typeface="Arial" panose="020B0604020202020204" pitchFamily="34" charset="0"/>
                <a:cs typeface="Arial" panose="020B0604020202020204" pitchFamily="34" charset="0"/>
              </a:rPr>
              <a:t/>
            </a:r>
            <a:br>
              <a:rPr lang="ru-RU" sz="2800" dirty="0">
                <a:solidFill>
                  <a:srgbClr val="5F5F5F"/>
                </a:solidFill>
                <a:latin typeface="Arial" panose="020B0604020202020204" pitchFamily="34" charset="0"/>
                <a:cs typeface="Arial" panose="020B0604020202020204" pitchFamily="34" charset="0"/>
              </a:rPr>
            </a:br>
            <a:r>
              <a:rPr lang="ru-RU" sz="2800" u="sng" dirty="0">
                <a:solidFill>
                  <a:schemeClr val="accent2"/>
                </a:solidFill>
                <a:latin typeface="Arial" panose="020B0604020202020204" pitchFamily="34" charset="0"/>
                <a:cs typeface="Arial" panose="020B0604020202020204" pitchFamily="34" charset="0"/>
              </a:rPr>
              <a:t>МЕЧКИН ПАЗАР </a:t>
            </a:r>
            <a:r>
              <a:rPr lang="ru-RU" sz="2800" dirty="0">
                <a:solidFill>
                  <a:schemeClr val="accent2"/>
                </a:solidFill>
                <a:latin typeface="Arial" panose="020B0604020202020204" pitchFamily="34" charset="0"/>
                <a:cs typeface="Arial" panose="020B0604020202020204" pitchFamily="34" charset="0"/>
              </a:rPr>
              <a:t>или опаѓачки </a:t>
            </a:r>
            <a:r>
              <a:rPr lang="ru-RU" sz="2800" dirty="0" smtClean="0">
                <a:solidFill>
                  <a:schemeClr val="accent2"/>
                </a:solidFill>
                <a:latin typeface="Arial" panose="020B0604020202020204" pitchFamily="34" charset="0"/>
                <a:cs typeface="Arial" panose="020B0604020202020204" pitchFamily="34" charset="0"/>
              </a:rPr>
              <a:t>пазар</a:t>
            </a:r>
            <a:br>
              <a:rPr lang="ru-RU" sz="2800" dirty="0" smtClean="0">
                <a:solidFill>
                  <a:schemeClr val="accent2"/>
                </a:solidFill>
                <a:latin typeface="Arial" panose="020B0604020202020204" pitchFamily="34" charset="0"/>
                <a:cs typeface="Arial" panose="020B0604020202020204" pitchFamily="34" charset="0"/>
              </a:rPr>
            </a:br>
            <a:r>
              <a:rPr lang="ru-RU" sz="2800" dirty="0" smtClean="0">
                <a:solidFill>
                  <a:srgbClr val="5F5F5F"/>
                </a:solidFill>
                <a:latin typeface="Arial" panose="020B0604020202020204" pitchFamily="34" charset="0"/>
                <a:cs typeface="Arial" panose="020B0604020202020204" pitchFamily="34" charset="0"/>
              </a:rPr>
              <a:t>Мечка </a:t>
            </a:r>
            <a:r>
              <a:rPr lang="ru-RU" sz="2800" dirty="0">
                <a:solidFill>
                  <a:srgbClr val="5F5F5F"/>
                </a:solidFill>
                <a:latin typeface="Arial" panose="020B0604020202020204" pitchFamily="34" charset="0"/>
                <a:cs typeface="Arial" panose="020B0604020202020204" pitchFamily="34" charset="0"/>
              </a:rPr>
              <a:t>е инвеститор кој очекува цените да се намалат и по оваа претпоставка, ги продава хартиите од вредност со надеж дека ќе ги купи назад подоцна по пониска </a:t>
            </a:r>
            <a:r>
              <a:rPr lang="ru-RU" sz="2800" dirty="0" smtClean="0">
                <a:solidFill>
                  <a:srgbClr val="5F5F5F"/>
                </a:solidFill>
                <a:latin typeface="Arial" panose="020B0604020202020204" pitchFamily="34" charset="0"/>
                <a:cs typeface="Arial" panose="020B0604020202020204" pitchFamily="34" charset="0"/>
              </a:rPr>
              <a:t>цена </a:t>
            </a:r>
            <a:r>
              <a:rPr lang="ru-RU" sz="2800" dirty="0">
                <a:solidFill>
                  <a:srgbClr val="5F5F5F"/>
                </a:solidFill>
                <a:latin typeface="Arial" panose="020B0604020202020204" pitchFamily="34" charset="0"/>
                <a:cs typeface="Arial" panose="020B0604020202020204" pitchFamily="34" charset="0"/>
              </a:rPr>
              <a:t/>
            </a:r>
            <a:br>
              <a:rPr lang="ru-RU" sz="2800" dirty="0">
                <a:solidFill>
                  <a:srgbClr val="5F5F5F"/>
                </a:solidFill>
                <a:latin typeface="Arial" panose="020B0604020202020204" pitchFamily="34" charset="0"/>
                <a:cs typeface="Arial" panose="020B0604020202020204" pitchFamily="34" charset="0"/>
              </a:rPr>
            </a:br>
            <a:endParaRPr lang="mk-MK" sz="28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225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33EFD2-BDF1-42AA-A0B3-420529D60076}"/>
              </a:ext>
            </a:extLst>
          </p:cNvPr>
          <p:cNvSpPr>
            <a:spLocks noGrp="1"/>
          </p:cNvSpPr>
          <p:nvPr>
            <p:ph type="title"/>
          </p:nvPr>
        </p:nvSpPr>
        <p:spPr/>
        <p:txBody>
          <a:bodyPr/>
          <a:lstStyle/>
          <a:p>
            <a:r>
              <a:rPr lang="mk-MK" u="sng" dirty="0">
                <a:latin typeface="Arial" panose="020B0604020202020204" pitchFamily="34" charset="0"/>
                <a:cs typeface="Arial" panose="020B0604020202020204" pitchFamily="34" charset="0"/>
              </a:rPr>
              <a:t>Македонската берза (МБ)</a:t>
            </a:r>
          </a:p>
        </p:txBody>
      </p:sp>
      <p:sp>
        <p:nvSpPr>
          <p:cNvPr id="3" name="Content Placeholder 2">
            <a:extLst>
              <a:ext uri="{FF2B5EF4-FFF2-40B4-BE49-F238E27FC236}">
                <a16:creationId xmlns:a16="http://schemas.microsoft.com/office/drawing/2014/main" xmlns="" id="{7AF5842A-DBBE-47BB-A23D-4CB3BC8B8796}"/>
              </a:ext>
            </a:extLst>
          </p:cNvPr>
          <p:cNvSpPr>
            <a:spLocks noGrp="1"/>
          </p:cNvSpPr>
          <p:nvPr>
            <p:ph idx="1"/>
          </p:nvPr>
        </p:nvSpPr>
        <p:spPr>
          <a:xfrm>
            <a:off x="677334" y="1748697"/>
            <a:ext cx="9217293" cy="3880773"/>
          </a:xfrm>
        </p:spPr>
        <p:txBody>
          <a:bodyPr>
            <a:noAutofit/>
          </a:bodyPr>
          <a:lstStyle/>
          <a:p>
            <a:r>
              <a:rPr lang="ru-RU" sz="2800" dirty="0">
                <a:solidFill>
                  <a:srgbClr val="5F5F5F"/>
                </a:solidFill>
                <a:latin typeface="Arial" panose="020B0604020202020204" pitchFamily="34" charset="0"/>
                <a:cs typeface="Arial" panose="020B0604020202020204" pitchFamily="34" charset="0"/>
              </a:rPr>
              <a:t>Македонската берза АД Скопје е првата организирана берза за хартии од вредност во историјата на </a:t>
            </a:r>
            <a:r>
              <a:rPr lang="mk-MK" sz="2800" dirty="0" smtClean="0">
                <a:solidFill>
                  <a:srgbClr val="5F5F5F"/>
                </a:solidFill>
                <a:latin typeface="Arial" panose="020B0604020202020204" pitchFamily="34" charset="0"/>
                <a:cs typeface="Arial" panose="020B0604020202020204" pitchFamily="34" charset="0"/>
              </a:rPr>
              <a:t>државата </a:t>
            </a:r>
            <a:r>
              <a:rPr lang="ru-RU" sz="2800" dirty="0" smtClean="0">
                <a:solidFill>
                  <a:srgbClr val="5F5F5F"/>
                </a:solidFill>
                <a:latin typeface="Arial" panose="020B0604020202020204" pitchFamily="34" charset="0"/>
                <a:cs typeface="Arial" panose="020B0604020202020204" pitchFamily="34" charset="0"/>
              </a:rPr>
              <a:t>основана </a:t>
            </a:r>
            <a:r>
              <a:rPr lang="ru-RU" sz="2800" dirty="0">
                <a:solidFill>
                  <a:srgbClr val="5F5F5F"/>
                </a:solidFill>
                <a:latin typeface="Arial" panose="020B0604020202020204" pitchFamily="34" charset="0"/>
                <a:cs typeface="Arial" panose="020B0604020202020204" pitchFamily="34" charset="0"/>
              </a:rPr>
              <a:t>во 1996 година како акционерско друштво во целосна приватна </a:t>
            </a:r>
            <a:r>
              <a:rPr lang="ru-RU" sz="2800" dirty="0" smtClean="0">
                <a:solidFill>
                  <a:srgbClr val="5F5F5F"/>
                </a:solidFill>
                <a:latin typeface="Arial" panose="020B0604020202020204" pitchFamily="34" charset="0"/>
                <a:cs typeface="Arial" panose="020B0604020202020204" pitchFamily="34" charset="0"/>
              </a:rPr>
              <a:t>сопственост</a:t>
            </a:r>
          </a:p>
          <a:p>
            <a:r>
              <a:rPr lang="ru-RU" sz="2800" dirty="0" smtClean="0">
                <a:solidFill>
                  <a:srgbClr val="5F5F5F"/>
                </a:solidFill>
                <a:latin typeface="Arial" panose="020B0604020202020204" pitchFamily="34" charset="0"/>
                <a:cs typeface="Arial" panose="020B0604020202020204" pitchFamily="34" charset="0"/>
              </a:rPr>
              <a:t>Тргувањето </a:t>
            </a:r>
            <a:r>
              <a:rPr lang="ru-RU" sz="2800" dirty="0">
                <a:solidFill>
                  <a:srgbClr val="5F5F5F"/>
                </a:solidFill>
                <a:latin typeface="Arial" panose="020B0604020202020204" pitchFamily="34" charset="0"/>
                <a:cs typeface="Arial" panose="020B0604020202020204" pitchFamily="34" charset="0"/>
              </a:rPr>
              <a:t>со хартии од вредност е целосно автоматизирано и истото се прави преку берзанскиот електронски систем за тргување (BEST</a:t>
            </a:r>
            <a:r>
              <a:rPr lang="ru-RU" sz="2800" dirty="0" smtClean="0">
                <a:solidFill>
                  <a:srgbClr val="5F5F5F"/>
                </a:solidFill>
                <a:latin typeface="Arial" panose="020B0604020202020204" pitchFamily="34" charset="0"/>
                <a:cs typeface="Arial" panose="020B0604020202020204" pitchFamily="34" charset="0"/>
              </a:rPr>
              <a:t>)</a:t>
            </a:r>
            <a:endParaRPr lang="mk-MK" sz="28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147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7C8C87-E0E9-4B9A-A08E-31838EC2B20C}"/>
              </a:ext>
            </a:extLst>
          </p:cNvPr>
          <p:cNvSpPr>
            <a:spLocks noGrp="1"/>
          </p:cNvSpPr>
          <p:nvPr>
            <p:ph type="title"/>
          </p:nvPr>
        </p:nvSpPr>
        <p:spPr/>
        <p:txBody>
          <a:bodyPr/>
          <a:lstStyle/>
          <a:p>
            <a:r>
              <a:rPr lang="mk-MK" u="sng" dirty="0">
                <a:solidFill>
                  <a:schemeClr val="accent2"/>
                </a:solidFill>
                <a:latin typeface="Arial" panose="020B0604020202020204" pitchFamily="34" charset="0"/>
                <a:ea typeface="Calibri" panose="020F0502020204030204" pitchFamily="34" charset="0"/>
              </a:rPr>
              <a:t>Финансискиот пазар </a:t>
            </a:r>
            <a:r>
              <a:rPr lang="en-US" dirty="0">
                <a:solidFill>
                  <a:schemeClr val="accent2"/>
                </a:solidFill>
                <a:latin typeface="Arial" panose="020B0604020202020204" pitchFamily="34" charset="0"/>
                <a:ea typeface="Calibri" panose="020F0502020204030204" pitchFamily="34" charset="0"/>
              </a:rPr>
              <a:t/>
            </a:r>
            <a:br>
              <a:rPr lang="en-US" dirty="0">
                <a:solidFill>
                  <a:schemeClr val="accent2"/>
                </a:solidFill>
                <a:latin typeface="Arial" panose="020B0604020202020204" pitchFamily="34" charset="0"/>
                <a:ea typeface="Calibri" panose="020F0502020204030204" pitchFamily="34" charset="0"/>
              </a:rPr>
            </a:br>
            <a:endParaRPr lang="mk-MK" dirty="0">
              <a:solidFill>
                <a:schemeClr val="accent2"/>
              </a:solidFill>
            </a:endParaRPr>
          </a:p>
        </p:txBody>
      </p:sp>
      <p:sp>
        <p:nvSpPr>
          <p:cNvPr id="3" name="Content Placeholder 2">
            <a:extLst>
              <a:ext uri="{FF2B5EF4-FFF2-40B4-BE49-F238E27FC236}">
                <a16:creationId xmlns:a16="http://schemas.microsoft.com/office/drawing/2014/main" xmlns="" id="{0E9F1107-4C38-40D3-8C8A-117790CBC42B}"/>
              </a:ext>
            </a:extLst>
          </p:cNvPr>
          <p:cNvSpPr>
            <a:spLocks noGrp="1"/>
          </p:cNvSpPr>
          <p:nvPr>
            <p:ph idx="1"/>
          </p:nvPr>
        </p:nvSpPr>
        <p:spPr>
          <a:xfrm>
            <a:off x="484828" y="1612281"/>
            <a:ext cx="8596668" cy="4050612"/>
          </a:xfrm>
        </p:spPr>
        <p:txBody>
          <a:bodyPr/>
          <a:lstStyle/>
          <a:p>
            <a:r>
              <a:rPr lang="mk-MK" sz="2800" dirty="0" smtClean="0">
                <a:solidFill>
                  <a:srgbClr val="5F5F5F"/>
                </a:solidFill>
                <a:latin typeface="Arial" panose="020B0604020202020204" pitchFamily="34" charset="0"/>
                <a:ea typeface="Calibri" panose="020F0502020204030204" pitchFamily="34" charset="0"/>
                <a:cs typeface="Arial" panose="020B0604020202020204" pitchFamily="34" charset="0"/>
              </a:rPr>
              <a:t>пазар </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кој се користи за прибирање средства за финансирање на бизнисот</a:t>
            </a:r>
            <a:endParaRPr lang="en-US" sz="28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mk-MK" sz="2800" dirty="0" smtClean="0">
                <a:solidFill>
                  <a:srgbClr val="5F5F5F"/>
                </a:solidFill>
                <a:latin typeface="Arial" panose="020B0604020202020204" pitchFamily="34" charset="0"/>
                <a:ea typeface="Calibri" panose="020F0502020204030204" pitchFamily="34" charset="0"/>
                <a:cs typeface="Arial" panose="020B0604020202020204" pitchFamily="34" charset="0"/>
              </a:rPr>
              <a:t>краткорочното </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финансирање се врши на </a:t>
            </a:r>
            <a:r>
              <a:rPr lang="mk-MK" sz="2800" i="1" dirty="0">
                <a:solidFill>
                  <a:srgbClr val="5F5F5F"/>
                </a:solidFill>
                <a:latin typeface="Arial" panose="020B0604020202020204" pitchFamily="34" charset="0"/>
                <a:ea typeface="Calibri" panose="020F0502020204030204" pitchFamily="34" charset="0"/>
                <a:cs typeface="Arial" panose="020B0604020202020204" pitchFamily="34" charset="0"/>
              </a:rPr>
              <a:t>пазарот</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 на </a:t>
            </a:r>
            <a:r>
              <a:rPr lang="mk-MK" sz="2800" i="1" dirty="0">
                <a:solidFill>
                  <a:srgbClr val="5F5F5F"/>
                </a:solidFill>
                <a:latin typeface="Arial" panose="020B0604020202020204" pitchFamily="34" charset="0"/>
                <a:ea typeface="Calibri" panose="020F0502020204030204" pitchFamily="34" charset="0"/>
                <a:cs typeface="Arial" panose="020B0604020202020204" pitchFamily="34" charset="0"/>
              </a:rPr>
              <a:t>пари</a:t>
            </a:r>
            <a:endParaRPr lang="en-US" sz="28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mk-MK" sz="2800" dirty="0" smtClean="0">
                <a:solidFill>
                  <a:srgbClr val="5F5F5F"/>
                </a:solidFill>
                <a:latin typeface="Arial" panose="020B0604020202020204" pitchFamily="34" charset="0"/>
                <a:ea typeface="Calibri" panose="020F0502020204030204" pitchFamily="34" charset="0"/>
                <a:cs typeface="Arial" panose="020B0604020202020204" pitchFamily="34" charset="0"/>
              </a:rPr>
              <a:t>долгорочното </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финансирање се врши на </a:t>
            </a:r>
            <a:r>
              <a:rPr lang="mk-MK" sz="2800" i="1" dirty="0">
                <a:solidFill>
                  <a:srgbClr val="5F5F5F"/>
                </a:solidFill>
                <a:latin typeface="Arial" panose="020B0604020202020204" pitchFamily="34" charset="0"/>
                <a:ea typeface="Calibri" panose="020F0502020204030204" pitchFamily="34" charset="0"/>
                <a:cs typeface="Arial" panose="020B0604020202020204" pitchFamily="34" charset="0"/>
              </a:rPr>
              <a:t>пазарот</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 на </a:t>
            </a:r>
            <a:r>
              <a:rPr lang="mk-MK" sz="2800" i="1" dirty="0">
                <a:solidFill>
                  <a:srgbClr val="5F5F5F"/>
                </a:solidFill>
                <a:latin typeface="Arial" panose="020B0604020202020204" pitchFamily="34" charset="0"/>
                <a:ea typeface="Calibri" panose="020F0502020204030204" pitchFamily="34" charset="0"/>
                <a:cs typeface="Arial" panose="020B0604020202020204" pitchFamily="34" charset="0"/>
              </a:rPr>
              <a:t>капитал</a:t>
            </a:r>
            <a:r>
              <a:rPr lang="en-US" sz="2800" i="1" dirty="0">
                <a:solidFill>
                  <a:srgbClr val="5F5F5F"/>
                </a:solidFill>
                <a:latin typeface="Arial" panose="020B0604020202020204" pitchFamily="34" charset="0"/>
                <a:ea typeface="Calibri" panose="020F0502020204030204" pitchFamily="34" charset="0"/>
                <a:cs typeface="Arial" panose="020B0604020202020204" pitchFamily="34" charset="0"/>
              </a:rPr>
              <a:t> </a:t>
            </a:r>
            <a:r>
              <a:rPr lang="mk-MK" sz="2800" dirty="0">
                <a:solidFill>
                  <a:srgbClr val="5F5F5F"/>
                </a:solidFill>
                <a:latin typeface="Arial" panose="020B0604020202020204" pitchFamily="34" charset="0"/>
                <a:cs typeface="Arial" panose="020B0604020202020204" pitchFamily="34" charset="0"/>
              </a:rPr>
              <a:t>(повеќе од една година) </a:t>
            </a:r>
            <a:endParaRPr lang="en-US" sz="2800" i="1" dirty="0">
              <a:solidFill>
                <a:srgbClr val="5F5F5F"/>
              </a:solidFill>
              <a:latin typeface="Arial" panose="020B0604020202020204" pitchFamily="34" charset="0"/>
              <a:ea typeface="Calibri" panose="020F0502020204030204" pitchFamily="34" charset="0"/>
              <a:cs typeface="Arial" panose="020B0604020202020204" pitchFamily="34" charset="0"/>
            </a:endParaRPr>
          </a:p>
          <a:p>
            <a:endParaRPr lang="en-US" dirty="0">
              <a:solidFill>
                <a:srgbClr val="00000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605624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BB28F-3D0E-4721-9748-09493BC6A3F6}"/>
              </a:ext>
            </a:extLst>
          </p:cNvPr>
          <p:cNvSpPr>
            <a:spLocks noGrp="1"/>
          </p:cNvSpPr>
          <p:nvPr>
            <p:ph type="title"/>
          </p:nvPr>
        </p:nvSpPr>
        <p:spPr/>
        <p:txBody>
          <a:bodyPr/>
          <a:lstStyle/>
          <a:p>
            <a:r>
              <a:rPr lang="mk-MK" u="sng" dirty="0">
                <a:latin typeface="Arial" panose="020B0604020202020204" pitchFamily="34" charset="0"/>
                <a:cs typeface="Arial" panose="020B0604020202020204" pitchFamily="34" charset="0"/>
              </a:rPr>
              <a:t>Д</a:t>
            </a:r>
            <a:r>
              <a:rPr lang="ru-RU" u="sng" dirty="0">
                <a:latin typeface="Arial" panose="020B0604020202020204" pitchFamily="34" charset="0"/>
                <a:cs typeface="Arial" panose="020B0604020202020204" pitchFamily="34" charset="0"/>
              </a:rPr>
              <a:t>епозитар за хартии од вредност </a:t>
            </a:r>
            <a:endParaRPr lang="mk-MK"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4518AA3-92CC-4517-B677-D2DF0B54A814}"/>
              </a:ext>
            </a:extLst>
          </p:cNvPr>
          <p:cNvSpPr>
            <a:spLocks noGrp="1"/>
          </p:cNvSpPr>
          <p:nvPr>
            <p:ph idx="1"/>
          </p:nvPr>
        </p:nvSpPr>
        <p:spPr>
          <a:xfrm>
            <a:off x="677333" y="1762897"/>
            <a:ext cx="9189998" cy="5306643"/>
          </a:xfrm>
        </p:spPr>
        <p:txBody>
          <a:bodyPr>
            <a:normAutofit/>
          </a:bodyPr>
          <a:lstStyle/>
          <a:p>
            <a:r>
              <a:rPr lang="ru-RU" sz="2400" dirty="0">
                <a:solidFill>
                  <a:srgbClr val="5F5F5F"/>
                </a:solidFill>
                <a:latin typeface="Arial" panose="020B0604020202020204" pitchFamily="34" charset="0"/>
                <a:cs typeface="Arial" panose="020B0604020202020204" pitchFamily="34" charset="0"/>
              </a:rPr>
              <a:t>Централен депозитар за хартии од вредност е специјализирана финансиска организација која поседува хартии од вредност како што се акции </a:t>
            </a:r>
            <a:r>
              <a:rPr lang="ru-RU" sz="2400" dirty="0" smtClean="0">
                <a:solidFill>
                  <a:srgbClr val="5F5F5F"/>
                </a:solidFill>
                <a:latin typeface="Arial" panose="020B0604020202020204" pitchFamily="34" charset="0"/>
                <a:cs typeface="Arial" panose="020B0604020202020204" pitchFamily="34" charset="0"/>
              </a:rPr>
              <a:t>во дематеријализирана </a:t>
            </a:r>
            <a:r>
              <a:rPr lang="ru-RU" sz="2400" dirty="0">
                <a:solidFill>
                  <a:srgbClr val="5F5F5F"/>
                </a:solidFill>
                <a:latin typeface="Arial" panose="020B0604020202020204" pitchFamily="34" charset="0"/>
                <a:cs typeface="Arial" panose="020B0604020202020204" pitchFamily="34" charset="0"/>
              </a:rPr>
              <a:t>форма, така што сопственоста може лесно да се пренесува преку книжен запис наместо трансфер на физички </a:t>
            </a:r>
            <a:r>
              <a:rPr lang="ru-RU" sz="2400" dirty="0" smtClean="0">
                <a:solidFill>
                  <a:srgbClr val="5F5F5F"/>
                </a:solidFill>
                <a:latin typeface="Arial" panose="020B0604020202020204" pitchFamily="34" charset="0"/>
                <a:cs typeface="Arial" panose="020B0604020202020204" pitchFamily="34" charset="0"/>
              </a:rPr>
              <a:t>сертификати</a:t>
            </a:r>
          </a:p>
          <a:p>
            <a:r>
              <a:rPr lang="ru-RU" sz="2400" dirty="0" smtClean="0">
                <a:solidFill>
                  <a:srgbClr val="5F5F5F"/>
                </a:solidFill>
                <a:latin typeface="Arial" panose="020B0604020202020204" pitchFamily="34" charset="0"/>
                <a:cs typeface="Arial" panose="020B0604020202020204" pitchFamily="34" charset="0"/>
              </a:rPr>
              <a:t>Ова </a:t>
            </a:r>
            <a:r>
              <a:rPr lang="ru-RU" sz="2400" dirty="0">
                <a:solidFill>
                  <a:srgbClr val="5F5F5F"/>
                </a:solidFill>
                <a:latin typeface="Arial" panose="020B0604020202020204" pitchFamily="34" charset="0"/>
                <a:cs typeface="Arial" panose="020B0604020202020204" pitchFamily="34" charset="0"/>
              </a:rPr>
              <a:t>им овозможува на брокерите и финансиските компании да ги чуваат своите хартии од вредност на едно место каде што можат да бидат достапни за порамнување и </a:t>
            </a:r>
            <a:r>
              <a:rPr lang="ru-RU" sz="2400" dirty="0" smtClean="0">
                <a:solidFill>
                  <a:srgbClr val="5F5F5F"/>
                </a:solidFill>
                <a:latin typeface="Arial" panose="020B0604020202020204" pitchFamily="34" charset="0"/>
                <a:cs typeface="Arial" panose="020B0604020202020204" pitchFamily="34" charset="0"/>
              </a:rPr>
              <a:t>клиринг</a:t>
            </a:r>
            <a:endParaRPr lang="mk-MK" sz="24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5917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DFB6F8-68DF-4CCC-984D-27E2672B3F1C}"/>
              </a:ext>
            </a:extLst>
          </p:cNvPr>
          <p:cNvSpPr>
            <a:spLocks noGrp="1"/>
          </p:cNvSpPr>
          <p:nvPr>
            <p:ph type="title"/>
          </p:nvPr>
        </p:nvSpPr>
        <p:spPr>
          <a:xfrm>
            <a:off x="677334" y="551935"/>
            <a:ext cx="8596668" cy="1320800"/>
          </a:xfrm>
        </p:spPr>
        <p:txBody>
          <a:bodyPr/>
          <a:lstStyle/>
          <a:p>
            <a:r>
              <a:rPr lang="ru-RU" u="sng" dirty="0">
                <a:latin typeface="Arial" panose="020B0604020202020204" pitchFamily="34" charset="0"/>
                <a:cs typeface="Arial" panose="020B0604020202020204" pitchFamily="34" charset="0"/>
              </a:rPr>
              <a:t>Централниот депозитар за хартии од вредност (ЦДХВ)</a:t>
            </a:r>
            <a:endParaRPr lang="mk-MK"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80BC62C1-ECE7-493E-AED7-02F2C29F3F5F}"/>
              </a:ext>
            </a:extLst>
          </p:cNvPr>
          <p:cNvSpPr>
            <a:spLocks noGrp="1"/>
          </p:cNvSpPr>
          <p:nvPr>
            <p:ph idx="1"/>
          </p:nvPr>
        </p:nvSpPr>
        <p:spPr>
          <a:xfrm>
            <a:off x="677334" y="1931834"/>
            <a:ext cx="8596668" cy="4544705"/>
          </a:xfrm>
        </p:spPr>
        <p:txBody>
          <a:bodyPr>
            <a:normAutofit fontScale="92500" lnSpcReduction="20000"/>
          </a:bodyPr>
          <a:lstStyle/>
          <a:p>
            <a:r>
              <a:rPr lang="mk-MK" sz="2400" dirty="0">
                <a:solidFill>
                  <a:srgbClr val="5F5F5F"/>
                </a:solidFill>
                <a:latin typeface="Arial" panose="020B0604020202020204" pitchFamily="34" charset="0"/>
                <a:cs typeface="Arial" panose="020B0604020202020204" pitchFamily="34" charset="0"/>
              </a:rPr>
              <a:t>Пред формирањето на Депозитарот сите хартии од вредност издадени во државата беа во материјална форма (печатена форма), а за издавачите, берзата, брокерите и носителите тоа значеше комплициран процес на издавање, тргување и регистрација на сопственоста на хартиите од </a:t>
            </a:r>
            <a:r>
              <a:rPr lang="mk-MK" sz="2400" dirty="0" smtClean="0">
                <a:solidFill>
                  <a:srgbClr val="5F5F5F"/>
                </a:solidFill>
                <a:latin typeface="Arial" panose="020B0604020202020204" pitchFamily="34" charset="0"/>
                <a:cs typeface="Arial" panose="020B0604020202020204" pitchFamily="34" charset="0"/>
              </a:rPr>
              <a:t>вредност</a:t>
            </a:r>
          </a:p>
          <a:p>
            <a:r>
              <a:rPr lang="mk-MK" sz="2400" dirty="0" smtClean="0">
                <a:solidFill>
                  <a:srgbClr val="5F5F5F"/>
                </a:solidFill>
                <a:latin typeface="Arial" panose="020B0604020202020204" pitchFamily="34" charset="0"/>
                <a:cs typeface="Arial" panose="020B0604020202020204" pitchFamily="34" charset="0"/>
              </a:rPr>
              <a:t>По </a:t>
            </a:r>
            <a:r>
              <a:rPr lang="mk-MK" sz="2400" dirty="0">
                <a:solidFill>
                  <a:srgbClr val="5F5F5F"/>
                </a:solidFill>
                <a:latin typeface="Arial" panose="020B0604020202020204" pitchFamily="34" charset="0"/>
                <a:cs typeface="Arial" panose="020B0604020202020204" pitchFamily="34" charset="0"/>
              </a:rPr>
              <a:t>основањето на Депозитарот, на крајот на ноември 2001 година, беше завршен процесот на дематеријализација (конверзија на хартии од вредност од материјална во електронска </a:t>
            </a:r>
            <a:r>
              <a:rPr lang="mk-MK" sz="2400" dirty="0" smtClean="0">
                <a:solidFill>
                  <a:srgbClr val="5F5F5F"/>
                </a:solidFill>
                <a:latin typeface="Arial" panose="020B0604020202020204" pitchFamily="34" charset="0"/>
                <a:cs typeface="Arial" panose="020B0604020202020204" pitchFamily="34" charset="0"/>
              </a:rPr>
              <a:t>форма)</a:t>
            </a:r>
          </a:p>
          <a:p>
            <a:r>
              <a:rPr lang="mk-MK" sz="2400" dirty="0" smtClean="0">
                <a:solidFill>
                  <a:srgbClr val="5F5F5F"/>
                </a:solidFill>
                <a:latin typeface="Arial" panose="020B0604020202020204" pitchFamily="34" charset="0"/>
                <a:cs typeface="Arial" panose="020B0604020202020204" pitchFamily="34" charset="0"/>
              </a:rPr>
              <a:t>По </a:t>
            </a:r>
            <a:r>
              <a:rPr lang="mk-MK" sz="2400" dirty="0">
                <a:solidFill>
                  <a:srgbClr val="5F5F5F"/>
                </a:solidFill>
                <a:latin typeface="Arial" panose="020B0604020202020204" pitchFamily="34" charset="0"/>
                <a:cs typeface="Arial" panose="020B0604020202020204" pitchFamily="34" charset="0"/>
              </a:rPr>
              <a:t>дематеријализацијата, Депозитарот ја презеде улогата на централна база на податоци преку која имателите на хартии од вредност, инвеститори, на сите релевантни институции и други засегнати страни им беше даден брз и едноставен начин да се добие пристап до потребните </a:t>
            </a:r>
            <a:r>
              <a:rPr lang="mk-MK" sz="2400" dirty="0" smtClean="0">
                <a:solidFill>
                  <a:srgbClr val="5F5F5F"/>
                </a:solidFill>
                <a:latin typeface="Arial" panose="020B0604020202020204" pitchFamily="34" charset="0"/>
                <a:cs typeface="Arial" panose="020B0604020202020204" pitchFamily="34" charset="0"/>
              </a:rPr>
              <a:t>податоци</a:t>
            </a:r>
            <a:endParaRPr lang="mk-MK" sz="2400" dirty="0">
              <a:solidFill>
                <a:srgbClr val="5F5F5F"/>
              </a:solidFill>
              <a:latin typeface="Arial" panose="020B0604020202020204" pitchFamily="34" charset="0"/>
              <a:cs typeface="Arial" panose="020B0604020202020204" pitchFamily="34" charset="0"/>
            </a:endParaRPr>
          </a:p>
          <a:p>
            <a:endParaRPr lang="mk-MK" dirty="0"/>
          </a:p>
        </p:txBody>
      </p:sp>
    </p:spTree>
    <p:extLst>
      <p:ext uri="{BB962C8B-B14F-4D97-AF65-F5344CB8AC3E}">
        <p14:creationId xmlns:p14="http://schemas.microsoft.com/office/powerpoint/2010/main" val="3296274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FF639F-6665-4ABD-9A5C-A1B5FF39F117}"/>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Брокерска куќа</a:t>
            </a:r>
          </a:p>
        </p:txBody>
      </p:sp>
      <p:sp>
        <p:nvSpPr>
          <p:cNvPr id="3" name="Content Placeholder 2">
            <a:extLst>
              <a:ext uri="{FF2B5EF4-FFF2-40B4-BE49-F238E27FC236}">
                <a16:creationId xmlns:a16="http://schemas.microsoft.com/office/drawing/2014/main" xmlns="" id="{44D273BE-1C40-46E8-A7F7-C21F9219249D}"/>
              </a:ext>
            </a:extLst>
          </p:cNvPr>
          <p:cNvSpPr>
            <a:spLocks noGrp="1"/>
          </p:cNvSpPr>
          <p:nvPr>
            <p:ph idx="1"/>
          </p:nvPr>
        </p:nvSpPr>
        <p:spPr>
          <a:xfrm>
            <a:off x="677334" y="1688757"/>
            <a:ext cx="8596668" cy="4352605"/>
          </a:xfrm>
        </p:spPr>
        <p:txBody>
          <a:bodyPr>
            <a:normAutofit/>
          </a:bodyPr>
          <a:lstStyle/>
          <a:p>
            <a:r>
              <a:rPr lang="ru-RU" sz="2000" b="1" u="sng" dirty="0">
                <a:solidFill>
                  <a:srgbClr val="5F5F5F"/>
                </a:solidFill>
                <a:latin typeface="Arial" panose="020B0604020202020204" pitchFamily="34" charset="0"/>
                <a:cs typeface="Arial" panose="020B0604020202020204" pitchFamily="34" charset="0"/>
              </a:rPr>
              <a:t>Брокерска куќа </a:t>
            </a:r>
            <a:r>
              <a:rPr lang="ru-RU" sz="2000" dirty="0">
                <a:solidFill>
                  <a:srgbClr val="5F5F5F"/>
                </a:solidFill>
                <a:latin typeface="Arial" panose="020B0604020202020204" pitchFamily="34" charset="0"/>
                <a:cs typeface="Arial" panose="020B0604020202020204" pitchFamily="34" charset="0"/>
              </a:rPr>
              <a:t>е финансиска институција која го олеснува купувањето и продавањето на хартиите од вредност помеѓу купувачот и </a:t>
            </a:r>
            <a:r>
              <a:rPr lang="ru-RU" sz="2000" dirty="0" smtClean="0">
                <a:solidFill>
                  <a:srgbClr val="5F5F5F"/>
                </a:solidFill>
                <a:latin typeface="Arial" panose="020B0604020202020204" pitchFamily="34" charset="0"/>
                <a:cs typeface="Arial" panose="020B0604020202020204" pitchFamily="34" charset="0"/>
              </a:rPr>
              <a:t>продавачот</a:t>
            </a:r>
          </a:p>
          <a:p>
            <a:pPr>
              <a:buFont typeface="Arial" panose="020B0604020202020204" pitchFamily="34" charset="0"/>
              <a:buChar char="•"/>
            </a:pPr>
            <a:r>
              <a:rPr lang="ru-RU" sz="2000" dirty="0" smtClean="0">
                <a:solidFill>
                  <a:srgbClr val="5F5F5F"/>
                </a:solidFill>
                <a:latin typeface="Arial" panose="020B0604020202020204" pitchFamily="34" charset="0"/>
                <a:cs typeface="Arial" panose="020B0604020202020204" pitchFamily="34" charset="0"/>
              </a:rPr>
              <a:t>Брокерските </a:t>
            </a:r>
            <a:r>
              <a:rPr lang="ru-RU" sz="2000" dirty="0">
                <a:solidFill>
                  <a:srgbClr val="5F5F5F"/>
                </a:solidFill>
                <a:latin typeface="Arial" panose="020B0604020202020204" pitchFamily="34" charset="0"/>
                <a:cs typeface="Arial" panose="020B0604020202020204" pitchFamily="34" charset="0"/>
              </a:rPr>
              <a:t>куќи им служат на инвеститорите кои тргуваат со акции и други хартии од вредност, обично преку посредници – овластени </a:t>
            </a:r>
            <a:r>
              <a:rPr lang="ru-RU" sz="2000" dirty="0" smtClean="0">
                <a:solidFill>
                  <a:srgbClr val="5F5F5F"/>
                </a:solidFill>
                <a:latin typeface="Arial" panose="020B0604020202020204" pitchFamily="34" charset="0"/>
                <a:cs typeface="Arial" panose="020B0604020202020204" pitchFamily="34" charset="0"/>
              </a:rPr>
              <a:t>брокери</a:t>
            </a:r>
            <a:endParaRPr lang="ru-RU" sz="2000" dirty="0">
              <a:solidFill>
                <a:srgbClr val="5F5F5F"/>
              </a:solidFill>
              <a:latin typeface="Arial" panose="020B0604020202020204" pitchFamily="34" charset="0"/>
              <a:cs typeface="Arial" panose="020B0604020202020204" pitchFamily="34" charset="0"/>
            </a:endParaRPr>
          </a:p>
          <a:p>
            <a:r>
              <a:rPr lang="ru-RU" sz="2000" b="1" u="sng" dirty="0">
                <a:solidFill>
                  <a:srgbClr val="5F5F5F"/>
                </a:solidFill>
                <a:latin typeface="Arial" panose="020B0604020202020204" pitchFamily="34" charset="0"/>
                <a:cs typeface="Arial" panose="020B0604020202020204" pitchFamily="34" charset="0"/>
              </a:rPr>
              <a:t>Брокер</a:t>
            </a:r>
            <a:r>
              <a:rPr lang="ru-RU" sz="2000" dirty="0">
                <a:solidFill>
                  <a:srgbClr val="5F5F5F"/>
                </a:solidFill>
                <a:latin typeface="Arial" panose="020B0604020202020204" pitchFamily="34" charset="0"/>
                <a:cs typeface="Arial" panose="020B0604020202020204" pitchFamily="34" charset="0"/>
              </a:rPr>
              <a:t> е лице овластено од страна на регулаторниот орган за вршење на услуги во врска со извршувањето на дадените налози од страна на клиентите, информирање на клиентите за купувањето или продажба на хартии од вредност, која не претставува инвестициско </a:t>
            </a:r>
            <a:r>
              <a:rPr lang="ru-RU" sz="2000" dirty="0" smtClean="0">
                <a:solidFill>
                  <a:srgbClr val="5F5F5F"/>
                </a:solidFill>
                <a:latin typeface="Arial" panose="020B0604020202020204" pitchFamily="34" charset="0"/>
                <a:cs typeface="Arial" panose="020B0604020202020204" pitchFamily="34" charset="0"/>
              </a:rPr>
              <a:t>советување</a:t>
            </a:r>
            <a:endParaRPr lang="mk-MK" sz="20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769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997D0A-248A-4EAD-9D43-A8BEB4A6CD79}"/>
              </a:ext>
            </a:extLst>
          </p:cNvPr>
          <p:cNvSpPr>
            <a:spLocks noGrp="1"/>
          </p:cNvSpPr>
          <p:nvPr>
            <p:ph type="title"/>
          </p:nvPr>
        </p:nvSpPr>
        <p:spPr/>
        <p:txBody>
          <a:bodyPr/>
          <a:lstStyle/>
          <a:p>
            <a:r>
              <a:rPr lang="mk-MK" u="sng" dirty="0">
                <a:solidFill>
                  <a:schemeClr val="accent2"/>
                </a:solidFill>
                <a:latin typeface="Arial" panose="020B0604020202020204" pitchFamily="34" charset="0"/>
                <a:cs typeface="Arial" panose="020B0604020202020204" pitchFamily="34" charset="0"/>
              </a:rPr>
              <a:t>Инвестициски фонд </a:t>
            </a:r>
          </a:p>
        </p:txBody>
      </p:sp>
      <p:sp>
        <p:nvSpPr>
          <p:cNvPr id="3" name="Content Placeholder 2">
            <a:extLst>
              <a:ext uri="{FF2B5EF4-FFF2-40B4-BE49-F238E27FC236}">
                <a16:creationId xmlns:a16="http://schemas.microsoft.com/office/drawing/2014/main" xmlns="" id="{CE4F8133-0CF1-4B43-8FAB-870C54A125B2}"/>
              </a:ext>
            </a:extLst>
          </p:cNvPr>
          <p:cNvSpPr>
            <a:spLocks noGrp="1"/>
          </p:cNvSpPr>
          <p:nvPr>
            <p:ph idx="1"/>
          </p:nvPr>
        </p:nvSpPr>
        <p:spPr>
          <a:xfrm>
            <a:off x="677334" y="1779374"/>
            <a:ext cx="8596668" cy="4229038"/>
          </a:xfrm>
        </p:spPr>
        <p:txBody>
          <a:bodyPr>
            <a:normAutofit/>
          </a:bodyPr>
          <a:lstStyle/>
          <a:p>
            <a:r>
              <a:rPr lang="ru-RU" sz="2000" u="sng" dirty="0">
                <a:solidFill>
                  <a:srgbClr val="5F5F5F"/>
                </a:solidFill>
                <a:latin typeface="Arial" panose="020B0604020202020204" pitchFamily="34" charset="0"/>
                <a:cs typeface="Arial" panose="020B0604020202020204" pitchFamily="34" charset="0"/>
              </a:rPr>
              <a:t>Инвестициски фонд </a:t>
            </a:r>
            <a:r>
              <a:rPr lang="ru-RU" sz="2000" dirty="0">
                <a:solidFill>
                  <a:srgbClr val="5F5F5F"/>
                </a:solidFill>
                <a:latin typeface="Arial" panose="020B0604020202020204" pitchFamily="34" charset="0"/>
                <a:cs typeface="Arial" panose="020B0604020202020204" pitchFamily="34" charset="0"/>
              </a:rPr>
              <a:t>како професионално управувана форма на инвестирање се основа заради здружување на парични средства од домашни и/или странски физички и/или правни лица, кои потоа се вложуваат на пазарот на капитал во најразлични хартии од вредност:  акции, обврзници, записи и сл. </a:t>
            </a:r>
            <a:endParaRPr lang="ru-RU" sz="2000" dirty="0" smtClean="0">
              <a:solidFill>
                <a:srgbClr val="5F5F5F"/>
              </a:solidFill>
              <a:latin typeface="Arial" panose="020B0604020202020204" pitchFamily="34" charset="0"/>
              <a:cs typeface="Arial" panose="020B0604020202020204" pitchFamily="34" charset="0"/>
            </a:endParaRPr>
          </a:p>
          <a:p>
            <a:pPr>
              <a:buFont typeface="Arial" panose="020B0604020202020204" pitchFamily="34" charset="0"/>
              <a:buChar char="•"/>
            </a:pPr>
            <a:r>
              <a:rPr lang="ru-RU" sz="2000" dirty="0" smtClean="0">
                <a:solidFill>
                  <a:srgbClr val="5F5F5F"/>
                </a:solidFill>
                <a:latin typeface="Arial" panose="020B0604020202020204" pitchFamily="34" charset="0"/>
                <a:cs typeface="Arial" panose="020B0604020202020204" pitchFamily="34" charset="0"/>
              </a:rPr>
              <a:t>Со </a:t>
            </a:r>
            <a:r>
              <a:rPr lang="ru-RU" sz="2000" dirty="0">
                <a:solidFill>
                  <a:srgbClr val="5F5F5F"/>
                </a:solidFill>
                <a:latin typeface="Arial" panose="020B0604020202020204" pitchFamily="34" charset="0"/>
                <a:cs typeface="Arial" panose="020B0604020202020204" pitchFamily="34" charset="0"/>
              </a:rPr>
              <a:t>средствата на фондот управува друштво за управување со инвестициски </a:t>
            </a:r>
            <a:r>
              <a:rPr lang="ru-RU" sz="2000" dirty="0" smtClean="0">
                <a:solidFill>
                  <a:srgbClr val="5F5F5F"/>
                </a:solidFill>
                <a:latin typeface="Arial" panose="020B0604020202020204" pitchFamily="34" charset="0"/>
                <a:cs typeface="Arial" panose="020B0604020202020204" pitchFamily="34" charset="0"/>
              </a:rPr>
              <a:t>фондови</a:t>
            </a:r>
            <a:endParaRPr lang="ru-RU" sz="2000" dirty="0">
              <a:solidFill>
                <a:srgbClr val="5F5F5F"/>
              </a:solidFill>
              <a:latin typeface="Arial" panose="020B0604020202020204" pitchFamily="34" charset="0"/>
              <a:cs typeface="Arial" panose="020B0604020202020204" pitchFamily="34" charset="0"/>
            </a:endParaRPr>
          </a:p>
          <a:p>
            <a:r>
              <a:rPr lang="ru-RU" sz="2000" u="sng" dirty="0">
                <a:solidFill>
                  <a:srgbClr val="5F5F5F"/>
                </a:solidFill>
                <a:latin typeface="Arial" panose="020B0604020202020204" pitchFamily="34" charset="0"/>
                <a:cs typeface="Arial" panose="020B0604020202020204" pitchFamily="34" charset="0"/>
              </a:rPr>
              <a:t>Инвестициски советник </a:t>
            </a:r>
            <a:r>
              <a:rPr lang="ru-RU" sz="2000" dirty="0">
                <a:solidFill>
                  <a:srgbClr val="5F5F5F"/>
                </a:solidFill>
                <a:latin typeface="Arial" panose="020B0604020202020204" pitchFamily="34" charset="0"/>
                <a:cs typeface="Arial" panose="020B0604020202020204" pitchFamily="34" charset="0"/>
              </a:rPr>
              <a:t>е лице овластено од страна на регулаторниот орган кој ги врши услугите поврзани со инвестициско советување на </a:t>
            </a:r>
            <a:r>
              <a:rPr lang="ru-RU" sz="2000" dirty="0" smtClean="0">
                <a:solidFill>
                  <a:srgbClr val="5F5F5F"/>
                </a:solidFill>
                <a:latin typeface="Arial" panose="020B0604020202020204" pitchFamily="34" charset="0"/>
                <a:cs typeface="Arial" panose="020B0604020202020204" pitchFamily="34" charset="0"/>
              </a:rPr>
              <a:t>клиенти</a:t>
            </a:r>
            <a:endParaRPr lang="mk-MK" sz="20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4712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15AB48-A8B9-49FD-AD9F-925FE61AC8DE}"/>
              </a:ext>
            </a:extLst>
          </p:cNvPr>
          <p:cNvSpPr>
            <a:spLocks noGrp="1"/>
          </p:cNvSpPr>
          <p:nvPr>
            <p:ph type="title"/>
          </p:nvPr>
        </p:nvSpPr>
        <p:spPr/>
        <p:txBody>
          <a:bodyPr/>
          <a:lstStyle/>
          <a:p>
            <a:r>
              <a:rPr lang="ru-RU" u="sng" dirty="0">
                <a:solidFill>
                  <a:schemeClr val="accent2"/>
                </a:solidFill>
                <a:latin typeface="Arial" panose="020B0604020202020204" pitchFamily="34" charset="0"/>
                <a:cs typeface="Arial" panose="020B0604020202020204" pitchFamily="34" charset="0"/>
              </a:rPr>
              <a:t>Регулатор на пазарот на хартии од вредност</a:t>
            </a:r>
            <a:endParaRPr lang="mk-MK" u="sng" dirty="0">
              <a:solidFill>
                <a:schemeClr val="accent2"/>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C8A23A7-CF2A-4054-8A4F-48EC0F66FDC1}"/>
              </a:ext>
            </a:extLst>
          </p:cNvPr>
          <p:cNvSpPr>
            <a:spLocks noGrp="1"/>
          </p:cNvSpPr>
          <p:nvPr>
            <p:ph idx="1"/>
          </p:nvPr>
        </p:nvSpPr>
        <p:spPr>
          <a:xfrm>
            <a:off x="677334" y="2160589"/>
            <a:ext cx="8596668" cy="4335745"/>
          </a:xfrm>
        </p:spPr>
        <p:txBody>
          <a:bodyPr>
            <a:normAutofit fontScale="77500" lnSpcReduction="20000"/>
          </a:bodyPr>
          <a:lstStyle/>
          <a:p>
            <a:r>
              <a:rPr lang="ru-RU" sz="2800" dirty="0">
                <a:solidFill>
                  <a:srgbClr val="5F5F5F"/>
                </a:solidFill>
                <a:latin typeface="Arial" panose="020B0604020202020204" pitchFamily="34" charset="0"/>
                <a:cs typeface="Arial" panose="020B0604020202020204" pitchFamily="34" charset="0"/>
              </a:rPr>
              <a:t>Државен регулаторен орган кој ги врши надзор и супервизија врз трансакциите со хартии од вредност, активностите на овластените учесници на пазарот и инвестициските фондови за да се спречи измама и злоупотреба на законските </a:t>
            </a:r>
            <a:r>
              <a:rPr lang="ru-RU" sz="2800" dirty="0" smtClean="0">
                <a:solidFill>
                  <a:srgbClr val="5F5F5F"/>
                </a:solidFill>
                <a:latin typeface="Arial" panose="020B0604020202020204" pitchFamily="34" charset="0"/>
                <a:cs typeface="Arial" panose="020B0604020202020204" pitchFamily="34" charset="0"/>
              </a:rPr>
              <a:t>одредби</a:t>
            </a:r>
            <a:endParaRPr lang="ru-RU" sz="2800" dirty="0">
              <a:solidFill>
                <a:srgbClr val="5F5F5F"/>
              </a:solidFill>
              <a:latin typeface="Arial" panose="020B0604020202020204" pitchFamily="34" charset="0"/>
              <a:cs typeface="Arial" panose="020B0604020202020204" pitchFamily="34" charset="0"/>
            </a:endParaRPr>
          </a:p>
          <a:p>
            <a:r>
              <a:rPr lang="ru-RU" sz="2800" dirty="0" smtClean="0">
                <a:solidFill>
                  <a:srgbClr val="5F5F5F"/>
                </a:solidFill>
                <a:latin typeface="Arial" panose="020B0604020202020204" pitchFamily="34" charset="0"/>
                <a:cs typeface="Arial" panose="020B0604020202020204" pitchFamily="34" charset="0"/>
              </a:rPr>
              <a:t>Со </a:t>
            </a:r>
            <a:r>
              <a:rPr lang="ru-RU" sz="2800" dirty="0">
                <a:solidFill>
                  <a:srgbClr val="5F5F5F"/>
                </a:solidFill>
                <a:latin typeface="Arial" panose="020B0604020202020204" pitchFamily="34" charset="0"/>
                <a:cs typeface="Arial" panose="020B0604020202020204" pitchFamily="34" charset="0"/>
              </a:rPr>
              <a:t>воспоставените правила и прописи за работа со хартии од вредност, Комисијата промовира обелоденување и споделување на информации поврзани со пазарот, фер договор и заштита од </a:t>
            </a:r>
            <a:r>
              <a:rPr lang="ru-RU" sz="2800" dirty="0" smtClean="0">
                <a:solidFill>
                  <a:srgbClr val="5F5F5F"/>
                </a:solidFill>
                <a:latin typeface="Arial" panose="020B0604020202020204" pitchFamily="34" charset="0"/>
                <a:cs typeface="Arial" panose="020B0604020202020204" pitchFamily="34" charset="0"/>
              </a:rPr>
              <a:t>измама</a:t>
            </a:r>
          </a:p>
          <a:p>
            <a:r>
              <a:rPr lang="ru-RU" sz="2800" dirty="0" smtClean="0">
                <a:solidFill>
                  <a:srgbClr val="5F5F5F"/>
                </a:solidFill>
                <a:latin typeface="Arial" panose="020B0604020202020204" pitchFamily="34" charset="0"/>
                <a:cs typeface="Arial" panose="020B0604020202020204" pitchFamily="34" charset="0"/>
              </a:rPr>
              <a:t>Им </a:t>
            </a:r>
            <a:r>
              <a:rPr lang="ru-RU" sz="2800" dirty="0">
                <a:solidFill>
                  <a:srgbClr val="5F5F5F"/>
                </a:solidFill>
                <a:latin typeface="Arial" panose="020B0604020202020204" pitchFamily="34" charset="0"/>
                <a:cs typeface="Arial" panose="020B0604020202020204" pitchFamily="34" charset="0"/>
              </a:rPr>
              <a:t>овозможува на инвеститорите пристап до финансиски извештаи, периодични финансиски извештаи и други податоци и информации преку сеопфатна електронски пристап, собирање на податоци и база на податоци за анализа и </a:t>
            </a:r>
            <a:r>
              <a:rPr lang="ru-RU" sz="2800" dirty="0" smtClean="0">
                <a:solidFill>
                  <a:srgbClr val="5F5F5F"/>
                </a:solidFill>
                <a:latin typeface="Arial" panose="020B0604020202020204" pitchFamily="34" charset="0"/>
                <a:cs typeface="Arial" panose="020B0604020202020204" pitchFamily="34" charset="0"/>
              </a:rPr>
              <a:t>пребарување</a:t>
            </a:r>
            <a:endParaRPr lang="mk-MK" sz="28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380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57395E-C800-45EA-91E5-96EF75F93738}"/>
              </a:ext>
            </a:extLst>
          </p:cNvPr>
          <p:cNvSpPr>
            <a:spLocks noGrp="1"/>
          </p:cNvSpPr>
          <p:nvPr>
            <p:ph type="title"/>
          </p:nvPr>
        </p:nvSpPr>
        <p:spPr/>
        <p:txBody>
          <a:bodyPr>
            <a:normAutofit fontScale="90000"/>
          </a:bodyPr>
          <a:lstStyle/>
          <a:p>
            <a:r>
              <a:rPr lang="ru-RU" u="sng" dirty="0">
                <a:latin typeface="Arial" panose="020B0604020202020204" pitchFamily="34" charset="0"/>
                <a:cs typeface="Arial" panose="020B0604020202020204" pitchFamily="34" charset="0"/>
              </a:rPr>
              <a:t>Комисија за хартии од вредност на Република Северна Македонија (КХВРСМ)</a:t>
            </a:r>
            <a:endParaRPr lang="mk-MK"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EC31AB18-5B11-488F-A02F-0DBFA33956E5}"/>
              </a:ext>
            </a:extLst>
          </p:cNvPr>
          <p:cNvSpPr>
            <a:spLocks noGrp="1"/>
          </p:cNvSpPr>
          <p:nvPr>
            <p:ph idx="1"/>
          </p:nvPr>
        </p:nvSpPr>
        <p:spPr/>
        <p:txBody>
          <a:bodyPr>
            <a:normAutofit/>
          </a:bodyPr>
          <a:lstStyle/>
          <a:p>
            <a:r>
              <a:rPr lang="ru-RU" sz="2000" dirty="0">
                <a:solidFill>
                  <a:srgbClr val="5F5F5F"/>
                </a:solidFill>
                <a:latin typeface="Arial" panose="020B0604020202020204" pitchFamily="34" charset="0"/>
                <a:cs typeface="Arial" panose="020B0604020202020204" pitchFamily="34" charset="0"/>
              </a:rPr>
              <a:t>Комисијата за хартии од вредност на Република Северна Македонија е самостоен и независен орган кој ги регулира и врши надзор над работењето со хартии од вредност во Република Северна </a:t>
            </a:r>
            <a:r>
              <a:rPr lang="ru-RU" sz="2000" dirty="0" smtClean="0">
                <a:solidFill>
                  <a:srgbClr val="5F5F5F"/>
                </a:solidFill>
                <a:latin typeface="Arial" panose="020B0604020202020204" pitchFamily="34" charset="0"/>
                <a:cs typeface="Arial" panose="020B0604020202020204" pitchFamily="34" charset="0"/>
              </a:rPr>
              <a:t>Македонија</a:t>
            </a:r>
            <a:endParaRPr lang="ru-RU" sz="2000" dirty="0">
              <a:solidFill>
                <a:srgbClr val="5F5F5F"/>
              </a:solidFill>
              <a:latin typeface="Arial" panose="020B0604020202020204" pitchFamily="34" charset="0"/>
              <a:cs typeface="Arial" panose="020B0604020202020204" pitchFamily="34" charset="0"/>
            </a:endParaRPr>
          </a:p>
          <a:p>
            <a:r>
              <a:rPr lang="ru-RU" sz="2000" dirty="0">
                <a:solidFill>
                  <a:srgbClr val="5F5F5F"/>
                </a:solidFill>
                <a:latin typeface="Arial" panose="020B0604020202020204" pitchFamily="34" charset="0"/>
                <a:cs typeface="Arial" panose="020B0604020202020204" pitchFamily="34" charset="0"/>
              </a:rPr>
              <a:t>Комисијата во рамките на своите надлежности се грижи за легитимно и ефикасно функционирање на пазарот на хартии од вредност и за заштита на правата на инвеститорите, со цел постојано да ја зајакнува довербата на јавноста во институциите на пазарот на хартии од </a:t>
            </a:r>
            <a:r>
              <a:rPr lang="ru-RU" sz="2000" dirty="0" smtClean="0">
                <a:solidFill>
                  <a:srgbClr val="5F5F5F"/>
                </a:solidFill>
                <a:latin typeface="Arial" panose="020B0604020202020204" pitchFamily="34" charset="0"/>
                <a:cs typeface="Arial" panose="020B0604020202020204" pitchFamily="34" charset="0"/>
              </a:rPr>
              <a:t>вредност</a:t>
            </a:r>
            <a:endParaRPr lang="ru-RU" sz="2000" dirty="0">
              <a:solidFill>
                <a:srgbClr val="5F5F5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2580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5BC1D2-054B-4BF6-97D4-4898436DA3B0}"/>
              </a:ext>
            </a:extLst>
          </p:cNvPr>
          <p:cNvSpPr>
            <a:spLocks noGrp="1"/>
          </p:cNvSpPr>
          <p:nvPr>
            <p:ph type="title"/>
          </p:nvPr>
        </p:nvSpPr>
        <p:spPr>
          <a:xfrm>
            <a:off x="677334" y="2411896"/>
            <a:ext cx="8596668" cy="3843130"/>
          </a:xfrm>
        </p:spPr>
        <p:txBody>
          <a:bodyPr>
            <a:normAutofit/>
          </a:bodyPr>
          <a:lstStyle/>
          <a:p>
            <a:pPr algn="ctr"/>
            <a:r>
              <a:rPr lang="mk-MK" sz="4000" dirty="0">
                <a:solidFill>
                  <a:srgbClr val="5F5F5F"/>
                </a:solidFill>
                <a:latin typeface="Arial" panose="020B0604020202020204" pitchFamily="34" charset="0"/>
                <a:cs typeface="Arial" panose="020B0604020202020204" pitchFamily="34" charset="0"/>
              </a:rPr>
              <a:t>Ви благодарам </a:t>
            </a:r>
            <a:br>
              <a:rPr lang="mk-MK" sz="4000" dirty="0">
                <a:solidFill>
                  <a:srgbClr val="5F5F5F"/>
                </a:solidFill>
                <a:latin typeface="Arial" panose="020B0604020202020204" pitchFamily="34" charset="0"/>
                <a:cs typeface="Arial" panose="020B0604020202020204" pitchFamily="34" charset="0"/>
              </a:rPr>
            </a:br>
            <a:r>
              <a:rPr lang="mk-MK" sz="4000" dirty="0">
                <a:solidFill>
                  <a:srgbClr val="5F5F5F"/>
                </a:solidFill>
                <a:latin typeface="Arial" panose="020B0604020202020204" pitchFamily="34" charset="0"/>
                <a:cs typeface="Arial" panose="020B0604020202020204" pitchFamily="34" charset="0"/>
              </a:rPr>
              <a:t> за вниманието!</a:t>
            </a:r>
            <a:endParaRPr lang="mk-MK" sz="4000" dirty="0">
              <a:solidFill>
                <a:srgbClr val="5F5F5F"/>
              </a:solidFill>
            </a:endParaRPr>
          </a:p>
        </p:txBody>
      </p:sp>
    </p:spTree>
    <p:extLst>
      <p:ext uri="{BB962C8B-B14F-4D97-AF65-F5344CB8AC3E}">
        <p14:creationId xmlns:p14="http://schemas.microsoft.com/office/powerpoint/2010/main" val="110247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A0A91D-0C25-4750-ABCA-D87A4F137590}"/>
              </a:ext>
            </a:extLst>
          </p:cNvPr>
          <p:cNvSpPr>
            <a:spLocks noGrp="1"/>
          </p:cNvSpPr>
          <p:nvPr>
            <p:ph type="title"/>
          </p:nvPr>
        </p:nvSpPr>
        <p:spPr/>
        <p:txBody>
          <a:bodyPr/>
          <a:lstStyle/>
          <a:p>
            <a:r>
              <a:rPr lang="mk-MK" u="sng" dirty="0">
                <a:solidFill>
                  <a:schemeClr val="accent2"/>
                </a:solidFill>
                <a:latin typeface="Arial" panose="020B0604020202020204" pitchFamily="34" charset="0"/>
                <a:ea typeface="Calibri" panose="020F0502020204030204" pitchFamily="34" charset="0"/>
              </a:rPr>
              <a:t>Пазарот на капитал </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7B168348-A479-4CA1-A537-1973FE881C22}"/>
              </a:ext>
            </a:extLst>
          </p:cNvPr>
          <p:cNvSpPr>
            <a:spLocks noGrp="1"/>
          </p:cNvSpPr>
          <p:nvPr>
            <p:ph idx="1"/>
          </p:nvPr>
        </p:nvSpPr>
        <p:spPr>
          <a:xfrm>
            <a:off x="677334" y="1696996"/>
            <a:ext cx="8596668" cy="4114178"/>
          </a:xfrm>
        </p:spPr>
        <p:txBody>
          <a:bodyPr>
            <a:normAutofit/>
          </a:bodyPr>
          <a:lstStyle/>
          <a:p>
            <a:r>
              <a:rPr lang="mk-MK" sz="2400" dirty="0" smtClean="0">
                <a:solidFill>
                  <a:srgbClr val="5F5F5F"/>
                </a:solidFill>
                <a:latin typeface="Arial" panose="020B0604020202020204" pitchFamily="34" charset="0"/>
                <a:ea typeface="Calibri" panose="020F0502020204030204" pitchFamily="34" charset="0"/>
              </a:rPr>
              <a:t>компонентата </a:t>
            </a:r>
            <a:r>
              <a:rPr lang="mk-MK" sz="2400" dirty="0">
                <a:solidFill>
                  <a:srgbClr val="5F5F5F"/>
                </a:solidFill>
                <a:latin typeface="Arial" panose="020B0604020202020204" pitchFamily="34" charset="0"/>
                <a:ea typeface="Calibri" panose="020F0502020204030204" pitchFamily="34" charset="0"/>
              </a:rPr>
              <a:t>на поширокиот финансиски пазар  каде  хартиите од вредност  може да  се купат </a:t>
            </a:r>
            <a:r>
              <a:rPr lang="mk-MK" sz="2400" dirty="0" smtClean="0">
                <a:solidFill>
                  <a:srgbClr val="5F5F5F"/>
                </a:solidFill>
                <a:latin typeface="Arial" panose="020B0604020202020204" pitchFamily="34" charset="0"/>
                <a:ea typeface="Calibri" panose="020F0502020204030204" pitchFamily="34" charset="0"/>
              </a:rPr>
              <a:t>или </a:t>
            </a:r>
            <a:r>
              <a:rPr lang="mk-MK" sz="2400" dirty="0">
                <a:solidFill>
                  <a:srgbClr val="5F5F5F"/>
                </a:solidFill>
                <a:latin typeface="Arial" panose="020B0604020202020204" pitchFamily="34" charset="0"/>
                <a:ea typeface="Calibri" panose="020F0502020204030204" pitchFamily="34" charset="0"/>
              </a:rPr>
              <a:t>продадат меѓу субјектите од економијата, врз основа на побарувачката и понудата. </a:t>
            </a:r>
            <a:endParaRPr lang="en-US" sz="2400" dirty="0">
              <a:solidFill>
                <a:srgbClr val="5F5F5F"/>
              </a:solidFill>
              <a:latin typeface="Arial" panose="020B0604020202020204" pitchFamily="34" charset="0"/>
              <a:ea typeface="Calibri" panose="020F0502020204030204" pitchFamily="34" charset="0"/>
            </a:endParaRPr>
          </a:p>
          <a:p>
            <a:r>
              <a:rPr lang="mk-MK" sz="2400" dirty="0">
                <a:solidFill>
                  <a:srgbClr val="5F5F5F"/>
                </a:solidFill>
                <a:latin typeface="Arial" panose="020B0604020202020204" pitchFamily="34" charset="0"/>
                <a:ea typeface="Calibri" panose="020F0502020204030204" pitchFamily="34" charset="0"/>
              </a:rPr>
              <a:t>пазар на капитал обично се однесува на пазарот на долгорочни хартии од вредност</a:t>
            </a:r>
            <a:endParaRPr lang="mk-MK" sz="2400" dirty="0">
              <a:solidFill>
                <a:srgbClr val="5F5F5F"/>
              </a:solidFill>
            </a:endParaRPr>
          </a:p>
        </p:txBody>
      </p:sp>
    </p:spTree>
    <p:extLst>
      <p:ext uri="{BB962C8B-B14F-4D97-AF65-F5344CB8AC3E}">
        <p14:creationId xmlns:p14="http://schemas.microsoft.com/office/powerpoint/2010/main" val="3755669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lstStyle/>
          <a:p>
            <a:r>
              <a:rPr lang="mk-MK" u="sng" dirty="0">
                <a:solidFill>
                  <a:schemeClr val="accent2"/>
                </a:solidFill>
                <a:latin typeface="Arial" panose="020B0604020202020204" pitchFamily="34" charset="0"/>
                <a:ea typeface="Calibri" panose="020F0502020204030204" pitchFamily="34" charset="0"/>
              </a:rPr>
              <a:t>Видовите на финансиски инструменти</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804086"/>
            <a:ext cx="8596668" cy="4237277"/>
          </a:xfrm>
        </p:spPr>
        <p:txBody>
          <a:bodyPr/>
          <a:lstStyle/>
          <a:p>
            <a:r>
              <a:rPr lang="ru-RU" sz="2400" dirty="0">
                <a:solidFill>
                  <a:srgbClr val="5F5F5F"/>
                </a:solidFill>
                <a:latin typeface="Arial" panose="020B0604020202020204" pitchFamily="34" charset="0"/>
                <a:cs typeface="Arial" panose="020B0604020202020204" pitchFamily="34" charset="0"/>
              </a:rPr>
              <a:t>Акционерски капитал (обични </a:t>
            </a:r>
            <a:r>
              <a:rPr lang="ru-RU" sz="2400" dirty="0" smtClean="0">
                <a:solidFill>
                  <a:srgbClr val="5F5F5F"/>
                </a:solidFill>
                <a:latin typeface="Arial" panose="020B0604020202020204" pitchFamily="34" charset="0"/>
                <a:cs typeface="Arial" panose="020B0604020202020204" pitchFamily="34" charset="0"/>
              </a:rPr>
              <a:t>акции и </a:t>
            </a:r>
            <a:r>
              <a:rPr lang="ru-RU" sz="2400" dirty="0">
                <a:solidFill>
                  <a:srgbClr val="5F5F5F"/>
                </a:solidFill>
                <a:latin typeface="Arial" panose="020B0604020202020204" pitchFamily="34" charset="0"/>
                <a:cs typeface="Arial" panose="020B0604020202020204" pitchFamily="34" charset="0"/>
              </a:rPr>
              <a:t>приоритетни акции)</a:t>
            </a:r>
          </a:p>
          <a:p>
            <a:r>
              <a:rPr lang="ru-RU" sz="2400" dirty="0">
                <a:solidFill>
                  <a:srgbClr val="5F5F5F"/>
                </a:solidFill>
                <a:latin typeface="Arial" panose="020B0604020202020204" pitchFamily="34" charset="0"/>
                <a:cs typeface="Arial" panose="020B0604020202020204" pitchFamily="34" charset="0"/>
              </a:rPr>
              <a:t>Долг (обврзници)</a:t>
            </a:r>
          </a:p>
          <a:p>
            <a:r>
              <a:rPr lang="ru-RU" sz="2400" dirty="0">
                <a:solidFill>
                  <a:srgbClr val="5F5F5F"/>
                </a:solidFill>
                <a:latin typeface="Arial" panose="020B0604020202020204" pitchFamily="34" charset="0"/>
                <a:cs typeface="Arial" panose="020B0604020202020204" pitchFamily="34" charset="0"/>
              </a:rPr>
              <a:t>Хибриди (конвертибилни хартии од </a:t>
            </a:r>
            <a:r>
              <a:rPr lang="ru-RU" sz="2400" dirty="0" smtClean="0">
                <a:solidFill>
                  <a:srgbClr val="5F5F5F"/>
                </a:solidFill>
                <a:latin typeface="Arial" panose="020B0604020202020204" pitchFamily="34" charset="0"/>
                <a:cs typeface="Arial" panose="020B0604020202020204" pitchFamily="34" charset="0"/>
              </a:rPr>
              <a:t>вредност </a:t>
            </a:r>
            <a:r>
              <a:rPr lang="ru-RU" sz="2400" dirty="0">
                <a:solidFill>
                  <a:srgbClr val="5F5F5F"/>
                </a:solidFill>
                <a:latin typeface="Arial" panose="020B0604020202020204" pitchFamily="34" charset="0"/>
                <a:cs typeface="Arial" panose="020B0604020202020204" pitchFamily="34" charset="0"/>
              </a:rPr>
              <a:t>и сл.)</a:t>
            </a:r>
          </a:p>
          <a:p>
            <a:r>
              <a:rPr lang="ru-RU" sz="2400" dirty="0" smtClean="0">
                <a:solidFill>
                  <a:srgbClr val="5F5F5F"/>
                </a:solidFill>
                <a:latin typeface="Arial" panose="020B0604020202020204" pitchFamily="34" charset="0"/>
                <a:cs typeface="Arial" panose="020B0604020202020204" pitchFamily="34" charset="0"/>
              </a:rPr>
              <a:t>Деривати</a:t>
            </a:r>
            <a:r>
              <a:rPr lang="mk-MK" sz="2400" dirty="0" smtClean="0">
                <a:solidFill>
                  <a:srgbClr val="5F5F5F"/>
                </a:solidFill>
                <a:latin typeface="Arial" panose="020B0604020202020204" pitchFamily="34" charset="0"/>
                <a:cs typeface="Arial" panose="020B0604020202020204" pitchFamily="34" charset="0"/>
              </a:rPr>
              <a:t>ви</a:t>
            </a:r>
            <a:r>
              <a:rPr lang="ru-RU" sz="2400" dirty="0" smtClean="0">
                <a:solidFill>
                  <a:srgbClr val="5F5F5F"/>
                </a:solidFill>
                <a:latin typeface="Arial" panose="020B0604020202020204" pitchFamily="34" charset="0"/>
                <a:cs typeface="Arial" panose="020B0604020202020204" pitchFamily="34" charset="0"/>
              </a:rPr>
              <a:t> </a:t>
            </a:r>
            <a:r>
              <a:rPr lang="ru-RU" sz="2400" dirty="0">
                <a:solidFill>
                  <a:srgbClr val="5F5F5F"/>
                </a:solidFill>
                <a:latin typeface="Arial" panose="020B0604020202020204" pitchFamily="34" charset="0"/>
                <a:cs typeface="Arial" panose="020B0604020202020204" pitchFamily="34" charset="0"/>
              </a:rPr>
              <a:t>(опции, фјучерси, свопови)</a:t>
            </a:r>
          </a:p>
          <a:p>
            <a:pPr marL="0" indent="0">
              <a:buNone/>
            </a:pPr>
            <a:endParaRPr lang="mk-MK" dirty="0"/>
          </a:p>
        </p:txBody>
      </p:sp>
    </p:spTree>
    <p:extLst>
      <p:ext uri="{BB962C8B-B14F-4D97-AF65-F5344CB8AC3E}">
        <p14:creationId xmlns:p14="http://schemas.microsoft.com/office/powerpoint/2010/main" val="220850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Autofit/>
          </a:bodyPr>
          <a:lstStyle/>
          <a:p>
            <a:r>
              <a:rPr lang="mk-MK" u="sng" dirty="0">
                <a:solidFill>
                  <a:schemeClr val="accent2"/>
                </a:solidFill>
                <a:latin typeface="Arial" panose="020B0604020202020204" pitchFamily="34" charset="0"/>
                <a:ea typeface="Times New Roman" panose="02020603050405020304" pitchFamily="18" charset="0"/>
              </a:rPr>
              <a:t>Хартиите од вредност како преносливи финансиски инструменти</a:t>
            </a:r>
            <a:r>
              <a:rPr lang="mk-MK" dirty="0">
                <a:latin typeface="Times New Roman" panose="02020603050405020304" pitchFamily="18" charset="0"/>
                <a:ea typeface="Times New Roman" panose="02020603050405020304" pitchFamily="18" charset="0"/>
              </a:rPr>
              <a:t/>
            </a:r>
            <a:br>
              <a:rPr lang="mk-MK" dirty="0">
                <a:latin typeface="Times New Roman" panose="02020603050405020304" pitchFamily="18" charset="0"/>
                <a:ea typeface="Times New Roman" panose="02020603050405020304" pitchFamily="18" charset="0"/>
              </a:rPr>
            </a:br>
            <a:endParaRPr lang="mk-MK" dirty="0"/>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p:txBody>
          <a:bodyPr>
            <a:normAutofit fontScale="92500" lnSpcReduction="20000"/>
          </a:bodyPr>
          <a:lstStyle/>
          <a:p>
            <a:r>
              <a:rPr lang="ru-RU" sz="2200" b="1" dirty="0">
                <a:solidFill>
                  <a:srgbClr val="5F5F5F"/>
                </a:solidFill>
                <a:latin typeface="Arial" panose="020B0604020202020204" pitchFamily="34" charset="0"/>
                <a:cs typeface="Arial" panose="020B0604020202020204" pitchFamily="34" charset="0"/>
              </a:rPr>
              <a:t>Примарен пазар - првично издавање на акции, обврзници и други хартии од вредност</a:t>
            </a:r>
            <a:r>
              <a:rPr lang="ru-RU" sz="2200" dirty="0">
                <a:solidFill>
                  <a:srgbClr val="5F5F5F"/>
                </a:solidFill>
                <a:latin typeface="Arial" panose="020B0604020202020204" pitchFamily="34" charset="0"/>
                <a:cs typeface="Arial" panose="020B0604020202020204" pitchFamily="34" charset="0"/>
              </a:rPr>
              <a:t> </a:t>
            </a:r>
          </a:p>
          <a:p>
            <a:pPr lvl="1"/>
            <a:r>
              <a:rPr lang="ru-RU" sz="2200" dirty="0">
                <a:solidFill>
                  <a:srgbClr val="5F5F5F"/>
                </a:solidFill>
                <a:latin typeface="Arial" panose="020B0604020202020204" pitchFamily="34" charset="0"/>
                <a:cs typeface="Arial" panose="020B0604020202020204" pitchFamily="34" charset="0"/>
              </a:rPr>
              <a:t>и</a:t>
            </a:r>
            <a:r>
              <a:rPr lang="ru-RU" sz="2200" dirty="0" smtClean="0">
                <a:solidFill>
                  <a:srgbClr val="5F5F5F"/>
                </a:solidFill>
                <a:latin typeface="Arial" panose="020B0604020202020204" pitchFamily="34" charset="0"/>
                <a:cs typeface="Arial" panose="020B0604020202020204" pitchFamily="34" charset="0"/>
              </a:rPr>
              <a:t>здавачите </a:t>
            </a:r>
            <a:r>
              <a:rPr lang="ru-RU" sz="2200" dirty="0">
                <a:solidFill>
                  <a:srgbClr val="5F5F5F"/>
                </a:solidFill>
                <a:latin typeface="Arial" panose="020B0604020202020204" pitchFamily="34" charset="0"/>
                <a:cs typeface="Arial" panose="020B0604020202020204" pitchFamily="34" charset="0"/>
              </a:rPr>
              <a:t>на хартии од вредност на примарниот пазар прибираат средства за финансирање за нивното работење</a:t>
            </a:r>
          </a:p>
          <a:p>
            <a:pPr lvl="1"/>
            <a:r>
              <a:rPr lang="ru-RU" sz="2200" dirty="0">
                <a:solidFill>
                  <a:srgbClr val="5F5F5F"/>
                </a:solidFill>
                <a:latin typeface="Arial" panose="020B0604020202020204" pitchFamily="34" charset="0"/>
                <a:cs typeface="Arial" panose="020B0604020202020204" pitchFamily="34" charset="0"/>
              </a:rPr>
              <a:t>инвеститорите купуваат хартии од вредност директно од друштвото кое ги </a:t>
            </a:r>
            <a:r>
              <a:rPr lang="ru-RU" sz="2200" dirty="0" smtClean="0">
                <a:solidFill>
                  <a:srgbClr val="5F5F5F"/>
                </a:solidFill>
                <a:latin typeface="Arial" panose="020B0604020202020204" pitchFamily="34" charset="0"/>
                <a:cs typeface="Arial" panose="020B0604020202020204" pitchFamily="34" charset="0"/>
              </a:rPr>
              <a:t>издава</a:t>
            </a:r>
            <a:endParaRPr lang="ru-RU" sz="2200" dirty="0">
              <a:solidFill>
                <a:srgbClr val="5F5F5F"/>
              </a:solidFill>
              <a:latin typeface="Arial" panose="020B0604020202020204" pitchFamily="34" charset="0"/>
              <a:cs typeface="Arial" panose="020B0604020202020204" pitchFamily="34" charset="0"/>
            </a:endParaRPr>
          </a:p>
          <a:p>
            <a:r>
              <a:rPr lang="ru-RU" sz="2200" b="1" dirty="0">
                <a:solidFill>
                  <a:srgbClr val="5F5F5F"/>
                </a:solidFill>
                <a:latin typeface="Arial" panose="020B0604020202020204" pitchFamily="34" charset="0"/>
                <a:cs typeface="Arial" panose="020B0604020202020204" pitchFamily="34" charset="0"/>
              </a:rPr>
              <a:t>Секундарен пазар - тргување со овие инструменти </a:t>
            </a:r>
          </a:p>
          <a:p>
            <a:pPr lvl="1"/>
            <a:r>
              <a:rPr lang="ru-RU" sz="2200" dirty="0">
                <a:solidFill>
                  <a:srgbClr val="5F5F5F"/>
                </a:solidFill>
                <a:latin typeface="Arial" panose="020B0604020202020204" pitchFamily="34" charset="0"/>
                <a:cs typeface="Arial" panose="020B0604020202020204" pitchFamily="34" charset="0"/>
              </a:rPr>
              <a:t>в</a:t>
            </a:r>
            <a:r>
              <a:rPr lang="ru-RU" sz="2200" dirty="0" smtClean="0">
                <a:solidFill>
                  <a:srgbClr val="5F5F5F"/>
                </a:solidFill>
                <a:latin typeface="Arial" panose="020B0604020202020204" pitchFamily="34" charset="0"/>
                <a:cs typeface="Arial" panose="020B0604020202020204" pitchFamily="34" charset="0"/>
              </a:rPr>
              <a:t>еќе </a:t>
            </a:r>
            <a:r>
              <a:rPr lang="ru-RU" sz="2200" dirty="0">
                <a:solidFill>
                  <a:srgbClr val="5F5F5F"/>
                </a:solidFill>
                <a:latin typeface="Arial" panose="020B0604020202020204" pitchFamily="34" charset="0"/>
                <a:cs typeface="Arial" panose="020B0604020202020204" pitchFamily="34" charset="0"/>
              </a:rPr>
              <a:t>издадените хартии од вредност се тргуваат на секундарниот </a:t>
            </a:r>
            <a:r>
              <a:rPr lang="ru-RU" sz="2200" dirty="0" smtClean="0">
                <a:solidFill>
                  <a:srgbClr val="5F5F5F"/>
                </a:solidFill>
                <a:latin typeface="Arial" panose="020B0604020202020204" pitchFamily="34" charset="0"/>
                <a:cs typeface="Arial" panose="020B0604020202020204" pitchFamily="34" charset="0"/>
              </a:rPr>
              <a:t>пазар</a:t>
            </a:r>
          </a:p>
          <a:p>
            <a:pPr lvl="1"/>
            <a:r>
              <a:rPr lang="ru-RU" sz="2200" dirty="0">
                <a:solidFill>
                  <a:srgbClr val="5F5F5F"/>
                </a:solidFill>
                <a:latin typeface="Arial" panose="020B0604020202020204" pitchFamily="34" charset="0"/>
                <a:cs typeface="Arial" panose="020B0604020202020204" pitchFamily="34" charset="0"/>
              </a:rPr>
              <a:t>н</a:t>
            </a:r>
            <a:r>
              <a:rPr lang="ru-RU" sz="2200" dirty="0" smtClean="0">
                <a:solidFill>
                  <a:srgbClr val="5F5F5F"/>
                </a:solidFill>
                <a:latin typeface="Arial" panose="020B0604020202020204" pitchFamily="34" charset="0"/>
                <a:cs typeface="Arial" panose="020B0604020202020204" pitchFamily="34" charset="0"/>
              </a:rPr>
              <a:t>а </a:t>
            </a:r>
            <a:r>
              <a:rPr lang="ru-RU" sz="2200" dirty="0">
                <a:solidFill>
                  <a:srgbClr val="5F5F5F"/>
                </a:solidFill>
                <a:latin typeface="Arial" panose="020B0604020202020204" pitchFamily="34" charset="0"/>
                <a:cs typeface="Arial" panose="020B0604020202020204" pitchFamily="34" charset="0"/>
              </a:rPr>
              <a:t>секундарниот пазар издавачите не прибираат </a:t>
            </a:r>
            <a:r>
              <a:rPr lang="ru-RU" sz="2200" dirty="0" smtClean="0">
                <a:solidFill>
                  <a:srgbClr val="5F5F5F"/>
                </a:solidFill>
                <a:latin typeface="Arial" panose="020B0604020202020204" pitchFamily="34" charset="0"/>
                <a:cs typeface="Arial" panose="020B0604020202020204" pitchFamily="34" charset="0"/>
              </a:rPr>
              <a:t>пари туку </a:t>
            </a:r>
            <a:r>
              <a:rPr lang="ru-RU" sz="2200" dirty="0">
                <a:solidFill>
                  <a:srgbClr val="5F5F5F"/>
                </a:solidFill>
                <a:latin typeface="Arial" panose="020B0604020202020204" pitchFamily="34" charset="0"/>
                <a:cs typeface="Arial" panose="020B0604020202020204" pitchFamily="34" charset="0"/>
              </a:rPr>
              <a:t>се случува само преносот на </a:t>
            </a:r>
            <a:r>
              <a:rPr lang="ru-RU" sz="2200" dirty="0" smtClean="0">
                <a:solidFill>
                  <a:srgbClr val="5F5F5F"/>
                </a:solidFill>
                <a:latin typeface="Arial" panose="020B0604020202020204" pitchFamily="34" charset="0"/>
                <a:cs typeface="Arial" panose="020B0604020202020204" pitchFamily="34" charset="0"/>
              </a:rPr>
              <a:t>сопственоста друштвото </a:t>
            </a:r>
            <a:r>
              <a:rPr lang="ru-RU" sz="2200" dirty="0">
                <a:solidFill>
                  <a:srgbClr val="5F5F5F"/>
                </a:solidFill>
                <a:latin typeface="Arial" panose="020B0604020202020204" pitchFamily="34" charset="0"/>
                <a:cs typeface="Arial" panose="020B0604020202020204" pitchFamily="34" charset="0"/>
              </a:rPr>
              <a:t>издавач на хартиите од </a:t>
            </a:r>
            <a:r>
              <a:rPr lang="ru-RU" sz="2200" dirty="0" smtClean="0">
                <a:solidFill>
                  <a:srgbClr val="5F5F5F"/>
                </a:solidFill>
                <a:latin typeface="Arial" panose="020B0604020202020204" pitchFamily="34" charset="0"/>
                <a:cs typeface="Arial" panose="020B0604020202020204" pitchFamily="34" charset="0"/>
              </a:rPr>
              <a:t>вредност</a:t>
            </a:r>
            <a:endParaRPr lang="ru-RU" sz="2200" dirty="0">
              <a:solidFill>
                <a:srgbClr val="5F5F5F"/>
              </a:solidFill>
              <a:latin typeface="Arial" panose="020B0604020202020204" pitchFamily="34" charset="0"/>
              <a:cs typeface="Arial" panose="020B0604020202020204" pitchFamily="34" charset="0"/>
            </a:endParaRPr>
          </a:p>
          <a:p>
            <a:endParaRPr lang="mk-MK" dirty="0">
              <a:solidFill>
                <a:srgbClr val="5F5F5F"/>
              </a:solidFill>
            </a:endParaRPr>
          </a:p>
        </p:txBody>
      </p:sp>
    </p:spTree>
    <p:extLst>
      <p:ext uri="{BB962C8B-B14F-4D97-AF65-F5344CB8AC3E}">
        <p14:creationId xmlns:p14="http://schemas.microsoft.com/office/powerpoint/2010/main" val="353279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rmAutofit/>
          </a:bodyPr>
          <a:lstStyle/>
          <a:p>
            <a:r>
              <a:rPr lang="mk-MK" u="sng" dirty="0">
                <a:solidFill>
                  <a:schemeClr val="accent2"/>
                </a:solidFill>
                <a:latin typeface="Arial" panose="020B0604020202020204" pitchFamily="34" charset="0"/>
                <a:ea typeface="Calibri" panose="020F0502020204030204" pitchFamily="34" charset="0"/>
              </a:rPr>
              <a:t>Главни играчи на пазарот на хартии од вредност се:</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2018271"/>
            <a:ext cx="8596668" cy="4023092"/>
          </a:xfrm>
        </p:spPr>
        <p:txBody>
          <a:bodyPr>
            <a:normAutofit fontScale="40000" lnSpcReduction="20000"/>
          </a:bodyPr>
          <a:lstStyle/>
          <a:p>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и</a:t>
            </a:r>
            <a:r>
              <a:rPr lang="mk-MK" sz="4200" dirty="0" smtClean="0">
                <a:solidFill>
                  <a:srgbClr val="5F5F5F"/>
                </a:solidFill>
                <a:latin typeface="Arial" panose="020B0604020202020204" pitchFamily="34" charset="0"/>
                <a:ea typeface="Calibri" panose="020F0502020204030204" pitchFamily="34" charset="0"/>
                <a:cs typeface="Arial" panose="020B0604020202020204" pitchFamily="34" charset="0"/>
              </a:rPr>
              <a:t>здавачи</a:t>
            </a:r>
            <a:endParaRPr lang="en-US" sz="4200" dirty="0">
              <a:solidFill>
                <a:srgbClr val="5F5F5F"/>
              </a:solidFill>
              <a:latin typeface="Arial" panose="020B0604020202020204" pitchFamily="34" charset="0"/>
              <a:ea typeface="Calibri" panose="020F0502020204030204" pitchFamily="34" charset="0"/>
              <a:cs typeface="Arial" panose="020B0604020202020204" pitchFamily="34" charset="0"/>
            </a:endParaRPr>
          </a:p>
          <a:p>
            <a:pPr lvl="1"/>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влади, владини агенции, наднационални организации, банки и компании. </a:t>
            </a:r>
            <a:r>
              <a:rPr lang="mk-MK" sz="4200" dirty="0" smtClean="0">
                <a:solidFill>
                  <a:srgbClr val="5F5F5F"/>
                </a:solidFill>
                <a:latin typeface="Arial" panose="020B0604020202020204" pitchFamily="34" charset="0"/>
                <a:ea typeface="Calibri" panose="020F0502020204030204" pitchFamily="34" charset="0"/>
                <a:cs typeface="Arial" panose="020B0604020202020204" pitchFamily="34" charset="0"/>
              </a:rPr>
              <a:t>банките </a:t>
            </a:r>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и компаниите можат да издаваат сопственички и должнички инструменти (акции и обврзници), додека владите, агенциите и организациите можат да издаваат само должнички хартии од вредност (обврзници</a:t>
            </a:r>
            <a:r>
              <a:rPr lang="mk-MK" sz="4200" dirty="0" smtClean="0">
                <a:solidFill>
                  <a:srgbClr val="5F5F5F"/>
                </a:solidFill>
                <a:latin typeface="Arial" panose="020B0604020202020204" pitchFamily="34" charset="0"/>
                <a:ea typeface="Calibri" panose="020F0502020204030204" pitchFamily="34" charset="0"/>
                <a:cs typeface="Arial" panose="020B0604020202020204" pitchFamily="34" charset="0"/>
              </a:rPr>
              <a:t>)</a:t>
            </a:r>
            <a:endParaRPr lang="en-US" sz="42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инвеститори </a:t>
            </a:r>
            <a:endParaRPr lang="en-US" sz="4200" dirty="0">
              <a:solidFill>
                <a:srgbClr val="5F5F5F"/>
              </a:solidFill>
              <a:latin typeface="Arial" panose="020B0604020202020204" pitchFamily="34" charset="0"/>
              <a:ea typeface="Calibri" panose="020F0502020204030204" pitchFamily="34" charset="0"/>
              <a:cs typeface="Arial" panose="020B0604020202020204" pitchFamily="34" charset="0"/>
            </a:endParaRPr>
          </a:p>
          <a:p>
            <a:pPr lvl="1"/>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друштвата за управување со </a:t>
            </a:r>
            <a:r>
              <a:rPr lang="mk-MK" sz="4200" dirty="0" smtClean="0">
                <a:solidFill>
                  <a:srgbClr val="5F5F5F"/>
                </a:solidFill>
                <a:latin typeface="Arial" panose="020B0604020202020204" pitchFamily="34" charset="0"/>
                <a:ea typeface="Calibri" panose="020F0502020204030204" pitchFamily="34" charset="0"/>
                <a:cs typeface="Arial" panose="020B0604020202020204" pitchFamily="34" charset="0"/>
              </a:rPr>
              <a:t>инвестициските фондови, </a:t>
            </a:r>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пензиските фондови, осигурителните компании, банките, компаниите и поединците како </a:t>
            </a:r>
            <a:r>
              <a:rPr lang="mk-MK" sz="4200" dirty="0" smtClean="0">
                <a:solidFill>
                  <a:srgbClr val="5F5F5F"/>
                </a:solidFill>
                <a:latin typeface="Arial" panose="020B0604020202020204" pitchFamily="34" charset="0"/>
                <a:ea typeface="Calibri" panose="020F0502020204030204" pitchFamily="34" charset="0"/>
                <a:cs typeface="Arial" panose="020B0604020202020204" pitchFamily="34" charset="0"/>
              </a:rPr>
              <a:t>приватните </a:t>
            </a:r>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инвеститори</a:t>
            </a:r>
            <a:endParaRPr lang="en-US" sz="42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mk-MK" sz="4200" dirty="0">
                <a:solidFill>
                  <a:srgbClr val="5F5F5F"/>
                </a:solidFill>
                <a:latin typeface="Arial" panose="020B0604020202020204" pitchFamily="34" charset="0"/>
                <a:ea typeface="Calibri" panose="020F0502020204030204" pitchFamily="34" charset="0"/>
                <a:cs typeface="Arial" panose="020B0604020202020204" pitchFamily="34" charset="0"/>
              </a:rPr>
              <a:t>посредници</a:t>
            </a:r>
            <a:endParaRPr lang="en-US" sz="4200" dirty="0">
              <a:solidFill>
                <a:srgbClr val="5F5F5F"/>
              </a:solidFill>
              <a:latin typeface="Arial" panose="020B0604020202020204" pitchFamily="34" charset="0"/>
              <a:ea typeface="Calibri" panose="020F0502020204030204" pitchFamily="34" charset="0"/>
              <a:cs typeface="Arial" panose="020B0604020202020204" pitchFamily="34" charset="0"/>
            </a:endParaRPr>
          </a:p>
          <a:p>
            <a:pPr lvl="1"/>
            <a:r>
              <a:rPr lang="mk-MK" sz="4200" dirty="0">
                <a:solidFill>
                  <a:srgbClr val="5F5F5F"/>
                </a:solidFill>
                <a:latin typeface="Arial" panose="020B0604020202020204" pitchFamily="34" charset="0"/>
                <a:ea typeface="Times New Roman" panose="02020603050405020304" pitchFamily="18" charset="0"/>
                <a:cs typeface="Arial" panose="020B0604020202020204" pitchFamily="34" charset="0"/>
              </a:rPr>
              <a:t>оние што помагаат во издавањето хартии од вредност (инвестициски банки), оние кои помагаат во тргувањето (брокери, дилери и маркет </a:t>
            </a:r>
            <a:r>
              <a:rPr lang="mk-MK" sz="4200" dirty="0" smtClean="0">
                <a:solidFill>
                  <a:srgbClr val="5F5F5F"/>
                </a:solidFill>
                <a:latin typeface="Arial" panose="020B0604020202020204" pitchFamily="34" charset="0"/>
                <a:ea typeface="Times New Roman" panose="02020603050405020304" pitchFamily="18" charset="0"/>
                <a:cs typeface="Arial" panose="020B0604020202020204" pitchFamily="34" charset="0"/>
              </a:rPr>
              <a:t>мејкери), </a:t>
            </a:r>
            <a:r>
              <a:rPr lang="mk-MK" sz="4200" dirty="0">
                <a:solidFill>
                  <a:srgbClr val="5F5F5F"/>
                </a:solidFill>
                <a:latin typeface="Arial" panose="020B0604020202020204" pitchFamily="34" charset="0"/>
                <a:ea typeface="Times New Roman" panose="02020603050405020304" pitchFamily="18" charset="0"/>
                <a:cs typeface="Arial" panose="020B0604020202020204" pitchFamily="34" charset="0"/>
              </a:rPr>
              <a:t>како и оние кои помагаат при порамнување (клириншки куќи, централни </a:t>
            </a:r>
            <a:r>
              <a:rPr lang="mk-MK" sz="4200" dirty="0" smtClean="0">
                <a:solidFill>
                  <a:srgbClr val="5F5F5F"/>
                </a:solidFill>
                <a:latin typeface="Arial" panose="020B0604020202020204" pitchFamily="34" charset="0"/>
                <a:ea typeface="Times New Roman" panose="02020603050405020304" pitchFamily="18" charset="0"/>
                <a:cs typeface="Arial" panose="020B0604020202020204" pitchFamily="34" charset="0"/>
              </a:rPr>
              <a:t>депозитари)</a:t>
            </a:r>
            <a:endParaRPr lang="mk-MK" sz="4200" dirty="0">
              <a:solidFill>
                <a:srgbClr val="5F5F5F"/>
              </a:solidFill>
              <a:latin typeface="Arial" panose="020B0604020202020204" pitchFamily="34" charset="0"/>
              <a:ea typeface="Times New Roman" panose="02020603050405020304" pitchFamily="18" charset="0"/>
              <a:cs typeface="Arial" panose="020B0604020202020204" pitchFamily="34" charset="0"/>
            </a:endParaRPr>
          </a:p>
          <a:p>
            <a:endParaRPr lang="mk-MK" dirty="0">
              <a:solidFill>
                <a:srgbClr val="5F5F5F"/>
              </a:solidFill>
            </a:endParaRPr>
          </a:p>
        </p:txBody>
      </p:sp>
    </p:spTree>
    <p:extLst>
      <p:ext uri="{BB962C8B-B14F-4D97-AF65-F5344CB8AC3E}">
        <p14:creationId xmlns:p14="http://schemas.microsoft.com/office/powerpoint/2010/main" val="259441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noAutofit/>
          </a:bodyPr>
          <a:lstStyle/>
          <a:p>
            <a:r>
              <a:rPr lang="mk-MK" u="sng" dirty="0">
                <a:solidFill>
                  <a:schemeClr val="accent2"/>
                </a:solidFill>
                <a:latin typeface="Arial" panose="020B0604020202020204" pitchFamily="34" charset="0"/>
                <a:ea typeface="Times New Roman" panose="02020603050405020304" pitchFamily="18" charset="0"/>
                <a:cs typeface="Arial" panose="020B0604020202020204" pitchFamily="34" charset="0"/>
              </a:rPr>
              <a:t>Извори на финансии</a:t>
            </a:r>
            <a:r>
              <a:rPr lang="mk-MK" dirty="0">
                <a:latin typeface="Arial" panose="020B0604020202020204" pitchFamily="34" charset="0"/>
                <a:ea typeface="Times New Roman" panose="02020603050405020304" pitchFamily="18" charset="0"/>
                <a:cs typeface="Arial" panose="020B0604020202020204" pitchFamily="34" charset="0"/>
              </a:rPr>
              <a:t/>
            </a:r>
            <a:br>
              <a:rPr lang="mk-MK" dirty="0">
                <a:latin typeface="Arial" panose="020B0604020202020204" pitchFamily="34" charset="0"/>
                <a:ea typeface="Times New Roman" panose="02020603050405020304" pitchFamily="18" charset="0"/>
                <a:cs typeface="Arial" panose="020B0604020202020204" pitchFamily="34" charset="0"/>
              </a:rPr>
            </a:br>
            <a:endParaRPr lang="mk-MK"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501254"/>
            <a:ext cx="8596668" cy="4949541"/>
          </a:xfrm>
        </p:spPr>
        <p:txBody>
          <a:bodyPr/>
          <a:lstStyle/>
          <a:p>
            <a:r>
              <a:rPr lang="mk-MK" sz="2400" dirty="0">
                <a:solidFill>
                  <a:srgbClr val="5F5F5F"/>
                </a:solidFill>
                <a:latin typeface="Arial" panose="020B0604020202020204" pitchFamily="34" charset="0"/>
                <a:ea typeface="Calibri" panose="020F0502020204030204" pitchFamily="34" charset="0"/>
                <a:cs typeface="Arial" panose="020B0604020202020204" pitchFamily="34" charset="0"/>
              </a:rPr>
              <a:t>Проектите</a:t>
            </a:r>
            <a:r>
              <a:rPr lang="en-US" sz="2400" dirty="0">
                <a:solidFill>
                  <a:srgbClr val="5F5F5F"/>
                </a:solidFill>
                <a:latin typeface="Arial" panose="020B0604020202020204" pitchFamily="34" charset="0"/>
                <a:ea typeface="Calibri" panose="020F0502020204030204" pitchFamily="34" charset="0"/>
                <a:cs typeface="Arial" panose="020B0604020202020204" pitchFamily="34" charset="0"/>
              </a:rPr>
              <a:t> </a:t>
            </a:r>
            <a:r>
              <a:rPr lang="mk-MK" sz="2400" dirty="0">
                <a:solidFill>
                  <a:srgbClr val="5F5F5F"/>
                </a:solidFill>
                <a:latin typeface="Arial" panose="020B0604020202020204" pitchFamily="34" charset="0"/>
                <a:ea typeface="Calibri" panose="020F0502020204030204" pitchFamily="34" charset="0"/>
                <a:cs typeface="Arial" panose="020B0604020202020204" pitchFamily="34" charset="0"/>
              </a:rPr>
              <a:t>може да се финансираат од сопствени извори на средства, преку задолжување во банка или на пазарот на капитал со издавање на хартии од </a:t>
            </a:r>
            <a:r>
              <a:rPr lang="mk-MK" sz="2400" dirty="0" smtClean="0">
                <a:solidFill>
                  <a:srgbClr val="5F5F5F"/>
                </a:solidFill>
                <a:latin typeface="Arial" panose="020B0604020202020204" pitchFamily="34" charset="0"/>
                <a:ea typeface="Calibri" panose="020F0502020204030204" pitchFamily="34" charset="0"/>
                <a:cs typeface="Arial" panose="020B0604020202020204" pitchFamily="34" charset="0"/>
              </a:rPr>
              <a:t>вредност </a:t>
            </a:r>
            <a:endParaRPr lang="mk-MK" sz="24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mk-MK" sz="2400" dirty="0">
                <a:solidFill>
                  <a:srgbClr val="5F5F5F"/>
                </a:solidFill>
                <a:latin typeface="Arial" panose="020B0604020202020204" pitchFamily="34" charset="0"/>
                <a:ea typeface="Calibri" panose="020F0502020204030204" pitchFamily="34" charset="0"/>
                <a:cs typeface="Arial" panose="020B0604020202020204" pitchFamily="34" charset="0"/>
              </a:rPr>
              <a:t>Владите не можат да издаваат акции па затоа обично се позајмува со издавање на </a:t>
            </a:r>
            <a:r>
              <a:rPr lang="mk-MK" sz="2400" dirty="0" smtClean="0">
                <a:solidFill>
                  <a:srgbClr val="5F5F5F"/>
                </a:solidFill>
                <a:latin typeface="Arial" panose="020B0604020202020204" pitchFamily="34" charset="0"/>
                <a:ea typeface="Calibri" panose="020F0502020204030204" pitchFamily="34" charset="0"/>
                <a:cs typeface="Arial" panose="020B0604020202020204" pitchFamily="34" charset="0"/>
              </a:rPr>
              <a:t>обврзници </a:t>
            </a:r>
            <a:endParaRPr lang="mk-MK" sz="2400" dirty="0">
              <a:solidFill>
                <a:srgbClr val="5F5F5F"/>
              </a:solidFill>
              <a:latin typeface="Arial" panose="020B0604020202020204" pitchFamily="34" charset="0"/>
              <a:ea typeface="Calibri" panose="020F0502020204030204" pitchFamily="34" charset="0"/>
              <a:cs typeface="Arial" panose="020B0604020202020204" pitchFamily="34" charset="0"/>
            </a:endParaRPr>
          </a:p>
          <a:p>
            <a:r>
              <a:rPr lang="ru-RU" sz="2400" dirty="0">
                <a:solidFill>
                  <a:srgbClr val="5F5F5F"/>
                </a:solidFill>
                <a:latin typeface="Arial" panose="020B0604020202020204" pitchFamily="34" charset="0"/>
                <a:cs typeface="Arial" panose="020B0604020202020204" pitchFamily="34" charset="0"/>
              </a:rPr>
              <a:t>Компаниите добиваат дополнителни средства на два начини:</a:t>
            </a:r>
          </a:p>
          <a:p>
            <a:pPr>
              <a:buFont typeface="Arial" panose="020B0604020202020204" pitchFamily="34" charset="0"/>
              <a:buChar char="•"/>
            </a:pPr>
            <a:r>
              <a:rPr lang="ru-RU" sz="2400" dirty="0">
                <a:solidFill>
                  <a:srgbClr val="5F5F5F"/>
                </a:solidFill>
                <a:latin typeface="Arial" panose="020B0604020202020204" pitchFamily="34" charset="0"/>
                <a:cs typeface="Arial" panose="020B0604020202020204" pitchFamily="34" charset="0"/>
              </a:rPr>
              <a:t>со издавање акции или</a:t>
            </a:r>
          </a:p>
          <a:p>
            <a:pPr>
              <a:buFont typeface="Arial" panose="020B0604020202020204" pitchFamily="34" charset="0"/>
              <a:buChar char="•"/>
            </a:pPr>
            <a:r>
              <a:rPr lang="ru-RU" sz="2400" dirty="0">
                <a:solidFill>
                  <a:srgbClr val="5F5F5F"/>
                </a:solidFill>
                <a:latin typeface="Arial" panose="020B0604020202020204" pitchFamily="34" charset="0"/>
                <a:cs typeface="Arial" panose="020B0604020202020204" pitchFamily="34" charset="0"/>
              </a:rPr>
              <a:t>со </a:t>
            </a:r>
            <a:r>
              <a:rPr lang="ru-RU" sz="2400" dirty="0" smtClean="0">
                <a:solidFill>
                  <a:srgbClr val="5F5F5F"/>
                </a:solidFill>
                <a:latin typeface="Arial" panose="020B0604020202020204" pitchFamily="34" charset="0"/>
                <a:cs typeface="Arial" panose="020B0604020202020204" pitchFamily="34" charset="0"/>
              </a:rPr>
              <a:t>задолжување</a:t>
            </a:r>
            <a:endParaRPr lang="ru-RU" sz="2400" dirty="0">
              <a:solidFill>
                <a:srgbClr val="5F5F5F"/>
              </a:solidFill>
              <a:latin typeface="Arial" panose="020B0604020202020204" pitchFamily="34" charset="0"/>
              <a:cs typeface="Arial" panose="020B0604020202020204" pitchFamily="34" charset="0"/>
            </a:endParaRPr>
          </a:p>
          <a:p>
            <a:endParaRPr lang="mk-MK" dirty="0"/>
          </a:p>
        </p:txBody>
      </p:sp>
    </p:spTree>
    <p:extLst>
      <p:ext uri="{BB962C8B-B14F-4D97-AF65-F5344CB8AC3E}">
        <p14:creationId xmlns:p14="http://schemas.microsoft.com/office/powerpoint/2010/main" val="346020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p:txBody>
          <a:bodyPr/>
          <a:lstStyle/>
          <a:p>
            <a:r>
              <a:rPr lang="mk-MK" u="sng" dirty="0">
                <a:solidFill>
                  <a:schemeClr val="accent2"/>
                </a:solidFill>
                <a:latin typeface="Arial" panose="020B0604020202020204" pitchFamily="34" charset="0"/>
                <a:ea typeface="Times New Roman" panose="02020603050405020304" pitchFamily="18" charset="0"/>
              </a:rPr>
              <a:t>Акции</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677334" y="1556951"/>
            <a:ext cx="8596668" cy="4484412"/>
          </a:xfrm>
        </p:spPr>
        <p:txBody>
          <a:bodyPr>
            <a:normAutofit/>
          </a:bodyPr>
          <a:lstStyle/>
          <a:p>
            <a:r>
              <a:rPr lang="mk-MK" sz="2400" dirty="0">
                <a:solidFill>
                  <a:srgbClr val="5F5F5F"/>
                </a:solidFill>
                <a:latin typeface="Arial" panose="020B0604020202020204" pitchFamily="34" charset="0"/>
                <a:ea typeface="Calibri" panose="020F0502020204030204" pitchFamily="34" charset="0"/>
              </a:rPr>
              <a:t>Акцијата (англиски: share, stock) е сопственичка хартија од вредност, која претставува неделив и идеален дел од основната главнина на акционерското друштво или командитно друштво со </a:t>
            </a:r>
            <a:r>
              <a:rPr lang="mk-MK" sz="2400" dirty="0" smtClean="0">
                <a:solidFill>
                  <a:srgbClr val="5F5F5F"/>
                </a:solidFill>
                <a:latin typeface="Arial" panose="020B0604020202020204" pitchFamily="34" charset="0"/>
                <a:ea typeface="Calibri" panose="020F0502020204030204" pitchFamily="34" charset="0"/>
              </a:rPr>
              <a:t>акции </a:t>
            </a:r>
            <a:endParaRPr lang="mk-MK" sz="2400" dirty="0">
              <a:solidFill>
                <a:srgbClr val="5F5F5F"/>
              </a:solidFill>
              <a:latin typeface="Arial" panose="020B0604020202020204" pitchFamily="34" charset="0"/>
              <a:ea typeface="Calibri" panose="020F0502020204030204" pitchFamily="34" charset="0"/>
            </a:endParaRPr>
          </a:p>
          <a:p>
            <a:r>
              <a:rPr lang="mk-MK" sz="2400" dirty="0">
                <a:solidFill>
                  <a:srgbClr val="5F5F5F"/>
                </a:solidFill>
                <a:latin typeface="Arial" panose="020B0604020202020204" pitchFamily="34" charset="0"/>
                <a:ea typeface="Calibri" panose="020F0502020204030204" pitchFamily="34" charset="0"/>
              </a:rPr>
              <a:t>Друштвото што се создава врз основа на издадените акции се нарекува акционерско друштво (компанија</a:t>
            </a:r>
            <a:r>
              <a:rPr lang="mk-MK" sz="2400" dirty="0" smtClean="0">
                <a:solidFill>
                  <a:srgbClr val="5F5F5F"/>
                </a:solidFill>
                <a:latin typeface="Arial" panose="020B0604020202020204" pitchFamily="34" charset="0"/>
                <a:ea typeface="Calibri" panose="020F0502020204030204" pitchFamily="34" charset="0"/>
              </a:rPr>
              <a:t>)</a:t>
            </a:r>
            <a:endParaRPr lang="mk-MK" sz="2400" dirty="0">
              <a:solidFill>
                <a:srgbClr val="5F5F5F"/>
              </a:solidFill>
              <a:latin typeface="Arial" panose="020B0604020202020204" pitchFamily="34" charset="0"/>
              <a:ea typeface="Calibri" panose="020F0502020204030204" pitchFamily="34" charset="0"/>
            </a:endParaRPr>
          </a:p>
          <a:p>
            <a:r>
              <a:rPr lang="mk-MK" sz="2400" dirty="0">
                <a:solidFill>
                  <a:srgbClr val="5F5F5F"/>
                </a:solidFill>
                <a:latin typeface="Arial" panose="020B0604020202020204" pitchFamily="34" charset="0"/>
                <a:ea typeface="Calibri" panose="020F0502020204030204" pitchFamily="34" charset="0"/>
              </a:rPr>
              <a:t>Кога ќе купите акции од некоја компанија, станувате </a:t>
            </a:r>
            <a:r>
              <a:rPr lang="mk-MK" sz="2400" dirty="0" smtClean="0">
                <a:solidFill>
                  <a:srgbClr val="5F5F5F"/>
                </a:solidFill>
                <a:latin typeface="Arial" panose="020B0604020202020204" pitchFamily="34" charset="0"/>
                <a:ea typeface="Calibri" panose="020F0502020204030204" pitchFamily="34" charset="0"/>
              </a:rPr>
              <a:t>акционер </a:t>
            </a:r>
            <a:endParaRPr lang="mk-MK" sz="2400" dirty="0">
              <a:solidFill>
                <a:srgbClr val="5F5F5F"/>
              </a:solidFill>
            </a:endParaRPr>
          </a:p>
        </p:txBody>
      </p:sp>
    </p:spTree>
    <p:extLst>
      <p:ext uri="{BB962C8B-B14F-4D97-AF65-F5344CB8AC3E}">
        <p14:creationId xmlns:p14="http://schemas.microsoft.com/office/powerpoint/2010/main" val="420174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6FEF2-8F65-4028-A163-EB47DDBD036B}"/>
              </a:ext>
            </a:extLst>
          </p:cNvPr>
          <p:cNvSpPr>
            <a:spLocks noGrp="1"/>
          </p:cNvSpPr>
          <p:nvPr>
            <p:ph type="title"/>
          </p:nvPr>
        </p:nvSpPr>
        <p:spPr>
          <a:xfrm>
            <a:off x="568152" y="573206"/>
            <a:ext cx="8596668" cy="1103952"/>
          </a:xfrm>
        </p:spPr>
        <p:txBody>
          <a:bodyPr>
            <a:normAutofit/>
          </a:bodyPr>
          <a:lstStyle/>
          <a:p>
            <a:r>
              <a:rPr lang="mk-MK" u="sng" dirty="0">
                <a:solidFill>
                  <a:schemeClr val="accent2"/>
                </a:solidFill>
                <a:latin typeface="Arial" panose="020B0604020202020204" pitchFamily="34" charset="0"/>
                <a:ea typeface="Times New Roman" panose="02020603050405020304" pitchFamily="18" charset="0"/>
              </a:rPr>
              <a:t>Права на сопствениците на акциите</a:t>
            </a:r>
            <a:endParaRPr lang="mk-MK" u="sng" dirty="0">
              <a:solidFill>
                <a:schemeClr val="accent2"/>
              </a:solidFill>
            </a:endParaRPr>
          </a:p>
        </p:txBody>
      </p:sp>
      <p:sp>
        <p:nvSpPr>
          <p:cNvPr id="3" name="Content Placeholder 2">
            <a:extLst>
              <a:ext uri="{FF2B5EF4-FFF2-40B4-BE49-F238E27FC236}">
                <a16:creationId xmlns:a16="http://schemas.microsoft.com/office/drawing/2014/main" xmlns="" id="{B5D1AA03-A197-45BC-9B37-800041B510B1}"/>
              </a:ext>
            </a:extLst>
          </p:cNvPr>
          <p:cNvSpPr>
            <a:spLocks noGrp="1"/>
          </p:cNvSpPr>
          <p:nvPr>
            <p:ph idx="1"/>
          </p:nvPr>
        </p:nvSpPr>
        <p:spPr>
          <a:xfrm>
            <a:off x="838200" y="1383957"/>
            <a:ext cx="8933597" cy="4457285"/>
          </a:xfrm>
        </p:spPr>
        <p:txBody>
          <a:bodyPr>
            <a:normAutofit fontScale="85000" lnSpcReduction="20000"/>
          </a:bodyPr>
          <a:lstStyle/>
          <a:p>
            <a:pPr algn="just">
              <a:lnSpc>
                <a:spcPct val="150000"/>
              </a:lnSpc>
            </a:pPr>
            <a:r>
              <a:rPr lang="mk-MK" sz="2800" dirty="0">
                <a:solidFill>
                  <a:srgbClr val="5F5F5F"/>
                </a:solidFill>
                <a:latin typeface="Arial" panose="020B0604020202020204" pitchFamily="34" charset="0"/>
                <a:ea typeface="Times New Roman" panose="02020603050405020304" pitchFamily="18" charset="0"/>
                <a:cs typeface="Arial" panose="020B0604020202020204" pitchFamily="34" charset="0"/>
              </a:rPr>
              <a:t>Основни </a:t>
            </a:r>
          </a:p>
          <a:p>
            <a:pPr lvl="1" algn="just">
              <a:lnSpc>
                <a:spcPct val="100000"/>
              </a:lnSpc>
            </a:pPr>
            <a:r>
              <a:rPr lang="ru-RU" sz="2800" dirty="0">
                <a:solidFill>
                  <a:srgbClr val="5F5F5F"/>
                </a:solidFill>
                <a:latin typeface="Arial" panose="020B0604020202020204" pitchFamily="34" charset="0"/>
                <a:cs typeface="Arial" panose="020B0604020202020204" pitchFamily="34" charset="0"/>
              </a:rPr>
              <a:t>право на глас во акционерското </a:t>
            </a:r>
            <a:r>
              <a:rPr lang="ru-RU" sz="2800" dirty="0" smtClean="0">
                <a:solidFill>
                  <a:srgbClr val="5F5F5F"/>
                </a:solidFill>
                <a:latin typeface="Arial" panose="020B0604020202020204" pitchFamily="34" charset="0"/>
                <a:cs typeface="Arial" panose="020B0604020202020204" pitchFamily="34" charset="0"/>
              </a:rPr>
              <a:t>собрание</a:t>
            </a:r>
            <a:endParaRPr lang="ru-RU" sz="2800" dirty="0">
              <a:solidFill>
                <a:srgbClr val="5F5F5F"/>
              </a:solidFill>
              <a:latin typeface="Arial" panose="020B0604020202020204" pitchFamily="34" charset="0"/>
              <a:cs typeface="Arial" panose="020B0604020202020204" pitchFamily="34" charset="0"/>
            </a:endParaRPr>
          </a:p>
          <a:p>
            <a:pPr lvl="1" algn="just">
              <a:lnSpc>
                <a:spcPct val="100000"/>
              </a:lnSpc>
            </a:pPr>
            <a:r>
              <a:rPr lang="ru-RU" sz="2800" dirty="0">
                <a:solidFill>
                  <a:srgbClr val="5F5F5F"/>
                </a:solidFill>
                <a:latin typeface="Arial" panose="020B0604020202020204" pitchFamily="34" charset="0"/>
                <a:cs typeface="Arial" panose="020B0604020202020204" pitchFamily="34" charset="0"/>
              </a:rPr>
              <a:t>право на дивиденда која претставува дел од добивката на друштвото и</a:t>
            </a:r>
          </a:p>
          <a:p>
            <a:pPr lvl="1" algn="just">
              <a:lnSpc>
                <a:spcPct val="100000"/>
              </a:lnSpc>
            </a:pPr>
            <a:r>
              <a:rPr lang="ru-RU" sz="2800" dirty="0">
                <a:solidFill>
                  <a:srgbClr val="5F5F5F"/>
                </a:solidFill>
                <a:latin typeface="Arial" panose="020B0604020202020204" pitchFamily="34" charset="0"/>
                <a:cs typeface="Arial" panose="020B0604020202020204" pitchFamily="34" charset="0"/>
              </a:rPr>
              <a:t>право на дел од стечајната маса, во случај на ликвидација на </a:t>
            </a:r>
            <a:r>
              <a:rPr lang="ru-RU" sz="2800" dirty="0" smtClean="0">
                <a:solidFill>
                  <a:srgbClr val="5F5F5F"/>
                </a:solidFill>
                <a:latin typeface="Arial" panose="020B0604020202020204" pitchFamily="34" charset="0"/>
                <a:cs typeface="Arial" panose="020B0604020202020204" pitchFamily="34" charset="0"/>
              </a:rPr>
              <a:t>друштвото</a:t>
            </a:r>
            <a:endParaRPr lang="ru-RU" sz="2800" dirty="0">
              <a:solidFill>
                <a:srgbClr val="5F5F5F"/>
              </a:solidFill>
              <a:latin typeface="Arial" panose="020B0604020202020204" pitchFamily="34" charset="0"/>
              <a:cs typeface="Arial" panose="020B0604020202020204" pitchFamily="34" charset="0"/>
            </a:endParaRPr>
          </a:p>
          <a:p>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Дополнителни</a:t>
            </a:r>
          </a:p>
          <a:p>
            <a:pPr lvl="1"/>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правото на првенствено купување акции од новите емисии на акционерското </a:t>
            </a:r>
            <a:r>
              <a:rPr lang="mk-MK" sz="2800" dirty="0" smtClean="0">
                <a:solidFill>
                  <a:srgbClr val="5F5F5F"/>
                </a:solidFill>
                <a:latin typeface="Arial" panose="020B0604020202020204" pitchFamily="34" charset="0"/>
                <a:ea typeface="Calibri" panose="020F0502020204030204" pitchFamily="34" charset="0"/>
                <a:cs typeface="Arial" panose="020B0604020202020204" pitchFamily="34" charset="0"/>
              </a:rPr>
              <a:t>друштво </a:t>
            </a:r>
            <a:endParaRPr lang="mk-MK" sz="2800" dirty="0">
              <a:solidFill>
                <a:srgbClr val="5F5F5F"/>
              </a:solidFill>
              <a:latin typeface="Arial" panose="020B0604020202020204" pitchFamily="34" charset="0"/>
              <a:ea typeface="Calibri" panose="020F0502020204030204" pitchFamily="34" charset="0"/>
              <a:cs typeface="Arial" panose="020B0604020202020204" pitchFamily="34" charset="0"/>
            </a:endParaRPr>
          </a:p>
          <a:p>
            <a:pPr lvl="1"/>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можност да </a:t>
            </a:r>
            <a:r>
              <a:rPr lang="mk-MK" sz="2800" dirty="0" smtClean="0">
                <a:solidFill>
                  <a:srgbClr val="5F5F5F"/>
                </a:solidFill>
                <a:latin typeface="Arial" panose="020B0604020202020204" pitchFamily="34" charset="0"/>
                <a:ea typeface="Calibri" panose="020F0502020204030204" pitchFamily="34" charset="0"/>
                <a:cs typeface="Arial" panose="020B0604020202020204" pitchFamily="34" charset="0"/>
              </a:rPr>
              <a:t>добие </a:t>
            </a:r>
            <a:r>
              <a:rPr lang="mk-MK" sz="2800" dirty="0">
                <a:solidFill>
                  <a:srgbClr val="5F5F5F"/>
                </a:solidFill>
                <a:latin typeface="Arial" panose="020B0604020202020204" pitchFamily="34" charset="0"/>
                <a:ea typeface="Calibri" panose="020F0502020204030204" pitchFamily="34" charset="0"/>
                <a:cs typeface="Arial" panose="020B0604020202020204" pitchFamily="34" charset="0"/>
              </a:rPr>
              <a:t>права за купување акции по повластени услови </a:t>
            </a:r>
            <a:endParaRPr lang="mk-MK" sz="2800" dirty="0">
              <a:solidFill>
                <a:srgbClr val="5F5F5F"/>
              </a:solidFill>
              <a:latin typeface="Arial" panose="020B0604020202020204" pitchFamily="34" charset="0"/>
              <a:cs typeface="Arial" panose="020B0604020202020204" pitchFamily="34" charset="0"/>
            </a:endParaRPr>
          </a:p>
          <a:p>
            <a:pPr algn="just">
              <a:lnSpc>
                <a:spcPct val="150000"/>
              </a:lnSpc>
            </a:pPr>
            <a:endParaRPr lang="mk-MK" sz="2800" dirty="0">
              <a:latin typeface="Arial" panose="020B0604020202020204" pitchFamily="34" charset="0"/>
              <a:ea typeface="Times New Roman" panose="02020603050405020304" pitchFamily="18" charset="0"/>
              <a:cs typeface="Arial" panose="020B0604020202020204" pitchFamily="34" charset="0"/>
            </a:endParaRPr>
          </a:p>
          <a:p>
            <a:endParaRPr lang="mk-MK" dirty="0"/>
          </a:p>
        </p:txBody>
      </p:sp>
    </p:spTree>
    <p:extLst>
      <p:ext uri="{BB962C8B-B14F-4D97-AF65-F5344CB8AC3E}">
        <p14:creationId xmlns:p14="http://schemas.microsoft.com/office/powerpoint/2010/main" val="3238846457"/>
      </p:ext>
    </p:extLst>
  </p:cSld>
  <p:clrMapOvr>
    <a:masterClrMapping/>
  </p:clrMapOvr>
</p:sld>
</file>

<file path=ppt/theme/theme1.xml><?xml version="1.0" encoding="utf-8"?>
<a:theme xmlns:a="http://schemas.openxmlformats.org/drawingml/2006/main" name="1_Facet">
  <a:themeElements>
    <a:clrScheme name="Custom 26">
      <a:dk1>
        <a:srgbClr val="311631"/>
      </a:dk1>
      <a:lt1>
        <a:sysClr val="window" lastClr="FFFFFF"/>
      </a:lt1>
      <a:dk2>
        <a:srgbClr val="511550"/>
      </a:dk2>
      <a:lt2>
        <a:srgbClr val="EAE5EB"/>
      </a:lt2>
      <a:accent1>
        <a:srgbClr val="463F90"/>
      </a:accent1>
      <a:accent2>
        <a:srgbClr val="4C4C72"/>
      </a:accent2>
      <a:accent3>
        <a:srgbClr val="7F7F7F"/>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2209</TotalTime>
  <Words>1686</Words>
  <Application>Microsoft Office PowerPoint</Application>
  <PresentationFormat>Widescreen</PresentationFormat>
  <Paragraphs>107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Times New Roman</vt:lpstr>
      <vt:lpstr>Trebuchet MS</vt:lpstr>
      <vt:lpstr>Wingdings 3</vt:lpstr>
      <vt:lpstr>1_Facet</vt:lpstr>
      <vt:lpstr>    ПАЗАР НА ХАРТИИ ОД ВРЕДНОСТ  КОМИСИЈА ЗА ХАРТИИ ОД ВРЕДНОСТ НА РЕПУБЛИКА СЕВЕРНА МАКЕДОНИЈА    Февруари 2019</vt:lpstr>
      <vt:lpstr>Финансискиот пазар  </vt:lpstr>
      <vt:lpstr>Пазарот на капитал </vt:lpstr>
      <vt:lpstr>Видовите на финансиски инструменти</vt:lpstr>
      <vt:lpstr>Хартиите од вредност како преносливи финансиски инструменти </vt:lpstr>
      <vt:lpstr>Главни играчи на пазарот на хартии од вредност се:</vt:lpstr>
      <vt:lpstr>Извори на финансии </vt:lpstr>
      <vt:lpstr>Акции</vt:lpstr>
      <vt:lpstr>Права на сопствениците на акциите</vt:lpstr>
      <vt:lpstr>Дивиденда</vt:lpstr>
      <vt:lpstr>Видови акции</vt:lpstr>
      <vt:lpstr>Обврзници</vt:lpstr>
      <vt:lpstr>Финансиските извештаи </vt:lpstr>
      <vt:lpstr>Видови на финансиски извештаи</vt:lpstr>
      <vt:lpstr>Примарен пазар</vt:lpstr>
      <vt:lpstr>Секундарниот пазар</vt:lpstr>
      <vt:lpstr>Берза</vt:lpstr>
      <vt:lpstr>БИКОВ ПАЗАР или растечки пазар Бик е инвеститор кој очекува цените да растат и по оваа претпоставка купува хатии од вредност со сигурност или со надеж дека истите ќе ги продаде подоцна за профит  Растечки пазар е оној каде цените генерално се очекува да растат  МЕЧКИН ПАЗАР или опаѓачки пазар Мечка е инвеститор кој очекува цените да се намалат и по оваа претпоставка, ги продава хартиите од вредност со надеж дека ќе ги купи назад подоцна по пониска цена  </vt:lpstr>
      <vt:lpstr>Македонската берза (МБ)</vt:lpstr>
      <vt:lpstr>Депозитар за хартии од вредност </vt:lpstr>
      <vt:lpstr>Централниот депозитар за хартии од вредност (ЦДХВ)</vt:lpstr>
      <vt:lpstr>Брокерска куќа</vt:lpstr>
      <vt:lpstr>Инвестициски фонд </vt:lpstr>
      <vt:lpstr>Регулатор на пазарот на хартии од вредност</vt:lpstr>
      <vt:lpstr>Комисија за хартии од вредност на Република Северна Македонија (КХВРСМ)</vt:lpstr>
      <vt:lpstr>Ви благодарам   за вниманието!</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Финансиски пазар </dc:title>
  <dc:creator>ivana boljat</dc:creator>
  <cp:lastModifiedBy>Ivana Boljat</cp:lastModifiedBy>
  <cp:revision>23</cp:revision>
  <cp:lastPrinted>2019-02-22T07:38:19Z</cp:lastPrinted>
  <dcterms:created xsi:type="dcterms:W3CDTF">2019-02-16T09:08:49Z</dcterms:created>
  <dcterms:modified xsi:type="dcterms:W3CDTF">2019-02-22T07:41:54Z</dcterms:modified>
</cp:coreProperties>
</file>