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1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2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3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3.xml" ContentType="application/vnd.openxmlformats-officedocument.themeOverr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drawings/drawing1.xml" ContentType="application/vnd.openxmlformats-officedocument.drawingml.chartshapes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notesSlides/notesSlide4.xml" ContentType="application/vnd.openxmlformats-officedocument.presentationml.notesSl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drawings/drawing2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89" r:id="rId3"/>
    <p:sldId id="274" r:id="rId4"/>
    <p:sldId id="305" r:id="rId5"/>
    <p:sldId id="277" r:id="rId6"/>
    <p:sldId id="298" r:id="rId7"/>
    <p:sldId id="304" r:id="rId8"/>
    <p:sldId id="294" r:id="rId9"/>
    <p:sldId id="292" r:id="rId10"/>
    <p:sldId id="286" r:id="rId11"/>
  </p:sldIdLst>
  <p:sldSz cx="12192000" cy="6858000"/>
  <p:notesSz cx="6858000" cy="93138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CC"/>
    <a:srgbClr val="FF99FF"/>
    <a:srgbClr val="00FF00"/>
    <a:srgbClr val="FF0909"/>
    <a:srgbClr val="411B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47" autoAdjust="0"/>
    <p:restoredTop sz="94660"/>
  </p:normalViewPr>
  <p:slideViewPr>
    <p:cSldViewPr snapToGrid="0">
      <p:cViewPr varScale="1">
        <p:scale>
          <a:sx n="72" d="100"/>
          <a:sy n="72" d="100"/>
        </p:scale>
        <p:origin x="65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\Desktop\Latest%20info\&#1087;&#1086;&#1089;&#1083;&#1077;&#1076;&#1085;&#1080;%20&#1072;&#1078;&#1091;&#1088;&#1080;&#1088;&#1072;&#1085;&#1080;%20&#1089;&#1086;&#1089;&#1090;&#1086;&#1112;&#1073;&#1080;%2003.7.2023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package" Target="../embeddings/Microsoft_Excel_Worksheet6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chartUserShapes" Target="../drawings/drawing1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\Desktop\&#1055;&#1088;&#1077;&#1079;&#1077;&#1085;&#1090;&#1072;&#1094;&#1080;&#1080;%20&#1058;&#1086;&#1085;&#1080;%20&#1052;&#1072;&#1112;&#1072;\7.%20&#1087;&#1086;&#1076;&#1072;&#1090;&#1086;&#1094;&#1080;%2031%2003%202023\31.03.2023%20&#1087;&#1086;&#1076;&#1072;&#1090;&#1086;&#1094;&#1080;%20&#1086;&#1076;%20&#1074;&#1077;&#1073;%20&#1089;&#1090;&#1088;&#1072;&#1085;&#1072;%20&#1085;&#1073;&#1088;&#1084;\Pokazateli_stepen_na_rizicnost_krediten_rizik_2023_3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\Desktop\&#1055;&#1088;&#1077;&#1079;&#1077;&#1085;&#1090;&#1072;&#1094;&#1080;&#1080;%20&#1058;&#1086;&#1085;&#1080;%20&#1052;&#1072;&#1112;&#1072;\7.%20&#1087;&#1086;&#1076;&#1072;&#1090;&#1086;&#1094;&#1080;%2031%2003%202023\31.03.2023%20&#1087;&#1086;&#1076;&#1072;&#1090;&#1086;&#1094;&#1080;%20&#1086;&#1076;%20&#1074;&#1077;&#1073;%20&#1089;&#1090;&#1088;&#1072;&#1085;&#1072;%20&#1085;&#1073;&#1088;&#1084;\Pokazateli_stepen_na_rizicnost_krediten_rizik_2023_3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8.xml"/><Relationship Id="rId1" Type="http://schemas.microsoft.com/office/2011/relationships/chartStyle" Target="style18.xml"/><Relationship Id="rId4" Type="http://schemas.openxmlformats.org/officeDocument/2006/relationships/chartUserShapes" Target="../drawings/drawing2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\Desktop\&#1055;&#1088;&#1077;&#1079;&#1077;&#1085;&#1090;&#1072;&#1094;&#1080;&#1080;%20&#1058;&#1086;&#1085;&#1080;%20&#1052;&#1072;&#1112;&#1072;\7.%20&#1087;&#1086;&#1076;&#1072;&#1090;&#1086;&#1094;&#1080;%2031%2003%202023\31.03.2023%20&#1087;&#1086;&#1076;&#1072;&#1090;&#1086;&#1094;&#1080;%20&#1086;&#1076;%20&#1074;&#1077;&#1073;%20&#1089;&#1090;&#1088;&#1072;&#1085;&#1072;%20&#1085;&#1073;&#1088;&#1084;\Pokazateli_profitabilnost_2004_2023_3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\Desktop\5.&#1087;&#1086;&#1076;&#1072;&#1090;&#1086;&#1094;&#1080;%2030%2009%202022\&#1089;&#1086;&#1087;&#1089;&#1090;&#1074;&#1077;&#1085;&#1080;&#1095;&#1082;&#1072;%20&#1089;&#1090;&#1088;&#1091;&#1082;&#1090;&#1091;&#1088;&#1072;%20&#1087;&#1086;%20&#1076;&#1088;&#1078;&#1072;&#1074;&#1080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\Desktop\&#1055;&#1088;&#1077;&#1079;&#1077;&#1085;&#1090;&#1072;&#1094;&#1080;&#1080;%20&#1058;&#1086;&#1085;&#1080;%20&#1052;&#1072;&#1112;&#1072;\7.%20&#1087;&#1086;&#1076;&#1072;&#1090;&#1086;&#1094;&#1080;%2031%2003%202023\31.03.2023%20&#1087;&#1086;&#1076;&#1072;&#1090;&#1086;&#1094;&#1080;%20&#1086;&#1076;%20&#1074;&#1077;&#1073;%20&#1089;&#1090;&#1088;&#1072;&#1085;&#1072;%20&#1085;&#1073;&#1088;&#1084;\Pokazateli_profitabilnost_2004_2023_3.xlsx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\Desktop\&#1055;&#1088;&#1077;&#1079;&#1077;&#1085;&#1090;&#1072;&#1094;&#1080;&#1080;%20&#1058;&#1086;&#1085;&#1080;%20&#1052;&#1072;&#1112;&#1072;\7.%20&#1087;&#1086;&#1076;&#1072;&#1090;&#1086;&#1094;&#1080;%2031%2003%202023\31.03.2023%20&#1087;&#1086;&#1076;&#1072;&#1090;&#1086;&#1094;&#1080;%20&#1086;&#1076;%20&#1074;&#1077;&#1073;%20&#1089;&#1090;&#1088;&#1072;&#1085;&#1072;%20&#1085;&#1073;&#1088;&#1084;\Pokazateli_profitabilnost_2004_2023_3.xlsx" TargetMode="External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\Desktop\&#1055;&#1088;&#1077;&#1079;&#1077;&#1085;&#1090;&#1072;&#1094;&#1080;&#1080;%20&#1058;&#1086;&#1085;&#1080;%20&#1052;&#1072;&#1112;&#1072;\7.%20&#1087;&#1086;&#1076;&#1072;&#1090;&#1086;&#1094;&#1080;%2031%2003%202023\31.03.2023%20&#1087;&#1086;&#1076;&#1072;&#1090;&#1086;&#1094;&#1080;%20&#1086;&#1076;%20&#1074;&#1077;&#1073;%20&#1089;&#1090;&#1088;&#1072;&#1085;&#1072;%20&#1085;&#1073;&#1088;&#1084;\Pokazateli_profitabilnost_2004_2023_3.xlsx" TargetMode="External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\Desktop\&#1055;&#1088;&#1077;&#1079;&#1077;&#1085;&#1090;&#1072;&#1094;&#1080;&#1080;%20&#1058;&#1086;&#1085;&#1080;%20&#1052;&#1072;&#1112;&#1072;\6.&#1087;&#1086;&#1076;&#1072;&#1090;&#1086;&#1094;&#1080;%2031%2012%202022\Osnovni_pokazateli_rabotenje_2004_2022_12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1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\Desktop\&#1055;&#1088;&#1077;&#1079;&#1077;&#1085;&#1090;&#1072;&#1094;&#1080;&#1080;%20&#1058;&#1086;&#1085;&#1080;%20&#1052;&#1072;&#1112;&#1072;\7.%20&#1087;&#1086;&#1076;&#1072;&#1090;&#1086;&#1094;&#1080;%2031%2003%202023\31.03.2023%20&#1087;&#1086;&#1076;&#1072;&#1090;&#1086;&#1094;&#1080;%20&#1086;&#1076;%20&#1074;&#1077;&#1073;%20&#1089;&#1090;&#1088;&#1072;&#1085;&#1072;%20&#1085;&#1073;&#1088;&#1084;\Osnovni_pokazateli_rabotenje_2004_2023_3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r">
              <a:defRPr sz="1100" b="1" i="0" u="none" strike="noStrike" kern="1200" cap="none" spc="0" normalizeH="0" baseline="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pPr>
            <a:r>
              <a:rPr lang="ru-RU" sz="1100" dirty="0">
                <a:solidFill>
                  <a:srgbClr val="002060"/>
                </a:solidFill>
              </a:rPr>
              <a:t>остварено ниво на </a:t>
            </a:r>
            <a:r>
              <a:rPr lang="ru-RU" sz="1100" dirty="0">
                <a:solidFill>
                  <a:srgbClr val="FF99CC"/>
                </a:solidFill>
              </a:rPr>
              <a:t>инфлација </a:t>
            </a:r>
          </a:p>
          <a:p>
            <a:pPr algn="r">
              <a:defRPr sz="1100">
                <a:solidFill>
                  <a:srgbClr val="002060"/>
                </a:solidFill>
              </a:defRPr>
            </a:pPr>
            <a:r>
              <a:rPr lang="ru-RU" sz="1100" dirty="0">
                <a:solidFill>
                  <a:srgbClr val="002060"/>
                </a:solidFill>
              </a:rPr>
              <a:t>просек,на кумулативна основа (CPI) РС </a:t>
            </a:r>
          </a:p>
          <a:p>
            <a:pPr algn="r">
              <a:defRPr sz="1100">
                <a:solidFill>
                  <a:srgbClr val="002060"/>
                </a:solidFill>
              </a:defRPr>
            </a:pPr>
            <a:r>
              <a:rPr lang="ru-RU" sz="1100" dirty="0">
                <a:solidFill>
                  <a:srgbClr val="002060"/>
                </a:solidFill>
              </a:rPr>
              <a:t>Македонија</a:t>
            </a:r>
          </a:p>
        </c:rich>
      </c:tx>
      <c:layout>
        <c:manualLayout>
          <c:xMode val="edge"/>
          <c:yMode val="edge"/>
          <c:x val="0.73068000518895027"/>
          <c:y val="7.44202567341091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r">
            <a:defRPr sz="1100" b="1" i="0" u="none" strike="noStrike" kern="1200" cap="none" spc="0" normalizeH="0" baseline="0">
              <a:solidFill>
                <a:srgbClr val="002060"/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инфлација!$B$39</c:f>
              <c:strCache>
                <c:ptCount val="1"/>
                <c:pt idx="0">
                  <c:v>остварено ниво на Инфлација просек, на кумулативна основа (CPI) Македонија</c:v>
                </c:pt>
              </c:strCache>
            </c:strRef>
          </c:tx>
          <c:spPr>
            <a:ln w="22225" cap="rnd">
              <a:solidFill>
                <a:srgbClr val="FF99FF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инфлација!$C$38:$H$38</c:f>
              <c:strCache>
                <c:ptCount val="6"/>
                <c:pt idx="0">
                  <c:v>12/2022</c:v>
                </c:pt>
                <c:pt idx="1">
                  <c:v>01/2023</c:v>
                </c:pt>
                <c:pt idx="2">
                  <c:v>02/2023</c:v>
                </c:pt>
                <c:pt idx="3">
                  <c:v>3/2023</c:v>
                </c:pt>
                <c:pt idx="4">
                  <c:v>4/2023</c:v>
                </c:pt>
                <c:pt idx="5">
                  <c:v>5/2023</c:v>
                </c:pt>
              </c:strCache>
            </c:strRef>
          </c:cat>
          <c:val>
            <c:numRef>
              <c:f>инфлација!$C$39:$H$39</c:f>
              <c:numCache>
                <c:formatCode>0.0%</c:formatCode>
                <c:ptCount val="6"/>
                <c:pt idx="0">
                  <c:v>0.14199999999999999</c:v>
                </c:pt>
                <c:pt idx="1">
                  <c:v>0.17100000000000001</c:v>
                </c:pt>
                <c:pt idx="2">
                  <c:v>0.16900000000000001</c:v>
                </c:pt>
                <c:pt idx="3">
                  <c:v>0.161</c:v>
                </c:pt>
                <c:pt idx="4">
                  <c:v>0.13</c:v>
                </c:pt>
                <c:pt idx="5">
                  <c:v>0.113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013-4A86-BB9F-5CE23207E28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934714847"/>
        <c:axId val="1934717247"/>
      </c:lineChart>
      <c:catAx>
        <c:axId val="19347148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34717247"/>
        <c:crosses val="autoZero"/>
        <c:auto val="1"/>
        <c:lblAlgn val="ctr"/>
        <c:lblOffset val="100"/>
        <c:noMultiLvlLbl val="0"/>
      </c:catAx>
      <c:valAx>
        <c:axId val="1934717247"/>
        <c:scaling>
          <c:orientation val="minMax"/>
          <c:min val="0.11000000000000001"/>
        </c:scaling>
        <c:delete val="1"/>
        <c:axPos val="l"/>
        <c:numFmt formatCode="0.0%" sourceLinked="1"/>
        <c:majorTickMark val="none"/>
        <c:minorTickMark val="none"/>
        <c:tickLblPos val="nextTo"/>
        <c:crossAx val="1934714847"/>
        <c:crosses val="autoZero"/>
        <c:crossBetween val="between"/>
      </c:valAx>
      <c:spPr>
        <a:pattFill prst="ltDnDiag">
          <a:fgClr>
            <a:srgbClr val="000000">
              <a:alpha val="0"/>
            </a:srgbClr>
          </a:fgClr>
          <a:bgClr>
            <a:srgbClr val="FFFFFF"/>
          </a:bgClr>
        </a:pattFill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00" b="1" i="0" u="none" strike="noStrike" kern="1200" spc="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mk-MK" sz="900" b="1" dirty="0">
                <a:solidFill>
                  <a:srgbClr val="002060"/>
                </a:solidFill>
                <a:latin typeface="+mn-lt"/>
              </a:rPr>
              <a:t>домаќинства </a:t>
            </a:r>
            <a:endParaRPr lang="en-US" sz="900" b="1" dirty="0">
              <a:solidFill>
                <a:srgbClr val="002060"/>
              </a:solidFill>
              <a:latin typeface="+mn-lt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spc="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'12.2010-9.2021'!$GA$33</c:f>
              <c:strCache>
                <c:ptCount val="1"/>
                <c:pt idx="0">
                  <c:v>30.09.2021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</c:spPr>
          <c:dPt>
            <c:idx val="0"/>
            <c:bubble3D val="0"/>
            <c:spPr>
              <a:solidFill>
                <a:schemeClr val="bg1">
                  <a:lumMod val="9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E22-4869-B089-33231722C7CE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E22-4869-B089-33231722C7CE}"/>
              </c:ext>
            </c:extLst>
          </c:dPt>
          <c:dPt>
            <c:idx val="2"/>
            <c:bubble3D val="0"/>
            <c:spPr>
              <a:solidFill>
                <a:schemeClr val="bg1">
                  <a:lumMod val="9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E22-4869-B089-33231722C7CE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mk-MK" baseline="0" dirty="0"/>
                      <a:t>Станбени кредити
 34 %</a:t>
                    </a:r>
                  </a:p>
                </c:rich>
              </c:tx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1E22-4869-B089-33231722C7CE}"/>
                </c:ext>
              </c:extLst>
            </c:dLbl>
            <c:dLbl>
              <c:idx val="1"/>
              <c:layout>
                <c:manualLayout>
                  <c:x val="0.2146997825822835"/>
                  <c:y val="-0.1674524213029754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D6533F63-4205-41C6-90D6-0C56E4879B86}" type="CATEGORYNAME">
                      <a:rPr lang="ru-RU"/>
                      <a:pPr>
                        <a:defRPr sz="1000"/>
                      </a:pPr>
                      <a:t>[CATEGORY NAME]</a:t>
                    </a:fld>
                    <a:r>
                      <a:rPr lang="ru-RU" baseline="0" dirty="0"/>
                      <a:t>
65 %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4222828661981858"/>
                      <c:h val="0.3153524974472202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1E22-4869-B089-33231722C7CE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A3850A9F-B34B-4085-BD68-6D9DF5A79470}" type="CATEGORYNAME">
                      <a:rPr lang="mk-MK"/>
                      <a:pPr/>
                      <a:t>[CATEGORY NAME]</a:t>
                    </a:fld>
                    <a:r>
                      <a:rPr lang="mk-MK" baseline="0" dirty="0"/>
                      <a:t>
0,15 %</a:t>
                    </a:r>
                  </a:p>
                </c:rich>
              </c:tx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1E22-4869-B089-33231722C7C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'12.2010-9.2021'!$FZ$34:$FZ$36</c:f>
              <c:strCache>
                <c:ptCount val="3"/>
                <c:pt idx="0">
                  <c:v>Стамбени кредити</c:v>
                </c:pt>
                <c:pt idx="1">
                  <c:v>Картички и потрошувачки кредити</c:v>
                </c:pt>
                <c:pt idx="2">
                  <c:v>автомобилски кредити</c:v>
                </c:pt>
              </c:strCache>
            </c:strRef>
          </c:cat>
          <c:val>
            <c:numRef>
              <c:f>'12.2010-9.2021'!$GA$34:$GA$36</c:f>
              <c:numCache>
                <c:formatCode>0.0%</c:formatCode>
                <c:ptCount val="3"/>
                <c:pt idx="0" formatCode="0.00%">
                  <c:v>0.30889098450713698</c:v>
                </c:pt>
                <c:pt idx="1">
                  <c:v>0.67088072737990112</c:v>
                </c:pt>
                <c:pt idx="2" formatCode="0.00%">
                  <c:v>1.1669101711402723E-3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E22-4869-B089-33231722C7CE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Кредити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Бруто кредити на нефинансиски субјекти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Sheet1!$B$1:$F$1</c:f>
              <c:strCache>
                <c:ptCount val="5"/>
                <c:pt idx="0">
                  <c:v>3/2022</c:v>
                </c:pt>
                <c:pt idx="1">
                  <c:v>6/2022</c:v>
                </c:pt>
                <c:pt idx="2">
                  <c:v>9/2022</c:v>
                </c:pt>
                <c:pt idx="3">
                  <c:v>12/2022</c:v>
                </c:pt>
                <c:pt idx="4">
                  <c:v>3/2023</c:v>
                </c:pt>
              </c:strCache>
            </c:strRef>
          </c:cat>
          <c:val>
            <c:numRef>
              <c:f>Sheet1!$B$2:$F$2</c:f>
              <c:numCache>
                <c:formatCode>#,##0</c:formatCode>
                <c:ptCount val="5"/>
                <c:pt idx="0">
                  <c:v>393812.38699999999</c:v>
                </c:pt>
                <c:pt idx="1">
                  <c:v>404440.21199999994</c:v>
                </c:pt>
                <c:pt idx="2">
                  <c:v>411695.81</c:v>
                </c:pt>
                <c:pt idx="3">
                  <c:v>422522.30699999997</c:v>
                </c:pt>
                <c:pt idx="4">
                  <c:v>419129.23300000001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7E4-4FC3-9721-1719AB2A809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530541791"/>
        <c:axId val="1530536031"/>
      </c:lineChart>
      <c:catAx>
        <c:axId val="1530541791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30536031"/>
        <c:crosses val="autoZero"/>
        <c:auto val="1"/>
        <c:lblAlgn val="ctr"/>
        <c:lblOffset val="100"/>
        <c:noMultiLvlLbl val="0"/>
      </c:catAx>
      <c:valAx>
        <c:axId val="1530536031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1530541791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1" i="0" u="none" strike="noStrike" kern="1200" cap="none" spc="0" normalizeH="0" baseline="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ea typeface="+mj-ea"/>
                <a:cs typeface="+mj-cs"/>
              </a:defRPr>
            </a:pPr>
            <a:r>
              <a:rPr lang="mk-MK" sz="1200" b="1" i="0" u="none" strike="noStrike" kern="1200" cap="none" spc="0" normalizeH="0" baseline="0" dirty="0">
                <a:solidFill>
                  <a:srgbClr val="002060"/>
                </a:solidFill>
                <a:latin typeface="+mn-lt"/>
              </a:rPr>
              <a:t>Структура на кредити</a:t>
            </a:r>
            <a:endParaRPr lang="en-US" sz="1200" b="1" i="0" u="none" strike="noStrike" kern="1200" cap="none" spc="0" normalizeH="0" baseline="0" dirty="0">
              <a:solidFill>
                <a:srgbClr val="002060"/>
              </a:solidFill>
              <a:latin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</a:defRPr>
            </a:pPr>
            <a:endParaRPr lang="en-US" sz="1200" dirty="0">
              <a:latin typeface="+mn-lt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200" b="1" i="0" u="none" strike="noStrike" kern="1200" cap="none" spc="0" normalizeH="0" baseline="0">
              <a:solidFill>
                <a:prstClr val="black">
                  <a:lumMod val="50000"/>
                  <a:lumOff val="50000"/>
                </a:prstClr>
              </a:solidFill>
              <a:latin typeface="+mn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Sheet1!$C$8</c:f>
              <c:strCache>
                <c:ptCount val="1"/>
                <c:pt idx="0">
                  <c:v>нефинансиски друштва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Sheet1!$D$7:$H$7</c:f>
              <c:strCache>
                <c:ptCount val="5"/>
                <c:pt idx="0">
                  <c:v>3/2022</c:v>
                </c:pt>
                <c:pt idx="1">
                  <c:v>6/2022</c:v>
                </c:pt>
                <c:pt idx="2">
                  <c:v>9/2022</c:v>
                </c:pt>
                <c:pt idx="3">
                  <c:v>12/2022</c:v>
                </c:pt>
                <c:pt idx="4">
                  <c:v>3/2023</c:v>
                </c:pt>
              </c:strCache>
            </c:strRef>
          </c:cat>
          <c:val>
            <c:numRef>
              <c:f>Sheet1!$D$8:$H$8</c:f>
              <c:numCache>
                <c:formatCode>0.00%</c:formatCode>
                <c:ptCount val="5"/>
                <c:pt idx="0">
                  <c:v>0.48377377474416516</c:v>
                </c:pt>
                <c:pt idx="1">
                  <c:v>0.48418692600230367</c:v>
                </c:pt>
                <c:pt idx="2">
                  <c:v>0.47956807964598896</c:v>
                </c:pt>
                <c:pt idx="3">
                  <c:v>0.48573408930099393</c:v>
                </c:pt>
                <c:pt idx="4">
                  <c:v>0.483204374818685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0A2-4DBD-B7DF-D1322D4C5F20}"/>
            </c:ext>
          </c:extLst>
        </c:ser>
        <c:ser>
          <c:idx val="1"/>
          <c:order val="1"/>
          <c:tx>
            <c:strRef>
              <c:f>Sheet1!$C$9</c:f>
              <c:strCache>
                <c:ptCount val="1"/>
                <c:pt idx="0">
                  <c:v>домаќинства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Sheet1!$D$7:$H$7</c:f>
              <c:strCache>
                <c:ptCount val="5"/>
                <c:pt idx="0">
                  <c:v>3/2022</c:v>
                </c:pt>
                <c:pt idx="1">
                  <c:v>6/2022</c:v>
                </c:pt>
                <c:pt idx="2">
                  <c:v>9/2022</c:v>
                </c:pt>
                <c:pt idx="3">
                  <c:v>12/2022</c:v>
                </c:pt>
                <c:pt idx="4">
                  <c:v>3/2023</c:v>
                </c:pt>
              </c:strCache>
            </c:strRef>
          </c:cat>
          <c:val>
            <c:numRef>
              <c:f>Sheet1!$D$9:$H$9</c:f>
              <c:numCache>
                <c:formatCode>0.00%</c:formatCode>
                <c:ptCount val="5"/>
                <c:pt idx="0">
                  <c:v>0.50656833453032035</c:v>
                </c:pt>
                <c:pt idx="1">
                  <c:v>0.50662561219308233</c:v>
                </c:pt>
                <c:pt idx="2">
                  <c:v>0.50569422846445766</c:v>
                </c:pt>
                <c:pt idx="3">
                  <c:v>0.50017244178305587</c:v>
                </c:pt>
                <c:pt idx="4">
                  <c:v>0.51019147356872618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0A2-4DBD-B7DF-D1322D4C5F2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57888960"/>
        <c:axId val="57885120"/>
      </c:lineChart>
      <c:catAx>
        <c:axId val="578889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dk1">
                  <a:lumMod val="15000"/>
                  <a:lumOff val="85000"/>
                  <a:alpha val="51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885120"/>
        <c:crosses val="autoZero"/>
        <c:auto val="1"/>
        <c:lblAlgn val="ctr"/>
        <c:lblOffset val="100"/>
        <c:noMultiLvlLbl val="0"/>
      </c:catAx>
      <c:valAx>
        <c:axId val="5788512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crossAx val="57888960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mk-MK" dirty="0"/>
              <a:t>Кредити според активност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Sheet2!$B$1</c:f>
              <c:strCache>
                <c:ptCount val="1"/>
                <c:pt idx="0">
                  <c:v>3/2022</c:v>
                </c:pt>
              </c:strCache>
            </c:strRef>
          </c:tx>
          <c:spPr>
            <a:solidFill>
              <a:schemeClr val="accent5">
                <a:shade val="53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Sheet2!$A$2:$A$7</c:f>
              <c:strCache>
                <c:ptCount val="6"/>
                <c:pt idx="0">
                  <c:v>индустрија</c:v>
                </c:pt>
                <c:pt idx="1">
                  <c:v>градежништво</c:v>
                </c:pt>
                <c:pt idx="2">
                  <c:v>снабдување со електрична енергија, гас, пареа и климатизација</c:v>
                </c:pt>
                <c:pt idx="3">
                  <c:v>трговија</c:v>
                </c:pt>
                <c:pt idx="4">
                  <c:v>транспорт, складирање, информации и комуникации </c:v>
                </c:pt>
                <c:pt idx="5">
                  <c:v>други</c:v>
                </c:pt>
              </c:strCache>
            </c:strRef>
          </c:cat>
          <c:val>
            <c:numRef>
              <c:f>Sheet2!$B$2:$B$7</c:f>
              <c:numCache>
                <c:formatCode>#,##0</c:formatCode>
                <c:ptCount val="6"/>
                <c:pt idx="0">
                  <c:v>60906</c:v>
                </c:pt>
                <c:pt idx="1">
                  <c:v>40039</c:v>
                </c:pt>
                <c:pt idx="2">
                  <c:v>11660</c:v>
                </c:pt>
                <c:pt idx="3">
                  <c:v>75540</c:v>
                </c:pt>
                <c:pt idx="4">
                  <c:v>17733</c:v>
                </c:pt>
                <c:pt idx="5">
                  <c:v>45706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EB8-478E-BD2D-E1781BEA1F9F}"/>
            </c:ext>
          </c:extLst>
        </c:ser>
        <c:ser>
          <c:idx val="1"/>
          <c:order val="1"/>
          <c:tx>
            <c:strRef>
              <c:f>Sheet2!$C$1</c:f>
              <c:strCache>
                <c:ptCount val="1"/>
                <c:pt idx="0">
                  <c:v>6/2022</c:v>
                </c:pt>
              </c:strCache>
            </c:strRef>
          </c:tx>
          <c:spPr>
            <a:solidFill>
              <a:schemeClr val="accent5">
                <a:shade val="76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Sheet2!$A$2:$A$7</c:f>
              <c:strCache>
                <c:ptCount val="6"/>
                <c:pt idx="0">
                  <c:v>индустрија</c:v>
                </c:pt>
                <c:pt idx="1">
                  <c:v>градежништво</c:v>
                </c:pt>
                <c:pt idx="2">
                  <c:v>снабдување со електрична енергија, гас, пареа и климатизација</c:v>
                </c:pt>
                <c:pt idx="3">
                  <c:v>трговија</c:v>
                </c:pt>
                <c:pt idx="4">
                  <c:v>транспорт, складирање, информации и комуникации </c:v>
                </c:pt>
                <c:pt idx="5">
                  <c:v>други</c:v>
                </c:pt>
              </c:strCache>
            </c:strRef>
          </c:cat>
          <c:val>
            <c:numRef>
              <c:f>Sheet2!$C$2:$C$7</c:f>
              <c:numCache>
                <c:formatCode>#,##0</c:formatCode>
                <c:ptCount val="6"/>
                <c:pt idx="0">
                  <c:v>60170</c:v>
                </c:pt>
                <c:pt idx="1">
                  <c:v>39717</c:v>
                </c:pt>
                <c:pt idx="2">
                  <c:v>14018</c:v>
                </c:pt>
                <c:pt idx="3">
                  <c:v>76939</c:v>
                </c:pt>
                <c:pt idx="4">
                  <c:v>18338</c:v>
                </c:pt>
                <c:pt idx="5">
                  <c:v>45083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EB8-478E-BD2D-E1781BEA1F9F}"/>
            </c:ext>
          </c:extLst>
        </c:ser>
        <c:ser>
          <c:idx val="2"/>
          <c:order val="2"/>
          <c:tx>
            <c:strRef>
              <c:f>Sheet2!$D$1</c:f>
              <c:strCache>
                <c:ptCount val="1"/>
                <c:pt idx="0">
                  <c:v>9/2022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Sheet2!$A$2:$A$7</c:f>
              <c:strCache>
                <c:ptCount val="6"/>
                <c:pt idx="0">
                  <c:v>индустрија</c:v>
                </c:pt>
                <c:pt idx="1">
                  <c:v>градежништво</c:v>
                </c:pt>
                <c:pt idx="2">
                  <c:v>снабдување со електрична енергија, гас, пареа и климатизација</c:v>
                </c:pt>
                <c:pt idx="3">
                  <c:v>трговија</c:v>
                </c:pt>
                <c:pt idx="4">
                  <c:v>транспорт, складирање, информации и комуникации </c:v>
                </c:pt>
                <c:pt idx="5">
                  <c:v>други</c:v>
                </c:pt>
              </c:strCache>
            </c:strRef>
          </c:cat>
          <c:val>
            <c:numRef>
              <c:f>Sheet2!$D$2:$D$7</c:f>
              <c:numCache>
                <c:formatCode>#,##0</c:formatCode>
                <c:ptCount val="6"/>
                <c:pt idx="0">
                  <c:v>58988</c:v>
                </c:pt>
                <c:pt idx="1">
                  <c:v>40117</c:v>
                </c:pt>
                <c:pt idx="2">
                  <c:v>15772</c:v>
                </c:pt>
                <c:pt idx="3">
                  <c:v>77340</c:v>
                </c:pt>
                <c:pt idx="4">
                  <c:v>18933</c:v>
                </c:pt>
                <c:pt idx="5">
                  <c:v>44099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EB8-478E-BD2D-E1781BEA1F9F}"/>
            </c:ext>
          </c:extLst>
        </c:ser>
        <c:ser>
          <c:idx val="3"/>
          <c:order val="3"/>
          <c:tx>
            <c:strRef>
              <c:f>Sheet2!$E$1</c:f>
              <c:strCache>
                <c:ptCount val="1"/>
                <c:pt idx="0">
                  <c:v>12/2022</c:v>
                </c:pt>
              </c:strCache>
            </c:strRef>
          </c:tx>
          <c:spPr>
            <a:solidFill>
              <a:schemeClr val="accent5">
                <a:tint val="77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Sheet2!$A$2:$A$7</c:f>
              <c:strCache>
                <c:ptCount val="6"/>
                <c:pt idx="0">
                  <c:v>индустрија</c:v>
                </c:pt>
                <c:pt idx="1">
                  <c:v>градежништво</c:v>
                </c:pt>
                <c:pt idx="2">
                  <c:v>снабдување со електрична енергија, гас, пареа и климатизација</c:v>
                </c:pt>
                <c:pt idx="3">
                  <c:v>трговија</c:v>
                </c:pt>
                <c:pt idx="4">
                  <c:v>транспорт, складирање, информации и комуникации </c:v>
                </c:pt>
                <c:pt idx="5">
                  <c:v>други</c:v>
                </c:pt>
              </c:strCache>
            </c:strRef>
          </c:cat>
          <c:val>
            <c:numRef>
              <c:f>Sheet2!$E$2:$E$7</c:f>
              <c:numCache>
                <c:formatCode>#,##0</c:formatCode>
                <c:ptCount val="6"/>
                <c:pt idx="0">
                  <c:v>64130</c:v>
                </c:pt>
                <c:pt idx="1">
                  <c:v>40073</c:v>
                </c:pt>
                <c:pt idx="2">
                  <c:v>16233</c:v>
                </c:pt>
                <c:pt idx="3">
                  <c:v>81170</c:v>
                </c:pt>
                <c:pt idx="4">
                  <c:v>20337</c:v>
                </c:pt>
                <c:pt idx="5">
                  <c:v>44573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EB8-478E-BD2D-E1781BEA1F9F}"/>
            </c:ext>
          </c:extLst>
        </c:ser>
        <c:ser>
          <c:idx val="4"/>
          <c:order val="4"/>
          <c:tx>
            <c:strRef>
              <c:f>Sheet2!$F$1</c:f>
              <c:strCache>
                <c:ptCount val="1"/>
                <c:pt idx="0">
                  <c:v>3/2023</c:v>
                </c:pt>
              </c:strCache>
            </c:strRef>
          </c:tx>
          <c:spPr>
            <a:solidFill>
              <a:schemeClr val="accent5">
                <a:tint val="54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Sheet2!$A$2:$A$7</c:f>
              <c:strCache>
                <c:ptCount val="6"/>
                <c:pt idx="0">
                  <c:v>индустрија</c:v>
                </c:pt>
                <c:pt idx="1">
                  <c:v>градежништво</c:v>
                </c:pt>
                <c:pt idx="2">
                  <c:v>снабдување со електрична енергија, гас, пареа и климатизација</c:v>
                </c:pt>
                <c:pt idx="3">
                  <c:v>трговија</c:v>
                </c:pt>
                <c:pt idx="4">
                  <c:v>транспорт, складирање, информации и комуникации </c:v>
                </c:pt>
                <c:pt idx="5">
                  <c:v>други</c:v>
                </c:pt>
              </c:strCache>
            </c:strRef>
          </c:cat>
          <c:val>
            <c:numRef>
              <c:f>Sheet2!$F$2:$F$7</c:f>
              <c:numCache>
                <c:formatCode>#,##0</c:formatCode>
                <c:ptCount val="6"/>
                <c:pt idx="0">
                  <c:v>63036</c:v>
                </c:pt>
                <c:pt idx="1">
                  <c:v>39959</c:v>
                </c:pt>
                <c:pt idx="2">
                  <c:v>15594</c:v>
                </c:pt>
                <c:pt idx="3">
                  <c:v>78841</c:v>
                </c:pt>
                <c:pt idx="4">
                  <c:v>21125</c:v>
                </c:pt>
                <c:pt idx="5" formatCode="General">
                  <c:v>45.494999999999997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EB8-478E-BD2D-E1781BEA1F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810873279"/>
        <c:axId val="1810877599"/>
      </c:barChart>
      <c:catAx>
        <c:axId val="181087327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0877599"/>
        <c:crosses val="autoZero"/>
        <c:auto val="1"/>
        <c:lblAlgn val="ctr"/>
        <c:lblOffset val="100"/>
        <c:noMultiLvlLbl val="0"/>
      </c:catAx>
      <c:valAx>
        <c:axId val="1810877599"/>
        <c:scaling>
          <c:orientation val="minMax"/>
        </c:scaling>
        <c:delete val="0"/>
        <c:axPos val="b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08732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cap="all" spc="100" normalizeH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r>
              <a:rPr lang="mk-MK" sz="1200"/>
              <a:t>Покриеност на нефункционалните кредити со исправката на вредност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cap="all" spc="100" normalizeH="0" baseline="0">
              <a:solidFill>
                <a:schemeClr val="lt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>
              <a:outerShdw dist="25400" dir="2700000" algn="tl" rotWithShape="0">
                <a:schemeClr val="accent1"/>
              </a:outerShdw>
            </a:effectLst>
          </c:spPr>
          <c:marker>
            <c:symbol val="circle"/>
            <c:size val="6"/>
            <c:spPr>
              <a:solidFill>
                <a:schemeClr val="accent1"/>
              </a:solidFill>
              <a:ln w="22225">
                <a:solidFill>
                  <a:schemeClr val="lt1"/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xVal>
            <c:strRef>
              <c:f>'ИВ НК'!$BB$15:$BF$15</c:f>
              <c:strCache>
                <c:ptCount val="5"/>
                <c:pt idx="0">
                  <c:v>03/2022</c:v>
                </c:pt>
                <c:pt idx="1">
                  <c:v>06/2022</c:v>
                </c:pt>
                <c:pt idx="2">
                  <c:v>09/2022</c:v>
                </c:pt>
                <c:pt idx="3">
                  <c:v>12/2022</c:v>
                </c:pt>
                <c:pt idx="4">
                  <c:v>03/2023</c:v>
                </c:pt>
              </c:strCache>
            </c:strRef>
          </c:xVal>
          <c:yVal>
            <c:numRef>
              <c:f>'ИВ НК'!$BB$16:$BF$16</c:f>
              <c:numCache>
                <c:formatCode>0.0%</c:formatCode>
                <c:ptCount val="5"/>
                <c:pt idx="0">
                  <c:v>0.66436591370044984</c:v>
                </c:pt>
                <c:pt idx="1">
                  <c:v>0.65968574207381736</c:v>
                </c:pt>
                <c:pt idx="2">
                  <c:v>0.67613673200731272</c:v>
                </c:pt>
                <c:pt idx="3">
                  <c:v>0.69378846386845383</c:v>
                </c:pt>
                <c:pt idx="4" formatCode="0.00%">
                  <c:v>0.71056898039828253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9D1E-4C20-880A-EABEA7187C0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axId val="1679166303"/>
        <c:axId val="1679173023"/>
      </c:scatterChart>
      <c:valAx>
        <c:axId val="167916630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alpha val="2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alpha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1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79173023"/>
        <c:crosses val="autoZero"/>
        <c:crossBetween val="midCat"/>
      </c:valAx>
      <c:valAx>
        <c:axId val="1679173023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lt1">
                  <a:alpha val="2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crossAx val="1679166303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accent1"/>
    </a:solidFill>
    <a:ln w="9525" cap="flat" cmpd="sng" algn="ctr">
      <a:solidFill>
        <a:schemeClr val="accent1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mk-MK" sz="1600" b="1" i="0" u="none" strike="noStrike" kern="1200" cap="none" spc="0" normalizeH="0" baseline="0" dirty="0">
                <a:solidFill>
                  <a:srgbClr val="002060"/>
                </a:solidFill>
              </a:rPr>
              <a:t>Нефункционални кредити / Вкупни кредити </a:t>
            </a:r>
          </a:p>
        </c:rich>
      </c:tx>
      <c:layout>
        <c:manualLayout>
          <c:xMode val="edge"/>
          <c:yMode val="edge"/>
          <c:x val="0.17243744531933508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'НК  ВК'!$BR$17</c:f>
              <c:strCache>
                <c:ptCount val="1"/>
                <c:pt idx="0">
                  <c:v>NPL Македонија</c:v>
                </c:pt>
              </c:strCache>
            </c:strRef>
          </c:tx>
          <c:spPr>
            <a:ln w="22225" cap="rnd">
              <a:solidFill>
                <a:srgbClr val="FF0909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'НК  ВК'!$BS$16:$BW$16</c:f>
              <c:strCache>
                <c:ptCount val="5"/>
                <c:pt idx="0">
                  <c:v>03/2022</c:v>
                </c:pt>
                <c:pt idx="1">
                  <c:v>06/2022</c:v>
                </c:pt>
                <c:pt idx="2">
                  <c:v>09/2022</c:v>
                </c:pt>
                <c:pt idx="3">
                  <c:v>12/2022</c:v>
                </c:pt>
                <c:pt idx="4">
                  <c:v>03/2023</c:v>
                </c:pt>
              </c:strCache>
            </c:strRef>
          </c:cat>
          <c:val>
            <c:numRef>
              <c:f>'НК  ВК'!$BS$17:$BW$17</c:f>
              <c:numCache>
                <c:formatCode>0.0%</c:formatCode>
                <c:ptCount val="5"/>
                <c:pt idx="0">
                  <c:v>3.0856505283060078E-2</c:v>
                </c:pt>
                <c:pt idx="1">
                  <c:v>3.2416264780318137E-2</c:v>
                </c:pt>
                <c:pt idx="2">
                  <c:v>3.3081577876636639E-2</c:v>
                </c:pt>
                <c:pt idx="3" formatCode="0.00%">
                  <c:v>2.8871341933669789E-2</c:v>
                </c:pt>
                <c:pt idx="4" formatCode="0.00%">
                  <c:v>2.8486476389491068E-2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7C0-4A29-A514-3900A80B41B5}"/>
            </c:ext>
          </c:extLst>
        </c:ser>
        <c:ser>
          <c:idx val="1"/>
          <c:order val="1"/>
          <c:tx>
            <c:strRef>
              <c:f>'НК  ВК'!$BR$18</c:f>
              <c:strCache>
                <c:ptCount val="1"/>
                <c:pt idx="0">
                  <c:v>NPL Eвро зона</c:v>
                </c:pt>
              </c:strCache>
            </c:strRef>
          </c:tx>
          <c:spPr>
            <a:ln w="22225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'НК  ВК'!$BS$16:$BW$16</c:f>
              <c:strCache>
                <c:ptCount val="5"/>
                <c:pt idx="0">
                  <c:v>03/2022</c:v>
                </c:pt>
                <c:pt idx="1">
                  <c:v>06/2022</c:v>
                </c:pt>
                <c:pt idx="2">
                  <c:v>09/2022</c:v>
                </c:pt>
                <c:pt idx="3">
                  <c:v>12/2022</c:v>
                </c:pt>
                <c:pt idx="4">
                  <c:v>03/2023</c:v>
                </c:pt>
              </c:strCache>
            </c:strRef>
          </c:cat>
          <c:val>
            <c:numRef>
              <c:f>'НК  ВК'!$BS$18:$BW$18</c:f>
              <c:numCache>
                <c:formatCode>0.00%</c:formatCode>
                <c:ptCount val="5"/>
                <c:pt idx="0">
                  <c:v>2.5100000000000001E-2</c:v>
                </c:pt>
                <c:pt idx="1">
                  <c:v>2.35E-2</c:v>
                </c:pt>
                <c:pt idx="2">
                  <c:v>2.3E-2</c:v>
                </c:pt>
                <c:pt idx="3">
                  <c:v>2.2800000000000001E-2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7C0-4A29-A514-3900A80B41B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52049935"/>
        <c:axId val="352050895"/>
      </c:lineChart>
      <c:catAx>
        <c:axId val="35204993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dk1">
                  <a:lumMod val="15000"/>
                  <a:lumOff val="85000"/>
                  <a:alpha val="51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2050895"/>
        <c:crosses val="autoZero"/>
        <c:auto val="1"/>
        <c:lblAlgn val="ctr"/>
        <c:lblOffset val="100"/>
        <c:noMultiLvlLbl val="0"/>
      </c:catAx>
      <c:valAx>
        <c:axId val="352050895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crossAx val="352049935"/>
        <c:crosses val="autoZero"/>
        <c:crossBetween val="between"/>
        <c:majorUnit val="2.0000000000000004E-2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Sheet1!$A$19</c:f>
              <c:strCache>
                <c:ptCount val="1"/>
                <c:pt idx="0">
                  <c:v>Стапка на адекватност на капиталот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Sheet1!$B$18:$F$18</c:f>
              <c:strCache>
                <c:ptCount val="5"/>
                <c:pt idx="0">
                  <c:v>3/2022</c:v>
                </c:pt>
                <c:pt idx="1">
                  <c:v>6/2022</c:v>
                </c:pt>
                <c:pt idx="2">
                  <c:v>9/2022</c:v>
                </c:pt>
                <c:pt idx="3">
                  <c:v>12/2022</c:v>
                </c:pt>
                <c:pt idx="4">
                  <c:v>3/2023</c:v>
                </c:pt>
              </c:strCache>
            </c:strRef>
          </c:cat>
          <c:val>
            <c:numRef>
              <c:f>Sheet1!$B$19:$F$19</c:f>
              <c:numCache>
                <c:formatCode>0.00%</c:formatCode>
                <c:ptCount val="5"/>
                <c:pt idx="0">
                  <c:v>0.17</c:v>
                </c:pt>
                <c:pt idx="1">
                  <c:v>0.17299999999999999</c:v>
                </c:pt>
                <c:pt idx="2">
                  <c:v>0.17710000000000001</c:v>
                </c:pt>
                <c:pt idx="3">
                  <c:v>0.1772</c:v>
                </c:pt>
                <c:pt idx="4">
                  <c:v>0.1804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5E5-45D5-BD68-95FC292FB31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660838191"/>
        <c:axId val="1660842031"/>
      </c:lineChart>
      <c:catAx>
        <c:axId val="166083819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dk1">
                  <a:lumMod val="15000"/>
                  <a:lumOff val="85000"/>
                  <a:alpha val="51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60842031"/>
        <c:crosses val="autoZero"/>
        <c:auto val="1"/>
        <c:lblAlgn val="ctr"/>
        <c:lblOffset val="100"/>
        <c:noMultiLvlLbl val="0"/>
      </c:catAx>
      <c:valAx>
        <c:axId val="16608420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60838191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mk-MK" sz="1100"/>
              <a:t>СТРУКТУРА НА ИЗВОРИТЕ</a:t>
            </a:r>
            <a:endParaRPr lang="en-US" sz="11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Sheet1!$E$14</c:f>
              <c:strCache>
                <c:ptCount val="1"/>
                <c:pt idx="0">
                  <c:v>Депозити</c:v>
                </c:pt>
              </c:strCache>
            </c:strRef>
          </c:tx>
          <c:spPr>
            <a:solidFill>
              <a:schemeClr val="accent5">
                <a:shade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FFFF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Sheet1!$F$13:$J$13</c:f>
              <c:strCache>
                <c:ptCount val="5"/>
                <c:pt idx="0">
                  <c:v>3/2022</c:v>
                </c:pt>
                <c:pt idx="1">
                  <c:v>6/2022</c:v>
                </c:pt>
                <c:pt idx="2">
                  <c:v>9/2022</c:v>
                </c:pt>
                <c:pt idx="3">
                  <c:v>12/2022</c:v>
                </c:pt>
                <c:pt idx="4">
                  <c:v>3/2023</c:v>
                </c:pt>
              </c:strCache>
            </c:strRef>
          </c:cat>
          <c:val>
            <c:numRef>
              <c:f>Sheet1!$F$14:$J$14</c:f>
              <c:numCache>
                <c:formatCode>0%</c:formatCode>
                <c:ptCount val="5"/>
                <c:pt idx="0">
                  <c:v>0.71497308040656138</c:v>
                </c:pt>
                <c:pt idx="1">
                  <c:v>0.70761104881768455</c:v>
                </c:pt>
                <c:pt idx="2">
                  <c:v>0.71449024428837471</c:v>
                </c:pt>
                <c:pt idx="3">
                  <c:v>0.72188730809420465</c:v>
                </c:pt>
                <c:pt idx="4">
                  <c:v>0.7251716622946599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EC0-447D-9086-322D0C3EFBA6}"/>
            </c:ext>
          </c:extLst>
        </c:ser>
        <c:ser>
          <c:idx val="1"/>
          <c:order val="1"/>
          <c:tx>
            <c:strRef>
              <c:f>Sheet1!$E$15</c:f>
              <c:strCache>
                <c:ptCount val="1"/>
                <c:pt idx="0">
                  <c:v>Капитал и резерви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Sheet1!$F$13:$J$13</c:f>
              <c:strCache>
                <c:ptCount val="5"/>
                <c:pt idx="0">
                  <c:v>3/2022</c:v>
                </c:pt>
                <c:pt idx="1">
                  <c:v>6/2022</c:v>
                </c:pt>
                <c:pt idx="2">
                  <c:v>9/2022</c:v>
                </c:pt>
                <c:pt idx="3">
                  <c:v>12/2022</c:v>
                </c:pt>
                <c:pt idx="4">
                  <c:v>3/2023</c:v>
                </c:pt>
              </c:strCache>
            </c:strRef>
          </c:cat>
          <c:val>
            <c:numRef>
              <c:f>Sheet1!$F$15:$J$15</c:f>
              <c:numCache>
                <c:formatCode>0%</c:formatCode>
                <c:ptCount val="5"/>
                <c:pt idx="0">
                  <c:v>0.12048719432424274</c:v>
                </c:pt>
                <c:pt idx="1">
                  <c:v>0.12370594465651819</c:v>
                </c:pt>
                <c:pt idx="2">
                  <c:v>0.12587180641941648</c:v>
                </c:pt>
                <c:pt idx="3">
                  <c:v>0.12328883237974148</c:v>
                </c:pt>
                <c:pt idx="4">
                  <c:v>0.13019259022534699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EC0-447D-9086-322D0C3EFBA6}"/>
            </c:ext>
          </c:extLst>
        </c:ser>
        <c:ser>
          <c:idx val="2"/>
          <c:order val="2"/>
          <c:tx>
            <c:strRef>
              <c:f>Sheet1!$E$16</c:f>
              <c:strCache>
                <c:ptCount val="1"/>
                <c:pt idx="0">
                  <c:v>Останата пасива</c:v>
                </c:pt>
              </c:strCache>
            </c:strRef>
          </c:tx>
          <c:spPr>
            <a:solidFill>
              <a:schemeClr val="accent5">
                <a:tint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Sheet1!$F$13:$J$13</c:f>
              <c:strCache>
                <c:ptCount val="5"/>
                <c:pt idx="0">
                  <c:v>3/2022</c:v>
                </c:pt>
                <c:pt idx="1">
                  <c:v>6/2022</c:v>
                </c:pt>
                <c:pt idx="2">
                  <c:v>9/2022</c:v>
                </c:pt>
                <c:pt idx="3">
                  <c:v>12/2022</c:v>
                </c:pt>
                <c:pt idx="4">
                  <c:v>3/2023</c:v>
                </c:pt>
              </c:strCache>
            </c:strRef>
          </c:cat>
          <c:val>
            <c:numRef>
              <c:f>Sheet1!$F$16:$J$16</c:f>
              <c:numCache>
                <c:formatCode>0%</c:formatCode>
                <c:ptCount val="5"/>
                <c:pt idx="0">
                  <c:v>0.16453972526919594</c:v>
                </c:pt>
                <c:pt idx="1">
                  <c:v>0.16868300652579724</c:v>
                </c:pt>
                <c:pt idx="2">
                  <c:v>0.15963794929220881</c:v>
                </c:pt>
                <c:pt idx="3">
                  <c:v>0.15482385952605388</c:v>
                </c:pt>
                <c:pt idx="4">
                  <c:v>0.14463574747999308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EC0-447D-9086-322D0C3EFBA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141987087"/>
        <c:axId val="1141980367"/>
      </c:barChart>
      <c:catAx>
        <c:axId val="114198708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41980367"/>
        <c:crosses val="autoZero"/>
        <c:auto val="1"/>
        <c:lblAlgn val="ctr"/>
        <c:lblOffset val="100"/>
        <c:noMultiLvlLbl val="0"/>
      </c:catAx>
      <c:valAx>
        <c:axId val="1141980367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41987087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518216051853584"/>
          <c:y val="3.5541068888106438E-2"/>
          <c:w val="0.76569362710605904"/>
          <c:h val="0.75107869815379791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'31.3.2023'!$L$21</c:f>
              <c:strCache>
                <c:ptCount val="1"/>
                <c:pt idx="0">
                  <c:v>нефинансиски друштва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'31.3.2023'!$M$19:$Q$19</c:f>
              <c:strCache>
                <c:ptCount val="5"/>
                <c:pt idx="0">
                  <c:v> 03/2022 </c:v>
                </c:pt>
                <c:pt idx="1">
                  <c:v> 06/2022 </c:v>
                </c:pt>
                <c:pt idx="2">
                  <c:v> 09/2022 </c:v>
                </c:pt>
                <c:pt idx="3">
                  <c:v> 12/2022 </c:v>
                </c:pt>
                <c:pt idx="4">
                  <c:v>3/2023</c:v>
                </c:pt>
              </c:strCache>
            </c:strRef>
          </c:cat>
          <c:val>
            <c:numRef>
              <c:f>'31.3.2023'!$M$21:$Q$21</c:f>
              <c:numCache>
                <c:formatCode>_(* #,##0_);_(* \(#,##0\);_(* "-"??_);_(@_)</c:formatCode>
                <c:ptCount val="5"/>
                <c:pt idx="0">
                  <c:v>131824.76500000004</c:v>
                </c:pt>
                <c:pt idx="1">
                  <c:v>127118.84200000002</c:v>
                </c:pt>
                <c:pt idx="2">
                  <c:v>134734.50399999999</c:v>
                </c:pt>
                <c:pt idx="3">
                  <c:v>147832.28099999999</c:v>
                </c:pt>
                <c:pt idx="4" formatCode="#,##0">
                  <c:v>138935.27000000005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CBF-4489-BADB-9174F532D475}"/>
            </c:ext>
          </c:extLst>
        </c:ser>
        <c:ser>
          <c:idx val="2"/>
          <c:order val="2"/>
          <c:tx>
            <c:strRef>
              <c:f>'31.3.2023'!$L$22</c:f>
              <c:strCache>
                <c:ptCount val="1"/>
                <c:pt idx="0">
                  <c:v>домаќинства</c:v>
                </c:pt>
              </c:strCache>
            </c:strRef>
          </c:tx>
          <c:spPr>
            <a:solidFill>
              <a:schemeClr val="accent1">
                <a:tint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'31.3.2023'!$M$19:$Q$19</c:f>
              <c:strCache>
                <c:ptCount val="5"/>
                <c:pt idx="0">
                  <c:v> 03/2022 </c:v>
                </c:pt>
                <c:pt idx="1">
                  <c:v> 06/2022 </c:v>
                </c:pt>
                <c:pt idx="2">
                  <c:v> 09/2022 </c:v>
                </c:pt>
                <c:pt idx="3">
                  <c:v> 12/2022 </c:v>
                </c:pt>
                <c:pt idx="4">
                  <c:v>3/2023</c:v>
                </c:pt>
              </c:strCache>
            </c:strRef>
          </c:cat>
          <c:val>
            <c:numRef>
              <c:f>'31.3.2023'!$M$22:$Q$22</c:f>
              <c:numCache>
                <c:formatCode>_(* #,##0_);_(* \(#,##0\);_(* "-"??_);_(@_)</c:formatCode>
                <c:ptCount val="5"/>
                <c:pt idx="0">
                  <c:v>305135.35700000002</c:v>
                </c:pt>
                <c:pt idx="1">
                  <c:v>311774.21800000005</c:v>
                </c:pt>
                <c:pt idx="2">
                  <c:v>317585.66800000001</c:v>
                </c:pt>
                <c:pt idx="3">
                  <c:v>328436.02899999998</c:v>
                </c:pt>
                <c:pt idx="4" formatCode="#,##0">
                  <c:v>331967.25099999999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CBF-4489-BADB-9174F532D4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7"/>
        <c:axId val="2007232271"/>
        <c:axId val="2007238991"/>
      </c:barChart>
      <c:lineChart>
        <c:grouping val="standard"/>
        <c:varyColors val="0"/>
        <c:ser>
          <c:idx val="0"/>
          <c:order val="0"/>
          <c:tx>
            <c:strRef>
              <c:f>'31.3.2023'!$L$20</c:f>
              <c:strCache>
                <c:ptCount val="1"/>
                <c:pt idx="0">
                  <c:v>Вкупно</c:v>
                </c:pt>
              </c:strCache>
            </c:strRef>
          </c:tx>
          <c:spPr>
            <a:ln w="22225" cap="rnd">
              <a:solidFill>
                <a:schemeClr val="accent1">
                  <a:shade val="6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'31.3.2023'!$M$19:$Q$19</c:f>
              <c:strCache>
                <c:ptCount val="5"/>
                <c:pt idx="0">
                  <c:v> 03/2022 </c:v>
                </c:pt>
                <c:pt idx="1">
                  <c:v> 06/2022 </c:v>
                </c:pt>
                <c:pt idx="2">
                  <c:v> 09/2022 </c:v>
                </c:pt>
                <c:pt idx="3">
                  <c:v> 12/2022 </c:v>
                </c:pt>
                <c:pt idx="4">
                  <c:v>3/2023</c:v>
                </c:pt>
              </c:strCache>
            </c:strRef>
          </c:cat>
          <c:val>
            <c:numRef>
              <c:f>'31.3.2023'!$M$20:$Q$20</c:f>
              <c:numCache>
                <c:formatCode>_(* #,##0_);_(* \(#,##0\);_(* "-"??_);_(@_)</c:formatCode>
                <c:ptCount val="5"/>
                <c:pt idx="0">
                  <c:v>454700.37000000011</c:v>
                </c:pt>
                <c:pt idx="1">
                  <c:v>455634.72300000006</c:v>
                </c:pt>
                <c:pt idx="2">
                  <c:v>469603.01400000002</c:v>
                </c:pt>
                <c:pt idx="3">
                  <c:v>493954.74599999998</c:v>
                </c:pt>
                <c:pt idx="4" formatCode="#,##0">
                  <c:v>490137.47700000013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CBF-4489-BADB-9174F532D4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07232271"/>
        <c:axId val="2007238991"/>
      </c:lineChart>
      <c:catAx>
        <c:axId val="2007232271"/>
        <c:scaling>
          <c:orientation val="minMax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07238991"/>
        <c:crosses val="autoZero"/>
        <c:auto val="1"/>
        <c:lblAlgn val="ctr"/>
        <c:lblOffset val="100"/>
        <c:noMultiLvlLbl val="0"/>
      </c:catAx>
      <c:valAx>
        <c:axId val="2007238991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07232271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8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1" i="0" u="none" strike="noStrike" kern="1200" cap="none" spc="0" normalizeH="0" baseline="0">
                <a:solidFill>
                  <a:srgbClr val="002060"/>
                </a:solidFill>
                <a:latin typeface="+mn-lt"/>
                <a:ea typeface="+mj-ea"/>
                <a:cs typeface="+mj-cs"/>
              </a:defRPr>
            </a:pPr>
            <a:r>
              <a:rPr lang="mk-MK" sz="1100">
                <a:solidFill>
                  <a:srgbClr val="002060"/>
                </a:solidFill>
                <a:latin typeface="+mn-lt"/>
              </a:rPr>
              <a:t>Оперативни трошоци / Вкупни редовни приходи (</a:t>
            </a:r>
            <a:r>
              <a:rPr lang="en-US" sz="1100">
                <a:solidFill>
                  <a:srgbClr val="002060"/>
                </a:solidFill>
                <a:latin typeface="+mn-lt"/>
              </a:rPr>
              <a:t>Cost-to-income)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cap="none" spc="0" normalizeH="0" baseline="0">
              <a:solidFill>
                <a:srgbClr val="002060"/>
              </a:solidFill>
              <a:latin typeface="+mn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'ОТ  ВРП'!$BS$4:$BW$4</c:f>
              <c:strCache>
                <c:ptCount val="5"/>
                <c:pt idx="0">
                  <c:v>03/2022</c:v>
                </c:pt>
                <c:pt idx="1">
                  <c:v>06/2022</c:v>
                </c:pt>
                <c:pt idx="2">
                  <c:v>09/2022</c:v>
                </c:pt>
                <c:pt idx="3">
                  <c:v>12/2022</c:v>
                </c:pt>
                <c:pt idx="4">
                  <c:v>3/2023</c:v>
                </c:pt>
              </c:strCache>
            </c:strRef>
          </c:cat>
          <c:val>
            <c:numRef>
              <c:f>'ОТ  ВРП'!$BS$5:$BW$5</c:f>
            </c:numRef>
          </c:val>
          <c:extLst>
            <c:ext xmlns:c16="http://schemas.microsoft.com/office/drawing/2014/chart" uri="{C3380CC4-5D6E-409C-BE32-E72D297353CC}">
              <c16:uniqueId val="{00000000-AB6D-48C6-B517-64843088AA9A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'ОТ  ВРП'!$BS$4:$BW$4</c:f>
              <c:strCache>
                <c:ptCount val="5"/>
                <c:pt idx="0">
                  <c:v>03/2022</c:v>
                </c:pt>
                <c:pt idx="1">
                  <c:v>06/2022</c:v>
                </c:pt>
                <c:pt idx="2">
                  <c:v>09/2022</c:v>
                </c:pt>
                <c:pt idx="3">
                  <c:v>12/2022</c:v>
                </c:pt>
                <c:pt idx="4">
                  <c:v>3/2023</c:v>
                </c:pt>
              </c:strCache>
            </c:strRef>
          </c:cat>
          <c:val>
            <c:numRef>
              <c:f>'ОТ  ВРП'!$BS$6:$BW$6</c:f>
            </c:numRef>
          </c:val>
          <c:extLst>
            <c:ext xmlns:c16="http://schemas.microsoft.com/office/drawing/2014/chart" uri="{C3380CC4-5D6E-409C-BE32-E72D297353CC}">
              <c16:uniqueId val="{00000001-AB6D-48C6-B517-64843088AA9A}"/>
            </c:ext>
          </c:extLst>
        </c:ser>
        <c:ser>
          <c:idx val="2"/>
          <c:order val="2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'ОТ  ВРП'!$BS$4:$BW$4</c:f>
              <c:strCache>
                <c:ptCount val="5"/>
                <c:pt idx="0">
                  <c:v>03/2022</c:v>
                </c:pt>
                <c:pt idx="1">
                  <c:v>06/2022</c:v>
                </c:pt>
                <c:pt idx="2">
                  <c:v>09/2022</c:v>
                </c:pt>
                <c:pt idx="3">
                  <c:v>12/2022</c:v>
                </c:pt>
                <c:pt idx="4">
                  <c:v>3/2023</c:v>
                </c:pt>
              </c:strCache>
            </c:strRef>
          </c:cat>
          <c:val>
            <c:numRef>
              <c:f>'ОТ  ВРП'!$BS$7:$BW$7</c:f>
            </c:numRef>
          </c:val>
          <c:extLst>
            <c:ext xmlns:c16="http://schemas.microsoft.com/office/drawing/2014/chart" uri="{C3380CC4-5D6E-409C-BE32-E72D297353CC}">
              <c16:uniqueId val="{00000002-AB6D-48C6-B517-64843088AA9A}"/>
            </c:ext>
          </c:extLst>
        </c:ser>
        <c:ser>
          <c:idx val="3"/>
          <c:order val="3"/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'ОТ  ВРП'!$BS$4:$BW$4</c:f>
              <c:strCache>
                <c:ptCount val="5"/>
                <c:pt idx="0">
                  <c:v>03/2022</c:v>
                </c:pt>
                <c:pt idx="1">
                  <c:v>06/2022</c:v>
                </c:pt>
                <c:pt idx="2">
                  <c:v>09/2022</c:v>
                </c:pt>
                <c:pt idx="3">
                  <c:v>12/2022</c:v>
                </c:pt>
                <c:pt idx="4">
                  <c:v>3/2023</c:v>
                </c:pt>
              </c:strCache>
            </c:strRef>
          </c:cat>
          <c:val>
            <c:numRef>
              <c:f>'ОТ  ВРП'!$BS$8:$BW$8</c:f>
              <c:numCache>
                <c:formatCode>0.0%</c:formatCode>
                <c:ptCount val="5"/>
                <c:pt idx="0">
                  <c:v>0.50436999943988403</c:v>
                </c:pt>
                <c:pt idx="1">
                  <c:v>0.48044047538810969</c:v>
                </c:pt>
                <c:pt idx="2">
                  <c:v>0.47891651380500616</c:v>
                </c:pt>
                <c:pt idx="3">
                  <c:v>0.47804950074107927</c:v>
                </c:pt>
                <c:pt idx="4" formatCode="0.00%">
                  <c:v>0.43214967271193921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B6D-48C6-B517-64843088AA9A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67"/>
        <c:overlap val="-43"/>
        <c:axId val="216047952"/>
        <c:axId val="216046512"/>
      </c:barChart>
      <c:catAx>
        <c:axId val="2160479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6046512"/>
        <c:crosses val="autoZero"/>
        <c:auto val="1"/>
        <c:lblAlgn val="ctr"/>
        <c:lblOffset val="100"/>
        <c:noMultiLvlLbl val="0"/>
      </c:catAx>
      <c:valAx>
        <c:axId val="2160465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6047952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5">
                  <a:shade val="44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5830-4A6A-A124-B1420F536094}"/>
              </c:ext>
            </c:extLst>
          </c:dPt>
          <c:dPt>
            <c:idx val="1"/>
            <c:bubble3D val="0"/>
            <c:spPr>
              <a:solidFill>
                <a:schemeClr val="accent5">
                  <a:shade val="58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5830-4A6A-A124-B1420F536094}"/>
              </c:ext>
            </c:extLst>
          </c:dPt>
          <c:dPt>
            <c:idx val="2"/>
            <c:bubble3D val="0"/>
            <c:spPr>
              <a:solidFill>
                <a:schemeClr val="accent5">
                  <a:shade val="72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5830-4A6A-A124-B1420F536094}"/>
              </c:ext>
            </c:extLst>
          </c:dPt>
          <c:dPt>
            <c:idx val="3"/>
            <c:bubble3D val="0"/>
            <c:spPr>
              <a:solidFill>
                <a:schemeClr val="accent5">
                  <a:shade val="86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5830-4A6A-A124-B1420F53609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5830-4A6A-A124-B1420F536094}"/>
              </c:ext>
            </c:extLst>
          </c:dPt>
          <c:dPt>
            <c:idx val="5"/>
            <c:bubble3D val="0"/>
            <c:spPr>
              <a:solidFill>
                <a:schemeClr val="accent5">
                  <a:tint val="86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5830-4A6A-A124-B1420F536094}"/>
              </c:ext>
            </c:extLst>
          </c:dPt>
          <c:dPt>
            <c:idx val="6"/>
            <c:bubble3D val="0"/>
            <c:spPr>
              <a:solidFill>
                <a:schemeClr val="accent5">
                  <a:tint val="72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5830-4A6A-A124-B1420F536094}"/>
              </c:ext>
            </c:extLst>
          </c:dPt>
          <c:dPt>
            <c:idx val="7"/>
            <c:bubble3D val="0"/>
            <c:spPr>
              <a:solidFill>
                <a:schemeClr val="accent5">
                  <a:tint val="58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5830-4A6A-A124-B1420F536094}"/>
              </c:ext>
            </c:extLst>
          </c:dPt>
          <c:dPt>
            <c:idx val="8"/>
            <c:bubble3D val="0"/>
            <c:spPr>
              <a:solidFill>
                <a:schemeClr val="accent5">
                  <a:tint val="44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5830-4A6A-A124-B1420F536094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00" b="1" i="0" u="none" strike="noStrike" kern="1200" spc="0" baseline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358D16C-3B9C-4A5B-AA5F-2EEAF9CC35A6}" type="CATEGORYNAME">
                      <a:rPr lang="mk-MK"/>
                      <a:pPr>
                        <a:defRPr sz="1100">
                          <a:solidFill>
                            <a:srgbClr val="FF0000"/>
                          </a:solidFill>
                        </a:defRPr>
                      </a:pPr>
                      <a:t>[CATEGORY NAME]</a:t>
                    </a:fld>
                    <a:r>
                      <a:rPr lang="mk-MK" baseline="0" dirty="0"/>
                      <a:t>
23%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5830-4A6A-A124-B1420F536094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00" b="1" i="0" u="none" strike="noStrike" kern="1200" spc="0" baseline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28877C05-B8ED-4AE3-B628-37C306AFADF2}" type="CATEGORYNAME">
                      <a:rPr lang="mk-MK"/>
                      <a:pPr>
                        <a:defRPr sz="1100">
                          <a:solidFill>
                            <a:srgbClr val="FF0000"/>
                          </a:solidFill>
                        </a:defRPr>
                      </a:pPr>
                      <a:t>[CATEGORY NAME]</a:t>
                    </a:fld>
                    <a:r>
                      <a:rPr lang="mk-MK" baseline="0" dirty="0"/>
                      <a:t>
18%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5830-4A6A-A124-B1420F536094}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00" b="1" i="0" u="none" strike="noStrike" kern="1200" spc="0" baseline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C007926-ED47-4668-9F0A-C28ABED8E578}" type="CATEGORYNAME">
                      <a:rPr lang="mk-MK" b="1"/>
                      <a:pPr>
                        <a:defRPr sz="1100">
                          <a:solidFill>
                            <a:srgbClr val="FF0000"/>
                          </a:solidFill>
                        </a:defRPr>
                      </a:pPr>
                      <a:t>[CATEGORY NAME]</a:t>
                    </a:fld>
                    <a:r>
                      <a:rPr lang="mk-MK" b="1" baseline="0" dirty="0"/>
                      <a:t>
11%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5830-4A6A-A124-B1420F536094}"/>
                </c:ext>
              </c:extLst>
            </c:dLbl>
            <c:dLbl>
              <c:idx val="3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00" b="1" i="0" u="none" strike="noStrike" kern="1200" spc="0" baseline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EBC54B34-75BF-40D1-9134-96DF87B4EB2B}" type="CATEGORYNAME">
                      <a:rPr lang="mk-MK"/>
                      <a:pPr>
                        <a:defRPr sz="1100">
                          <a:solidFill>
                            <a:srgbClr val="FF0000"/>
                          </a:solidFill>
                        </a:defRPr>
                      </a:pPr>
                      <a:t>[CATEGORY NAME]</a:t>
                    </a:fld>
                    <a:r>
                      <a:rPr lang="mk-MK" baseline="0" dirty="0"/>
                      <a:t>
4%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5830-4A6A-A124-B1420F536094}"/>
                </c:ext>
              </c:extLst>
            </c:dLbl>
            <c:dLbl>
              <c:idx val="4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00" b="1" i="0" u="none" strike="noStrike" kern="1200" spc="0" baseline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DAE04A7A-113F-4ECB-BA0C-078405406E1C}" type="CATEGORYNAME">
                      <a:rPr lang="mk-MK" b="1"/>
                      <a:pPr>
                        <a:defRPr sz="1100">
                          <a:solidFill>
                            <a:srgbClr val="FF0000"/>
                          </a:solidFill>
                        </a:defRPr>
                      </a:pPr>
                      <a:t>[CATEGORY NAME]</a:t>
                    </a:fld>
                    <a:r>
                      <a:rPr lang="mk-MK" b="1" baseline="0" dirty="0"/>
                      <a:t>
14%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5830-4A6A-A124-B1420F536094}"/>
                </c:ext>
              </c:extLst>
            </c:dLbl>
            <c:dLbl>
              <c:idx val="5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00" b="1" i="0" u="none" strike="noStrike" kern="1200" spc="0" baseline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5D1BAE5-9BFA-47BF-B48C-7022A50FC91E}" type="CATEGORYNAME">
                      <a:rPr lang="mk-MK"/>
                      <a:pPr>
                        <a:defRPr sz="1100">
                          <a:solidFill>
                            <a:srgbClr val="FF0000"/>
                          </a:solidFill>
                        </a:defRPr>
                      </a:pPr>
                      <a:t>[CATEGORY NAME]</a:t>
                    </a:fld>
                    <a:r>
                      <a:rPr lang="mk-MK" baseline="0" dirty="0"/>
                      <a:t>
5%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5830-4A6A-A124-B1420F536094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D-5830-4A6A-A124-B1420F536094}"/>
                </c:ext>
              </c:extLst>
            </c:dLbl>
            <c:dLbl>
              <c:idx val="7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00" b="1" i="0" u="none" strike="noStrike" kern="1200" spc="0" baseline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CC36B1B-0444-4CAB-B324-56908A90B0BA}" type="CATEGORYNAME">
                      <a:rPr lang="mk-MK"/>
                      <a:pPr>
                        <a:defRPr sz="1100">
                          <a:solidFill>
                            <a:srgbClr val="FF0000"/>
                          </a:solidFill>
                        </a:defRPr>
                      </a:pPr>
                      <a:t>[CATEGORY NAME]</a:t>
                    </a:fld>
                    <a:r>
                      <a:rPr lang="mk-MK" baseline="0" dirty="0"/>
                      <a:t>
20%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5830-4A6A-A124-B1420F536094}"/>
                </c:ext>
              </c:extLst>
            </c:dLbl>
            <c:dLbl>
              <c:idx val="8"/>
              <c:layout>
                <c:manualLayout>
                  <c:x val="4.1666666666666664E-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5830-4A6A-A124-B1420F53609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spc="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Sheet1!$A$2:$A$10</c:f>
              <c:strCache>
                <c:ptCount val="9"/>
                <c:pt idx="0">
                  <c:v>Грција</c:v>
                </c:pt>
                <c:pt idx="1">
                  <c:v>Словенија</c:v>
                </c:pt>
                <c:pt idx="2">
                  <c:v>Австрија</c:v>
                </c:pt>
                <c:pt idx="3">
                  <c:v>Германија</c:v>
                </c:pt>
                <c:pt idx="4">
                  <c:v>Турција</c:v>
                </c:pt>
                <c:pt idx="5">
                  <c:v>Бугарија</c:v>
                </c:pt>
                <c:pt idx="6">
                  <c:v>Швајцарија</c:v>
                </c:pt>
                <c:pt idx="7">
                  <c:v>домашни акционери</c:v>
                </c:pt>
                <c:pt idx="8">
                  <c:v>државна сопственост</c:v>
                </c:pt>
              </c:strCache>
            </c:strRef>
          </c:cat>
          <c:val>
            <c:numRef>
              <c:f>Sheet1!$C$2:$C$10</c:f>
              <c:numCache>
                <c:formatCode>0.0</c:formatCode>
                <c:ptCount val="9"/>
                <c:pt idx="0">
                  <c:v>24.9</c:v>
                </c:pt>
                <c:pt idx="1">
                  <c:v>16.3</c:v>
                </c:pt>
                <c:pt idx="2">
                  <c:v>10.6</c:v>
                </c:pt>
                <c:pt idx="3">
                  <c:v>3.7</c:v>
                </c:pt>
                <c:pt idx="4">
                  <c:v>13.6</c:v>
                </c:pt>
                <c:pt idx="5">
                  <c:v>6</c:v>
                </c:pt>
                <c:pt idx="6">
                  <c:v>0.8</c:v>
                </c:pt>
                <c:pt idx="7">
                  <c:v>20.399999999999999</c:v>
                </c:pt>
                <c:pt idx="8">
                  <c:v>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5830-4A6A-A124-B1420F536094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1" i="0" u="none" strike="noStrike" kern="1200" cap="none" spc="0" normalizeH="0" baseline="0">
                <a:solidFill>
                  <a:srgbClr val="002060"/>
                </a:solidFill>
                <a:latin typeface="+mn-lt"/>
                <a:ea typeface="+mj-ea"/>
                <a:cs typeface="+mj-cs"/>
              </a:defRPr>
            </a:pPr>
            <a:r>
              <a:rPr lang="mk-MK" sz="1100">
                <a:solidFill>
                  <a:srgbClr val="002060"/>
                </a:solidFill>
                <a:latin typeface="+mn-lt"/>
              </a:rPr>
              <a:t>Нето каматен приход / Вкупни редовни приходи</a:t>
            </a:r>
            <a:endParaRPr lang="en-US" sz="1100">
              <a:solidFill>
                <a:srgbClr val="002060"/>
              </a:solidFill>
              <a:latin typeface="+mn-lt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cap="none" spc="0" normalizeH="0" baseline="0">
              <a:solidFill>
                <a:srgbClr val="002060"/>
              </a:solidFill>
              <a:latin typeface="+mn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'НКП  ВРП'!$BS$4:$BW$4</c:f>
              <c:strCache>
                <c:ptCount val="5"/>
                <c:pt idx="0">
                  <c:v>3/2022</c:v>
                </c:pt>
                <c:pt idx="1">
                  <c:v>6/2022</c:v>
                </c:pt>
                <c:pt idx="2">
                  <c:v>9/2022</c:v>
                </c:pt>
                <c:pt idx="3">
                  <c:v>12/2022</c:v>
                </c:pt>
                <c:pt idx="4">
                  <c:v>3/2023</c:v>
                </c:pt>
              </c:strCache>
            </c:strRef>
          </c:cat>
          <c:val>
            <c:numRef>
              <c:f>'НКП  ВРП'!$BS$5:$BW$5</c:f>
            </c:numRef>
          </c:val>
          <c:extLst>
            <c:ext xmlns:c16="http://schemas.microsoft.com/office/drawing/2014/chart" uri="{C3380CC4-5D6E-409C-BE32-E72D297353CC}">
              <c16:uniqueId val="{00000000-054B-4E9A-BBEF-43F4C8F92BB7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'НКП  ВРП'!$BS$4:$BW$4</c:f>
              <c:strCache>
                <c:ptCount val="5"/>
                <c:pt idx="0">
                  <c:v>3/2022</c:v>
                </c:pt>
                <c:pt idx="1">
                  <c:v>6/2022</c:v>
                </c:pt>
                <c:pt idx="2">
                  <c:v>9/2022</c:v>
                </c:pt>
                <c:pt idx="3">
                  <c:v>12/2022</c:v>
                </c:pt>
                <c:pt idx="4">
                  <c:v>3/2023</c:v>
                </c:pt>
              </c:strCache>
            </c:strRef>
          </c:cat>
          <c:val>
            <c:numRef>
              <c:f>'НКП  ВРП'!$BS$6:$BW$6</c:f>
            </c:numRef>
          </c:val>
          <c:extLst>
            <c:ext xmlns:c16="http://schemas.microsoft.com/office/drawing/2014/chart" uri="{C3380CC4-5D6E-409C-BE32-E72D297353CC}">
              <c16:uniqueId val="{00000001-054B-4E9A-BBEF-43F4C8F92BB7}"/>
            </c:ext>
          </c:extLst>
        </c:ser>
        <c:ser>
          <c:idx val="2"/>
          <c:order val="2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'НКП  ВРП'!$BS$4:$BW$4</c:f>
              <c:strCache>
                <c:ptCount val="5"/>
                <c:pt idx="0">
                  <c:v>3/2022</c:v>
                </c:pt>
                <c:pt idx="1">
                  <c:v>6/2022</c:v>
                </c:pt>
                <c:pt idx="2">
                  <c:v>9/2022</c:v>
                </c:pt>
                <c:pt idx="3">
                  <c:v>12/2022</c:v>
                </c:pt>
                <c:pt idx="4">
                  <c:v>3/2023</c:v>
                </c:pt>
              </c:strCache>
            </c:strRef>
          </c:cat>
          <c:val>
            <c:numRef>
              <c:f>'НКП  ВРП'!$BS$7:$BW$7</c:f>
            </c:numRef>
          </c:val>
          <c:extLst>
            <c:ext xmlns:c16="http://schemas.microsoft.com/office/drawing/2014/chart" uri="{C3380CC4-5D6E-409C-BE32-E72D297353CC}">
              <c16:uniqueId val="{00000002-054B-4E9A-BBEF-43F4C8F92BB7}"/>
            </c:ext>
          </c:extLst>
        </c:ser>
        <c:ser>
          <c:idx val="3"/>
          <c:order val="3"/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'НКП  ВРП'!$BS$4:$BW$4</c:f>
              <c:strCache>
                <c:ptCount val="5"/>
                <c:pt idx="0">
                  <c:v>3/2022</c:v>
                </c:pt>
                <c:pt idx="1">
                  <c:v>6/2022</c:v>
                </c:pt>
                <c:pt idx="2">
                  <c:v>9/2022</c:v>
                </c:pt>
                <c:pt idx="3">
                  <c:v>12/2022</c:v>
                </c:pt>
                <c:pt idx="4">
                  <c:v>3/2023</c:v>
                </c:pt>
              </c:strCache>
            </c:strRef>
          </c:cat>
          <c:val>
            <c:numRef>
              <c:f>'НКП  ВРП'!$BS$8:$BW$8</c:f>
              <c:numCache>
                <c:formatCode>0.0%</c:formatCode>
                <c:ptCount val="5"/>
                <c:pt idx="0">
                  <c:v>0.62582206399903373</c:v>
                </c:pt>
                <c:pt idx="1">
                  <c:v>0.60986282888046273</c:v>
                </c:pt>
                <c:pt idx="2">
                  <c:v>0.61902300121857901</c:v>
                </c:pt>
                <c:pt idx="3">
                  <c:v>0.62622212289697543</c:v>
                </c:pt>
                <c:pt idx="4" formatCode="0.00%">
                  <c:v>0.70393127443330494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54B-4E9A-BBEF-43F4C8F92BB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67"/>
        <c:overlap val="-43"/>
        <c:axId val="1449304432"/>
        <c:axId val="1449305872"/>
      </c:barChart>
      <c:catAx>
        <c:axId val="14493044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9305872"/>
        <c:crosses val="autoZero"/>
        <c:auto val="1"/>
        <c:lblAlgn val="ctr"/>
        <c:lblOffset val="100"/>
        <c:noMultiLvlLbl val="0"/>
      </c:catAx>
      <c:valAx>
        <c:axId val="14493058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9304432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mk-MK" sz="1100">
                <a:solidFill>
                  <a:srgbClr val="002060"/>
                </a:solidFill>
                <a:latin typeface="+mn-lt"/>
              </a:rPr>
              <a:t>Стапка на поврат на просечниот капитал (</a:t>
            </a:r>
            <a:r>
              <a:rPr lang="en-US" sz="1100">
                <a:solidFill>
                  <a:srgbClr val="002060"/>
                </a:solidFill>
                <a:latin typeface="+mn-lt"/>
              </a:rPr>
              <a:t>ROAE)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ROAE!$BS$4:$BW$4</c:f>
              <c:strCache>
                <c:ptCount val="5"/>
                <c:pt idx="0">
                  <c:v>3/2022</c:v>
                </c:pt>
                <c:pt idx="1">
                  <c:v>6/2022</c:v>
                </c:pt>
                <c:pt idx="2">
                  <c:v>9/2022</c:v>
                </c:pt>
                <c:pt idx="3">
                  <c:v>12/2022</c:v>
                </c:pt>
                <c:pt idx="4">
                  <c:v>3/2023</c:v>
                </c:pt>
              </c:strCache>
            </c:strRef>
          </c:cat>
          <c:val>
            <c:numRef>
              <c:f>ROAE!$BS$5:$BW$5</c:f>
            </c:numRef>
          </c:val>
          <c:extLst>
            <c:ext xmlns:c16="http://schemas.microsoft.com/office/drawing/2014/chart" uri="{C3380CC4-5D6E-409C-BE32-E72D297353CC}">
              <c16:uniqueId val="{00000000-B9B7-45B7-BA29-3DB0F6D5AF59}"/>
            </c:ext>
          </c:extLst>
        </c:ser>
        <c:ser>
          <c:idx val="1"/>
          <c:order val="1"/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ROAE!$BS$4:$BW$4</c:f>
              <c:strCache>
                <c:ptCount val="5"/>
                <c:pt idx="0">
                  <c:v>3/2022</c:v>
                </c:pt>
                <c:pt idx="1">
                  <c:v>6/2022</c:v>
                </c:pt>
                <c:pt idx="2">
                  <c:v>9/2022</c:v>
                </c:pt>
                <c:pt idx="3">
                  <c:v>12/2022</c:v>
                </c:pt>
                <c:pt idx="4">
                  <c:v>3/2023</c:v>
                </c:pt>
              </c:strCache>
            </c:strRef>
          </c:cat>
          <c:val>
            <c:numRef>
              <c:f>ROAE!$BS$6:$BW$6</c:f>
            </c:numRef>
          </c:val>
          <c:extLst>
            <c:ext xmlns:c16="http://schemas.microsoft.com/office/drawing/2014/chart" uri="{C3380CC4-5D6E-409C-BE32-E72D297353CC}">
              <c16:uniqueId val="{00000001-B9B7-45B7-BA29-3DB0F6D5AF59}"/>
            </c:ext>
          </c:extLst>
        </c:ser>
        <c:ser>
          <c:idx val="2"/>
          <c:order val="2"/>
          <c:spPr>
            <a:solidFill>
              <a:schemeClr val="accent5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ROAE!$BS$4:$BW$4</c:f>
              <c:strCache>
                <c:ptCount val="5"/>
                <c:pt idx="0">
                  <c:v>3/2022</c:v>
                </c:pt>
                <c:pt idx="1">
                  <c:v>6/2022</c:v>
                </c:pt>
                <c:pt idx="2">
                  <c:v>9/2022</c:v>
                </c:pt>
                <c:pt idx="3">
                  <c:v>12/2022</c:v>
                </c:pt>
                <c:pt idx="4">
                  <c:v>3/2023</c:v>
                </c:pt>
              </c:strCache>
            </c:strRef>
          </c:cat>
          <c:val>
            <c:numRef>
              <c:f>ROAE!$BS$7:$BW$7</c:f>
            </c:numRef>
          </c:val>
          <c:extLst>
            <c:ext xmlns:c16="http://schemas.microsoft.com/office/drawing/2014/chart" uri="{C3380CC4-5D6E-409C-BE32-E72D297353CC}">
              <c16:uniqueId val="{00000002-B9B7-45B7-BA29-3DB0F6D5AF59}"/>
            </c:ext>
          </c:extLst>
        </c:ser>
        <c:ser>
          <c:idx val="3"/>
          <c:order val="3"/>
          <c:spPr>
            <a:solidFill>
              <a:schemeClr val="accent1">
                <a:lumMod val="60000"/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ROAE!$BS$4:$BW$4</c:f>
              <c:strCache>
                <c:ptCount val="5"/>
                <c:pt idx="0">
                  <c:v>3/2022</c:v>
                </c:pt>
                <c:pt idx="1">
                  <c:v>6/2022</c:v>
                </c:pt>
                <c:pt idx="2">
                  <c:v>9/2022</c:v>
                </c:pt>
                <c:pt idx="3">
                  <c:v>12/2022</c:v>
                </c:pt>
                <c:pt idx="4">
                  <c:v>3/2023</c:v>
                </c:pt>
              </c:strCache>
            </c:strRef>
          </c:cat>
          <c:val>
            <c:numRef>
              <c:f>ROAE!$BS$8:$BW$8</c:f>
              <c:numCache>
                <c:formatCode>0.0%</c:formatCode>
                <c:ptCount val="5"/>
                <c:pt idx="0">
                  <c:v>0.13959367148700863</c:v>
                </c:pt>
                <c:pt idx="1">
                  <c:v>0.14298194808883338</c:v>
                </c:pt>
                <c:pt idx="2">
                  <c:v>0.13717922805747917</c:v>
                </c:pt>
                <c:pt idx="3">
                  <c:v>0.12235885115027334</c:v>
                </c:pt>
                <c:pt idx="4" formatCode="0.00%">
                  <c:v>0.17576704938731316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9B7-45B7-BA29-3DB0F6D5AF59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2017288304"/>
        <c:axId val="2017291184"/>
      </c:barChart>
      <c:catAx>
        <c:axId val="20172883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17291184"/>
        <c:crosses val="autoZero"/>
        <c:auto val="1"/>
        <c:lblAlgn val="ctr"/>
        <c:lblOffset val="100"/>
        <c:noMultiLvlLbl val="0"/>
      </c:catAx>
      <c:valAx>
        <c:axId val="2017291184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172883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mk-MK" sz="1100" dirty="0"/>
              <a:t>Стапка на поврат на просечната актива </a:t>
            </a:r>
            <a:endParaRPr lang="en-GB" sz="1100" dirty="0"/>
          </a:p>
          <a:p>
            <a:pPr>
              <a:defRPr sz="1100"/>
            </a:pPr>
            <a:r>
              <a:rPr lang="mk-MK" sz="1100" dirty="0"/>
              <a:t>(</a:t>
            </a:r>
            <a:r>
              <a:rPr lang="en-US" sz="1100" dirty="0"/>
              <a:t>ROAA)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ROAA!$BS$4:$BW$4</c:f>
              <c:strCache>
                <c:ptCount val="5"/>
                <c:pt idx="0">
                  <c:v>3/2022</c:v>
                </c:pt>
                <c:pt idx="1">
                  <c:v>6/2022</c:v>
                </c:pt>
                <c:pt idx="2">
                  <c:v>9/2022</c:v>
                </c:pt>
                <c:pt idx="3">
                  <c:v>12/2022</c:v>
                </c:pt>
                <c:pt idx="4">
                  <c:v>3/2023</c:v>
                </c:pt>
              </c:strCache>
            </c:strRef>
          </c:cat>
          <c:val>
            <c:numRef>
              <c:f>ROAA!$BS$5:$BW$5</c:f>
            </c:numRef>
          </c:val>
          <c:extLst>
            <c:ext xmlns:c16="http://schemas.microsoft.com/office/drawing/2014/chart" uri="{C3380CC4-5D6E-409C-BE32-E72D297353CC}">
              <c16:uniqueId val="{00000000-EC6D-452B-91C1-160E6E3D1B4A}"/>
            </c:ext>
          </c:extLst>
        </c:ser>
        <c:ser>
          <c:idx val="1"/>
          <c:order val="1"/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ROAA!$BS$4:$BW$4</c:f>
              <c:strCache>
                <c:ptCount val="5"/>
                <c:pt idx="0">
                  <c:v>3/2022</c:v>
                </c:pt>
                <c:pt idx="1">
                  <c:v>6/2022</c:v>
                </c:pt>
                <c:pt idx="2">
                  <c:v>9/2022</c:v>
                </c:pt>
                <c:pt idx="3">
                  <c:v>12/2022</c:v>
                </c:pt>
                <c:pt idx="4">
                  <c:v>3/2023</c:v>
                </c:pt>
              </c:strCache>
            </c:strRef>
          </c:cat>
          <c:val>
            <c:numRef>
              <c:f>ROAA!$BS$6:$BW$6</c:f>
            </c:numRef>
          </c:val>
          <c:extLst>
            <c:ext xmlns:c16="http://schemas.microsoft.com/office/drawing/2014/chart" uri="{C3380CC4-5D6E-409C-BE32-E72D297353CC}">
              <c16:uniqueId val="{00000001-EC6D-452B-91C1-160E6E3D1B4A}"/>
            </c:ext>
          </c:extLst>
        </c:ser>
        <c:ser>
          <c:idx val="2"/>
          <c:order val="2"/>
          <c:spPr>
            <a:solidFill>
              <a:schemeClr val="accent5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ROAA!$BS$4:$BW$4</c:f>
              <c:strCache>
                <c:ptCount val="5"/>
                <c:pt idx="0">
                  <c:v>3/2022</c:v>
                </c:pt>
                <c:pt idx="1">
                  <c:v>6/2022</c:v>
                </c:pt>
                <c:pt idx="2">
                  <c:v>9/2022</c:v>
                </c:pt>
                <c:pt idx="3">
                  <c:v>12/2022</c:v>
                </c:pt>
                <c:pt idx="4">
                  <c:v>3/2023</c:v>
                </c:pt>
              </c:strCache>
            </c:strRef>
          </c:cat>
          <c:val>
            <c:numRef>
              <c:f>ROAA!$BS$7:$BW$7</c:f>
            </c:numRef>
          </c:val>
          <c:extLst>
            <c:ext xmlns:c16="http://schemas.microsoft.com/office/drawing/2014/chart" uri="{C3380CC4-5D6E-409C-BE32-E72D297353CC}">
              <c16:uniqueId val="{00000002-EC6D-452B-91C1-160E6E3D1B4A}"/>
            </c:ext>
          </c:extLst>
        </c:ser>
        <c:ser>
          <c:idx val="3"/>
          <c:order val="3"/>
          <c:spPr>
            <a:solidFill>
              <a:schemeClr val="accent1">
                <a:lumMod val="60000"/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ROAA!$BS$4:$BW$4</c:f>
              <c:strCache>
                <c:ptCount val="5"/>
                <c:pt idx="0">
                  <c:v>3/2022</c:v>
                </c:pt>
                <c:pt idx="1">
                  <c:v>6/2022</c:v>
                </c:pt>
                <c:pt idx="2">
                  <c:v>9/2022</c:v>
                </c:pt>
                <c:pt idx="3">
                  <c:v>12/2022</c:v>
                </c:pt>
                <c:pt idx="4">
                  <c:v>3/2023</c:v>
                </c:pt>
              </c:strCache>
            </c:strRef>
          </c:cat>
          <c:val>
            <c:numRef>
              <c:f>ROAA!$BS$8:$BW$8</c:f>
              <c:numCache>
                <c:formatCode>0.00%</c:formatCode>
                <c:ptCount val="5"/>
                <c:pt idx="0">
                  <c:v>1.6471901562560929E-2</c:v>
                </c:pt>
                <c:pt idx="1">
                  <c:v>1.7104979216676228E-2</c:v>
                </c:pt>
                <c:pt idx="2">
                  <c:v>1.6567269219927658E-2</c:v>
                </c:pt>
                <c:pt idx="3">
                  <c:v>1.4626584565432853E-2</c:v>
                </c:pt>
                <c:pt idx="4">
                  <c:v>2.2273147855430265E-2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C6D-452B-91C1-160E6E3D1B4A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449314992"/>
        <c:axId val="1449310672"/>
      </c:barChart>
      <c:catAx>
        <c:axId val="14493149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9310672"/>
        <c:crosses val="autoZero"/>
        <c:auto val="1"/>
        <c:lblAlgn val="ctr"/>
        <c:lblOffset val="100"/>
        <c:noMultiLvlLbl val="0"/>
      </c:catAx>
      <c:valAx>
        <c:axId val="1449310672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93149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ru-RU" sz="1000" dirty="0">
                <a:latin typeface="+mn-lt"/>
              </a:rPr>
              <a:t>У</a:t>
            </a:r>
            <a:r>
              <a:rPr lang="mk-MK" sz="1000" dirty="0">
                <a:latin typeface="+mn-lt"/>
              </a:rPr>
              <a:t>ЧЕСТВО</a:t>
            </a:r>
            <a:r>
              <a:rPr lang="mk-MK" sz="1000" baseline="0" dirty="0">
                <a:latin typeface="+mn-lt"/>
              </a:rPr>
              <a:t> НА СТРАНСКИ КАПИТАЛ</a:t>
            </a:r>
            <a:endParaRPr lang="ru-RU" sz="1000" dirty="0">
              <a:latin typeface="+mn-lt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3.7926429694503105E-2"/>
          <c:y val="0.22638363219434723"/>
          <c:w val="0.93046821222674425"/>
          <c:h val="0.59379438435485621"/>
        </c:manualLayout>
      </c:layout>
      <c:lineChart>
        <c:grouping val="standard"/>
        <c:varyColors val="0"/>
        <c:ser>
          <c:idx val="0"/>
          <c:order val="0"/>
          <c:tx>
            <c:strRef>
              <c:f>'Странски капитал во вкупниот'!$A$5</c:f>
              <c:strCache>
                <c:ptCount val="1"/>
                <c:pt idx="0">
                  <c:v>Големи банки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12700">
                <a:solidFill>
                  <a:schemeClr val="lt2"/>
                </a:solidFill>
                <a:rou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'Странски капитал во вкупниот'!$B$4:$AL$4</c:f>
              <c:strCach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strCache>
            </c:strRef>
          </c:cat>
          <c:val>
            <c:numRef>
              <c:f>'Странски капитал во вкупниот'!$B$5:$AL$5</c:f>
            </c:numRef>
          </c:val>
          <c:smooth val="0"/>
          <c:extLst>
            <c:ext xmlns:c16="http://schemas.microsoft.com/office/drawing/2014/chart" uri="{C3380CC4-5D6E-409C-BE32-E72D297353CC}">
              <c16:uniqueId val="{00000000-F47A-424C-A8DA-FC8790F5C54B}"/>
            </c:ext>
          </c:extLst>
        </c:ser>
        <c:ser>
          <c:idx val="1"/>
          <c:order val="1"/>
          <c:tx>
            <c:strRef>
              <c:f>'Странски капитал во вкупниот'!$A$6</c:f>
              <c:strCache>
                <c:ptCount val="1"/>
                <c:pt idx="0">
                  <c:v>Средни банки</c:v>
                </c:pt>
              </c:strCache>
            </c:strRef>
          </c:tx>
          <c:spPr>
            <a:ln w="31750" cap="rnd">
              <a:solidFill>
                <a:schemeClr val="accent3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12700">
                <a:solidFill>
                  <a:schemeClr val="lt2"/>
                </a:solidFill>
                <a:rou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'Странски капитал во вкупниот'!$B$4:$AL$4</c:f>
              <c:strCach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strCache>
            </c:strRef>
          </c:cat>
          <c:val>
            <c:numRef>
              <c:f>'Странски капитал во вкупниот'!$B$6:$AL$6</c:f>
            </c:numRef>
          </c:val>
          <c:smooth val="0"/>
          <c:extLst>
            <c:ext xmlns:c16="http://schemas.microsoft.com/office/drawing/2014/chart" uri="{C3380CC4-5D6E-409C-BE32-E72D297353CC}">
              <c16:uniqueId val="{00000001-F47A-424C-A8DA-FC8790F5C54B}"/>
            </c:ext>
          </c:extLst>
        </c:ser>
        <c:ser>
          <c:idx val="2"/>
          <c:order val="2"/>
          <c:tx>
            <c:strRef>
              <c:f>'Странски капитал во вкупниот'!$A$7</c:f>
              <c:strCache>
                <c:ptCount val="1"/>
                <c:pt idx="0">
                  <c:v>Мали банки</c:v>
                </c:pt>
              </c:strCache>
            </c:strRef>
          </c:tx>
          <c:spPr>
            <a:ln w="31750" cap="rnd">
              <a:solidFill>
                <a:schemeClr val="accent5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12700">
                <a:solidFill>
                  <a:schemeClr val="lt2"/>
                </a:solidFill>
                <a:rou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'Странски капитал во вкупниот'!$B$4:$AL$4</c:f>
              <c:strCach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strCache>
            </c:strRef>
          </c:cat>
          <c:val>
            <c:numRef>
              <c:f>'Странски капитал во вкупниот'!$B$7:$AL$7</c:f>
            </c:numRef>
          </c:val>
          <c:smooth val="0"/>
          <c:extLst>
            <c:ext xmlns:c16="http://schemas.microsoft.com/office/drawing/2014/chart" uri="{C3380CC4-5D6E-409C-BE32-E72D297353CC}">
              <c16:uniqueId val="{00000002-F47A-424C-A8DA-FC8790F5C54B}"/>
            </c:ext>
          </c:extLst>
        </c:ser>
        <c:ser>
          <c:idx val="3"/>
          <c:order val="3"/>
          <c:tx>
            <c:strRef>
              <c:f>'Странски капитал во вкупниот'!$A$8</c:f>
              <c:strCache>
                <c:ptCount val="1"/>
                <c:pt idx="0">
                  <c:v>Учество на странскиот капитал во вкупниот капитал*</c:v>
                </c:pt>
              </c:strCache>
            </c:strRef>
          </c:tx>
          <c:spPr>
            <a:ln w="31750" cap="rnd">
              <a:solidFill>
                <a:schemeClr val="accent1">
                  <a:lumMod val="60000"/>
                </a:schemeClr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'Странски капитал во вкупниот'!$B$4:$AL$4</c:f>
              <c:strCach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strCache>
            </c:strRef>
          </c:cat>
          <c:val>
            <c:numRef>
              <c:f>'Странски капитал во вкупниот'!$B$8:$AL$8</c:f>
              <c:numCache>
                <c:formatCode>0.00%</c:formatCode>
                <c:ptCount val="6"/>
                <c:pt idx="0">
                  <c:v>0.74364480613881534</c:v>
                </c:pt>
                <c:pt idx="1">
                  <c:v>0.72885806445272527</c:v>
                </c:pt>
                <c:pt idx="2">
                  <c:v>0.75365272744995504</c:v>
                </c:pt>
                <c:pt idx="3">
                  <c:v>0.75407264972055976</c:v>
                </c:pt>
                <c:pt idx="4">
                  <c:v>0.76289609687090398</c:v>
                </c:pt>
                <c:pt idx="5">
                  <c:v>0.77715436819894623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47A-424C-A8DA-FC8790F5C54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142617935"/>
        <c:axId val="800562063"/>
      </c:lineChart>
      <c:catAx>
        <c:axId val="114261793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00562063"/>
        <c:crosses val="autoZero"/>
        <c:auto val="1"/>
        <c:lblAlgn val="ctr"/>
        <c:lblOffset val="100"/>
        <c:noMultiLvlLbl val="0"/>
      </c:catAx>
      <c:valAx>
        <c:axId val="800562063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crossAx val="11426179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mk-MK" sz="1100"/>
              <a:t>Актива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3.2810733736785579E-2"/>
          <c:y val="0.22802524006205285"/>
          <c:w val="0.93437853252642888"/>
          <c:h val="0.5791278563620535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Вкупна Актива на банкарскиот сектор</c:v>
                </c:pt>
              </c:strCache>
            </c:strRef>
          </c:tx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Sheet1!$B$1:$F$1</c:f>
              <c:strCache>
                <c:ptCount val="5"/>
                <c:pt idx="0">
                  <c:v>3/2022</c:v>
                </c:pt>
                <c:pt idx="1">
                  <c:v>6/2022</c:v>
                </c:pt>
                <c:pt idx="2">
                  <c:v>9/2022</c:v>
                </c:pt>
                <c:pt idx="3">
                  <c:v>12/2022</c:v>
                </c:pt>
                <c:pt idx="4">
                  <c:v>3/2023</c:v>
                </c:pt>
              </c:strCache>
            </c:strRef>
          </c:cat>
          <c:val>
            <c:numRef>
              <c:f>Sheet1!$B$2:$F$2</c:f>
              <c:numCache>
                <c:formatCode>_(* #,##0_);_(* \(#,##0\);_(* "-"??_);_(@_)</c:formatCode>
                <c:ptCount val="5"/>
                <c:pt idx="0">
                  <c:v>635968</c:v>
                </c:pt>
                <c:pt idx="1">
                  <c:v>643906</c:v>
                </c:pt>
                <c:pt idx="2">
                  <c:v>657256</c:v>
                </c:pt>
                <c:pt idx="3">
                  <c:v>684255</c:v>
                </c:pt>
                <c:pt idx="4">
                  <c:v>675891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7F-4EA3-ABCF-5D71A8DEC25D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22"/>
        <c:axId val="1530541791"/>
        <c:axId val="1530536031"/>
      </c:barChart>
      <c:catAx>
        <c:axId val="15305417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30536031"/>
        <c:crosses val="autoZero"/>
        <c:auto val="1"/>
        <c:lblAlgn val="ctr"/>
        <c:lblOffset val="100"/>
        <c:noMultiLvlLbl val="0"/>
      </c:catAx>
      <c:valAx>
        <c:axId val="1530536031"/>
        <c:scaling>
          <c:orientation val="minMax"/>
        </c:scaling>
        <c:delete val="1"/>
        <c:axPos val="l"/>
        <c:numFmt formatCode="_(* #,##0_);_(* \(#,##0\);_(* &quot;-&quot;??_);_(@_)" sourceLinked="1"/>
        <c:majorTickMark val="none"/>
        <c:minorTickMark val="none"/>
        <c:tickLblPos val="nextTo"/>
        <c:crossAx val="153054179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1" i="0" u="none" strike="noStrike" kern="1200" cap="none" spc="0" normalizeH="0" baseline="0">
                <a:solidFill>
                  <a:srgbClr val="002060"/>
                </a:solidFill>
                <a:latin typeface="+mn-lt"/>
                <a:ea typeface="+mj-ea"/>
                <a:cs typeface="+mj-cs"/>
              </a:defRPr>
            </a:pPr>
            <a:r>
              <a:rPr lang="mk-MK" sz="1100">
                <a:solidFill>
                  <a:srgbClr val="002060"/>
                </a:solidFill>
                <a:latin typeface="+mn-lt"/>
              </a:rPr>
              <a:t>Ниво на финансиска интермедијација</a:t>
            </a:r>
            <a:endParaRPr lang="en-US" sz="1100">
              <a:solidFill>
                <a:srgbClr val="002060"/>
              </a:solidFill>
              <a:latin typeface="+mn-lt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cap="none" spc="0" normalizeH="0" baseline="0">
              <a:solidFill>
                <a:srgbClr val="002060"/>
              </a:solidFill>
              <a:latin typeface="+mn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Sheet1!$B$8:$C$8</c:f>
              <c:strCache>
                <c:ptCount val="2"/>
                <c:pt idx="1">
                  <c:v>Актива/БДП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Sheet1!$D$7:$H$7</c:f>
              <c:strCache>
                <c:ptCount val="5"/>
                <c:pt idx="0">
                  <c:v>3/2022</c:v>
                </c:pt>
                <c:pt idx="1">
                  <c:v>6/2022</c:v>
                </c:pt>
                <c:pt idx="2">
                  <c:v>9/2022</c:v>
                </c:pt>
                <c:pt idx="3">
                  <c:v>12/2022</c:v>
                </c:pt>
                <c:pt idx="4">
                  <c:v>3/2023</c:v>
                </c:pt>
              </c:strCache>
            </c:strRef>
          </c:cat>
          <c:val>
            <c:numRef>
              <c:f>Sheet1!$D$8:$H$8</c:f>
              <c:numCache>
                <c:formatCode>0.0</c:formatCode>
                <c:ptCount val="5"/>
                <c:pt idx="0">
                  <c:v>87.556977371728166</c:v>
                </c:pt>
                <c:pt idx="1">
                  <c:v>83.180325134482842</c:v>
                </c:pt>
                <c:pt idx="2">
                  <c:v>86.35803716546026</c:v>
                </c:pt>
                <c:pt idx="3">
                  <c:v>86.091733452991392</c:v>
                </c:pt>
                <c:pt idx="4">
                  <c:v>82.121298343401577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D08-4DA3-8B9E-E08D26C47C9D}"/>
            </c:ext>
          </c:extLst>
        </c:ser>
        <c:ser>
          <c:idx val="1"/>
          <c:order val="1"/>
          <c:tx>
            <c:strRef>
              <c:f>Sheet1!$B$9:$C$9</c:f>
              <c:strCache>
                <c:ptCount val="2"/>
                <c:pt idx="1">
                  <c:v>Депозити од нефинансиски субјекти/БДП</c:v>
                </c:pt>
              </c:strCache>
            </c:strRef>
          </c:tx>
          <c:spPr>
            <a:ln w="22225" cap="rnd">
              <a:solidFill>
                <a:srgbClr val="4472C4">
                  <a:lumMod val="40000"/>
                  <a:lumOff val="60000"/>
                </a:srgb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Sheet1!$D$7:$H$7</c:f>
              <c:strCache>
                <c:ptCount val="5"/>
                <c:pt idx="0">
                  <c:v>3/2022</c:v>
                </c:pt>
                <c:pt idx="1">
                  <c:v>6/2022</c:v>
                </c:pt>
                <c:pt idx="2">
                  <c:v>9/2022</c:v>
                </c:pt>
                <c:pt idx="3">
                  <c:v>12/2022</c:v>
                </c:pt>
                <c:pt idx="4">
                  <c:v>3/2023</c:v>
                </c:pt>
              </c:strCache>
            </c:strRef>
          </c:cat>
          <c:val>
            <c:numRef>
              <c:f>Sheet1!$D$9:$H$9</c:f>
              <c:numCache>
                <c:formatCode>0.0</c:formatCode>
                <c:ptCount val="5"/>
                <c:pt idx="0">
                  <c:v>62.600897916701079</c:v>
                </c:pt>
                <c:pt idx="1">
                  <c:v>58.859279498116869</c:v>
                </c:pt>
                <c:pt idx="2">
                  <c:v>61.701944991544941</c:v>
                </c:pt>
                <c:pt idx="3">
                  <c:v>62.148514374977445</c:v>
                </c:pt>
                <c:pt idx="4">
                  <c:v>59.552131540883991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D08-4DA3-8B9E-E08D26C47C9D}"/>
            </c:ext>
          </c:extLst>
        </c:ser>
        <c:ser>
          <c:idx val="2"/>
          <c:order val="2"/>
          <c:tx>
            <c:strRef>
              <c:f>Sheet1!$B$10:$C$10</c:f>
              <c:strCache>
                <c:ptCount val="2"/>
                <c:pt idx="1">
                  <c:v>Кредити на нефинансиски субјекти/БДП</c:v>
                </c:pt>
              </c:strCache>
            </c:strRef>
          </c:tx>
          <c:spPr>
            <a:ln w="22225" cap="rnd">
              <a:solidFill>
                <a:srgbClr val="E7E6E6">
                  <a:lumMod val="90000"/>
                </a:srgb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Sheet1!$D$7:$H$7</c:f>
              <c:strCache>
                <c:ptCount val="5"/>
                <c:pt idx="0">
                  <c:v>3/2022</c:v>
                </c:pt>
                <c:pt idx="1">
                  <c:v>6/2022</c:v>
                </c:pt>
                <c:pt idx="2">
                  <c:v>9/2022</c:v>
                </c:pt>
                <c:pt idx="3">
                  <c:v>12/2022</c:v>
                </c:pt>
                <c:pt idx="4">
                  <c:v>3/2023</c:v>
                </c:pt>
              </c:strCache>
            </c:strRef>
          </c:cat>
          <c:val>
            <c:numRef>
              <c:f>Sheet1!$D$10:$H$10</c:f>
              <c:numCache>
                <c:formatCode>0.0</c:formatCode>
                <c:ptCount val="5"/>
                <c:pt idx="0">
                  <c:v>54.218141579518353</c:v>
                </c:pt>
                <c:pt idx="1">
                  <c:v>52.245929198828065</c:v>
                </c:pt>
                <c:pt idx="2">
                  <c:v>54.093418194861798</c:v>
                </c:pt>
                <c:pt idx="3">
                  <c:v>53.161010969086085</c:v>
                </c:pt>
                <c:pt idx="4">
                  <c:v>50.924567876383406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D08-4DA3-8B9E-E08D26C47C9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399505488"/>
        <c:axId val="1399500208"/>
      </c:lineChart>
      <c:catAx>
        <c:axId val="13995054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dk1">
                  <a:lumMod val="15000"/>
                  <a:lumOff val="85000"/>
                  <a:alpha val="51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99500208"/>
        <c:crosses val="autoZero"/>
        <c:auto val="1"/>
        <c:lblAlgn val="ctr"/>
        <c:lblOffset val="100"/>
        <c:noMultiLvlLbl val="0"/>
      </c:catAx>
      <c:valAx>
        <c:axId val="1399500208"/>
        <c:scaling>
          <c:orientation val="minMax"/>
          <c:max val="90"/>
          <c:min val="40"/>
        </c:scaling>
        <c:delete val="1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crossAx val="1399505488"/>
        <c:crosses val="autoZero"/>
        <c:crossBetween val="between"/>
        <c:majorUnit val="40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4712925667677791E-2"/>
          <c:y val="0.74184232001496031"/>
          <c:w val="0.88724656696584581"/>
          <c:h val="0.2255496401775554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rgbClr val="FF99CC"/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mk-MK" dirty="0"/>
              <a:t>Структура на актива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Sheet1!$E$33</c:f>
              <c:strCache>
                <c:ptCount val="1"/>
                <c:pt idx="0">
                  <c:v>30.09.2021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explosion val="4"/>
          <c:dPt>
            <c:idx val="0"/>
            <c:bubble3D val="0"/>
            <c:spPr>
              <a:gradFill rotWithShape="1">
                <a:gsLst>
                  <a:gs pos="0">
                    <a:schemeClr val="accent5">
                      <a:shade val="65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hade val="65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shade val="65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solidFill>
                  <a:srgbClr val="00B0F0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801C-4171-8762-A971765DD64D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solidFill>
                  <a:srgbClr val="00B0F0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801C-4171-8762-A971765DD64D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5">
                      <a:tint val="65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tint val="65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tint val="65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solidFill>
                  <a:srgbClr val="00B0F0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5-801C-4171-8762-A971765DD64D}"/>
              </c:ext>
            </c:extLst>
          </c:dPt>
          <c:dLbls>
            <c:dLbl>
              <c:idx val="0"/>
              <c:layout>
                <c:manualLayout>
                  <c:x val="-1.9200815957874945E-7"/>
                  <c:y val="-4.192283625384109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8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mk-MK" sz="800" dirty="0"/>
                      <a:t>ликвидна актива</a:t>
                    </a:r>
                    <a:r>
                      <a:rPr lang="mk-MK" sz="800" baseline="0" dirty="0"/>
                      <a:t>
29%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154108821008454"/>
                      <c:h val="0.26499508014822359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801C-4171-8762-A971765DD64D}"/>
                </c:ext>
              </c:extLst>
            </c:dLbl>
            <c:dLbl>
              <c:idx val="1"/>
              <c:layout>
                <c:manualLayout>
                  <c:x val="2.2336693220115073E-2"/>
                  <c:y val="-8.403874470505323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8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4466686-F041-405C-89C2-35F8DC4472E2}" type="CATEGORYNAME">
                      <a:rPr lang="mk-MK" sz="800"/>
                      <a:pPr>
                        <a:defRPr sz="800"/>
                      </a:pPr>
                      <a:t>[CATEGORY NAME]</a:t>
                    </a:fld>
                    <a:r>
                      <a:rPr lang="mk-MK" sz="800" baseline="0" dirty="0"/>
                      <a:t>
62%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663988792867742"/>
                      <c:h val="0.1605876063157094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801C-4171-8762-A971765DD64D}"/>
                </c:ext>
              </c:extLst>
            </c:dLbl>
            <c:dLbl>
              <c:idx val="2"/>
              <c:layout>
                <c:manualLayout>
                  <c:x val="-0.18839085739282591"/>
                  <c:y val="8.0179352580927385E-2"/>
                </c:manualLayout>
              </c:layout>
              <c:tx>
                <c:rich>
                  <a:bodyPr/>
                  <a:lstStyle/>
                  <a:p>
                    <a:fld id="{747F1DA3-CD67-411D-B379-6A3C2B2903FD}" type="CATEGORYNAME">
                      <a:rPr lang="mk-MK"/>
                      <a:pPr/>
                      <a:t>[CATEGORY NAME]</a:t>
                    </a:fld>
                    <a:r>
                      <a:rPr lang="mk-MK" baseline="0" dirty="0"/>
                      <a:t>
8%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801C-4171-8762-A971765DD64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Sheet1!$D$34:$D$36</c:f>
              <c:strCache>
                <c:ptCount val="3"/>
                <c:pt idx="0">
                  <c:v>високоликвидна актива </c:v>
                </c:pt>
                <c:pt idx="1">
                  <c:v>кредити </c:v>
                </c:pt>
                <c:pt idx="2">
                  <c:v>останата актива </c:v>
                </c:pt>
              </c:strCache>
            </c:strRef>
          </c:cat>
          <c:val>
            <c:numRef>
              <c:f>Sheet1!$E$34:$E$36</c:f>
              <c:numCache>
                <c:formatCode>0.00%</c:formatCode>
                <c:ptCount val="3"/>
                <c:pt idx="0">
                  <c:v>0.316</c:v>
                </c:pt>
                <c:pt idx="1">
                  <c:v>0.61099999999999999</c:v>
                </c:pt>
                <c:pt idx="2">
                  <c:v>7.3000000000000009E-2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01C-4171-8762-A971765DD64D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r">
              <a:defRPr sz="100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mk-MK" sz="1400" b="1" dirty="0">
                <a:solidFill>
                  <a:srgbClr val="002060"/>
                </a:solidFill>
              </a:rPr>
              <a:t>Ликвидни средства/Актива</a:t>
            </a:r>
          </a:p>
          <a:p>
            <a:pPr algn="r">
              <a:defRPr sz="1000"/>
            </a:pPr>
            <a:r>
              <a:rPr lang="mk-MK" sz="1400" b="1" dirty="0">
                <a:solidFill>
                  <a:srgbClr val="002060"/>
                </a:solidFill>
              </a:rPr>
              <a:t>Кредити/Актива</a:t>
            </a:r>
          </a:p>
        </c:rich>
      </c:tx>
      <c:layout>
        <c:manualLayout>
          <c:xMode val="edge"/>
          <c:yMode val="edge"/>
          <c:x val="0.56831176203522693"/>
          <c:y val="2.914928834805015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r">
            <a:defRPr sz="100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"/>
          <c:y val="0.23406878543484275"/>
          <c:w val="0.97075823254133564"/>
          <c:h val="0.65322904875773158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Sheet1!$A$8</c:f>
              <c:strCache>
                <c:ptCount val="1"/>
                <c:pt idx="0">
                  <c:v>Вкупна Актива на банкарскиот сектор</c:v>
                </c:pt>
              </c:strCache>
            </c:strRef>
          </c:tx>
          <c:spPr>
            <a:solidFill>
              <a:schemeClr val="accent1">
                <a:shade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Sheet1!$B$7:$F$7</c:f>
              <c:strCache>
                <c:ptCount val="5"/>
                <c:pt idx="0">
                  <c:v>3/2022</c:v>
                </c:pt>
                <c:pt idx="1">
                  <c:v>6/2022</c:v>
                </c:pt>
                <c:pt idx="2">
                  <c:v>9/2022</c:v>
                </c:pt>
                <c:pt idx="3">
                  <c:v>12/2022</c:v>
                </c:pt>
                <c:pt idx="4">
                  <c:v>3/2023</c:v>
                </c:pt>
              </c:strCache>
            </c:strRef>
          </c:cat>
          <c:val>
            <c:numRef>
              <c:f>Sheet1!$B$8:$F$8</c:f>
              <c:numCache>
                <c:formatCode>0%</c:formatCode>
                <c:ptCount val="5"/>
                <c:pt idx="0">
                  <c:v>0.61923241420952002</c:v>
                </c:pt>
                <c:pt idx="1">
                  <c:v>0.62810410215155632</c:v>
                </c:pt>
                <c:pt idx="2">
                  <c:v>0.62638606570347022</c:v>
                </c:pt>
                <c:pt idx="3">
                  <c:v>0.61749201686505761</c:v>
                </c:pt>
                <c:pt idx="4">
                  <c:v>0.62011330229282535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286-49D4-B954-AB9F12102E28}"/>
            </c:ext>
          </c:extLst>
        </c:ser>
        <c:ser>
          <c:idx val="1"/>
          <c:order val="1"/>
          <c:tx>
            <c:strRef>
              <c:f>Sheet1!$A$9</c:f>
              <c:strCache>
                <c:ptCount val="1"/>
                <c:pt idx="0">
                  <c:v>Ликвидни средства/Актива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29%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1D93-4C96-8F80-4FBFB5F53ED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Sheet1!$B$7:$F$7</c:f>
              <c:strCache>
                <c:ptCount val="5"/>
                <c:pt idx="0">
                  <c:v>3/2022</c:v>
                </c:pt>
                <c:pt idx="1">
                  <c:v>6/2022</c:v>
                </c:pt>
                <c:pt idx="2">
                  <c:v>9/2022</c:v>
                </c:pt>
                <c:pt idx="3">
                  <c:v>12/2022</c:v>
                </c:pt>
                <c:pt idx="4">
                  <c:v>3/2023</c:v>
                </c:pt>
              </c:strCache>
            </c:strRef>
          </c:cat>
          <c:val>
            <c:numRef>
              <c:f>Sheet1!$B$9:$F$9</c:f>
              <c:numCache>
                <c:formatCode>0%</c:formatCode>
                <c:ptCount val="5"/>
                <c:pt idx="0">
                  <c:v>0.30109999999999998</c:v>
                </c:pt>
                <c:pt idx="1">
                  <c:v>0.28770000000000001</c:v>
                </c:pt>
                <c:pt idx="2">
                  <c:v>0.28820000000000001</c:v>
                </c:pt>
                <c:pt idx="3">
                  <c:v>0.3004</c:v>
                </c:pt>
                <c:pt idx="4">
                  <c:v>0.3004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286-49D4-B954-AB9F12102E28}"/>
            </c:ext>
          </c:extLst>
        </c:ser>
        <c:ser>
          <c:idx val="2"/>
          <c:order val="2"/>
          <c:tx>
            <c:strRef>
              <c:f>Sheet1!$A$10</c:f>
              <c:strCache>
                <c:ptCount val="1"/>
              </c:strCache>
            </c:strRef>
          </c:tx>
          <c:spPr>
            <a:solidFill>
              <a:schemeClr val="accent1">
                <a:tint val="65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Sheet1!$B$7:$F$7</c:f>
              <c:strCache>
                <c:ptCount val="5"/>
                <c:pt idx="0">
                  <c:v>3/2022</c:v>
                </c:pt>
                <c:pt idx="1">
                  <c:v>6/2022</c:v>
                </c:pt>
                <c:pt idx="2">
                  <c:v>9/2022</c:v>
                </c:pt>
                <c:pt idx="3">
                  <c:v>12/2022</c:v>
                </c:pt>
                <c:pt idx="4">
                  <c:v>3/2023</c:v>
                </c:pt>
              </c:strCache>
            </c:strRef>
          </c:cat>
          <c:val>
            <c:numRef>
              <c:f>Sheet1!$B$10:$F$10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2-0286-49D4-B954-AB9F12102E28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67"/>
        <c:overlap val="100"/>
        <c:axId val="1734104063"/>
        <c:axId val="1734113183"/>
      </c:barChart>
      <c:catAx>
        <c:axId val="173410406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34113183"/>
        <c:crosses val="autoZero"/>
        <c:auto val="1"/>
        <c:lblAlgn val="ctr"/>
        <c:lblOffset val="100"/>
        <c:noMultiLvlLbl val="0"/>
      </c:catAx>
      <c:valAx>
        <c:axId val="1734113183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734104063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200" b="1" i="0" u="none" strike="noStrike" kern="1200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mk-MK" sz="1200" b="1"/>
              <a:t>Стапка на покриеност со ликвидност</a:t>
            </a:r>
            <a:endParaRPr lang="en-US" sz="1200" b="1"/>
          </a:p>
          <a:p>
            <a:pPr algn="ctr">
              <a:defRPr sz="1200" b="1"/>
            </a:pPr>
            <a:r>
              <a:rPr lang="en-US" sz="1200" b="1"/>
              <a:t>Liquidity Coverage Ratio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200" b="1" i="0" u="none" strike="noStrike" kern="1200" spc="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LCR RN Маkedonija</c:v>
                </c:pt>
              </c:strCache>
            </c:strRef>
          </c:tx>
          <c:spPr>
            <a:ln w="25400" cap="flat" cmpd="dbl" algn="ctr">
              <a:noFill/>
              <a:round/>
            </a:ln>
            <a:effectLst/>
          </c:spPr>
          <c:marker>
            <c:symbol val="circle"/>
            <c:size val="6"/>
            <c:spPr>
              <a:noFill/>
              <a:ln w="34925" cap="flat" cmpd="dbl" algn="ctr">
                <a:solidFill>
                  <a:schemeClr val="accent1">
                    <a:lumMod val="75000"/>
                    <a:alpha val="70000"/>
                  </a:schemeClr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xVal>
            <c:strRef>
              <c:f>Sheet1!$B$1:$F$1</c:f>
              <c:strCache>
                <c:ptCount val="5"/>
                <c:pt idx="0">
                  <c:v>03/2022</c:v>
                </c:pt>
                <c:pt idx="1">
                  <c:v>06/2022</c:v>
                </c:pt>
                <c:pt idx="2">
                  <c:v>09/2022</c:v>
                </c:pt>
                <c:pt idx="3">
                  <c:v>12/2022</c:v>
                </c:pt>
                <c:pt idx="4">
                  <c:v>03/2023</c:v>
                </c:pt>
              </c:strCache>
            </c:strRef>
          </c:xVal>
          <c:yVal>
            <c:numRef>
              <c:f>Sheet1!$B$2:$F$2</c:f>
              <c:numCache>
                <c:formatCode>_(* #,##0.00_);_(* \(#,##0.00\);_(* "-"??_);_(@_)</c:formatCode>
                <c:ptCount val="5"/>
                <c:pt idx="0">
                  <c:v>255.20035457308435</c:v>
                </c:pt>
                <c:pt idx="1">
                  <c:v>247.40571575796571</c:v>
                </c:pt>
                <c:pt idx="2">
                  <c:v>258.88942901157913</c:v>
                </c:pt>
                <c:pt idx="3">
                  <c:v>273.76751101924151</c:v>
                </c:pt>
                <c:pt idx="4" formatCode="#,##0.0">
                  <c:v>269.52917444269002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3264-483E-947A-2A3118E95FB9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LCR ЕU</c:v>
                </c:pt>
              </c:strCache>
            </c:strRef>
          </c:tx>
          <c:spPr>
            <a:ln w="25400" cap="flat" cmpd="dbl" algn="ctr">
              <a:noFill/>
              <a:round/>
            </a:ln>
            <a:effectLst/>
          </c:spPr>
          <c:marker>
            <c:symbol val="circle"/>
            <c:size val="6"/>
            <c:spPr>
              <a:noFill/>
              <a:ln w="34925" cap="flat" cmpd="dbl" algn="ctr">
                <a:solidFill>
                  <a:schemeClr val="accent2">
                    <a:lumMod val="75000"/>
                    <a:alpha val="70000"/>
                  </a:schemeClr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rgbClr val="FF0909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xVal>
            <c:strRef>
              <c:f>Sheet1!$B$1:$F$1</c:f>
              <c:strCache>
                <c:ptCount val="5"/>
                <c:pt idx="0">
                  <c:v>03/2022</c:v>
                </c:pt>
                <c:pt idx="1">
                  <c:v>06/2022</c:v>
                </c:pt>
                <c:pt idx="2">
                  <c:v>09/2022</c:v>
                </c:pt>
                <c:pt idx="3">
                  <c:v>12/2022</c:v>
                </c:pt>
                <c:pt idx="4">
                  <c:v>03/2023</c:v>
                </c:pt>
              </c:strCache>
            </c:strRef>
          </c:xVal>
          <c:yVal>
            <c:numRef>
              <c:f>Sheet1!$B$3:$F$3</c:f>
              <c:numCache>
                <c:formatCode>_(* #,##0.00_);_(* \(#,##0.00\);_(* "-"??_);_(@_)</c:formatCode>
                <c:ptCount val="5"/>
                <c:pt idx="0">
                  <c:v>167.39</c:v>
                </c:pt>
                <c:pt idx="1">
                  <c:v>164.32</c:v>
                </c:pt>
                <c:pt idx="2">
                  <c:v>161.99</c:v>
                </c:pt>
                <c:pt idx="3">
                  <c:v>161.46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3264-483E-947A-2A3118E95FB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axId val="2103452447"/>
        <c:axId val="2103449567"/>
      </c:scatterChart>
      <c:valAx>
        <c:axId val="210345244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3449567"/>
        <c:crosses val="autoZero"/>
        <c:crossBetween val="midCat"/>
      </c:valAx>
      <c:valAx>
        <c:axId val="2103449567"/>
        <c:scaling>
          <c:orientation val="minMax"/>
          <c:min val="10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_(* #,##0.00_);_(* \(#,##0.00\);_(* &quot;-&quot;??_);_(@_)" sourceLinked="1"/>
        <c:majorTickMark val="none"/>
        <c:minorTickMark val="none"/>
        <c:tickLblPos val="nextTo"/>
        <c:crossAx val="2103452447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r">
              <a:defRPr sz="110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mk-MK" sz="1100" b="0" i="0" u="none" strike="noStrike" kern="1200" cap="none" spc="0" normalizeH="0" baseline="0" dirty="0">
                <a:solidFill>
                  <a:srgbClr val="002060"/>
                </a:solidFill>
              </a:rPr>
              <a:t>Покриеност со ликвидност</a:t>
            </a:r>
          </a:p>
          <a:p>
            <a:pPr algn="r">
              <a:defRPr sz="1100"/>
            </a:pPr>
            <a:r>
              <a:rPr lang="en-US" sz="1100" b="0" i="0" u="none" strike="noStrike" kern="1200" cap="none" spc="0" normalizeH="0" baseline="0" dirty="0">
                <a:solidFill>
                  <a:srgbClr val="002060"/>
                </a:solidFill>
              </a:rPr>
              <a:t>Liquidity Coverage Ratio</a:t>
            </a:r>
          </a:p>
          <a:p>
            <a:pPr algn="r">
              <a:defRPr sz="1100"/>
            </a:pPr>
            <a:r>
              <a:rPr lang="mk-MK" sz="1100" b="0" i="0" u="none" strike="noStrike" kern="1200" cap="none" spc="0" normalizeH="0" baseline="0" dirty="0">
                <a:solidFill>
                  <a:srgbClr val="002060"/>
                </a:solidFill>
              </a:rPr>
              <a:t>(согласно меѓународната спогодба Базел 3)</a:t>
            </a:r>
            <a:endParaRPr lang="en-US" sz="1100" b="0" i="0" u="none" strike="noStrike" kern="1200" cap="none" spc="0" normalizeH="0" baseline="0" dirty="0">
              <a:solidFill>
                <a:srgbClr val="002060"/>
              </a:solidFill>
            </a:endParaRPr>
          </a:p>
        </c:rich>
      </c:tx>
      <c:layout>
        <c:manualLayout>
          <c:xMode val="edge"/>
          <c:yMode val="edge"/>
          <c:x val="0.40472217913753744"/>
          <c:y val="1.251901142122953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r">
            <a:defRPr sz="110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Sheet3!$B$4</c:f>
              <c:strCache>
                <c:ptCount val="1"/>
                <c:pt idx="0">
                  <c:v>Ликвидна актива /Крат.обврски </c:v>
                </c:pt>
              </c:strCache>
            </c:strRef>
          </c:tx>
          <c:spPr>
            <a:ln w="22225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00B0F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Sheet3!$C$3:$G$3</c:f>
              <c:strCache>
                <c:ptCount val="5"/>
                <c:pt idx="0">
                  <c:v>3/2022</c:v>
                </c:pt>
                <c:pt idx="1">
                  <c:v>6/2022</c:v>
                </c:pt>
                <c:pt idx="2">
                  <c:v>9/2022</c:v>
                </c:pt>
                <c:pt idx="3">
                  <c:v>12/2022</c:v>
                </c:pt>
                <c:pt idx="4">
                  <c:v>3/2023</c:v>
                </c:pt>
              </c:strCache>
            </c:strRef>
          </c:cat>
          <c:val>
            <c:numRef>
              <c:f>Sheet3!$C$4:$G$4</c:f>
              <c:numCache>
                <c:formatCode>0.0%</c:formatCode>
                <c:ptCount val="5"/>
                <c:pt idx="0">
                  <c:v>0.48199999999999998</c:v>
                </c:pt>
                <c:pt idx="1">
                  <c:v>0.45700000000000002</c:v>
                </c:pt>
                <c:pt idx="2">
                  <c:v>0.46</c:v>
                </c:pt>
                <c:pt idx="3">
                  <c:v>0.47670000000000001</c:v>
                </c:pt>
                <c:pt idx="4">
                  <c:v>0.47299999999999998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98F-44AA-BDDE-2D3D010BC867}"/>
            </c:ext>
          </c:extLst>
        </c:ser>
        <c:ser>
          <c:idx val="1"/>
          <c:order val="1"/>
          <c:tx>
            <c:strRef>
              <c:f>Sheet3!$B$5</c:f>
              <c:strCache>
                <c:ptCount val="1"/>
                <c:pt idx="0">
                  <c:v>Ликвидна актива /Депозити население </c:v>
                </c:pt>
              </c:strCache>
            </c:strRef>
          </c:tx>
          <c:spPr>
            <a:ln w="22225" cap="rnd">
              <a:solidFill>
                <a:srgbClr val="FF99CC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FF99CC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Sheet3!$C$3:$G$3</c:f>
              <c:strCache>
                <c:ptCount val="5"/>
                <c:pt idx="0">
                  <c:v>3/2022</c:v>
                </c:pt>
                <c:pt idx="1">
                  <c:v>6/2022</c:v>
                </c:pt>
                <c:pt idx="2">
                  <c:v>9/2022</c:v>
                </c:pt>
                <c:pt idx="3">
                  <c:v>12/2022</c:v>
                </c:pt>
                <c:pt idx="4">
                  <c:v>3/2023</c:v>
                </c:pt>
              </c:strCache>
            </c:strRef>
          </c:cat>
          <c:val>
            <c:numRef>
              <c:f>Sheet3!$C$5:$G$5</c:f>
              <c:numCache>
                <c:formatCode>0.0%</c:formatCode>
                <c:ptCount val="5"/>
                <c:pt idx="0">
                  <c:v>0.61199999999999999</c:v>
                </c:pt>
                <c:pt idx="1">
                  <c:v>0.57699999999999996</c:v>
                </c:pt>
                <c:pt idx="2">
                  <c:v>0.58099999999999996</c:v>
                </c:pt>
                <c:pt idx="3">
                  <c:v>0.61099999999999999</c:v>
                </c:pt>
                <c:pt idx="4">
                  <c:v>0.57899999999999996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98F-44AA-BDDE-2D3D010BC867}"/>
            </c:ext>
          </c:extLst>
        </c:ser>
        <c:ser>
          <c:idx val="2"/>
          <c:order val="2"/>
          <c:tx>
            <c:strRef>
              <c:f>Sheet3!$B$6</c:f>
              <c:strCache>
                <c:ptCount val="1"/>
                <c:pt idx="0">
                  <c:v>Кредити/Депозити </c:v>
                </c:pt>
              </c:strCache>
            </c:strRef>
          </c:tx>
          <c:spPr>
            <a:ln w="2222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Sheet3!$C$3:$G$3</c:f>
              <c:strCache>
                <c:ptCount val="5"/>
                <c:pt idx="0">
                  <c:v>3/2022</c:v>
                </c:pt>
                <c:pt idx="1">
                  <c:v>6/2022</c:v>
                </c:pt>
                <c:pt idx="2">
                  <c:v>9/2022</c:v>
                </c:pt>
                <c:pt idx="3">
                  <c:v>12/2022</c:v>
                </c:pt>
                <c:pt idx="4">
                  <c:v>3/2023</c:v>
                </c:pt>
              </c:strCache>
            </c:strRef>
          </c:cat>
          <c:val>
            <c:numRef>
              <c:f>Sheet3!$C$6:$G$6</c:f>
              <c:numCache>
                <c:formatCode>0.0%</c:formatCode>
                <c:ptCount val="5"/>
                <c:pt idx="0">
                  <c:v>0.86609192874422691</c:v>
                </c:pt>
                <c:pt idx="1">
                  <c:v>0.88764032613824662</c:v>
                </c:pt>
                <c:pt idx="2">
                  <c:v>0.87668945896853301</c:v>
                </c:pt>
                <c:pt idx="3">
                  <c:v>0.85538561204968067</c:v>
                </c:pt>
                <c:pt idx="4">
                  <c:v>0.85512586298313198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98F-44AA-BDDE-2D3D010BC86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366111840"/>
        <c:axId val="1366126720"/>
      </c:lineChart>
      <c:catAx>
        <c:axId val="1366111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66126720"/>
        <c:crosses val="autoZero"/>
        <c:auto val="1"/>
        <c:lblAlgn val="ctr"/>
        <c:lblOffset val="100"/>
        <c:noMultiLvlLbl val="0"/>
      </c:catAx>
      <c:valAx>
        <c:axId val="1366126720"/>
        <c:scaling>
          <c:orientation val="minMax"/>
        </c:scaling>
        <c:delete val="0"/>
        <c:axPos val="l"/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66111840"/>
        <c:crosses val="autoZero"/>
        <c:crossBetween val="between"/>
      </c:valAx>
      <c:spPr>
        <a:pattFill prst="ltDnDiag">
          <a:fgClr>
            <a:srgbClr val="000000">
              <a:alpha val="0"/>
            </a:srgbClr>
          </a:fgClr>
          <a:bgClr>
            <a:srgbClr val="FFFFFF"/>
          </a:bgClr>
        </a:pattFill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8.7571453420501863E-2"/>
          <c:y val="0.81193536649055065"/>
          <c:w val="0.86473223060262938"/>
          <c:h val="0.1641202448235185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18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7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31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47">
  <cs:axisTitle>
    <cs:lnRef idx="0"/>
    <cs:fillRef idx="0"/>
    <cs:effectRef idx="0"/>
    <cs:fontRef idx="minor">
      <a:schemeClr val="lt1"/>
    </cs:fontRef>
    <cs:defRPr sz="1197" b="1" kern="1200"/>
  </cs:axisTitle>
  <cs:categoryAxis>
    <cs:lnRef idx="0">
      <cs:styleClr val="0"/>
    </cs:lnRef>
    <cs:fillRef idx="0"/>
    <cs:effectRef idx="0"/>
    <cs:fontRef idx="minor">
      <a:schemeClr val="lt1"/>
    </cs:fontRef>
    <cs:spPr>
      <a:ln w="12700" cap="flat" cmpd="sng" algn="ctr">
        <a:solidFill>
          <a:schemeClr val="lt1">
            <a:alpha val="25000"/>
          </a:schemeClr>
        </a:solidFill>
        <a:round/>
      </a:ln>
    </cs:spPr>
    <cs:defRPr sz="1197" b="0" kern="1200" spc="10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330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1197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gradFill>
          <a:gsLst>
            <a:gs pos="79000">
              <a:schemeClr val="phClr"/>
            </a:gs>
            <a:gs pos="0">
              <a:schemeClr val="lt1">
                <a:alpha val="60000"/>
              </a:schemeClr>
            </a:gs>
          </a:gsLst>
          <a:lin ang="5400000" scaled="0"/>
        </a:gradFill>
        <a:round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1197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995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1197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303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2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2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31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4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5400" cap="flat" cmpd="dbl" algn="ctr">
        <a:solidFill>
          <a:schemeClr val="phClr">
            <a:alpha val="50000"/>
          </a:schemeClr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34925" cap="flat" cmpd="dbl" algn="ctr">
        <a:solidFill>
          <a:schemeClr val="phClr">
            <a:lumMod val="75000"/>
            <a:alpha val="70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000" kern="1200" spc="0" normalizeH="0" baseline="0"/>
  </cs:title>
  <cs:trendline>
    <cs:lnRef idx="0">
      <cs:styleClr val="0"/>
    </cs:lnRef>
    <cs:fillRef idx="0"/>
    <cs:effectRef idx="0"/>
    <cs:fontRef idx="minor">
      <a:schemeClr val="tx1"/>
    </cs:fontRef>
    <cs:spPr>
      <a:ln w="38100" cap="rnd" cmpd="sng" algn="ctr">
        <a:solidFill>
          <a:schemeClr val="phClr">
            <a:lumMod val="75000"/>
            <a:alpha val="25000"/>
          </a:schemeClr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b="0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0.85774</cdr:x>
      <cdr:y>0.04906</cdr:y>
    </cdr:from>
    <cdr:to>
      <cdr:x>1</cdr:x>
      <cdr:y>0.12244</cdr:y>
    </cdr:to>
    <cdr:sp macro="" textlink="">
      <cdr:nvSpPr>
        <cdr:cNvPr id="2" name="TextBox 5">
          <a:extLst xmlns:a="http://schemas.openxmlformats.org/drawingml/2006/main">
            <a:ext uri="{FF2B5EF4-FFF2-40B4-BE49-F238E27FC236}">
              <a16:creationId xmlns:a16="http://schemas.microsoft.com/office/drawing/2014/main" id="{E3A2A9D5-4A18-918F-37EA-72811D72AD6C}"/>
            </a:ext>
          </a:extLst>
        </cdr:cNvPr>
        <cdr:cNvSpPr txBox="1"/>
      </cdr:nvSpPr>
      <cdr:spPr>
        <a:xfrm xmlns:a="http://schemas.openxmlformats.org/drawingml/2006/main">
          <a:off x="4249296" y="164609"/>
          <a:ext cx="704769" cy="2462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en-GB" sz="1000" b="1" dirty="0">
              <a:solidFill>
                <a:srgbClr val="002060"/>
              </a:solidFill>
            </a:rPr>
            <a:t>1Q 2023</a:t>
          </a:r>
          <a:endParaRPr lang="en-US" sz="1000" b="1" dirty="0">
            <a:solidFill>
              <a:srgbClr val="002060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0.41496</cdr:x>
      <cdr:y>0.03708</cdr:y>
    </cdr:from>
    <cdr:to>
      <cdr:x>0.67836</cdr:x>
      <cdr:y>0.11253</cdr:y>
    </cdr:to>
    <cdr:sp macro="" textlink="">
      <cdr:nvSpPr>
        <cdr:cNvPr id="2" name="TextBox 12">
          <a:extLst xmlns:a="http://schemas.openxmlformats.org/drawingml/2006/main">
            <a:ext uri="{FF2B5EF4-FFF2-40B4-BE49-F238E27FC236}">
              <a16:creationId xmlns:a16="http://schemas.microsoft.com/office/drawing/2014/main" id="{B227F18D-4FE2-14FB-D212-753985E8B4BC}"/>
            </a:ext>
          </a:extLst>
        </cdr:cNvPr>
        <cdr:cNvSpPr txBox="1"/>
      </cdr:nvSpPr>
      <cdr:spPr>
        <a:xfrm xmlns:a="http://schemas.openxmlformats.org/drawingml/2006/main">
          <a:off x="3269443" y="151274"/>
          <a:ext cx="2075304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fontAlgn="ctr"/>
          <a:r>
            <a:rPr lang="mk-MK" sz="1400" i="0" u="none" strike="noStrike" dirty="0">
              <a:solidFill>
                <a:srgbClr val="002060"/>
              </a:solidFill>
              <a:effectLst/>
              <a:latin typeface="+mn-lt"/>
            </a:rPr>
            <a:t>Структура на депозити</a:t>
          </a:r>
          <a:endParaRPr lang="en-US" sz="1400" b="1" i="0" u="none" strike="noStrike" dirty="0">
            <a:solidFill>
              <a:srgbClr val="002060"/>
            </a:solidFill>
            <a:effectLst/>
            <a:latin typeface="+mn-lt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71800" cy="4673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5" y="2"/>
            <a:ext cx="2971800" cy="4673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12238D-1E27-47BB-86DE-2DCA61276327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33413" y="1163638"/>
            <a:ext cx="5591175" cy="31448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1" y="4482297"/>
            <a:ext cx="5486400" cy="366733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6554"/>
            <a:ext cx="2971800" cy="4673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5" y="8846554"/>
            <a:ext cx="2971800" cy="4673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20AF59-CE35-435E-99B8-3B49E868C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257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0AF59-CE35-435E-99B8-3B49E868C4D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5604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0AF59-CE35-435E-99B8-3B49E868C4D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8691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0AF59-CE35-435E-99B8-3B49E868C4D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453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0AF59-CE35-435E-99B8-3B49E868C4D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9528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0AF59-CE35-435E-99B8-3B49E868C4D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368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41981-D22B-4116-92B4-FBE1D59BFC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CD39E9-806A-419F-8E82-988D29F036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C60294-8DE1-4930-804B-9FF175AF7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B0556-9251-4098-8468-E8935FDC2344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4AB89B-3351-4C6E-BC4A-373C0CA33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CBE09B-26E3-42DA-8A80-229F5A4B5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E4DDC-ED98-43F8-A89D-6025F7C7F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67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E46FF-370C-4F58-89B9-B4754D397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E48440-4BEA-463A-939E-5CB8E4491C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EAEA2A-9F2A-4490-B578-73320DF6D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B0556-9251-4098-8468-E8935FDC2344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F7239C-7F08-4C4F-A2CA-A85EA4C1C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411F42-1FE6-4D95-ACBF-435418BF5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E4DDC-ED98-43F8-A89D-6025F7C7F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595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A93A2F2-DB78-4DBF-9B14-24BE4B4C66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06FADC-73BF-4834-B9C7-9BE5BF130A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224EE3-3F0B-451F-AA29-C0BD7C729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B0556-9251-4098-8468-E8935FDC2344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60EA8D-EFEE-4439-A1FD-27D08B1BC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4EAA7A-04C4-4F5B-8C50-2D6EAD2BB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E4DDC-ED98-43F8-A89D-6025F7C7F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561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9F03D-3C6E-473D-A135-78BE83A65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65B62D-E1D0-4ADC-9D40-A93AE85236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F4FB58-282E-4E81-B132-60644F398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B0556-9251-4098-8468-E8935FDC2344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BA524B-E86A-49DD-BB91-6621086F4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B63538-BFBA-406E-B0F1-D1CFE0B28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E4DDC-ED98-43F8-A89D-6025F7C7F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221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6CA1FD-C26C-4F46-92D6-49ADCFEDE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26E363-0B54-4361-8147-E25F720AED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20A879-17C6-4408-A0E2-D01EC0D1A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B0556-9251-4098-8468-E8935FDC2344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4E230E-1E6E-4F93-8C8E-52DAB7197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1F4511-2B57-4AEC-9211-D9C48B888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E4DDC-ED98-43F8-A89D-6025F7C7F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922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D8A6A-6FE2-49B9-B186-A8E9D42AE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D04BA3-1AD8-4FDD-8B5A-F1E31CE68F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A0626C-0583-4C81-BC4F-825C878364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B7E31C-8024-4B0B-82B7-8EBAC8E99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B0556-9251-4098-8468-E8935FDC2344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15A67D-962E-447D-B53B-7FE2F709E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D12D0E-241B-4F46-B2CF-A0D177390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E4DDC-ED98-43F8-A89D-6025F7C7F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720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9CD0F-3714-43E4-87A4-9842A0107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63C3FE-A070-4893-AE30-148E7F3E8E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FA008D-3EDB-4882-9ACB-6D057A41F2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C97CFE-52D2-4C2F-A71F-70BAAB671E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617361-34CB-434F-8535-9BAA6E5A34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3206897-3AC1-4363-9B40-0B978B4B1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B0556-9251-4098-8468-E8935FDC2344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6811B93-ECF1-4C25-B8CB-C066D8C09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6F53928-E6AA-4C84-A14A-15F0491EB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E4DDC-ED98-43F8-A89D-6025F7C7F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251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E3975-8A91-4B83-ADAD-55C67F30D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BAA823-20C1-4C27-93EC-9A8A3FB0D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B0556-9251-4098-8468-E8935FDC2344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0793D5-2F03-40E9-A9B9-EC771592F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D69DED-BD4F-42B6-8D6E-A3974F6F8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E4DDC-ED98-43F8-A89D-6025F7C7F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233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0FCF8F-9DA8-470E-B75C-43D3C4928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B0556-9251-4098-8468-E8935FDC2344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C6DF55-FFB7-400F-A6C6-616156D7E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22F61F-EEEB-439D-821C-F73571A2B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E4DDC-ED98-43F8-A89D-6025F7C7F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167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AA215D-084E-4D4B-9C1D-B76E66710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6C08FA-88D0-49CB-916B-5DBAF0CC65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6616DE-261F-4D5A-A9AF-700FCDE3E9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EE082E-FF86-44E3-AEFE-554FB5CA1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B0556-9251-4098-8468-E8935FDC2344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9CD3E1-BD38-4F69-A355-78F3B1564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37E8B9-B7D3-4A0D-A1BE-30BBADD80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E4DDC-ED98-43F8-A89D-6025F7C7F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034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3B79BB-02C9-4EF6-A305-606A17CDC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0A12F9-F864-4F22-B597-AF9BF14539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C053B4-E3B5-4A2A-8E66-5D0CE95488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084F08-D8EB-44A5-82D3-89F20A09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B0556-9251-4098-8468-E8935FDC2344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8A5081-01F0-4657-BD04-98FC58F36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A60983-5030-4AAC-BDF5-7213DA7F3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E4DDC-ED98-43F8-A89D-6025F7C7F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349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586366-2FFD-4527-82E9-EA88713B5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DD86A-9058-4C69-B5DC-B719105E03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8D22AC-8F79-407A-AF5C-CDDECE7093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4B0556-9251-4098-8468-E8935FDC2344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C393EA-737E-451E-9876-580111C4ED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A9BD41-78CB-4314-BDE8-6776F453B8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2E4DDC-ED98-43F8-A89D-6025F7C7F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624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chart" Target="../charts/chart2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21.xml"/><Relationship Id="rId5" Type="http://schemas.openxmlformats.org/officeDocument/2006/relationships/chart" Target="../charts/chart20.xml"/><Relationship Id="rId4" Type="http://schemas.openxmlformats.org/officeDocument/2006/relationships/chart" Target="../charts/char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chart" Target="../charts/chart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9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12.xml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png"/><Relationship Id="rId5" Type="http://schemas.openxmlformats.org/officeDocument/2006/relationships/chart" Target="../charts/chart18.xm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D5D195-1458-4A78-BBDC-96AC3D44AE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4621" y="2426503"/>
            <a:ext cx="9162757" cy="254306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mk-MK" sz="28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Макроекономски показатели</a:t>
            </a:r>
            <a:br>
              <a:rPr lang="mk-MK" sz="28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</a:br>
            <a:r>
              <a:rPr lang="mk-MK" sz="28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и </a:t>
            </a:r>
            <a:br>
              <a:rPr lang="en-GB" sz="28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</a:br>
            <a:r>
              <a:rPr lang="mk-MK" sz="2800" b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банкарски </a:t>
            </a:r>
            <a:r>
              <a:rPr lang="mk-MK" sz="28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систем на Република Северна Македонија</a:t>
            </a:r>
            <a:br>
              <a:rPr lang="en-US" sz="3200" dirty="0">
                <a:effectLst/>
                <a:latin typeface="+mn-lt"/>
                <a:ea typeface="Calibri" panose="020F0502020204030204" pitchFamily="34" charset="0"/>
              </a:rPr>
            </a:br>
            <a:br>
              <a:rPr lang="en-US" sz="3200" dirty="0">
                <a:effectLst/>
                <a:latin typeface="+mn-lt"/>
                <a:ea typeface="Calibri" panose="020F0502020204030204" pitchFamily="34" charset="0"/>
              </a:rPr>
            </a:br>
            <a:r>
              <a:rPr lang="mk-MK" sz="1600" b="1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со состојба на 31</a:t>
            </a:r>
            <a:r>
              <a:rPr lang="en-US" sz="1600" b="1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mk-MK" sz="16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март</a:t>
            </a:r>
            <a:r>
              <a:rPr lang="mk-MK" sz="1600" b="1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2023 година</a:t>
            </a:r>
            <a:b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en-US" sz="1600" dirty="0">
              <a:solidFill>
                <a:srgbClr val="002060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Olivera\Desktop\Logo MBA\logo MBA final-01.jpg">
            <a:extLst>
              <a:ext uri="{FF2B5EF4-FFF2-40B4-BE49-F238E27FC236}">
                <a16:creationId xmlns:a16="http://schemas.microsoft.com/office/drawing/2014/main" id="{57EAFA9C-578C-41EC-A064-96E29F2E42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42" y="204765"/>
            <a:ext cx="2515106" cy="1567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ject 3">
            <a:extLst>
              <a:ext uri="{FF2B5EF4-FFF2-40B4-BE49-F238E27FC236}">
                <a16:creationId xmlns:a16="http://schemas.microsoft.com/office/drawing/2014/main" id="{C70C5339-79EB-459B-9B8A-E7A326E4686A}"/>
              </a:ext>
            </a:extLst>
          </p:cNvPr>
          <p:cNvSpPr/>
          <p:nvPr/>
        </p:nvSpPr>
        <p:spPr>
          <a:xfrm>
            <a:off x="0" y="1"/>
            <a:ext cx="4427984" cy="906286"/>
          </a:xfrm>
          <a:custGeom>
            <a:avLst/>
            <a:gdLst/>
            <a:ahLst/>
            <a:cxnLst/>
            <a:rect l="l" t="t" r="r" b="b"/>
            <a:pathLst>
              <a:path w="10439400" h="719455">
                <a:moveTo>
                  <a:pt x="10439400" y="0"/>
                </a:moveTo>
                <a:lnTo>
                  <a:pt x="0" y="0"/>
                </a:lnTo>
                <a:lnTo>
                  <a:pt x="0" y="719327"/>
                </a:lnTo>
                <a:lnTo>
                  <a:pt x="239776" y="702817"/>
                </a:lnTo>
                <a:lnTo>
                  <a:pt x="239776" y="239775"/>
                </a:lnTo>
                <a:lnTo>
                  <a:pt x="6959600" y="239775"/>
                </a:lnTo>
                <a:lnTo>
                  <a:pt x="1043940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726804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6">
            <a:extLst>
              <a:ext uri="{FF2B5EF4-FFF2-40B4-BE49-F238E27FC236}">
                <a16:creationId xmlns:a16="http://schemas.microsoft.com/office/drawing/2014/main" id="{18DACE59-E83F-4419-BDA8-06A4FBE59298}"/>
              </a:ext>
            </a:extLst>
          </p:cNvPr>
          <p:cNvSpPr>
            <a:spLocks noGrp="1" noChangeArrowheads="1"/>
          </p:cNvSpPr>
          <p:nvPr>
            <p:ph sz="quarter" idx="4"/>
          </p:nvPr>
        </p:nvSpPr>
        <p:spPr bwMode="gray">
          <a:xfrm>
            <a:off x="164261" y="3447608"/>
            <a:ext cx="7230656" cy="1672562"/>
          </a:xfrm>
          <a:prstGeom prst="roundRect">
            <a:avLst>
              <a:gd name="adj" fmla="val 20745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>
            <a:normAutofit lnSpcReduction="10000"/>
          </a:bodyPr>
          <a:lstStyle/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200" dirty="0">
                <a:solidFill>
                  <a:schemeClr val="bg1"/>
                </a:solidFill>
              </a:rPr>
              <a:t>Банкарскиот сектор бележи стабилни стапки на профитабилност изразени преку стапките на</a:t>
            </a:r>
            <a:r>
              <a:rPr lang="en-GB" sz="1200" dirty="0">
                <a:solidFill>
                  <a:schemeClr val="bg1"/>
                </a:solidFill>
              </a:rPr>
              <a:t>:</a:t>
            </a:r>
          </a:p>
          <a:p>
            <a:pPr fontAlgn="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mk-MK" sz="1200" dirty="0">
                <a:solidFill>
                  <a:schemeClr val="bg1"/>
                </a:solidFill>
              </a:rPr>
              <a:t>Поврат на активата 2,23%, со годишен пораст од 0,58 пп, или 0,76 пп на квартална основа</a:t>
            </a:r>
          </a:p>
          <a:p>
            <a:pPr fontAlgn="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mk-MK" sz="1200" dirty="0">
                <a:solidFill>
                  <a:schemeClr val="bg1"/>
                </a:solidFill>
              </a:rPr>
              <a:t>Поврат на капиталот 17,58%, со годишен пораст од 3,62 пп, или 5,34 пп  на квартална основа</a:t>
            </a:r>
          </a:p>
          <a:p>
            <a:pPr fontAlgn="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mk-MK" sz="1200" dirty="0">
                <a:solidFill>
                  <a:schemeClr val="bg1"/>
                </a:solidFill>
              </a:rPr>
              <a:t>Од вкупните редовни приходи 43,21% служат за покривање на оперативните трошоци на Банките</a:t>
            </a:r>
          </a:p>
          <a:p>
            <a:pPr fontAlgn="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mk-MK" sz="1200" dirty="0">
                <a:solidFill>
                  <a:schemeClr val="bg1"/>
                </a:solidFill>
              </a:rPr>
              <a:t>Најголемиот дел од вкупнитее приходи 70,39% претставуваат каматните приходи</a:t>
            </a:r>
            <a:endParaRPr lang="en-GB" sz="1200" dirty="0">
              <a:solidFill>
                <a:schemeClr val="bg1"/>
              </a:solidFill>
            </a:endParaRPr>
          </a:p>
          <a:p>
            <a:pPr fontAlgn="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en-GB" sz="1200" dirty="0">
              <a:solidFill>
                <a:schemeClr val="bg1"/>
              </a:solidFill>
            </a:endParaRP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mk-MK" sz="1200" dirty="0">
                <a:solidFill>
                  <a:srgbClr val="002060"/>
                </a:solidFill>
              </a:rPr>
              <a:t>Извор</a:t>
            </a:r>
            <a:r>
              <a:rPr lang="en-GB" sz="1200" dirty="0">
                <a:solidFill>
                  <a:srgbClr val="002060"/>
                </a:solidFill>
              </a:rPr>
              <a:t>: </a:t>
            </a:r>
            <a:r>
              <a:rPr lang="ru-RU" sz="1200" dirty="0">
                <a:solidFill>
                  <a:srgbClr val="002060"/>
                </a:solidFill>
              </a:rPr>
              <a:t>Податоци и показатели за банкарскиот систем на Република Северна Македонија, </a:t>
            </a: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200" dirty="0">
                <a:solidFill>
                  <a:srgbClr val="002060"/>
                </a:solidFill>
              </a:rPr>
              <a:t>ИЗВЕШТАЈ ЗА РИЗИЦИТЕ ВО БАНКАРСКИОТ СИСТЕМ НА РС МАКЕДОНИЈА</a:t>
            </a:r>
            <a:endParaRPr lang="en-GB" sz="1300" dirty="0">
              <a:solidFill>
                <a:schemeClr val="bg1"/>
              </a:solidFill>
            </a:endParaRPr>
          </a:p>
        </p:txBody>
      </p:sp>
      <p:pic>
        <p:nvPicPr>
          <p:cNvPr id="12" name="Picture 2" descr="C:\Users\Olivera\Desktop\Logo MBA\logo MBA final-01.jpg">
            <a:extLst>
              <a:ext uri="{FF2B5EF4-FFF2-40B4-BE49-F238E27FC236}">
                <a16:creationId xmlns:a16="http://schemas.microsoft.com/office/drawing/2014/main" id="{6C9D34F9-F141-4915-B304-81A75A496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5895" y="22738"/>
            <a:ext cx="1139494" cy="710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AA300CA-8CA9-505F-8858-D5E7E8D47E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471117"/>
              </p:ext>
            </p:extLst>
          </p:nvPr>
        </p:nvGraphicFramePr>
        <p:xfrm>
          <a:off x="225083" y="5456311"/>
          <a:ext cx="7169834" cy="1245055"/>
        </p:xfrm>
        <a:graphic>
          <a:graphicData uri="http://schemas.openxmlformats.org/drawingml/2006/table">
            <a:tbl>
              <a:tblPr/>
              <a:tblGrid>
                <a:gridCol w="3342848">
                  <a:extLst>
                    <a:ext uri="{9D8B030D-6E8A-4147-A177-3AD203B41FA5}">
                      <a16:colId xmlns:a16="http://schemas.microsoft.com/office/drawing/2014/main" val="1181681593"/>
                    </a:ext>
                  </a:extLst>
                </a:gridCol>
                <a:gridCol w="253596">
                  <a:extLst>
                    <a:ext uri="{9D8B030D-6E8A-4147-A177-3AD203B41FA5}">
                      <a16:colId xmlns:a16="http://schemas.microsoft.com/office/drawing/2014/main" val="2950225263"/>
                    </a:ext>
                  </a:extLst>
                </a:gridCol>
                <a:gridCol w="1688662">
                  <a:extLst>
                    <a:ext uri="{9D8B030D-6E8A-4147-A177-3AD203B41FA5}">
                      <a16:colId xmlns:a16="http://schemas.microsoft.com/office/drawing/2014/main" val="2406167674"/>
                    </a:ext>
                  </a:extLst>
                </a:gridCol>
                <a:gridCol w="1884728">
                  <a:extLst>
                    <a:ext uri="{9D8B030D-6E8A-4147-A177-3AD203B41FA5}">
                      <a16:colId xmlns:a16="http://schemas.microsoft.com/office/drawing/2014/main" val="758365647"/>
                    </a:ext>
                  </a:extLst>
                </a:gridCol>
              </a:tblGrid>
              <a:tr h="228772">
                <a:tc>
                  <a:txBody>
                    <a:bodyPr/>
                    <a:lstStyle/>
                    <a:p>
                      <a:pPr algn="ctr" fontAlgn="ctr"/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профитабилност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годишна промена (пп)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k-MK" sz="1100" b="1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квартална промена (пп)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9232655"/>
                  </a:ext>
                </a:extLst>
              </a:tr>
              <a:tr h="22382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Стапка на поврат на просечната актива (ROAA)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k-MK" sz="1100" b="1" dirty="0">
                          <a:solidFill>
                            <a:srgbClr val="00FF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↑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0.58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0.76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2143722"/>
                  </a:ext>
                </a:extLst>
              </a:tr>
              <a:tr h="22382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Стапка на поврат на просечниот капитал (ROAE)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k-MK" sz="1100" b="1" dirty="0">
                          <a:solidFill>
                            <a:srgbClr val="00FF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↑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3.62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5.34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1194986"/>
                  </a:ext>
                </a:extLst>
              </a:tr>
              <a:tr h="3326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Оперативни трошоци / Вкупни редовни приходи (Cost-to-income)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k-MK" sz="11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↓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-7.22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-4.59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8141419"/>
                  </a:ext>
                </a:extLst>
              </a:tr>
              <a:tr h="22382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Нето каматен приход / Вкупни редовни приходи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k-MK" sz="1100" b="1" dirty="0">
                          <a:solidFill>
                            <a:srgbClr val="00FF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↑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7.8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7.77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5141380"/>
                  </a:ext>
                </a:extLst>
              </a:tr>
            </a:tbl>
          </a:graphicData>
        </a:graphic>
      </p:graphicFrame>
      <p:sp>
        <p:nvSpPr>
          <p:cNvPr id="4" name="object 3">
            <a:extLst>
              <a:ext uri="{FF2B5EF4-FFF2-40B4-BE49-F238E27FC236}">
                <a16:creationId xmlns:a16="http://schemas.microsoft.com/office/drawing/2014/main" id="{80B1CFB4-88EF-CF6E-F1A2-BB997B64AF72}"/>
              </a:ext>
            </a:extLst>
          </p:cNvPr>
          <p:cNvSpPr/>
          <p:nvPr/>
        </p:nvSpPr>
        <p:spPr>
          <a:xfrm>
            <a:off x="0" y="1"/>
            <a:ext cx="4427984" cy="323172"/>
          </a:xfrm>
          <a:custGeom>
            <a:avLst/>
            <a:gdLst/>
            <a:ahLst/>
            <a:cxnLst/>
            <a:rect l="l" t="t" r="r" b="b"/>
            <a:pathLst>
              <a:path w="10439400" h="719455">
                <a:moveTo>
                  <a:pt x="10439400" y="0"/>
                </a:moveTo>
                <a:lnTo>
                  <a:pt x="0" y="0"/>
                </a:lnTo>
                <a:lnTo>
                  <a:pt x="0" y="719327"/>
                </a:lnTo>
                <a:lnTo>
                  <a:pt x="239776" y="702817"/>
                </a:lnTo>
                <a:lnTo>
                  <a:pt x="239776" y="239775"/>
                </a:lnTo>
                <a:lnTo>
                  <a:pt x="6959600" y="239775"/>
                </a:lnTo>
                <a:lnTo>
                  <a:pt x="10439400" y="0"/>
                </a:lnTo>
                <a:close/>
              </a:path>
            </a:pathLst>
          </a:cu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 wrap="square" lIns="0" tIns="0" rIns="0" bIns="0" rtlCol="0"/>
          <a:lstStyle/>
          <a:p>
            <a:endParaRPr dirty="0">
              <a:solidFill>
                <a:srgbClr val="FF99CC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7AFDA6D-36C6-5902-D022-70FCE4B9E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260" y="121369"/>
            <a:ext cx="11999742" cy="678320"/>
          </a:xfrm>
        </p:spPr>
        <p:txBody>
          <a:bodyPr>
            <a:noAutofit/>
          </a:bodyPr>
          <a:lstStyle/>
          <a:p>
            <a:r>
              <a:rPr lang="mk-MK" sz="1400" b="1" dirty="0">
                <a:solidFill>
                  <a:srgbClr val="002060"/>
                </a:solidFill>
                <a:latin typeface="+mn-lt"/>
                <a:cs typeface="Aldhabi" panose="020B0604020202020204" pitchFamily="2" charset="-78"/>
              </a:rPr>
              <a:t>Македонски банкарски сектор</a:t>
            </a:r>
            <a:r>
              <a:rPr lang="en-GB" sz="1400" b="1" dirty="0">
                <a:solidFill>
                  <a:srgbClr val="002060"/>
                </a:solidFill>
                <a:latin typeface="+mn-lt"/>
                <a:cs typeface="Aldhabi" panose="020B0604020202020204" pitchFamily="2" charset="-78"/>
              </a:rPr>
              <a:t>: </a:t>
            </a:r>
            <a:br>
              <a:rPr lang="mk-MK" sz="1400" b="1" dirty="0">
                <a:solidFill>
                  <a:srgbClr val="002060"/>
                </a:solidFill>
                <a:latin typeface="+mn-lt"/>
                <a:cs typeface="Aldhabi" panose="020B0604020202020204" pitchFamily="2" charset="-78"/>
              </a:rPr>
            </a:br>
            <a:r>
              <a:rPr lang="mk-MK" sz="1400" b="1" dirty="0">
                <a:solidFill>
                  <a:srgbClr val="002060"/>
                </a:solidFill>
                <a:latin typeface="+mn-lt"/>
                <a:cs typeface="Aldhabi" panose="020B0604020202020204" pitchFamily="2" charset="-78"/>
              </a:rPr>
              <a:t>Показатели за профитабилност</a:t>
            </a:r>
            <a:endParaRPr lang="en-US" sz="1400" b="1" dirty="0">
              <a:solidFill>
                <a:srgbClr val="002060"/>
              </a:solidFill>
              <a:latin typeface="+mn-lt"/>
              <a:cs typeface="Aldhabi" panose="020B0604020202020204" pitchFamily="2" charset="-78"/>
            </a:endParaRP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9798605C-C414-845E-0DC0-32809433F93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5441713"/>
              </p:ext>
            </p:extLst>
          </p:nvPr>
        </p:nvGraphicFramePr>
        <p:xfrm>
          <a:off x="7620000" y="799689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6C7047BA-3706-1BD2-687F-8D346C283F0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7312955"/>
              </p:ext>
            </p:extLst>
          </p:nvPr>
        </p:nvGraphicFramePr>
        <p:xfrm>
          <a:off x="7625366" y="401815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40FFF77D-E9F6-49FB-1D43-CDD0C9383C3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796557"/>
              </p:ext>
            </p:extLst>
          </p:nvPr>
        </p:nvGraphicFramePr>
        <p:xfrm>
          <a:off x="3921218" y="799689"/>
          <a:ext cx="3473700" cy="23117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D124B6F8-6F47-4CDE-1D84-F8AFF1AF4C6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0078066"/>
              </p:ext>
            </p:extLst>
          </p:nvPr>
        </p:nvGraphicFramePr>
        <p:xfrm>
          <a:off x="164262" y="799689"/>
          <a:ext cx="3652364" cy="23117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B2C2675F-767E-94E0-BCF1-6E7278F9F11F}"/>
              </a:ext>
            </a:extLst>
          </p:cNvPr>
          <p:cNvSpPr txBox="1"/>
          <p:nvPr/>
        </p:nvSpPr>
        <p:spPr>
          <a:xfrm>
            <a:off x="11175592" y="554843"/>
            <a:ext cx="70476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000" b="1" dirty="0">
                <a:solidFill>
                  <a:srgbClr val="002060"/>
                </a:solidFill>
              </a:rPr>
              <a:t>1Q 2023</a:t>
            </a:r>
            <a:endParaRPr lang="en-US" sz="1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1695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64582" y="551883"/>
            <a:ext cx="4588870" cy="6238116"/>
          </a:xfrm>
          <a:prstGeom prst="roundRect">
            <a:avLst>
              <a:gd name="adj" fmla="val 35416"/>
            </a:avLst>
          </a:prstGeom>
          <a:ln>
            <a:solidFill>
              <a:srgbClr val="FF99CC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900" b="1" dirty="0">
                <a:solidFill>
                  <a:srgbClr val="002060"/>
                </a:solidFill>
              </a:rPr>
              <a:t>Кредитен рејтинг</a:t>
            </a: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ru-RU" sz="900" dirty="0">
                <a:solidFill>
                  <a:srgbClr val="002060"/>
                </a:solidFill>
              </a:rPr>
              <a:t>Агенцијата за кредитни рејтинзи Fitch со оценка ББ + со стабилен изглед, го потврди кредитниот рејтинг на РС Македонија</a:t>
            </a:r>
            <a:r>
              <a:rPr lang="mk-MK" sz="900" dirty="0">
                <a:solidFill>
                  <a:srgbClr val="002060"/>
                </a:solidFill>
              </a:rPr>
              <a:t>, истиот е</a:t>
            </a:r>
            <a:r>
              <a:rPr lang="ru-RU" sz="900" dirty="0">
                <a:solidFill>
                  <a:srgbClr val="002060"/>
                </a:solidFill>
              </a:rPr>
              <a:t> резултат на </a:t>
            </a:r>
            <a:r>
              <a:rPr lang="en-US" sz="900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спроведувањето добри политики на владеење</a:t>
            </a:r>
            <a:r>
              <a:rPr lang="mk-MK" sz="900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900" dirty="0">
                <a:solidFill>
                  <a:srgbClr val="002060"/>
                </a:solidFill>
              </a:rPr>
              <a:t>стабилниот банкарски систем, стабилноста на домашната валута и зголемените девизни резерви</a:t>
            </a:r>
          </a:p>
          <a:p>
            <a:pPr algn="just"/>
            <a:endParaRPr lang="ru-RU" sz="900" b="1" dirty="0">
              <a:solidFill>
                <a:srgbClr val="002060"/>
              </a:solidFill>
            </a:endParaRPr>
          </a:p>
          <a:p>
            <a:pPr algn="just"/>
            <a:r>
              <a:rPr lang="ru-RU" sz="900" b="1" dirty="0">
                <a:solidFill>
                  <a:srgbClr val="002060"/>
                </a:solidFill>
              </a:rPr>
              <a:t>Индекс на индустриско производство</a:t>
            </a:r>
            <a:endParaRPr lang="en-GB" sz="900" b="1" dirty="0">
              <a:solidFill>
                <a:srgbClr val="002060"/>
              </a:solidFill>
            </a:endParaRPr>
          </a:p>
          <a:p>
            <a:pPr marL="180975" indent="-180975" algn="just">
              <a:buFont typeface="Wingdings" panose="05000000000000000000" pitchFamily="2" charset="2"/>
              <a:buChar char="Ø"/>
            </a:pPr>
            <a:r>
              <a:rPr lang="en-US" sz="900" b="0" i="0" dirty="0">
                <a:solidFill>
                  <a:srgbClr val="002060"/>
                </a:solidFill>
                <a:effectLst/>
              </a:rPr>
              <a:t>10</a:t>
            </a:r>
            <a:r>
              <a:rPr lang="mk-MK" sz="900" b="0" i="0" dirty="0">
                <a:solidFill>
                  <a:srgbClr val="002060"/>
                </a:solidFill>
                <a:effectLst/>
              </a:rPr>
              <a:t>0,1</a:t>
            </a:r>
            <a:r>
              <a:rPr lang="ru-RU" sz="900" i="0" dirty="0">
                <a:solidFill>
                  <a:srgbClr val="002060"/>
                </a:solidFill>
                <a:effectLst/>
              </a:rPr>
              <a:t> годишно</a:t>
            </a:r>
          </a:p>
          <a:p>
            <a:pPr algn="just"/>
            <a:endParaRPr lang="ru-RU" sz="900" b="1" dirty="0">
              <a:solidFill>
                <a:srgbClr val="002060"/>
              </a:solidFill>
            </a:endParaRPr>
          </a:p>
          <a:p>
            <a:pPr algn="just"/>
            <a:r>
              <a:rPr lang="ru-RU" sz="900" b="1" dirty="0">
                <a:solidFill>
                  <a:srgbClr val="002060"/>
                </a:solidFill>
              </a:rPr>
              <a:t>Надворешно трговска размена</a:t>
            </a:r>
            <a:endParaRPr lang="mk-MK" sz="900" b="1" dirty="0">
              <a:solidFill>
                <a:srgbClr val="002060"/>
              </a:solidFill>
            </a:endParaRPr>
          </a:p>
          <a:p>
            <a:pPr marL="171450" marR="0" indent="-1714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900" dirty="0">
                <a:solidFill>
                  <a:srgbClr val="002060"/>
                </a:solidFill>
              </a:rPr>
              <a:t>увоз </a:t>
            </a:r>
            <a:r>
              <a:rPr lang="en-US" sz="900" b="0" i="0" dirty="0">
                <a:solidFill>
                  <a:srgbClr val="002060"/>
                </a:solidFill>
                <a:effectLst/>
              </a:rPr>
              <a:t>170 12</a:t>
            </a:r>
            <a:r>
              <a:rPr lang="mk-MK" sz="900" b="0" i="0" dirty="0">
                <a:solidFill>
                  <a:srgbClr val="002060"/>
                </a:solidFill>
                <a:effectLst/>
              </a:rPr>
              <a:t>1</a:t>
            </a:r>
            <a:r>
              <a:rPr lang="en-US" sz="900" b="0" i="0" dirty="0">
                <a:solidFill>
                  <a:srgbClr val="002060"/>
                </a:solidFill>
                <a:effectLst/>
              </a:rPr>
              <a:t> </a:t>
            </a:r>
            <a:r>
              <a:rPr lang="ru-RU" sz="900" dirty="0">
                <a:solidFill>
                  <a:srgbClr val="002060"/>
                </a:solidFill>
              </a:rPr>
              <a:t>милиони денари, пораст 2</a:t>
            </a:r>
            <a:r>
              <a:rPr lang="en-GB" sz="900" dirty="0">
                <a:solidFill>
                  <a:srgbClr val="002060"/>
                </a:solidFill>
              </a:rPr>
              <a:t>.9</a:t>
            </a:r>
            <a:r>
              <a:rPr lang="ru-RU" sz="900" dirty="0">
                <a:solidFill>
                  <a:srgbClr val="002060"/>
                </a:solidFill>
              </a:rPr>
              <a:t>%.</a:t>
            </a: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ru-RU" sz="900" dirty="0">
                <a:solidFill>
                  <a:srgbClr val="002060"/>
                </a:solidFill>
              </a:rPr>
              <a:t>извоз </a:t>
            </a:r>
            <a:r>
              <a:rPr lang="en-US" sz="900" b="0" i="0" dirty="0">
                <a:solidFill>
                  <a:srgbClr val="002060"/>
                </a:solidFill>
                <a:effectLst/>
              </a:rPr>
              <a:t>131 114 </a:t>
            </a:r>
            <a:r>
              <a:rPr lang="ru-RU" sz="900" dirty="0">
                <a:solidFill>
                  <a:srgbClr val="002060"/>
                </a:solidFill>
              </a:rPr>
              <a:t>милиони </a:t>
            </a:r>
            <a:r>
              <a:rPr lang="mk-MK" sz="900" dirty="0">
                <a:solidFill>
                  <a:srgbClr val="002060"/>
                </a:solidFill>
              </a:rPr>
              <a:t>денари</a:t>
            </a:r>
            <a:r>
              <a:rPr lang="ru-RU" sz="900" dirty="0">
                <a:solidFill>
                  <a:srgbClr val="002060"/>
                </a:solidFill>
              </a:rPr>
              <a:t>, пораст </a:t>
            </a:r>
            <a:r>
              <a:rPr lang="en-US" sz="900" dirty="0">
                <a:solidFill>
                  <a:srgbClr val="002060"/>
                </a:solidFill>
              </a:rPr>
              <a:t>9.6</a:t>
            </a:r>
            <a:r>
              <a:rPr lang="en-US" sz="900" b="0" i="0" dirty="0">
                <a:solidFill>
                  <a:srgbClr val="002060"/>
                </a:solidFill>
                <a:effectLst/>
              </a:rPr>
              <a:t> </a:t>
            </a:r>
            <a:r>
              <a:rPr lang="ru-RU" sz="900" dirty="0">
                <a:solidFill>
                  <a:srgbClr val="002060"/>
                </a:solidFill>
              </a:rPr>
              <a:t>%</a:t>
            </a:r>
          </a:p>
          <a:p>
            <a:pPr algn="just"/>
            <a:endParaRPr lang="ru-RU" sz="900" b="1" dirty="0">
              <a:solidFill>
                <a:srgbClr val="002060"/>
              </a:solidFill>
            </a:endParaRPr>
          </a:p>
          <a:p>
            <a:pPr algn="just"/>
            <a:r>
              <a:rPr lang="ru-RU" sz="900" b="1" dirty="0">
                <a:solidFill>
                  <a:srgbClr val="002060"/>
                </a:solidFill>
              </a:rPr>
              <a:t>Бруто домашен производ</a:t>
            </a:r>
            <a:endParaRPr lang="en-GB" sz="900" b="1" dirty="0">
              <a:solidFill>
                <a:srgbClr val="002060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ru-RU" sz="900" dirty="0">
                <a:solidFill>
                  <a:srgbClr val="002060"/>
                </a:solidFill>
              </a:rPr>
              <a:t>пораст </a:t>
            </a:r>
            <a:r>
              <a:rPr lang="en-GB" sz="900" dirty="0">
                <a:solidFill>
                  <a:srgbClr val="002060"/>
                </a:solidFill>
              </a:rPr>
              <a:t>2.1% </a:t>
            </a:r>
            <a:endParaRPr lang="mk-MK" sz="900" dirty="0">
              <a:solidFill>
                <a:srgbClr val="002060"/>
              </a:solidFill>
            </a:endParaRPr>
          </a:p>
          <a:p>
            <a:pPr algn="just"/>
            <a:endParaRPr lang="mk-MK" sz="900" b="1" dirty="0">
              <a:solidFill>
                <a:srgbClr val="002060"/>
              </a:solidFill>
            </a:endParaRPr>
          </a:p>
          <a:p>
            <a:pPr algn="just"/>
            <a:r>
              <a:rPr lang="mk-MK" sz="900" b="1" dirty="0">
                <a:solidFill>
                  <a:srgbClr val="002060"/>
                </a:solidFill>
              </a:rPr>
              <a:t>Инфлација</a:t>
            </a:r>
            <a:endParaRPr lang="en-GB" sz="900" b="1" dirty="0">
              <a:solidFill>
                <a:srgbClr val="002060"/>
              </a:solidFill>
            </a:endParaRPr>
          </a:p>
          <a:p>
            <a:pPr marL="180975" indent="-180975" algn="just">
              <a:buFont typeface="Wingdings" panose="05000000000000000000" pitchFamily="2" charset="2"/>
              <a:buChar char="Ø"/>
            </a:pPr>
            <a:r>
              <a:rPr lang="en-GB" sz="900" dirty="0">
                <a:solidFill>
                  <a:srgbClr val="002060"/>
                </a:solidFill>
              </a:rPr>
              <a:t>16.1%</a:t>
            </a:r>
            <a:r>
              <a:rPr lang="ru-RU" sz="900">
                <a:solidFill>
                  <a:srgbClr val="002060"/>
                </a:solidFill>
              </a:rPr>
              <a:t> (11,3% последна промена 5/2023</a:t>
            </a:r>
            <a:r>
              <a:rPr lang="ru-RU" sz="900" dirty="0">
                <a:solidFill>
                  <a:srgbClr val="002060"/>
                </a:solidFill>
              </a:rPr>
              <a:t>)</a:t>
            </a:r>
          </a:p>
          <a:p>
            <a:pPr algn="just"/>
            <a:endParaRPr lang="mk-MK" sz="900" b="1" dirty="0">
              <a:solidFill>
                <a:srgbClr val="002060"/>
              </a:solidFill>
            </a:endParaRPr>
          </a:p>
          <a:p>
            <a:pPr algn="just"/>
            <a:r>
              <a:rPr lang="mk-MK" sz="900" b="1" dirty="0">
                <a:solidFill>
                  <a:srgbClr val="002060"/>
                </a:solidFill>
              </a:rPr>
              <a:t>Девизни резерви</a:t>
            </a:r>
            <a:endParaRPr lang="en-GB" sz="900" b="1" dirty="0">
              <a:solidFill>
                <a:srgbClr val="002060"/>
              </a:solidFill>
            </a:endParaRPr>
          </a:p>
          <a:p>
            <a:pPr marL="180975" indent="-180975" algn="just">
              <a:buFont typeface="Wingdings" panose="05000000000000000000" pitchFamily="2" charset="2"/>
              <a:buChar char="Ø"/>
            </a:pPr>
            <a:r>
              <a:rPr lang="ru-RU" sz="900" dirty="0">
                <a:solidFill>
                  <a:srgbClr val="002060"/>
                </a:solidFill>
              </a:rPr>
              <a:t>4.159,2 милиони евра.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ru-RU" sz="900" b="1" dirty="0">
              <a:solidFill>
                <a:srgbClr val="002060"/>
              </a:solidFill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ru-RU" sz="900" b="1" dirty="0">
                <a:solidFill>
                  <a:srgbClr val="002060"/>
                </a:solidFill>
              </a:rPr>
              <a:t>Основна каматна стапка</a:t>
            </a:r>
            <a:endParaRPr lang="mk-MK" sz="900" b="1" dirty="0">
              <a:solidFill>
                <a:srgbClr val="002060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ru-RU" sz="900" dirty="0">
                <a:solidFill>
                  <a:srgbClr val="002060"/>
                </a:solidFill>
              </a:rPr>
              <a:t>Во текот на овој квартал од годината, Народната банка ја промени поставеноста на монетарната политика, при што основната каматна стапка на благајнички записи изнесува 5,50%, а </a:t>
            </a:r>
            <a:r>
              <a:rPr lang="mk-MK" sz="900" dirty="0">
                <a:solidFill>
                  <a:srgbClr val="002060"/>
                </a:solidFill>
              </a:rPr>
              <a:t>р</a:t>
            </a:r>
            <a:r>
              <a:rPr lang="ru-RU" sz="900" dirty="0">
                <a:solidFill>
                  <a:srgbClr val="002060"/>
                </a:solidFill>
              </a:rPr>
              <a:t>еферентна стапка за пресметување на стапката на казнената камата е на исто ниво од 4,75%</a:t>
            </a:r>
          </a:p>
          <a:p>
            <a:pPr algn="just"/>
            <a:r>
              <a:rPr lang="ru-RU" sz="900" dirty="0">
                <a:solidFill>
                  <a:srgbClr val="002060"/>
                </a:solidFill>
              </a:rPr>
              <a:t>       *</a:t>
            </a:r>
            <a:r>
              <a:rPr lang="en-GB" sz="900" dirty="0">
                <a:solidFill>
                  <a:srgbClr val="002060"/>
                </a:solidFill>
              </a:rPr>
              <a:t>6</a:t>
            </a:r>
            <a:r>
              <a:rPr lang="ru-RU" sz="900" dirty="0">
                <a:solidFill>
                  <a:srgbClr val="002060"/>
                </a:solidFill>
              </a:rPr>
              <a:t>% (последна промена </a:t>
            </a:r>
            <a:r>
              <a:rPr lang="en-GB" sz="900" dirty="0">
                <a:solidFill>
                  <a:srgbClr val="002060"/>
                </a:solidFill>
              </a:rPr>
              <a:t>21</a:t>
            </a:r>
            <a:r>
              <a:rPr lang="ru-RU" sz="900" dirty="0">
                <a:solidFill>
                  <a:srgbClr val="002060"/>
                </a:solidFill>
              </a:rPr>
              <a:t>.</a:t>
            </a:r>
            <a:r>
              <a:rPr lang="en-GB" sz="900" dirty="0">
                <a:solidFill>
                  <a:srgbClr val="002060"/>
                </a:solidFill>
              </a:rPr>
              <a:t>6</a:t>
            </a:r>
            <a:r>
              <a:rPr lang="ru-RU" sz="900" dirty="0">
                <a:solidFill>
                  <a:srgbClr val="002060"/>
                </a:solidFill>
              </a:rPr>
              <a:t>.2023 )</a:t>
            </a:r>
          </a:p>
          <a:p>
            <a:pPr algn="just"/>
            <a:endParaRPr lang="ru-RU" sz="900" b="1" dirty="0">
              <a:solidFill>
                <a:srgbClr val="002060"/>
              </a:solidFill>
            </a:endParaRPr>
          </a:p>
          <a:p>
            <a:pPr algn="just"/>
            <a:r>
              <a:rPr lang="ru-RU" sz="900" b="1" dirty="0">
                <a:solidFill>
                  <a:srgbClr val="002060"/>
                </a:solidFill>
              </a:rPr>
              <a:t>Стапки на задолжителната резерва на банки</a:t>
            </a: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ru-RU" sz="900" dirty="0">
                <a:solidFill>
                  <a:srgbClr val="002060"/>
                </a:solidFill>
              </a:rPr>
              <a:t>Нема промени во поставеноста на монетарната политика во делот на пресметката на обврски во странска валута е 19%,  обврската во домашна валута во валутна клаузула остана исто непроменета и истата изнесува 50%.</a:t>
            </a:r>
          </a:p>
          <a:p>
            <a:pPr algn="just"/>
            <a:endParaRPr lang="mk-MK" sz="900" b="1" dirty="0">
              <a:solidFill>
                <a:srgbClr val="002060"/>
              </a:solidFill>
            </a:endParaRPr>
          </a:p>
          <a:p>
            <a:pPr algn="just"/>
            <a:r>
              <a:rPr lang="mk-MK" sz="900" b="1" dirty="0">
                <a:solidFill>
                  <a:srgbClr val="002060"/>
                </a:solidFill>
              </a:rPr>
              <a:t>Пазар на труд</a:t>
            </a:r>
            <a:endParaRPr lang="en-GB" sz="900" b="1" dirty="0">
              <a:solidFill>
                <a:srgbClr val="002060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mk-MK" sz="900" dirty="0">
                <a:solidFill>
                  <a:srgbClr val="002060"/>
                </a:solidFill>
              </a:rPr>
              <a:t>Стапка на невработеност </a:t>
            </a:r>
            <a:r>
              <a:rPr lang="en-GB" sz="900" dirty="0">
                <a:solidFill>
                  <a:srgbClr val="002060"/>
                </a:solidFill>
              </a:rPr>
              <a:t>14,4%</a:t>
            </a:r>
            <a:r>
              <a:rPr lang="mk-MK" sz="900" dirty="0">
                <a:solidFill>
                  <a:srgbClr val="002060"/>
                </a:solidFill>
              </a:rPr>
              <a:t> (31.12.2022) по стара методологија</a:t>
            </a:r>
            <a:endParaRPr lang="ru-RU" sz="900" b="1" dirty="0">
              <a:solidFill>
                <a:srgbClr val="002060"/>
              </a:solidFill>
            </a:endParaRPr>
          </a:p>
          <a:p>
            <a:pPr algn="just"/>
            <a:r>
              <a:rPr lang="ru-RU" sz="900" dirty="0">
                <a:solidFill>
                  <a:srgbClr val="002060"/>
                </a:solidFill>
              </a:rPr>
              <a:t>Извор: НБРМ Основни економски показатели на РС МАКЕДОНИЈА</a:t>
            </a:r>
            <a:endParaRPr lang="mk-MK" sz="900" dirty="0">
              <a:solidFill>
                <a:srgbClr val="002060"/>
              </a:solidFill>
            </a:endParaRPr>
          </a:p>
        </p:txBody>
      </p:sp>
      <p:pic>
        <p:nvPicPr>
          <p:cNvPr id="24" name="Picture 2" descr="C:\Users\Olivera\Desktop\Logo MBA\logo MBA final-01.jpg">
            <a:extLst>
              <a:ext uri="{FF2B5EF4-FFF2-40B4-BE49-F238E27FC236}">
                <a16:creationId xmlns:a16="http://schemas.microsoft.com/office/drawing/2014/main" id="{FDC498C5-FAA1-4E63-8252-2A887E2356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2506" y="9979"/>
            <a:ext cx="1139494" cy="710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F6DFDC60-D7B5-420B-8CAB-146CA2032782}"/>
              </a:ext>
            </a:extLst>
          </p:cNvPr>
          <p:cNvSpPr txBox="1">
            <a:spLocks/>
          </p:cNvSpPr>
          <p:nvPr/>
        </p:nvSpPr>
        <p:spPr>
          <a:xfrm>
            <a:off x="87260" y="68001"/>
            <a:ext cx="11999742" cy="52064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mk-MK" sz="1400" b="1" dirty="0">
                <a:solidFill>
                  <a:srgbClr val="002060"/>
                </a:solidFill>
                <a:latin typeface="+mn-lt"/>
                <a:cs typeface="Aldhabi" panose="020B0604020202020204" pitchFamily="2" charset="-78"/>
              </a:rPr>
              <a:t>Макроекономски показатели</a:t>
            </a:r>
            <a:endParaRPr lang="en-US" sz="1400" b="1" dirty="0">
              <a:solidFill>
                <a:srgbClr val="002060"/>
              </a:solidFill>
              <a:latin typeface="+mn-lt"/>
              <a:cs typeface="Aldhabi" panose="020B0604020202020204" pitchFamily="2" charset="-78"/>
            </a:endParaRPr>
          </a:p>
        </p:txBody>
      </p:sp>
      <p:sp>
        <p:nvSpPr>
          <p:cNvPr id="10" name="AutoShape 4">
            <a:extLst>
              <a:ext uri="{FF2B5EF4-FFF2-40B4-BE49-F238E27FC236}">
                <a16:creationId xmlns:a16="http://schemas.microsoft.com/office/drawing/2014/main" id="{5077339C-8756-475E-A15D-7A450F2306DE}"/>
              </a:ext>
            </a:extLst>
          </p:cNvPr>
          <p:cNvSpPr>
            <a:spLocks noChangeArrowheads="1"/>
          </p:cNvSpPr>
          <p:nvPr/>
        </p:nvSpPr>
        <p:spPr bwMode="gray">
          <a:xfrm>
            <a:off x="4830774" y="591288"/>
            <a:ext cx="7196644" cy="2764746"/>
          </a:xfrm>
          <a:prstGeom prst="roundRect">
            <a:avLst>
              <a:gd name="adj" fmla="val 6588"/>
            </a:avLst>
          </a:prstGeom>
          <a:noFill/>
          <a:ln w="9525" algn="ctr">
            <a:solidFill>
              <a:srgbClr val="FF99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251B0B9-4716-4655-90DD-99307075E936}"/>
              </a:ext>
            </a:extLst>
          </p:cNvPr>
          <p:cNvSpPr txBox="1"/>
          <p:nvPr/>
        </p:nvSpPr>
        <p:spPr>
          <a:xfrm>
            <a:off x="8362122" y="5659168"/>
            <a:ext cx="3665296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mk-MK" sz="1400" dirty="0">
                <a:solidFill>
                  <a:srgbClr val="002060"/>
                </a:solidFill>
              </a:rPr>
              <a:t>Кредитен рејтинг на државата  </a:t>
            </a:r>
          </a:p>
          <a:p>
            <a:pPr algn="r"/>
            <a:r>
              <a:rPr lang="en-GB" sz="1400" dirty="0">
                <a:solidFill>
                  <a:srgbClr val="002060"/>
                </a:solidFill>
              </a:rPr>
              <a:t>‘BB+' Ratings Affirmed; Outlook Stable</a:t>
            </a:r>
          </a:p>
          <a:p>
            <a:pPr algn="r"/>
            <a:r>
              <a:rPr lang="en-GB" sz="1400" b="1" dirty="0">
                <a:solidFill>
                  <a:srgbClr val="002060"/>
                </a:solidFill>
              </a:rPr>
              <a:t>Fitch Ratings, Credit rating agency</a:t>
            </a:r>
          </a:p>
          <a:p>
            <a:pPr algn="r"/>
            <a:r>
              <a:rPr lang="en-GB" sz="1400" b="1" dirty="0">
                <a:solidFill>
                  <a:srgbClr val="002060"/>
                </a:solidFill>
              </a:rPr>
              <a:t> </a:t>
            </a:r>
            <a:r>
              <a:rPr lang="ru-RU" sz="1000" b="1" dirty="0">
                <a:solidFill>
                  <a:srgbClr val="002060"/>
                </a:solidFill>
              </a:rPr>
              <a:t>Извор: </a:t>
            </a:r>
            <a:r>
              <a:rPr lang="en-GB" sz="1000" b="1" dirty="0">
                <a:solidFill>
                  <a:srgbClr val="002060"/>
                </a:solidFill>
              </a:rPr>
              <a:t>www.fitchratings.com </a:t>
            </a:r>
            <a:endParaRPr lang="mk-MK" sz="1000" b="1" dirty="0">
              <a:solidFill>
                <a:srgbClr val="002060"/>
              </a:solidFill>
            </a:endParaRPr>
          </a:p>
          <a:p>
            <a:pPr algn="r"/>
            <a:r>
              <a:rPr lang="en-GB" sz="1000" b="1" dirty="0">
                <a:solidFill>
                  <a:srgbClr val="002060"/>
                </a:solidFill>
              </a:rPr>
              <a:t>(Rating Report Republic of North Macedonia │ April 15, 2023)</a:t>
            </a:r>
            <a:endParaRPr lang="en-US" sz="800" dirty="0">
              <a:solidFill>
                <a:srgbClr val="002060"/>
              </a:solidFill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E243FA10-4288-DED2-4DB7-3BADE104AB88}"/>
              </a:ext>
            </a:extLst>
          </p:cNvPr>
          <p:cNvSpPr/>
          <p:nvPr/>
        </p:nvSpPr>
        <p:spPr>
          <a:xfrm>
            <a:off x="0" y="1"/>
            <a:ext cx="4427984" cy="323172"/>
          </a:xfrm>
          <a:custGeom>
            <a:avLst/>
            <a:gdLst/>
            <a:ahLst/>
            <a:cxnLst/>
            <a:rect l="l" t="t" r="r" b="b"/>
            <a:pathLst>
              <a:path w="10439400" h="719455">
                <a:moveTo>
                  <a:pt x="10439400" y="0"/>
                </a:moveTo>
                <a:lnTo>
                  <a:pt x="0" y="0"/>
                </a:lnTo>
                <a:lnTo>
                  <a:pt x="0" y="719327"/>
                </a:lnTo>
                <a:lnTo>
                  <a:pt x="239776" y="702817"/>
                </a:lnTo>
                <a:lnTo>
                  <a:pt x="239776" y="239775"/>
                </a:lnTo>
                <a:lnTo>
                  <a:pt x="6959600" y="239775"/>
                </a:lnTo>
                <a:lnTo>
                  <a:pt x="10439400" y="0"/>
                </a:lnTo>
                <a:close/>
              </a:path>
            </a:pathLst>
          </a:cu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 wrap="square" lIns="0" tIns="0" rIns="0" bIns="0" rtlCol="0"/>
          <a:lstStyle/>
          <a:p>
            <a:endParaRPr dirty="0">
              <a:solidFill>
                <a:srgbClr val="FF99CC"/>
              </a:solidFill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EF6BD9F-BB79-5496-B354-CE432B399D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6035925"/>
              </p:ext>
            </p:extLst>
          </p:nvPr>
        </p:nvGraphicFramePr>
        <p:xfrm>
          <a:off x="4904585" y="742122"/>
          <a:ext cx="7049017" cy="25090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14128">
                  <a:extLst>
                    <a:ext uri="{9D8B030D-6E8A-4147-A177-3AD203B41FA5}">
                      <a16:colId xmlns:a16="http://schemas.microsoft.com/office/drawing/2014/main" val="2767790591"/>
                    </a:ext>
                  </a:extLst>
                </a:gridCol>
                <a:gridCol w="622852">
                  <a:extLst>
                    <a:ext uri="{9D8B030D-6E8A-4147-A177-3AD203B41FA5}">
                      <a16:colId xmlns:a16="http://schemas.microsoft.com/office/drawing/2014/main" val="1442687978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628850930"/>
                    </a:ext>
                  </a:extLst>
                </a:gridCol>
                <a:gridCol w="768626">
                  <a:extLst>
                    <a:ext uri="{9D8B030D-6E8A-4147-A177-3AD203B41FA5}">
                      <a16:colId xmlns:a16="http://schemas.microsoft.com/office/drawing/2014/main" val="1888200333"/>
                    </a:ext>
                  </a:extLst>
                </a:gridCol>
                <a:gridCol w="729011">
                  <a:extLst>
                    <a:ext uri="{9D8B030D-6E8A-4147-A177-3AD203B41FA5}">
                      <a16:colId xmlns:a16="http://schemas.microsoft.com/office/drawing/2014/main" val="1097379051"/>
                    </a:ext>
                  </a:extLst>
                </a:gridCol>
              </a:tblGrid>
              <a:tr h="176040">
                <a:tc>
                  <a:txBody>
                    <a:bodyPr/>
                    <a:lstStyle/>
                    <a:p>
                      <a:pPr algn="l" rtl="0" fontAlgn="b"/>
                      <a:r>
                        <a:rPr lang="mk-MK" sz="1100" b="1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Клучни е</a:t>
                      </a:r>
                      <a:r>
                        <a:rPr lang="mk-MK" sz="1100" b="1" u="none" strike="noStrike" dirty="0">
                          <a:solidFill>
                            <a:srgbClr val="00206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</a:rPr>
                        <a:t>кономски показатели</a:t>
                      </a:r>
                      <a:endParaRPr lang="mk-MK" sz="1100" b="1" i="0" u="none" strike="noStrike" dirty="0">
                        <a:solidFill>
                          <a:srgbClr val="00206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>
                          <a:solidFill>
                            <a:srgbClr val="00206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</a:rPr>
                        <a:t>2020</a:t>
                      </a:r>
                      <a:endParaRPr lang="en-US" sz="1100" b="0" i="0" u="none" strike="noStrike">
                        <a:solidFill>
                          <a:srgbClr val="00206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>
                          <a:solidFill>
                            <a:srgbClr val="00206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</a:rPr>
                        <a:t>2021</a:t>
                      </a:r>
                      <a:endParaRPr lang="en-US" sz="1100" b="0" i="0" u="none" strike="noStrike">
                        <a:solidFill>
                          <a:srgbClr val="00206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>
                          <a:solidFill>
                            <a:srgbClr val="00206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</a:rPr>
                        <a:t>2022</a:t>
                      </a:r>
                      <a:endParaRPr lang="en-US" sz="1100" b="0" i="0" u="none" strike="noStrike">
                        <a:solidFill>
                          <a:srgbClr val="00206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</a:rPr>
                        <a:t>1Q 2023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</a:endParaRPr>
                    </a:p>
                  </a:txBody>
                  <a:tcPr marL="8400" marR="8400" marT="8400" marB="0" anchor="b"/>
                </a:tc>
                <a:extLst>
                  <a:ext uri="{0D108BD9-81ED-4DB2-BD59-A6C34878D82A}">
                    <a16:rowId xmlns:a16="http://schemas.microsoft.com/office/drawing/2014/main" val="2969751017"/>
                  </a:ext>
                </a:extLst>
              </a:tr>
              <a:tr h="17604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u="none" strike="noStrike">
                          <a:solidFill>
                            <a:srgbClr val="00206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206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u="none" strike="noStrike">
                          <a:solidFill>
                            <a:srgbClr val="00206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206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u="none" strike="noStrike">
                          <a:solidFill>
                            <a:srgbClr val="00206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206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u="none" strike="noStrike">
                          <a:solidFill>
                            <a:srgbClr val="00206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206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</a:endParaRPr>
                    </a:p>
                  </a:txBody>
                  <a:tcPr marL="8400" marR="8400" marT="8400" marB="0" anchor="b"/>
                </a:tc>
                <a:extLst>
                  <a:ext uri="{0D108BD9-81ED-4DB2-BD59-A6C34878D82A}">
                    <a16:rowId xmlns:a16="http://schemas.microsoft.com/office/drawing/2014/main" val="1461318578"/>
                  </a:ext>
                </a:extLst>
              </a:tr>
              <a:tr h="183357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Индекс на обемот на индустриското производство 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-9,5 %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1,4 %</a:t>
                      </a:r>
                      <a:endParaRPr lang="en-US" sz="1100" b="1" i="0" u="none" strike="noStrike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-0,3%</a:t>
                      </a:r>
                      <a:endParaRPr lang="en-US" sz="1100" b="1" i="0" u="none" strike="noStrike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0.1</a:t>
                      </a:r>
                      <a:endParaRPr lang="en-US" sz="1100" b="1" i="0" u="none" strike="noStrike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extLst>
                  <a:ext uri="{0D108BD9-81ED-4DB2-BD59-A6C34878D82A}">
                    <a16:rowId xmlns:a16="http://schemas.microsoft.com/office/drawing/2014/main" val="3187638743"/>
                  </a:ext>
                </a:extLst>
              </a:tr>
              <a:tr h="183357">
                <a:tc>
                  <a:txBody>
                    <a:bodyPr/>
                    <a:lstStyle/>
                    <a:p>
                      <a:pPr algn="l" rtl="0" fontAlgn="ctr"/>
                      <a:r>
                        <a:rPr lang="mk-MK" sz="1100" b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Надворешно-трговска размена  (%) вкупен увоз</a:t>
                      </a:r>
                      <a:endParaRPr lang="mk-MK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-9.7</a:t>
                      </a:r>
                      <a:endParaRPr lang="en-US" sz="1100" b="1" i="0" u="none" strike="noStrike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26.9</a:t>
                      </a:r>
                      <a:endParaRPr lang="en-US" sz="1100" b="1" i="0" u="none" strike="noStrike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25,8</a:t>
                      </a:r>
                      <a:endParaRPr lang="en-US" sz="1100" b="1" i="0" u="none" strike="noStrike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2.9</a:t>
                      </a:r>
                      <a:endParaRPr lang="en-US" sz="1100" b="1" i="0" u="none" strike="noStrike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ctr"/>
                </a:tc>
                <a:extLst>
                  <a:ext uri="{0D108BD9-81ED-4DB2-BD59-A6C34878D82A}">
                    <a16:rowId xmlns:a16="http://schemas.microsoft.com/office/drawing/2014/main" val="1649351482"/>
                  </a:ext>
                </a:extLst>
              </a:tr>
              <a:tr h="183357">
                <a:tc>
                  <a:txBody>
                    <a:bodyPr/>
                    <a:lstStyle/>
                    <a:p>
                      <a:pPr algn="l" rtl="0" fontAlgn="ctr"/>
                      <a:r>
                        <a:rPr lang="mk-MK" sz="1100" b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Надворешно-трговска размена  (%) вкупен извоз</a:t>
                      </a:r>
                      <a:endParaRPr lang="mk-MK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-9.9</a:t>
                      </a:r>
                      <a:endParaRPr lang="en-US" sz="1100" b="1" i="0" u="none" strike="noStrike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20.5</a:t>
                      </a:r>
                      <a:endParaRPr lang="en-US" sz="1100" b="1" i="0" u="none" strike="noStrike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19,9</a:t>
                      </a:r>
                      <a:endParaRPr lang="en-US" sz="1100" b="1" i="0" u="none" strike="noStrike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9.6</a:t>
                      </a:r>
                      <a:endParaRPr lang="en-US" sz="1100" b="1" i="0" u="none" strike="noStrike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ctr"/>
                </a:tc>
                <a:extLst>
                  <a:ext uri="{0D108BD9-81ED-4DB2-BD59-A6C34878D82A}">
                    <a16:rowId xmlns:a16="http://schemas.microsoft.com/office/drawing/2014/main" val="2062050116"/>
                  </a:ext>
                </a:extLst>
              </a:tr>
              <a:tr h="176040">
                <a:tc>
                  <a:txBody>
                    <a:bodyPr/>
                    <a:lstStyle/>
                    <a:p>
                      <a:pPr algn="l" rtl="0" fontAlgn="b"/>
                      <a:r>
                        <a:rPr lang="mk-MK" sz="1100" b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Реален раст на БДП (%) </a:t>
                      </a:r>
                      <a:endParaRPr lang="mk-MK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</a:t>
                      </a:r>
                      <a:r>
                        <a:rPr lang="mk-MK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4,7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4,0</a:t>
                      </a:r>
                      <a:endParaRPr lang="en-US" sz="1100" b="1" i="0" u="none" strike="noStrike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2.1</a:t>
                      </a:r>
                      <a:endParaRPr lang="en-US" sz="1100" b="1" i="0" u="none" strike="noStrike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2,1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extLst>
                  <a:ext uri="{0D108BD9-81ED-4DB2-BD59-A6C34878D82A}">
                    <a16:rowId xmlns:a16="http://schemas.microsoft.com/office/drawing/2014/main" val="660953427"/>
                  </a:ext>
                </a:extLst>
              </a:tr>
              <a:tr h="183357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Буџетски биланс (салдо на централен буџет и фондови, % од БДП)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-8.1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-5.4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</a:t>
                      </a:r>
                      <a:r>
                        <a:rPr lang="mk-MK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4,5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mk-MK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-0,4</a:t>
                      </a:r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extLst>
                  <a:ext uri="{0D108BD9-81ED-4DB2-BD59-A6C34878D82A}">
                    <a16:rowId xmlns:a16="http://schemas.microsoft.com/office/drawing/2014/main" val="3449217703"/>
                  </a:ext>
                </a:extLst>
              </a:tr>
              <a:tr h="176040">
                <a:tc>
                  <a:txBody>
                    <a:bodyPr/>
                    <a:lstStyle/>
                    <a:p>
                      <a:pPr algn="l" rtl="0" fontAlgn="b"/>
                      <a:r>
                        <a:rPr lang="mk-MK" sz="1100" b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Инфлација (</a:t>
                      </a:r>
                      <a:r>
                        <a:rPr lang="en-US" sz="1100" b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CPI%) 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1.2</a:t>
                      </a:r>
                      <a:endParaRPr lang="en-US" sz="1100" b="1" i="0" u="none" strike="noStrike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3,2</a:t>
                      </a:r>
                      <a:endParaRPr lang="en-US" sz="1100" b="1" i="0" u="none" strike="noStrike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14,2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16.1</a:t>
                      </a:r>
                      <a:endParaRPr lang="en-US" sz="1100" b="1" i="0" u="none" strike="noStrike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extLst>
                  <a:ext uri="{0D108BD9-81ED-4DB2-BD59-A6C34878D82A}">
                    <a16:rowId xmlns:a16="http://schemas.microsoft.com/office/drawing/2014/main" val="3388687402"/>
                  </a:ext>
                </a:extLst>
              </a:tr>
              <a:tr h="183357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Тековна сметка на билансот на плаќања (EUR'm)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-318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-366.4</a:t>
                      </a:r>
                      <a:endParaRPr lang="en-US" sz="1100" b="1" i="0" u="none" strike="noStrike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-772,4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mk-MK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122,5</a:t>
                      </a:r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extLst>
                  <a:ext uri="{0D108BD9-81ED-4DB2-BD59-A6C34878D82A}">
                    <a16:rowId xmlns:a16="http://schemas.microsoft.com/office/drawing/2014/main" val="3581001343"/>
                  </a:ext>
                </a:extLst>
              </a:tr>
              <a:tr h="183957">
                <a:tc>
                  <a:txBody>
                    <a:bodyPr/>
                    <a:lstStyle/>
                    <a:p>
                      <a:pPr algn="l" rtl="0" fontAlgn="b"/>
                      <a:r>
                        <a:rPr lang="mk-MK" sz="1100" b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Бруто надворешен долг (</a:t>
                      </a:r>
                      <a:r>
                        <a:rPr lang="en-US" sz="1100" b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EUR'm)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8.536,1</a:t>
                      </a:r>
                      <a:endParaRPr lang="en-US" sz="1100" b="1" i="0" u="none" strike="noStrike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9.576,6</a:t>
                      </a:r>
                      <a:endParaRPr lang="en-US" sz="1100" b="1" i="0" u="none" strike="noStrike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10.855,8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  11,079.82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16161648"/>
                  </a:ext>
                </a:extLst>
              </a:tr>
              <a:tr h="176040">
                <a:tc>
                  <a:txBody>
                    <a:bodyPr/>
                    <a:lstStyle/>
                    <a:p>
                      <a:pPr algn="l" rtl="0" fontAlgn="b"/>
                      <a:r>
                        <a:rPr lang="mk-MK" sz="1100" b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Девизни резерви (</a:t>
                      </a:r>
                      <a:r>
                        <a:rPr lang="en-US" sz="1100" b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EUR'm)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3.359,87</a:t>
                      </a:r>
                      <a:endParaRPr lang="en-US" sz="1100" b="1" i="0" u="none" strike="noStrike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3.643,28</a:t>
                      </a:r>
                      <a:endParaRPr lang="en-US" sz="1100" b="1" i="0" u="none" strike="noStrike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3.862,86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4.159,2</a:t>
                      </a:r>
                      <a:endParaRPr lang="en-US" sz="1100" b="1" i="0" u="none" strike="noStrike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extLst>
                  <a:ext uri="{0D108BD9-81ED-4DB2-BD59-A6C34878D82A}">
                    <a16:rowId xmlns:a16="http://schemas.microsoft.com/office/drawing/2014/main" val="1534077393"/>
                  </a:ext>
                </a:extLst>
              </a:tr>
              <a:tr h="176040">
                <a:tc>
                  <a:txBody>
                    <a:bodyPr/>
                    <a:lstStyle/>
                    <a:p>
                      <a:pPr algn="l" rtl="0" fontAlgn="b"/>
                      <a:r>
                        <a:rPr lang="mk-MK" sz="1100" b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Директни инвестиции - нето (</a:t>
                      </a:r>
                      <a:r>
                        <a:rPr lang="en-US" sz="1100" b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EUR'm)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154.7</a:t>
                      </a:r>
                      <a:endParaRPr lang="en-US" sz="1100" b="1" i="0" u="none" strike="noStrike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387.5</a:t>
                      </a:r>
                      <a:endParaRPr lang="en-US" sz="1100" b="1" i="0" u="none" strike="noStrike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670,2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113,7</a:t>
                      </a: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8400" marR="8400" marT="8400" marB="0" anchor="b"/>
                </a:tc>
                <a:extLst>
                  <a:ext uri="{0D108BD9-81ED-4DB2-BD59-A6C34878D82A}">
                    <a16:rowId xmlns:a16="http://schemas.microsoft.com/office/drawing/2014/main" val="2445531382"/>
                  </a:ext>
                </a:extLst>
              </a:tr>
              <a:tr h="176040">
                <a:tc>
                  <a:txBody>
                    <a:bodyPr/>
                    <a:lstStyle/>
                    <a:p>
                      <a:pPr algn="l" rtl="0" fontAlgn="b"/>
                      <a:r>
                        <a:rPr lang="mk-MK" sz="1100" b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Стапка на невработеност (%) </a:t>
                      </a:r>
                      <a:endParaRPr lang="mk-MK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16,40</a:t>
                      </a:r>
                      <a:endParaRPr lang="en-US" sz="1100" b="1" i="0" u="none" strike="noStrike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15,2</a:t>
                      </a:r>
                      <a:endParaRPr lang="en-US" sz="1100" b="1" i="0" u="none" strike="noStrike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14,4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extLst>
                  <a:ext uri="{0D108BD9-81ED-4DB2-BD59-A6C34878D82A}">
                    <a16:rowId xmlns:a16="http://schemas.microsoft.com/office/drawing/2014/main" val="2036581994"/>
                  </a:ext>
                </a:extLst>
              </a:tr>
              <a:tr h="17604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b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MKD/EUR 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61,69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61,63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61,49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61.69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extLst>
                  <a:ext uri="{0D108BD9-81ED-4DB2-BD59-A6C34878D82A}">
                    <a16:rowId xmlns:a16="http://schemas.microsoft.com/office/drawing/2014/main" val="143399498"/>
                  </a:ext>
                </a:extLst>
              </a:tr>
            </a:tbl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F0DC05D9-3A58-ACF2-41FC-12A3E1D1D2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4480707"/>
              </p:ext>
            </p:extLst>
          </p:nvPr>
        </p:nvGraphicFramePr>
        <p:xfrm>
          <a:off x="4867679" y="3429000"/>
          <a:ext cx="7122828" cy="21349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3449348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B7CFA-B8B5-4C99-865E-4AC3B9A16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260" y="121369"/>
            <a:ext cx="11999742" cy="678320"/>
          </a:xfrm>
        </p:spPr>
        <p:txBody>
          <a:bodyPr>
            <a:noAutofit/>
          </a:bodyPr>
          <a:lstStyle/>
          <a:p>
            <a:r>
              <a:rPr lang="mk-MK" sz="1400" b="1" dirty="0">
                <a:solidFill>
                  <a:srgbClr val="002060"/>
                </a:solidFill>
                <a:latin typeface="+mn-lt"/>
                <a:cs typeface="Aldhabi" panose="020B0604020202020204" pitchFamily="2" charset="-78"/>
              </a:rPr>
              <a:t>Македонски банкарски сектор</a:t>
            </a:r>
            <a:br>
              <a:rPr lang="mk-MK" sz="1400" b="1" dirty="0">
                <a:solidFill>
                  <a:srgbClr val="FF0909"/>
                </a:solidFill>
                <a:latin typeface="+mn-lt"/>
                <a:cs typeface="Aldhabi" panose="020B0604020202020204" pitchFamily="2" charset="-78"/>
              </a:rPr>
            </a:br>
            <a:endParaRPr lang="en-US" sz="1400" b="1" dirty="0">
              <a:solidFill>
                <a:srgbClr val="FF0909"/>
              </a:solidFill>
              <a:latin typeface="+mn-lt"/>
              <a:cs typeface="Aldhabi" panose="020B0604020202020204" pitchFamily="2" charset="-78"/>
            </a:endParaRPr>
          </a:p>
        </p:txBody>
      </p:sp>
      <p:sp>
        <p:nvSpPr>
          <p:cNvPr id="9" name="AutoShape 6">
            <a:extLst>
              <a:ext uri="{FF2B5EF4-FFF2-40B4-BE49-F238E27FC236}">
                <a16:creationId xmlns:a16="http://schemas.microsoft.com/office/drawing/2014/main" id="{18DACE59-E83F-4419-BDA8-06A4FBE59298}"/>
              </a:ext>
            </a:extLst>
          </p:cNvPr>
          <p:cNvSpPr>
            <a:spLocks noGrp="1" noChangeArrowheads="1"/>
          </p:cNvSpPr>
          <p:nvPr>
            <p:ph sz="quarter" idx="4"/>
          </p:nvPr>
        </p:nvSpPr>
        <p:spPr bwMode="gray">
          <a:xfrm>
            <a:off x="104996" y="4399782"/>
            <a:ext cx="7962758" cy="2336847"/>
          </a:xfrm>
          <a:prstGeom prst="roundRect">
            <a:avLst>
              <a:gd name="adj" fmla="val 20745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99CC"/>
            </a:solidFill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numCol="2" anchor="ctr">
            <a:noAutofit/>
          </a:bodyPr>
          <a:lstStyle/>
          <a:p>
            <a:pPr algn="just">
              <a:spcBef>
                <a:spcPct val="35000"/>
              </a:spcBef>
              <a:buFont typeface="Wingdings" panose="05000000000000000000" pitchFamily="2" charset="2"/>
              <a:buChar char="Ø"/>
              <a:defRPr/>
            </a:pPr>
            <a:r>
              <a:rPr lang="mk-MK" sz="1000" dirty="0">
                <a:solidFill>
                  <a:srgbClr val="002060"/>
                </a:solidFill>
              </a:rPr>
              <a:t>Банкарскиот сектор се состои од 13 банки, </a:t>
            </a:r>
            <a:r>
              <a:rPr lang="en-US" sz="1000" dirty="0">
                <a:solidFill>
                  <a:srgbClr val="002060"/>
                </a:solidFill>
              </a:rPr>
              <a:t>5 </a:t>
            </a:r>
            <a:r>
              <a:rPr lang="mk-MK" sz="1000" dirty="0">
                <a:solidFill>
                  <a:srgbClr val="002060"/>
                </a:solidFill>
              </a:rPr>
              <a:t>големи</a:t>
            </a:r>
            <a:r>
              <a:rPr lang="en-US" sz="1000" dirty="0">
                <a:solidFill>
                  <a:srgbClr val="002060"/>
                </a:solidFill>
              </a:rPr>
              <a:t> (</a:t>
            </a:r>
            <a:r>
              <a:rPr lang="mk-MK" sz="1000" dirty="0">
                <a:solidFill>
                  <a:srgbClr val="002060"/>
                </a:solidFill>
              </a:rPr>
              <a:t>актива</a:t>
            </a:r>
            <a:r>
              <a:rPr lang="en-GB" sz="1000" dirty="0">
                <a:solidFill>
                  <a:srgbClr val="002060"/>
                </a:solidFill>
              </a:rPr>
              <a:t> 548</a:t>
            </a:r>
            <a:r>
              <a:rPr lang="mk-MK" sz="1000" dirty="0">
                <a:solidFill>
                  <a:srgbClr val="002060"/>
                </a:solidFill>
              </a:rPr>
              <a:t>.</a:t>
            </a:r>
            <a:r>
              <a:rPr lang="en-GB" sz="1000" dirty="0">
                <a:solidFill>
                  <a:srgbClr val="002060"/>
                </a:solidFill>
              </a:rPr>
              <a:t>01</a:t>
            </a:r>
            <a:r>
              <a:rPr lang="mk-MK" sz="1000" dirty="0">
                <a:solidFill>
                  <a:srgbClr val="002060"/>
                </a:solidFill>
              </a:rPr>
              <a:t>1 мил.денари</a:t>
            </a:r>
            <a:r>
              <a:rPr lang="en-US" sz="1000" dirty="0">
                <a:solidFill>
                  <a:srgbClr val="002060"/>
                </a:solidFill>
              </a:rPr>
              <a:t>) 8</a:t>
            </a:r>
            <a:r>
              <a:rPr lang="mk-MK" sz="1000" dirty="0">
                <a:solidFill>
                  <a:srgbClr val="002060"/>
                </a:solidFill>
              </a:rPr>
              <a:t>1 </a:t>
            </a:r>
            <a:r>
              <a:rPr lang="en-US" sz="1000" dirty="0">
                <a:solidFill>
                  <a:srgbClr val="002060"/>
                </a:solidFill>
              </a:rPr>
              <a:t>% </a:t>
            </a:r>
            <a:r>
              <a:rPr lang="mk-MK" sz="1000" dirty="0">
                <a:solidFill>
                  <a:srgbClr val="002060"/>
                </a:solidFill>
              </a:rPr>
              <a:t>учество во вкупната актива</a:t>
            </a:r>
            <a:r>
              <a:rPr lang="en-US" sz="1000" dirty="0">
                <a:solidFill>
                  <a:srgbClr val="002060"/>
                </a:solidFill>
              </a:rPr>
              <a:t>,</a:t>
            </a:r>
            <a:r>
              <a:rPr lang="mk-MK" sz="1000" dirty="0">
                <a:solidFill>
                  <a:srgbClr val="002060"/>
                </a:solidFill>
              </a:rPr>
              <a:t> </a:t>
            </a:r>
            <a:r>
              <a:rPr lang="en-US" sz="1000" dirty="0">
                <a:solidFill>
                  <a:srgbClr val="002060"/>
                </a:solidFill>
              </a:rPr>
              <a:t>3 </a:t>
            </a:r>
            <a:r>
              <a:rPr lang="mk-MK" sz="1000" dirty="0">
                <a:solidFill>
                  <a:srgbClr val="002060"/>
                </a:solidFill>
              </a:rPr>
              <a:t>средни</a:t>
            </a:r>
            <a:r>
              <a:rPr lang="en-US" sz="1000" dirty="0">
                <a:solidFill>
                  <a:srgbClr val="002060"/>
                </a:solidFill>
              </a:rPr>
              <a:t> (</a:t>
            </a:r>
            <a:r>
              <a:rPr lang="mk-MK" sz="1000" dirty="0">
                <a:solidFill>
                  <a:srgbClr val="002060"/>
                </a:solidFill>
              </a:rPr>
              <a:t>актива 85.440 мил.денари</a:t>
            </a:r>
            <a:r>
              <a:rPr lang="en-US" sz="1000" b="0" i="0" dirty="0">
                <a:solidFill>
                  <a:srgbClr val="002060"/>
                </a:solidFill>
                <a:effectLst/>
              </a:rPr>
              <a:t>) </a:t>
            </a:r>
            <a:r>
              <a:rPr lang="en-US" sz="1000" dirty="0">
                <a:solidFill>
                  <a:srgbClr val="002060"/>
                </a:solidFill>
              </a:rPr>
              <a:t>1</a:t>
            </a:r>
            <a:r>
              <a:rPr lang="mk-MK" sz="1000" dirty="0">
                <a:solidFill>
                  <a:srgbClr val="002060"/>
                </a:solidFill>
              </a:rPr>
              <a:t>3 % учество</a:t>
            </a:r>
            <a:r>
              <a:rPr lang="en-US" sz="1000" dirty="0">
                <a:solidFill>
                  <a:srgbClr val="002060"/>
                </a:solidFill>
              </a:rPr>
              <a:t>, 5</a:t>
            </a:r>
            <a:r>
              <a:rPr lang="mk-MK" sz="1000" dirty="0">
                <a:solidFill>
                  <a:srgbClr val="002060"/>
                </a:solidFill>
              </a:rPr>
              <a:t> мали</a:t>
            </a:r>
            <a:r>
              <a:rPr lang="en-US" sz="1000" dirty="0">
                <a:solidFill>
                  <a:srgbClr val="002060"/>
                </a:solidFill>
              </a:rPr>
              <a:t> (</a:t>
            </a:r>
            <a:r>
              <a:rPr lang="mk-MK" sz="1000" dirty="0">
                <a:solidFill>
                  <a:srgbClr val="002060"/>
                </a:solidFill>
              </a:rPr>
              <a:t>актива </a:t>
            </a:r>
            <a:r>
              <a:rPr lang="en-US" sz="1000" b="0" i="0" u="none" strike="noStrike" dirty="0">
                <a:solidFill>
                  <a:srgbClr val="002060"/>
                </a:solidFill>
                <a:effectLst/>
              </a:rPr>
              <a:t>42</a:t>
            </a:r>
            <a:r>
              <a:rPr lang="mk-MK" sz="1000" b="0" i="0" u="none" strike="noStrike" dirty="0">
                <a:solidFill>
                  <a:srgbClr val="002060"/>
                </a:solidFill>
                <a:effectLst/>
              </a:rPr>
              <a:t>.</a:t>
            </a:r>
            <a:r>
              <a:rPr lang="en-US" sz="1000" b="0" i="0" u="none" strike="noStrike" dirty="0">
                <a:solidFill>
                  <a:srgbClr val="002060"/>
                </a:solidFill>
                <a:effectLst/>
              </a:rPr>
              <a:t>439</a:t>
            </a:r>
            <a:r>
              <a:rPr lang="en-US" sz="1000" dirty="0">
                <a:solidFill>
                  <a:srgbClr val="002060"/>
                </a:solidFill>
              </a:rPr>
              <a:t> </a:t>
            </a:r>
            <a:r>
              <a:rPr lang="en-GB" sz="1000" dirty="0">
                <a:solidFill>
                  <a:srgbClr val="002060"/>
                </a:solidFill>
              </a:rPr>
              <a:t> </a:t>
            </a:r>
            <a:r>
              <a:rPr lang="mk-MK" sz="1000" dirty="0">
                <a:solidFill>
                  <a:srgbClr val="002060"/>
                </a:solidFill>
              </a:rPr>
              <a:t>мил. денари</a:t>
            </a:r>
            <a:r>
              <a:rPr lang="en-US" sz="1000" dirty="0">
                <a:solidFill>
                  <a:srgbClr val="002060"/>
                </a:solidFill>
              </a:rPr>
              <a:t>) 6</a:t>
            </a:r>
            <a:r>
              <a:rPr lang="mk-MK" sz="1000" dirty="0">
                <a:solidFill>
                  <a:srgbClr val="002060"/>
                </a:solidFill>
              </a:rPr>
              <a:t> </a:t>
            </a:r>
            <a:r>
              <a:rPr lang="en-US" sz="1000" dirty="0">
                <a:solidFill>
                  <a:srgbClr val="002060"/>
                </a:solidFill>
              </a:rPr>
              <a:t>% </a:t>
            </a:r>
            <a:r>
              <a:rPr lang="mk-MK" sz="1000" dirty="0">
                <a:solidFill>
                  <a:srgbClr val="002060"/>
                </a:solidFill>
              </a:rPr>
              <a:t>учество и</a:t>
            </a:r>
            <a:r>
              <a:rPr lang="en-US" sz="1000" dirty="0">
                <a:solidFill>
                  <a:srgbClr val="002060"/>
                </a:solidFill>
              </a:rPr>
              <a:t> </a:t>
            </a:r>
            <a:r>
              <a:rPr lang="mk-MK" sz="1000" dirty="0">
                <a:solidFill>
                  <a:srgbClr val="002060"/>
                </a:solidFill>
              </a:rPr>
              <a:t>2</a:t>
            </a:r>
            <a:r>
              <a:rPr lang="en-US" sz="1000" dirty="0">
                <a:solidFill>
                  <a:srgbClr val="002060"/>
                </a:solidFill>
              </a:rPr>
              <a:t> </a:t>
            </a:r>
            <a:r>
              <a:rPr lang="mk-MK" sz="1000" dirty="0">
                <a:solidFill>
                  <a:srgbClr val="002060"/>
                </a:solidFill>
              </a:rPr>
              <a:t>штедилници.</a:t>
            </a:r>
            <a:r>
              <a:rPr lang="en-US" sz="1000" dirty="0">
                <a:solidFill>
                  <a:srgbClr val="002060"/>
                </a:solidFill>
              </a:rPr>
              <a:t> </a:t>
            </a:r>
            <a:endParaRPr lang="mk-MK" sz="1000" dirty="0">
              <a:solidFill>
                <a:srgbClr val="002060"/>
              </a:solidFill>
            </a:endParaRPr>
          </a:p>
          <a:p>
            <a:pPr algn="just">
              <a:spcBef>
                <a:spcPct val="35000"/>
              </a:spcBef>
              <a:buFont typeface="Wingdings" panose="05000000000000000000" pitchFamily="2" charset="2"/>
              <a:buChar char="Ø"/>
              <a:defRPr/>
            </a:pPr>
            <a:r>
              <a:rPr lang="mk-MK" sz="1000" dirty="0">
                <a:solidFill>
                  <a:srgbClr val="002060"/>
                </a:solidFill>
              </a:rPr>
              <a:t>Вкупна актива на ниво на банкарски систем 675,891 мил.денари бележи годишен</a:t>
            </a:r>
            <a:r>
              <a:rPr lang="en-GB" sz="1000" dirty="0">
                <a:solidFill>
                  <a:srgbClr val="002060"/>
                </a:solidFill>
              </a:rPr>
              <a:t> </a:t>
            </a:r>
            <a:r>
              <a:rPr lang="mk-MK" sz="1000" dirty="0">
                <a:solidFill>
                  <a:srgbClr val="002060"/>
                </a:solidFill>
              </a:rPr>
              <a:t>пораст од 6,3%  т.е пад од (-1,2%)  на квартална основа</a:t>
            </a:r>
            <a:r>
              <a:rPr lang="en-GB" sz="1000" dirty="0">
                <a:solidFill>
                  <a:srgbClr val="002060"/>
                </a:solidFill>
              </a:rPr>
              <a:t> </a:t>
            </a:r>
            <a:r>
              <a:rPr lang="mk-MK" sz="1000" dirty="0">
                <a:solidFill>
                  <a:srgbClr val="002060"/>
                </a:solidFill>
              </a:rPr>
              <a:t>и истиот е поддржан со растот на депозитната база</a:t>
            </a:r>
            <a:r>
              <a:rPr lang="en-GB" sz="1000" dirty="0">
                <a:solidFill>
                  <a:srgbClr val="002060"/>
                </a:solidFill>
              </a:rPr>
              <a:t> </a:t>
            </a:r>
            <a:r>
              <a:rPr lang="mk-MK" sz="1000" dirty="0">
                <a:solidFill>
                  <a:srgbClr val="002060"/>
                </a:solidFill>
              </a:rPr>
              <a:t>7,8% на годишно ниво односно пад од (-0,8%) на квартална основа и капиталната</a:t>
            </a:r>
            <a:r>
              <a:rPr lang="en-GB" sz="1000" dirty="0">
                <a:solidFill>
                  <a:srgbClr val="002060"/>
                </a:solidFill>
              </a:rPr>
              <a:t> </a:t>
            </a:r>
            <a:r>
              <a:rPr lang="mk-MK" sz="1000" dirty="0">
                <a:solidFill>
                  <a:srgbClr val="002060"/>
                </a:solidFill>
              </a:rPr>
              <a:t>позиција на банките со годишен пораст од 14,8%  или 4,3% квартално. Кредитите бележат годишен пораст 6,4% и квартално (-0,8%). </a:t>
            </a:r>
          </a:p>
          <a:p>
            <a:pPr algn="just">
              <a:spcBef>
                <a:spcPct val="35000"/>
              </a:spcBef>
              <a:buFont typeface="Wingdings" panose="05000000000000000000" pitchFamily="2" charset="2"/>
              <a:buChar char="Ø"/>
              <a:defRPr/>
            </a:pPr>
            <a:r>
              <a:rPr lang="mk-MK" sz="1000" dirty="0">
                <a:solidFill>
                  <a:srgbClr val="002060"/>
                </a:solidFill>
              </a:rPr>
              <a:t>Учеството на странскиот капитал во сопственичката структура 77,72% </a:t>
            </a:r>
            <a:endParaRPr lang="en-GB" sz="1000" dirty="0">
              <a:solidFill>
                <a:srgbClr val="002060"/>
              </a:solidFill>
            </a:endParaRPr>
          </a:p>
          <a:p>
            <a:pPr algn="just">
              <a:spcBef>
                <a:spcPct val="35000"/>
              </a:spcBef>
              <a:buFont typeface="Wingdings" panose="05000000000000000000" pitchFamily="2" charset="2"/>
              <a:buChar char="Ø"/>
              <a:defRPr/>
            </a:pPr>
            <a:endParaRPr lang="mk-MK" sz="1000" dirty="0">
              <a:solidFill>
                <a:srgbClr val="002060"/>
              </a:solidFill>
            </a:endParaRPr>
          </a:p>
          <a:p>
            <a:pPr algn="just">
              <a:spcBef>
                <a:spcPct val="35000"/>
              </a:spcBef>
              <a:buFont typeface="Wingdings" panose="05000000000000000000" pitchFamily="2" charset="2"/>
              <a:buChar char="Ø"/>
              <a:defRPr/>
            </a:pPr>
            <a:r>
              <a:rPr lang="mk-MK" sz="1000" dirty="0">
                <a:solidFill>
                  <a:srgbClr val="002060"/>
                </a:solidFill>
              </a:rPr>
              <a:t>Нивото на финансиска интермедијација</a:t>
            </a:r>
            <a:r>
              <a:rPr lang="en-GB" sz="1000" dirty="0">
                <a:solidFill>
                  <a:srgbClr val="002060"/>
                </a:solidFill>
              </a:rPr>
              <a:t>:</a:t>
            </a:r>
            <a:r>
              <a:rPr lang="mk-MK" sz="1000" dirty="0">
                <a:solidFill>
                  <a:srgbClr val="002060"/>
                </a:solidFill>
              </a:rPr>
              <a:t>  </a:t>
            </a:r>
          </a:p>
          <a:p>
            <a:pPr lvl="1" algn="just">
              <a:spcBef>
                <a:spcPct val="35000"/>
              </a:spcBef>
              <a:buFont typeface="Wingdings" panose="05000000000000000000" pitchFamily="2" charset="2"/>
              <a:buChar char="ü"/>
              <a:defRPr/>
            </a:pPr>
            <a:r>
              <a:rPr lang="mk-MK" sz="1000" dirty="0">
                <a:solidFill>
                  <a:srgbClr val="002060"/>
                </a:solidFill>
              </a:rPr>
              <a:t>Вкупната актива </a:t>
            </a:r>
            <a:r>
              <a:rPr lang="en-GB" sz="1000" dirty="0">
                <a:solidFill>
                  <a:srgbClr val="002060"/>
                </a:solidFill>
              </a:rPr>
              <a:t> </a:t>
            </a:r>
            <a:r>
              <a:rPr lang="mk-MK" sz="1000" dirty="0">
                <a:solidFill>
                  <a:srgbClr val="002060"/>
                </a:solidFill>
              </a:rPr>
              <a:t>на банкарскиот систем и БДП изнесува 82,1% што укажува на доминантната позиција на банките во фин.систем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mk-MK" sz="1000" dirty="0">
                <a:solidFill>
                  <a:srgbClr val="002060"/>
                </a:solidFill>
              </a:rPr>
              <a:t>Депозитите во однос на БДП изнесува 59,6 %</a:t>
            </a:r>
            <a:endParaRPr lang="en-US" sz="1000" dirty="0">
              <a:solidFill>
                <a:srgbClr val="002060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mk-MK" sz="1000" dirty="0">
                <a:solidFill>
                  <a:srgbClr val="002060"/>
                </a:solidFill>
              </a:rPr>
              <a:t>Кредитите во однос на БДП изнесува 50,9 %</a:t>
            </a:r>
            <a:endParaRPr lang="en-GB" sz="1000" dirty="0">
              <a:solidFill>
                <a:srgbClr val="002060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GB" sz="800" b="1" dirty="0">
                <a:solidFill>
                  <a:srgbClr val="002060"/>
                </a:solidFill>
                <a:cs typeface="Arial" panose="020B0604020202020204" pitchFamily="34" charset="0"/>
              </a:rPr>
              <a:t>  	</a:t>
            </a:r>
            <a:r>
              <a:rPr lang="mk-MK" sz="800" b="1" dirty="0">
                <a:solidFill>
                  <a:srgbClr val="002060"/>
                </a:solidFill>
                <a:cs typeface="Arial" panose="020B0604020202020204" pitchFamily="34" charset="0"/>
              </a:rPr>
              <a:t>Извор НБРСМ, Отсек за финансиска стабилност,</a:t>
            </a:r>
            <a:r>
              <a:rPr lang="ru-RU" sz="800" b="1" dirty="0">
                <a:solidFill>
                  <a:srgbClr val="002060"/>
                </a:solidFill>
                <a:cs typeface="Arial" panose="020B0604020202020204" pitchFamily="34" charset="0"/>
              </a:rPr>
              <a:t>Последна</a:t>
            </a:r>
            <a:r>
              <a:rPr lang="en-GB" sz="800" b="1" dirty="0">
                <a:solidFill>
                  <a:srgbClr val="002060"/>
                </a:solidFill>
                <a:cs typeface="Arial" panose="020B0604020202020204" pitchFamily="34" charset="0"/>
              </a:rPr>
              <a:t> 	</a:t>
            </a:r>
            <a:r>
              <a:rPr lang="ru-RU" sz="800" b="1" dirty="0">
                <a:solidFill>
                  <a:srgbClr val="002060"/>
                </a:solidFill>
                <a:cs typeface="Arial" panose="020B0604020202020204" pitchFamily="34" charset="0"/>
              </a:rPr>
              <a:t>ревизија на податоците на БДП (по тековни цени): 05.6.2023 </a:t>
            </a:r>
            <a:r>
              <a:rPr lang="en-GB" sz="800" b="1" dirty="0">
                <a:solidFill>
                  <a:srgbClr val="002060"/>
                </a:solidFill>
                <a:cs typeface="Arial" panose="020B0604020202020204" pitchFamily="34" charset="0"/>
              </a:rPr>
              <a:t>	</a:t>
            </a:r>
            <a:r>
              <a:rPr lang="ru-RU" sz="800" b="1" dirty="0">
                <a:solidFill>
                  <a:srgbClr val="002060"/>
                </a:solidFill>
                <a:cs typeface="Arial" panose="020B0604020202020204" pitchFamily="34" charset="0"/>
              </a:rPr>
              <a:t>година</a:t>
            </a:r>
            <a:r>
              <a:rPr lang="ru-RU" sz="1000" dirty="0">
                <a:solidFill>
                  <a:srgbClr val="002060"/>
                </a:solidFill>
                <a:cs typeface="Arial" panose="020B0604020202020204" pitchFamily="34" charset="0"/>
              </a:rPr>
              <a:t>.</a:t>
            </a:r>
            <a:endParaRPr lang="mk-MK" sz="1000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pic>
        <p:nvPicPr>
          <p:cNvPr id="12" name="Picture 2" descr="C:\Users\Olivera\Desktop\Logo MBA\logo MBA final-01.jpg">
            <a:extLst>
              <a:ext uri="{FF2B5EF4-FFF2-40B4-BE49-F238E27FC236}">
                <a16:creationId xmlns:a16="http://schemas.microsoft.com/office/drawing/2014/main" id="{6C9D34F9-F141-4915-B304-81A75A496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7508" y="69726"/>
            <a:ext cx="1139494" cy="710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F96848CB-8340-5DD6-EF3B-BD11A5B8CD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3014787"/>
              </p:ext>
            </p:extLst>
          </p:nvPr>
        </p:nvGraphicFramePr>
        <p:xfrm>
          <a:off x="230889" y="799689"/>
          <a:ext cx="7683660" cy="1597351"/>
        </p:xfrm>
        <a:graphic>
          <a:graphicData uri="http://schemas.openxmlformats.org/drawingml/2006/table">
            <a:tbl>
              <a:tblPr/>
              <a:tblGrid>
                <a:gridCol w="1434718">
                  <a:extLst>
                    <a:ext uri="{9D8B030D-6E8A-4147-A177-3AD203B41FA5}">
                      <a16:colId xmlns:a16="http://schemas.microsoft.com/office/drawing/2014/main" val="456536985"/>
                    </a:ext>
                  </a:extLst>
                </a:gridCol>
                <a:gridCol w="767700">
                  <a:extLst>
                    <a:ext uri="{9D8B030D-6E8A-4147-A177-3AD203B41FA5}">
                      <a16:colId xmlns:a16="http://schemas.microsoft.com/office/drawing/2014/main" val="2652805394"/>
                    </a:ext>
                  </a:extLst>
                </a:gridCol>
                <a:gridCol w="767700">
                  <a:extLst>
                    <a:ext uri="{9D8B030D-6E8A-4147-A177-3AD203B41FA5}">
                      <a16:colId xmlns:a16="http://schemas.microsoft.com/office/drawing/2014/main" val="280396809"/>
                    </a:ext>
                  </a:extLst>
                </a:gridCol>
                <a:gridCol w="767700">
                  <a:extLst>
                    <a:ext uri="{9D8B030D-6E8A-4147-A177-3AD203B41FA5}">
                      <a16:colId xmlns:a16="http://schemas.microsoft.com/office/drawing/2014/main" val="4173392692"/>
                    </a:ext>
                  </a:extLst>
                </a:gridCol>
                <a:gridCol w="767700">
                  <a:extLst>
                    <a:ext uri="{9D8B030D-6E8A-4147-A177-3AD203B41FA5}">
                      <a16:colId xmlns:a16="http://schemas.microsoft.com/office/drawing/2014/main" val="3343805908"/>
                    </a:ext>
                  </a:extLst>
                </a:gridCol>
                <a:gridCol w="767700">
                  <a:extLst>
                    <a:ext uri="{9D8B030D-6E8A-4147-A177-3AD203B41FA5}">
                      <a16:colId xmlns:a16="http://schemas.microsoft.com/office/drawing/2014/main" val="2062820131"/>
                    </a:ext>
                  </a:extLst>
                </a:gridCol>
                <a:gridCol w="366606">
                  <a:extLst>
                    <a:ext uri="{9D8B030D-6E8A-4147-A177-3AD203B41FA5}">
                      <a16:colId xmlns:a16="http://schemas.microsoft.com/office/drawing/2014/main" val="2425346250"/>
                    </a:ext>
                  </a:extLst>
                </a:gridCol>
                <a:gridCol w="1033868">
                  <a:extLst>
                    <a:ext uri="{9D8B030D-6E8A-4147-A177-3AD203B41FA5}">
                      <a16:colId xmlns:a16="http://schemas.microsoft.com/office/drawing/2014/main" val="2846665693"/>
                    </a:ext>
                  </a:extLst>
                </a:gridCol>
                <a:gridCol w="1009968">
                  <a:extLst>
                    <a:ext uri="{9D8B030D-6E8A-4147-A177-3AD203B41FA5}">
                      <a16:colId xmlns:a16="http://schemas.microsoft.com/office/drawing/2014/main" val="172003340"/>
                    </a:ext>
                  </a:extLst>
                </a:gridCol>
              </a:tblGrid>
              <a:tr h="377351"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3/2022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</a:t>
                      </a:r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/2022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9/2022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12</a:t>
                      </a:r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/2022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</a:t>
                      </a:r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/202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годишна </a:t>
                      </a:r>
                    </a:p>
                    <a:p>
                      <a:pPr algn="ctr" fontAlgn="ctr"/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промена (%)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квартална </a:t>
                      </a:r>
                    </a:p>
                    <a:p>
                      <a:pPr algn="ctr" fontAlgn="ctr"/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промена (%)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6598027"/>
                  </a:ext>
                </a:extLst>
              </a:tr>
              <a:tr h="304639"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Вкупна Актива на банкарскиот сектор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635,968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643,906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657,256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684,255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675</a:t>
                      </a:r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.</a:t>
                      </a: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89</a:t>
                      </a:r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mk-MK" sz="1100" b="1" dirty="0">
                          <a:solidFill>
                            <a:srgbClr val="00FF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↑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6.3%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-1.2%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2758756"/>
                  </a:ext>
                </a:extLst>
              </a:tr>
              <a:tr h="305370">
                <a:tc>
                  <a:txBody>
                    <a:bodyPr/>
                    <a:lstStyle/>
                    <a:p>
                      <a:pPr algn="r" fontAlgn="ctr"/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Кредити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393,812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404,440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411,696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422,522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419</a:t>
                      </a:r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.</a:t>
                      </a: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mk-MK" sz="1100" b="1" dirty="0">
                          <a:solidFill>
                            <a:srgbClr val="00FF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↑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6.4%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-0.8%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9188303"/>
                  </a:ext>
                </a:extLst>
              </a:tr>
              <a:tr h="278794">
                <a:tc>
                  <a:txBody>
                    <a:bodyPr/>
                    <a:lstStyle/>
                    <a:p>
                      <a:pPr algn="r" fontAlgn="ctr"/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Депозити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454,700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455,635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469,603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493,955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490</a:t>
                      </a:r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.</a:t>
                      </a: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mk-MK" sz="1100" b="1" dirty="0">
                          <a:solidFill>
                            <a:srgbClr val="00FF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↑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7.8%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-0.8%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8039861"/>
                  </a:ext>
                </a:extLst>
              </a:tr>
              <a:tr h="291031">
                <a:tc>
                  <a:txBody>
                    <a:bodyPr/>
                    <a:lstStyle/>
                    <a:p>
                      <a:pPr algn="r" fontAlgn="b"/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Капитал и резерви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76,626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79,655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82,731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84,361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87</a:t>
                      </a:r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.</a:t>
                      </a: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996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mk-MK" sz="1100" b="1" dirty="0">
                          <a:solidFill>
                            <a:srgbClr val="00FF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↑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14.8%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4.3%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6855770"/>
                  </a:ext>
                </a:extLst>
              </a:tr>
            </a:tbl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65FE58E6-57D2-361A-87CE-2819D5ACF07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4449349"/>
              </p:ext>
            </p:extLst>
          </p:nvPr>
        </p:nvGraphicFramePr>
        <p:xfrm>
          <a:off x="8067754" y="911854"/>
          <a:ext cx="4249196" cy="3117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7DAF2B5-0AE0-A802-A63E-1EC18F240A50}"/>
              </a:ext>
            </a:extLst>
          </p:cNvPr>
          <p:cNvSpPr txBox="1"/>
          <p:nvPr/>
        </p:nvSpPr>
        <p:spPr>
          <a:xfrm>
            <a:off x="862188" y="2441173"/>
            <a:ext cx="475173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mk-MK" sz="1000" dirty="0">
                <a:solidFill>
                  <a:srgbClr val="002060"/>
                </a:solidFill>
              </a:rPr>
              <a:t>во милиони денари</a:t>
            </a:r>
            <a:endParaRPr lang="en-US" sz="1000" dirty="0">
              <a:solidFill>
                <a:srgbClr val="002060"/>
              </a:solidFill>
            </a:endParaRPr>
          </a:p>
        </p:txBody>
      </p:sp>
      <p:sp>
        <p:nvSpPr>
          <p:cNvPr id="13" name="object 3">
            <a:extLst>
              <a:ext uri="{FF2B5EF4-FFF2-40B4-BE49-F238E27FC236}">
                <a16:creationId xmlns:a16="http://schemas.microsoft.com/office/drawing/2014/main" id="{E1127414-1A00-FA1D-50AD-84B1408A69CD}"/>
              </a:ext>
            </a:extLst>
          </p:cNvPr>
          <p:cNvSpPr/>
          <p:nvPr/>
        </p:nvSpPr>
        <p:spPr>
          <a:xfrm>
            <a:off x="0" y="1"/>
            <a:ext cx="4427984" cy="323172"/>
          </a:xfrm>
          <a:custGeom>
            <a:avLst/>
            <a:gdLst/>
            <a:ahLst/>
            <a:cxnLst/>
            <a:rect l="l" t="t" r="r" b="b"/>
            <a:pathLst>
              <a:path w="10439400" h="719455">
                <a:moveTo>
                  <a:pt x="10439400" y="0"/>
                </a:moveTo>
                <a:lnTo>
                  <a:pt x="0" y="0"/>
                </a:lnTo>
                <a:lnTo>
                  <a:pt x="0" y="719327"/>
                </a:lnTo>
                <a:lnTo>
                  <a:pt x="239776" y="702817"/>
                </a:lnTo>
                <a:lnTo>
                  <a:pt x="239776" y="239775"/>
                </a:lnTo>
                <a:lnTo>
                  <a:pt x="6959600" y="239775"/>
                </a:lnTo>
                <a:lnTo>
                  <a:pt x="10439400" y="0"/>
                </a:lnTo>
                <a:close/>
              </a:path>
            </a:pathLst>
          </a:cu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 wrap="square" lIns="0" tIns="0" rIns="0" bIns="0" rtlCol="0"/>
          <a:lstStyle/>
          <a:p>
            <a:endParaRPr dirty="0">
              <a:solidFill>
                <a:srgbClr val="FF99CC"/>
              </a:solidFill>
            </a:endParaRP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4854F3B7-9827-4FC4-AFB2-62770BFCAFE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9694509"/>
              </p:ext>
            </p:extLst>
          </p:nvPr>
        </p:nvGraphicFramePr>
        <p:xfrm>
          <a:off x="128225" y="2521381"/>
          <a:ext cx="4018306" cy="16999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DB900DF2-E4B8-566F-7B6F-CF5737E81F4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3642899"/>
              </p:ext>
            </p:extLst>
          </p:nvPr>
        </p:nvGraphicFramePr>
        <p:xfrm>
          <a:off x="4124246" y="2661906"/>
          <a:ext cx="4257753" cy="15973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53A66EFC-063B-3700-9B8A-1A959550FB9B}"/>
              </a:ext>
            </a:extLst>
          </p:cNvPr>
          <p:cNvSpPr txBox="1"/>
          <p:nvPr/>
        </p:nvSpPr>
        <p:spPr>
          <a:xfrm>
            <a:off x="11175592" y="554843"/>
            <a:ext cx="70476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000" b="1" dirty="0">
                <a:solidFill>
                  <a:srgbClr val="002060"/>
                </a:solidFill>
              </a:rPr>
              <a:t>1Q 2023</a:t>
            </a:r>
            <a:endParaRPr lang="en-US" sz="1000" b="1" dirty="0">
              <a:solidFill>
                <a:srgbClr val="002060"/>
              </a:solidFill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42AF9535-BA32-45F8-F0DF-7ADD6342A0B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1937124"/>
              </p:ext>
            </p:extLst>
          </p:nvPr>
        </p:nvGraphicFramePr>
        <p:xfrm>
          <a:off x="8270116" y="4387121"/>
          <a:ext cx="3816886" cy="23368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525794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6">
            <a:extLst>
              <a:ext uri="{FF2B5EF4-FFF2-40B4-BE49-F238E27FC236}">
                <a16:creationId xmlns:a16="http://schemas.microsoft.com/office/drawing/2014/main" id="{18DACE59-E83F-4419-BDA8-06A4FBE59298}"/>
              </a:ext>
            </a:extLst>
          </p:cNvPr>
          <p:cNvSpPr>
            <a:spLocks noGrp="1" noChangeArrowheads="1"/>
          </p:cNvSpPr>
          <p:nvPr>
            <p:ph sz="quarter" idx="4"/>
          </p:nvPr>
        </p:nvSpPr>
        <p:spPr bwMode="gray">
          <a:xfrm>
            <a:off x="165648" y="3178916"/>
            <a:ext cx="6897762" cy="3791728"/>
          </a:xfrm>
          <a:prstGeom prst="roundRect">
            <a:avLst>
              <a:gd name="adj" fmla="val 20745"/>
            </a:avLst>
          </a:prstGeom>
          <a:solidFill>
            <a:schemeClr val="accent1"/>
          </a:solidFill>
          <a:ln w="9525" algn="ctr">
            <a:solidFill>
              <a:srgbClr val="FF99CC"/>
            </a:solidFill>
            <a:round/>
            <a:headEnd/>
            <a:tailEnd/>
          </a:ln>
        </p:spPr>
        <p:txBody>
          <a:bodyPr wrap="none" numCol="2" anchor="ctr">
            <a:noAutofit/>
          </a:bodyPr>
          <a:lstStyle/>
          <a:p>
            <a:pPr fontAlgn="t">
              <a:lnSpc>
                <a:spcPct val="100000"/>
              </a:lnSpc>
              <a:spcBef>
                <a:spcPts val="0"/>
              </a:spcBef>
            </a:pPr>
            <a:r>
              <a:rPr lang="ru-RU" sz="1100" dirty="0">
                <a:solidFill>
                  <a:schemeClr val="bg1"/>
                </a:solidFill>
              </a:rPr>
              <a:t>Во структурата на вкупната актива</a:t>
            </a:r>
            <a:r>
              <a:rPr lang="en-GB" sz="1100" dirty="0">
                <a:solidFill>
                  <a:schemeClr val="bg1"/>
                </a:solidFill>
              </a:rPr>
              <a:t> </a:t>
            </a:r>
            <a:r>
              <a:rPr lang="ru-RU" sz="1100" dirty="0">
                <a:solidFill>
                  <a:schemeClr val="bg1"/>
                </a:solidFill>
              </a:rPr>
              <a:t>високоликвидната актива  учествува со 29</a:t>
            </a:r>
            <a:r>
              <a:rPr lang="en-GB" sz="1100" dirty="0">
                <a:solidFill>
                  <a:schemeClr val="bg1"/>
                </a:solidFill>
              </a:rPr>
              <a:t> </a:t>
            </a:r>
            <a:r>
              <a:rPr lang="ru-RU" sz="1100" dirty="0">
                <a:solidFill>
                  <a:schemeClr val="bg1"/>
                </a:solidFill>
              </a:rPr>
              <a:t>%* додека пак</a:t>
            </a:r>
            <a:r>
              <a:rPr lang="en-GB" sz="1100" dirty="0">
                <a:solidFill>
                  <a:schemeClr val="bg1"/>
                </a:solidFill>
              </a:rPr>
              <a:t> </a:t>
            </a:r>
            <a:r>
              <a:rPr lang="ru-RU" sz="1100" dirty="0">
                <a:solidFill>
                  <a:schemeClr val="bg1"/>
                </a:solidFill>
              </a:rPr>
              <a:t>кредитите  учествуваат со 6</a:t>
            </a:r>
            <a:r>
              <a:rPr lang="en-GB" sz="1100" dirty="0">
                <a:solidFill>
                  <a:schemeClr val="bg1"/>
                </a:solidFill>
              </a:rPr>
              <a:t>2</a:t>
            </a:r>
            <a:r>
              <a:rPr lang="ru-RU" sz="1100" dirty="0">
                <a:solidFill>
                  <a:schemeClr val="bg1"/>
                </a:solidFill>
              </a:rPr>
              <a:t>%, остатокот од </a:t>
            </a:r>
            <a:r>
              <a:rPr lang="mk-MK" sz="1100" dirty="0">
                <a:solidFill>
                  <a:schemeClr val="bg1"/>
                </a:solidFill>
              </a:rPr>
              <a:t>8</a:t>
            </a:r>
            <a:r>
              <a:rPr lang="ru-RU" sz="1100" dirty="0">
                <a:solidFill>
                  <a:schemeClr val="bg1"/>
                </a:solidFill>
              </a:rPr>
              <a:t>% е останата актива.</a:t>
            </a:r>
          </a:p>
          <a:p>
            <a:pPr fontAlgn="t">
              <a:lnSpc>
                <a:spcPct val="100000"/>
              </a:lnSpc>
              <a:spcBef>
                <a:spcPts val="0"/>
              </a:spcBef>
            </a:pPr>
            <a:r>
              <a:rPr lang="ru-RU" sz="1100" dirty="0">
                <a:solidFill>
                  <a:schemeClr val="bg1"/>
                </a:solidFill>
              </a:rPr>
              <a:t>Стабилното учество на ликвидните средства упатува на соодветно управување со</a:t>
            </a:r>
            <a:r>
              <a:rPr lang="en-GB" sz="1100" dirty="0">
                <a:solidFill>
                  <a:schemeClr val="bg1"/>
                </a:solidFill>
              </a:rPr>
              <a:t> </a:t>
            </a:r>
            <a:r>
              <a:rPr lang="ru-RU" sz="1100" dirty="0">
                <a:solidFill>
                  <a:schemeClr val="bg1"/>
                </a:solidFill>
              </a:rPr>
              <a:t>ликвидносниот ризик  од страна на банките</a:t>
            </a:r>
          </a:p>
          <a:p>
            <a:pPr lvl="1" fontAlgn="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100" dirty="0">
                <a:solidFill>
                  <a:schemeClr val="bg1"/>
                </a:solidFill>
              </a:rPr>
              <a:t>Стапката на покриеност со ликвидност на банкарскиот систем (англ. Liquidity Coverage Ratio)</a:t>
            </a:r>
            <a:r>
              <a:rPr lang="en-GB" sz="1100" dirty="0">
                <a:solidFill>
                  <a:schemeClr val="bg1"/>
                </a:solidFill>
              </a:rPr>
              <a:t> </a:t>
            </a:r>
            <a:r>
              <a:rPr lang="ru-RU" sz="1100" dirty="0">
                <a:solidFill>
                  <a:schemeClr val="bg1"/>
                </a:solidFill>
              </a:rPr>
              <a:t>изнесува 2</a:t>
            </a:r>
            <a:r>
              <a:rPr lang="mk-MK" sz="1100" dirty="0">
                <a:solidFill>
                  <a:schemeClr val="bg1"/>
                </a:solidFill>
              </a:rPr>
              <a:t>69,5</a:t>
            </a:r>
            <a:r>
              <a:rPr lang="ru-RU" sz="1100" dirty="0">
                <a:solidFill>
                  <a:schemeClr val="bg1"/>
                </a:solidFill>
              </a:rPr>
              <a:t> %, што е 2,7 пати повисоко ниво од регулаторниот минимум (100%) и го потврдува</a:t>
            </a:r>
            <a:r>
              <a:rPr lang="en-GB" sz="1100" dirty="0">
                <a:solidFill>
                  <a:schemeClr val="bg1"/>
                </a:solidFill>
              </a:rPr>
              <a:t> </a:t>
            </a:r>
            <a:r>
              <a:rPr lang="ru-RU" sz="1100" dirty="0">
                <a:solidFill>
                  <a:schemeClr val="bg1"/>
                </a:solidFill>
              </a:rPr>
              <a:t>задоволителниот обем на ликвидност со кој располага македонскиот банкарски систем</a:t>
            </a:r>
            <a:r>
              <a:rPr lang="en-GB" sz="1100" dirty="0">
                <a:solidFill>
                  <a:schemeClr val="bg1"/>
                </a:solidFill>
              </a:rPr>
              <a:t>**</a:t>
            </a:r>
            <a:endParaRPr lang="mk-MK" sz="1100" dirty="0">
              <a:solidFill>
                <a:schemeClr val="bg1"/>
              </a:solidFill>
            </a:endParaRPr>
          </a:p>
          <a:p>
            <a:pPr lvl="1" fontAlgn="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mk-MK" sz="11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Ликвидна актива /Крат.обврски 47%</a:t>
            </a:r>
          </a:p>
          <a:p>
            <a:pPr lvl="1" fontAlgn="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mk-MK" sz="11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Ликвидна актива /Депозити население </a:t>
            </a:r>
            <a:r>
              <a:rPr lang="mk-MK" sz="1100" dirty="0">
                <a:solidFill>
                  <a:schemeClr val="bg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57.9</a:t>
            </a:r>
            <a:r>
              <a:rPr lang="mk-MK" sz="11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%</a:t>
            </a:r>
          </a:p>
          <a:p>
            <a:pPr lvl="1" fontAlgn="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mk-MK" sz="11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Кредити/Депозити 8</a:t>
            </a:r>
            <a:r>
              <a:rPr lang="en-GB" sz="11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6</a:t>
            </a:r>
            <a:r>
              <a:rPr lang="mk-MK" sz="11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%</a:t>
            </a:r>
            <a:endParaRPr lang="mk-MK" sz="1100" dirty="0">
              <a:solidFill>
                <a:srgbClr val="FF0000"/>
              </a:solidFill>
              <a:effectLst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endParaRPr lang="mk-MK" sz="1100" dirty="0">
              <a:solidFill>
                <a:srgbClr val="002060"/>
              </a:solidFill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100" dirty="0">
                <a:solidFill>
                  <a:srgbClr val="002060"/>
                </a:solidFill>
              </a:rPr>
              <a:t>*Ликвидни средства  се паричните средства кај Народна банка, благајничките записи,  државни обврзници </a:t>
            </a: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endParaRPr lang="en-GB" sz="1100" dirty="0">
              <a:solidFill>
                <a:srgbClr val="002060"/>
              </a:solidFill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100" dirty="0">
                <a:solidFill>
                  <a:srgbClr val="00206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**</a:t>
            </a:r>
            <a:r>
              <a:rPr lang="mk-MK" sz="1100" dirty="0">
                <a:solidFill>
                  <a:srgbClr val="00206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Ликвидносен показател согласно Базел</a:t>
            </a: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endParaRPr lang="mk-MK" sz="1100" dirty="0">
              <a:solidFill>
                <a:srgbClr val="002060"/>
              </a:solidFill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100" dirty="0">
                <a:solidFill>
                  <a:srgbClr val="00B0F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(</a:t>
            </a:r>
            <a:r>
              <a:rPr lang="en-GB" sz="1100" i="1" dirty="0">
                <a:solidFill>
                  <a:srgbClr val="00B0F0"/>
                </a:solidFill>
              </a:rPr>
              <a:t>Methodology for calculation of LCR is in accordance with requirements of Basel III accord</a:t>
            </a:r>
            <a:r>
              <a:rPr lang="mk-MK" sz="1100" i="1" dirty="0">
                <a:solidFill>
                  <a:srgbClr val="00B0F0"/>
                </a:solidFill>
              </a:rPr>
              <a:t>)</a:t>
            </a:r>
            <a:endParaRPr lang="en-GB" sz="1100" i="1" dirty="0">
              <a:solidFill>
                <a:srgbClr val="00B0F0"/>
              </a:solidFill>
            </a:endParaRP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mk-MK" sz="1100" dirty="0">
                <a:solidFill>
                  <a:srgbClr val="00B0F0"/>
                </a:solidFill>
              </a:rPr>
              <a:t>Извор</a:t>
            </a:r>
            <a:r>
              <a:rPr lang="en-GB" sz="1100" dirty="0">
                <a:solidFill>
                  <a:srgbClr val="00B0F0"/>
                </a:solidFill>
              </a:rPr>
              <a:t>: </a:t>
            </a: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100" dirty="0">
                <a:solidFill>
                  <a:srgbClr val="00B0F0"/>
                </a:solidFill>
              </a:rPr>
              <a:t>Податоци и показатели за банкарскиот систем на Република Северна Македонија, </a:t>
            </a: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100" dirty="0">
                <a:solidFill>
                  <a:srgbClr val="00B0F0"/>
                </a:solidFill>
              </a:rPr>
              <a:t>ИЗВЕШТАЈ ЗА РИЗИЦИТЕ ВО БАНКАРСКИОТ СИСТЕМ НА РС МАКЕДОНИЈА</a:t>
            </a: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mk-MK" sz="1100" i="1" dirty="0">
                <a:solidFill>
                  <a:srgbClr val="00B0F0"/>
                </a:solidFill>
              </a:rPr>
              <a:t>(</a:t>
            </a:r>
            <a:r>
              <a:rPr lang="en-GB" sz="1100" b="0" i="0" u="none" strike="noStrike" dirty="0">
                <a:solidFill>
                  <a:srgbClr val="00B0F0"/>
                </a:solidFill>
                <a:effectLst/>
              </a:rPr>
              <a:t>European Central Bank</a:t>
            </a:r>
            <a:r>
              <a:rPr lang="ru-RU" sz="1100" b="1" dirty="0">
                <a:solidFill>
                  <a:srgbClr val="00B0F0"/>
                </a:solidFill>
              </a:rPr>
              <a:t>│</a:t>
            </a:r>
            <a:r>
              <a:rPr lang="en-GB" sz="1100" b="0" i="0" u="none" strike="noStrike" dirty="0">
                <a:solidFill>
                  <a:srgbClr val="00B0F0"/>
                </a:solidFill>
                <a:effectLst/>
              </a:rPr>
              <a:t>Banking supervision</a:t>
            </a:r>
            <a:r>
              <a:rPr lang="en-GB" sz="1100" dirty="0">
                <a:solidFill>
                  <a:srgbClr val="00B0F0"/>
                </a:solidFill>
              </a:rPr>
              <a:t> </a:t>
            </a:r>
            <a:endParaRPr lang="en-GB" sz="1100" i="1" dirty="0">
              <a:solidFill>
                <a:srgbClr val="00B0F0"/>
              </a:solidFill>
            </a:endParaRP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i="1" dirty="0">
                <a:solidFill>
                  <a:srgbClr val="00B0F0"/>
                </a:solidFill>
              </a:rPr>
              <a:t>https://www.bankingsupervision.europa.eu/home/html/index.en.html</a:t>
            </a:r>
            <a:endParaRPr lang="ru-RU" sz="1100" i="1" dirty="0">
              <a:solidFill>
                <a:srgbClr val="00B0F0"/>
              </a:solidFill>
            </a:endParaRP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endParaRPr lang="ru-RU" sz="1100" b="0" i="0" u="none" strike="noStrike" kern="1200" dirty="0">
              <a:solidFill>
                <a:srgbClr val="002060"/>
              </a:solidFill>
              <a:effectLst/>
            </a:endParaRPr>
          </a:p>
        </p:txBody>
      </p:sp>
      <p:pic>
        <p:nvPicPr>
          <p:cNvPr id="12" name="Picture 2" descr="C:\Users\Olivera\Desktop\Logo MBA\logo MBA final-01.jpg">
            <a:extLst>
              <a:ext uri="{FF2B5EF4-FFF2-40B4-BE49-F238E27FC236}">
                <a16:creationId xmlns:a16="http://schemas.microsoft.com/office/drawing/2014/main" id="{6C9D34F9-F141-4915-B304-81A75A496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5895" y="24299"/>
            <a:ext cx="1139494" cy="710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F423FFB0-A0BA-411F-A76B-06B07A0D548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0993142"/>
              </p:ext>
            </p:extLst>
          </p:nvPr>
        </p:nvGraphicFramePr>
        <p:xfrm>
          <a:off x="144744" y="664899"/>
          <a:ext cx="2604056" cy="25793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object 3">
            <a:extLst>
              <a:ext uri="{FF2B5EF4-FFF2-40B4-BE49-F238E27FC236}">
                <a16:creationId xmlns:a16="http://schemas.microsoft.com/office/drawing/2014/main" id="{C7E578DC-BBA2-D74B-B05D-C736313E3223}"/>
              </a:ext>
            </a:extLst>
          </p:cNvPr>
          <p:cNvSpPr/>
          <p:nvPr/>
        </p:nvSpPr>
        <p:spPr>
          <a:xfrm>
            <a:off x="0" y="1"/>
            <a:ext cx="4427984" cy="323172"/>
          </a:xfrm>
          <a:custGeom>
            <a:avLst/>
            <a:gdLst/>
            <a:ahLst/>
            <a:cxnLst/>
            <a:rect l="l" t="t" r="r" b="b"/>
            <a:pathLst>
              <a:path w="10439400" h="719455">
                <a:moveTo>
                  <a:pt x="10439400" y="0"/>
                </a:moveTo>
                <a:lnTo>
                  <a:pt x="0" y="0"/>
                </a:lnTo>
                <a:lnTo>
                  <a:pt x="0" y="719327"/>
                </a:lnTo>
                <a:lnTo>
                  <a:pt x="239776" y="702817"/>
                </a:lnTo>
                <a:lnTo>
                  <a:pt x="239776" y="239775"/>
                </a:lnTo>
                <a:lnTo>
                  <a:pt x="6959600" y="239775"/>
                </a:lnTo>
                <a:lnTo>
                  <a:pt x="10439400" y="0"/>
                </a:lnTo>
                <a:close/>
              </a:path>
            </a:pathLst>
          </a:cu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 wrap="square" lIns="0" tIns="0" rIns="0" bIns="0" rtlCol="0"/>
          <a:lstStyle/>
          <a:p>
            <a:endParaRPr dirty="0">
              <a:solidFill>
                <a:srgbClr val="FF99CC"/>
              </a:solidFill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B962AB03-008F-2E9C-AA39-AADAFD289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260" y="121369"/>
            <a:ext cx="11999742" cy="678320"/>
          </a:xfrm>
        </p:spPr>
        <p:txBody>
          <a:bodyPr>
            <a:noAutofit/>
          </a:bodyPr>
          <a:lstStyle/>
          <a:p>
            <a:r>
              <a:rPr lang="mk-MK" sz="1400" b="1" dirty="0">
                <a:solidFill>
                  <a:srgbClr val="002060"/>
                </a:solidFill>
                <a:latin typeface="+mn-lt"/>
                <a:cs typeface="Aldhabi" panose="020B0604020202020204" pitchFamily="2" charset="-78"/>
              </a:rPr>
              <a:t>Македонски банкарски сектор</a:t>
            </a:r>
            <a:r>
              <a:rPr lang="en-GB" sz="1400" b="1" dirty="0">
                <a:solidFill>
                  <a:srgbClr val="002060"/>
                </a:solidFill>
                <a:latin typeface="+mn-lt"/>
                <a:cs typeface="Aldhabi" panose="020B0604020202020204" pitchFamily="2" charset="-78"/>
              </a:rPr>
              <a:t>: </a:t>
            </a:r>
            <a:br>
              <a:rPr lang="mk-MK" sz="1400" b="1" dirty="0">
                <a:solidFill>
                  <a:srgbClr val="002060"/>
                </a:solidFill>
                <a:latin typeface="+mn-lt"/>
                <a:cs typeface="Aldhabi" panose="020B0604020202020204" pitchFamily="2" charset="-78"/>
              </a:rPr>
            </a:br>
            <a:r>
              <a:rPr lang="mk-MK" sz="1400" b="1" dirty="0">
                <a:solidFill>
                  <a:srgbClr val="002060"/>
                </a:solidFill>
                <a:latin typeface="+mn-lt"/>
                <a:cs typeface="Aldhabi" panose="020B0604020202020204" pitchFamily="2" charset="-78"/>
              </a:rPr>
              <a:t>Актива</a:t>
            </a:r>
            <a:endParaRPr lang="en-US" sz="1400" b="1" dirty="0">
              <a:solidFill>
                <a:srgbClr val="002060"/>
              </a:solidFill>
              <a:latin typeface="+mn-lt"/>
              <a:cs typeface="Aldhabi" panose="020B0604020202020204" pitchFamily="2" charset="-78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E5B12AAC-1C41-94B5-96F2-1167B18343A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7883264"/>
              </p:ext>
            </p:extLst>
          </p:nvPr>
        </p:nvGraphicFramePr>
        <p:xfrm>
          <a:off x="7248938" y="4161183"/>
          <a:ext cx="4777413" cy="26141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E2801C6D-DDFF-4918-7413-E6B314F8935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8596728"/>
              </p:ext>
            </p:extLst>
          </p:nvPr>
        </p:nvGraphicFramePr>
        <p:xfrm>
          <a:off x="3003298" y="379444"/>
          <a:ext cx="4060111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33F41A2E-C622-CC15-856B-8D0EB9FCBA8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9670857"/>
              </p:ext>
            </p:extLst>
          </p:nvPr>
        </p:nvGraphicFramePr>
        <p:xfrm>
          <a:off x="7248937" y="543339"/>
          <a:ext cx="4777413" cy="33039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2106381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6">
            <a:extLst>
              <a:ext uri="{FF2B5EF4-FFF2-40B4-BE49-F238E27FC236}">
                <a16:creationId xmlns:a16="http://schemas.microsoft.com/office/drawing/2014/main" id="{18DACE59-E83F-4419-BDA8-06A4FBE59298}"/>
              </a:ext>
            </a:extLst>
          </p:cNvPr>
          <p:cNvSpPr>
            <a:spLocks noGrp="1" noChangeArrowheads="1"/>
          </p:cNvSpPr>
          <p:nvPr>
            <p:ph sz="quarter" idx="4"/>
          </p:nvPr>
        </p:nvSpPr>
        <p:spPr bwMode="gray">
          <a:xfrm>
            <a:off x="96128" y="3993065"/>
            <a:ext cx="5830938" cy="2743566"/>
          </a:xfrm>
          <a:prstGeom prst="roundRect">
            <a:avLst>
              <a:gd name="adj" fmla="val 20745"/>
            </a:avLst>
          </a:prstGeom>
          <a:solidFill>
            <a:srgbClr val="002060"/>
          </a:solidFill>
          <a:ln w="9525" algn="ctr">
            <a:solidFill>
              <a:srgbClr val="FF99CC"/>
            </a:solidFill>
            <a:round/>
            <a:headEnd/>
            <a:tailEnd/>
          </a:ln>
        </p:spPr>
        <p:txBody>
          <a:bodyPr wrap="none" numCol="2" anchor="ctr">
            <a:noAutofit/>
          </a:bodyPr>
          <a:lstStyle/>
          <a:p>
            <a:pPr marL="0" indent="0" fontAlgn="t">
              <a:spcBef>
                <a:spcPts val="0"/>
              </a:spcBef>
              <a:buNone/>
            </a:pPr>
            <a:endParaRPr lang="en-GB" sz="1000" dirty="0">
              <a:solidFill>
                <a:schemeClr val="bg1"/>
              </a:solidFill>
            </a:endParaRPr>
          </a:p>
          <a:p>
            <a:pPr marL="0" indent="0" algn="just" fontAlgn="t">
              <a:spcBef>
                <a:spcPts val="0"/>
              </a:spcBef>
              <a:buNone/>
            </a:pPr>
            <a:r>
              <a:rPr lang="mk-MK" sz="1000" dirty="0">
                <a:solidFill>
                  <a:schemeClr val="bg1"/>
                </a:solidFill>
              </a:rPr>
              <a:t>Во вкупниот износ на кр</a:t>
            </a:r>
            <a:r>
              <a:rPr lang="ru-RU" sz="1000" dirty="0">
                <a:solidFill>
                  <a:schemeClr val="bg1"/>
                </a:solidFill>
              </a:rPr>
              <a:t>едитите 419.129  милиони денари </a:t>
            </a:r>
            <a:r>
              <a:rPr lang="mk-MK" sz="1000" dirty="0">
                <a:solidFill>
                  <a:schemeClr val="bg1"/>
                </a:solidFill>
              </a:rPr>
              <a:t>преовладуваат кредитите на</a:t>
            </a:r>
            <a:r>
              <a:rPr lang="en-GB" sz="1000" dirty="0">
                <a:solidFill>
                  <a:schemeClr val="bg1"/>
                </a:solidFill>
              </a:rPr>
              <a:t> </a:t>
            </a:r>
            <a:r>
              <a:rPr lang="mk-MK" sz="1000" dirty="0">
                <a:solidFill>
                  <a:schemeClr val="bg1"/>
                </a:solidFill>
              </a:rPr>
              <a:t>домаќинствата со 51% со годишен пораст од 6,13% и 0,89% на квартална основа. </a:t>
            </a:r>
            <a:endParaRPr lang="ru-RU" sz="1000" dirty="0">
              <a:solidFill>
                <a:schemeClr val="bg1"/>
              </a:solidFill>
            </a:endParaRPr>
          </a:p>
          <a:p>
            <a:pPr fontAlgn="t">
              <a:lnSpc>
                <a:spcPct val="100000"/>
              </a:lnSpc>
              <a:spcBef>
                <a:spcPts val="0"/>
              </a:spcBef>
            </a:pPr>
            <a:r>
              <a:rPr lang="ru-RU" sz="1000" dirty="0">
                <a:solidFill>
                  <a:schemeClr val="bg1"/>
                </a:solidFill>
              </a:rPr>
              <a:t>Кај населението доминираат потрошувачките кредити и картичките со 6</a:t>
            </a:r>
            <a:r>
              <a:rPr lang="en-GB" sz="1000" dirty="0">
                <a:solidFill>
                  <a:schemeClr val="bg1"/>
                </a:solidFill>
              </a:rPr>
              <a:t>5</a:t>
            </a:r>
            <a:r>
              <a:rPr lang="ru-RU" sz="1000" dirty="0">
                <a:solidFill>
                  <a:schemeClr val="bg1"/>
                </a:solidFill>
              </a:rPr>
              <a:t>%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mk-MK" sz="1000" dirty="0">
                <a:solidFill>
                  <a:schemeClr val="bg1"/>
                </a:solidFill>
              </a:rPr>
              <a:t>со годишен пораст од </a:t>
            </a:r>
            <a:r>
              <a:rPr lang="en-GB" sz="1000" dirty="0">
                <a:solidFill>
                  <a:schemeClr val="bg1"/>
                </a:solidFill>
              </a:rPr>
              <a:t>3.9</a:t>
            </a:r>
            <a:r>
              <a:rPr lang="mk-MK" sz="1000" dirty="0">
                <a:solidFill>
                  <a:schemeClr val="bg1"/>
                </a:solidFill>
              </a:rPr>
              <a:t>5% или </a:t>
            </a:r>
            <a:r>
              <a:rPr lang="en-GB" sz="1000" dirty="0">
                <a:solidFill>
                  <a:schemeClr val="bg1"/>
                </a:solidFill>
              </a:rPr>
              <a:t>0</a:t>
            </a:r>
            <a:r>
              <a:rPr lang="mk-MK" sz="1000" dirty="0">
                <a:solidFill>
                  <a:schemeClr val="bg1"/>
                </a:solidFill>
              </a:rPr>
              <a:t>,38% на квартална основа. </a:t>
            </a:r>
          </a:p>
          <a:p>
            <a:pPr fontAlgn="t">
              <a:lnSpc>
                <a:spcPct val="100000"/>
              </a:lnSpc>
              <a:spcBef>
                <a:spcPts val="0"/>
              </a:spcBef>
            </a:pPr>
            <a:r>
              <a:rPr lang="mk-MK" sz="1000" dirty="0">
                <a:solidFill>
                  <a:schemeClr val="bg1"/>
                </a:solidFill>
              </a:rPr>
              <a:t>С</a:t>
            </a:r>
            <a:r>
              <a:rPr lang="ru-RU" sz="1000" dirty="0">
                <a:solidFill>
                  <a:schemeClr val="bg1"/>
                </a:solidFill>
              </a:rPr>
              <a:t>та</a:t>
            </a:r>
            <a:r>
              <a:rPr lang="mk-MK" sz="1000" dirty="0">
                <a:solidFill>
                  <a:schemeClr val="bg1"/>
                </a:solidFill>
              </a:rPr>
              <a:t>н</a:t>
            </a:r>
            <a:r>
              <a:rPr lang="ru-RU" sz="1000" dirty="0">
                <a:solidFill>
                  <a:schemeClr val="bg1"/>
                </a:solidFill>
              </a:rPr>
              <a:t>бените кредити учествуваат со 34% со годишен пораст од 11,14 </a:t>
            </a:r>
            <a:r>
              <a:rPr lang="en-US" sz="1000" dirty="0">
                <a:solidFill>
                  <a:schemeClr val="bg1"/>
                </a:solidFill>
              </a:rPr>
              <a:t>%</a:t>
            </a:r>
            <a:r>
              <a:rPr lang="mk-MK" sz="1000" dirty="0">
                <a:solidFill>
                  <a:schemeClr val="bg1"/>
                </a:solidFill>
              </a:rPr>
              <a:t> или 2,02% за кварталот.</a:t>
            </a:r>
          </a:p>
          <a:p>
            <a:pPr fontAlgn="t">
              <a:lnSpc>
                <a:spcPct val="100000"/>
              </a:lnSpc>
              <a:spcBef>
                <a:spcPts val="0"/>
              </a:spcBef>
            </a:pPr>
            <a:r>
              <a:rPr lang="mk-MK" sz="1000" dirty="0">
                <a:solidFill>
                  <a:schemeClr val="bg1"/>
                </a:solidFill>
              </a:rPr>
              <a:t>Н</a:t>
            </a:r>
            <a:r>
              <a:rPr lang="ru-RU" sz="1000" dirty="0">
                <a:solidFill>
                  <a:schemeClr val="bg1"/>
                </a:solidFill>
              </a:rPr>
              <a:t>а автомобилски кредити учеството  е 0,1</a:t>
            </a:r>
            <a:r>
              <a:rPr lang="mk-MK" sz="1000" dirty="0">
                <a:solidFill>
                  <a:schemeClr val="bg1"/>
                </a:solidFill>
              </a:rPr>
              <a:t>5</a:t>
            </a:r>
            <a:r>
              <a:rPr lang="ru-RU" sz="1000" dirty="0">
                <a:solidFill>
                  <a:schemeClr val="bg1"/>
                </a:solidFill>
              </a:rPr>
              <a:t>% со годишен пораст од </a:t>
            </a:r>
            <a:r>
              <a:rPr lang="mk-MK" sz="1000" dirty="0">
                <a:solidFill>
                  <a:schemeClr val="bg1"/>
                </a:solidFill>
              </a:rPr>
              <a:t>52,78</a:t>
            </a:r>
            <a:r>
              <a:rPr lang="ru-RU" sz="1000" dirty="0">
                <a:solidFill>
                  <a:schemeClr val="bg1"/>
                </a:solidFill>
              </a:rPr>
              <a:t>% или пад од (-1,59%) на квартална основа. </a:t>
            </a:r>
            <a:endParaRPr lang="en-GB" sz="1000" dirty="0">
              <a:solidFill>
                <a:schemeClr val="bg1"/>
              </a:solidFill>
            </a:endParaRPr>
          </a:p>
          <a:p>
            <a:pPr fontAlgn="t">
              <a:lnSpc>
                <a:spcPct val="100000"/>
              </a:lnSpc>
              <a:spcBef>
                <a:spcPts val="0"/>
              </a:spcBef>
            </a:pPr>
            <a:endParaRPr lang="en-GB" sz="1000" dirty="0">
              <a:solidFill>
                <a:schemeClr val="bg1"/>
              </a:solidFill>
            </a:endParaRP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endParaRPr lang="en-GB" sz="1000" dirty="0">
              <a:solidFill>
                <a:schemeClr val="bg1"/>
              </a:solidFill>
            </a:endParaRP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endParaRPr lang="ru-RU" sz="1000" dirty="0">
              <a:solidFill>
                <a:schemeClr val="bg1"/>
              </a:solidFill>
            </a:endParaRPr>
          </a:p>
          <a:p>
            <a:pPr marL="0" indent="0" algn="just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b="0" i="0" dirty="0">
                <a:solidFill>
                  <a:srgbClr val="00FF00"/>
                </a:solidFill>
                <a:effectLst/>
                <a:latin typeface="Segoe UI Historic" panose="020B0502040204020203" pitchFamily="34" charset="0"/>
              </a:rPr>
              <a:t>🌳</a:t>
            </a:r>
            <a:r>
              <a:rPr lang="mk-MK" sz="1000" b="0" i="0" dirty="0">
                <a:solidFill>
                  <a:srgbClr val="00FF00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mk-MK" sz="1000" b="1" i="0" dirty="0">
                <a:solidFill>
                  <a:srgbClr val="00FF00"/>
                </a:solidFill>
                <a:effectLst/>
                <a:latin typeface="Segoe UI Historic" panose="020B0502040204020203" pitchFamily="34" charset="0"/>
              </a:rPr>
              <a:t>Нашите банки посветија големо внимание на подигањето на свес</a:t>
            </a:r>
            <a:r>
              <a:rPr lang="mk-MK" sz="1000" b="1" dirty="0">
                <a:solidFill>
                  <a:srgbClr val="00FF00"/>
                </a:solidFill>
                <a:latin typeface="Segoe UI Historic" panose="020B0502040204020203" pitchFamily="34" charset="0"/>
              </a:rPr>
              <a:t>носта за зелени кредити како начин на финансирање</a:t>
            </a:r>
            <a:r>
              <a:rPr lang="ru-RU" sz="1000" b="1" dirty="0">
                <a:solidFill>
                  <a:srgbClr val="00FF00"/>
                </a:solidFill>
              </a:rPr>
              <a:t> на клиенти домаќинства кои инвестираат исклучиво во  проекти</a:t>
            </a:r>
            <a:r>
              <a:rPr lang="en-GB" sz="1000" b="1" dirty="0">
                <a:solidFill>
                  <a:srgbClr val="00FF00"/>
                </a:solidFill>
              </a:rPr>
              <a:t> </a:t>
            </a:r>
            <a:r>
              <a:rPr lang="ru-RU" sz="1000" b="1" dirty="0">
                <a:solidFill>
                  <a:srgbClr val="00FF00"/>
                </a:solidFill>
              </a:rPr>
              <a:t>со значителен позитивен придонес врз животната средина и во проекти што</a:t>
            </a:r>
            <a:r>
              <a:rPr lang="en-GB" sz="1000" b="1" dirty="0">
                <a:solidFill>
                  <a:srgbClr val="00FF00"/>
                </a:solidFill>
              </a:rPr>
              <a:t> </a:t>
            </a:r>
            <a:r>
              <a:rPr lang="ru-RU" sz="1000" b="1" dirty="0">
                <a:solidFill>
                  <a:srgbClr val="00FF00"/>
                </a:solidFill>
              </a:rPr>
              <a:t>придонесуваат за намалување на негативните ефекти од климатските промени*</a:t>
            </a:r>
          </a:p>
          <a:p>
            <a:pPr algn="just" fontAlgn="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000" b="1" dirty="0">
                <a:solidFill>
                  <a:srgbClr val="00FF00"/>
                </a:solidFill>
              </a:rPr>
              <a:t>Зелени кредити за население изнесуваат 1.115 мил.денари  или 0,</a:t>
            </a:r>
            <a:r>
              <a:rPr lang="en-GB" sz="1000" b="1" dirty="0">
                <a:solidFill>
                  <a:srgbClr val="00FF00"/>
                </a:solidFill>
              </a:rPr>
              <a:t>6</a:t>
            </a:r>
            <a:r>
              <a:rPr lang="ru-RU" sz="1000" b="1" dirty="0">
                <a:solidFill>
                  <a:srgbClr val="00FF00"/>
                </a:solidFill>
              </a:rPr>
              <a:t>% во вкупното кредитирање на населението</a:t>
            </a:r>
          </a:p>
          <a:p>
            <a:pPr fontAlgn="t">
              <a:lnSpc>
                <a:spcPct val="100000"/>
              </a:lnSpc>
              <a:spcBef>
                <a:spcPts val="0"/>
              </a:spcBef>
            </a:pPr>
            <a:r>
              <a:rPr lang="mk-MK" sz="1000" b="1" dirty="0">
                <a:solidFill>
                  <a:srgbClr val="00FF00"/>
                </a:solidFill>
              </a:rPr>
              <a:t>Согласно Светска Банка</a:t>
            </a:r>
            <a:endParaRPr lang="en-GB" sz="1000" b="1" dirty="0">
              <a:solidFill>
                <a:srgbClr val="00FF00"/>
              </a:solidFill>
            </a:endParaRP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mk-MK" sz="800" dirty="0">
                <a:solidFill>
                  <a:schemeClr val="bg1"/>
                </a:solidFill>
              </a:rPr>
              <a:t>Извор</a:t>
            </a:r>
            <a:r>
              <a:rPr lang="en-GB" sz="800" dirty="0">
                <a:solidFill>
                  <a:schemeClr val="bg1"/>
                </a:solidFill>
              </a:rPr>
              <a:t>: </a:t>
            </a:r>
            <a:r>
              <a:rPr lang="ru-RU" sz="800" dirty="0">
                <a:solidFill>
                  <a:schemeClr val="bg1"/>
                </a:solidFill>
              </a:rPr>
              <a:t>Податоци и показатели за банкарскиот систем на Република Северна Македонија, </a:t>
            </a:r>
            <a:r>
              <a:rPr lang="en-GB" sz="800" dirty="0">
                <a:solidFill>
                  <a:schemeClr val="bg1"/>
                </a:solidFill>
              </a:rPr>
              <a:t> </a:t>
            </a:r>
            <a:r>
              <a:rPr lang="mk-MK" sz="800" dirty="0">
                <a:solidFill>
                  <a:schemeClr val="bg1"/>
                </a:solidFill>
              </a:rPr>
              <a:t>анекс 9</a:t>
            </a:r>
            <a:endParaRPr lang="ru-RU" sz="800" dirty="0">
              <a:solidFill>
                <a:schemeClr val="bg1"/>
              </a:solidFill>
            </a:endParaRP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800" dirty="0">
                <a:solidFill>
                  <a:schemeClr val="bg1"/>
                </a:solidFill>
              </a:rPr>
              <a:t>ИЗВЕШТАЈ ЗА РИЗИЦИТЕ ВО БАНКАРСКИОТ СИСТЕМ НА РС МАКЕДОНИЈА</a:t>
            </a:r>
            <a:endParaRPr lang="ru-RU" sz="800" b="1" dirty="0">
              <a:solidFill>
                <a:srgbClr val="00FF00"/>
              </a:solidFill>
            </a:endParaRPr>
          </a:p>
        </p:txBody>
      </p:sp>
      <p:pic>
        <p:nvPicPr>
          <p:cNvPr id="12" name="Picture 2" descr="C:\Users\Olivera\Desktop\Logo MBA\logo MBA final-01.jpg">
            <a:extLst>
              <a:ext uri="{FF2B5EF4-FFF2-40B4-BE49-F238E27FC236}">
                <a16:creationId xmlns:a16="http://schemas.microsoft.com/office/drawing/2014/main" id="{6C9D34F9-F141-4915-B304-81A75A496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2506" y="37958"/>
            <a:ext cx="1139494" cy="710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A56A85FE-BE91-445D-9483-3604C563634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2744174"/>
              </p:ext>
            </p:extLst>
          </p:nvPr>
        </p:nvGraphicFramePr>
        <p:xfrm>
          <a:off x="3924887" y="663466"/>
          <a:ext cx="3252248" cy="26187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CF4CB0C6-8520-0EBF-AD3A-6BAE9DDF33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4194775"/>
              </p:ext>
            </p:extLst>
          </p:nvPr>
        </p:nvGraphicFramePr>
        <p:xfrm>
          <a:off x="6096002" y="4117916"/>
          <a:ext cx="5999870" cy="2618715"/>
        </p:xfrm>
        <a:graphic>
          <a:graphicData uri="http://schemas.openxmlformats.org/drawingml/2006/table">
            <a:tbl>
              <a:tblPr/>
              <a:tblGrid>
                <a:gridCol w="1444161">
                  <a:extLst>
                    <a:ext uri="{9D8B030D-6E8A-4147-A177-3AD203B41FA5}">
                      <a16:colId xmlns:a16="http://schemas.microsoft.com/office/drawing/2014/main" val="2735669285"/>
                    </a:ext>
                  </a:extLst>
                </a:gridCol>
                <a:gridCol w="599793">
                  <a:extLst>
                    <a:ext uri="{9D8B030D-6E8A-4147-A177-3AD203B41FA5}">
                      <a16:colId xmlns:a16="http://schemas.microsoft.com/office/drawing/2014/main" val="2621758082"/>
                    </a:ext>
                  </a:extLst>
                </a:gridCol>
                <a:gridCol w="599793">
                  <a:extLst>
                    <a:ext uri="{9D8B030D-6E8A-4147-A177-3AD203B41FA5}">
                      <a16:colId xmlns:a16="http://schemas.microsoft.com/office/drawing/2014/main" val="3301463835"/>
                    </a:ext>
                  </a:extLst>
                </a:gridCol>
                <a:gridCol w="599793">
                  <a:extLst>
                    <a:ext uri="{9D8B030D-6E8A-4147-A177-3AD203B41FA5}">
                      <a16:colId xmlns:a16="http://schemas.microsoft.com/office/drawing/2014/main" val="2508393897"/>
                    </a:ext>
                  </a:extLst>
                </a:gridCol>
                <a:gridCol w="520209">
                  <a:extLst>
                    <a:ext uri="{9D8B030D-6E8A-4147-A177-3AD203B41FA5}">
                      <a16:colId xmlns:a16="http://schemas.microsoft.com/office/drawing/2014/main" val="4248075700"/>
                    </a:ext>
                  </a:extLst>
                </a:gridCol>
                <a:gridCol w="582324">
                  <a:extLst>
                    <a:ext uri="{9D8B030D-6E8A-4147-A177-3AD203B41FA5}">
                      <a16:colId xmlns:a16="http://schemas.microsoft.com/office/drawing/2014/main" val="1835400053"/>
                    </a:ext>
                  </a:extLst>
                </a:gridCol>
                <a:gridCol w="263441">
                  <a:extLst>
                    <a:ext uri="{9D8B030D-6E8A-4147-A177-3AD203B41FA5}">
                      <a16:colId xmlns:a16="http://schemas.microsoft.com/office/drawing/2014/main" val="238787583"/>
                    </a:ext>
                  </a:extLst>
                </a:gridCol>
                <a:gridCol w="661849">
                  <a:extLst>
                    <a:ext uri="{9D8B030D-6E8A-4147-A177-3AD203B41FA5}">
                      <a16:colId xmlns:a16="http://schemas.microsoft.com/office/drawing/2014/main" val="2853142753"/>
                    </a:ext>
                  </a:extLst>
                </a:gridCol>
                <a:gridCol w="728507">
                  <a:extLst>
                    <a:ext uri="{9D8B030D-6E8A-4147-A177-3AD203B41FA5}">
                      <a16:colId xmlns:a16="http://schemas.microsoft.com/office/drawing/2014/main" val="3028654234"/>
                    </a:ext>
                  </a:extLst>
                </a:gridCol>
              </a:tblGrid>
              <a:tr h="617508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Домаќинствата</a:t>
                      </a:r>
                      <a:b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(по видиви на кредити)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3/2022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6/2022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9/2022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12/2022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3/2023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n-US" sz="1100" b="1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mk-MK" sz="11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годишна промена 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mk-MK" sz="11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квартална промена 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073553"/>
                  </a:ext>
                </a:extLst>
              </a:tr>
              <a:tr h="415498">
                <a:tc>
                  <a:txBody>
                    <a:bodyPr/>
                    <a:lstStyle/>
                    <a:p>
                      <a:pPr algn="r" rtl="0" fontAlgn="b"/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картички и потрошувачки кредити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144,773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147,721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148,748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149,922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150,485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1100" b="1" dirty="0">
                          <a:solidFill>
                            <a:srgbClr val="00FF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↑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3.95%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0.38%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4405961"/>
                  </a:ext>
                </a:extLst>
              </a:tr>
              <a:tr h="273752">
                <a:tc>
                  <a:txBody>
                    <a:bodyPr/>
                    <a:lstStyle/>
                    <a:p>
                      <a:pPr algn="r" rtl="0" fontAlgn="b"/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автомобилски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362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35</a:t>
                      </a:r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1100" b="1" dirty="0">
                          <a:solidFill>
                            <a:srgbClr val="00FF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↑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52.78%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-1.59%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7288108"/>
                  </a:ext>
                </a:extLst>
              </a:tr>
              <a:tr h="305619">
                <a:tc>
                  <a:txBody>
                    <a:bodyPr/>
                    <a:lstStyle/>
                    <a:p>
                      <a:pPr algn="r" rtl="0" fontAlgn="b"/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станбени кредити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70,121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72,409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74,182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76,393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77</a:t>
                      </a:r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.935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1100" b="1" dirty="0">
                          <a:solidFill>
                            <a:srgbClr val="00FF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↑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11.14%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2.02%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8577806"/>
                  </a:ext>
                </a:extLst>
              </a:tr>
              <a:tr h="316403">
                <a:tc>
                  <a:txBody>
                    <a:bodyPr/>
                    <a:lstStyle/>
                    <a:p>
                      <a:pPr algn="r" rtl="0" fontAlgn="b"/>
                      <a:r>
                        <a:rPr lang="mk-MK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други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3,646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3,607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3,535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3,459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</a:t>
                      </a:r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,</a:t>
                      </a: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↓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-6.29%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-1.25%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7883974"/>
                  </a:ext>
                </a:extLst>
              </a:tr>
              <a:tr h="316403">
                <a:tc>
                  <a:txBody>
                    <a:bodyPr/>
                    <a:lstStyle/>
                    <a:p>
                      <a:pPr algn="r" rtl="0" fontAlgn="b"/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Вкупно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218,772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223,967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226,800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230,136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232,192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1100" b="1" dirty="0">
                          <a:solidFill>
                            <a:srgbClr val="00FF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↑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6.13%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0.89%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762060"/>
                  </a:ext>
                </a:extLst>
              </a:tr>
              <a:tr h="373532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dirty="0">
                          <a:solidFill>
                            <a:srgbClr val="050505"/>
                          </a:solidFill>
                          <a:effectLst/>
                          <a:latin typeface="Segoe UI Historic" panose="020B0502040204020203" pitchFamily="34" charset="0"/>
                        </a:rPr>
                        <a:t>🌳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mk-MK" sz="1100" b="1" i="0" u="none" strike="noStrike" dirty="0">
                          <a:solidFill>
                            <a:srgbClr val="00FF00"/>
                          </a:solidFill>
                          <a:effectLst/>
                          <a:latin typeface="Calibri" panose="020F0502020204030204" pitchFamily="34" charset="0"/>
                        </a:rPr>
                        <a:t>Зелени кредити</a:t>
                      </a:r>
                      <a:endParaRPr lang="en-US" sz="1100" b="1" i="0" u="none" strike="noStrike" dirty="0">
                        <a:solidFill>
                          <a:srgbClr val="00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1" i="0" u="none" strike="noStrike" dirty="0">
                          <a:solidFill>
                            <a:srgbClr val="00FF00"/>
                          </a:solidFill>
                          <a:effectLst/>
                          <a:latin typeface="+mn-lt"/>
                        </a:rPr>
                        <a:t>1,346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1" i="0" u="none" strike="noStrike" dirty="0">
                          <a:solidFill>
                            <a:srgbClr val="00FF00"/>
                          </a:solidFill>
                          <a:effectLst/>
                          <a:latin typeface="+mn-lt"/>
                        </a:rPr>
                        <a:t>1,373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1" i="0" u="none" strike="noStrike" dirty="0">
                          <a:solidFill>
                            <a:srgbClr val="00FF00"/>
                          </a:solidFill>
                          <a:effectLst/>
                          <a:latin typeface="+mn-lt"/>
                        </a:rPr>
                        <a:t>1,382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b="1" i="0" u="none" strike="noStrike" dirty="0">
                          <a:solidFill>
                            <a:srgbClr val="00FF00"/>
                          </a:solidFill>
                          <a:effectLst/>
                          <a:latin typeface="+mn-lt"/>
                        </a:rPr>
                        <a:t>1</a:t>
                      </a:r>
                      <a:r>
                        <a:rPr lang="mk-MK" sz="1100" b="1" i="0" u="none" strike="noStrike" dirty="0">
                          <a:solidFill>
                            <a:srgbClr val="00FF00"/>
                          </a:solidFill>
                          <a:effectLst/>
                          <a:latin typeface="+mn-lt"/>
                        </a:rPr>
                        <a:t>.</a:t>
                      </a:r>
                      <a:r>
                        <a:rPr lang="en-GB" sz="1100" b="1" i="0" u="none" strike="noStrike" dirty="0">
                          <a:solidFill>
                            <a:srgbClr val="00FF00"/>
                          </a:solidFill>
                          <a:effectLst/>
                          <a:latin typeface="+mn-lt"/>
                        </a:rPr>
                        <a:t>308</a:t>
                      </a:r>
                      <a:endParaRPr lang="en-US" sz="1100" b="1" i="0" u="none" strike="noStrike" dirty="0">
                        <a:solidFill>
                          <a:srgbClr val="00FF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mk-MK" sz="1100" b="1" i="0" u="none" strike="noStrike" dirty="0">
                          <a:solidFill>
                            <a:srgbClr val="00FF00"/>
                          </a:solidFill>
                          <a:effectLst/>
                          <a:latin typeface="+mn-lt"/>
                        </a:rPr>
                        <a:t>1.115</a:t>
                      </a:r>
                      <a:endParaRPr lang="en-US" sz="1100" b="1" i="0" u="none" strike="noStrike" dirty="0">
                        <a:solidFill>
                          <a:srgbClr val="00FF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1" i="0" u="none" strike="noStrike" dirty="0">
                        <a:solidFill>
                          <a:srgbClr val="00FF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FF00"/>
                          </a:solidFill>
                          <a:effectLst/>
                          <a:latin typeface="+mn-lt"/>
                        </a:rPr>
                        <a:t>-17.16%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FF00"/>
                          </a:solidFill>
                          <a:effectLst/>
                          <a:latin typeface="+mn-lt"/>
                        </a:rPr>
                        <a:t>-14.76%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03208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0EB70E9A-EE27-9632-C4B7-6EA1FD7A0C2D}"/>
              </a:ext>
            </a:extLst>
          </p:cNvPr>
          <p:cNvSpPr txBox="1"/>
          <p:nvPr/>
        </p:nvSpPr>
        <p:spPr>
          <a:xfrm>
            <a:off x="4303804" y="491784"/>
            <a:ext cx="475173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k-MK" sz="1000" dirty="0">
                <a:solidFill>
                  <a:srgbClr val="002060"/>
                </a:solidFill>
              </a:rPr>
              <a:t>во милиони денари</a:t>
            </a:r>
            <a:endParaRPr lang="en-US" sz="10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1DDD232-39D8-98C6-710D-5C9A4AF0FF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0967787"/>
              </p:ext>
            </p:extLst>
          </p:nvPr>
        </p:nvGraphicFramePr>
        <p:xfrm>
          <a:off x="308064" y="3370294"/>
          <a:ext cx="5787936" cy="53465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75286">
                  <a:extLst>
                    <a:ext uri="{9D8B030D-6E8A-4147-A177-3AD203B41FA5}">
                      <a16:colId xmlns:a16="http://schemas.microsoft.com/office/drawing/2014/main" val="1815938068"/>
                    </a:ext>
                  </a:extLst>
                </a:gridCol>
                <a:gridCol w="482530">
                  <a:extLst>
                    <a:ext uri="{9D8B030D-6E8A-4147-A177-3AD203B41FA5}">
                      <a16:colId xmlns:a16="http://schemas.microsoft.com/office/drawing/2014/main" val="2528061040"/>
                    </a:ext>
                  </a:extLst>
                </a:gridCol>
                <a:gridCol w="482530">
                  <a:extLst>
                    <a:ext uri="{9D8B030D-6E8A-4147-A177-3AD203B41FA5}">
                      <a16:colId xmlns:a16="http://schemas.microsoft.com/office/drawing/2014/main" val="1680431118"/>
                    </a:ext>
                  </a:extLst>
                </a:gridCol>
                <a:gridCol w="482530">
                  <a:extLst>
                    <a:ext uri="{9D8B030D-6E8A-4147-A177-3AD203B41FA5}">
                      <a16:colId xmlns:a16="http://schemas.microsoft.com/office/drawing/2014/main" val="1563996734"/>
                    </a:ext>
                  </a:extLst>
                </a:gridCol>
                <a:gridCol w="482530">
                  <a:extLst>
                    <a:ext uri="{9D8B030D-6E8A-4147-A177-3AD203B41FA5}">
                      <a16:colId xmlns:a16="http://schemas.microsoft.com/office/drawing/2014/main" val="1122075746"/>
                    </a:ext>
                  </a:extLst>
                </a:gridCol>
                <a:gridCol w="482530">
                  <a:extLst>
                    <a:ext uri="{9D8B030D-6E8A-4147-A177-3AD203B41FA5}">
                      <a16:colId xmlns:a16="http://schemas.microsoft.com/office/drawing/2014/main" val="4050988973"/>
                    </a:ext>
                  </a:extLst>
                </a:gridCol>
              </a:tblGrid>
              <a:tr h="189852">
                <a:tc>
                  <a:txBody>
                    <a:bodyPr/>
                    <a:lstStyle/>
                    <a:p>
                      <a:pPr algn="l" fontAlgn="b"/>
                      <a:r>
                        <a:rPr lang="mk-MK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Пондерирани каматни стапки на дадени кредити</a:t>
                      </a: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03/2022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8" marR="4638" marT="463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0</a:t>
                      </a:r>
                      <a:r>
                        <a:rPr lang="mk-MK" sz="1000" u="none" strike="noStrike" dirty="0">
                          <a:effectLst/>
                        </a:rPr>
                        <a:t>6</a:t>
                      </a:r>
                      <a:r>
                        <a:rPr lang="en-US" sz="1000" u="none" strike="noStrike" dirty="0">
                          <a:effectLst/>
                        </a:rPr>
                        <a:t>/2022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8" marR="4638" marT="463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0</a:t>
                      </a:r>
                      <a:r>
                        <a:rPr lang="en-GB" sz="1000" u="none" strike="noStrike" dirty="0">
                          <a:effectLst/>
                        </a:rPr>
                        <a:t>9</a:t>
                      </a:r>
                      <a:r>
                        <a:rPr lang="en-US" sz="1000" u="none" strike="noStrike" dirty="0">
                          <a:effectLst/>
                        </a:rPr>
                        <a:t>/2022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8" marR="4638" marT="463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12/2022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8" marR="4638" marT="463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03/2023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8" marR="4638" marT="4638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3770499"/>
                  </a:ext>
                </a:extLst>
              </a:tr>
              <a:tr h="318620">
                <a:tc>
                  <a:txBody>
                    <a:bodyPr/>
                    <a:lstStyle/>
                    <a:p>
                      <a:pPr algn="l" fontAlgn="b"/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КАМАТНИ СТАПКИ НА ВКУПНИ КРЕДИТИ</a:t>
                      </a:r>
                      <a:endParaRPr lang="en-GB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b"/>
                      <a:r>
                        <a:rPr lang="en-GB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Денари и девизи</a:t>
                      </a:r>
                      <a:r>
                        <a:rPr lang="en-GB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4.30</a:t>
                      </a:r>
                      <a:endParaRPr lang="en-US" sz="10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4638" marR="4638" marT="463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4.27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k-MK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4,35</a:t>
                      </a:r>
                      <a:endParaRPr lang="en-US" sz="10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mk-MK" sz="10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  <a:p>
                      <a:pPr algn="ctr" fontAlgn="b"/>
                      <a:r>
                        <a:rPr lang="mk-MK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4,44</a:t>
                      </a:r>
                      <a:endParaRPr lang="en-US" sz="10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mk-MK" sz="10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5,04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4550646"/>
                  </a:ext>
                </a:extLst>
              </a:tr>
            </a:tbl>
          </a:graphicData>
        </a:graphic>
      </p:graphicFrame>
      <p:sp>
        <p:nvSpPr>
          <p:cNvPr id="3" name="object 3">
            <a:extLst>
              <a:ext uri="{FF2B5EF4-FFF2-40B4-BE49-F238E27FC236}">
                <a16:creationId xmlns:a16="http://schemas.microsoft.com/office/drawing/2014/main" id="{0A7F0B9C-169A-52D4-331C-492BCFCF3CD1}"/>
              </a:ext>
            </a:extLst>
          </p:cNvPr>
          <p:cNvSpPr/>
          <p:nvPr/>
        </p:nvSpPr>
        <p:spPr>
          <a:xfrm>
            <a:off x="0" y="1"/>
            <a:ext cx="4427984" cy="323172"/>
          </a:xfrm>
          <a:custGeom>
            <a:avLst/>
            <a:gdLst/>
            <a:ahLst/>
            <a:cxnLst/>
            <a:rect l="l" t="t" r="r" b="b"/>
            <a:pathLst>
              <a:path w="10439400" h="719455">
                <a:moveTo>
                  <a:pt x="10439400" y="0"/>
                </a:moveTo>
                <a:lnTo>
                  <a:pt x="0" y="0"/>
                </a:lnTo>
                <a:lnTo>
                  <a:pt x="0" y="719327"/>
                </a:lnTo>
                <a:lnTo>
                  <a:pt x="239776" y="702817"/>
                </a:lnTo>
                <a:lnTo>
                  <a:pt x="239776" y="239775"/>
                </a:lnTo>
                <a:lnTo>
                  <a:pt x="6959600" y="239775"/>
                </a:lnTo>
                <a:lnTo>
                  <a:pt x="10439400" y="0"/>
                </a:lnTo>
                <a:close/>
              </a:path>
            </a:pathLst>
          </a:cu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 wrap="square" lIns="0" tIns="0" rIns="0" bIns="0" rtlCol="0"/>
          <a:lstStyle/>
          <a:p>
            <a:endParaRPr dirty="0">
              <a:solidFill>
                <a:srgbClr val="FF99CC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CFB7EAC-729A-2E44-8815-91B5CB345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260" y="121369"/>
            <a:ext cx="11999742" cy="678320"/>
          </a:xfrm>
        </p:spPr>
        <p:txBody>
          <a:bodyPr>
            <a:noAutofit/>
          </a:bodyPr>
          <a:lstStyle/>
          <a:p>
            <a:r>
              <a:rPr lang="mk-MK" sz="1400" b="1" dirty="0">
                <a:solidFill>
                  <a:srgbClr val="002060"/>
                </a:solidFill>
                <a:latin typeface="+mn-lt"/>
                <a:cs typeface="Aldhabi" panose="020B0604020202020204" pitchFamily="2" charset="-78"/>
              </a:rPr>
              <a:t>Македонски банкарски сектор</a:t>
            </a:r>
            <a:r>
              <a:rPr lang="en-GB" sz="1400" b="1" dirty="0">
                <a:solidFill>
                  <a:srgbClr val="002060"/>
                </a:solidFill>
                <a:latin typeface="+mn-lt"/>
                <a:cs typeface="Aldhabi" panose="020B0604020202020204" pitchFamily="2" charset="-78"/>
              </a:rPr>
              <a:t>: </a:t>
            </a:r>
            <a:br>
              <a:rPr lang="mk-MK" sz="1400" b="1" dirty="0">
                <a:solidFill>
                  <a:srgbClr val="002060"/>
                </a:solidFill>
                <a:latin typeface="+mn-lt"/>
                <a:cs typeface="Aldhabi" panose="020B0604020202020204" pitchFamily="2" charset="-78"/>
              </a:rPr>
            </a:br>
            <a:r>
              <a:rPr lang="mk-MK" sz="1400" b="1" dirty="0">
                <a:solidFill>
                  <a:srgbClr val="002060"/>
                </a:solidFill>
                <a:latin typeface="+mn-lt"/>
                <a:cs typeface="Aldhabi" panose="020B0604020202020204" pitchFamily="2" charset="-78"/>
              </a:rPr>
              <a:t>Кредити</a:t>
            </a:r>
            <a:endParaRPr lang="en-US" sz="1400" b="1" dirty="0">
              <a:solidFill>
                <a:srgbClr val="002060"/>
              </a:solidFill>
              <a:latin typeface="+mn-lt"/>
              <a:cs typeface="Aldhabi" panose="020B0604020202020204" pitchFamily="2" charset="-78"/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DB900DF2-E4B8-566F-7B6F-CF5737E81F4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601995"/>
              </p:ext>
            </p:extLst>
          </p:nvPr>
        </p:nvGraphicFramePr>
        <p:xfrm>
          <a:off x="104998" y="746533"/>
          <a:ext cx="4322986" cy="24107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AF6B1052-3958-DF47-5415-1AA53BC5C2A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38536"/>
              </p:ext>
            </p:extLst>
          </p:nvPr>
        </p:nvGraphicFramePr>
        <p:xfrm>
          <a:off x="7317808" y="799689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7385ECCF-5EE0-7630-A8F2-CB05A4CCE571}"/>
              </a:ext>
            </a:extLst>
          </p:cNvPr>
          <p:cNvSpPr txBox="1"/>
          <p:nvPr/>
        </p:nvSpPr>
        <p:spPr>
          <a:xfrm>
            <a:off x="11175592" y="554843"/>
            <a:ext cx="70476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000" b="1" dirty="0">
                <a:solidFill>
                  <a:srgbClr val="002060"/>
                </a:solidFill>
              </a:rPr>
              <a:t>1Q 2023</a:t>
            </a:r>
            <a:endParaRPr lang="en-US" sz="1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1330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Olivera\Desktop\Logo MBA\logo MBA final-01.jpg">
            <a:extLst>
              <a:ext uri="{FF2B5EF4-FFF2-40B4-BE49-F238E27FC236}">
                <a16:creationId xmlns:a16="http://schemas.microsoft.com/office/drawing/2014/main" id="{6C9D34F9-F141-4915-B304-81A75A496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2506" y="37958"/>
            <a:ext cx="1139494" cy="710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AutoShape 6">
            <a:extLst>
              <a:ext uri="{FF2B5EF4-FFF2-40B4-BE49-F238E27FC236}">
                <a16:creationId xmlns:a16="http://schemas.microsoft.com/office/drawing/2014/main" id="{2F8F28CC-A4A1-DF56-248A-9C40EBB93C5C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380743" y="883101"/>
            <a:ext cx="5967048" cy="3126726"/>
          </a:xfrm>
          <a:prstGeom prst="roundRect">
            <a:avLst>
              <a:gd name="adj" fmla="val 20745"/>
            </a:avLst>
          </a:prstGeom>
          <a:solidFill>
            <a:schemeClr val="accent1">
              <a:lumMod val="75000"/>
            </a:schemeClr>
          </a:solidFill>
          <a:ln w="9525" algn="ctr">
            <a:solidFill>
              <a:srgbClr val="FF99CC"/>
            </a:solidFill>
            <a:round/>
            <a:headEnd/>
            <a:tailEnd/>
          </a:ln>
        </p:spPr>
        <p:txBody>
          <a:bodyPr vert="horz" wrap="none" lIns="91440" tIns="45720" rIns="91440" bIns="45720" numCol="2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t">
              <a:spcBef>
                <a:spcPts val="0"/>
              </a:spcBef>
            </a:pPr>
            <a:r>
              <a:rPr lang="mk-MK" sz="1100" dirty="0">
                <a:solidFill>
                  <a:schemeClr val="bg1"/>
                </a:solidFill>
              </a:rPr>
              <a:t>Кредитите на нефинансиските друштва бележат годишен пораст од 4,95% и пад од (-0,93%) на квартална основа</a:t>
            </a:r>
          </a:p>
          <a:p>
            <a:pPr marL="0" indent="0" fontAlgn="t">
              <a:spcBef>
                <a:spcPts val="0"/>
              </a:spcBef>
              <a:buNone/>
            </a:pPr>
            <a:endParaRPr lang="mk-MK" sz="1100" dirty="0">
              <a:solidFill>
                <a:schemeClr val="bg1"/>
              </a:solidFill>
            </a:endParaRPr>
          </a:p>
          <a:p>
            <a:pPr fontAlgn="t">
              <a:spcBef>
                <a:spcPts val="0"/>
              </a:spcBef>
            </a:pPr>
            <a:r>
              <a:rPr lang="mk-MK" sz="1100" dirty="0">
                <a:solidFill>
                  <a:schemeClr val="bg1"/>
                </a:solidFill>
              </a:rPr>
              <a:t>Кредити класифицирани според економската активност на клиентите</a:t>
            </a:r>
            <a:r>
              <a:rPr lang="en-GB" sz="1100" dirty="0">
                <a:solidFill>
                  <a:schemeClr val="bg1"/>
                </a:solidFill>
              </a:rPr>
              <a:t>:</a:t>
            </a:r>
            <a:endParaRPr lang="mk-MK" sz="1100" dirty="0">
              <a:solidFill>
                <a:schemeClr val="bg1"/>
              </a:solidFill>
            </a:endParaRPr>
          </a:p>
          <a:p>
            <a:pPr marL="0" indent="0" fontAlgn="t">
              <a:spcBef>
                <a:spcPts val="0"/>
              </a:spcBef>
              <a:buNone/>
            </a:pPr>
            <a:endParaRPr lang="en-GB" sz="1100" dirty="0">
              <a:solidFill>
                <a:schemeClr val="bg1"/>
              </a:solidFill>
            </a:endParaRPr>
          </a:p>
          <a:p>
            <a:pPr lvl="1" fontAlgn="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GB" sz="1100" dirty="0">
                <a:solidFill>
                  <a:schemeClr val="bg1"/>
                </a:solidFill>
              </a:rPr>
              <a:t>T</a:t>
            </a:r>
            <a:r>
              <a:rPr lang="ru-RU" sz="1100" dirty="0">
                <a:solidFill>
                  <a:schemeClr val="bg1"/>
                </a:solidFill>
              </a:rPr>
              <a:t>рговијата (</a:t>
            </a:r>
            <a:r>
              <a:rPr lang="en-GB" sz="1100" dirty="0">
                <a:solidFill>
                  <a:schemeClr val="bg1"/>
                </a:solidFill>
              </a:rPr>
              <a:t>30%</a:t>
            </a:r>
            <a:r>
              <a:rPr lang="mk-MK" sz="1100" dirty="0">
                <a:solidFill>
                  <a:schemeClr val="bg1"/>
                </a:solidFill>
              </a:rPr>
              <a:t>), </a:t>
            </a:r>
            <a:r>
              <a:rPr lang="ru-RU" sz="1100" dirty="0">
                <a:solidFill>
                  <a:schemeClr val="bg1"/>
                </a:solidFill>
              </a:rPr>
              <a:t>со годишен пораст од </a:t>
            </a:r>
            <a:r>
              <a:rPr lang="mk-MK" sz="1100" dirty="0">
                <a:solidFill>
                  <a:schemeClr val="bg1"/>
                </a:solidFill>
              </a:rPr>
              <a:t>4,37</a:t>
            </a:r>
            <a:r>
              <a:rPr lang="ru-RU" sz="1100" dirty="0">
                <a:solidFill>
                  <a:schemeClr val="bg1"/>
                </a:solidFill>
              </a:rPr>
              <a:t>% или пад од (-2,8%) на квартална</a:t>
            </a:r>
            <a:r>
              <a:rPr lang="en-GB" sz="1100" dirty="0">
                <a:solidFill>
                  <a:schemeClr val="bg1"/>
                </a:solidFill>
              </a:rPr>
              <a:t> </a:t>
            </a:r>
            <a:r>
              <a:rPr lang="ru-RU" sz="1100" dirty="0">
                <a:solidFill>
                  <a:schemeClr val="bg1"/>
                </a:solidFill>
              </a:rPr>
              <a:t>основа</a:t>
            </a:r>
          </a:p>
          <a:p>
            <a:pPr marL="457200" lvl="1" indent="0" fontAlgn="t">
              <a:spcBef>
                <a:spcPts val="0"/>
              </a:spcBef>
              <a:buNone/>
            </a:pPr>
            <a:endParaRPr lang="en-GB" sz="1100" dirty="0">
              <a:solidFill>
                <a:schemeClr val="bg1"/>
              </a:solidFill>
            </a:endParaRPr>
          </a:p>
          <a:p>
            <a:pPr lvl="1" fontAlgn="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100" dirty="0">
                <a:solidFill>
                  <a:schemeClr val="bg1"/>
                </a:solidFill>
              </a:rPr>
              <a:t>Индустријата </a:t>
            </a:r>
            <a:r>
              <a:rPr lang="en-GB" sz="1100" dirty="0">
                <a:solidFill>
                  <a:schemeClr val="bg1"/>
                </a:solidFill>
              </a:rPr>
              <a:t>(2</a:t>
            </a:r>
            <a:r>
              <a:rPr lang="mk-MK" sz="1100" dirty="0">
                <a:solidFill>
                  <a:schemeClr val="bg1"/>
                </a:solidFill>
              </a:rPr>
              <a:t>4</a:t>
            </a:r>
            <a:r>
              <a:rPr lang="en-GB" sz="1100" dirty="0">
                <a:solidFill>
                  <a:schemeClr val="bg1"/>
                </a:solidFill>
              </a:rPr>
              <a:t>%), </a:t>
            </a:r>
            <a:r>
              <a:rPr lang="ru-RU" sz="1100" dirty="0">
                <a:solidFill>
                  <a:schemeClr val="bg1"/>
                </a:solidFill>
              </a:rPr>
              <a:t>со </a:t>
            </a:r>
            <a:r>
              <a:rPr lang="mk-MK" sz="1100" dirty="0">
                <a:solidFill>
                  <a:schemeClr val="bg1"/>
                </a:solidFill>
              </a:rPr>
              <a:t>годишен пораст од 3,5% или</a:t>
            </a:r>
            <a:r>
              <a:rPr lang="en-GB" sz="1100" dirty="0">
                <a:solidFill>
                  <a:schemeClr val="bg1"/>
                </a:solidFill>
              </a:rPr>
              <a:t> </a:t>
            </a:r>
            <a:r>
              <a:rPr lang="mk-MK" sz="1100" dirty="0">
                <a:solidFill>
                  <a:schemeClr val="bg1"/>
                </a:solidFill>
              </a:rPr>
              <a:t>пад  од </a:t>
            </a:r>
          </a:p>
          <a:p>
            <a:pPr marL="457200" lvl="1" indent="0" fontAlgn="t">
              <a:spcBef>
                <a:spcPts val="0"/>
              </a:spcBef>
              <a:buNone/>
            </a:pPr>
            <a:r>
              <a:rPr lang="mk-MK" sz="1100" dirty="0">
                <a:solidFill>
                  <a:schemeClr val="bg1"/>
                </a:solidFill>
              </a:rPr>
              <a:t>       (-1,71%) на квартална основа</a:t>
            </a:r>
          </a:p>
          <a:p>
            <a:pPr marL="457200" lvl="1" indent="0" fontAlgn="t">
              <a:spcBef>
                <a:spcPts val="0"/>
              </a:spcBef>
              <a:buNone/>
            </a:pPr>
            <a:endParaRPr lang="en-GB" sz="1100" dirty="0">
              <a:solidFill>
                <a:schemeClr val="bg1"/>
              </a:solidFill>
            </a:endParaRPr>
          </a:p>
          <a:p>
            <a:pPr lvl="1" fontAlgn="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mk-MK" sz="1100" dirty="0">
                <a:solidFill>
                  <a:schemeClr val="bg1"/>
                </a:solidFill>
              </a:rPr>
              <a:t>Градежништвото </a:t>
            </a:r>
            <a:r>
              <a:rPr lang="en-GB" sz="1100" dirty="0">
                <a:solidFill>
                  <a:schemeClr val="bg1"/>
                </a:solidFill>
              </a:rPr>
              <a:t>15%,</a:t>
            </a:r>
            <a:r>
              <a:rPr lang="mk-MK" sz="1100" dirty="0">
                <a:solidFill>
                  <a:schemeClr val="bg1"/>
                </a:solidFill>
              </a:rPr>
              <a:t>со </a:t>
            </a:r>
            <a:r>
              <a:rPr lang="ru-RU" sz="1100" dirty="0">
                <a:solidFill>
                  <a:schemeClr val="bg1"/>
                </a:solidFill>
              </a:rPr>
              <a:t>годишен пад од (-0,20%)</a:t>
            </a:r>
            <a:r>
              <a:rPr lang="mk-MK" sz="1100" dirty="0">
                <a:solidFill>
                  <a:schemeClr val="bg1"/>
                </a:solidFill>
              </a:rPr>
              <a:t> или пад од  </a:t>
            </a:r>
            <a:endParaRPr lang="en-GB" sz="1100" dirty="0">
              <a:solidFill>
                <a:schemeClr val="bg1"/>
              </a:solidFill>
            </a:endParaRPr>
          </a:p>
          <a:p>
            <a:pPr marL="457200" lvl="1" indent="0" fontAlgn="t">
              <a:spcBef>
                <a:spcPts val="0"/>
              </a:spcBef>
              <a:buNone/>
            </a:pPr>
            <a:r>
              <a:rPr lang="en-GB" sz="1100" dirty="0">
                <a:solidFill>
                  <a:schemeClr val="bg1"/>
                </a:solidFill>
              </a:rPr>
              <a:t>       </a:t>
            </a:r>
            <a:r>
              <a:rPr lang="mk-MK" sz="1100" dirty="0">
                <a:solidFill>
                  <a:schemeClr val="bg1"/>
                </a:solidFill>
              </a:rPr>
              <a:t>(</a:t>
            </a:r>
            <a:r>
              <a:rPr lang="en-GB" sz="1100" dirty="0">
                <a:solidFill>
                  <a:schemeClr val="bg1"/>
                </a:solidFill>
              </a:rPr>
              <a:t>-0.</a:t>
            </a:r>
            <a:r>
              <a:rPr lang="mk-MK" sz="1100" dirty="0">
                <a:solidFill>
                  <a:schemeClr val="bg1"/>
                </a:solidFill>
              </a:rPr>
              <a:t>28%</a:t>
            </a:r>
            <a:r>
              <a:rPr lang="en-GB" sz="1100" dirty="0">
                <a:solidFill>
                  <a:schemeClr val="bg1"/>
                </a:solidFill>
              </a:rPr>
              <a:t>)</a:t>
            </a:r>
            <a:r>
              <a:rPr lang="mk-MK" sz="1100" dirty="0">
                <a:solidFill>
                  <a:schemeClr val="bg1"/>
                </a:solidFill>
              </a:rPr>
              <a:t> на квартална основа</a:t>
            </a:r>
          </a:p>
          <a:p>
            <a:pPr marL="457200" lvl="1" indent="0" fontAlgn="t">
              <a:spcBef>
                <a:spcPts val="0"/>
              </a:spcBef>
              <a:buNone/>
            </a:pPr>
            <a:endParaRPr lang="mk-MK" sz="1100" dirty="0">
              <a:solidFill>
                <a:schemeClr val="bg1"/>
              </a:solidFill>
            </a:endParaRPr>
          </a:p>
          <a:p>
            <a:pPr marL="0" indent="0" algn="just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🌳</a:t>
            </a:r>
            <a:r>
              <a:rPr lang="mk-MK" sz="110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ru-RU" sz="1100" b="1" dirty="0">
                <a:solidFill>
                  <a:srgbClr val="00FF00"/>
                </a:solidFill>
              </a:rPr>
              <a:t>Кредитирањето на клинти од корпоративниот сектор кои инвестираат исклучиво во проекти</a:t>
            </a:r>
            <a:r>
              <a:rPr lang="en-GB" sz="1100" b="1" dirty="0">
                <a:solidFill>
                  <a:srgbClr val="00FF00"/>
                </a:solidFill>
              </a:rPr>
              <a:t> </a:t>
            </a:r>
            <a:r>
              <a:rPr lang="ru-RU" sz="1100" b="1" dirty="0">
                <a:solidFill>
                  <a:srgbClr val="00FF00"/>
                </a:solidFill>
              </a:rPr>
              <a:t>со значителен позитивен придонес врз животната средина и во проекти што</a:t>
            </a:r>
            <a:r>
              <a:rPr lang="en-GB" sz="1100" b="1" dirty="0">
                <a:solidFill>
                  <a:srgbClr val="00FF00"/>
                </a:solidFill>
              </a:rPr>
              <a:t> </a:t>
            </a:r>
            <a:r>
              <a:rPr lang="ru-RU" sz="1100" b="1" dirty="0">
                <a:solidFill>
                  <a:srgbClr val="00FF00"/>
                </a:solidFill>
              </a:rPr>
              <a:t>придонесуваат за намалување на негативните ефекти од климатските  промени 4-тиот квартал изнесува 14.600 милиони денари или </a:t>
            </a:r>
            <a:r>
              <a:rPr lang="en-GB" sz="1100" b="1" dirty="0">
                <a:solidFill>
                  <a:srgbClr val="00FF00"/>
                </a:solidFill>
              </a:rPr>
              <a:t>6.9</a:t>
            </a:r>
            <a:r>
              <a:rPr lang="ru-RU" sz="1100" b="1" dirty="0">
                <a:solidFill>
                  <a:srgbClr val="00FF00"/>
                </a:solidFill>
              </a:rPr>
              <a:t>% во вкупното кредитирање на нефинансиските друштва.</a:t>
            </a:r>
            <a:endParaRPr lang="mk-MK" sz="1100" b="1" dirty="0">
              <a:solidFill>
                <a:srgbClr val="00FF00"/>
              </a:solidFill>
              <a:latin typeface="Segoe UI Historic" panose="020B0502040204020203" pitchFamily="34" charset="0"/>
            </a:endParaRPr>
          </a:p>
          <a:p>
            <a:pPr fontAlgn="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mk-MK" sz="1100" b="1" dirty="0">
                <a:solidFill>
                  <a:srgbClr val="00FF00"/>
                </a:solidFill>
                <a:latin typeface="Segoe UI Historic" panose="020B0502040204020203" pitchFamily="34" charset="0"/>
              </a:rPr>
              <a:t>Согласно Светска банка</a:t>
            </a:r>
            <a:endParaRPr lang="en-US" sz="1100" b="1" dirty="0">
              <a:solidFill>
                <a:srgbClr val="050505"/>
              </a:solidFill>
              <a:latin typeface="Segoe UI Historic" panose="020B0502040204020203" pitchFamily="34" charset="0"/>
            </a:endParaRP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mk-MK" sz="1100" dirty="0">
                <a:solidFill>
                  <a:schemeClr val="bg1"/>
                </a:solidFill>
              </a:rPr>
              <a:t>Извор</a:t>
            </a:r>
            <a:r>
              <a:rPr lang="en-GB" sz="1100" dirty="0">
                <a:solidFill>
                  <a:schemeClr val="bg1"/>
                </a:solidFill>
              </a:rPr>
              <a:t>: </a:t>
            </a:r>
            <a:r>
              <a:rPr lang="ru-RU" sz="1100" dirty="0">
                <a:solidFill>
                  <a:schemeClr val="bg1"/>
                </a:solidFill>
              </a:rPr>
              <a:t>Податоци и показатели за банкарскиот систем на Република Северна Македонија, анекс 9</a:t>
            </a: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100" dirty="0">
                <a:solidFill>
                  <a:schemeClr val="bg1"/>
                </a:solidFill>
              </a:rPr>
              <a:t>ИЗВЕШТАЈ ЗА РИЗИЦИТЕ ВО БАНКАРСКИОТ СИСТЕМ НА РС МАКЕДОНИЈА</a:t>
            </a:r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517B69-2578-52F2-9E75-A90BE923E0B5}"/>
              </a:ext>
            </a:extLst>
          </p:cNvPr>
          <p:cNvSpPr txBox="1"/>
          <p:nvPr/>
        </p:nvSpPr>
        <p:spPr>
          <a:xfrm>
            <a:off x="8023455" y="4094689"/>
            <a:ext cx="475173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k-MK" sz="1000" dirty="0">
                <a:solidFill>
                  <a:srgbClr val="002060"/>
                </a:solidFill>
              </a:rPr>
              <a:t>во милиони денари</a:t>
            </a:r>
            <a:endParaRPr lang="en-US" sz="1000" dirty="0"/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24C83DE3-351B-94F8-4625-1BFE09E538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6211663"/>
              </p:ext>
            </p:extLst>
          </p:nvPr>
        </p:nvGraphicFramePr>
        <p:xfrm>
          <a:off x="216373" y="4288742"/>
          <a:ext cx="11405880" cy="25088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41908">
                  <a:extLst>
                    <a:ext uri="{9D8B030D-6E8A-4147-A177-3AD203B41FA5}">
                      <a16:colId xmlns:a16="http://schemas.microsoft.com/office/drawing/2014/main" val="3564649956"/>
                    </a:ext>
                  </a:extLst>
                </a:gridCol>
                <a:gridCol w="1111722">
                  <a:extLst>
                    <a:ext uri="{9D8B030D-6E8A-4147-A177-3AD203B41FA5}">
                      <a16:colId xmlns:a16="http://schemas.microsoft.com/office/drawing/2014/main" val="92636397"/>
                    </a:ext>
                  </a:extLst>
                </a:gridCol>
                <a:gridCol w="889378">
                  <a:extLst>
                    <a:ext uri="{9D8B030D-6E8A-4147-A177-3AD203B41FA5}">
                      <a16:colId xmlns:a16="http://schemas.microsoft.com/office/drawing/2014/main" val="2580105659"/>
                    </a:ext>
                  </a:extLst>
                </a:gridCol>
                <a:gridCol w="1111722">
                  <a:extLst>
                    <a:ext uri="{9D8B030D-6E8A-4147-A177-3AD203B41FA5}">
                      <a16:colId xmlns:a16="http://schemas.microsoft.com/office/drawing/2014/main" val="1287660416"/>
                    </a:ext>
                  </a:extLst>
                </a:gridCol>
                <a:gridCol w="1111722">
                  <a:extLst>
                    <a:ext uri="{9D8B030D-6E8A-4147-A177-3AD203B41FA5}">
                      <a16:colId xmlns:a16="http://schemas.microsoft.com/office/drawing/2014/main" val="91905192"/>
                    </a:ext>
                  </a:extLst>
                </a:gridCol>
                <a:gridCol w="1170234">
                  <a:extLst>
                    <a:ext uri="{9D8B030D-6E8A-4147-A177-3AD203B41FA5}">
                      <a16:colId xmlns:a16="http://schemas.microsoft.com/office/drawing/2014/main" val="3986902952"/>
                    </a:ext>
                  </a:extLst>
                </a:gridCol>
                <a:gridCol w="748949">
                  <a:extLst>
                    <a:ext uri="{9D8B030D-6E8A-4147-A177-3AD203B41FA5}">
                      <a16:colId xmlns:a16="http://schemas.microsoft.com/office/drawing/2014/main" val="167871917"/>
                    </a:ext>
                  </a:extLst>
                </a:gridCol>
                <a:gridCol w="842569">
                  <a:extLst>
                    <a:ext uri="{9D8B030D-6E8A-4147-A177-3AD203B41FA5}">
                      <a16:colId xmlns:a16="http://schemas.microsoft.com/office/drawing/2014/main" val="2294300303"/>
                    </a:ext>
                  </a:extLst>
                </a:gridCol>
                <a:gridCol w="877676">
                  <a:extLst>
                    <a:ext uri="{9D8B030D-6E8A-4147-A177-3AD203B41FA5}">
                      <a16:colId xmlns:a16="http://schemas.microsoft.com/office/drawing/2014/main" val="676152324"/>
                    </a:ext>
                  </a:extLst>
                </a:gridCol>
              </a:tblGrid>
              <a:tr h="255471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k-MK" sz="1200" b="1" dirty="0">
                          <a:solidFill>
                            <a:srgbClr val="002060"/>
                          </a:solidFill>
                        </a:rPr>
                        <a:t>Кредити според активност </a:t>
                      </a:r>
                      <a:r>
                        <a:rPr lang="ru-RU" sz="1200" b="1" u="none" strike="noStrike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(бруто)</a:t>
                      </a:r>
                      <a:endParaRPr lang="ru-RU" sz="1200" b="1" i="0" u="none" strike="noStrike" baseline="0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3/2022</a:t>
                      </a:r>
                      <a:endParaRPr lang="en-US" sz="1200" b="1" i="0" u="none" strike="noStrike" baseline="0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6/2022</a:t>
                      </a:r>
                      <a:endParaRPr lang="en-US" sz="1200" b="1" i="0" u="none" strike="noStrike" baseline="0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9/2022</a:t>
                      </a:r>
                      <a:endParaRPr lang="en-US" sz="1200" b="1" i="0" u="none" strike="noStrike" baseline="0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12/2022</a:t>
                      </a:r>
                      <a:endParaRPr lang="en-US" sz="1200" b="1" i="0" u="none" strike="noStrike" baseline="0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3/2023</a:t>
                      </a:r>
                      <a:endParaRPr lang="en-US" sz="1200" b="1" i="0" u="none" strike="noStrike" baseline="0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1" u="none" strike="noStrike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1100" b="1" i="0" u="none" strike="noStrike" baseline="0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mk-MK" sz="1100" b="1" u="none" strike="noStrike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годишна промена (%)</a:t>
                      </a:r>
                      <a:endParaRPr lang="mk-MK" sz="1100" b="1" i="0" u="none" strike="noStrike" baseline="0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mk-MK" sz="1100" b="1" u="none" strike="noStrike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квартална промена (%)</a:t>
                      </a:r>
                      <a:endParaRPr lang="mk-MK" sz="1100" b="1" i="0" u="none" strike="noStrike" baseline="0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8519660"/>
                  </a:ext>
                </a:extLst>
              </a:tr>
              <a:tr h="164923">
                <a:tc>
                  <a:txBody>
                    <a:bodyPr/>
                    <a:lstStyle/>
                    <a:p>
                      <a:pPr algn="r" rtl="0" fontAlgn="b"/>
                      <a:r>
                        <a:rPr lang="mk-MK" sz="1100" u="none" strike="noStrike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индустрија</a:t>
                      </a:r>
                      <a:endParaRPr lang="mk-MK" sz="1100" b="1" i="0" u="none" strike="noStrike" baseline="0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            60,906 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            60,170 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           58,988 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           64,130 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63,036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mk-MK" sz="1100" b="1" dirty="0">
                          <a:solidFill>
                            <a:srgbClr val="00FF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↑</a:t>
                      </a:r>
                      <a:endParaRPr lang="en-US" sz="1100" b="0" i="0" u="none" strike="noStrike" baseline="0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3.50%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-1.71%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516845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rtl="0" fontAlgn="b"/>
                      <a:r>
                        <a:rPr lang="mk-MK" sz="1100" u="none" strike="noStrike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градежништво</a:t>
                      </a:r>
                      <a:endParaRPr lang="mk-MK" sz="1100" b="1" i="0" u="none" strike="noStrike" baseline="0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            40,039 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            39,717 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           40,117 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           40,073 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39,959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k-MK" sz="11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↓</a:t>
                      </a:r>
                      <a:endParaRPr lang="en-US" sz="1100" b="0" i="0" u="none" strike="noStrike" baseline="0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-0.20%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-0.28%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38199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u="none" strike="noStrike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снабдување со електрична енергија, гас, пареа и климатизација</a:t>
                      </a:r>
                      <a:endParaRPr lang="ru-RU" sz="1100" b="1" i="0" u="none" strike="noStrike" baseline="0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            11,660 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            14,018 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           15,772 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           16,233 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15,594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mk-MK" sz="1100" b="1" dirty="0">
                          <a:solidFill>
                            <a:srgbClr val="00FF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↑</a:t>
                      </a:r>
                      <a:endParaRPr lang="en-US" sz="1100" b="0" i="0" u="none" strike="noStrike" baseline="0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33.74%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-3.94%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402703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rtl="0" fontAlgn="b"/>
                      <a:r>
                        <a:rPr lang="mk-MK" sz="1100" u="none" strike="noStrike" baseline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трговија</a:t>
                      </a:r>
                      <a:endParaRPr lang="mk-MK" sz="1100" b="1" i="0" u="none" strike="noStrike" baseline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            75,540 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            76,939 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           77,340 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           81,170 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78,841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mk-MK" sz="1100" b="1" dirty="0">
                          <a:solidFill>
                            <a:srgbClr val="00FF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↑</a:t>
                      </a:r>
                      <a:endParaRPr lang="en-US" sz="1100" b="0" i="0" u="none" strike="noStrike" baseline="0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4.37%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-2.87%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10332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rtl="0" fontAlgn="b"/>
                      <a:r>
                        <a:rPr lang="mk-MK" sz="1100" u="none" strike="noStrike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т</a:t>
                      </a:r>
                      <a:r>
                        <a:rPr lang="ru-RU" sz="1100" u="none" strike="noStrike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ранспорт, складирање, информации и комуникации </a:t>
                      </a:r>
                      <a:endParaRPr lang="mk-MK" sz="1100" b="1" i="0" u="none" strike="noStrike" baseline="0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            17,733 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            18,338 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           18,933 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           20,337 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21,125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mk-MK" sz="1100" b="1" dirty="0">
                          <a:solidFill>
                            <a:srgbClr val="00FF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↑</a:t>
                      </a:r>
                      <a:endParaRPr lang="en-US" sz="1100" b="0" i="0" u="none" strike="noStrike" baseline="0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19.13%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3.87%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59802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rtl="0" fontAlgn="b"/>
                      <a:r>
                        <a:rPr lang="mk-MK" sz="1100" u="none" strike="noStrike" baseline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други</a:t>
                      </a:r>
                      <a:endParaRPr lang="mk-MK" sz="1100" b="1" i="0" u="none" strike="noStrike" baseline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            45,706 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            45,083 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           44,099 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           44,573 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45.495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k-MK" sz="11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↓</a:t>
                      </a:r>
                      <a:endParaRPr lang="en-US" sz="1100" b="0" i="0" u="none" strike="noStrike" baseline="0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-0.46%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2.07%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574589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rtl="0" fontAlgn="b"/>
                      <a:r>
                        <a:rPr lang="mk-MK" sz="1100" b="1" u="sng" strike="noStrike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Вкупно</a:t>
                      </a:r>
                      <a:endParaRPr lang="mk-MK" sz="1100" b="1" i="0" u="sng" strike="noStrike" baseline="0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1" i="0" u="sng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          251,584 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1" i="0" u="sng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          254,265 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1" i="0" u="sng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         255,249 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1" i="0" u="sng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         266,516 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sng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264,049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mk-MK" sz="1100" b="1" dirty="0">
                          <a:solidFill>
                            <a:srgbClr val="00FF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↑</a:t>
                      </a:r>
                      <a:endParaRPr lang="en-US" sz="1100" b="1" i="0" u="sng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sng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4.95%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sng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-0.93%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6099036"/>
                  </a:ext>
                </a:extLst>
              </a:tr>
              <a:tr h="103383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🌳</a:t>
                      </a:r>
                      <a:r>
                        <a:rPr lang="en-US" sz="1100" b="0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mk-MK" sz="1100" b="1" i="0" u="none" strike="noStrike" dirty="0">
                          <a:solidFill>
                            <a:srgbClr val="00FF00"/>
                          </a:solidFill>
                          <a:effectLst/>
                          <a:latin typeface="+mn-lt"/>
                        </a:rPr>
                        <a:t>Зелени кредити</a:t>
                      </a:r>
                      <a:endParaRPr lang="mk-MK" sz="1100" b="0" i="0" u="none" strike="noStrike" baseline="0" dirty="0">
                        <a:solidFill>
                          <a:srgbClr val="00FF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baseline="0" dirty="0">
                          <a:solidFill>
                            <a:srgbClr val="00FF00"/>
                          </a:solidFill>
                          <a:effectLst/>
                          <a:latin typeface="+mn-lt"/>
                        </a:rPr>
                        <a:t>                  9,454 </a:t>
                      </a:r>
                      <a:endParaRPr lang="en-US" sz="1100" b="1" i="0" u="none" strike="noStrike" baseline="0" dirty="0">
                        <a:solidFill>
                          <a:srgbClr val="00FF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baseline="0" dirty="0">
                          <a:solidFill>
                            <a:srgbClr val="00FF00"/>
                          </a:solidFill>
                          <a:effectLst/>
                          <a:latin typeface="+mn-lt"/>
                        </a:rPr>
                        <a:t>                  9,565 </a:t>
                      </a:r>
                      <a:endParaRPr lang="en-US" sz="1100" b="1" i="0" u="none" strike="noStrike" baseline="0" dirty="0">
                        <a:solidFill>
                          <a:srgbClr val="00FF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u="none" strike="noStrike" baseline="0" dirty="0">
                          <a:solidFill>
                            <a:srgbClr val="00FF00"/>
                          </a:solidFill>
                          <a:effectLst/>
                          <a:latin typeface="+mn-lt"/>
                        </a:rPr>
                        <a:t>                 11,494 </a:t>
                      </a:r>
                      <a:endParaRPr lang="en-US" sz="1100" b="0" i="0" u="none" strike="noStrike" baseline="0" dirty="0">
                        <a:solidFill>
                          <a:srgbClr val="00FF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GB" sz="1100" b="0" i="0" u="none" strike="noStrike" baseline="0" dirty="0">
                        <a:solidFill>
                          <a:srgbClr val="00FF00"/>
                        </a:solidFill>
                        <a:effectLst/>
                        <a:latin typeface="+mn-lt"/>
                      </a:endParaRPr>
                    </a:p>
                    <a:p>
                      <a:pPr algn="r" fontAlgn="b"/>
                      <a:r>
                        <a:rPr lang="en-US" sz="1100" b="0" i="0" u="none" strike="noStrike" baseline="0" dirty="0">
                          <a:solidFill>
                            <a:srgbClr val="00FF00"/>
                          </a:solidFill>
                          <a:effectLst/>
                          <a:latin typeface="+mn-lt"/>
                        </a:rPr>
                        <a:t>14.081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1100" b="0" i="0" u="none" strike="noStrike" baseline="0" dirty="0">
                          <a:solidFill>
                            <a:srgbClr val="00FF00"/>
                          </a:solidFill>
                          <a:effectLst/>
                          <a:latin typeface="+mn-lt"/>
                        </a:rPr>
                        <a:t>14.600</a:t>
                      </a:r>
                      <a:endParaRPr lang="en-US" sz="1100" b="0" i="0" u="none" strike="noStrike" baseline="0" dirty="0">
                        <a:solidFill>
                          <a:srgbClr val="00FF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baseline="0" dirty="0">
                          <a:solidFill>
                            <a:srgbClr val="00FF00"/>
                          </a:solidFill>
                          <a:effectLst/>
                          <a:latin typeface="+mn-lt"/>
                        </a:rPr>
                        <a:t>↑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FF00"/>
                          </a:solidFill>
                          <a:effectLst/>
                          <a:latin typeface="+mn-lt"/>
                        </a:rPr>
                        <a:t>54.43%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FF00"/>
                          </a:solidFill>
                          <a:effectLst/>
                          <a:latin typeface="+mn-lt"/>
                        </a:rPr>
                        <a:t>3.69%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828792"/>
                  </a:ext>
                </a:extLst>
              </a:tr>
            </a:tbl>
          </a:graphicData>
        </a:graphic>
      </p:graphicFrame>
      <p:sp>
        <p:nvSpPr>
          <p:cNvPr id="3" name="object 3">
            <a:extLst>
              <a:ext uri="{FF2B5EF4-FFF2-40B4-BE49-F238E27FC236}">
                <a16:creationId xmlns:a16="http://schemas.microsoft.com/office/drawing/2014/main" id="{3A4A661C-90BF-C91D-F134-23E87B5A6E8E}"/>
              </a:ext>
            </a:extLst>
          </p:cNvPr>
          <p:cNvSpPr/>
          <p:nvPr/>
        </p:nvSpPr>
        <p:spPr>
          <a:xfrm>
            <a:off x="0" y="1"/>
            <a:ext cx="4427984" cy="323172"/>
          </a:xfrm>
          <a:custGeom>
            <a:avLst/>
            <a:gdLst/>
            <a:ahLst/>
            <a:cxnLst/>
            <a:rect l="l" t="t" r="r" b="b"/>
            <a:pathLst>
              <a:path w="10439400" h="719455">
                <a:moveTo>
                  <a:pt x="10439400" y="0"/>
                </a:moveTo>
                <a:lnTo>
                  <a:pt x="0" y="0"/>
                </a:lnTo>
                <a:lnTo>
                  <a:pt x="0" y="719327"/>
                </a:lnTo>
                <a:lnTo>
                  <a:pt x="239776" y="702817"/>
                </a:lnTo>
                <a:lnTo>
                  <a:pt x="239776" y="239775"/>
                </a:lnTo>
                <a:lnTo>
                  <a:pt x="6959600" y="239775"/>
                </a:lnTo>
                <a:lnTo>
                  <a:pt x="10439400" y="0"/>
                </a:lnTo>
                <a:close/>
              </a:path>
            </a:pathLst>
          </a:cu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 wrap="square" lIns="0" tIns="0" rIns="0" bIns="0" rtlCol="0"/>
          <a:lstStyle/>
          <a:p>
            <a:endParaRPr dirty="0">
              <a:solidFill>
                <a:srgbClr val="FF99CC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9789AFD-27A5-7129-2915-19615BE96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260" y="121369"/>
            <a:ext cx="11999742" cy="678320"/>
          </a:xfrm>
        </p:spPr>
        <p:txBody>
          <a:bodyPr>
            <a:noAutofit/>
          </a:bodyPr>
          <a:lstStyle/>
          <a:p>
            <a:r>
              <a:rPr lang="mk-MK" sz="1400" b="1" dirty="0">
                <a:solidFill>
                  <a:srgbClr val="002060"/>
                </a:solidFill>
                <a:latin typeface="+mn-lt"/>
                <a:cs typeface="Aldhabi" panose="020B0604020202020204" pitchFamily="2" charset="-78"/>
              </a:rPr>
              <a:t>Македонски банкарски сектор</a:t>
            </a:r>
            <a:r>
              <a:rPr lang="en-GB" sz="1400" b="1" dirty="0">
                <a:solidFill>
                  <a:srgbClr val="002060"/>
                </a:solidFill>
                <a:latin typeface="+mn-lt"/>
                <a:cs typeface="Aldhabi" panose="020B0604020202020204" pitchFamily="2" charset="-78"/>
              </a:rPr>
              <a:t>: </a:t>
            </a:r>
            <a:br>
              <a:rPr lang="mk-MK" sz="1400" b="1" dirty="0">
                <a:solidFill>
                  <a:srgbClr val="002060"/>
                </a:solidFill>
                <a:latin typeface="+mn-lt"/>
                <a:cs typeface="Aldhabi" panose="020B0604020202020204" pitchFamily="2" charset="-78"/>
              </a:rPr>
            </a:br>
            <a:r>
              <a:rPr lang="mk-MK" sz="1400" b="1" dirty="0">
                <a:solidFill>
                  <a:srgbClr val="002060"/>
                </a:solidFill>
                <a:latin typeface="+mn-lt"/>
                <a:cs typeface="Aldhabi" panose="020B0604020202020204" pitchFamily="2" charset="-78"/>
              </a:rPr>
              <a:t>Кредити</a:t>
            </a:r>
            <a:endParaRPr lang="en-US" sz="1400" b="1" dirty="0">
              <a:solidFill>
                <a:srgbClr val="002060"/>
              </a:solidFill>
              <a:latin typeface="+mn-lt"/>
              <a:cs typeface="Aldhabi" panose="020B0604020202020204" pitchFamily="2" charset="-78"/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AA1F9DAD-5614-1398-EB74-4705BC8B67A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2373606"/>
              </p:ext>
            </p:extLst>
          </p:nvPr>
        </p:nvGraphicFramePr>
        <p:xfrm>
          <a:off x="6668188" y="460529"/>
          <a:ext cx="5143069" cy="33552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337518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Olivera\Desktop\Logo MBA\logo MBA final-01.jpg">
            <a:extLst>
              <a:ext uri="{FF2B5EF4-FFF2-40B4-BE49-F238E27FC236}">
                <a16:creationId xmlns:a16="http://schemas.microsoft.com/office/drawing/2014/main" id="{6C9D34F9-F141-4915-B304-81A75A496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2506" y="37958"/>
            <a:ext cx="1139494" cy="710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D7A1BCF-71F4-33E9-A69D-7A22AD17E2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1210617"/>
              </p:ext>
            </p:extLst>
          </p:nvPr>
        </p:nvGraphicFramePr>
        <p:xfrm>
          <a:off x="6401172" y="921057"/>
          <a:ext cx="5221081" cy="1793689"/>
        </p:xfrm>
        <a:graphic>
          <a:graphicData uri="http://schemas.openxmlformats.org/drawingml/2006/table">
            <a:tbl>
              <a:tblPr/>
              <a:tblGrid>
                <a:gridCol w="2640505">
                  <a:extLst>
                    <a:ext uri="{9D8B030D-6E8A-4147-A177-3AD203B41FA5}">
                      <a16:colId xmlns:a16="http://schemas.microsoft.com/office/drawing/2014/main" val="115898314"/>
                    </a:ext>
                  </a:extLst>
                </a:gridCol>
                <a:gridCol w="114594">
                  <a:extLst>
                    <a:ext uri="{9D8B030D-6E8A-4147-A177-3AD203B41FA5}">
                      <a16:colId xmlns:a16="http://schemas.microsoft.com/office/drawing/2014/main" val="660407425"/>
                    </a:ext>
                  </a:extLst>
                </a:gridCol>
                <a:gridCol w="1230213">
                  <a:extLst>
                    <a:ext uri="{9D8B030D-6E8A-4147-A177-3AD203B41FA5}">
                      <a16:colId xmlns:a16="http://schemas.microsoft.com/office/drawing/2014/main" val="600732323"/>
                    </a:ext>
                  </a:extLst>
                </a:gridCol>
                <a:gridCol w="1235769">
                  <a:extLst>
                    <a:ext uri="{9D8B030D-6E8A-4147-A177-3AD203B41FA5}">
                      <a16:colId xmlns:a16="http://schemas.microsoft.com/office/drawing/2014/main" val="3984499240"/>
                    </a:ext>
                  </a:extLst>
                </a:gridCol>
              </a:tblGrid>
              <a:tr h="640330">
                <a:tc>
                  <a:txBody>
                    <a:bodyPr/>
                    <a:lstStyle/>
                    <a:p>
                      <a:pPr algn="ctr" fontAlgn="ctr"/>
                      <a:r>
                        <a:rPr lang="mk-MK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Индикатори за квалитет на кредитното портфолио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годишна промена </a:t>
                      </a:r>
                    </a:p>
                    <a:p>
                      <a:pPr algn="ctr" fontAlgn="b"/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(пп)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квартална промена (пп)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4378773"/>
                  </a:ext>
                </a:extLst>
              </a:tr>
              <a:tr h="513029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Нефункционални кредити / Вкупни кредити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k-MK" sz="12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↓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- 0.24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- 0.04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6712209"/>
                  </a:ext>
                </a:extLst>
              </a:tr>
              <a:tr h="64033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Покриеност на нефункционалните кредити со исправката на вредност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k-MK" sz="1200" b="1" dirty="0">
                          <a:solidFill>
                            <a:srgbClr val="00FF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↑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4.6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1.7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4090586"/>
                  </a:ext>
                </a:extLst>
              </a:tr>
            </a:tbl>
          </a:graphicData>
        </a:graphic>
      </p:graphicFrame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69EF027-A43A-ED7E-A80E-E0CFF95688CF}"/>
              </a:ext>
            </a:extLst>
          </p:cNvPr>
          <p:cNvSpPr/>
          <p:nvPr/>
        </p:nvSpPr>
        <p:spPr>
          <a:xfrm>
            <a:off x="225840" y="3993431"/>
            <a:ext cx="5764144" cy="274320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numCol="1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2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Нефункционалните кредити во однос на бруто кредитите изнесуваат </a:t>
            </a:r>
            <a:r>
              <a:rPr lang="mk-MK" sz="1200" b="1" i="1" dirty="0">
                <a:solidFill>
                  <a:schemeClr val="bg1"/>
                </a:solidFill>
                <a:latin typeface="Calibri" panose="020F0502020204030204"/>
              </a:rPr>
              <a:t>2,8</a:t>
            </a:r>
            <a:r>
              <a:rPr lang="en-GB" sz="1200" b="1" i="1" dirty="0">
                <a:solidFill>
                  <a:schemeClr val="bg1"/>
                </a:solidFill>
                <a:latin typeface="Calibri" panose="020F0502020204030204"/>
              </a:rPr>
              <a:t>5</a:t>
            </a:r>
            <a:r>
              <a:rPr kumimoji="0" lang="mk-MK" sz="12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  <a:r>
              <a:rPr kumimoji="0" lang="en-GB" sz="12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mk-MK" sz="12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и бележат годишен пад  од -0,</a:t>
            </a:r>
            <a:r>
              <a:rPr kumimoji="0" lang="en-GB" sz="12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24 </a:t>
            </a:r>
            <a:r>
              <a:rPr kumimoji="0" lang="mk-MK" sz="12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пп или  -0,</a:t>
            </a:r>
            <a:r>
              <a:rPr kumimoji="0" lang="en-GB" sz="12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04</a:t>
            </a:r>
            <a:r>
              <a:rPr kumimoji="0" lang="mk-MK" sz="12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пп на квартална основа.</a:t>
            </a:r>
          </a:p>
          <a:p>
            <a:pPr lvl="1" algn="just">
              <a:buFont typeface="Wingdings" panose="05000000000000000000" pitchFamily="2" charset="2"/>
              <a:buChar char="ü"/>
              <a:defRPr/>
            </a:pPr>
            <a:r>
              <a:rPr lang="mk-MK" sz="1200" dirty="0">
                <a:solidFill>
                  <a:schemeClr val="bg1"/>
                </a:solidFill>
                <a:latin typeface="Calibri" panose="020F0502020204030204"/>
              </a:rPr>
              <a:t>Учеството на нефункционалните кредити на домаќинствата во вкупните нефункционални кредити е 34%, додека нефинансиските друштва се 65% </a:t>
            </a:r>
            <a:endParaRPr kumimoji="0" lang="mk-MK" sz="120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mk-MK" sz="1200" b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mk-MK" sz="12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Покриеноста на нефункционалните кредити со исправка на вредност за нефункционални кредити изнесува </a:t>
            </a:r>
            <a:r>
              <a:rPr lang="en-GB" sz="1200" b="1" i="1" dirty="0">
                <a:solidFill>
                  <a:schemeClr val="bg1"/>
                </a:solidFill>
                <a:latin typeface="Calibri" panose="020F0502020204030204"/>
              </a:rPr>
              <a:t>71.06</a:t>
            </a:r>
            <a:r>
              <a:rPr kumimoji="0" lang="mk-MK" sz="12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 и бележи годишен параст од </a:t>
            </a:r>
            <a:r>
              <a:rPr kumimoji="0" lang="en-GB" sz="12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4.6</a:t>
            </a:r>
            <a:r>
              <a:rPr kumimoji="0" lang="mk-MK" sz="12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пп или </a:t>
            </a:r>
            <a:r>
              <a:rPr lang="mk-MK" sz="1200" b="1" i="1" dirty="0">
                <a:solidFill>
                  <a:schemeClr val="bg1"/>
                </a:solidFill>
                <a:latin typeface="Calibri" panose="020F0502020204030204"/>
              </a:rPr>
              <a:t>1,7</a:t>
            </a:r>
            <a:r>
              <a:rPr kumimoji="0" lang="mk-MK" sz="12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пп на квартална основа.</a:t>
            </a:r>
            <a:endParaRPr kumimoji="0" lang="en-GB" sz="12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sz="1200" b="1" i="1" dirty="0">
              <a:solidFill>
                <a:schemeClr val="bg1"/>
              </a:solidFill>
              <a:latin typeface="Calibri" panose="020F0502020204030204"/>
            </a:endParaRP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mk-MK" sz="1200" dirty="0">
                <a:solidFill>
                  <a:srgbClr val="00B0F0"/>
                </a:solidFill>
              </a:rPr>
              <a:t>Извор</a:t>
            </a:r>
            <a:r>
              <a:rPr lang="en-GB" sz="1200" dirty="0">
                <a:solidFill>
                  <a:srgbClr val="00B0F0"/>
                </a:solidFill>
              </a:rPr>
              <a:t>: </a:t>
            </a:r>
            <a:r>
              <a:rPr lang="ru-RU" sz="1200" dirty="0">
                <a:solidFill>
                  <a:srgbClr val="00B0F0"/>
                </a:solidFill>
              </a:rPr>
              <a:t>Податоци и показатели за банкарскиот систем на Република Северна Македонија, </a:t>
            </a: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200" dirty="0">
                <a:solidFill>
                  <a:srgbClr val="00B0F0"/>
                </a:solidFill>
              </a:rPr>
              <a:t>ИЗВЕШТАЈ ЗА РИЗИЦИТЕ ВО БАНКАРСКИОТ СИСТЕМ НА РС МАКЕДОНИЈА анекс 5</a:t>
            </a: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200" b="0" i="0" u="none" strike="noStrike" dirty="0">
                <a:solidFill>
                  <a:srgbClr val="00B0F0"/>
                </a:solidFill>
                <a:effectLst/>
              </a:rPr>
              <a:t>European Central Bank</a:t>
            </a:r>
            <a:r>
              <a:rPr lang="ru-RU" sz="1200" b="1" dirty="0">
                <a:solidFill>
                  <a:srgbClr val="00B0F0"/>
                </a:solidFill>
              </a:rPr>
              <a:t>│</a:t>
            </a:r>
            <a:r>
              <a:rPr lang="en-GB" sz="1200" b="0" i="0" u="none" strike="noStrike" dirty="0">
                <a:solidFill>
                  <a:srgbClr val="00B0F0"/>
                </a:solidFill>
                <a:effectLst/>
              </a:rPr>
              <a:t>Banking supervision</a:t>
            </a:r>
            <a:r>
              <a:rPr lang="en-GB" sz="1200" dirty="0">
                <a:solidFill>
                  <a:srgbClr val="00B0F0"/>
                </a:solidFill>
              </a:rPr>
              <a:t> </a:t>
            </a:r>
            <a:endParaRPr lang="en-GB" sz="1200" i="1" dirty="0">
              <a:solidFill>
                <a:srgbClr val="00B0F0"/>
              </a:solidFill>
            </a:endParaRP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i="1" dirty="0">
                <a:solidFill>
                  <a:srgbClr val="00B0F0"/>
                </a:solidFill>
              </a:rPr>
              <a:t>https://www.bankingsupervision.europa.eu/home/html/index.en.html</a:t>
            </a:r>
            <a:endParaRPr lang="ru-RU" sz="1200" i="1" dirty="0">
              <a:solidFill>
                <a:srgbClr val="00B0F0"/>
              </a:solidFill>
            </a:endParaRPr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F934C33A-D50E-722D-9AC7-E7B133FF401C}"/>
              </a:ext>
            </a:extLst>
          </p:cNvPr>
          <p:cNvSpPr/>
          <p:nvPr/>
        </p:nvSpPr>
        <p:spPr>
          <a:xfrm>
            <a:off x="0" y="1"/>
            <a:ext cx="4427984" cy="323172"/>
          </a:xfrm>
          <a:custGeom>
            <a:avLst/>
            <a:gdLst/>
            <a:ahLst/>
            <a:cxnLst/>
            <a:rect l="l" t="t" r="r" b="b"/>
            <a:pathLst>
              <a:path w="10439400" h="719455">
                <a:moveTo>
                  <a:pt x="10439400" y="0"/>
                </a:moveTo>
                <a:lnTo>
                  <a:pt x="0" y="0"/>
                </a:lnTo>
                <a:lnTo>
                  <a:pt x="0" y="719327"/>
                </a:lnTo>
                <a:lnTo>
                  <a:pt x="239776" y="702817"/>
                </a:lnTo>
                <a:lnTo>
                  <a:pt x="239776" y="239775"/>
                </a:lnTo>
                <a:lnTo>
                  <a:pt x="6959600" y="239775"/>
                </a:lnTo>
                <a:lnTo>
                  <a:pt x="10439400" y="0"/>
                </a:lnTo>
                <a:close/>
              </a:path>
            </a:pathLst>
          </a:cu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 wrap="square" lIns="0" tIns="0" rIns="0" bIns="0" rtlCol="0"/>
          <a:lstStyle/>
          <a:p>
            <a:endParaRPr dirty="0">
              <a:solidFill>
                <a:srgbClr val="FF99CC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58EA8D5-DB10-57E0-6F59-EC07B37EA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260" y="121369"/>
            <a:ext cx="11999742" cy="678320"/>
          </a:xfrm>
        </p:spPr>
        <p:txBody>
          <a:bodyPr>
            <a:noAutofit/>
          </a:bodyPr>
          <a:lstStyle/>
          <a:p>
            <a:br>
              <a:rPr lang="mk-MK" sz="1400" b="1" dirty="0">
                <a:solidFill>
                  <a:srgbClr val="002060"/>
                </a:solidFill>
                <a:latin typeface="+mn-lt"/>
                <a:cs typeface="Aldhabi" panose="020B0604020202020204" pitchFamily="2" charset="-78"/>
              </a:rPr>
            </a:br>
            <a:r>
              <a:rPr lang="mk-MK" sz="1400" b="1" dirty="0">
                <a:solidFill>
                  <a:srgbClr val="002060"/>
                </a:solidFill>
                <a:latin typeface="+mn-lt"/>
                <a:cs typeface="Aldhabi" panose="020B0604020202020204" pitchFamily="2" charset="-78"/>
              </a:rPr>
              <a:t>Македонски банкарски сектор</a:t>
            </a:r>
            <a:r>
              <a:rPr lang="en-GB" sz="1400" b="1" dirty="0">
                <a:solidFill>
                  <a:srgbClr val="002060"/>
                </a:solidFill>
                <a:latin typeface="+mn-lt"/>
                <a:cs typeface="Aldhabi" panose="020B0604020202020204" pitchFamily="2" charset="-78"/>
              </a:rPr>
              <a:t>: </a:t>
            </a:r>
            <a:br>
              <a:rPr lang="mk-MK" sz="1400" b="1" dirty="0">
                <a:solidFill>
                  <a:srgbClr val="002060"/>
                </a:solidFill>
                <a:latin typeface="+mn-lt"/>
                <a:cs typeface="Aldhabi" panose="020B0604020202020204" pitchFamily="2" charset="-78"/>
              </a:rPr>
            </a:br>
            <a:r>
              <a:rPr lang="mk-MK" sz="1400" b="1" dirty="0">
                <a:solidFill>
                  <a:srgbClr val="002060"/>
                </a:solidFill>
                <a:latin typeface="+mn-lt"/>
                <a:cs typeface="Aldhabi" panose="020B0604020202020204" pitchFamily="2" charset="-78"/>
              </a:rPr>
              <a:t>Кредити</a:t>
            </a:r>
            <a:endParaRPr lang="en-US" sz="1400" b="1" dirty="0">
              <a:solidFill>
                <a:srgbClr val="002060"/>
              </a:solidFill>
              <a:latin typeface="+mn-lt"/>
              <a:cs typeface="Aldhabi" panose="020B0604020202020204" pitchFamily="2" charset="-78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584F0806-21A2-6D55-0C9D-BA2D324E67A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5893259"/>
              </p:ext>
            </p:extLst>
          </p:nvPr>
        </p:nvGraphicFramePr>
        <p:xfrm>
          <a:off x="6401172" y="3993431"/>
          <a:ext cx="5221081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7C9E6981-B2F9-9398-BA11-CF53351E1296}"/>
              </a:ext>
            </a:extLst>
          </p:cNvPr>
          <p:cNvSpPr txBox="1"/>
          <p:nvPr/>
        </p:nvSpPr>
        <p:spPr>
          <a:xfrm>
            <a:off x="11175592" y="554843"/>
            <a:ext cx="70476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000" b="1" dirty="0">
                <a:solidFill>
                  <a:srgbClr val="002060"/>
                </a:solidFill>
              </a:rPr>
              <a:t>1Q 2023</a:t>
            </a:r>
            <a:endParaRPr lang="en-US" sz="1000" b="1" dirty="0">
              <a:solidFill>
                <a:srgbClr val="002060"/>
              </a:solidFill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895FD70D-2E94-5D6C-5BF0-75943B5C362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2406901"/>
              </p:ext>
            </p:extLst>
          </p:nvPr>
        </p:nvGraphicFramePr>
        <p:xfrm>
          <a:off x="225839" y="921057"/>
          <a:ext cx="5764143" cy="30723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3368931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6">
            <a:extLst>
              <a:ext uri="{FF2B5EF4-FFF2-40B4-BE49-F238E27FC236}">
                <a16:creationId xmlns:a16="http://schemas.microsoft.com/office/drawing/2014/main" id="{18DACE59-E83F-4419-BDA8-06A4FBE59298}"/>
              </a:ext>
            </a:extLst>
          </p:cNvPr>
          <p:cNvSpPr>
            <a:spLocks noGrp="1" noChangeArrowheads="1"/>
          </p:cNvSpPr>
          <p:nvPr>
            <p:ph sz="quarter" idx="4"/>
          </p:nvPr>
        </p:nvSpPr>
        <p:spPr bwMode="gray">
          <a:xfrm>
            <a:off x="5036234" y="3927955"/>
            <a:ext cx="6949440" cy="2808676"/>
          </a:xfrm>
          <a:prstGeom prst="roundRect">
            <a:avLst>
              <a:gd name="adj" fmla="val 20745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numCol="2" anchor="ctr">
            <a:noAutofit/>
          </a:bodyPr>
          <a:lstStyle/>
          <a:p>
            <a:pPr algn="just" fontAlgn="t">
              <a:lnSpc>
                <a:spcPct val="100000"/>
              </a:lnSpc>
              <a:spcBef>
                <a:spcPts val="0"/>
              </a:spcBef>
            </a:pPr>
            <a:r>
              <a:rPr lang="ru-RU" sz="1400" dirty="0">
                <a:solidFill>
                  <a:srgbClr val="002060"/>
                </a:solidFill>
              </a:rPr>
              <a:t>Во структурата на изворите на финансирање на банките</a:t>
            </a:r>
            <a:r>
              <a:rPr lang="en-GB" sz="1400" dirty="0">
                <a:solidFill>
                  <a:srgbClr val="002060"/>
                </a:solidFill>
              </a:rPr>
              <a:t> </a:t>
            </a:r>
            <a:r>
              <a:rPr lang="ru-RU" sz="1400" dirty="0">
                <a:solidFill>
                  <a:srgbClr val="002060"/>
                </a:solidFill>
              </a:rPr>
              <a:t>доминираат депозитите кои учествуваат со 73%  или </a:t>
            </a:r>
            <a:r>
              <a:rPr lang="en-GB" sz="1400" dirty="0">
                <a:solidFill>
                  <a:srgbClr val="002060"/>
                </a:solidFill>
              </a:rPr>
              <a:t>4</a:t>
            </a:r>
            <a:r>
              <a:rPr lang="mk-MK" sz="1400" dirty="0">
                <a:solidFill>
                  <a:srgbClr val="002060"/>
                </a:solidFill>
              </a:rPr>
              <a:t>90.137</a:t>
            </a:r>
            <a:r>
              <a:rPr lang="en-GB" sz="1400" dirty="0">
                <a:solidFill>
                  <a:srgbClr val="002060"/>
                </a:solidFill>
              </a:rPr>
              <a:t> </a:t>
            </a:r>
            <a:r>
              <a:rPr lang="ru-RU" sz="1400" dirty="0">
                <a:solidFill>
                  <a:srgbClr val="002060"/>
                </a:solidFill>
              </a:rPr>
              <a:t>милиони денари. Во однос на мината година бележат пораст од </a:t>
            </a:r>
            <a:r>
              <a:rPr lang="mk-MK" sz="1400" dirty="0">
                <a:solidFill>
                  <a:srgbClr val="002060"/>
                </a:solidFill>
              </a:rPr>
              <a:t>7.8</a:t>
            </a:r>
            <a:r>
              <a:rPr lang="ru-RU" sz="1400" dirty="0">
                <a:solidFill>
                  <a:srgbClr val="002060"/>
                </a:solidFill>
              </a:rPr>
              <a:t>% и пад од (-0.8%) на квартална основа</a:t>
            </a:r>
          </a:p>
          <a:p>
            <a:pPr marL="0" indent="0" algn="just" fontAlgn="t">
              <a:lnSpc>
                <a:spcPct val="100000"/>
              </a:lnSpc>
              <a:spcBef>
                <a:spcPts val="0"/>
              </a:spcBef>
              <a:buNone/>
            </a:pPr>
            <a:endParaRPr lang="ru-RU" sz="1400" dirty="0">
              <a:solidFill>
                <a:srgbClr val="002060"/>
              </a:solidFill>
            </a:endParaRPr>
          </a:p>
          <a:p>
            <a:pPr algn="just" fontAlgn="t">
              <a:lnSpc>
                <a:spcPct val="100000"/>
              </a:lnSpc>
              <a:spcBef>
                <a:spcPts val="0"/>
              </a:spcBef>
            </a:pPr>
            <a:r>
              <a:rPr lang="ru-RU" sz="1400" dirty="0">
                <a:solidFill>
                  <a:srgbClr val="002060"/>
                </a:solidFill>
              </a:rPr>
              <a:t>Капиталот и резервите учествуваат со 13% или </a:t>
            </a:r>
            <a:r>
              <a:rPr lang="en-GB" sz="1400" dirty="0">
                <a:solidFill>
                  <a:srgbClr val="002060"/>
                </a:solidFill>
              </a:rPr>
              <a:t>8</a:t>
            </a:r>
            <a:r>
              <a:rPr lang="mk-MK" sz="1400" dirty="0">
                <a:solidFill>
                  <a:srgbClr val="002060"/>
                </a:solidFill>
              </a:rPr>
              <a:t>7</a:t>
            </a:r>
            <a:r>
              <a:rPr lang="en-GB" sz="1400" dirty="0">
                <a:solidFill>
                  <a:srgbClr val="002060"/>
                </a:solidFill>
              </a:rPr>
              <a:t>.</a:t>
            </a:r>
            <a:r>
              <a:rPr lang="mk-MK" sz="1400" dirty="0">
                <a:solidFill>
                  <a:srgbClr val="002060"/>
                </a:solidFill>
              </a:rPr>
              <a:t>996</a:t>
            </a:r>
            <a:r>
              <a:rPr lang="ru-RU" sz="1400" dirty="0">
                <a:solidFill>
                  <a:srgbClr val="002060"/>
                </a:solidFill>
              </a:rPr>
              <a:t> мил.денари, бележат годишен пораст од </a:t>
            </a:r>
            <a:r>
              <a:rPr lang="mk-MK" sz="1400" dirty="0">
                <a:solidFill>
                  <a:srgbClr val="002060"/>
                </a:solidFill>
              </a:rPr>
              <a:t>14,8</a:t>
            </a:r>
            <a:r>
              <a:rPr lang="ru-RU" sz="1400" dirty="0">
                <a:solidFill>
                  <a:srgbClr val="002060"/>
                </a:solidFill>
              </a:rPr>
              <a:t>% или 4,3% на          квартална основа</a:t>
            </a:r>
          </a:p>
          <a:p>
            <a:pPr marL="0" indent="0" algn="just" fontAlgn="t">
              <a:lnSpc>
                <a:spcPct val="100000"/>
              </a:lnSpc>
              <a:spcBef>
                <a:spcPts val="0"/>
              </a:spcBef>
              <a:buNone/>
            </a:pPr>
            <a:endParaRPr lang="ru-RU" sz="1400" dirty="0">
              <a:solidFill>
                <a:srgbClr val="002060"/>
              </a:solidFill>
            </a:endParaRPr>
          </a:p>
          <a:p>
            <a:pPr algn="just" fontAlgn="t">
              <a:lnSpc>
                <a:spcPct val="100000"/>
              </a:lnSpc>
              <a:spcBef>
                <a:spcPts val="0"/>
              </a:spcBef>
            </a:pPr>
            <a:r>
              <a:rPr lang="ru-RU" sz="1400" dirty="0">
                <a:solidFill>
                  <a:srgbClr val="002060"/>
                </a:solidFill>
              </a:rPr>
              <a:t>Адекватноста на капиталот изнесува 18,04% </a:t>
            </a:r>
            <a:r>
              <a:rPr lang="mk-MK" sz="1400" dirty="0">
                <a:solidFill>
                  <a:srgbClr val="002060"/>
                </a:solidFill>
              </a:rPr>
              <a:t>бележи пораст од </a:t>
            </a:r>
            <a:r>
              <a:rPr lang="en-GB" sz="1400" dirty="0">
                <a:solidFill>
                  <a:srgbClr val="002060"/>
                </a:solidFill>
              </a:rPr>
              <a:t>0</a:t>
            </a:r>
            <a:r>
              <a:rPr lang="mk-MK" sz="1400" dirty="0">
                <a:solidFill>
                  <a:srgbClr val="002060"/>
                </a:solidFill>
              </a:rPr>
              <a:t>,04 пп во однос на </a:t>
            </a:r>
            <a:r>
              <a:rPr lang="ru-RU" sz="1400" dirty="0">
                <a:solidFill>
                  <a:srgbClr val="002060"/>
                </a:solidFill>
              </a:rPr>
              <a:t>минатата година односно 0.32 пп на квартална основа</a:t>
            </a:r>
            <a:r>
              <a:rPr lang="en-GB" sz="1400" dirty="0">
                <a:solidFill>
                  <a:srgbClr val="002060"/>
                </a:solidFill>
              </a:rPr>
              <a:t>,</a:t>
            </a:r>
            <a:r>
              <a:rPr lang="ru-RU" sz="1400" dirty="0">
                <a:solidFill>
                  <a:srgbClr val="002060"/>
                </a:solidFill>
              </a:rPr>
              <a:t> истото укажува на</a:t>
            </a:r>
            <a:r>
              <a:rPr lang="en-GB" sz="1400" dirty="0">
                <a:solidFill>
                  <a:srgbClr val="002060"/>
                </a:solidFill>
              </a:rPr>
              <a:t> </a:t>
            </a:r>
            <a:r>
              <a:rPr lang="mk-MK" sz="1400" dirty="0">
                <a:solidFill>
                  <a:srgbClr val="002060"/>
                </a:solidFill>
              </a:rPr>
              <a:t>к</a:t>
            </a:r>
            <a:r>
              <a:rPr lang="ru-RU" sz="1400" dirty="0">
                <a:solidFill>
                  <a:srgbClr val="002060"/>
                </a:solidFill>
              </a:rPr>
              <a:t>апацитет за покривање на ризиците од работењето од страна на банките како и на</a:t>
            </a:r>
            <a:r>
              <a:rPr lang="en-GB" sz="1400" dirty="0">
                <a:solidFill>
                  <a:srgbClr val="002060"/>
                </a:solidFill>
              </a:rPr>
              <a:t> </a:t>
            </a:r>
            <a:r>
              <a:rPr lang="ru-RU" sz="1400" dirty="0">
                <a:solidFill>
                  <a:srgbClr val="002060"/>
                </a:solidFill>
              </a:rPr>
              <a:t>стабилно ниво на солвентност на банкарскиот сектор</a:t>
            </a:r>
            <a:endParaRPr lang="en-GB" sz="1400" dirty="0">
              <a:solidFill>
                <a:srgbClr val="002060"/>
              </a:solidFill>
            </a:endParaRPr>
          </a:p>
          <a:p>
            <a:pPr marL="0" indent="0" algn="r" fontAlgn="t">
              <a:lnSpc>
                <a:spcPct val="100000"/>
              </a:lnSpc>
              <a:spcBef>
                <a:spcPts val="0"/>
              </a:spcBef>
              <a:buNone/>
            </a:pPr>
            <a:endParaRPr lang="mk-MK" sz="10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mk-MK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Извор</a:t>
            </a:r>
            <a:r>
              <a:rPr lang="en-GB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</a:t>
            </a:r>
            <a:r>
              <a:rPr lang="ru-RU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Податоци и показатели за 	банкарскиот систем на Република 	Северна Македонија, </a:t>
            </a: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ИЗВЕШТАЈ ЗА РИЗИЦИТЕ ВО  	БАНКАРСКИОТ СИСТЕМ НА РС 	МАКЕДОНИЈА</a:t>
            </a:r>
            <a:endParaRPr lang="en-GB" sz="10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2" name="Picture 2" descr="C:\Users\Olivera\Desktop\Logo MBA\logo MBA final-01.jpg">
            <a:extLst>
              <a:ext uri="{FF2B5EF4-FFF2-40B4-BE49-F238E27FC236}">
                <a16:creationId xmlns:a16="http://schemas.microsoft.com/office/drawing/2014/main" id="{6C9D34F9-F141-4915-B304-81A75A496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2506" y="0"/>
            <a:ext cx="1139494" cy="710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34EC46BD-C29B-DA76-7C6D-89BED187C0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5436410"/>
              </p:ext>
            </p:extLst>
          </p:nvPr>
        </p:nvGraphicFramePr>
        <p:xfrm>
          <a:off x="290352" y="900857"/>
          <a:ext cx="5435201" cy="2285476"/>
        </p:xfrm>
        <a:graphic>
          <a:graphicData uri="http://schemas.openxmlformats.org/drawingml/2006/table">
            <a:tbl>
              <a:tblPr/>
              <a:tblGrid>
                <a:gridCol w="1021620">
                  <a:extLst>
                    <a:ext uri="{9D8B030D-6E8A-4147-A177-3AD203B41FA5}">
                      <a16:colId xmlns:a16="http://schemas.microsoft.com/office/drawing/2014/main" val="2371310569"/>
                    </a:ext>
                  </a:extLst>
                </a:gridCol>
                <a:gridCol w="546657">
                  <a:extLst>
                    <a:ext uri="{9D8B030D-6E8A-4147-A177-3AD203B41FA5}">
                      <a16:colId xmlns:a16="http://schemas.microsoft.com/office/drawing/2014/main" val="1970483407"/>
                    </a:ext>
                  </a:extLst>
                </a:gridCol>
                <a:gridCol w="546657">
                  <a:extLst>
                    <a:ext uri="{9D8B030D-6E8A-4147-A177-3AD203B41FA5}">
                      <a16:colId xmlns:a16="http://schemas.microsoft.com/office/drawing/2014/main" val="1551145318"/>
                    </a:ext>
                  </a:extLst>
                </a:gridCol>
                <a:gridCol w="546657">
                  <a:extLst>
                    <a:ext uri="{9D8B030D-6E8A-4147-A177-3AD203B41FA5}">
                      <a16:colId xmlns:a16="http://schemas.microsoft.com/office/drawing/2014/main" val="1757271263"/>
                    </a:ext>
                  </a:extLst>
                </a:gridCol>
                <a:gridCol w="546657">
                  <a:extLst>
                    <a:ext uri="{9D8B030D-6E8A-4147-A177-3AD203B41FA5}">
                      <a16:colId xmlns:a16="http://schemas.microsoft.com/office/drawing/2014/main" val="3876938482"/>
                    </a:ext>
                  </a:extLst>
                </a:gridCol>
                <a:gridCol w="546657">
                  <a:extLst>
                    <a:ext uri="{9D8B030D-6E8A-4147-A177-3AD203B41FA5}">
                      <a16:colId xmlns:a16="http://schemas.microsoft.com/office/drawing/2014/main" val="1313843904"/>
                    </a:ext>
                  </a:extLst>
                </a:gridCol>
                <a:gridCol w="241962">
                  <a:extLst>
                    <a:ext uri="{9D8B030D-6E8A-4147-A177-3AD203B41FA5}">
                      <a16:colId xmlns:a16="http://schemas.microsoft.com/office/drawing/2014/main" val="3207654719"/>
                    </a:ext>
                  </a:extLst>
                </a:gridCol>
                <a:gridCol w="719167">
                  <a:extLst>
                    <a:ext uri="{9D8B030D-6E8A-4147-A177-3AD203B41FA5}">
                      <a16:colId xmlns:a16="http://schemas.microsoft.com/office/drawing/2014/main" val="1288476619"/>
                    </a:ext>
                  </a:extLst>
                </a:gridCol>
                <a:gridCol w="719167">
                  <a:extLst>
                    <a:ext uri="{9D8B030D-6E8A-4147-A177-3AD203B41FA5}">
                      <a16:colId xmlns:a16="http://schemas.microsoft.com/office/drawing/2014/main" val="2443439902"/>
                    </a:ext>
                  </a:extLst>
                </a:gridCol>
              </a:tblGrid>
              <a:tr h="629290">
                <a:tc>
                  <a:txBody>
                    <a:bodyPr/>
                    <a:lstStyle/>
                    <a:p>
                      <a:pPr algn="ctr" fontAlgn="ctr"/>
                      <a:r>
                        <a:rPr lang="mk-MK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Структура на изворите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3/2022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k-MK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</a:t>
                      </a:r>
                      <a:r>
                        <a:rPr lang="en-US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/2022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9</a:t>
                      </a:r>
                      <a:r>
                        <a:rPr lang="en-US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/2022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12/2022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k-MK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</a:t>
                      </a:r>
                      <a:r>
                        <a:rPr lang="en-US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/202</a:t>
                      </a:r>
                      <a:r>
                        <a:rPr lang="mk-MK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en-US" sz="10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годишна промена 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квартална промена 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1681012"/>
                  </a:ext>
                </a:extLst>
              </a:tr>
              <a:tr h="488166">
                <a:tc>
                  <a:txBody>
                    <a:bodyPr/>
                    <a:lstStyle/>
                    <a:p>
                      <a:pPr algn="l" fontAlgn="ctr"/>
                      <a:r>
                        <a:rPr lang="mk-MK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Депозити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     454,700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455,635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469,603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493,955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490.137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k-MK" sz="1100" b="1" dirty="0">
                          <a:solidFill>
                            <a:srgbClr val="00FF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↑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7.8%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-0.8%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5252192"/>
                  </a:ext>
                </a:extLst>
              </a:tr>
              <a:tr h="398925">
                <a:tc>
                  <a:txBody>
                    <a:bodyPr/>
                    <a:lstStyle/>
                    <a:p>
                      <a:pPr algn="l" fontAlgn="ctr"/>
                      <a:r>
                        <a:rPr lang="mk-MK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Капитал и резерви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       76,626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79,655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82</a:t>
                      </a:r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.</a:t>
                      </a: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730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84</a:t>
                      </a:r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.</a:t>
                      </a: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36</a:t>
                      </a:r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87.996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k-MK" sz="1100" b="1" dirty="0">
                          <a:solidFill>
                            <a:srgbClr val="00FF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↑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14.8%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4.3%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1224086"/>
                  </a:ext>
                </a:extLst>
              </a:tr>
              <a:tr h="398925">
                <a:tc>
                  <a:txBody>
                    <a:bodyPr/>
                    <a:lstStyle/>
                    <a:p>
                      <a:pPr algn="l" fontAlgn="ctr"/>
                      <a:r>
                        <a:rPr lang="mk-MK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Останата пасива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     104,642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108,616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104,923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105,939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            97,758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↓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-6.6%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-7.7%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4667135"/>
                  </a:ext>
                </a:extLst>
              </a:tr>
              <a:tr h="370170">
                <a:tc>
                  <a:txBody>
                    <a:bodyPr/>
                    <a:lstStyle/>
                    <a:p>
                      <a:pPr algn="l" fontAlgn="ctr"/>
                      <a:r>
                        <a:rPr lang="mk-MK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Пасива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635,968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643,906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657,256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684,255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          675,891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k-MK" sz="1100" b="1" dirty="0">
                          <a:solidFill>
                            <a:srgbClr val="00FF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↑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6.3%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-1.2%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2158813"/>
                  </a:ext>
                </a:extLst>
              </a:tr>
            </a:tbl>
          </a:graphicData>
        </a:graphic>
      </p:graphicFrame>
      <p:sp>
        <p:nvSpPr>
          <p:cNvPr id="3" name="object 3">
            <a:extLst>
              <a:ext uri="{FF2B5EF4-FFF2-40B4-BE49-F238E27FC236}">
                <a16:creationId xmlns:a16="http://schemas.microsoft.com/office/drawing/2014/main" id="{AA4084D5-F763-D17E-CECC-CD90F667314D}"/>
              </a:ext>
            </a:extLst>
          </p:cNvPr>
          <p:cNvSpPr/>
          <p:nvPr/>
        </p:nvSpPr>
        <p:spPr>
          <a:xfrm>
            <a:off x="0" y="1"/>
            <a:ext cx="4427984" cy="323172"/>
          </a:xfrm>
          <a:custGeom>
            <a:avLst/>
            <a:gdLst/>
            <a:ahLst/>
            <a:cxnLst/>
            <a:rect l="l" t="t" r="r" b="b"/>
            <a:pathLst>
              <a:path w="10439400" h="719455">
                <a:moveTo>
                  <a:pt x="10439400" y="0"/>
                </a:moveTo>
                <a:lnTo>
                  <a:pt x="0" y="0"/>
                </a:lnTo>
                <a:lnTo>
                  <a:pt x="0" y="719327"/>
                </a:lnTo>
                <a:lnTo>
                  <a:pt x="239776" y="702817"/>
                </a:lnTo>
                <a:lnTo>
                  <a:pt x="239776" y="239775"/>
                </a:lnTo>
                <a:lnTo>
                  <a:pt x="6959600" y="239775"/>
                </a:lnTo>
                <a:lnTo>
                  <a:pt x="10439400" y="0"/>
                </a:lnTo>
                <a:close/>
              </a:path>
            </a:pathLst>
          </a:cu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 wrap="square" lIns="0" tIns="0" rIns="0" bIns="0" rtlCol="0"/>
          <a:lstStyle/>
          <a:p>
            <a:endParaRPr dirty="0">
              <a:solidFill>
                <a:srgbClr val="FF99CC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281B60A-D1BB-6947-1302-0787AD1E9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260" y="121369"/>
            <a:ext cx="11999742" cy="678320"/>
          </a:xfrm>
        </p:spPr>
        <p:txBody>
          <a:bodyPr>
            <a:noAutofit/>
          </a:bodyPr>
          <a:lstStyle/>
          <a:p>
            <a:r>
              <a:rPr lang="mk-MK" sz="1400" b="1" dirty="0">
                <a:solidFill>
                  <a:srgbClr val="002060"/>
                </a:solidFill>
                <a:latin typeface="+mn-lt"/>
                <a:cs typeface="Aldhabi" panose="020B0604020202020204" pitchFamily="2" charset="-78"/>
              </a:rPr>
              <a:t>Македонски банкарски сектор</a:t>
            </a:r>
            <a:r>
              <a:rPr lang="en-GB" sz="1400" b="1" dirty="0">
                <a:solidFill>
                  <a:srgbClr val="002060"/>
                </a:solidFill>
                <a:latin typeface="+mn-lt"/>
                <a:cs typeface="Aldhabi" panose="020B0604020202020204" pitchFamily="2" charset="-78"/>
              </a:rPr>
              <a:t>: </a:t>
            </a:r>
            <a:br>
              <a:rPr lang="mk-MK" sz="1400" b="1" dirty="0">
                <a:solidFill>
                  <a:srgbClr val="002060"/>
                </a:solidFill>
                <a:latin typeface="+mn-lt"/>
                <a:cs typeface="Aldhabi" panose="020B0604020202020204" pitchFamily="2" charset="-78"/>
              </a:rPr>
            </a:br>
            <a:r>
              <a:rPr lang="mk-MK" sz="1400" b="1" dirty="0">
                <a:solidFill>
                  <a:srgbClr val="002060"/>
                </a:solidFill>
                <a:latin typeface="+mn-lt"/>
                <a:cs typeface="Aldhabi" panose="020B0604020202020204" pitchFamily="2" charset="-78"/>
              </a:rPr>
              <a:t>Извори</a:t>
            </a:r>
            <a:endParaRPr lang="en-US" sz="1400" b="1" dirty="0">
              <a:solidFill>
                <a:srgbClr val="002060"/>
              </a:solidFill>
              <a:latin typeface="+mn-lt"/>
              <a:cs typeface="Aldhabi" panose="020B0604020202020204" pitchFamily="2" charset="-78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BD861750-E2EE-BDF6-4178-D1FE1FEBF27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5210190"/>
              </p:ext>
            </p:extLst>
          </p:nvPr>
        </p:nvGraphicFramePr>
        <p:xfrm>
          <a:off x="290352" y="3823051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14544000-0075-0B40-978A-F990BA59C39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0254386"/>
              </p:ext>
            </p:extLst>
          </p:nvPr>
        </p:nvGraphicFramePr>
        <p:xfrm>
          <a:off x="6466449" y="831659"/>
          <a:ext cx="5435198" cy="28086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64E1985C-4DD3-8AA1-97BF-15FFD61DDB57}"/>
              </a:ext>
            </a:extLst>
          </p:cNvPr>
          <p:cNvSpPr txBox="1"/>
          <p:nvPr/>
        </p:nvSpPr>
        <p:spPr>
          <a:xfrm>
            <a:off x="11175592" y="554843"/>
            <a:ext cx="70476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000" b="1" dirty="0">
                <a:solidFill>
                  <a:srgbClr val="002060"/>
                </a:solidFill>
              </a:rPr>
              <a:t>1Q 2023</a:t>
            </a:r>
            <a:endParaRPr lang="en-US" sz="1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3041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6">
            <a:extLst>
              <a:ext uri="{FF2B5EF4-FFF2-40B4-BE49-F238E27FC236}">
                <a16:creationId xmlns:a16="http://schemas.microsoft.com/office/drawing/2014/main" id="{18DACE59-E83F-4419-BDA8-06A4FBE59298}"/>
              </a:ext>
            </a:extLst>
          </p:cNvPr>
          <p:cNvSpPr>
            <a:spLocks noGrp="1" noChangeArrowheads="1"/>
          </p:cNvSpPr>
          <p:nvPr>
            <p:ph sz="quarter" idx="4"/>
          </p:nvPr>
        </p:nvSpPr>
        <p:spPr bwMode="gray">
          <a:xfrm>
            <a:off x="7918214" y="972042"/>
            <a:ext cx="4143048" cy="1278100"/>
          </a:xfrm>
          <a:prstGeom prst="roundRect">
            <a:avLst>
              <a:gd name="adj" fmla="val 20745"/>
            </a:avLst>
          </a:prstGeom>
          <a:solidFill>
            <a:schemeClr val="accent1"/>
          </a:solidFill>
          <a:ln w="9525" algn="ctr">
            <a:solidFill>
              <a:srgbClr val="FF99CC"/>
            </a:solidFill>
            <a:round/>
            <a:headEnd/>
            <a:tailEnd/>
          </a:ln>
        </p:spPr>
        <p:txBody>
          <a:bodyPr wrap="none" numCol="2" anchor="ctr">
            <a:normAutofit fontScale="92500"/>
          </a:bodyPr>
          <a:lstStyle/>
          <a:p>
            <a:pPr fontAlgn="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100" dirty="0">
                <a:solidFill>
                  <a:schemeClr val="bg1"/>
                </a:solidFill>
              </a:rPr>
              <a:t>Депозити од домаќинствата со учество од 68% во вкупните депозити, бележат</a:t>
            </a:r>
            <a:r>
              <a:rPr lang="mk-MK" sz="1100" dirty="0">
                <a:solidFill>
                  <a:schemeClr val="bg1"/>
                </a:solidFill>
              </a:rPr>
              <a:t> годишен пораст од 8,79 %</a:t>
            </a:r>
            <a:r>
              <a:rPr lang="en-GB" sz="1100" dirty="0">
                <a:solidFill>
                  <a:schemeClr val="bg1"/>
                </a:solidFill>
              </a:rPr>
              <a:t> </a:t>
            </a:r>
            <a:r>
              <a:rPr lang="mk-MK" sz="1100" dirty="0">
                <a:solidFill>
                  <a:schemeClr val="bg1"/>
                </a:solidFill>
              </a:rPr>
              <a:t>или 1,08% на квартална основа</a:t>
            </a:r>
          </a:p>
          <a:p>
            <a:pPr marL="0" indent="0" algn="just" fontAlgn="t">
              <a:lnSpc>
                <a:spcPct val="100000"/>
              </a:lnSpc>
              <a:spcBef>
                <a:spcPts val="0"/>
              </a:spcBef>
              <a:buNone/>
            </a:pPr>
            <a:endParaRPr lang="mk-MK" sz="1100" dirty="0">
              <a:solidFill>
                <a:schemeClr val="bg1"/>
              </a:solidFill>
            </a:endParaRPr>
          </a:p>
          <a:p>
            <a:pPr algn="just" fontAlgn="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100" dirty="0">
                <a:solidFill>
                  <a:schemeClr val="bg1"/>
                </a:solidFill>
              </a:rPr>
              <a:t>Нефинансиските друштва  учествуваат со </a:t>
            </a:r>
            <a:r>
              <a:rPr lang="mk-MK" sz="1100" dirty="0">
                <a:solidFill>
                  <a:schemeClr val="bg1"/>
                </a:solidFill>
              </a:rPr>
              <a:t>28% со годишен пораст од 5,39% или пад од (-6,02%) </a:t>
            </a:r>
            <a:r>
              <a:rPr lang="ru-RU" sz="1100" dirty="0">
                <a:solidFill>
                  <a:schemeClr val="bg1"/>
                </a:solidFill>
              </a:rPr>
              <a:t>на квартална основа</a:t>
            </a:r>
            <a:endParaRPr lang="en-GB" sz="1100" dirty="0">
              <a:solidFill>
                <a:schemeClr val="bg1"/>
              </a:solidFill>
            </a:endParaRP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endParaRPr lang="en-GB" sz="1100" dirty="0">
              <a:solidFill>
                <a:schemeClr val="bg1"/>
              </a:solidFill>
            </a:endParaRPr>
          </a:p>
        </p:txBody>
      </p:sp>
      <p:pic>
        <p:nvPicPr>
          <p:cNvPr id="12" name="Picture 2" descr="C:\Users\Olivera\Desktop\Logo MBA\logo MBA final-01.jpg">
            <a:extLst>
              <a:ext uri="{FF2B5EF4-FFF2-40B4-BE49-F238E27FC236}">
                <a16:creationId xmlns:a16="http://schemas.microsoft.com/office/drawing/2014/main" id="{6C9D34F9-F141-4915-B304-81A75A496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4768" y="74947"/>
            <a:ext cx="1139494" cy="710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D58BE0B-6873-D328-38B1-AB236E1CFF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4245385"/>
              </p:ext>
            </p:extLst>
          </p:nvPr>
        </p:nvGraphicFramePr>
        <p:xfrm>
          <a:off x="7978207" y="3678786"/>
          <a:ext cx="3106160" cy="1121030"/>
        </p:xfrm>
        <a:graphic>
          <a:graphicData uri="http://schemas.openxmlformats.org/drawingml/2006/table">
            <a:tbl>
              <a:tblPr/>
              <a:tblGrid>
                <a:gridCol w="1331812">
                  <a:extLst>
                    <a:ext uri="{9D8B030D-6E8A-4147-A177-3AD203B41FA5}">
                      <a16:colId xmlns:a16="http://schemas.microsoft.com/office/drawing/2014/main" val="1167920208"/>
                    </a:ext>
                  </a:extLst>
                </a:gridCol>
                <a:gridCol w="1774348">
                  <a:extLst>
                    <a:ext uri="{9D8B030D-6E8A-4147-A177-3AD203B41FA5}">
                      <a16:colId xmlns:a16="http://schemas.microsoft.com/office/drawing/2014/main" val="3344929154"/>
                    </a:ext>
                  </a:extLst>
                </a:gridCol>
              </a:tblGrid>
              <a:tr h="385855">
                <a:tc>
                  <a:txBody>
                    <a:bodyPr/>
                    <a:lstStyle/>
                    <a:p>
                      <a:pPr algn="ctr" fontAlgn="ctr"/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годишна </a:t>
                      </a:r>
                    </a:p>
                    <a:p>
                      <a:pPr algn="ctr" fontAlgn="ctr"/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промена 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квартална </a:t>
                      </a:r>
                    </a:p>
                    <a:p>
                      <a:pPr algn="ctr" fontAlgn="ctr"/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промена 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3093723"/>
                  </a:ext>
                </a:extLst>
              </a:tr>
              <a:tr h="223829">
                <a:tc>
                  <a:txBody>
                    <a:bodyPr/>
                    <a:lstStyle/>
                    <a:p>
                      <a:pPr algn="ctr" fontAlgn="ctr"/>
                      <a:r>
                        <a:rPr lang="mk-MK" sz="1100" b="1" dirty="0">
                          <a:solidFill>
                            <a:srgbClr val="00FF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↑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5.39%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-6.02%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138596"/>
                  </a:ext>
                </a:extLst>
              </a:tr>
              <a:tr h="287517">
                <a:tc>
                  <a:txBody>
                    <a:bodyPr/>
                    <a:lstStyle/>
                    <a:p>
                      <a:pPr algn="ctr" fontAlgn="ctr"/>
                      <a:r>
                        <a:rPr lang="mk-MK" sz="1100" b="1" dirty="0">
                          <a:solidFill>
                            <a:srgbClr val="00FF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↑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8.79%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1.08%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0094125"/>
                  </a:ext>
                </a:extLst>
              </a:tr>
              <a:tr h="223829">
                <a:tc>
                  <a:txBody>
                    <a:bodyPr/>
                    <a:lstStyle/>
                    <a:p>
                      <a:pPr algn="ctr" fontAlgn="ctr"/>
                      <a:r>
                        <a:rPr lang="mk-MK" sz="1100" b="1" dirty="0">
                          <a:solidFill>
                            <a:srgbClr val="00FF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↑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7.79%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-0.77%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917135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B227F18D-4FE2-14FB-D212-753985E8B4BC}"/>
              </a:ext>
            </a:extLst>
          </p:cNvPr>
          <p:cNvSpPr txBox="1"/>
          <p:nvPr/>
        </p:nvSpPr>
        <p:spPr>
          <a:xfrm>
            <a:off x="7021766" y="6123222"/>
            <a:ext cx="17795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ctr"/>
            <a:r>
              <a:rPr lang="mk-MK" sz="1400" i="0" u="none" strike="noStrike" dirty="0">
                <a:solidFill>
                  <a:srgbClr val="002060"/>
                </a:solidFill>
                <a:effectLst/>
                <a:latin typeface="+mn-lt"/>
              </a:rPr>
              <a:t>Вкупни депозити </a:t>
            </a:r>
            <a:endParaRPr lang="en-GB" sz="1400" i="0" u="none" strike="noStrike" dirty="0">
              <a:solidFill>
                <a:srgbClr val="002060"/>
              </a:solidFill>
              <a:effectLst/>
              <a:latin typeface="+mn-lt"/>
            </a:endParaRPr>
          </a:p>
          <a:p>
            <a:pPr fontAlgn="ctr"/>
            <a:r>
              <a:rPr lang="mk-MK" sz="1400" b="1" dirty="0">
                <a:solidFill>
                  <a:srgbClr val="002060"/>
                </a:solidFill>
              </a:rPr>
              <a:t>годишно </a:t>
            </a:r>
            <a:r>
              <a:rPr lang="en-US" sz="1400" b="1" dirty="0">
                <a:solidFill>
                  <a:srgbClr val="002060"/>
                </a:solidFill>
              </a:rPr>
              <a:t>7.79</a:t>
            </a:r>
            <a:r>
              <a:rPr lang="en-US" sz="1400" b="1" i="0" u="none" strike="noStrike" dirty="0">
                <a:solidFill>
                  <a:srgbClr val="002060"/>
                </a:solidFill>
                <a:effectLst/>
                <a:latin typeface="+mn-lt"/>
              </a:rPr>
              <a:t>%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6B65D69-FA09-A227-E80B-ED931051908B}"/>
              </a:ext>
            </a:extLst>
          </p:cNvPr>
          <p:cNvSpPr txBox="1"/>
          <p:nvPr/>
        </p:nvSpPr>
        <p:spPr>
          <a:xfrm flipH="1">
            <a:off x="8520639" y="5272543"/>
            <a:ext cx="1542746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ctr"/>
            <a:r>
              <a:rPr lang="mk-MK" sz="1400" i="0" u="none" strike="noStrike" dirty="0">
                <a:solidFill>
                  <a:srgbClr val="002060"/>
                </a:solidFill>
                <a:effectLst/>
                <a:latin typeface="+mn-lt"/>
              </a:rPr>
              <a:t>Домаќинства </a:t>
            </a:r>
            <a:endParaRPr lang="en-GB" sz="1400" i="0" u="none" strike="noStrike" dirty="0">
              <a:solidFill>
                <a:srgbClr val="002060"/>
              </a:solidFill>
              <a:effectLst/>
              <a:latin typeface="+mn-lt"/>
            </a:endParaRPr>
          </a:p>
          <a:p>
            <a:pPr fontAlgn="ctr"/>
            <a:r>
              <a:rPr lang="mk-MK" sz="1400" b="1" dirty="0">
                <a:solidFill>
                  <a:srgbClr val="002060"/>
                </a:solidFill>
              </a:rPr>
              <a:t>годишно 8,79</a:t>
            </a:r>
            <a:r>
              <a:rPr lang="en-US" sz="1400" b="1" i="0" u="none" strike="noStrike" dirty="0">
                <a:solidFill>
                  <a:srgbClr val="002060"/>
                </a:solidFill>
                <a:effectLst/>
                <a:latin typeface="+mn-lt"/>
              </a:rPr>
              <a:t>%</a:t>
            </a:r>
            <a:endParaRPr lang="mk-MK" sz="1400" b="1" i="0" u="none" strike="noStrike" dirty="0">
              <a:solidFill>
                <a:srgbClr val="002060"/>
              </a:solidFill>
              <a:effectLst/>
              <a:latin typeface="+mn-lt"/>
            </a:endParaRPr>
          </a:p>
          <a:p>
            <a:pPr algn="ctr" fontAlgn="ctr"/>
            <a:endParaRPr lang="en-US" sz="1800" b="1" i="0" u="none" strike="noStrike" dirty="0">
              <a:solidFill>
                <a:srgbClr val="002060"/>
              </a:solidFill>
              <a:effectLst/>
              <a:latin typeface="+mn-lt"/>
            </a:endParaRPr>
          </a:p>
        </p:txBody>
      </p:sp>
      <p:pic>
        <p:nvPicPr>
          <p:cNvPr id="11" name="Picture 10" descr="Shape, arrow&#10;&#10;Description automatically generated">
            <a:extLst>
              <a:ext uri="{FF2B5EF4-FFF2-40B4-BE49-F238E27FC236}">
                <a16:creationId xmlns:a16="http://schemas.microsoft.com/office/drawing/2014/main" id="{8E5DCA7E-5A37-F0EE-B54D-3EDB98036C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80357">
            <a:off x="10242498" y="4465826"/>
            <a:ext cx="1683738" cy="1613432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7F518E8-4BC9-4ABB-8FBA-C030A09113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2589891"/>
              </p:ext>
            </p:extLst>
          </p:nvPr>
        </p:nvGraphicFramePr>
        <p:xfrm>
          <a:off x="413994" y="5130059"/>
          <a:ext cx="6971026" cy="5232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45536">
                  <a:extLst>
                    <a:ext uri="{9D8B030D-6E8A-4147-A177-3AD203B41FA5}">
                      <a16:colId xmlns:a16="http://schemas.microsoft.com/office/drawing/2014/main" val="398880172"/>
                    </a:ext>
                  </a:extLst>
                </a:gridCol>
                <a:gridCol w="585098">
                  <a:extLst>
                    <a:ext uri="{9D8B030D-6E8A-4147-A177-3AD203B41FA5}">
                      <a16:colId xmlns:a16="http://schemas.microsoft.com/office/drawing/2014/main" val="1968729584"/>
                    </a:ext>
                  </a:extLst>
                </a:gridCol>
                <a:gridCol w="585098">
                  <a:extLst>
                    <a:ext uri="{9D8B030D-6E8A-4147-A177-3AD203B41FA5}">
                      <a16:colId xmlns:a16="http://schemas.microsoft.com/office/drawing/2014/main" val="2477614370"/>
                    </a:ext>
                  </a:extLst>
                </a:gridCol>
                <a:gridCol w="585098">
                  <a:extLst>
                    <a:ext uri="{9D8B030D-6E8A-4147-A177-3AD203B41FA5}">
                      <a16:colId xmlns:a16="http://schemas.microsoft.com/office/drawing/2014/main" val="1678299941"/>
                    </a:ext>
                  </a:extLst>
                </a:gridCol>
                <a:gridCol w="585098">
                  <a:extLst>
                    <a:ext uri="{9D8B030D-6E8A-4147-A177-3AD203B41FA5}">
                      <a16:colId xmlns:a16="http://schemas.microsoft.com/office/drawing/2014/main" val="2367147927"/>
                    </a:ext>
                  </a:extLst>
                </a:gridCol>
                <a:gridCol w="585098">
                  <a:extLst>
                    <a:ext uri="{9D8B030D-6E8A-4147-A177-3AD203B41FA5}">
                      <a16:colId xmlns:a16="http://schemas.microsoft.com/office/drawing/2014/main" val="2409720835"/>
                    </a:ext>
                  </a:extLst>
                </a:gridCol>
              </a:tblGrid>
              <a:tr h="523220">
                <a:tc>
                  <a:txBody>
                    <a:bodyPr/>
                    <a:lstStyle/>
                    <a:p>
                      <a:pPr algn="l" fontAlgn="b"/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КАМАТНИ СТАПКИ НА ВКУПНО ПРИМЕНИ ДЕПОЗИТИ</a:t>
                      </a:r>
                      <a:r>
                        <a:rPr lang="en-GB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  <a:p>
                      <a:pPr algn="l" fontAlgn="b"/>
                      <a:r>
                        <a:rPr lang="en-GB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Денари и девизи</a:t>
                      </a:r>
                      <a:r>
                        <a:rPr lang="en-GB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0.70</a:t>
                      </a:r>
                      <a:endParaRPr lang="en-US" sz="10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8" marR="4638" marT="463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0.67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k-MK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0,70</a:t>
                      </a:r>
                      <a:endParaRPr lang="en-US" sz="10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k-MK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0,86</a:t>
                      </a:r>
                      <a:endParaRPr lang="en-US" sz="10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k-MK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1,11</a:t>
                      </a:r>
                      <a:endParaRPr lang="en-US" sz="10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5574372"/>
                  </a:ext>
                </a:extLst>
              </a:tr>
            </a:tbl>
          </a:graphicData>
        </a:graphic>
      </p:graphicFrame>
      <p:graphicFrame>
        <p:nvGraphicFramePr>
          <p:cNvPr id="4" name="Content Placeholder 6">
            <a:extLst>
              <a:ext uri="{FF2B5EF4-FFF2-40B4-BE49-F238E27FC236}">
                <a16:creationId xmlns:a16="http://schemas.microsoft.com/office/drawing/2014/main" id="{F95913A5-1DA8-98CA-1745-CF9B8075C8C3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862971064"/>
              </p:ext>
            </p:extLst>
          </p:nvPr>
        </p:nvGraphicFramePr>
        <p:xfrm>
          <a:off x="413994" y="4795452"/>
          <a:ext cx="6921441" cy="29154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36301">
                  <a:extLst>
                    <a:ext uri="{9D8B030D-6E8A-4147-A177-3AD203B41FA5}">
                      <a16:colId xmlns:a16="http://schemas.microsoft.com/office/drawing/2014/main" val="3282298711"/>
                    </a:ext>
                  </a:extLst>
                </a:gridCol>
                <a:gridCol w="577028">
                  <a:extLst>
                    <a:ext uri="{9D8B030D-6E8A-4147-A177-3AD203B41FA5}">
                      <a16:colId xmlns:a16="http://schemas.microsoft.com/office/drawing/2014/main" val="2863347780"/>
                    </a:ext>
                  </a:extLst>
                </a:gridCol>
                <a:gridCol w="577028">
                  <a:extLst>
                    <a:ext uri="{9D8B030D-6E8A-4147-A177-3AD203B41FA5}">
                      <a16:colId xmlns:a16="http://schemas.microsoft.com/office/drawing/2014/main" val="1842125148"/>
                    </a:ext>
                  </a:extLst>
                </a:gridCol>
                <a:gridCol w="577028">
                  <a:extLst>
                    <a:ext uri="{9D8B030D-6E8A-4147-A177-3AD203B41FA5}">
                      <a16:colId xmlns:a16="http://schemas.microsoft.com/office/drawing/2014/main" val="2021094014"/>
                    </a:ext>
                  </a:extLst>
                </a:gridCol>
                <a:gridCol w="577028">
                  <a:extLst>
                    <a:ext uri="{9D8B030D-6E8A-4147-A177-3AD203B41FA5}">
                      <a16:colId xmlns:a16="http://schemas.microsoft.com/office/drawing/2014/main" val="2651195710"/>
                    </a:ext>
                  </a:extLst>
                </a:gridCol>
                <a:gridCol w="577028">
                  <a:extLst>
                    <a:ext uri="{9D8B030D-6E8A-4147-A177-3AD203B41FA5}">
                      <a16:colId xmlns:a16="http://schemas.microsoft.com/office/drawing/2014/main" val="3881659768"/>
                    </a:ext>
                  </a:extLst>
                </a:gridCol>
              </a:tblGrid>
              <a:tr h="291547">
                <a:tc>
                  <a:txBody>
                    <a:bodyPr/>
                    <a:lstStyle/>
                    <a:p>
                      <a:pPr algn="l" fontAlgn="b"/>
                      <a:r>
                        <a:rPr lang="mk-MK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Пондерирани каматни стапки на примени депозити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03/2022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8" marR="4638" marT="463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0</a:t>
                      </a:r>
                      <a:r>
                        <a:rPr lang="mk-MK" sz="1000" u="none" strike="noStrike" dirty="0">
                          <a:effectLst/>
                        </a:rPr>
                        <a:t>6</a:t>
                      </a:r>
                      <a:r>
                        <a:rPr lang="en-US" sz="1000" u="none" strike="noStrike" dirty="0">
                          <a:effectLst/>
                        </a:rPr>
                        <a:t>/2022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8" marR="4638" marT="463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0</a:t>
                      </a:r>
                      <a:r>
                        <a:rPr lang="en-GB" sz="1000" u="none" strike="noStrike" dirty="0">
                          <a:effectLst/>
                        </a:rPr>
                        <a:t>9</a:t>
                      </a:r>
                      <a:r>
                        <a:rPr lang="en-US" sz="1000" u="none" strike="noStrike" dirty="0">
                          <a:effectLst/>
                        </a:rPr>
                        <a:t>/2022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8" marR="4638" marT="463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12/2022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8" marR="4638" marT="463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k-MK" sz="1000" u="none" strike="noStrike" dirty="0">
                          <a:effectLst/>
                        </a:rPr>
                        <a:t>03/</a:t>
                      </a:r>
                      <a:r>
                        <a:rPr lang="en-US" sz="1000" u="none" strike="noStrike" dirty="0">
                          <a:effectLst/>
                        </a:rPr>
                        <a:t>202</a:t>
                      </a:r>
                      <a:r>
                        <a:rPr lang="mk-MK" sz="1000" u="none" strike="noStrike" dirty="0">
                          <a:effectLst/>
                        </a:rPr>
                        <a:t>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8" marR="4638" marT="4638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4105176"/>
                  </a:ext>
                </a:extLst>
              </a:tr>
            </a:tbl>
          </a:graphicData>
        </a:graphic>
      </p:graphicFrame>
      <p:sp>
        <p:nvSpPr>
          <p:cNvPr id="7" name="object 3">
            <a:extLst>
              <a:ext uri="{FF2B5EF4-FFF2-40B4-BE49-F238E27FC236}">
                <a16:creationId xmlns:a16="http://schemas.microsoft.com/office/drawing/2014/main" id="{09F9662C-25B0-E518-4D9F-989ABD0A58EE}"/>
              </a:ext>
            </a:extLst>
          </p:cNvPr>
          <p:cNvSpPr/>
          <p:nvPr/>
        </p:nvSpPr>
        <p:spPr>
          <a:xfrm>
            <a:off x="0" y="1"/>
            <a:ext cx="4427984" cy="323172"/>
          </a:xfrm>
          <a:custGeom>
            <a:avLst/>
            <a:gdLst/>
            <a:ahLst/>
            <a:cxnLst/>
            <a:rect l="l" t="t" r="r" b="b"/>
            <a:pathLst>
              <a:path w="10439400" h="719455">
                <a:moveTo>
                  <a:pt x="10439400" y="0"/>
                </a:moveTo>
                <a:lnTo>
                  <a:pt x="0" y="0"/>
                </a:lnTo>
                <a:lnTo>
                  <a:pt x="0" y="719327"/>
                </a:lnTo>
                <a:lnTo>
                  <a:pt x="239776" y="702817"/>
                </a:lnTo>
                <a:lnTo>
                  <a:pt x="239776" y="239775"/>
                </a:lnTo>
                <a:lnTo>
                  <a:pt x="6959600" y="239775"/>
                </a:lnTo>
                <a:lnTo>
                  <a:pt x="10439400" y="0"/>
                </a:lnTo>
                <a:close/>
              </a:path>
            </a:pathLst>
          </a:cu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 wrap="square" lIns="0" tIns="0" rIns="0" bIns="0" rtlCol="0"/>
          <a:lstStyle/>
          <a:p>
            <a:endParaRPr dirty="0">
              <a:solidFill>
                <a:srgbClr val="FF99CC"/>
              </a:solidFill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0F1EDBA-9D8A-BD54-2F33-29B13F514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260" y="93234"/>
            <a:ext cx="11999742" cy="678320"/>
          </a:xfrm>
        </p:spPr>
        <p:txBody>
          <a:bodyPr>
            <a:noAutofit/>
          </a:bodyPr>
          <a:lstStyle/>
          <a:p>
            <a:r>
              <a:rPr lang="mk-MK" sz="1400" b="1" dirty="0">
                <a:solidFill>
                  <a:srgbClr val="002060"/>
                </a:solidFill>
                <a:latin typeface="+mn-lt"/>
                <a:cs typeface="Aldhabi" panose="020B0604020202020204" pitchFamily="2" charset="-78"/>
              </a:rPr>
              <a:t>Македонски банкарски сектор</a:t>
            </a:r>
            <a:r>
              <a:rPr lang="en-GB" sz="1400" b="1" dirty="0">
                <a:solidFill>
                  <a:srgbClr val="002060"/>
                </a:solidFill>
                <a:latin typeface="+mn-lt"/>
                <a:cs typeface="Aldhabi" panose="020B0604020202020204" pitchFamily="2" charset="-78"/>
              </a:rPr>
              <a:t>: </a:t>
            </a:r>
            <a:br>
              <a:rPr lang="mk-MK" sz="1400" b="1" dirty="0">
                <a:solidFill>
                  <a:srgbClr val="002060"/>
                </a:solidFill>
                <a:latin typeface="+mn-lt"/>
                <a:cs typeface="Aldhabi" panose="020B0604020202020204" pitchFamily="2" charset="-78"/>
              </a:rPr>
            </a:br>
            <a:r>
              <a:rPr lang="mk-MK" sz="1400" b="1" dirty="0">
                <a:solidFill>
                  <a:srgbClr val="002060"/>
                </a:solidFill>
                <a:latin typeface="+mn-lt"/>
                <a:cs typeface="Aldhabi" panose="020B0604020202020204" pitchFamily="2" charset="-78"/>
              </a:rPr>
              <a:t>Депозити</a:t>
            </a:r>
            <a:endParaRPr lang="en-US" sz="1400" b="1" dirty="0">
              <a:solidFill>
                <a:srgbClr val="002060"/>
              </a:solidFill>
              <a:latin typeface="+mn-lt"/>
              <a:cs typeface="Aldhabi" panose="020B0604020202020204" pitchFamily="2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968DD8-A3AF-6F1F-1746-329CE22820BA}"/>
              </a:ext>
            </a:extLst>
          </p:cNvPr>
          <p:cNvSpPr txBox="1"/>
          <p:nvPr/>
        </p:nvSpPr>
        <p:spPr>
          <a:xfrm>
            <a:off x="308400" y="6141717"/>
            <a:ext cx="272906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mk-MK" sz="800" dirty="0">
                <a:solidFill>
                  <a:srgbClr val="002060"/>
                </a:solidFill>
              </a:rPr>
              <a:t>Извор</a:t>
            </a:r>
            <a:r>
              <a:rPr lang="en-GB" sz="800" dirty="0">
                <a:solidFill>
                  <a:srgbClr val="002060"/>
                </a:solidFill>
              </a:rPr>
              <a:t>: </a:t>
            </a:r>
            <a:r>
              <a:rPr lang="ru-RU" sz="800" dirty="0">
                <a:solidFill>
                  <a:srgbClr val="002060"/>
                </a:solidFill>
              </a:rPr>
              <a:t>Податоци и показатели за банкарскиот систем на Република Северна Македонија, ИЗВЕШТАЈ ЗА РИЗИЦИТЕ ВО БАНКАРСКИОТ СИСТЕМ НА РС МАКЕДОНИЈА</a:t>
            </a:r>
            <a:endParaRPr lang="en-GB" sz="800" dirty="0">
              <a:solidFill>
                <a:schemeClr val="bg1"/>
              </a:solidFill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24A9EF5F-F4B6-1663-954B-13351B492C7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8976833"/>
              </p:ext>
            </p:extLst>
          </p:nvPr>
        </p:nvGraphicFramePr>
        <p:xfrm>
          <a:off x="274331" y="785238"/>
          <a:ext cx="7643883" cy="40794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0" name="chart">
            <a:extLst>
              <a:ext uri="{FF2B5EF4-FFF2-40B4-BE49-F238E27FC236}">
                <a16:creationId xmlns:a16="http://schemas.microsoft.com/office/drawing/2014/main" id="{579D0F9F-7801-1619-591D-C4BABAB385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56327" y="560200"/>
            <a:ext cx="6471370" cy="36016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06BB5D4-B8C1-C403-5565-E0552566F8CA}"/>
              </a:ext>
            </a:extLst>
          </p:cNvPr>
          <p:cNvSpPr txBox="1"/>
          <p:nvPr/>
        </p:nvSpPr>
        <p:spPr>
          <a:xfrm>
            <a:off x="11175592" y="554843"/>
            <a:ext cx="70476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000" b="1" dirty="0">
                <a:solidFill>
                  <a:srgbClr val="002060"/>
                </a:solidFill>
              </a:rPr>
              <a:t>1Q 2023</a:t>
            </a:r>
            <a:endParaRPr lang="en-US" sz="1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5442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23674</TotalTime>
  <Words>2498</Words>
  <Application>Microsoft Office PowerPoint</Application>
  <PresentationFormat>Widescreen</PresentationFormat>
  <Paragraphs>569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Segoe UI Historic</vt:lpstr>
      <vt:lpstr>Times New Roman</vt:lpstr>
      <vt:lpstr>Wingdings</vt:lpstr>
      <vt:lpstr>Office Theme</vt:lpstr>
      <vt:lpstr>Макроекономски показатели и  банкарски систем на Република Северна Македонија  со состојба на 31 март 2023 година </vt:lpstr>
      <vt:lpstr>PowerPoint Presentation</vt:lpstr>
      <vt:lpstr>Македонски банкарски сектор </vt:lpstr>
      <vt:lpstr>Македонски банкарски сектор:  Актива</vt:lpstr>
      <vt:lpstr>Македонски банкарски сектор:  Кредити</vt:lpstr>
      <vt:lpstr>Македонски банкарски сектор:  Кредити</vt:lpstr>
      <vt:lpstr> Македонски банкарски сектор:  Кредити</vt:lpstr>
      <vt:lpstr>Македонски банкарски сектор:  Извори</vt:lpstr>
      <vt:lpstr>Македонски банкарски сектор:  Депозити</vt:lpstr>
      <vt:lpstr>Македонски банкарски сектор:  Показатели за профитабилност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Daniela Bauloska</dc:creator>
  <cp:lastModifiedBy>Daniela Bauloska</cp:lastModifiedBy>
  <cp:revision>929</cp:revision>
  <cp:lastPrinted>2023-06-09T14:04:07Z</cp:lastPrinted>
  <dcterms:created xsi:type="dcterms:W3CDTF">2022-02-26T19:35:07Z</dcterms:created>
  <dcterms:modified xsi:type="dcterms:W3CDTF">2023-07-05T09:52:33Z</dcterms:modified>
</cp:coreProperties>
</file>