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74" r:id="rId4"/>
    <p:sldId id="275" r:id="rId5"/>
    <p:sldId id="277" r:id="rId6"/>
    <p:sldId id="298" r:id="rId7"/>
    <p:sldId id="304" r:id="rId8"/>
    <p:sldId id="294" r:id="rId9"/>
    <p:sldId id="292" r:id="rId10"/>
    <p:sldId id="286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FF00"/>
    <a:srgbClr val="FF0909"/>
    <a:srgbClr val="411B45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datoci_po_banki_2022_1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5.&#1087;&#1086;&#1076;&#1072;&#1090;&#1086;&#1094;&#1080;%2030%2009%202022\&#1085;&#1073;&#1088;&#1084;\Podatoci_po_banki_2022_9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stepen_na_rizicnost_krediten_rizik_2022_1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adekvatnost_na_kapitalot_2004_2022_1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adekvatnost_na_kapitalot_2004_2022_12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profitabilnost_2004_2022_1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profitabilnost_2004_2022_1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datoci_po_banki_2022_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profitabilnost_2004_2022_1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kazateli_profitabilnost_2004_2022_1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Osnovni_pokazateli_rabotenje_2004_2022_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FSI_30_9_2022_MK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FSI_30_9_2022_MK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30-4A6A-A124-B1420F536094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30-4A6A-A124-B1420F536094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30-4A6A-A124-B1420F536094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30-4A6A-A124-B1420F5360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30-4A6A-A124-B1420F536094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30-4A6A-A124-B1420F536094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30-4A6A-A124-B1420F536094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30-4A6A-A124-B1420F536094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30-4A6A-A124-B1420F53609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0-4A6A-A124-B1420F5360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830-4A6A-A124-B1420F53609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30-4A6A-A124-B1420F53609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0-4A6A-A124-B1420F53609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30-4A6A-A124-B1420F536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30-4A6A-A124-B1420F5360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830-4A6A-A124-B1420F53609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830-4A6A-A124-B1420F536094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30-4A6A-A124-B1420F536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830-4A6A-A124-B1420F53609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'31.12.2022'!$R$20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'31.12.2022'!$S$19:$W$19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'31.12.2022'!$S$20:$W$20</c:f>
              <c:numCache>
                <c:formatCode>#,##0</c:formatCode>
                <c:ptCount val="5"/>
                <c:pt idx="0">
                  <c:v>383627</c:v>
                </c:pt>
                <c:pt idx="1">
                  <c:v>393812</c:v>
                </c:pt>
                <c:pt idx="2">
                  <c:v>404440</c:v>
                </c:pt>
                <c:pt idx="3">
                  <c:v>411696</c:v>
                </c:pt>
                <c:pt idx="4">
                  <c:v>422522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9C-4F93-A77A-E0384031FF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9577872"/>
        <c:axId val="178138464"/>
      </c:lineChart>
      <c:catAx>
        <c:axId val="209957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38464"/>
        <c:crosses val="autoZero"/>
        <c:auto val="1"/>
        <c:lblAlgn val="ctr"/>
        <c:lblOffset val="100"/>
        <c:noMultiLvlLbl val="0"/>
      </c:catAx>
      <c:valAx>
        <c:axId val="178138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9957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Структура на</a:t>
            </a:r>
            <a:r>
              <a:rPr lang="mk-MK" sz="1100" baseline="0">
                <a:solidFill>
                  <a:srgbClr val="002060"/>
                </a:solidFill>
                <a:latin typeface="+mn-lt"/>
              </a:rPr>
              <a:t> кредити</a:t>
            </a:r>
            <a:endParaRPr lang="en-US" sz="110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'30.09.2022'!$U$8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'30.09.2022'!$V$7:$Z$7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'30.09.2022'!$V$8:$Z$8</c:f>
              <c:numCache>
                <c:formatCode>0.00%</c:formatCode>
                <c:ptCount val="5"/>
                <c:pt idx="0">
                  <c:v>0.47869158445500021</c:v>
                </c:pt>
                <c:pt idx="1">
                  <c:v>0.48377377474416516</c:v>
                </c:pt>
                <c:pt idx="2">
                  <c:v>0.48418692600230367</c:v>
                </c:pt>
                <c:pt idx="3">
                  <c:v>0.47956807964598896</c:v>
                </c:pt>
                <c:pt idx="4">
                  <c:v>0.48570000000000002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28-4449-9717-D05D74267954}"/>
            </c:ext>
          </c:extLst>
        </c:ser>
        <c:ser>
          <c:idx val="1"/>
          <c:order val="1"/>
          <c:tx>
            <c:strRef>
              <c:f>'30.09.2022'!$U$9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'30.09.2022'!$V$7:$Z$7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'30.09.2022'!$V$9:$Z$9</c:f>
              <c:numCache>
                <c:formatCode>0.00%</c:formatCode>
                <c:ptCount val="5"/>
                <c:pt idx="0">
                  <c:v>0.51134881984770619</c:v>
                </c:pt>
                <c:pt idx="1">
                  <c:v>0.50656833453032035</c:v>
                </c:pt>
                <c:pt idx="2">
                  <c:v>0.50662561219308233</c:v>
                </c:pt>
                <c:pt idx="3">
                  <c:v>0.50569422846445766</c:v>
                </c:pt>
                <c:pt idx="4">
                  <c:v>0.50019999999999998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28-4449-9717-D05D74267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86971312"/>
        <c:axId val="1786961328"/>
      </c:lineChart>
      <c:catAx>
        <c:axId val="178697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61328"/>
        <c:crosses val="autoZero"/>
        <c:auto val="1"/>
        <c:lblAlgn val="ctr"/>
        <c:lblOffset val="100"/>
        <c:noMultiLvlLbl val="0"/>
      </c:catAx>
      <c:valAx>
        <c:axId val="178696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713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/>
              <a:t>Кредити според активност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'12.2010-12.2022'!$GT$9</c:f>
              <c:strCache>
                <c:ptCount val="1"/>
                <c:pt idx="0">
                  <c:v>12/2021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'12.2010-12.2022'!$GS$10:$GS$14</c:f>
              <c:strCache>
                <c:ptCount val="5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</c:strCache>
            </c:strRef>
          </c:cat>
          <c:val>
            <c:numRef>
              <c:f>'12.2010-12.2022'!$GT$10:$GT$14</c:f>
              <c:numCache>
                <c:formatCode>_(* #,##0_);_(* \(#,##0\);_(* "-"??_);_(@_)</c:formatCode>
                <c:ptCount val="5"/>
                <c:pt idx="0">
                  <c:v>56274</c:v>
                </c:pt>
                <c:pt idx="1">
                  <c:v>38192</c:v>
                </c:pt>
                <c:pt idx="2">
                  <c:v>10277</c:v>
                </c:pt>
                <c:pt idx="3">
                  <c:v>76884</c:v>
                </c:pt>
                <c:pt idx="4">
                  <c:v>18987.345999999998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5-489D-AA1F-59C019EF17AE}"/>
            </c:ext>
          </c:extLst>
        </c:ser>
        <c:ser>
          <c:idx val="1"/>
          <c:order val="1"/>
          <c:tx>
            <c:strRef>
              <c:f>'12.2010-12.2022'!$GU$9</c:f>
              <c:strCache>
                <c:ptCount val="1"/>
                <c:pt idx="0">
                  <c:v>03/2022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'12.2010-12.2022'!$GS$10:$GS$14</c:f>
              <c:strCache>
                <c:ptCount val="5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</c:strCache>
            </c:strRef>
          </c:cat>
          <c:val>
            <c:numRef>
              <c:f>'12.2010-12.2022'!$GU$10:$GU$14</c:f>
              <c:numCache>
                <c:formatCode>_(* #,##0_);_(* \(#,##0\);_(* "-"??_);_(@_)</c:formatCode>
                <c:ptCount val="5"/>
                <c:pt idx="0">
                  <c:v>60905.990000000005</c:v>
                </c:pt>
                <c:pt idx="1">
                  <c:v>40039</c:v>
                </c:pt>
                <c:pt idx="2">
                  <c:v>11660</c:v>
                </c:pt>
                <c:pt idx="3">
                  <c:v>75540</c:v>
                </c:pt>
                <c:pt idx="4">
                  <c:v>17733.237000000001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5-489D-AA1F-59C019EF17AE}"/>
            </c:ext>
          </c:extLst>
        </c:ser>
        <c:ser>
          <c:idx val="2"/>
          <c:order val="2"/>
          <c:tx>
            <c:strRef>
              <c:f>'12.2010-12.2022'!$GV$9</c:f>
              <c:strCache>
                <c:ptCount val="1"/>
                <c:pt idx="0">
                  <c:v>06/2022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'12.2010-12.2022'!$GS$10:$GS$14</c:f>
              <c:strCache>
                <c:ptCount val="5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</c:strCache>
            </c:strRef>
          </c:cat>
          <c:val>
            <c:numRef>
              <c:f>'12.2010-12.2022'!$GV$10:$GV$14</c:f>
              <c:numCache>
                <c:formatCode>_(* #,##0_);_(* \(#,##0\);_(* "-"??_);_(@_)</c:formatCode>
                <c:ptCount val="5"/>
                <c:pt idx="0">
                  <c:v>60170.348000000005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18337.636999999999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45-489D-AA1F-59C019EF17AE}"/>
            </c:ext>
          </c:extLst>
        </c:ser>
        <c:ser>
          <c:idx val="3"/>
          <c:order val="3"/>
          <c:tx>
            <c:strRef>
              <c:f>'12.2010-12.2022'!$GW$9</c:f>
              <c:strCache>
                <c:ptCount val="1"/>
                <c:pt idx="0">
                  <c:v>09/2022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'12.2010-12.2022'!$GS$10:$GS$14</c:f>
              <c:strCache>
                <c:ptCount val="5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</c:strCache>
            </c:strRef>
          </c:cat>
          <c:val>
            <c:numRef>
              <c:f>'12.2010-12.2022'!$GW$10:$GW$14</c:f>
              <c:numCache>
                <c:formatCode>_(* #,##0_);_(* \(#,##0\);_(* "-"??_);_(@_)</c:formatCode>
                <c:ptCount val="5"/>
                <c:pt idx="0">
                  <c:v>58987.731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18932.808000000001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45-489D-AA1F-59C019EF17AE}"/>
            </c:ext>
          </c:extLst>
        </c:ser>
        <c:ser>
          <c:idx val="4"/>
          <c:order val="4"/>
          <c:tx>
            <c:strRef>
              <c:f>'12.2010-12.2022'!$GX$9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'12.2010-12.2022'!$GS$10:$GS$14</c:f>
              <c:strCache>
                <c:ptCount val="5"/>
                <c:pt idx="0">
                  <c:v>индустрија</c:v>
                </c:pt>
                <c:pt idx="1">
                  <c:v>градежништво</c:v>
                </c:pt>
                <c:pt idx="2">
                  <c:v>снабдување со електрична енергија, гас, пареа и климатизација</c:v>
                </c:pt>
                <c:pt idx="3">
                  <c:v>трговија</c:v>
                </c:pt>
                <c:pt idx="4">
                  <c:v>Транспорт, складирање, информации и комуникации </c:v>
                </c:pt>
              </c:strCache>
            </c:strRef>
          </c:cat>
          <c:val>
            <c:numRef>
              <c:f>'12.2010-12.2022'!$GX$10:$GX$14</c:f>
              <c:numCache>
                <c:formatCode>_(* #,##0_);_(* \(#,##0\);_(* "-"??_);_(@_)</c:formatCode>
                <c:ptCount val="5"/>
                <c:pt idx="0">
                  <c:v>64130</c:v>
                </c:pt>
                <c:pt idx="1">
                  <c:v>40073.491999999998</c:v>
                </c:pt>
                <c:pt idx="2">
                  <c:v>16233.119000000001</c:v>
                </c:pt>
                <c:pt idx="3">
                  <c:v>81169.585999999996</c:v>
                </c:pt>
                <c:pt idx="4">
                  <c:v>20336.788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45-489D-AA1F-59C019EF1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49521007"/>
        <c:axId val="800624335"/>
      </c:barChart>
      <c:catAx>
        <c:axId val="1049521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624335"/>
        <c:crosses val="autoZero"/>
        <c:auto val="1"/>
        <c:lblAlgn val="ctr"/>
        <c:lblOffset val="100"/>
        <c:noMultiLvlLbl val="0"/>
      </c:catAx>
      <c:valAx>
        <c:axId val="8006243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952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99234470691163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ВК'!$B$5:$BV$5</c:f>
            </c:numRef>
          </c:val>
          <c:smooth val="0"/>
          <c:extLst>
            <c:ext xmlns:c16="http://schemas.microsoft.com/office/drawing/2014/chart" uri="{C3380CC4-5D6E-409C-BE32-E72D297353CC}">
              <c16:uniqueId val="{00000000-4367-47D2-A363-72ABBA0CE8CD}"/>
            </c:ext>
          </c:extLst>
        </c:ser>
        <c:ser>
          <c:idx val="1"/>
          <c:order val="1"/>
          <c:tx>
            <c:strRef>
              <c:f>'НК  ВК'!$A$6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ВК'!$B$6:$BV$6</c:f>
            </c:numRef>
          </c:val>
          <c:smooth val="0"/>
          <c:extLst>
            <c:ext xmlns:c16="http://schemas.microsoft.com/office/drawing/2014/chart" uri="{C3380CC4-5D6E-409C-BE32-E72D297353CC}">
              <c16:uniqueId val="{00000001-4367-47D2-A363-72ABBA0CE8CD}"/>
            </c:ext>
          </c:extLst>
        </c:ser>
        <c:ser>
          <c:idx val="2"/>
          <c:order val="2"/>
          <c:tx>
            <c:strRef>
              <c:f>'НК  ВК'!$A$7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ВК'!$B$7:$BV$7</c:f>
            </c:numRef>
          </c:val>
          <c:smooth val="0"/>
          <c:extLst>
            <c:ext xmlns:c16="http://schemas.microsoft.com/office/drawing/2014/chart" uri="{C3380CC4-5D6E-409C-BE32-E72D297353CC}">
              <c16:uniqueId val="{00000002-4367-47D2-A363-72ABBA0CE8CD}"/>
            </c:ext>
          </c:extLst>
        </c:ser>
        <c:ser>
          <c:idx val="3"/>
          <c:order val="3"/>
          <c:tx>
            <c:strRef>
              <c:f>'НК  ВК'!$A$8</c:f>
              <c:strCache>
                <c:ptCount val="1"/>
                <c:pt idx="0">
                  <c:v>Нефункционални кредити / Вкупни кредити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ВК'!$B$8:$BV$8</c:f>
              <c:numCache>
                <c:formatCode>0.00%</c:formatCode>
                <c:ptCount val="5"/>
                <c:pt idx="0">
                  <c:v>3.2348578494994187E-2</c:v>
                </c:pt>
                <c:pt idx="1">
                  <c:v>3.0856505283060078E-2</c:v>
                </c:pt>
                <c:pt idx="2">
                  <c:v>3.2416264780318137E-2</c:v>
                </c:pt>
                <c:pt idx="3">
                  <c:v>3.3081577876636639E-2</c:v>
                </c:pt>
                <c:pt idx="4">
                  <c:v>2.8871341933669789E-2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67-47D2-A363-72ABBA0CE8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2026320"/>
        <c:axId val="2134117488"/>
      </c:lineChart>
      <c:catAx>
        <c:axId val="213202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17488"/>
        <c:crosses val="autoZero"/>
        <c:auto val="1"/>
        <c:lblAlgn val="ctr"/>
        <c:lblOffset val="100"/>
        <c:noMultiLvlLbl val="0"/>
      </c:catAx>
      <c:valAx>
        <c:axId val="213411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0263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200">
                <a:solidFill>
                  <a:srgbClr val="002060"/>
                </a:solidFill>
                <a:latin typeface="+mn-lt"/>
              </a:rPr>
              <a:t>Покриеност на нефункционалните кредити со исправката на вредност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'ИВ НК'!$A$5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НК'!$B$5:$BE$5</c:f>
            </c:numRef>
          </c:val>
          <c:smooth val="0"/>
          <c:extLst>
            <c:ext xmlns:c16="http://schemas.microsoft.com/office/drawing/2014/chart" uri="{C3380CC4-5D6E-409C-BE32-E72D297353CC}">
              <c16:uniqueId val="{00000000-67E0-4B2C-9DF8-C96FD07313D9}"/>
            </c:ext>
          </c:extLst>
        </c:ser>
        <c:ser>
          <c:idx val="1"/>
          <c:order val="1"/>
          <c:tx>
            <c:strRef>
              <c:f>'ИВ НК'!$A$6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НК'!$B$6:$BE$6</c:f>
            </c:numRef>
          </c:val>
          <c:smooth val="0"/>
          <c:extLst>
            <c:ext xmlns:c16="http://schemas.microsoft.com/office/drawing/2014/chart" uri="{C3380CC4-5D6E-409C-BE32-E72D297353CC}">
              <c16:uniqueId val="{00000001-67E0-4B2C-9DF8-C96FD07313D9}"/>
            </c:ext>
          </c:extLst>
        </c:ser>
        <c:ser>
          <c:idx val="2"/>
          <c:order val="2"/>
          <c:tx>
            <c:strRef>
              <c:f>'ИВ НК'!$A$7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НК'!$B$7:$BE$7</c:f>
            </c:numRef>
          </c:val>
          <c:smooth val="0"/>
          <c:extLst>
            <c:ext xmlns:c16="http://schemas.microsoft.com/office/drawing/2014/chart" uri="{C3380CC4-5D6E-409C-BE32-E72D297353CC}">
              <c16:uniqueId val="{00000002-67E0-4B2C-9DF8-C96FD07313D9}"/>
            </c:ext>
          </c:extLst>
        </c:ser>
        <c:ser>
          <c:idx val="3"/>
          <c:order val="3"/>
          <c:tx>
            <c:strRef>
              <c:f>'ИВ НК'!$A$8</c:f>
              <c:strCache>
                <c:ptCount val="1"/>
                <c:pt idx="0">
                  <c:v>Покриеност на нефункционалните кредити со исправката на вредност за нефункционални кредити (нефинансиски субјекти)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НК'!$B$8:$BE$8</c:f>
              <c:numCache>
                <c:formatCode>0.00%</c:formatCode>
                <c:ptCount val="5"/>
                <c:pt idx="0">
                  <c:v>0.66279528426735079</c:v>
                </c:pt>
                <c:pt idx="1">
                  <c:v>0.66436591370044984</c:v>
                </c:pt>
                <c:pt idx="2">
                  <c:v>0.65968574207381736</c:v>
                </c:pt>
                <c:pt idx="3">
                  <c:v>0.67613673200731272</c:v>
                </c:pt>
                <c:pt idx="4">
                  <c:v>0.69378846386845383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E0-4B2C-9DF8-C96FD07313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95022448"/>
        <c:axId val="1969863344"/>
      </c:lineChart>
      <c:catAx>
        <c:axId val="1895022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863344"/>
        <c:crosses val="autoZero"/>
        <c:auto val="1"/>
        <c:lblAlgn val="ctr"/>
        <c:lblOffset val="100"/>
        <c:noMultiLvlLbl val="0"/>
      </c:catAx>
      <c:valAx>
        <c:axId val="196986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0224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'Адекватност на капиталот'!$A$5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капиталот'!$B$5:$BV$5</c:f>
            </c:numRef>
          </c:val>
          <c:smooth val="0"/>
          <c:extLst>
            <c:ext xmlns:c16="http://schemas.microsoft.com/office/drawing/2014/chart" uri="{C3380CC4-5D6E-409C-BE32-E72D297353CC}">
              <c16:uniqueId val="{00000000-9B6F-4516-B3BE-BFD4652636DD}"/>
            </c:ext>
          </c:extLst>
        </c:ser>
        <c:ser>
          <c:idx val="1"/>
          <c:order val="1"/>
          <c:tx>
            <c:strRef>
              <c:f>'Адекватност на капиталот'!$A$6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капиталот'!$B$6:$BV$6</c:f>
            </c:numRef>
          </c:val>
          <c:smooth val="0"/>
          <c:extLst>
            <c:ext xmlns:c16="http://schemas.microsoft.com/office/drawing/2014/chart" uri="{C3380CC4-5D6E-409C-BE32-E72D297353CC}">
              <c16:uniqueId val="{00000001-9B6F-4516-B3BE-BFD4652636DD}"/>
            </c:ext>
          </c:extLst>
        </c:ser>
        <c:ser>
          <c:idx val="2"/>
          <c:order val="2"/>
          <c:tx>
            <c:strRef>
              <c:f>'Адекватност на капиталот'!$A$7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капиталот'!$B$7:$BV$7</c:f>
            </c:numRef>
          </c:val>
          <c:smooth val="0"/>
          <c:extLst>
            <c:ext xmlns:c16="http://schemas.microsoft.com/office/drawing/2014/chart" uri="{C3380CC4-5D6E-409C-BE32-E72D297353CC}">
              <c16:uniqueId val="{00000002-9B6F-4516-B3BE-BFD4652636DD}"/>
            </c:ext>
          </c:extLst>
        </c:ser>
        <c:ser>
          <c:idx val="3"/>
          <c:order val="3"/>
          <c:tx>
            <c:strRef>
              <c:f>'Адекватност на капиталот'!$A$8</c:f>
              <c:strCache>
                <c:ptCount val="1"/>
                <c:pt idx="0">
                  <c:v>Стапка на адекватност на капиталот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капиталот'!$B$8:$BV$8</c:f>
              <c:numCache>
                <c:formatCode>0.00%</c:formatCode>
                <c:ptCount val="5"/>
                <c:pt idx="0">
                  <c:v>0.17314068341155955</c:v>
                </c:pt>
                <c:pt idx="1">
                  <c:v>0.16996086909040123</c:v>
                </c:pt>
                <c:pt idx="2">
                  <c:v>0.17296577883213107</c:v>
                </c:pt>
                <c:pt idx="3">
                  <c:v>0.17713075061815223</c:v>
                </c:pt>
                <c:pt idx="4">
                  <c:v>0.17720295035356229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B6F-4516-B3BE-BFD4652636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6671696"/>
        <c:axId val="459665488"/>
      </c:lineChart>
      <c:catAx>
        <c:axId val="766671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5488"/>
        <c:crosses val="autoZero"/>
        <c:auto val="1"/>
        <c:lblAlgn val="ctr"/>
        <c:lblOffset val="100"/>
        <c:noMultiLvlLbl val="0"/>
      </c:catAx>
      <c:valAx>
        <c:axId val="45966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71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200" b="0" i="0" baseline="0" dirty="0">
                <a:solidFill>
                  <a:srgbClr val="002060"/>
                </a:solidFill>
                <a:effectLst/>
              </a:rPr>
              <a:t>СТРУКТУРА НА ИЗВОРИТЕ</a:t>
            </a:r>
            <a:endParaRPr lang="en-US" sz="1200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'Адекватност на капиталот'!$CB$22</c:f>
              <c:strCache>
                <c:ptCount val="1"/>
                <c:pt idx="0">
                  <c:v>Депозити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капиталот'!$CC$21:$CG$21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капиталот'!$CC$22:$CG$22</c:f>
              <c:numCache>
                <c:formatCode>0%</c:formatCode>
                <c:ptCount val="5"/>
                <c:pt idx="0">
                  <c:v>0.73409888736835838</c:v>
                </c:pt>
                <c:pt idx="1">
                  <c:v>0.71497308040656138</c:v>
                </c:pt>
                <c:pt idx="2">
                  <c:v>0.70761104881768455</c:v>
                </c:pt>
                <c:pt idx="3">
                  <c:v>0.71449024428837471</c:v>
                </c:pt>
                <c:pt idx="4">
                  <c:v>0.72188730809420465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E4-4E7F-8CB9-1601D15C7043}"/>
            </c:ext>
          </c:extLst>
        </c:ser>
        <c:ser>
          <c:idx val="1"/>
          <c:order val="1"/>
          <c:tx>
            <c:strRef>
              <c:f>'Адекватност на капиталот'!$CB$23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капиталот'!$CC$21:$CG$21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капиталот'!$CC$23:$CG$23</c:f>
              <c:numCache>
                <c:formatCode>0%</c:formatCode>
                <c:ptCount val="5"/>
                <c:pt idx="0">
                  <c:v>0.11552047549110177</c:v>
                </c:pt>
                <c:pt idx="1">
                  <c:v>0.12048719432424274</c:v>
                </c:pt>
                <c:pt idx="2">
                  <c:v>0.12370594465651819</c:v>
                </c:pt>
                <c:pt idx="3">
                  <c:v>0.12587180641941648</c:v>
                </c:pt>
                <c:pt idx="4">
                  <c:v>0.12328883237974148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E4-4E7F-8CB9-1601D15C7043}"/>
            </c:ext>
          </c:extLst>
        </c:ser>
        <c:ser>
          <c:idx val="2"/>
          <c:order val="2"/>
          <c:tx>
            <c:strRef>
              <c:f>'Адекватност на капиталот'!$CB$24</c:f>
              <c:strCache>
                <c:ptCount val="1"/>
                <c:pt idx="0">
                  <c:v>Останата пасива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капиталот'!$CC$21:$CG$21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капиталот'!$CC$24:$CG$24</c:f>
              <c:numCache>
                <c:formatCode>0%</c:formatCode>
                <c:ptCount val="5"/>
                <c:pt idx="0">
                  <c:v>0.15038063714053981</c:v>
                </c:pt>
                <c:pt idx="1">
                  <c:v>0.16453972526919594</c:v>
                </c:pt>
                <c:pt idx="2">
                  <c:v>0.16868300652579724</c:v>
                </c:pt>
                <c:pt idx="3">
                  <c:v>0.15963794929220881</c:v>
                </c:pt>
                <c:pt idx="4">
                  <c:v>0.15482385952605388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E4-4E7F-8CB9-1601D15C70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6670304"/>
        <c:axId val="461875760"/>
      </c:barChart>
      <c:catAx>
        <c:axId val="766670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875760"/>
        <c:crosses val="autoZero"/>
        <c:auto val="1"/>
        <c:lblAlgn val="ctr"/>
        <c:lblOffset val="100"/>
        <c:noMultiLvlLbl val="0"/>
      </c:catAx>
      <c:valAx>
        <c:axId val="46187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70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169984899736513"/>
          <c:y val="0.12578963411090205"/>
          <c:w val="0.76948542741072234"/>
          <c:h val="0.5742688740473050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'31.12.2022'!$R$24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'31.12.2022'!$S$22:$W$22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'31.12.2022'!$S$24:$W$24</c:f>
              <c:numCache>
                <c:formatCode>#,##0</c:formatCode>
                <c:ptCount val="5"/>
                <c:pt idx="0">
                  <c:v>142478.43799999999</c:v>
                </c:pt>
                <c:pt idx="1">
                  <c:v>131824.76500000004</c:v>
                </c:pt>
                <c:pt idx="2">
                  <c:v>127118.84200000002</c:v>
                </c:pt>
                <c:pt idx="3">
                  <c:v>134734.50399999999</c:v>
                </c:pt>
                <c:pt idx="4">
                  <c:v>147832.28099999999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30-4B6E-8F0E-8F2A80B8D7F8}"/>
            </c:ext>
          </c:extLst>
        </c:ser>
        <c:ser>
          <c:idx val="2"/>
          <c:order val="2"/>
          <c:tx>
            <c:strRef>
              <c:f>'31.12.2022'!$R$25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'31.12.2022'!$S$22:$W$22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'31.12.2022'!$S$25:$W$25</c:f>
              <c:numCache>
                <c:formatCode>#,##0</c:formatCode>
                <c:ptCount val="5"/>
                <c:pt idx="0">
                  <c:v>309051.23799999995</c:v>
                </c:pt>
                <c:pt idx="1">
                  <c:v>305135.35700000002</c:v>
                </c:pt>
                <c:pt idx="2">
                  <c:v>311774.21800000005</c:v>
                </c:pt>
                <c:pt idx="3">
                  <c:v>317585.66800000001</c:v>
                </c:pt>
                <c:pt idx="4">
                  <c:v>328436.02899999998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30-4B6E-8F0E-8F2A80B8D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99408256"/>
        <c:axId val="461875280"/>
      </c:barChart>
      <c:lineChart>
        <c:grouping val="stacked"/>
        <c:varyColors val="0"/>
        <c:ser>
          <c:idx val="0"/>
          <c:order val="0"/>
          <c:tx>
            <c:strRef>
              <c:f>'31.12.2022'!$R$23</c:f>
              <c:strCache>
                <c:ptCount val="1"/>
                <c:pt idx="0">
                  <c:v>Вкупно депозити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>
                    <a:shade val="65000"/>
                  </a:schemeClr>
                </a:solidFill>
                <a:round/>
              </a:ln>
              <a:effectLst/>
            </c:spPr>
          </c:marker>
          <c:cat>
            <c:strRef>
              <c:f>'31.12.2022'!$S$22:$W$22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'31.12.2022'!$S$23:$W$23</c:f>
              <c:numCache>
                <c:formatCode>#,##0</c:formatCode>
                <c:ptCount val="5"/>
                <c:pt idx="0">
                  <c:v>468844.24500000005</c:v>
                </c:pt>
                <c:pt idx="1">
                  <c:v>454700.37000000011</c:v>
                </c:pt>
                <c:pt idx="2">
                  <c:v>455634.72300000006</c:v>
                </c:pt>
                <c:pt idx="3">
                  <c:v>469603.01400000002</c:v>
                </c:pt>
                <c:pt idx="4">
                  <c:v>493954.74599999998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30-4B6E-8F0E-8F2A80B8D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408256"/>
        <c:axId val="461875280"/>
      </c:lineChart>
      <c:catAx>
        <c:axId val="79940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875280"/>
        <c:crosses val="autoZero"/>
        <c:auto val="1"/>
        <c:lblAlgn val="ctr"/>
        <c:lblOffset val="100"/>
        <c:noMultiLvlLbl val="0"/>
      </c:catAx>
      <c:valAx>
        <c:axId val="4618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408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>
                <a:latin typeface="+mn-lt"/>
              </a:rPr>
              <a:t>Стапка на поврат на просечната актива </a:t>
            </a:r>
          </a:p>
          <a:p>
            <a:pPr>
              <a:defRPr sz="1100"/>
            </a:pPr>
            <a:r>
              <a:rPr lang="ru-RU" sz="1100" dirty="0">
                <a:latin typeface="+mn-lt"/>
              </a:rPr>
              <a:t>(ROAA)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ROAA!$A$5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ROAA!$B$5:$BV$5</c:f>
            </c:numRef>
          </c:val>
          <c:extLst>
            <c:ext xmlns:c16="http://schemas.microsoft.com/office/drawing/2014/chart" uri="{C3380CC4-5D6E-409C-BE32-E72D297353CC}">
              <c16:uniqueId val="{00000000-A4BC-4E65-9FE9-66235DAD846A}"/>
            </c:ext>
          </c:extLst>
        </c:ser>
        <c:ser>
          <c:idx val="1"/>
          <c:order val="1"/>
          <c:tx>
            <c:strRef>
              <c:f>ROAA!$A$6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ROAA!$B$6:$BV$6</c:f>
            </c:numRef>
          </c:val>
          <c:extLst>
            <c:ext xmlns:c16="http://schemas.microsoft.com/office/drawing/2014/chart" uri="{C3380CC4-5D6E-409C-BE32-E72D297353CC}">
              <c16:uniqueId val="{00000001-A4BC-4E65-9FE9-66235DAD846A}"/>
            </c:ext>
          </c:extLst>
        </c:ser>
        <c:ser>
          <c:idx val="2"/>
          <c:order val="2"/>
          <c:tx>
            <c:strRef>
              <c:f>ROAA!$A$7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ROAA!$B$7:$BV$7</c:f>
            </c:numRef>
          </c:val>
          <c:extLst>
            <c:ext xmlns:c16="http://schemas.microsoft.com/office/drawing/2014/chart" uri="{C3380CC4-5D6E-409C-BE32-E72D297353CC}">
              <c16:uniqueId val="{00000002-A4BC-4E65-9FE9-66235DAD846A}"/>
            </c:ext>
          </c:extLst>
        </c:ser>
        <c:ser>
          <c:idx val="3"/>
          <c:order val="3"/>
          <c:tx>
            <c:strRef>
              <c:f>ROAA!$A$8</c:f>
              <c:strCache>
                <c:ptCount val="1"/>
                <c:pt idx="0">
                  <c:v>Стапка на поврат на просечната актива (ROAA)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ROAA!$B$8:$BV$8</c:f>
              <c:numCache>
                <c:formatCode>0.0%</c:formatCode>
                <c:ptCount val="5"/>
                <c:pt idx="0" formatCode="0.00%">
                  <c:v>1.4949066761489729E-2</c:v>
                </c:pt>
                <c:pt idx="1">
                  <c:v>1.6471901562560929E-2</c:v>
                </c:pt>
                <c:pt idx="2">
                  <c:v>1.7104979216676228E-2</c:v>
                </c:pt>
                <c:pt idx="3" formatCode="0.00%">
                  <c:v>1.6567269219927658E-2</c:v>
                </c:pt>
                <c:pt idx="4" formatCode="0.00%">
                  <c:v>1.4626584565432853E-2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BC-4E65-9FE9-66235DAD846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8773520"/>
        <c:axId val="1143794560"/>
      </c:barChart>
      <c:catAx>
        <c:axId val="123877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794560"/>
        <c:crosses val="autoZero"/>
        <c:auto val="1"/>
        <c:lblAlgn val="ctr"/>
        <c:lblOffset val="100"/>
        <c:noMultiLvlLbl val="0"/>
      </c:catAx>
      <c:valAx>
        <c:axId val="11437945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7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ROAE!$A$5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ROAE!$B$5:$BV$5</c:f>
            </c:numRef>
          </c:val>
          <c:extLst>
            <c:ext xmlns:c16="http://schemas.microsoft.com/office/drawing/2014/chart" uri="{C3380CC4-5D6E-409C-BE32-E72D297353CC}">
              <c16:uniqueId val="{00000000-20AF-4FD0-B36C-51A95C618367}"/>
            </c:ext>
          </c:extLst>
        </c:ser>
        <c:ser>
          <c:idx val="1"/>
          <c:order val="1"/>
          <c:tx>
            <c:strRef>
              <c:f>ROAE!$A$6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ROAE!$B$6:$BV$6</c:f>
            </c:numRef>
          </c:val>
          <c:extLst>
            <c:ext xmlns:c16="http://schemas.microsoft.com/office/drawing/2014/chart" uri="{C3380CC4-5D6E-409C-BE32-E72D297353CC}">
              <c16:uniqueId val="{00000001-20AF-4FD0-B36C-51A95C618367}"/>
            </c:ext>
          </c:extLst>
        </c:ser>
        <c:ser>
          <c:idx val="2"/>
          <c:order val="2"/>
          <c:tx>
            <c:strRef>
              <c:f>ROAE!$A$7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ROAE!$B$7:$BV$7</c:f>
            </c:numRef>
          </c:val>
          <c:extLst>
            <c:ext xmlns:c16="http://schemas.microsoft.com/office/drawing/2014/chart" uri="{C3380CC4-5D6E-409C-BE32-E72D297353CC}">
              <c16:uniqueId val="{00000002-20AF-4FD0-B36C-51A95C618367}"/>
            </c:ext>
          </c:extLst>
        </c:ser>
        <c:ser>
          <c:idx val="3"/>
          <c:order val="3"/>
          <c:tx>
            <c:strRef>
              <c:f>ROAE!$A$8</c:f>
              <c:strCache>
                <c:ptCount val="1"/>
                <c:pt idx="0">
                  <c:v>Стапка на поврат на просечниот капитал (ROAE)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ROAE!$B$8:$BV$8</c:f>
              <c:numCache>
                <c:formatCode>0.0%</c:formatCode>
                <c:ptCount val="5"/>
                <c:pt idx="0">
                  <c:v>0.128916114944085</c:v>
                </c:pt>
                <c:pt idx="1">
                  <c:v>0.13959367148700863</c:v>
                </c:pt>
                <c:pt idx="2">
                  <c:v>0.14298194808883338</c:v>
                </c:pt>
                <c:pt idx="3">
                  <c:v>0.13717922805747917</c:v>
                </c:pt>
                <c:pt idx="4" formatCode="0.00%">
                  <c:v>0.12235885115027334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AF-4FD0-B36C-51A95C61836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78657119"/>
        <c:axId val="976931791"/>
      </c:barChart>
      <c:catAx>
        <c:axId val="978657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931791"/>
        <c:crosses val="autoZero"/>
        <c:auto val="1"/>
        <c:lblAlgn val="ctr"/>
        <c:lblOffset val="100"/>
        <c:noMultiLvlLbl val="0"/>
      </c:catAx>
      <c:valAx>
        <c:axId val="9769317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65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000"/>
              <a:t>Актива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008540635002095E-2"/>
          <c:y val="0.1488683687065388"/>
          <c:w val="0.93398291872999584"/>
          <c:h val="0.6713096478426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'31.12.2022'!$R$17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'31.12.2022'!$S$16:$W$16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'31.12.2022'!$S$17:$W$17</c:f>
              <c:numCache>
                <c:formatCode>#,##0</c:formatCode>
                <c:ptCount val="5"/>
                <c:pt idx="0">
                  <c:v>638666</c:v>
                </c:pt>
                <c:pt idx="1">
                  <c:v>635968</c:v>
                </c:pt>
                <c:pt idx="2">
                  <c:v>643906</c:v>
                </c:pt>
                <c:pt idx="3">
                  <c:v>657256</c:v>
                </c:pt>
                <c:pt idx="4">
                  <c:v>684255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5C-417F-8C0D-42963C3FDDA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11435423"/>
        <c:axId val="665476383"/>
      </c:barChart>
      <c:catAx>
        <c:axId val="61143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76383"/>
        <c:crosses val="autoZero"/>
        <c:auto val="1"/>
        <c:lblAlgn val="ctr"/>
        <c:lblOffset val="100"/>
        <c:noMultiLvlLbl val="0"/>
      </c:catAx>
      <c:valAx>
        <c:axId val="6654763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143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'НКП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ВРП'!$B$5:$BV$5</c:f>
            </c:numRef>
          </c:val>
          <c:extLst>
            <c:ext xmlns:c16="http://schemas.microsoft.com/office/drawing/2014/chart" uri="{C3380CC4-5D6E-409C-BE32-E72D297353CC}">
              <c16:uniqueId val="{00000000-7488-4EA6-A9FC-7850BA054121}"/>
            </c:ext>
          </c:extLst>
        </c:ser>
        <c:ser>
          <c:idx val="1"/>
          <c:order val="1"/>
          <c:tx>
            <c:strRef>
              <c:f>'НКП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ВРП'!$B$6:$BV$6</c:f>
            </c:numRef>
          </c:val>
          <c:extLst>
            <c:ext xmlns:c16="http://schemas.microsoft.com/office/drawing/2014/chart" uri="{C3380CC4-5D6E-409C-BE32-E72D297353CC}">
              <c16:uniqueId val="{00000001-7488-4EA6-A9FC-7850BA054121}"/>
            </c:ext>
          </c:extLst>
        </c:ser>
        <c:ser>
          <c:idx val="2"/>
          <c:order val="2"/>
          <c:tx>
            <c:strRef>
              <c:f>'НКП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ВРП'!$B$7:$BV$7</c:f>
            </c:numRef>
          </c:val>
          <c:extLst>
            <c:ext xmlns:c16="http://schemas.microsoft.com/office/drawing/2014/chart" uri="{C3380CC4-5D6E-409C-BE32-E72D297353CC}">
              <c16:uniqueId val="{00000002-7488-4EA6-A9FC-7850BA054121}"/>
            </c:ext>
          </c:extLst>
        </c:ser>
        <c:ser>
          <c:idx val="3"/>
          <c:order val="3"/>
          <c:tx>
            <c:strRef>
              <c:f>'НКП  ВРП'!$A$8</c:f>
              <c:strCache>
                <c:ptCount val="1"/>
                <c:pt idx="0">
                  <c:v>Нето каматен приход / Вкупни редовни приходи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ВРП'!$B$8:$BV$8</c:f>
              <c:numCache>
                <c:formatCode>0.00%</c:formatCode>
                <c:ptCount val="5"/>
                <c:pt idx="0">
                  <c:v>0.59353551134640803</c:v>
                </c:pt>
                <c:pt idx="1">
                  <c:v>0.62582206399903373</c:v>
                </c:pt>
                <c:pt idx="2">
                  <c:v>0.60986282888046273</c:v>
                </c:pt>
                <c:pt idx="3">
                  <c:v>0.61902300121857901</c:v>
                </c:pt>
                <c:pt idx="4">
                  <c:v>0.62622212289697543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88-4EA6-A9FC-7850BA05412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85958943"/>
        <c:axId val="976928911"/>
      </c:barChart>
      <c:catAx>
        <c:axId val="48595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928911"/>
        <c:crosses val="autoZero"/>
        <c:auto val="1"/>
        <c:lblAlgn val="ctr"/>
        <c:lblOffset val="100"/>
        <c:noMultiLvlLbl val="0"/>
      </c:catAx>
      <c:valAx>
        <c:axId val="976928911"/>
        <c:scaling>
          <c:orientation val="minMax"/>
          <c:max val="0.6400000000000001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5894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rgbClr val="002060"/>
                </a:solidFill>
              </a:rPr>
              <a:t>Оперативни трошоци / Вкупни редовни приходи </a:t>
            </a:r>
            <a:endParaRPr lang="en-GB" dirty="0">
              <a:solidFill>
                <a:srgbClr val="002060"/>
              </a:solidFill>
            </a:endParaRPr>
          </a:p>
          <a:p>
            <a:pPr>
              <a:defRPr sz="1200">
                <a:solidFill>
                  <a:srgbClr val="002060"/>
                </a:solidFill>
              </a:defRPr>
            </a:pPr>
            <a:r>
              <a:rPr lang="ru-RU" dirty="0">
                <a:solidFill>
                  <a:srgbClr val="002060"/>
                </a:solidFill>
              </a:rPr>
              <a:t>(Cost-to-income)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'ОТ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ВРП'!$B$5:$BV$5</c:f>
            </c:numRef>
          </c:val>
          <c:extLst>
            <c:ext xmlns:c16="http://schemas.microsoft.com/office/drawing/2014/chart" uri="{C3380CC4-5D6E-409C-BE32-E72D297353CC}">
              <c16:uniqueId val="{00000000-2D15-4332-9E1B-73A4B51E522B}"/>
            </c:ext>
          </c:extLst>
        </c:ser>
        <c:ser>
          <c:idx val="1"/>
          <c:order val="1"/>
          <c:tx>
            <c:strRef>
              <c:f>'ОТ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ВРП'!$B$6:$BV$6</c:f>
            </c:numRef>
          </c:val>
          <c:extLst>
            <c:ext xmlns:c16="http://schemas.microsoft.com/office/drawing/2014/chart" uri="{C3380CC4-5D6E-409C-BE32-E72D297353CC}">
              <c16:uniqueId val="{00000001-2D15-4332-9E1B-73A4B51E522B}"/>
            </c:ext>
          </c:extLst>
        </c:ser>
        <c:ser>
          <c:idx val="2"/>
          <c:order val="2"/>
          <c:tx>
            <c:strRef>
              <c:f>'ОТ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ВРП'!$B$7:$BV$7</c:f>
            </c:numRef>
          </c:val>
          <c:extLst>
            <c:ext xmlns:c16="http://schemas.microsoft.com/office/drawing/2014/chart" uri="{C3380CC4-5D6E-409C-BE32-E72D297353CC}">
              <c16:uniqueId val="{00000002-2D15-4332-9E1B-73A4B51E522B}"/>
            </c:ext>
          </c:extLst>
        </c:ser>
        <c:ser>
          <c:idx val="3"/>
          <c:order val="3"/>
          <c:tx>
            <c:strRef>
              <c:f>'ОТ  ВРП'!$A$8</c:f>
              <c:strCache>
                <c:ptCount val="1"/>
                <c:pt idx="0">
                  <c:v>Оперативни трошоци / Вкупни редовни приходи (Cost-to-income)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ВРП'!$B$8:$BV$8</c:f>
              <c:numCache>
                <c:formatCode>0.0%</c:formatCode>
                <c:ptCount val="5"/>
                <c:pt idx="0">
                  <c:v>0.4738786628703805</c:v>
                </c:pt>
                <c:pt idx="1">
                  <c:v>0.50436999943988403</c:v>
                </c:pt>
                <c:pt idx="2">
                  <c:v>0.48044047538810969</c:v>
                </c:pt>
                <c:pt idx="3">
                  <c:v>0.47891651380500616</c:v>
                </c:pt>
                <c:pt idx="4">
                  <c:v>0.47804950074107927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15-4332-9E1B-73A4B51E52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61090639"/>
        <c:axId val="847787727"/>
      </c:barChart>
      <c:catAx>
        <c:axId val="8610906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787727"/>
        <c:crosses val="autoZero"/>
        <c:auto val="1"/>
        <c:lblAlgn val="ctr"/>
        <c:lblOffset val="100"/>
        <c:noMultiLvlLbl val="0"/>
      </c:catAx>
      <c:valAx>
        <c:axId val="847787727"/>
        <c:scaling>
          <c:orientation val="minMax"/>
          <c:max val="0.5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09063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000" dirty="0">
                <a:latin typeface="+mn-lt"/>
              </a:rPr>
              <a:t>У</a:t>
            </a:r>
            <a:r>
              <a:rPr lang="mk-MK" sz="1000" dirty="0">
                <a:latin typeface="+mn-lt"/>
              </a:rPr>
              <a:t>ЧЕСТВО</a:t>
            </a:r>
            <a:r>
              <a:rPr lang="mk-MK" sz="1000" baseline="0" dirty="0">
                <a:latin typeface="+mn-lt"/>
              </a:rPr>
              <a:t> НА СТРАНСКИ КАПИТАЛ</a:t>
            </a:r>
            <a:endParaRPr lang="ru-RU" sz="10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926429694503105E-2"/>
          <c:y val="0.22638363219434723"/>
          <c:w val="0.93046821222674425"/>
          <c:h val="0.59379438435485621"/>
        </c:manualLayout>
      </c:layout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вкупниот'!$B$5:$AL$5</c:f>
            </c:numRef>
          </c:val>
          <c:smooth val="0"/>
          <c:extLst>
            <c:ext xmlns:c16="http://schemas.microsoft.com/office/drawing/2014/chart" uri="{C3380CC4-5D6E-409C-BE32-E72D297353CC}">
              <c16:uniqueId val="{00000000-F47A-424C-A8DA-FC8790F5C54B}"/>
            </c:ext>
          </c:extLst>
        </c:ser>
        <c:ser>
          <c:idx val="1"/>
          <c:order val="1"/>
          <c:tx>
            <c:strRef>
              <c:f>'Странски капитал во вкупниот'!$A$6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вкупниот'!$B$6:$AL$6</c:f>
            </c:numRef>
          </c:val>
          <c:smooth val="0"/>
          <c:extLst>
            <c:ext xmlns:c16="http://schemas.microsoft.com/office/drawing/2014/chart" uri="{C3380CC4-5D6E-409C-BE32-E72D297353CC}">
              <c16:uniqueId val="{00000001-F47A-424C-A8DA-FC8790F5C54B}"/>
            </c:ext>
          </c:extLst>
        </c:ser>
        <c:ser>
          <c:idx val="2"/>
          <c:order val="2"/>
          <c:tx>
            <c:strRef>
              <c:f>'Странски капитал во вкупниот'!$A$7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вкупниот'!$B$7:$AL$7</c:f>
            </c:numRef>
          </c:val>
          <c:smooth val="0"/>
          <c:extLst>
            <c:ext xmlns:c16="http://schemas.microsoft.com/office/drawing/2014/chart" uri="{C3380CC4-5D6E-409C-BE32-E72D297353CC}">
              <c16:uniqueId val="{00000002-F47A-424C-A8DA-FC8790F5C54B}"/>
            </c:ext>
          </c:extLst>
        </c:ser>
        <c:ser>
          <c:idx val="3"/>
          <c:order val="3"/>
          <c:tx>
            <c:strRef>
              <c:f>'Странски капитал во вкупниот'!$A$8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вкупниот'!$B$8:$AL$8</c:f>
              <c:numCache>
                <c:formatCode>0.00%</c:formatCode>
                <c:ptCount val="6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7A-424C-A8DA-FC8790F5C5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2617935"/>
        <c:axId val="800562063"/>
      </c:lineChart>
      <c:catAx>
        <c:axId val="11426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562063"/>
        <c:crosses val="autoZero"/>
        <c:auto val="1"/>
        <c:lblAlgn val="ctr"/>
        <c:lblOffset val="100"/>
        <c:noMultiLvlLbl val="0"/>
      </c:catAx>
      <c:valAx>
        <c:axId val="8005620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1426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baseline="0">
                <a:effectLst/>
                <a:latin typeface="+mn-lt"/>
              </a:rPr>
              <a:t>Финансиска интермедијација</a:t>
            </a:r>
            <a:endParaRPr lang="en-US" sz="1100" b="1"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0745559905043842"/>
          <c:w val="1"/>
          <c:h val="0.47684491101587528"/>
        </c:manualLayout>
      </c:layout>
      <c:lineChart>
        <c:grouping val="standard"/>
        <c:varyColors val="0"/>
        <c:ser>
          <c:idx val="0"/>
          <c:order val="0"/>
          <c:tx>
            <c:strRef>
              <c:f>мкд!$B$8:$C$8</c:f>
              <c:strCache>
                <c:ptCount val="2"/>
                <c:pt idx="0">
                  <c:v>Ниво на финансиска интермедијација</c:v>
                </c:pt>
                <c:pt idx="1">
                  <c:v>Актива/БДП/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мкд!$D$7:$H$7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мкд!$D$8:$H$8</c:f>
              <c:numCache>
                <c:formatCode>0.0</c:formatCode>
                <c:ptCount val="5"/>
                <c:pt idx="0">
                  <c:v>88.652728504344026</c:v>
                </c:pt>
                <c:pt idx="1">
                  <c:v>87.556977371728166</c:v>
                </c:pt>
                <c:pt idx="2">
                  <c:v>83.180325134482842</c:v>
                </c:pt>
                <c:pt idx="3">
                  <c:v>86.35803716546026</c:v>
                </c:pt>
                <c:pt idx="4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FF-4398-BDA2-E363369F4CDA}"/>
            </c:ext>
          </c:extLst>
        </c:ser>
        <c:ser>
          <c:idx val="1"/>
          <c:order val="1"/>
          <c:tx>
            <c:strRef>
              <c:f>мкд!$B$9:$C$9</c:f>
              <c:strCache>
                <c:ptCount val="2"/>
                <c:pt idx="0">
                  <c:v>Ниво на финансиска интермедијација</c:v>
                </c:pt>
                <c:pt idx="1">
                  <c:v>Депозити од нефинансиски субјекти/БДП/</c:v>
                </c:pt>
              </c:strCache>
            </c:strRef>
          </c:tx>
          <c:spPr>
            <a:ln w="22225" cap="rnd">
              <a:solidFill>
                <a:srgbClr val="FF0909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мкд!$D$7:$H$7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мкд!$D$9:$H$9</c:f>
              <c:numCache>
                <c:formatCode>0.0</c:formatCode>
                <c:ptCount val="5"/>
                <c:pt idx="0">
                  <c:v>65.079925681518787</c:v>
                </c:pt>
                <c:pt idx="1">
                  <c:v>62.600897916701079</c:v>
                </c:pt>
                <c:pt idx="2">
                  <c:v>58.859279498116869</c:v>
                </c:pt>
                <c:pt idx="3">
                  <c:v>61.701944991544941</c:v>
                </c:pt>
                <c:pt idx="4">
                  <c:v>62.1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FF-4398-BDA2-E363369F4CDA}"/>
            </c:ext>
          </c:extLst>
        </c:ser>
        <c:ser>
          <c:idx val="2"/>
          <c:order val="2"/>
          <c:tx>
            <c:strRef>
              <c:f>мкд!$B$10:$C$10</c:f>
              <c:strCache>
                <c:ptCount val="2"/>
                <c:pt idx="0">
                  <c:v>Ниво на финансиска интермедијација</c:v>
                </c:pt>
                <c:pt idx="1">
                  <c:v>Кредити на нефинансиски субјекти/БДП/</c:v>
                </c:pt>
              </c:strCache>
            </c:strRef>
          </c:tx>
          <c:spPr>
            <a:ln w="222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9457733884292105E-2"/>
                  <c:y val="-6.8915276643468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FF-4398-BDA2-E363369F4CDA}"/>
                </c:ext>
              </c:extLst>
            </c:dLbl>
            <c:dLbl>
              <c:idx val="4"/>
              <c:layout>
                <c:manualLayout>
                  <c:x val="-4.5951443569553808E-2"/>
                  <c:y val="-2.36292899658244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FF-4398-BDA2-E363369F4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мкд!$D$7:$H$7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мкд!$D$10:$H$10</c:f>
              <c:numCache>
                <c:formatCode>0.0</c:formatCode>
                <c:ptCount val="5"/>
                <c:pt idx="0">
                  <c:v>53.250943139560228</c:v>
                </c:pt>
                <c:pt idx="1">
                  <c:v>54.218141579518353</c:v>
                </c:pt>
                <c:pt idx="2">
                  <c:v>52.245929198828065</c:v>
                </c:pt>
                <c:pt idx="3">
                  <c:v>54.093418194861798</c:v>
                </c:pt>
                <c:pt idx="4">
                  <c:v>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FF-4398-BDA2-E363369F4C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1919679"/>
        <c:axId val="691920095"/>
      </c:lineChart>
      <c:catAx>
        <c:axId val="69191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20095"/>
        <c:crosses val="autoZero"/>
        <c:auto val="1"/>
        <c:lblAlgn val="ctr"/>
        <c:lblOffset val="100"/>
        <c:noMultiLvlLbl val="0"/>
      </c:catAx>
      <c:valAx>
        <c:axId val="691920095"/>
        <c:scaling>
          <c:orientation val="minMax"/>
          <c:max val="89"/>
          <c:min val="52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91919679"/>
        <c:crosses val="autoZero"/>
        <c:crossBetween val="between"/>
        <c:majorUnit val="5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371150149038292E-2"/>
          <c:y val="0.68527757116327925"/>
          <c:w val="0.93075558378031809"/>
          <c:h val="0.2831642499672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01C-4171-8762-A971765DD6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01C-4171-8762-A971765DD6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01C-4171-8762-A971765DD64D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актива</a:t>
                    </a:r>
                    <a:r>
                      <a:rPr lang="mk-MK" sz="800" baseline="0" dirty="0"/>
                      <a:t>
30,04%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01C-4171-8762-A971765DD64D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66686-F041-405C-89C2-35F8DC4472E2}" type="CATEGORYNAME">
                      <a:rPr lang="mk-MK" sz="800"/>
                      <a:pPr>
                        <a:defRPr sz="800"/>
                      </a:pPr>
                      <a:t>[CATEGORY NAME]</a:t>
                    </a:fld>
                    <a:r>
                      <a:rPr lang="mk-MK" sz="800" baseline="0" dirty="0"/>
                      <a:t>
61,75%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1C-4171-8762-A971765DD64D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1C-4171-8762-A971765DD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C-4171-8762-A971765DD6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'ликвидна актива анг'!$A$4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'ликвидна актива анг'!$B$3:$F$3</c:f>
              <c:strCache>
                <c:ptCount val="5"/>
                <c:pt idx="0">
                  <c:v> 12/2021 </c:v>
                </c:pt>
                <c:pt idx="1">
                  <c:v> 03/2022 </c:v>
                </c:pt>
                <c:pt idx="2">
                  <c:v> 06/2022 </c:v>
                </c:pt>
                <c:pt idx="3">
                  <c:v> 09/2022 </c:v>
                </c:pt>
                <c:pt idx="4">
                  <c:v> 12/2022 </c:v>
                </c:pt>
              </c:strCache>
            </c:strRef>
          </c:cat>
          <c:val>
            <c:numRef>
              <c:f>'ликвидна актива анг'!$B$4:$F$4</c:f>
              <c:numCache>
                <c:formatCode>0.00%</c:formatCode>
                <c:ptCount val="5"/>
                <c:pt idx="0">
                  <c:v>0.60070000000000001</c:v>
                </c:pt>
                <c:pt idx="1">
                  <c:v>0.61919999999999997</c:v>
                </c:pt>
                <c:pt idx="2">
                  <c:v>0.62809999999999999</c:v>
                </c:pt>
                <c:pt idx="3">
                  <c:v>0.62639999999999996</c:v>
                </c:pt>
                <c:pt idx="4">
                  <c:v>0.61750000000000005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6-4C4C-B44C-A2A5406B07A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12117632"/>
        <c:axId val="2012127616"/>
      </c:barChart>
      <c:catAx>
        <c:axId val="201211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27616"/>
        <c:crosses val="autoZero"/>
        <c:auto val="1"/>
        <c:lblAlgn val="ctr"/>
        <c:lblOffset val="100"/>
        <c:noMultiLvlLbl val="0"/>
      </c:catAx>
      <c:valAx>
        <c:axId val="201212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176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sz="1200" b="1" i="0" baseline="0" dirty="0">
                <a:effectLst/>
              </a:rPr>
              <a:t>Стапка на покриеност со ликвидност</a:t>
            </a:r>
            <a:endParaRPr lang="en-US" sz="1200" dirty="0">
              <a:effectLst/>
            </a:endParaRPr>
          </a:p>
          <a:p>
            <a:pPr>
              <a:defRPr sz="1200" b="1">
                <a:solidFill>
                  <a:srgbClr val="002060"/>
                </a:solidFill>
              </a:defRPr>
            </a:pPr>
            <a:r>
              <a:rPr lang="en-US" sz="1200" b="0" dirty="0">
                <a:solidFill>
                  <a:srgbClr val="002060"/>
                </a:solidFill>
              </a:rPr>
              <a:t>Liquidity Coverage Ratio</a:t>
            </a:r>
          </a:p>
        </c:rich>
      </c:tx>
      <c:layout>
        <c:manualLayout>
          <c:xMode val="edge"/>
          <c:yMode val="edge"/>
          <c:x val="0.35854454812866704"/>
          <c:y val="0.22598870056497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35727224237815"/>
          <c:y val="7.8779661016949137E-2"/>
          <c:w val="0.84001563184883576"/>
          <c:h val="0.81636941145068709"/>
        </c:manualLayout>
      </c:layout>
      <c:scatterChart>
        <c:scatterStyle val="lineMarker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Стапката на покриеност со ликвидност на банкарскиот систем 
Liquidity Coverage Ratio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'Sheet1 (2)'!$B$1:$F$1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xVal>
          <c:yVal>
            <c:numRef>
              <c:f>'Sheet1 (2)'!$B$2:$F$2</c:f>
              <c:numCache>
                <c:formatCode>0.00%</c:formatCode>
                <c:ptCount val="5"/>
                <c:pt idx="0">
                  <c:v>2.9220000000000002</c:v>
                </c:pt>
                <c:pt idx="1">
                  <c:v>2.552</c:v>
                </c:pt>
                <c:pt idx="2">
                  <c:v>2.4740000000000002</c:v>
                </c:pt>
                <c:pt idx="3" formatCode="0.0%">
                  <c:v>2.589</c:v>
                </c:pt>
                <c:pt idx="4" formatCode="0.0%">
                  <c:v>2.738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1C7-4415-8741-EF73F281C5A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099387952"/>
        <c:axId val="178138944"/>
      </c:scatterChart>
      <c:valAx>
        <c:axId val="2099387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crossAx val="178138944"/>
        <c:crosses val="autoZero"/>
        <c:crossBetween val="midCat"/>
      </c:valAx>
      <c:valAx>
        <c:axId val="178138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crossAx val="209938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>
                <a:solidFill>
                  <a:schemeClr val="tx2"/>
                </a:solidFill>
                <a:latin typeface="+mn-lt"/>
              </a:rPr>
              <a:t>Покриеност со ликвидност</a:t>
            </a:r>
          </a:p>
          <a:p>
            <a:pPr algn="r">
              <a:defRPr sz="1100">
                <a:latin typeface="+mn-lt"/>
              </a:defRPr>
            </a:pPr>
            <a:r>
              <a:rPr lang="en-US" sz="1100" b="1" i="0" u="none" strike="noStrike" kern="1200" cap="none" spc="0" normalizeH="0" baseline="0">
                <a:solidFill>
                  <a:schemeClr val="tx2"/>
                </a:solidFill>
                <a:latin typeface="+mn-lt"/>
              </a:rPr>
              <a:t>Liquidity Coverage Ratio</a:t>
            </a:r>
          </a:p>
          <a:p>
            <a:pPr algn="r">
              <a:defRPr sz="1100">
                <a:latin typeface="+mn-lt"/>
              </a:defRPr>
            </a:pPr>
            <a:r>
              <a:rPr lang="mk-MK" sz="1100" b="1" i="0" u="none" strike="noStrike" kern="1200" cap="none" spc="0" normalizeH="0" baseline="0">
                <a:solidFill>
                  <a:schemeClr val="tx2"/>
                </a:solidFill>
                <a:latin typeface="+mn-lt"/>
              </a:rPr>
              <a:t>(согласно меѓународната спогодба Базел 3)</a:t>
            </a:r>
            <a:endParaRPr lang="en-US" sz="1100" b="1" i="0" u="none" strike="noStrike" kern="1200" cap="none" spc="0" normalizeH="0" baseline="0">
              <a:solidFill>
                <a:schemeClr val="tx2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46386443876633648"/>
          <c:y val="2.70184700221857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3266735613675843"/>
          <c:w val="0.93888888888888888"/>
          <c:h val="0.4665122693748430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'Sheet1 (2)'!$A$3</c:f>
              <c:strCache>
                <c:ptCount val="1"/>
                <c:pt idx="0">
                  <c:v>учеството на ликвидните средства во вкупната актива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(2)'!$B$3:$F$3</c:f>
              <c:numCache>
                <c:formatCode>0.00%</c:formatCode>
                <c:ptCount val="5"/>
                <c:pt idx="0">
                  <c:v>0.32400000000000001</c:v>
                </c:pt>
                <c:pt idx="1">
                  <c:v>0.30109999999999998</c:v>
                </c:pt>
                <c:pt idx="2">
                  <c:v>0.28770000000000001</c:v>
                </c:pt>
                <c:pt idx="3">
                  <c:v>0.28820000000000001</c:v>
                </c:pt>
                <c:pt idx="4">
                  <c:v>0.3004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1F-48A4-BFA3-0649201BBB5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1617114480"/>
        <c:axId val="1617114960"/>
      </c:barChart>
      <c:lineChart>
        <c:grouping val="standard"/>
        <c:varyColors val="0"/>
        <c:ser>
          <c:idx val="2"/>
          <c:order val="1"/>
          <c:tx>
            <c:strRef>
              <c:f>'Sheet1 (2)'!$A$4</c:f>
              <c:strCache>
                <c:ptCount val="1"/>
                <c:pt idx="0">
                  <c:v>покриеноста на краткорочните обврски со ликвидни средства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(2)'!$B$4:$F$4</c:f>
              <c:numCache>
                <c:formatCode>0.00%</c:formatCode>
                <c:ptCount val="5"/>
                <c:pt idx="0">
                  <c:v>0.52300000000000002</c:v>
                </c:pt>
                <c:pt idx="1">
                  <c:v>0.48199999999999998</c:v>
                </c:pt>
                <c:pt idx="2">
                  <c:v>0.45700000000000002</c:v>
                </c:pt>
                <c:pt idx="3">
                  <c:v>0.46</c:v>
                </c:pt>
                <c:pt idx="4">
                  <c:v>0.47670000000000001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1F-48A4-BFA3-0649201BBB5B}"/>
            </c:ext>
          </c:extLst>
        </c:ser>
        <c:ser>
          <c:idx val="3"/>
          <c:order val="2"/>
          <c:tx>
            <c:strRef>
              <c:f>'Sheet1 (2)'!$A$5</c:f>
              <c:strCache>
                <c:ptCount val="1"/>
                <c:pt idx="0">
                  <c:v>покриеноста на депозитите од домаќинствата со ликвидни средства </c:v>
                </c:pt>
              </c:strCache>
            </c:strRef>
          </c:tx>
          <c:spPr>
            <a:ln w="2222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(2)'!$B$5:$F$5</c:f>
              <c:numCache>
                <c:formatCode>0.00%</c:formatCode>
                <c:ptCount val="5"/>
                <c:pt idx="0">
                  <c:v>0.65500000000000003</c:v>
                </c:pt>
                <c:pt idx="1">
                  <c:v>0.61199999999999999</c:v>
                </c:pt>
                <c:pt idx="2">
                  <c:v>0.57699999999999996</c:v>
                </c:pt>
                <c:pt idx="3">
                  <c:v>0.58099999999999996</c:v>
                </c:pt>
                <c:pt idx="4">
                  <c:v>0.61099999999999999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1F-48A4-BFA3-0649201BBB5B}"/>
            </c:ext>
          </c:extLst>
        </c:ser>
        <c:ser>
          <c:idx val="4"/>
          <c:order val="3"/>
          <c:tx>
            <c:strRef>
              <c:f>'Sheet1 (2)'!$A$6</c:f>
              <c:strCache>
                <c:ptCount val="1"/>
                <c:pt idx="0">
                  <c:v>Кредити/депозити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(2)'!$B$6:$F$6</c:f>
              <c:numCache>
                <c:formatCode>0.00%</c:formatCode>
                <c:ptCount val="5"/>
                <c:pt idx="0">
                  <c:v>0.81799999999999995</c:v>
                </c:pt>
                <c:pt idx="1">
                  <c:v>0.86599999999999999</c:v>
                </c:pt>
                <c:pt idx="2">
                  <c:v>0.88800000000000001</c:v>
                </c:pt>
                <c:pt idx="3">
                  <c:v>0.877</c:v>
                </c:pt>
                <c:pt idx="4">
                  <c:v>0.85499999999999998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1F-48A4-BFA3-0649201BB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14480"/>
        <c:axId val="1617114960"/>
      </c:lineChart>
      <c:catAx>
        <c:axId val="161711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114960"/>
        <c:crosses val="autoZero"/>
        <c:auto val="1"/>
        <c:lblAlgn val="ctr"/>
        <c:lblOffset val="100"/>
        <c:noMultiLvlLbl val="0"/>
      </c:catAx>
      <c:valAx>
        <c:axId val="1617114960"/>
        <c:scaling>
          <c:orientation val="minMax"/>
          <c:max val="0.9"/>
          <c:min val="0.2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17114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367891513560814E-2"/>
          <c:y val="0.79862576271010932"/>
          <c:w val="0.90737510936132981"/>
          <c:h val="0.176716405159894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22-4869-B089-33231722C7C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22-4869-B089-33231722C7CE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22-4869-B089-33231722C7C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33 %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22-4869-B089-33231722C7CE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22-4869-B089-33231722C7C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22-4869-B089-33231722C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22-4869-B089-33231722C7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0.01963</cdr:x>
      <cdr:y>0.00379</cdr:y>
    </cdr:from>
    <cdr:to>
      <cdr:x>0.66007</cdr:x>
      <cdr:y>0.07802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92C25BF-8044-9BC4-2B0D-3A4A489F60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5774" y="14635"/>
          <a:ext cx="4755292" cy="28648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524071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Макроекономски показатели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mk-MK" sz="32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и</a:t>
            </a:r>
            <a: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банкарскиот систем 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на Република Северна Македонија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 состојба на 31</a:t>
            </a:r>
            <a:r>
              <a:rPr lang="en-US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Декември 2022 година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4261" y="3447608"/>
            <a:ext cx="7230656" cy="1672562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rmAutofit lnSpcReduction="10000"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2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Поврат на активата 1,</a:t>
            </a:r>
            <a:r>
              <a:rPr lang="en-GB" sz="1200" dirty="0">
                <a:solidFill>
                  <a:schemeClr val="bg1"/>
                </a:solidFill>
              </a:rPr>
              <a:t>46</a:t>
            </a:r>
            <a:r>
              <a:rPr lang="mk-MK" sz="1200" dirty="0">
                <a:solidFill>
                  <a:schemeClr val="bg1"/>
                </a:solidFill>
              </a:rPr>
              <a:t>%, со годишен пад од (-0,</a:t>
            </a:r>
            <a:r>
              <a:rPr lang="en-GB" sz="1200" dirty="0">
                <a:solidFill>
                  <a:schemeClr val="bg1"/>
                </a:solidFill>
              </a:rPr>
              <a:t>0</a:t>
            </a:r>
            <a:r>
              <a:rPr lang="mk-MK" sz="1200" dirty="0">
                <a:solidFill>
                  <a:schemeClr val="bg1"/>
                </a:solidFill>
              </a:rPr>
              <a:t>3) пп, или (-0,19) пп на квартална основа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Поврат на капиталот 12,24%, со годишен пад од (-0,66) пп, или пад (-1,48) пп  на квартална основа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Од вкупните редовни приходи 47,89%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200" dirty="0">
                <a:solidFill>
                  <a:schemeClr val="bg1"/>
                </a:solidFill>
              </a:rPr>
              <a:t>Најголемиот дел од вкупнитее приходи 62,62% претставуваат каматните приходи</a:t>
            </a:r>
            <a:endParaRPr lang="en-GB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2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2060"/>
                </a:solidFill>
              </a:rPr>
              <a:t>Извор</a:t>
            </a:r>
            <a:r>
              <a:rPr lang="en-GB" sz="1200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endParaRPr lang="en-GB" sz="13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273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273479"/>
              </p:ext>
            </p:extLst>
          </p:nvPr>
        </p:nvGraphicFramePr>
        <p:xfrm>
          <a:off x="225083" y="5456311"/>
          <a:ext cx="7169834" cy="1245055"/>
        </p:xfrm>
        <a:graphic>
          <a:graphicData uri="http://schemas.openxmlformats.org/drawingml/2006/table">
            <a:tbl>
              <a:tblPr/>
              <a:tblGrid>
                <a:gridCol w="3342848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359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6886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884728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228772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-0.03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-0.19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-0.66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-1.48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3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0.42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-0.09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0.72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80B1CFB4-88EF-CF6E-F1A2-BB997B64AF72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AFDA6D-36C6-5902-D022-70FCE4B9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Показатели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C36732-71C9-A4B4-6349-676931F20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15283"/>
              </p:ext>
            </p:extLst>
          </p:nvPr>
        </p:nvGraphicFramePr>
        <p:xfrm>
          <a:off x="164261" y="799689"/>
          <a:ext cx="3697692" cy="2295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7685AC-2C71-F886-A4EE-842D3A037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864191"/>
              </p:ext>
            </p:extLst>
          </p:nvPr>
        </p:nvGraphicFramePr>
        <p:xfrm>
          <a:off x="3938954" y="799689"/>
          <a:ext cx="3455963" cy="231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0714A4-3FDC-C53A-C8C8-FF25F48B3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380664"/>
              </p:ext>
            </p:extLst>
          </p:nvPr>
        </p:nvGraphicFramePr>
        <p:xfrm>
          <a:off x="7620000" y="3958166"/>
          <a:ext cx="4373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C3F7B12-5CBD-3D37-53BC-A4BF752B3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299158"/>
              </p:ext>
            </p:extLst>
          </p:nvPr>
        </p:nvGraphicFramePr>
        <p:xfrm>
          <a:off x="7620000" y="79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1416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4582" y="551883"/>
            <a:ext cx="4588870" cy="6238116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002060"/>
                </a:solidFill>
              </a:rPr>
              <a:t>Кредитен рејтинг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Агенцијата за кредитни рејтинзи Fitch со оценка ББ + со негативен изглед, како и Standard &amp; Poor’s со оценка ББ- со стабилен изглед, го потврдија кредитниот рејтинг на РС Македонија како резултат на </a:t>
            </a:r>
            <a:r>
              <a:rPr lang="en-US" sz="9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 добри политики на владеење</a:t>
            </a:r>
            <a:r>
              <a:rPr lang="mk-MK" sz="9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rgbClr val="002060"/>
                </a:solidFill>
              </a:rPr>
              <a:t>стабилниот банкарски систем, стабилноста на домашната валута и зголемените девизни резерви.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900" i="0" dirty="0">
                <a:solidFill>
                  <a:srgbClr val="002060"/>
                </a:solidFill>
                <a:effectLst/>
              </a:rPr>
              <a:t>9</a:t>
            </a:r>
            <a:r>
              <a:rPr lang="mk-MK" sz="900" dirty="0">
                <a:solidFill>
                  <a:srgbClr val="002060"/>
                </a:solidFill>
              </a:rPr>
              <a:t>9</a:t>
            </a:r>
            <a:r>
              <a:rPr lang="en-GB" sz="900" i="0" dirty="0">
                <a:solidFill>
                  <a:srgbClr val="002060"/>
                </a:solidFill>
                <a:effectLst/>
              </a:rPr>
              <a:t>.7</a:t>
            </a:r>
            <a:r>
              <a:rPr lang="ru-RU" sz="900" i="0" dirty="0">
                <a:solidFill>
                  <a:srgbClr val="002060"/>
                </a:solidFill>
                <a:effectLst/>
              </a:rPr>
              <a:t> годишно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002060"/>
              </a:solidFill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увоз </a:t>
            </a:r>
            <a:r>
              <a:rPr lang="en-US" sz="900" dirty="0">
                <a:solidFill>
                  <a:srgbClr val="002060"/>
                </a:solidFill>
              </a:rPr>
              <a:t>747.191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милиони денари, пораст 2</a:t>
            </a:r>
            <a:r>
              <a:rPr lang="en-GB" sz="900" dirty="0">
                <a:solidFill>
                  <a:srgbClr val="002060"/>
                </a:solidFill>
              </a:rPr>
              <a:t>5</a:t>
            </a:r>
            <a:r>
              <a:rPr lang="ru-RU" sz="900" dirty="0">
                <a:solidFill>
                  <a:srgbClr val="002060"/>
                </a:solidFill>
              </a:rPr>
              <a:t>,</a:t>
            </a:r>
            <a:r>
              <a:rPr lang="en-GB" sz="900" dirty="0">
                <a:solidFill>
                  <a:srgbClr val="002060"/>
                </a:solidFill>
              </a:rPr>
              <a:t>8</a:t>
            </a:r>
            <a:r>
              <a:rPr lang="ru-RU" sz="900" dirty="0">
                <a:solidFill>
                  <a:srgbClr val="002060"/>
                </a:solidFill>
              </a:rPr>
              <a:t>%.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извоз </a:t>
            </a:r>
            <a:r>
              <a:rPr lang="en-US" sz="900" dirty="0">
                <a:solidFill>
                  <a:srgbClr val="002060"/>
                </a:solidFill>
              </a:rPr>
              <a:t>511</a:t>
            </a:r>
            <a:r>
              <a:rPr lang="en-US" sz="900" b="0" i="0" dirty="0">
                <a:solidFill>
                  <a:srgbClr val="002060"/>
                </a:solidFill>
                <a:effectLst/>
              </a:rPr>
              <a:t> 444</a:t>
            </a:r>
            <a:r>
              <a:rPr lang="ru-RU" sz="900" dirty="0">
                <a:solidFill>
                  <a:srgbClr val="002060"/>
                </a:solidFill>
              </a:rPr>
              <a:t> милиони </a:t>
            </a:r>
            <a:r>
              <a:rPr lang="mk-MK" sz="900" dirty="0">
                <a:solidFill>
                  <a:srgbClr val="002060"/>
                </a:solidFill>
              </a:rPr>
              <a:t>денари</a:t>
            </a:r>
            <a:r>
              <a:rPr lang="ru-RU" sz="900" dirty="0">
                <a:solidFill>
                  <a:srgbClr val="002060"/>
                </a:solidFill>
              </a:rPr>
              <a:t>, пораст </a:t>
            </a:r>
            <a:r>
              <a:rPr lang="en-GB" sz="900" dirty="0">
                <a:solidFill>
                  <a:srgbClr val="002060"/>
                </a:solidFill>
              </a:rPr>
              <a:t>19</a:t>
            </a:r>
            <a:r>
              <a:rPr lang="ru-RU" sz="900" dirty="0">
                <a:solidFill>
                  <a:srgbClr val="002060"/>
                </a:solidFill>
              </a:rPr>
              <a:t>,</a:t>
            </a:r>
            <a:r>
              <a:rPr lang="en-GB" sz="900" dirty="0">
                <a:solidFill>
                  <a:srgbClr val="002060"/>
                </a:solidFill>
              </a:rPr>
              <a:t>9</a:t>
            </a:r>
            <a:r>
              <a:rPr lang="ru-RU" sz="900" dirty="0">
                <a:solidFill>
                  <a:srgbClr val="002060"/>
                </a:solidFill>
              </a:rPr>
              <a:t>%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Бруто домашен производ</a:t>
            </a:r>
            <a:endParaRPr lang="en-GB" sz="900" b="1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пораст </a:t>
            </a:r>
            <a:r>
              <a:rPr lang="en-GB" sz="900" dirty="0">
                <a:solidFill>
                  <a:srgbClr val="002060"/>
                </a:solidFill>
              </a:rPr>
              <a:t>0.6</a:t>
            </a:r>
            <a:r>
              <a:rPr lang="en-US" sz="9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%</a:t>
            </a:r>
            <a:endParaRPr lang="mk-MK" sz="900" dirty="0">
              <a:solidFill>
                <a:srgbClr val="002060"/>
              </a:solidFill>
            </a:endParaRPr>
          </a:p>
          <a:p>
            <a:pPr algn="just"/>
            <a:endParaRPr lang="mk-MK" sz="900" b="1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Инфлација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900" dirty="0">
                <a:solidFill>
                  <a:srgbClr val="002060"/>
                </a:solidFill>
              </a:rPr>
              <a:t>14</a:t>
            </a:r>
            <a:r>
              <a:rPr lang="mk-MK" sz="900" dirty="0">
                <a:solidFill>
                  <a:srgbClr val="002060"/>
                </a:solidFill>
              </a:rPr>
              <a:t>,</a:t>
            </a:r>
            <a:r>
              <a:rPr lang="en-GB" sz="900" dirty="0">
                <a:solidFill>
                  <a:srgbClr val="002060"/>
                </a:solidFill>
              </a:rPr>
              <a:t>2%</a:t>
            </a:r>
            <a:r>
              <a:rPr lang="ru-RU" sz="9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mk-MK" sz="900" b="1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Девизни резерви</a:t>
            </a:r>
            <a:endParaRPr lang="en-GB" sz="9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3.</a:t>
            </a:r>
            <a:r>
              <a:rPr lang="en-GB" sz="900" dirty="0">
                <a:solidFill>
                  <a:srgbClr val="002060"/>
                </a:solidFill>
              </a:rPr>
              <a:t>862</a:t>
            </a:r>
            <a:r>
              <a:rPr lang="ru-RU" sz="900" dirty="0">
                <a:solidFill>
                  <a:srgbClr val="002060"/>
                </a:solidFill>
              </a:rPr>
              <a:t>,8</a:t>
            </a:r>
            <a:r>
              <a:rPr lang="en-GB" sz="900" dirty="0">
                <a:solidFill>
                  <a:srgbClr val="002060"/>
                </a:solidFill>
              </a:rPr>
              <a:t>6</a:t>
            </a:r>
            <a:r>
              <a:rPr lang="ru-RU" sz="900" dirty="0">
                <a:solidFill>
                  <a:srgbClr val="002060"/>
                </a:solidFill>
              </a:rPr>
              <a:t> милиони евра.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ru-RU" sz="900" b="1" dirty="0">
              <a:solidFill>
                <a:srgbClr val="002060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ru-RU" sz="900" b="1" dirty="0">
                <a:solidFill>
                  <a:srgbClr val="002060"/>
                </a:solidFill>
              </a:rPr>
              <a:t>Основна каматна стапка</a:t>
            </a:r>
            <a:endParaRPr lang="mk-MK" sz="900" b="1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Во текот на четвртиотт квартал од годината, Народната банка ја промени поставеноста на монетарната политика, при што основната каматна стапка на благајнички записи изнесува 4,75%, и истата е на ниво на </a:t>
            </a:r>
            <a:r>
              <a:rPr lang="mk-MK" sz="900" dirty="0">
                <a:solidFill>
                  <a:srgbClr val="002060"/>
                </a:solidFill>
              </a:rPr>
              <a:t>р</a:t>
            </a:r>
            <a:r>
              <a:rPr lang="ru-RU" sz="900" dirty="0">
                <a:solidFill>
                  <a:srgbClr val="002060"/>
                </a:solidFill>
              </a:rPr>
              <a:t>еферентна стапка за пресметување на стапката на казнената камата.</a:t>
            </a:r>
          </a:p>
          <a:p>
            <a:pPr algn="just"/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b="1" dirty="0">
                <a:solidFill>
                  <a:srgbClr val="002060"/>
                </a:solidFill>
              </a:rPr>
              <a:t>Стапки на задолжителната резерва на банки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2060"/>
                </a:solidFill>
              </a:rPr>
              <a:t>Народната банка ја промени поставеноста на монетарната политика во делот на пресметката на обврски во странска валута од 18% на 19%, додека пак обврската во домашна валута во валутна клаузула остана непроменета и истата изнесува 50%.</a:t>
            </a:r>
          </a:p>
          <a:p>
            <a:pPr algn="just"/>
            <a:endParaRPr lang="mk-MK" sz="900" b="1" dirty="0">
              <a:solidFill>
                <a:srgbClr val="002060"/>
              </a:solidFill>
            </a:endParaRPr>
          </a:p>
          <a:p>
            <a:pPr algn="just"/>
            <a:r>
              <a:rPr lang="mk-MK" sz="900" b="1" dirty="0">
                <a:solidFill>
                  <a:srgbClr val="002060"/>
                </a:solidFill>
              </a:rPr>
              <a:t>Пазар на труд</a:t>
            </a:r>
            <a:endParaRPr lang="en-GB" sz="900" b="1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rgbClr val="002060"/>
                </a:solidFill>
              </a:rPr>
              <a:t>Стапка на невработеност </a:t>
            </a:r>
            <a:r>
              <a:rPr lang="en-GB" sz="900" dirty="0">
                <a:solidFill>
                  <a:srgbClr val="002060"/>
                </a:solidFill>
              </a:rPr>
              <a:t>14,4%</a:t>
            </a:r>
            <a:endParaRPr lang="ru-RU" sz="900" b="1" dirty="0">
              <a:solidFill>
                <a:srgbClr val="002060"/>
              </a:solidFill>
            </a:endParaRPr>
          </a:p>
          <a:p>
            <a:pPr algn="just"/>
            <a:r>
              <a:rPr lang="ru-RU" sz="900" dirty="0">
                <a:solidFill>
                  <a:srgbClr val="002060"/>
                </a:solidFill>
              </a:rPr>
              <a:t>Извор: НБРМ Основни економски показатели на РС МАКЕДОНИЈА</a:t>
            </a:r>
            <a:endParaRPr lang="mk-MK" sz="900" dirty="0">
              <a:solidFill>
                <a:srgbClr val="002060"/>
              </a:solidFill>
            </a:endParaRPr>
          </a:p>
        </p:txBody>
      </p:sp>
      <p:pic>
        <p:nvPicPr>
          <p:cNvPr id="24" name="Picture 2" descr="C:\Users\Olivera\Desktop\Logo MBA\logo MBA final-01.jpg">
            <a:extLst>
              <a:ext uri="{FF2B5EF4-FFF2-40B4-BE49-F238E27FC236}">
                <a16:creationId xmlns:a16="http://schemas.microsoft.com/office/drawing/2014/main" id="{FDC498C5-FAA1-4E63-8252-2A887E235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9979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999742" cy="520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</a:p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97082" y="1043441"/>
            <a:ext cx="7289919" cy="4423119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5929074" y="5659168"/>
            <a:ext cx="6098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400" dirty="0">
                <a:solidFill>
                  <a:srgbClr val="002060"/>
                </a:solidFill>
              </a:rPr>
              <a:t>Кредитен рејтинг на државата  </a:t>
            </a:r>
          </a:p>
          <a:p>
            <a:pPr algn="r"/>
            <a:endParaRPr lang="mk-MK" sz="1400" dirty="0">
              <a:solidFill>
                <a:srgbClr val="002060"/>
              </a:solidFill>
            </a:endParaRP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'BB-' Ratings Affirmed; Outlook Stable</a:t>
            </a:r>
          </a:p>
          <a:p>
            <a:pPr algn="r"/>
            <a:r>
              <a:rPr lang="en-US" sz="1400" b="1" dirty="0">
                <a:solidFill>
                  <a:srgbClr val="002060"/>
                </a:solidFill>
              </a:rPr>
              <a:t>Standard &amp; Poor’s </a:t>
            </a:r>
            <a:endParaRPr lang="mk-MK" sz="1400" b="1" dirty="0">
              <a:solidFill>
                <a:srgbClr val="002060"/>
              </a:solidFill>
            </a:endParaRPr>
          </a:p>
          <a:p>
            <a:pPr algn="r"/>
            <a:r>
              <a:rPr lang="ru-RU" sz="1000" b="1" dirty="0">
                <a:solidFill>
                  <a:srgbClr val="002060"/>
                </a:solidFill>
              </a:rPr>
              <a:t>Извор: www.spglobal.com/standard-poor-s-ratings-ratingsdirect │</a:t>
            </a:r>
            <a:r>
              <a:rPr lang="en-GB" sz="1000" b="1" dirty="0">
                <a:solidFill>
                  <a:srgbClr val="002060"/>
                </a:solidFill>
              </a:rPr>
              <a:t>January </a:t>
            </a:r>
            <a:r>
              <a:rPr lang="ru-RU" sz="1000" b="1" dirty="0">
                <a:solidFill>
                  <a:srgbClr val="002060"/>
                </a:solidFill>
              </a:rPr>
              <a:t>2</a:t>
            </a:r>
            <a:r>
              <a:rPr lang="en-GB" sz="1000" b="1" dirty="0">
                <a:solidFill>
                  <a:srgbClr val="002060"/>
                </a:solidFill>
              </a:rPr>
              <a:t>8</a:t>
            </a:r>
            <a:r>
              <a:rPr lang="ru-RU" sz="1000" b="1" dirty="0">
                <a:solidFill>
                  <a:srgbClr val="002060"/>
                </a:solidFill>
              </a:rPr>
              <a:t>, 2023)</a:t>
            </a:r>
            <a:endParaRPr lang="en-US" sz="8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BEEF0-4F06-D358-96AB-0364F70A5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04803"/>
              </p:ext>
            </p:extLst>
          </p:nvPr>
        </p:nvGraphicFramePr>
        <p:xfrm>
          <a:off x="4923692" y="1119959"/>
          <a:ext cx="6910499" cy="4263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2592">
                  <a:extLst>
                    <a:ext uri="{9D8B030D-6E8A-4147-A177-3AD203B41FA5}">
                      <a16:colId xmlns:a16="http://schemas.microsoft.com/office/drawing/2014/main" val="690439302"/>
                    </a:ext>
                  </a:extLst>
                </a:gridCol>
                <a:gridCol w="918758">
                  <a:extLst>
                    <a:ext uri="{9D8B030D-6E8A-4147-A177-3AD203B41FA5}">
                      <a16:colId xmlns:a16="http://schemas.microsoft.com/office/drawing/2014/main" val="3311390934"/>
                    </a:ext>
                  </a:extLst>
                </a:gridCol>
                <a:gridCol w="776928">
                  <a:extLst>
                    <a:ext uri="{9D8B030D-6E8A-4147-A177-3AD203B41FA5}">
                      <a16:colId xmlns:a16="http://schemas.microsoft.com/office/drawing/2014/main" val="1320823032"/>
                    </a:ext>
                  </a:extLst>
                </a:gridCol>
                <a:gridCol w="772221">
                  <a:extLst>
                    <a:ext uri="{9D8B030D-6E8A-4147-A177-3AD203B41FA5}">
                      <a16:colId xmlns:a16="http://schemas.microsoft.com/office/drawing/2014/main" val="2475944195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Клучни економски показатели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498083"/>
                  </a:ext>
                </a:extLst>
              </a:tr>
              <a:tr h="15067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87284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Индекс на обемот на индустриското производство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73276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Надворешно-трговска размена  (%) в</a:t>
                      </a:r>
                      <a:r>
                        <a:rPr lang="mk-MK" sz="11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купен увоз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26.8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25,8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57051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Надворешно-трговска размена  (%) в</a:t>
                      </a:r>
                      <a:r>
                        <a:rPr lang="mk-MK" sz="11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купен извоз</a:t>
                      </a:r>
                      <a:endParaRPr lang="en-US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19,9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188835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Реален раст на БДП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-6,1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645385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Буџетски биланс (салдо на централен буџет и фондови, % од БДП)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38204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Инфлација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CPI%)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6014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Тековна сметка</a:t>
                      </a:r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на билансот на плаќања 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-772,4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88465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Бруто надворешен долг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536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576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10.855,8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5698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Девизни резерви 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359,87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643,28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26331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Директни инвестиции - нето 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670,2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491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невработеност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02427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61,49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853334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E243FA10-4288-DED2-4DB7-3BADE104AB8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04997" y="4262396"/>
            <a:ext cx="7989734" cy="2474234"/>
          </a:xfrm>
          <a:prstGeom prst="roundRect">
            <a:avLst>
              <a:gd name="adj" fmla="val 2074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000" dirty="0">
                <a:solidFill>
                  <a:srgbClr val="002060"/>
                </a:solidFill>
              </a:rPr>
              <a:t>5 </a:t>
            </a:r>
            <a:r>
              <a:rPr lang="mk-MK" sz="1000" dirty="0">
                <a:solidFill>
                  <a:srgbClr val="002060"/>
                </a:solidFill>
              </a:rPr>
              <a:t>големи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</a:t>
            </a:r>
            <a:r>
              <a:rPr lang="en-GB" sz="1000" dirty="0">
                <a:solidFill>
                  <a:srgbClr val="002060"/>
                </a:solidFill>
              </a:rPr>
              <a:t> 557.824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dirty="0">
                <a:solidFill>
                  <a:srgbClr val="002060"/>
                </a:solidFill>
              </a:rPr>
              <a:t>) 81,5% </a:t>
            </a:r>
            <a:r>
              <a:rPr lang="mk-MK" sz="10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000" dirty="0">
                <a:solidFill>
                  <a:srgbClr val="002060"/>
                </a:solidFill>
              </a:rPr>
              <a:t>,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3 </a:t>
            </a:r>
            <a:r>
              <a:rPr lang="mk-MK" sz="1000" dirty="0">
                <a:solidFill>
                  <a:srgbClr val="002060"/>
                </a:solidFill>
              </a:rPr>
              <a:t>средни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dirty="0">
                <a:solidFill>
                  <a:srgbClr val="002060"/>
                </a:solidFill>
              </a:rPr>
              <a:t>84.002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 </a:t>
            </a:r>
            <a:r>
              <a:rPr lang="en-US" sz="1000" dirty="0">
                <a:solidFill>
                  <a:srgbClr val="002060"/>
                </a:solidFill>
              </a:rPr>
              <a:t>12.3</a:t>
            </a:r>
            <a:r>
              <a:rPr lang="mk-MK" sz="1000" dirty="0">
                <a:solidFill>
                  <a:srgbClr val="002060"/>
                </a:solidFill>
              </a:rPr>
              <a:t>% учество</a:t>
            </a:r>
            <a:r>
              <a:rPr lang="en-US" sz="1000" dirty="0">
                <a:solidFill>
                  <a:srgbClr val="002060"/>
                </a:solidFill>
              </a:rPr>
              <a:t>, 5</a:t>
            </a:r>
            <a:r>
              <a:rPr lang="mk-MK" sz="1000" dirty="0">
                <a:solidFill>
                  <a:srgbClr val="002060"/>
                </a:solidFill>
              </a:rPr>
              <a:t> мали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GB" sz="1000" dirty="0">
                <a:solidFill>
                  <a:srgbClr val="002060"/>
                </a:solidFill>
              </a:rPr>
              <a:t>42.430 </a:t>
            </a:r>
            <a:r>
              <a:rPr lang="mk-MK" sz="1000" dirty="0">
                <a:solidFill>
                  <a:srgbClr val="002060"/>
                </a:solidFill>
              </a:rPr>
              <a:t>мил. денари</a:t>
            </a:r>
            <a:r>
              <a:rPr lang="en-US" sz="1000" dirty="0">
                <a:solidFill>
                  <a:srgbClr val="002060"/>
                </a:solidFill>
              </a:rPr>
              <a:t>) 6.2% </a:t>
            </a:r>
            <a:r>
              <a:rPr lang="mk-MK" sz="1000" dirty="0">
                <a:solidFill>
                  <a:srgbClr val="002060"/>
                </a:solidFill>
              </a:rPr>
              <a:t>учество и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штедилници.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endParaRPr lang="mk-MK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 актива на ниво на банкарски систем 6</a:t>
            </a:r>
            <a:r>
              <a:rPr lang="en-GB" sz="1000" dirty="0">
                <a:solidFill>
                  <a:srgbClr val="002060"/>
                </a:solidFill>
              </a:rPr>
              <a:t>84.255</a:t>
            </a:r>
            <a:r>
              <a:rPr lang="mk-MK" sz="1000" dirty="0">
                <a:solidFill>
                  <a:srgbClr val="002060"/>
                </a:solidFill>
              </a:rPr>
              <a:t> мил.денари бележи годишен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пораст од 7,14%  т.е 4,11%  на квартална основа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5,36% на годишно ниво односно и 5,19% на квартална основа и капиталната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позиција на банките со годишен пораст од 14,34%  или 1,97% квартално. Кредитите бележат годишен пораст 10,14% и квартално 2,63%.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Учеството на странскиот капитал во сопственичката структура 77,72%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endParaRPr lang="mk-MK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 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 и БДП изнесува 86,1 % што укажува на доминантната позиција на банките во фин.систем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Депозитите во однос на БДП изнесува 62,1 %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Кредитите во однос на БДП изнесува 53,2 %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  	</a:t>
            </a:r>
            <a:r>
              <a:rPr lang="mk-MK" sz="800" b="1" dirty="0">
                <a:solidFill>
                  <a:srgbClr val="002060"/>
                </a:solidFill>
                <a:cs typeface="Arial" panose="020B0604020202020204" pitchFamily="34" charset="0"/>
              </a:rPr>
              <a:t>Извор НБРСМ, Отсек за финансиска стабилност,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 Последна</a:t>
            </a: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 	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ревизија на податоците на БДП (по тековни цени): 02.03.2023 </a:t>
            </a:r>
            <a:r>
              <a:rPr lang="en-GB" sz="8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ru-RU" sz="800" b="1" dirty="0">
                <a:solidFill>
                  <a:srgbClr val="002060"/>
                </a:solidFill>
                <a:cs typeface="Arial" panose="020B0604020202020204" pitchFamily="34" charset="0"/>
              </a:rPr>
              <a:t>година</a:t>
            </a:r>
            <a:r>
              <a:rPr lang="ru-RU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08" y="69726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862895"/>
              </p:ext>
            </p:extLst>
          </p:nvPr>
        </p:nvGraphicFramePr>
        <p:xfrm>
          <a:off x="230889" y="799689"/>
          <a:ext cx="7632953" cy="1597351"/>
        </p:xfrm>
        <a:graphic>
          <a:graphicData uri="http://schemas.openxmlformats.org/drawingml/2006/table">
            <a:tbl>
              <a:tblPr/>
              <a:tblGrid>
                <a:gridCol w="1434718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67700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12709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222674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09968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7735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05370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393,812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7879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454,700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1031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047167"/>
              </p:ext>
            </p:extLst>
          </p:nvPr>
        </p:nvGraphicFramePr>
        <p:xfrm>
          <a:off x="7942804" y="751039"/>
          <a:ext cx="4249196" cy="311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DAF2B5-0AE0-A802-A63E-1EC18F240A50}"/>
              </a:ext>
            </a:extLst>
          </p:cNvPr>
          <p:cNvSpPr txBox="1"/>
          <p:nvPr/>
        </p:nvSpPr>
        <p:spPr>
          <a:xfrm>
            <a:off x="862188" y="2441173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127414-1A00-FA1D-50AD-84B1408A69C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4B4CC01-9AF5-FF93-8F4C-CECED76AF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027862"/>
              </p:ext>
            </p:extLst>
          </p:nvPr>
        </p:nvGraphicFramePr>
        <p:xfrm>
          <a:off x="4039565" y="2582973"/>
          <a:ext cx="4232238" cy="16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854F3B7-9827-4FC4-AFB2-62770BFCAF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987821"/>
              </p:ext>
            </p:extLst>
          </p:nvPr>
        </p:nvGraphicFramePr>
        <p:xfrm>
          <a:off x="128225" y="2521381"/>
          <a:ext cx="4018306" cy="16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6327FCD-7A33-44BD-B89F-C7E934F2F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22520"/>
              </p:ext>
            </p:extLst>
          </p:nvPr>
        </p:nvGraphicFramePr>
        <p:xfrm>
          <a:off x="8166805" y="4262396"/>
          <a:ext cx="3920197" cy="241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57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8" y="3304706"/>
            <a:ext cx="6713454" cy="3665937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30,04%*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61,75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%, остатокот од </a:t>
            </a:r>
            <a:r>
              <a:rPr lang="mk-MK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е останата актива.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2</a:t>
            </a:r>
            <a:r>
              <a:rPr lang="mk-MK" sz="1100" dirty="0">
                <a:solidFill>
                  <a:schemeClr val="bg1"/>
                </a:solidFill>
              </a:rPr>
              <a:t>73,8</a:t>
            </a:r>
            <a:r>
              <a:rPr lang="ru-RU" sz="1100" dirty="0">
                <a:solidFill>
                  <a:schemeClr val="bg1"/>
                </a:solidFill>
              </a:rPr>
              <a:t> %, што е 2,7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македонскиот банкарски систем</a:t>
            </a:r>
            <a:r>
              <a:rPr lang="en-GB" sz="1100" dirty="0">
                <a:solidFill>
                  <a:schemeClr val="bg1"/>
                </a:solidFill>
              </a:rPr>
              <a:t>*</a:t>
            </a:r>
            <a:endParaRPr lang="mk-MK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/Актива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30,04%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47,67%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/Депозити население 61,1%</a:t>
            </a:r>
            <a:endParaRPr lang="en-GB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85,50%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</a:t>
            </a:r>
            <a:r>
              <a:rPr lang="mk-MK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 3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** 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*** Во нефинансиски субјекти спаѓаат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држава, нефинансиски друштва, домаќинства, непрофитни институции и нерезиденти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2060"/>
                </a:solidFill>
              </a:rPr>
              <a:t>Извор</a:t>
            </a:r>
            <a:r>
              <a:rPr lang="en-GB" sz="1100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i="1" dirty="0">
                <a:solidFill>
                  <a:srgbClr val="00B0F0"/>
                </a:solidFill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ru-RU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4299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578829"/>
              </p:ext>
            </p:extLst>
          </p:nvPr>
        </p:nvGraphicFramePr>
        <p:xfrm>
          <a:off x="116513" y="787744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C7E578DC-BBA2-D74B-B05D-C736313E322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0A470E7-7C65-4D39-8E32-100ABC47A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76827"/>
              </p:ext>
            </p:extLst>
          </p:nvPr>
        </p:nvGraphicFramePr>
        <p:xfrm>
          <a:off x="7248939" y="4320210"/>
          <a:ext cx="4777413" cy="237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E4B01F8-D017-42B7-A924-5016F8BA2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532416"/>
              </p:ext>
            </p:extLst>
          </p:nvPr>
        </p:nvGraphicFramePr>
        <p:xfrm>
          <a:off x="2142572" y="420243"/>
          <a:ext cx="4810432" cy="306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CA569BB-9F84-3ED4-787B-D42CB2ED6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813456"/>
              </p:ext>
            </p:extLst>
          </p:nvPr>
        </p:nvGraphicFramePr>
        <p:xfrm>
          <a:off x="7248939" y="583096"/>
          <a:ext cx="4777413" cy="346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5445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28" y="3993065"/>
            <a:ext cx="5830938" cy="2799178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Во 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422.522 милиони денари </a:t>
            </a:r>
            <a:r>
              <a:rPr lang="mk-MK" sz="1000" dirty="0">
                <a:solidFill>
                  <a:schemeClr val="bg1"/>
                </a:solidFill>
              </a:rPr>
              <a:t>преовладуваат кредитите 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домаќинствата со 50,02% со годишен пораст од 6,43% и 1,47%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потрошувачките кредити и картичките со 6</a:t>
            </a:r>
            <a:r>
              <a:rPr lang="en-GB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</a:t>
            </a:r>
            <a:r>
              <a:rPr lang="en-GB" sz="1000" dirty="0">
                <a:solidFill>
                  <a:schemeClr val="bg1"/>
                </a:solidFill>
              </a:rPr>
              <a:t>3.96</a:t>
            </a:r>
            <a:r>
              <a:rPr lang="mk-MK" sz="1000" dirty="0">
                <a:solidFill>
                  <a:schemeClr val="bg1"/>
                </a:solidFill>
              </a:rPr>
              <a:t>% или </a:t>
            </a:r>
            <a:r>
              <a:rPr lang="en-GB" sz="1000" dirty="0">
                <a:solidFill>
                  <a:schemeClr val="bg1"/>
                </a:solidFill>
              </a:rPr>
              <a:t>0</a:t>
            </a:r>
            <a:r>
              <a:rPr lang="mk-MK" sz="1000" dirty="0">
                <a:solidFill>
                  <a:schemeClr val="bg1"/>
                </a:solidFill>
              </a:rPr>
              <a:t>,</a:t>
            </a:r>
            <a:r>
              <a:rPr lang="en-GB" sz="1000" dirty="0">
                <a:solidFill>
                  <a:schemeClr val="bg1"/>
                </a:solidFill>
              </a:rPr>
              <a:t>79</a:t>
            </a:r>
            <a:r>
              <a:rPr lang="mk-MK" sz="1000" dirty="0">
                <a:solidFill>
                  <a:schemeClr val="bg1"/>
                </a:solidFill>
              </a:rPr>
              <a:t>% на квартална основа.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С</a:t>
            </a:r>
            <a:r>
              <a:rPr lang="ru-RU" sz="1000" dirty="0">
                <a:solidFill>
                  <a:schemeClr val="bg1"/>
                </a:solidFill>
              </a:rPr>
              <a:t>та</a:t>
            </a: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бените кредити учествуваат со 33% со годишен пораст од 12,</a:t>
            </a:r>
            <a:r>
              <a:rPr lang="en-GB" sz="1000" dirty="0">
                <a:solidFill>
                  <a:schemeClr val="bg1"/>
                </a:solidFill>
              </a:rPr>
              <a:t>37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2,</a:t>
            </a:r>
            <a:r>
              <a:rPr lang="en-GB" sz="1000" dirty="0">
                <a:solidFill>
                  <a:schemeClr val="bg1"/>
                </a:solidFill>
              </a:rPr>
              <a:t>98</a:t>
            </a:r>
            <a:r>
              <a:rPr lang="mk-MK" sz="1000" dirty="0">
                <a:solidFill>
                  <a:schemeClr val="bg1"/>
                </a:solidFill>
              </a:rPr>
              <a:t>% за кварталот.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автомобилски кредити учеството  е 0,1</a:t>
            </a:r>
            <a:r>
              <a:rPr lang="en-GB" sz="1000" dirty="0">
                <a:solidFill>
                  <a:schemeClr val="bg1"/>
                </a:solidFill>
              </a:rPr>
              <a:t>6</a:t>
            </a:r>
            <a:r>
              <a:rPr lang="ru-RU" sz="1000" dirty="0">
                <a:solidFill>
                  <a:schemeClr val="bg1"/>
                </a:solidFill>
              </a:rPr>
              <a:t>% со годишен пораст од </a:t>
            </a:r>
            <a:r>
              <a:rPr lang="en-GB" sz="1000" dirty="0">
                <a:solidFill>
                  <a:schemeClr val="bg1"/>
                </a:solidFill>
              </a:rPr>
              <a:t>45.59</a:t>
            </a:r>
            <a:r>
              <a:rPr lang="ru-RU" sz="1000" dirty="0">
                <a:solidFill>
                  <a:schemeClr val="bg1"/>
                </a:solidFill>
              </a:rPr>
              <a:t>% или </a:t>
            </a:r>
            <a:r>
              <a:rPr lang="en-GB" sz="1000" dirty="0">
                <a:solidFill>
                  <a:schemeClr val="bg1"/>
                </a:solidFill>
              </a:rPr>
              <a:t>8.06</a:t>
            </a:r>
            <a:r>
              <a:rPr lang="ru-RU" sz="1000" dirty="0">
                <a:solidFill>
                  <a:schemeClr val="bg1"/>
                </a:solidFill>
              </a:rPr>
              <a:t>%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000" b="0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mk-MK" sz="1000" b="1" i="0" dirty="0">
                <a:solidFill>
                  <a:srgbClr val="00FF00"/>
                </a:solidFill>
                <a:effectLst/>
                <a:latin typeface="Segoe UI Historic" panose="020B0502040204020203" pitchFamily="34" charset="0"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  <a:latin typeface="Segoe UI Historic" panose="020B0502040204020203" pitchFamily="34" charset="0"/>
              </a:rPr>
              <a:t>ност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промени*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 кредити за население изнесуваат 1.308 мил.денари  или 0,</a:t>
            </a:r>
            <a:r>
              <a:rPr lang="en-GB" sz="1000" b="1" dirty="0">
                <a:solidFill>
                  <a:srgbClr val="00FF00"/>
                </a:solidFill>
              </a:rPr>
              <a:t>6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dirty="0">
                <a:solidFill>
                  <a:srgbClr val="00FF00"/>
                </a:solidFill>
              </a:rPr>
              <a:t>* 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chemeClr val="bg1"/>
                </a:solidFill>
              </a:rPr>
              <a:t>Извор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ru-RU" sz="8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mk-MK" sz="800" dirty="0">
                <a:solidFill>
                  <a:schemeClr val="bg1"/>
                </a:solidFill>
              </a:rPr>
              <a:t>анекс 9</a:t>
            </a:r>
            <a:endParaRPr lang="ru-RU" sz="8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800" b="1" dirty="0">
              <a:solidFill>
                <a:srgbClr val="00FF00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58715"/>
              </p:ext>
            </p:extLst>
          </p:nvPr>
        </p:nvGraphicFramePr>
        <p:xfrm>
          <a:off x="3924887" y="663466"/>
          <a:ext cx="3252248" cy="261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60594"/>
              </p:ext>
            </p:extLst>
          </p:nvPr>
        </p:nvGraphicFramePr>
        <p:xfrm>
          <a:off x="6096002" y="4117916"/>
          <a:ext cx="5999870" cy="2618715"/>
        </p:xfrm>
        <a:graphic>
          <a:graphicData uri="http://schemas.openxmlformats.org/drawingml/2006/table">
            <a:tbl>
              <a:tblPr/>
              <a:tblGrid>
                <a:gridCol w="144416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20209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82324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6344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61849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28507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750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Домаќинствата</a:t>
                      </a:r>
                      <a:b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05619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77806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-9.02%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7353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Зелени кредити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-0.49%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-5.31%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B70E9A-EE27-9632-C4B7-6EA1FD7A0C2D}"/>
              </a:ext>
            </a:extLst>
          </p:cNvPr>
          <p:cNvSpPr txBox="1"/>
          <p:nvPr/>
        </p:nvSpPr>
        <p:spPr>
          <a:xfrm>
            <a:off x="4303804" y="49178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DDD232-39D8-98C6-710D-5C9A4AF0F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94192"/>
              </p:ext>
            </p:extLst>
          </p:nvPr>
        </p:nvGraphicFramePr>
        <p:xfrm>
          <a:off x="308064" y="3370294"/>
          <a:ext cx="5787936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286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4.37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0A7F0B9C-169A-52D4-331C-492BCFCF3CD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FB7EAC-729A-2E44-8815-91B5CB34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FB657D0-76B0-45F9-DF14-44D5517EE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133412"/>
              </p:ext>
            </p:extLst>
          </p:nvPr>
        </p:nvGraphicFramePr>
        <p:xfrm>
          <a:off x="273932" y="515382"/>
          <a:ext cx="4257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1157967-566C-465A-A2CC-6156AFE6C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156013"/>
              </p:ext>
            </p:extLst>
          </p:nvPr>
        </p:nvGraphicFramePr>
        <p:xfrm>
          <a:off x="7346068" y="799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21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0743" y="883100"/>
            <a:ext cx="5967048" cy="3450993"/>
          </a:xfrm>
          <a:prstGeom prst="roundRect">
            <a:avLst>
              <a:gd name="adj" fmla="val 20745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Кредитите на нефинансиските друштва бележат годишен пораст од 9,</a:t>
            </a:r>
            <a:r>
              <a:rPr lang="en-GB" sz="1100" dirty="0">
                <a:solidFill>
                  <a:schemeClr val="bg1"/>
                </a:solidFill>
              </a:rPr>
              <a:t>33</a:t>
            </a:r>
            <a:r>
              <a:rPr lang="mk-MK" sz="1100" dirty="0">
                <a:solidFill>
                  <a:schemeClr val="bg1"/>
                </a:solidFill>
              </a:rPr>
              <a:t>% и </a:t>
            </a:r>
            <a:r>
              <a:rPr lang="en-GB" sz="1100" dirty="0">
                <a:solidFill>
                  <a:schemeClr val="bg1"/>
                </a:solidFill>
              </a:rPr>
              <a:t>4.41</a:t>
            </a:r>
            <a:r>
              <a:rPr lang="mk-MK" sz="1100" dirty="0">
                <a:solidFill>
                  <a:schemeClr val="bg1"/>
                </a:solidFill>
              </a:rPr>
              <a:t>% наквартална основа. </a:t>
            </a:r>
          </a:p>
          <a:p>
            <a:pPr marL="0" indent="0" fontAlgn="t"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 класифицирани според економската активност на клиентите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T</a:t>
            </a:r>
            <a:r>
              <a:rPr lang="ru-RU" sz="1100" dirty="0">
                <a:solidFill>
                  <a:schemeClr val="bg1"/>
                </a:solidFill>
              </a:rPr>
              <a:t>рговијата (</a:t>
            </a:r>
            <a:r>
              <a:rPr lang="en-GB" sz="1100" dirty="0">
                <a:solidFill>
                  <a:schemeClr val="bg1"/>
                </a:solidFill>
              </a:rPr>
              <a:t>30%</a:t>
            </a:r>
            <a:r>
              <a:rPr lang="mk-MK" sz="1100" dirty="0">
                <a:solidFill>
                  <a:schemeClr val="bg1"/>
                </a:solidFill>
              </a:rPr>
              <a:t>), </a:t>
            </a:r>
            <a:r>
              <a:rPr lang="ru-RU" sz="1100" dirty="0">
                <a:solidFill>
                  <a:schemeClr val="bg1"/>
                </a:solidFill>
              </a:rPr>
              <a:t>со годишен пораст од </a:t>
            </a:r>
            <a:r>
              <a:rPr lang="en-GB" sz="1100" dirty="0">
                <a:solidFill>
                  <a:schemeClr val="bg1"/>
                </a:solidFill>
              </a:rPr>
              <a:t>5.57</a:t>
            </a:r>
            <a:r>
              <a:rPr lang="ru-RU" sz="1100" dirty="0">
                <a:solidFill>
                  <a:schemeClr val="bg1"/>
                </a:solidFill>
              </a:rPr>
              <a:t>% или </a:t>
            </a:r>
            <a:r>
              <a:rPr lang="en-GB" sz="1100" dirty="0">
                <a:solidFill>
                  <a:schemeClr val="bg1"/>
                </a:solidFill>
              </a:rPr>
              <a:t>4.95</a:t>
            </a:r>
            <a:r>
              <a:rPr lang="ru-RU" sz="1100" dirty="0">
                <a:solidFill>
                  <a:schemeClr val="bg1"/>
                </a:solidFill>
              </a:rPr>
              <a:t>% на квартална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Индустријата </a:t>
            </a:r>
            <a:r>
              <a:rPr lang="en-GB" sz="1100" dirty="0">
                <a:solidFill>
                  <a:schemeClr val="bg1"/>
                </a:solidFill>
              </a:rPr>
              <a:t>(2</a:t>
            </a:r>
            <a:r>
              <a:rPr lang="mk-MK" sz="1100" dirty="0">
                <a:solidFill>
                  <a:schemeClr val="bg1"/>
                </a:solidFill>
              </a:rPr>
              <a:t>4</a:t>
            </a:r>
            <a:r>
              <a:rPr lang="en-GB" sz="1100" dirty="0">
                <a:solidFill>
                  <a:schemeClr val="bg1"/>
                </a:solidFill>
              </a:rPr>
              <a:t>%), </a:t>
            </a:r>
            <a:r>
              <a:rPr lang="ru-RU" sz="1100" dirty="0">
                <a:solidFill>
                  <a:schemeClr val="bg1"/>
                </a:solidFill>
              </a:rPr>
              <a:t>со </a:t>
            </a:r>
            <a:r>
              <a:rPr lang="mk-MK" sz="1100" dirty="0">
                <a:solidFill>
                  <a:schemeClr val="bg1"/>
                </a:solidFill>
              </a:rPr>
              <a:t>годишен пораст од </a:t>
            </a:r>
            <a:r>
              <a:rPr lang="en-GB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3</a:t>
            </a:r>
            <a:r>
              <a:rPr lang="en-GB" sz="1100" dirty="0">
                <a:solidFill>
                  <a:schemeClr val="bg1"/>
                </a:solidFill>
              </a:rPr>
              <a:t>.9</a:t>
            </a:r>
            <a:r>
              <a:rPr lang="mk-MK" sz="1100" dirty="0">
                <a:solidFill>
                  <a:schemeClr val="bg1"/>
                </a:solidFill>
              </a:rPr>
              <a:t>6% или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8,72% на квартална основа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Градежништвото </a:t>
            </a:r>
            <a:r>
              <a:rPr lang="en-GB" sz="1100" dirty="0">
                <a:solidFill>
                  <a:schemeClr val="bg1"/>
                </a:solidFill>
              </a:rPr>
              <a:t>15%,</a:t>
            </a:r>
            <a:r>
              <a:rPr lang="mk-MK" sz="1100" dirty="0">
                <a:solidFill>
                  <a:schemeClr val="bg1"/>
                </a:solidFill>
              </a:rPr>
              <a:t>со </a:t>
            </a:r>
            <a:r>
              <a:rPr lang="ru-RU" sz="1100" dirty="0">
                <a:solidFill>
                  <a:schemeClr val="bg1"/>
                </a:solidFill>
              </a:rPr>
              <a:t>годишен пораст од </a:t>
            </a:r>
            <a:r>
              <a:rPr lang="en-GB" sz="1100" dirty="0">
                <a:solidFill>
                  <a:schemeClr val="bg1"/>
                </a:solidFill>
              </a:rPr>
              <a:t>4.93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mk-MK" sz="1100" dirty="0">
                <a:solidFill>
                  <a:schemeClr val="bg1"/>
                </a:solidFill>
              </a:rPr>
              <a:t> или пад од  (</a:t>
            </a:r>
            <a:r>
              <a:rPr lang="en-GB" sz="1100" dirty="0">
                <a:solidFill>
                  <a:schemeClr val="bg1"/>
                </a:solidFill>
              </a:rPr>
              <a:t>-0.11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)</a:t>
            </a:r>
            <a:r>
              <a:rPr lang="mk-MK" sz="1100" dirty="0">
                <a:solidFill>
                  <a:schemeClr val="bg1"/>
                </a:solidFill>
              </a:rPr>
              <a:t>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Кредитирањето на клинти од корпоративниот сектор кои инвестираат исклучиво во проекти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4-тиот квартал изнесува 14.081 милиони денари или </a:t>
            </a:r>
            <a:r>
              <a:rPr lang="en-GB" sz="1100" b="1" dirty="0">
                <a:solidFill>
                  <a:srgbClr val="00FF00"/>
                </a:solidFill>
              </a:rPr>
              <a:t>6.9</a:t>
            </a:r>
            <a:r>
              <a:rPr lang="ru-RU" sz="1100" b="1" dirty="0">
                <a:solidFill>
                  <a:srgbClr val="00FF00"/>
                </a:solidFill>
              </a:rPr>
              <a:t>% во вкупното кредитирање на нефинансиските друштва.</a:t>
            </a:r>
            <a:endParaRPr lang="en-GB" sz="11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b="1" dirty="0">
              <a:solidFill>
                <a:srgbClr val="00FF00"/>
              </a:solidFill>
              <a:latin typeface="Segoe UI Historic" panose="020B0502040204020203" pitchFamily="34" charset="0"/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  <a:latin typeface="Segoe UI Historic" panose="020B0502040204020203" pitchFamily="34" charset="0"/>
              </a:rPr>
              <a:t>Согласно Светска банка</a:t>
            </a:r>
            <a:endParaRPr lang="en-US" sz="1100" b="1" dirty="0">
              <a:solidFill>
                <a:srgbClr val="050505"/>
              </a:solidFill>
              <a:latin typeface="Segoe UI Historic" panose="020B0502040204020203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chemeClr val="bg1"/>
                </a:solidFill>
              </a:rPr>
              <a:t>Извор</a:t>
            </a:r>
            <a:r>
              <a:rPr lang="en-GB" sz="1100" dirty="0">
                <a:solidFill>
                  <a:schemeClr val="bg1"/>
                </a:solidFill>
              </a:rPr>
              <a:t>: </a:t>
            </a:r>
            <a:r>
              <a:rPr lang="ru-RU" sz="11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анекс 9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7B69-2578-52F2-9E75-A90BE923E0B5}"/>
              </a:ext>
            </a:extLst>
          </p:cNvPr>
          <p:cNvSpPr txBox="1"/>
          <p:nvPr/>
        </p:nvSpPr>
        <p:spPr>
          <a:xfrm>
            <a:off x="6870515" y="4307183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C83DE3-351B-94F8-4625-1BFE09E53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43790"/>
              </p:ext>
            </p:extLst>
          </p:nvPr>
        </p:nvGraphicFramePr>
        <p:xfrm>
          <a:off x="128953" y="4486342"/>
          <a:ext cx="1140588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1908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9378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11722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70234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48949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42569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7676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255471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Кредити на нефинансиски друштва (бруто)</a:t>
                      </a:r>
                      <a:endParaRPr lang="ru-RU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12/2021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03/2022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06/2022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09/2022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12/2022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k-MK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годишна промена (%)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mk-MK" sz="1100" b="1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квартална промена (%)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16492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индустрија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56,274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60,906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60,170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13.96%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8.72%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градежништво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38,192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40,039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39,717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4.93%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снабдување со електрична енергија, гас, пареа и климатизација</a:t>
                      </a:r>
                      <a:endParaRPr lang="ru-RU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10,277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11,660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14,018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57.96%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2.92%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трговија</a:t>
                      </a:r>
                      <a:endParaRPr lang="mk-MK" sz="1100" b="1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76,884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75,540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76,939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5.57%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4.95%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т</a:t>
                      </a:r>
                      <a:r>
                        <a:rPr lang="ru-RU" sz="110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ранспорт, складирање, информации и комуникации 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18,987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17,733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18,338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18,933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7.11%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7.42%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други</a:t>
                      </a:r>
                      <a:endParaRPr lang="mk-MK" sz="1100" b="1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43,154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45,706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45,083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44,099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3.29%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1.07%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u="sng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Вкупно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243,768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251,584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254,265 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255,249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266,516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9.33%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4.41%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10338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Зелени кредити</a:t>
                      </a:r>
                      <a:endParaRPr lang="mk-MK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9,233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      9,454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52.50%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22.51%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3A4A661C-90BF-C91D-F134-23E87B5A6E8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789AFD-27A5-7129-2915-19615BE9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7FD4E3-FF1C-43B2-D4A7-B347E0D1E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26502"/>
              </p:ext>
            </p:extLst>
          </p:nvPr>
        </p:nvGraphicFramePr>
        <p:xfrm>
          <a:off x="6524882" y="978849"/>
          <a:ext cx="5286375" cy="327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375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34880"/>
              </p:ext>
            </p:extLst>
          </p:nvPr>
        </p:nvGraphicFramePr>
        <p:xfrm>
          <a:off x="225839" y="1571244"/>
          <a:ext cx="6062419" cy="1270430"/>
        </p:xfrm>
        <a:graphic>
          <a:graphicData uri="http://schemas.openxmlformats.org/drawingml/2006/table">
            <a:tbl>
              <a:tblPr/>
              <a:tblGrid>
                <a:gridCol w="3066002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33060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428453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434904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468407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333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468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25839" y="3114261"/>
            <a:ext cx="6498517" cy="362237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2,89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бележат годишен пад  од -0,35 пп или  -0,42 пп на квартална основа.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Учеството на нефункционалните кредити на домаќинствата во вкупните нефункционални кредити е 34%, додека нефинансиските друштва се 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k-MK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69,38% и бележи годишен параст од 3,10 пп или 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1,77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 на квартална основа.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b="1" i="1" dirty="0">
              <a:solidFill>
                <a:schemeClr val="bg1"/>
              </a:solidFill>
              <a:latin typeface="Calibri" panose="020F0502020204030204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2060"/>
                </a:solidFill>
              </a:rPr>
              <a:t>Извор</a:t>
            </a:r>
            <a:r>
              <a:rPr lang="en-GB" sz="1200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2060"/>
                </a:solidFill>
              </a:rPr>
              <a:t>ИЗВЕШТАЈ ЗА РИЗИЦИТЕ ВО БАНКАРСКИОТ СИСТЕМ НА РС МАКЕДОНИЈА анекс 5</a:t>
            </a:r>
            <a:endParaRPr kumimoji="0" lang="mk-MK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934C33A-D50E-722D-9AC7-E7B133FF401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8EA8D5-DB10-57E0-6F59-EC07B37E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BF615C1-5F1B-0E14-40C9-C527436DC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617030"/>
              </p:ext>
            </p:extLst>
          </p:nvPr>
        </p:nvGraphicFramePr>
        <p:xfrm>
          <a:off x="7050253" y="10720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9B31DD-A37B-37A7-3F1C-D12EAD4AA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101083"/>
              </p:ext>
            </p:extLst>
          </p:nvPr>
        </p:nvGraphicFramePr>
        <p:xfrm>
          <a:off x="7050253" y="39934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036234" y="4031433"/>
            <a:ext cx="6949440" cy="2510648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rgbClr val="002060"/>
                </a:solidFill>
              </a:rPr>
              <a:t>Во структурата на изворите на финансирање на банките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доминираат депозитите кои учествуваат со</a:t>
            </a: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72%  или </a:t>
            </a:r>
            <a:r>
              <a:rPr lang="en-GB" sz="1100" dirty="0">
                <a:solidFill>
                  <a:srgbClr val="002060"/>
                </a:solidFill>
              </a:rPr>
              <a:t>4</a:t>
            </a:r>
            <a:r>
              <a:rPr lang="mk-MK" sz="1100" dirty="0">
                <a:solidFill>
                  <a:srgbClr val="002060"/>
                </a:solidFill>
              </a:rPr>
              <a:t>93</a:t>
            </a:r>
            <a:r>
              <a:rPr lang="ru-RU" sz="1100" dirty="0">
                <a:solidFill>
                  <a:srgbClr val="002060"/>
                </a:solidFill>
              </a:rPr>
              <a:t>,955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милиони денари. Во однос на мината година бележат пораст од </a:t>
            </a:r>
            <a:r>
              <a:rPr lang="mk-MK" sz="1100" dirty="0">
                <a:solidFill>
                  <a:srgbClr val="002060"/>
                </a:solidFill>
              </a:rPr>
              <a:t>5,36</a:t>
            </a:r>
            <a:r>
              <a:rPr lang="ru-RU" sz="1100" dirty="0">
                <a:solidFill>
                  <a:srgbClr val="002060"/>
                </a:solidFill>
              </a:rPr>
              <a:t> % и 5,19%  на квартална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основа.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rgbClr val="002060"/>
                </a:solidFill>
              </a:rPr>
              <a:t>Капиталот и резервите учествуваат со 12 % или </a:t>
            </a:r>
            <a:r>
              <a:rPr lang="en-GB" sz="1100" dirty="0">
                <a:solidFill>
                  <a:srgbClr val="002060"/>
                </a:solidFill>
              </a:rPr>
              <a:t>8</a:t>
            </a:r>
            <a:r>
              <a:rPr lang="mk-MK" sz="1100" dirty="0">
                <a:solidFill>
                  <a:srgbClr val="002060"/>
                </a:solidFill>
              </a:rPr>
              <a:t>4</a:t>
            </a:r>
            <a:r>
              <a:rPr lang="en-GB" sz="1100" dirty="0">
                <a:solidFill>
                  <a:srgbClr val="002060"/>
                </a:solidFill>
              </a:rPr>
              <a:t>.</a:t>
            </a:r>
            <a:r>
              <a:rPr lang="mk-MK" sz="1100" dirty="0">
                <a:solidFill>
                  <a:srgbClr val="002060"/>
                </a:solidFill>
              </a:rPr>
              <a:t>361</a:t>
            </a:r>
            <a:r>
              <a:rPr lang="ru-RU" sz="1100" dirty="0">
                <a:solidFill>
                  <a:srgbClr val="002060"/>
                </a:solidFill>
              </a:rPr>
              <a:t> мил.денари, бележат годишен порас од </a:t>
            </a:r>
            <a:r>
              <a:rPr lang="mk-MK" sz="1100" dirty="0">
                <a:solidFill>
                  <a:srgbClr val="002060"/>
                </a:solidFill>
              </a:rPr>
              <a:t>14,34</a:t>
            </a:r>
            <a:r>
              <a:rPr lang="ru-RU" sz="1100" dirty="0">
                <a:solidFill>
                  <a:srgbClr val="002060"/>
                </a:solidFill>
              </a:rPr>
              <a:t>% или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1,97% на квартална основа.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rgbClr val="002060"/>
                </a:solidFill>
              </a:rPr>
              <a:t>Адекватноста на капиталот изнесува 17,</a:t>
            </a:r>
            <a:r>
              <a:rPr lang="en-GB" sz="1100" dirty="0">
                <a:solidFill>
                  <a:srgbClr val="002060"/>
                </a:solidFill>
              </a:rPr>
              <a:t>7</a:t>
            </a:r>
            <a:r>
              <a:rPr lang="mk-MK" sz="1100" dirty="0">
                <a:solidFill>
                  <a:srgbClr val="002060"/>
                </a:solidFill>
              </a:rPr>
              <a:t>2</a:t>
            </a:r>
            <a:r>
              <a:rPr lang="ru-RU" sz="1100" dirty="0">
                <a:solidFill>
                  <a:srgbClr val="002060"/>
                </a:solidFill>
              </a:rPr>
              <a:t> % </a:t>
            </a:r>
            <a:r>
              <a:rPr lang="mk-MK" sz="1100" dirty="0">
                <a:solidFill>
                  <a:srgbClr val="002060"/>
                </a:solidFill>
              </a:rPr>
              <a:t>бележи пораст од 0,41 пп во однос на </a:t>
            </a:r>
            <a:r>
              <a:rPr lang="ru-RU" sz="1100" dirty="0">
                <a:solidFill>
                  <a:srgbClr val="002060"/>
                </a:solidFill>
              </a:rPr>
              <a:t>минатата година,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односно 0.01 пп на квартална основа</a:t>
            </a:r>
            <a:r>
              <a:rPr lang="en-GB" sz="1100" dirty="0">
                <a:solidFill>
                  <a:srgbClr val="002060"/>
                </a:solidFill>
              </a:rPr>
              <a:t>,</a:t>
            </a:r>
            <a:r>
              <a:rPr lang="ru-RU" sz="1100" dirty="0">
                <a:solidFill>
                  <a:srgbClr val="002060"/>
                </a:solidFill>
              </a:rPr>
              <a:t> истото укажува на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к</a:t>
            </a:r>
            <a:r>
              <a:rPr lang="ru-RU" sz="1100" dirty="0">
                <a:solidFill>
                  <a:srgbClr val="002060"/>
                </a:solidFill>
              </a:rPr>
              <a:t>апацитет за покривање на ризиците од работењето</a:t>
            </a: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од страна на банките како и на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стабилно ниво на солвентност на банкарскиот сектор</a:t>
            </a:r>
            <a:r>
              <a:rPr lang="en-GB" sz="1100" dirty="0">
                <a:solidFill>
                  <a:srgbClr val="002060"/>
                </a:solidFill>
              </a:rPr>
              <a:t>.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Извор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ИЗВЕШТАЈ ЗА РИЗИЦИТЕ ВО БАНКАРСКИОТ СИСТЕМ НА РС МАКЕДОНИЈА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0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292827"/>
              </p:ext>
            </p:extLst>
          </p:nvPr>
        </p:nvGraphicFramePr>
        <p:xfrm>
          <a:off x="290352" y="900857"/>
          <a:ext cx="5435201" cy="2285476"/>
        </p:xfrm>
        <a:graphic>
          <a:graphicData uri="http://schemas.openxmlformats.org/drawingml/2006/table">
            <a:tbl>
              <a:tblPr/>
              <a:tblGrid>
                <a:gridCol w="1021620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241962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62929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88166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468,844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454,700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73,779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96,043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104,642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A4084D5-F763-D17E-CECC-CD90F667314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1B60A-D1BB-6947-1302-0787AD1E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Извори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10DB81F-5D61-3CC6-2380-8E884869C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218486"/>
              </p:ext>
            </p:extLst>
          </p:nvPr>
        </p:nvGraphicFramePr>
        <p:xfrm>
          <a:off x="290352" y="37988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0F62630-74AC-A37A-DC00-0C5C0613B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221074"/>
              </p:ext>
            </p:extLst>
          </p:nvPr>
        </p:nvGraphicFramePr>
        <p:xfrm>
          <a:off x="6466448" y="954563"/>
          <a:ext cx="54351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30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918214" y="972042"/>
            <a:ext cx="4143048" cy="1278100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rmAutofit fontScale="92500"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68%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6,27 %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3,42 % 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29%, со годишен пораст од 3,76% или 9,72%</a:t>
            </a:r>
            <a:r>
              <a:rPr lang="ru-RU" sz="1100" dirty="0">
                <a:solidFill>
                  <a:schemeClr val="bg1"/>
                </a:solidFill>
              </a:rPr>
              <a:t> на квартална основа.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68" y="74947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58BE0B-6873-D328-38B1-AB236E1CF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259061"/>
              </p:ext>
            </p:extLst>
          </p:nvPr>
        </p:nvGraphicFramePr>
        <p:xfrm>
          <a:off x="8009665" y="3553077"/>
          <a:ext cx="3106160" cy="1121030"/>
        </p:xfrm>
        <a:graphic>
          <a:graphicData uri="http://schemas.openxmlformats.org/drawingml/2006/table">
            <a:tbl>
              <a:tblPr/>
              <a:tblGrid>
                <a:gridCol w="1331812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1774348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9.72%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6.27%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227F18D-4FE2-14FB-D212-753985E8B4BC}"/>
              </a:ext>
            </a:extLst>
          </p:cNvPr>
          <p:cNvSpPr txBox="1"/>
          <p:nvPr/>
        </p:nvSpPr>
        <p:spPr>
          <a:xfrm>
            <a:off x="7021766" y="6123222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5.36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B65D69-FA09-A227-E80B-ED931051908B}"/>
              </a:ext>
            </a:extLst>
          </p:cNvPr>
          <p:cNvSpPr txBox="1"/>
          <p:nvPr/>
        </p:nvSpPr>
        <p:spPr>
          <a:xfrm flipH="1">
            <a:off x="8520639" y="527254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GB" sz="1400" b="1" dirty="0">
                <a:solidFill>
                  <a:srgbClr val="002060"/>
                </a:solidFill>
              </a:rPr>
              <a:t>6.27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8E5DCA7E-5A37-F0EE-B54D-3EDB9803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42498" y="4465826"/>
            <a:ext cx="1683738" cy="16134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F518E8-4BC9-4ABB-8FBA-C030A0911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86547"/>
              </p:ext>
            </p:extLst>
          </p:nvPr>
        </p:nvGraphicFramePr>
        <p:xfrm>
          <a:off x="413994" y="5130059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95913A5-1DA8-98CA-1745-CF9B8075C8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4708690"/>
              </p:ext>
            </p:extLst>
          </p:nvPr>
        </p:nvGraphicFramePr>
        <p:xfrm>
          <a:off x="413994" y="4795452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09F9662C-25B0-E518-4D9F-989ABD0A58E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93234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МБА 2022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97C32E-D5AE-ED6C-1960-9C8D5800A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044429"/>
              </p:ext>
            </p:extLst>
          </p:nvPr>
        </p:nvGraphicFramePr>
        <p:xfrm>
          <a:off x="308400" y="936016"/>
          <a:ext cx="7425036" cy="385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968DD8-A3AF-6F1F-1746-329CE22820BA}"/>
              </a:ext>
            </a:extLst>
          </p:cNvPr>
          <p:cNvSpPr txBox="1"/>
          <p:nvPr/>
        </p:nvSpPr>
        <p:spPr>
          <a:xfrm>
            <a:off x="308400" y="6141717"/>
            <a:ext cx="2729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ИЗВЕШТАЈ ЗА РИЗИЦИТЕ ВО БАНКАРСКИОТ СИСТЕМ НА РС МАКЕДОНИЈА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4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21367</TotalTime>
  <Words>2403</Words>
  <Application>Microsoft Office PowerPoint</Application>
  <PresentationFormat>Widescreen</PresentationFormat>
  <Paragraphs>521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 Historic</vt:lpstr>
      <vt:lpstr>Tahoma</vt:lpstr>
      <vt:lpstr>Times New Roman</vt:lpstr>
      <vt:lpstr>Wingdings</vt:lpstr>
      <vt:lpstr>Office Theme</vt:lpstr>
      <vt:lpstr> Макроекономски показатели и банкарскиот систем  на Република Северна Македонија  со состојба на 31 Декември 2022 година </vt:lpstr>
      <vt:lpstr>PowerPoint Presentation</vt:lpstr>
      <vt:lpstr>МБА 2022 Македонски банкарски сектор </vt:lpstr>
      <vt:lpstr>МБА 2022 Македонски банкарски сектор:  Актива</vt:lpstr>
      <vt:lpstr>МБА 2022 Македонски банкарски сектор:  Кредити</vt:lpstr>
      <vt:lpstr>МБА 2022 Македонски банкарски сектор:  Кредити</vt:lpstr>
      <vt:lpstr>МБА 2022 Македонски банкарски сектор:  Кредити</vt:lpstr>
      <vt:lpstr>МБА 2022 Македонски банкарски сектор:  Извори</vt:lpstr>
      <vt:lpstr>МБА 2022 Македонски банкарски сектор:  Депозити</vt:lpstr>
      <vt:lpstr>МБА 2022 Македонски банкарски сектор:  Показатели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827</cp:revision>
  <cp:lastPrinted>2023-03-14T15:31:28Z</cp:lastPrinted>
  <dcterms:created xsi:type="dcterms:W3CDTF">2022-02-26T19:35:07Z</dcterms:created>
  <dcterms:modified xsi:type="dcterms:W3CDTF">2023-05-08T12:29:52Z</dcterms:modified>
</cp:coreProperties>
</file>